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6" r:id="rId7"/>
    <p:sldId id="268" r:id="rId8"/>
    <p:sldId id="269" r:id="rId9"/>
    <p:sldId id="261" r:id="rId10"/>
    <p:sldId id="267" r:id="rId11"/>
    <p:sldId id="270" r:id="rId12"/>
    <p:sldId id="271" r:id="rId1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20"/>
  </p:normalViewPr>
  <p:slideViewPr>
    <p:cSldViewPr snapToGrid="0">
      <p:cViewPr varScale="1">
        <p:scale>
          <a:sx n="103" d="100"/>
          <a:sy n="103" d="100"/>
        </p:scale>
        <p:origin x="11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0B38A-938F-0096-2201-7593BF7FD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4C5EEE-CDDE-39A2-56E7-99B1368C0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D4FFB-7A36-5BCC-0C03-DF74B343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704751-ECE7-FA61-ED8B-4F27CC63A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90FB4-5FD2-9E74-E366-021E9CFF7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13583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98535-CFE4-2266-6DC4-3EF1012F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4AC403-F727-0C38-61B6-5FDEFD871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10C32-4B7C-08D5-1BF0-B1DF5FAE7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52273-12A6-EC4C-746E-54BDAC8E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E74BA-95E1-3400-F4AD-0A4D9087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3451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24BEFA-4A7C-C366-703A-686A80A95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DA81B-62F4-451E-F9F2-4BBE73C1D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D21B2B-0FD4-62EA-0CDA-400D1996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4FD16E-56A5-CA9F-5B8D-6C76515E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DD5A6-2D03-DA28-6029-D45D741C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793252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47214-9D12-35E2-DCD6-715650A33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1A2D7E-E25C-1C43-1463-D6A84EA1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230233-8A32-601B-F548-BD491B9F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06BCD7-5608-49F1-77CD-8E570059E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5EB5F2-9A4E-CC0C-1D47-E3126A1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667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A3A6A-342E-AB18-A7C9-75C05708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2D799-D2B2-F85D-FE1F-22E236D5F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5092A0-9ABD-C4DB-5ED0-736088CC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FD79DC-03AB-D453-EB21-66031AC5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24098-A627-9445-D9F2-F9BBC825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67239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040B3-858A-6B75-3002-91176F39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484AD8-9B2C-532D-72CC-E7596548F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27183E-0DD6-81CD-10A6-56B473E9A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727CD-B429-0D54-DDBA-ADF8A782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A25F60-3A5B-B4B8-18FD-4B49F902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004121-81DF-4735-E6D6-D8BC7A53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12217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3221F-DA27-6938-9A01-3197F997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5812ED-8F16-2D67-92BF-9E9882347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E203A6-546A-CD39-C54E-51C461E38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FA917F-7363-CF50-727D-42A6B5D08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37DF56-78CB-1A76-DDB8-5D566CE9A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ADEAF2-586C-2CE2-560C-D73D3B28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FEAB434-E85F-91AD-55CC-670BB147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EB509D0-5599-21E9-0592-6437E46B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4331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2B90E-2F81-1F56-5157-CBFB95DA8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9C40827-9B6B-9C7C-B3E6-F54A87E42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0B2E1A-7AF1-34D5-8ACA-5724136D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C4AC7-F029-7C6B-FB1D-DBC7552F9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1094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5CE787-9FDF-442C-1DA1-4736A44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01079DD-C4FE-2495-44FC-3557DFBE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D87328-8B99-0331-9FAF-9187C0B7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9973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36B08-1247-963B-34FA-6030F0F5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8CF4F4-1B8A-1DC4-900D-A2DE3B23F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E7B174-9F3E-E71E-20D6-65E08650A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BF2F5B-CC5D-6E59-15F8-5A6F8B4CC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CA4A6-C9DF-9D11-7224-3B7F948F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F0FD2C-C770-2501-5A42-074F436D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355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B004FE-90FD-82F9-82F2-03534BEDB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F0BA6-8AC0-ACA0-FA2A-50B9DC81C3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DED6D7-C9FF-12BC-E839-EDF96A5E3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99562-0970-FEC5-88C3-730ECB092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15EA9F-5A3E-9FFD-63E9-0245AB1C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98291-75A1-2455-D39A-35C5C4BF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80369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4255DD-8EE7-08CB-2709-044F6B88B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58F227-1344-5F9F-866A-8B4F9D881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81810-32F2-59F4-7727-40A926097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B3245-536F-AE46-AD10-DA6556483C55}" type="datetimeFigureOut">
              <a:rPr kumimoji="1" lang="zh-SG" altLang="en-US" smtClean="0"/>
              <a:t>06/10/23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EDBFD5-A65D-D0DB-CFE3-31C9DE15E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109B3-13AF-6E1D-D052-D6E891CFB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8DDF7-6F67-1743-83CC-77EBDD0C7089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048117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0E54B77-6265-EE03-3F21-A656624E004B}"/>
              </a:ext>
            </a:extLst>
          </p:cNvPr>
          <p:cNvSpPr txBox="1"/>
          <p:nvPr/>
        </p:nvSpPr>
        <p:spPr>
          <a:xfrm>
            <a:off x="3681248" y="3075057"/>
            <a:ext cx="4829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altLang="zh-SG" sz="4000" dirty="0">
                <a:latin typeface="NimbusRomNo9L"/>
              </a:rPr>
              <a:t>Dataset Quantization</a:t>
            </a:r>
          </a:p>
        </p:txBody>
      </p:sp>
    </p:spTree>
    <p:extLst>
      <p:ext uri="{BB962C8B-B14F-4D97-AF65-F5344CB8AC3E}">
        <p14:creationId xmlns:p14="http://schemas.microsoft.com/office/powerpoint/2010/main" val="60945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Experiment Results – For CV and NLP</a:t>
            </a:r>
            <a:endParaRPr kumimoji="1" lang="zh-SG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D9EC97-DBEC-F0F9-A8D9-1CE56859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45" y="4187289"/>
            <a:ext cx="5786709" cy="23924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CA9845-2B2F-9727-F9B3-0A81E43E4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61" y="1435284"/>
            <a:ext cx="10804044" cy="287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7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Experiment Results – For the scalability</a:t>
            </a:r>
            <a:endParaRPr kumimoji="1" lang="zh-SG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BFC847-2C81-0C17-4F06-271C5DA0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97" y="1553149"/>
            <a:ext cx="10403503" cy="484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56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7805" y="2766218"/>
            <a:ext cx="1856390" cy="1325563"/>
          </a:xfrm>
        </p:spPr>
        <p:txBody>
          <a:bodyPr/>
          <a:lstStyle/>
          <a:p>
            <a:pPr algn="ctr"/>
            <a:r>
              <a:rPr kumimoji="1" lang="en-US" altLang="zh-SG" dirty="0"/>
              <a:t>Q &amp; A?</a:t>
            </a:r>
            <a:endParaRPr kumimoji="1"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8789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Background</a:t>
            </a:r>
            <a:endParaRPr kumimoji="1" lang="zh-SG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246D7A-3ED3-A1B3-C19C-E2A7208F7C9E}"/>
              </a:ext>
            </a:extLst>
          </p:cNvPr>
          <p:cNvSpPr txBox="1"/>
          <p:nvPr/>
        </p:nvSpPr>
        <p:spPr>
          <a:xfrm>
            <a:off x="838200" y="1911405"/>
            <a:ext cx="10515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itchFamily="2" charset="2"/>
              <a:buChar char="u"/>
            </a:pPr>
            <a:r>
              <a:rPr lang="en-SG" altLang="zh-SG" sz="2400" dirty="0"/>
              <a:t>State-of-the-art deep neural networks are trained with </a:t>
            </a:r>
            <a:r>
              <a:rPr lang="en-SG" altLang="zh-SG" sz="2400" dirty="0">
                <a:solidFill>
                  <a:srgbClr val="FF0000"/>
                </a:solidFill>
              </a:rPr>
              <a:t>large amounts</a:t>
            </a:r>
            <a:r>
              <a:rPr lang="en-SG" altLang="zh-SG" sz="2400" dirty="0"/>
              <a:t> (millions or even billions) of data: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SG" altLang="zh-SG" sz="2400" dirty="0"/>
              <a:t>Expensive computation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SG" altLang="zh-SG" sz="2400" dirty="0"/>
              <a:t>Memory costs </a:t>
            </a:r>
          </a:p>
          <a:p>
            <a:pPr lvl="1" algn="just"/>
            <a:endParaRPr lang="en-SG" altLang="zh-SG" sz="2400" dirty="0"/>
          </a:p>
          <a:p>
            <a:pPr algn="just"/>
            <a:r>
              <a:rPr lang="en-SG" altLang="zh-SG" sz="2400" dirty="0">
                <a:sym typeface="Wingdings" pitchFamily="2" charset="2"/>
              </a:rPr>
              <a:t> M</a:t>
            </a:r>
            <a:r>
              <a:rPr lang="en-SG" altLang="zh-SG" sz="2400" dirty="0"/>
              <a:t>ake it difficult to train them on limited hardware resources, especially for recent popular </a:t>
            </a:r>
            <a:r>
              <a:rPr lang="en-SG" altLang="zh-SG" sz="2400" dirty="0">
                <a:solidFill>
                  <a:srgbClr val="FF0000"/>
                </a:solidFill>
              </a:rPr>
              <a:t>large language models (LLM) </a:t>
            </a:r>
            <a:r>
              <a:rPr lang="en-SG" altLang="zh-SG" sz="2400" dirty="0"/>
              <a:t>and </a:t>
            </a:r>
            <a:r>
              <a:rPr lang="en-US" altLang="zh-CN" sz="2400" dirty="0">
                <a:solidFill>
                  <a:srgbClr val="FF0000"/>
                </a:solidFill>
              </a:rPr>
              <a:t>computer</a:t>
            </a:r>
            <a:r>
              <a:rPr lang="en-SG" altLang="zh-SG" sz="2400" dirty="0">
                <a:solidFill>
                  <a:srgbClr val="FF0000"/>
                </a:solidFill>
              </a:rPr>
              <a:t> vision models (CV). 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SG" altLang="zh-SG" sz="24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itchFamily="2" charset="2"/>
              <a:buChar char="u"/>
            </a:pPr>
            <a:r>
              <a:rPr lang="en-SG" altLang="zh-SG" sz="2400" dirty="0">
                <a:highlight>
                  <a:srgbClr val="FFFF00"/>
                </a:highlight>
              </a:rPr>
              <a:t>Data distillation </a:t>
            </a:r>
            <a:r>
              <a:rPr lang="en-SG" altLang="zh-SG" sz="2400" dirty="0"/>
              <a:t>and </a:t>
            </a:r>
            <a:r>
              <a:rPr lang="en-SG" altLang="zh-SG" sz="2400" dirty="0">
                <a:highlight>
                  <a:srgbClr val="FFFF00"/>
                </a:highlight>
              </a:rPr>
              <a:t>coreset selection </a:t>
            </a:r>
            <a:r>
              <a:rPr lang="en-SG" altLang="zh-SG" sz="2400" dirty="0"/>
              <a:t>are thus developed, aiming to reduce the number of training samples.</a:t>
            </a:r>
          </a:p>
          <a:p>
            <a:pPr marL="342900" indent="-342900" algn="just">
              <a:buFont typeface="Wingdings" pitchFamily="2" charset="2"/>
              <a:buChar char="Ø"/>
            </a:pPr>
            <a:endParaRPr lang="en-SG" altLang="zh-SG" sz="2400" dirty="0"/>
          </a:p>
        </p:txBody>
      </p:sp>
    </p:spTree>
    <p:extLst>
      <p:ext uri="{BB962C8B-B14F-4D97-AF65-F5344CB8AC3E}">
        <p14:creationId xmlns:p14="http://schemas.microsoft.com/office/powerpoint/2010/main" val="370131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Challenges</a:t>
            </a:r>
            <a:endParaRPr kumimoji="1" lang="zh-SG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6E61ED-3B24-999A-98ED-960EB5ED812D}"/>
              </a:ext>
            </a:extLst>
          </p:cNvPr>
          <p:cNvSpPr txBox="1"/>
          <p:nvPr/>
        </p:nvSpPr>
        <p:spPr>
          <a:xfrm>
            <a:off x="838200" y="1413063"/>
            <a:ext cx="1001898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altLang="zh-SG" sz="2200" b="1" dirty="0">
                <a:effectLst/>
              </a:rPr>
              <a:t>Dataset Distillation (DD) </a:t>
            </a:r>
            <a:r>
              <a:rPr lang="en-SG" altLang="zh-SG" sz="2200" b="1" dirty="0">
                <a:effectLst/>
                <a:sym typeface="Wingdings" pitchFamily="2" charset="2"/>
              </a:rPr>
              <a:t> </a:t>
            </a:r>
            <a:r>
              <a:rPr lang="en-SG" altLang="zh-SG" sz="2200" dirty="0">
                <a:effectLst/>
                <a:sym typeface="Wingdings" pitchFamily="2" charset="2"/>
              </a:rPr>
              <a:t>S</a:t>
            </a:r>
            <a:r>
              <a:rPr lang="en-SG" altLang="zh-SG" sz="2200" dirty="0"/>
              <a:t>ynthesizing a small new set</a:t>
            </a:r>
            <a:r>
              <a:rPr lang="en-SG" altLang="zh-SG" sz="2200" b="1" dirty="0">
                <a:effectLst/>
              </a:rPr>
              <a:t>:</a:t>
            </a:r>
          </a:p>
          <a:p>
            <a:endParaRPr lang="en-SG" altLang="zh-SG" sz="2200" b="1" dirty="0"/>
          </a:p>
          <a:p>
            <a:pPr marL="457200" indent="-457200">
              <a:buFont typeface="+mj-lt"/>
              <a:buAutoNum type="arabicPeriod"/>
            </a:pPr>
            <a:r>
              <a:rPr lang="en-SG" altLang="zh-SG" sz="2200" b="0" dirty="0">
                <a:effectLst/>
              </a:rPr>
              <a:t>Poor </a:t>
            </a:r>
            <a:r>
              <a:rPr lang="en-SG" altLang="zh-SG" sz="2200" b="0" dirty="0">
                <a:solidFill>
                  <a:srgbClr val="FF0000"/>
                </a:solidFill>
                <a:effectLst/>
              </a:rPr>
              <a:t>generalization</a:t>
            </a:r>
            <a:r>
              <a:rPr lang="en-SG" altLang="zh-SG" sz="2200" b="0" dirty="0">
                <a:effectLst/>
              </a:rPr>
              <a:t> capability: </a:t>
            </a:r>
          </a:p>
          <a:p>
            <a:pPr lvl="1"/>
            <a:r>
              <a:rPr lang="en-SG" altLang="zh-SG" sz="2000" i="1" u="sng" dirty="0"/>
              <a:t>G</a:t>
            </a:r>
            <a:r>
              <a:rPr lang="en-SG" altLang="zh-SG" sz="2000" i="1" u="sng" dirty="0">
                <a:effectLst/>
              </a:rPr>
              <a:t>radient calculation is coupled with the specific network architectures </a:t>
            </a:r>
          </a:p>
          <a:p>
            <a:pPr marL="457200" indent="-457200">
              <a:buFont typeface="+mj-lt"/>
              <a:buAutoNum type="arabicPeriod"/>
            </a:pPr>
            <a:r>
              <a:rPr lang="en-SG" altLang="zh-SG" sz="2200" b="0" dirty="0">
                <a:effectLst/>
              </a:rPr>
              <a:t>Low </a:t>
            </a:r>
            <a:r>
              <a:rPr lang="en-SG" altLang="zh-SG" sz="2200" b="0" dirty="0">
                <a:solidFill>
                  <a:srgbClr val="FF0000"/>
                </a:solidFill>
                <a:effectLst/>
              </a:rPr>
              <a:t>scalability</a:t>
            </a:r>
            <a:r>
              <a:rPr lang="en-SG" altLang="zh-SG" sz="2200" b="0" dirty="0">
                <a:effectLst/>
              </a:rPr>
              <a:t> to larger datasets: </a:t>
            </a:r>
          </a:p>
          <a:p>
            <a:r>
              <a:rPr lang="en-SG" altLang="zh-SG" sz="2200" dirty="0">
                <a:effectLst/>
              </a:rPr>
              <a:t>       </a:t>
            </a:r>
            <a:r>
              <a:rPr lang="en-SG" altLang="zh-SG" sz="2000" i="1" u="sng" dirty="0">
                <a:effectLst/>
              </a:rPr>
              <a:t>The computational cost is </a:t>
            </a:r>
            <a:r>
              <a:rPr lang="en-SG" altLang="zh-SG" sz="2000" b="1" i="1" u="sng" dirty="0">
                <a:effectLst/>
              </a:rPr>
              <a:t>quadratically proportional </a:t>
            </a:r>
            <a:r>
              <a:rPr lang="en-SG" altLang="zh-SG" sz="2000" i="1" u="sng" dirty="0">
                <a:effectLst/>
              </a:rPr>
              <a:t>to the size of the synthetic set</a:t>
            </a:r>
          </a:p>
          <a:p>
            <a:endParaRPr lang="en-SG" altLang="zh-SG" sz="2000" i="1" u="sng" dirty="0"/>
          </a:p>
          <a:p>
            <a:endParaRPr lang="en-SG" altLang="zh-SG" sz="2000" i="1" u="sng" dirty="0"/>
          </a:p>
          <a:p>
            <a:pPr algn="just"/>
            <a:r>
              <a:rPr lang="en-SG" altLang="zh-SG" sz="2200" b="1" dirty="0">
                <a:effectLst/>
              </a:rPr>
              <a:t>Coreset Selection (CS) </a:t>
            </a:r>
            <a:r>
              <a:rPr lang="en-SG" altLang="zh-SG" sz="2200" b="1" dirty="0">
                <a:effectLst/>
                <a:sym typeface="Wingdings" pitchFamily="2" charset="2"/>
              </a:rPr>
              <a:t> </a:t>
            </a:r>
            <a:r>
              <a:rPr lang="en-SG" altLang="zh-SG" sz="2200" dirty="0">
                <a:sym typeface="Wingdings" pitchFamily="2" charset="2"/>
              </a:rPr>
              <a:t>S</a:t>
            </a:r>
            <a:r>
              <a:rPr lang="en-SG" altLang="zh-SG" sz="2200" dirty="0">
                <a:effectLst/>
                <a:sym typeface="Wingdings" pitchFamily="2" charset="2"/>
              </a:rPr>
              <a:t>electing a small subset</a:t>
            </a:r>
            <a:r>
              <a:rPr lang="en-SG" altLang="zh-SG" sz="2200" dirty="0">
                <a:effectLst/>
              </a:rPr>
              <a:t>:</a:t>
            </a:r>
          </a:p>
          <a:p>
            <a:pPr algn="just"/>
            <a:endParaRPr lang="en-SG" altLang="zh-SG" sz="2200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SG" altLang="zh-SG" sz="2200" dirty="0"/>
              <a:t>Lack of sample </a:t>
            </a:r>
            <a:r>
              <a:rPr lang="en-SG" altLang="zh-SG" sz="2200" dirty="0">
                <a:solidFill>
                  <a:srgbClr val="FF0000"/>
                </a:solidFill>
              </a:rPr>
              <a:t>diversity</a:t>
            </a:r>
            <a:r>
              <a:rPr lang="en-SG" altLang="zh-SG" sz="2200" dirty="0"/>
              <a:t>:</a:t>
            </a:r>
          </a:p>
          <a:p>
            <a:r>
              <a:rPr lang="en-SG" altLang="zh-SG" sz="2000" i="1" dirty="0"/>
              <a:t>        </a:t>
            </a:r>
            <a:r>
              <a:rPr lang="en-SG" altLang="zh-SG" sz="2000" i="1" u="sng" dirty="0"/>
              <a:t>As the data keep ratio is small, the selected samples tend to lose the diversity, leading to a low performance for model training. </a:t>
            </a:r>
          </a:p>
        </p:txBody>
      </p:sp>
    </p:spTree>
    <p:extLst>
      <p:ext uri="{BB962C8B-B14F-4D97-AF65-F5344CB8AC3E}">
        <p14:creationId xmlns:p14="http://schemas.microsoft.com/office/powerpoint/2010/main" val="268419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Challenges</a:t>
            </a:r>
            <a:endParaRPr kumimoji="1" lang="zh-SG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2648B46-B9D4-A1F0-1FF2-E03C863D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6925"/>
            <a:ext cx="10515600" cy="36268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6A20DE-D0DD-3EF5-EB36-1AEAEEAB6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1294" y="4869726"/>
            <a:ext cx="6581847" cy="185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31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Introduction</a:t>
            </a:r>
            <a:endParaRPr kumimoji="1" lang="zh-SG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A6F451-8D76-6410-D106-6A86C5984696}"/>
              </a:ext>
            </a:extLst>
          </p:cNvPr>
          <p:cNvSpPr txBox="1"/>
          <p:nvPr/>
        </p:nvSpPr>
        <p:spPr>
          <a:xfrm>
            <a:off x="838200" y="1595021"/>
            <a:ext cx="10515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SG" altLang="zh-SG" sz="2200" b="0" i="0" dirty="0">
                <a:effectLst/>
              </a:rPr>
              <a:t>This </a:t>
            </a:r>
            <a:r>
              <a:rPr lang="en-SG" altLang="zh-SG" sz="2200" dirty="0"/>
              <a:t>paper combines the advantages of Dataset Distillation methods and the Coreset methods: a unified dataset compression method that generates compact datasets useful for training </a:t>
            </a:r>
            <a:r>
              <a:rPr lang="en-SG" altLang="zh-SG" sz="2200" dirty="0">
                <a:solidFill>
                  <a:srgbClr val="FF0000"/>
                </a:solidFill>
              </a:rPr>
              <a:t>various network architectures</a:t>
            </a:r>
            <a:r>
              <a:rPr lang="en-SG" altLang="zh-SG" sz="2200" dirty="0"/>
              <a:t>. </a:t>
            </a:r>
          </a:p>
          <a:p>
            <a:pPr marL="457200" indent="-457200" algn="just">
              <a:buFont typeface="+mj-lt"/>
              <a:buAutoNum type="arabicPeriod"/>
            </a:pPr>
            <a:endParaRPr lang="en-SG" altLang="zh-SG" sz="2200" dirty="0"/>
          </a:p>
          <a:p>
            <a:pPr marL="457200" indent="-457200" algn="just">
              <a:buFont typeface="+mj-lt"/>
              <a:buAutoNum type="arabicPeriod"/>
            </a:pPr>
            <a:r>
              <a:rPr lang="en-SG" altLang="zh-SG" sz="2200" dirty="0"/>
              <a:t>Compared with DD methods, DQ only takes 72 GPU hours to quantize ImageNet data with 60% keep ratio, which is </a:t>
            </a:r>
            <a:r>
              <a:rPr lang="en-SG" altLang="zh-SG" sz="2200" dirty="0">
                <a:solidFill>
                  <a:srgbClr val="FF0000"/>
                </a:solidFill>
              </a:rPr>
              <a:t>388× (28, 000 vs 72 GPU hours) faster </a:t>
            </a:r>
          </a:p>
          <a:p>
            <a:pPr marL="457200" indent="-457200" algn="just">
              <a:buFont typeface="+mj-lt"/>
              <a:buAutoNum type="arabicPeriod"/>
            </a:pPr>
            <a:endParaRPr lang="en-SG" altLang="zh-SG" sz="2200" dirty="0"/>
          </a:p>
          <a:p>
            <a:pPr marL="457200" indent="-457200" algn="just">
              <a:buFont typeface="+mj-lt"/>
              <a:buAutoNum type="arabicPeriod"/>
            </a:pPr>
            <a:r>
              <a:rPr lang="en-SG" altLang="zh-SG" sz="2200" b="1" dirty="0"/>
              <a:t>For vision tasks</a:t>
            </a:r>
            <a:r>
              <a:rPr lang="en-SG" altLang="zh-SG" sz="2200" dirty="0"/>
              <a:t>, on CIFAR-10 and ImageNet-1K, only </a:t>
            </a:r>
            <a:r>
              <a:rPr lang="en-SG" altLang="zh-SG" sz="2200" dirty="0">
                <a:solidFill>
                  <a:srgbClr val="FF0000"/>
                </a:solidFill>
              </a:rPr>
              <a:t>60% of the data</a:t>
            </a:r>
            <a:r>
              <a:rPr lang="en-SG" altLang="zh-SG" sz="2200" dirty="0"/>
              <a:t> are used to train the models to achieve a comparable model performance as those trained with full datasets.</a:t>
            </a:r>
          </a:p>
          <a:p>
            <a:pPr marL="457200" indent="-457200" algn="just">
              <a:buFont typeface="+mj-lt"/>
              <a:buAutoNum type="arabicPeriod"/>
            </a:pPr>
            <a:endParaRPr lang="en-SG" altLang="zh-SG" sz="2200" dirty="0"/>
          </a:p>
          <a:p>
            <a:pPr marL="457200" indent="-457200" algn="just">
              <a:buFont typeface="+mj-lt"/>
              <a:buAutoNum type="arabicPeriod"/>
            </a:pPr>
            <a:r>
              <a:rPr lang="en-SG" altLang="zh-SG" sz="2200" b="1" dirty="0"/>
              <a:t>For language tasks</a:t>
            </a:r>
            <a:r>
              <a:rPr lang="en-SG" altLang="zh-SG" sz="2200" dirty="0"/>
              <a:t>, on BBH and DROP benchmarks, only </a:t>
            </a:r>
            <a:r>
              <a:rPr lang="en-SG" altLang="zh-SG" sz="2200" dirty="0">
                <a:solidFill>
                  <a:srgbClr val="FF0000"/>
                </a:solidFill>
              </a:rPr>
              <a:t>2% of instruction data </a:t>
            </a:r>
            <a:r>
              <a:rPr lang="en-SG" altLang="zh-SG" sz="2200" dirty="0"/>
              <a:t>are needed to achieve comparable model performance as those trained with full datasets. </a:t>
            </a:r>
          </a:p>
        </p:txBody>
      </p:sp>
    </p:spTree>
    <p:extLst>
      <p:ext uri="{BB962C8B-B14F-4D97-AF65-F5344CB8AC3E}">
        <p14:creationId xmlns:p14="http://schemas.microsoft.com/office/powerpoint/2010/main" val="2592867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SG" dirty="0"/>
              <a:t>Method</a:t>
            </a:r>
            <a:endParaRPr kumimoji="1" lang="zh-SG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5C21A7-83FF-4455-F8AC-31713B9C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00" y="1363731"/>
            <a:ext cx="9614600" cy="500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22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SG" dirty="0"/>
              <a:t>Method – Why does DQ need more bins?</a:t>
            </a:r>
            <a:endParaRPr kumimoji="1" lang="zh-SG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9003B-FBE8-5ACE-28CA-345B09DC6875}"/>
              </a:ext>
            </a:extLst>
          </p:cNvPr>
          <p:cNvSpPr txBox="1"/>
          <p:nvPr/>
        </p:nvSpPr>
        <p:spPr>
          <a:xfrm>
            <a:off x="838200" y="1604509"/>
            <a:ext cx="69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2400" dirty="0"/>
              <a:t>Take </a:t>
            </a:r>
            <a:r>
              <a:rPr kumimoji="1" lang="en-US" altLang="zh-SG" sz="2400" dirty="0" err="1"/>
              <a:t>GraphCut</a:t>
            </a:r>
            <a:r>
              <a:rPr kumimoji="1" lang="en-US" altLang="zh-SG" sz="2400" dirty="0"/>
              <a:t> (SOTA Coreset method) as an example:</a:t>
            </a:r>
            <a:endParaRPr kumimoji="1" lang="zh-SG" altLang="en-US" sz="2400" dirty="0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5ED78A6-4753-EBCB-1235-966EB854B6A3}"/>
              </a:ext>
            </a:extLst>
          </p:cNvPr>
          <p:cNvGrpSpPr/>
          <p:nvPr/>
        </p:nvGrpSpPr>
        <p:grpSpPr>
          <a:xfrm>
            <a:off x="1416180" y="2585416"/>
            <a:ext cx="10058424" cy="2206410"/>
            <a:chOff x="1657766" y="1946109"/>
            <a:chExt cx="9448848" cy="174474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0B5B3B69-D544-6657-D060-5CD8CB023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5228" y="2405993"/>
              <a:ext cx="7733849" cy="8784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958CCB-67A7-5419-9A93-26BC8308C1E4}"/>
                </a:ext>
              </a:extLst>
            </p:cNvPr>
            <p:cNvSpPr/>
            <p:nvPr/>
          </p:nvSpPr>
          <p:spPr>
            <a:xfrm>
              <a:off x="3006192" y="2405993"/>
              <a:ext cx="2911132" cy="878490"/>
            </a:xfrm>
            <a:prstGeom prst="rect">
              <a:avLst/>
            </a:prstGeom>
            <a:noFill/>
            <a:ln w="2222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A194227-465A-0FA4-9986-A8B3442FF4AA}"/>
                </a:ext>
              </a:extLst>
            </p:cNvPr>
            <p:cNvSpPr/>
            <p:nvPr/>
          </p:nvSpPr>
          <p:spPr>
            <a:xfrm>
              <a:off x="6151887" y="2342233"/>
              <a:ext cx="3273736" cy="942249"/>
            </a:xfrm>
            <a:prstGeom prst="rect">
              <a:avLst/>
            </a:prstGeom>
            <a:noFill/>
            <a:ln w="2222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9371277-B64E-7DA6-744E-46E0423A0737}"/>
                </a:ext>
              </a:extLst>
            </p:cNvPr>
            <p:cNvSpPr txBox="1"/>
            <p:nvPr/>
          </p:nvSpPr>
          <p:spPr>
            <a:xfrm>
              <a:off x="2132304" y="3321523"/>
              <a:ext cx="504356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zh-SG" dirty="0">
                  <a:solidFill>
                    <a:schemeClr val="accent2"/>
                  </a:solidFill>
                </a:rPr>
                <a:t>C1 is the sample difference within a selected corset </a:t>
              </a:r>
              <a:endParaRPr kumimoji="1" lang="zh-SG" alt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12" name="下箭头 11">
              <a:extLst>
                <a:ext uri="{FF2B5EF4-FFF2-40B4-BE49-F238E27FC236}">
                  <a16:creationId xmlns:a16="http://schemas.microsoft.com/office/drawing/2014/main" id="{C8621204-0361-AF61-9687-A7C671A32E61}"/>
                </a:ext>
              </a:extLst>
            </p:cNvPr>
            <p:cNvSpPr/>
            <p:nvPr/>
          </p:nvSpPr>
          <p:spPr>
            <a:xfrm>
              <a:off x="9459076" y="2405993"/>
              <a:ext cx="298241" cy="878489"/>
            </a:xfrm>
            <a:prstGeom prst="down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4" name="上箭头 13">
              <a:extLst>
                <a:ext uri="{FF2B5EF4-FFF2-40B4-BE49-F238E27FC236}">
                  <a16:creationId xmlns:a16="http://schemas.microsoft.com/office/drawing/2014/main" id="{B8C7FFBE-A898-CFEE-6D98-3D43AE0055C6}"/>
                </a:ext>
              </a:extLst>
            </p:cNvPr>
            <p:cNvSpPr/>
            <p:nvPr/>
          </p:nvSpPr>
          <p:spPr>
            <a:xfrm>
              <a:off x="3045676" y="1979520"/>
              <a:ext cx="284172" cy="950552"/>
            </a:xfrm>
            <a:prstGeom prst="up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sp>
          <p:nvSpPr>
            <p:cNvPr id="15" name="上箭头 14">
              <a:extLst>
                <a:ext uri="{FF2B5EF4-FFF2-40B4-BE49-F238E27FC236}">
                  <a16:creationId xmlns:a16="http://schemas.microsoft.com/office/drawing/2014/main" id="{4FFAE79B-FD4C-B752-A946-A89E32ED1BA4}"/>
                </a:ext>
              </a:extLst>
            </p:cNvPr>
            <p:cNvSpPr/>
            <p:nvPr/>
          </p:nvSpPr>
          <p:spPr>
            <a:xfrm>
              <a:off x="1657766" y="2156726"/>
              <a:ext cx="284172" cy="950552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A6FD40-2274-4625-D125-AB6A8563A358}"/>
                </a:ext>
              </a:extLst>
            </p:cNvPr>
            <p:cNvSpPr txBox="1"/>
            <p:nvPr/>
          </p:nvSpPr>
          <p:spPr>
            <a:xfrm>
              <a:off x="6352221" y="1946109"/>
              <a:ext cx="4754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SG" dirty="0">
                  <a:solidFill>
                    <a:schemeClr val="accent6"/>
                  </a:solidFill>
                </a:rPr>
                <a:t>C2 is the sample redundance of the remained set</a:t>
              </a:r>
              <a:endParaRPr kumimoji="1" lang="zh-SG" altLang="en-US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1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SG" dirty="0"/>
              <a:t>Method – Why does DQ need more bins?</a:t>
            </a:r>
            <a:endParaRPr kumimoji="1" lang="zh-SG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F8BB65A-2486-DBB5-1876-37DA0F4A691C}"/>
              </a:ext>
            </a:extLst>
          </p:cNvPr>
          <p:cNvGrpSpPr/>
          <p:nvPr/>
        </p:nvGrpSpPr>
        <p:grpSpPr>
          <a:xfrm>
            <a:off x="838200" y="1772094"/>
            <a:ext cx="9853587" cy="1656000"/>
            <a:chOff x="838200" y="4142956"/>
            <a:chExt cx="9853587" cy="1656906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616B2C6D-0ECB-E375-4D41-60A033DE6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8959" y="4713755"/>
              <a:ext cx="9033476" cy="1079472"/>
            </a:xfrm>
            <a:prstGeom prst="rect">
              <a:avLst/>
            </a:prstGeom>
          </p:spPr>
        </p:pic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0A79C77-3A47-9AA3-BE30-445D3B3B6595}"/>
                </a:ext>
              </a:extLst>
            </p:cNvPr>
            <p:cNvSpPr/>
            <p:nvPr/>
          </p:nvSpPr>
          <p:spPr>
            <a:xfrm>
              <a:off x="2598233" y="5353982"/>
              <a:ext cx="1137425" cy="43924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4CDDA556-BACA-D384-CBAF-1AA4FA8C3424}"/>
                </a:ext>
              </a:extLst>
            </p:cNvPr>
            <p:cNvSpPr/>
            <p:nvPr/>
          </p:nvSpPr>
          <p:spPr>
            <a:xfrm>
              <a:off x="6461013" y="4783451"/>
              <a:ext cx="1358682" cy="950721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3853CA4B-E64B-144B-0737-0E5A60DD8A3F}"/>
                </a:ext>
              </a:extLst>
            </p:cNvPr>
            <p:cNvCxnSpPr/>
            <p:nvPr/>
          </p:nvCxnSpPr>
          <p:spPr>
            <a:xfrm>
              <a:off x="2430966" y="5353982"/>
              <a:ext cx="0" cy="43924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1FA70937-2D96-3318-CE4B-9811EC629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420" y="5204239"/>
              <a:ext cx="0" cy="5889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上箭头 27">
              <a:extLst>
                <a:ext uri="{FF2B5EF4-FFF2-40B4-BE49-F238E27FC236}">
                  <a16:creationId xmlns:a16="http://schemas.microsoft.com/office/drawing/2014/main" id="{32085F73-9D49-890B-F984-91DAF433F3CF}"/>
                </a:ext>
              </a:extLst>
            </p:cNvPr>
            <p:cNvSpPr/>
            <p:nvPr/>
          </p:nvSpPr>
          <p:spPr>
            <a:xfrm>
              <a:off x="10407615" y="4525878"/>
              <a:ext cx="284172" cy="950552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EF7F7AB-622E-90DB-E6C9-D9243FD8E25B}"/>
                </a:ext>
              </a:extLst>
            </p:cNvPr>
            <p:cNvSpPr/>
            <p:nvPr/>
          </p:nvSpPr>
          <p:spPr>
            <a:xfrm>
              <a:off x="7858989" y="4720390"/>
              <a:ext cx="2523444" cy="10794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DAFB61A2-42E7-1B64-C0C8-337502E11EFC}"/>
                </a:ext>
              </a:extLst>
            </p:cNvPr>
            <p:cNvSpPr txBox="1"/>
            <p:nvPr/>
          </p:nvSpPr>
          <p:spPr>
            <a:xfrm>
              <a:off x="838200" y="4142956"/>
              <a:ext cx="4608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SG" sz="2400" dirty="0"/>
                <a:t>As the coreset ratio becomes small:</a:t>
              </a:r>
              <a:endParaRPr kumimoji="1" lang="zh-SG" altLang="en-US" sz="2400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04B2FA3-F3B8-04D3-8746-FAADF579AB2D}"/>
              </a:ext>
            </a:extLst>
          </p:cNvPr>
          <p:cNvSpPr txBox="1"/>
          <p:nvPr/>
        </p:nvSpPr>
        <p:spPr>
          <a:xfrm>
            <a:off x="838200" y="4062592"/>
            <a:ext cx="97376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SG" sz="2400" dirty="0"/>
              <a:t>Solution: </a:t>
            </a:r>
            <a:r>
              <a:rPr lang="en-SG" altLang="zh-SG" sz="2400" dirty="0">
                <a:effectLst/>
              </a:rPr>
              <a:t>divide the dataset into several bins with different diversity levels </a:t>
            </a:r>
            <a:endParaRPr lang="en-SG" altLang="zh-SG" sz="2400" dirty="0"/>
          </a:p>
          <a:p>
            <a:pPr marL="285750" indent="-285750">
              <a:buFont typeface="Wingdings" pitchFamily="2" charset="2"/>
              <a:buChar char="Ø"/>
            </a:pPr>
            <a:endParaRPr kumimoji="1" lang="zh-SG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12DE289-3BB5-76AE-55DE-0C9B1C3BF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668" y="4665623"/>
            <a:ext cx="7736663" cy="10149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FCC7DB-CA3E-98E0-417F-3BA099B1FC3D}"/>
              </a:ext>
            </a:extLst>
          </p:cNvPr>
          <p:cNvSpPr/>
          <p:nvPr/>
        </p:nvSpPr>
        <p:spPr>
          <a:xfrm>
            <a:off x="6573296" y="5319035"/>
            <a:ext cx="2102353" cy="43924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F44196C9-8751-3243-68FD-36EFD9B2FFC5}"/>
              </a:ext>
            </a:extLst>
          </p:cNvPr>
          <p:cNvCxnSpPr/>
          <p:nvPr/>
        </p:nvCxnSpPr>
        <p:spPr>
          <a:xfrm>
            <a:off x="7292001" y="4801256"/>
            <a:ext cx="0" cy="439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58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BB5A-5AE9-44DB-6BAC-6D644D1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SG" dirty="0"/>
              <a:t>Experiment Results – Sensitive study</a:t>
            </a:r>
            <a:endParaRPr kumimoji="1" lang="zh-SG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99B1D7B-663F-EB79-9797-D42C43CA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193" y="1955605"/>
            <a:ext cx="10271607" cy="361586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35181E-ADDE-D36F-0F03-B88245C76F6D}"/>
              </a:ext>
            </a:extLst>
          </p:cNvPr>
          <p:cNvSpPr txBox="1"/>
          <p:nvPr/>
        </p:nvSpPr>
        <p:spPr>
          <a:xfrm>
            <a:off x="1082193" y="6248914"/>
            <a:ext cx="197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1400" dirty="0"/>
              <a:t>*DM -- SOTA DD method</a:t>
            </a:r>
            <a:endParaRPr kumimoji="1" lang="zh-SG" altLang="en-US" sz="14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116EF1A7-9097-63BC-F959-826A49B1142D}"/>
              </a:ext>
            </a:extLst>
          </p:cNvPr>
          <p:cNvCxnSpPr/>
          <p:nvPr/>
        </p:nvCxnSpPr>
        <p:spPr>
          <a:xfrm>
            <a:off x="1082193" y="6243144"/>
            <a:ext cx="100692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3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387</Words>
  <Application>Microsoft Macintosh PowerPoint</Application>
  <PresentationFormat>宽屏</PresentationFormat>
  <Paragraphs>44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NimbusRomNo9L</vt:lpstr>
      <vt:lpstr>Arial</vt:lpstr>
      <vt:lpstr>Calibri</vt:lpstr>
      <vt:lpstr>Calibri Light</vt:lpstr>
      <vt:lpstr>Wingdings</vt:lpstr>
      <vt:lpstr>Office 主题​​</vt:lpstr>
      <vt:lpstr>PowerPoint 演示文稿</vt:lpstr>
      <vt:lpstr>Background</vt:lpstr>
      <vt:lpstr>Challenges</vt:lpstr>
      <vt:lpstr>Challenges</vt:lpstr>
      <vt:lpstr>Introduction</vt:lpstr>
      <vt:lpstr>Method</vt:lpstr>
      <vt:lpstr>Method – Why does DQ need more bins?</vt:lpstr>
      <vt:lpstr>Method – Why does DQ need more bins?</vt:lpstr>
      <vt:lpstr>Experiment Results – Sensitive study</vt:lpstr>
      <vt:lpstr>Experiment Results – For CV and NLP</vt:lpstr>
      <vt:lpstr>Experiment Results – For the scalability</vt:lpstr>
      <vt:lpstr>Q &amp; 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 Tongjun</dc:creator>
  <cp:lastModifiedBy>Shi Tongjun</cp:lastModifiedBy>
  <cp:revision>10</cp:revision>
  <dcterms:created xsi:type="dcterms:W3CDTF">2023-09-25T09:35:51Z</dcterms:created>
  <dcterms:modified xsi:type="dcterms:W3CDTF">2023-10-06T08:38:22Z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2023-09-25T10:41:00Z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9c802ab4-ec4d-44d7-b8ab-d26d9175fccd</vt:lpwstr>
  </property>
  <property fmtid="{D5CDD505-2E9C-101B-9397-08002B2CF9AE}" pid="8" name="MSIP_Label_be298231-ee28-4c9e-9ffa-238d0040efda_ContentBits">
    <vt:lpwstr>0</vt:lpwstr>
  </property>
</Properties>
</file>