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29"/>
  </p:notesMasterIdLst>
  <p:handoutMasterIdLst>
    <p:handoutMasterId r:id="rId30"/>
  </p:handoutMasterIdLst>
  <p:sldIdLst>
    <p:sldId id="256" r:id="rId2"/>
    <p:sldId id="275" r:id="rId3"/>
    <p:sldId id="280" r:id="rId4"/>
    <p:sldId id="294" r:id="rId5"/>
    <p:sldId id="281" r:id="rId6"/>
    <p:sldId id="282" r:id="rId7"/>
    <p:sldId id="283" r:id="rId8"/>
    <p:sldId id="284" r:id="rId9"/>
    <p:sldId id="285" r:id="rId10"/>
    <p:sldId id="286" r:id="rId11"/>
    <p:sldId id="295" r:id="rId12"/>
    <p:sldId id="289" r:id="rId13"/>
    <p:sldId id="290" r:id="rId14"/>
    <p:sldId id="291" r:id="rId15"/>
    <p:sldId id="292" r:id="rId16"/>
    <p:sldId id="296" r:id="rId17"/>
    <p:sldId id="297" r:id="rId18"/>
    <p:sldId id="299" r:id="rId19"/>
    <p:sldId id="300" r:id="rId20"/>
    <p:sldId id="301" r:id="rId21"/>
    <p:sldId id="302" r:id="rId22"/>
    <p:sldId id="303" r:id="rId23"/>
    <p:sldId id="304" r:id="rId24"/>
    <p:sldId id="306" r:id="rId25"/>
    <p:sldId id="307" r:id="rId26"/>
    <p:sldId id="308" r:id="rId27"/>
    <p:sldId id="309" r:id="rId28"/>
  </p:sldIdLst>
  <p:sldSz cx="9144000" cy="6858000" type="screen4x3"/>
  <p:notesSz cx="6089650" cy="8953500"/>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659">
          <p15:clr>
            <a:srgbClr val="A4A3A4"/>
          </p15:clr>
        </p15:guide>
        <p15:guide id="2" pos="2880">
          <p15:clr>
            <a:srgbClr val="A4A3A4"/>
          </p15:clr>
        </p15:guide>
      </p15:sldGuideLst>
    </p:ext>
    <p:ext uri="{2D200454-40CA-4A62-9FC3-DE9A4176ACB9}">
      <p15:notesGuideLst xmlns:p15="http://schemas.microsoft.com/office/powerpoint/2012/main">
        <p15:guide id="1" orient="horz" pos="2820">
          <p15:clr>
            <a:srgbClr val="A4A3A4"/>
          </p15:clr>
        </p15:guide>
        <p15:guide id="2" pos="191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5E1B3"/>
    <a:srgbClr val="FFDA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39" autoAdjust="0"/>
    <p:restoredTop sz="59366" autoAdjust="0"/>
  </p:normalViewPr>
  <p:slideViewPr>
    <p:cSldViewPr>
      <p:cViewPr varScale="1">
        <p:scale>
          <a:sx n="67" d="100"/>
          <a:sy n="67" d="100"/>
        </p:scale>
        <p:origin x="1704" y="168"/>
      </p:cViewPr>
      <p:guideLst>
        <p:guide orient="horz" pos="2659"/>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00" d="100"/>
          <a:sy n="100" d="100"/>
        </p:scale>
        <p:origin x="-760" y="1536"/>
      </p:cViewPr>
      <p:guideLst>
        <p:guide orient="horz" pos="2820"/>
        <p:guide pos="191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339CCEF3-A308-0146-9C84-36603E20F233}"/>
              </a:ext>
            </a:extLst>
          </p:cNvPr>
          <p:cNvSpPr>
            <a:spLocks noGrp="1" noChangeArrowheads="1"/>
          </p:cNvSpPr>
          <p:nvPr>
            <p:ph type="hdr" sz="quarter"/>
          </p:nvPr>
        </p:nvSpPr>
        <p:spPr bwMode="auto">
          <a:xfrm>
            <a:off x="0" y="0"/>
            <a:ext cx="2638425" cy="449263"/>
          </a:xfrm>
          <a:prstGeom prst="rect">
            <a:avLst/>
          </a:prstGeom>
          <a:noFill/>
          <a:ln w="9525">
            <a:noFill/>
            <a:miter lim="800000"/>
            <a:headEnd/>
            <a:tailEnd/>
          </a:ln>
          <a:effectLst/>
        </p:spPr>
        <p:txBody>
          <a:bodyPr vert="horz" wrap="square" lIns="86717" tIns="43359" rIns="86717" bIns="43359" numCol="1" anchor="t" anchorCtr="0" compatLnSpc="1">
            <a:prstTxWarp prst="textNoShape">
              <a:avLst/>
            </a:prstTxWarp>
          </a:bodyPr>
          <a:lstStyle>
            <a:lvl1pPr defTabSz="866775">
              <a:defRPr sz="1200">
                <a:latin typeface="Arial" charset="0"/>
              </a:defRPr>
            </a:lvl1pPr>
          </a:lstStyle>
          <a:p>
            <a:pPr>
              <a:defRPr/>
            </a:pPr>
            <a:endParaRPr lang="en-US" altLang="zh-CN"/>
          </a:p>
        </p:txBody>
      </p:sp>
      <p:sp>
        <p:nvSpPr>
          <p:cNvPr id="84995" name="Rectangle 3">
            <a:extLst>
              <a:ext uri="{FF2B5EF4-FFF2-40B4-BE49-F238E27FC236}">
                <a16:creationId xmlns:a16="http://schemas.microsoft.com/office/drawing/2014/main" id="{8ABDCE24-3543-B841-B1BC-1190FA3C0392}"/>
              </a:ext>
            </a:extLst>
          </p:cNvPr>
          <p:cNvSpPr>
            <a:spLocks noGrp="1" noChangeArrowheads="1"/>
          </p:cNvSpPr>
          <p:nvPr>
            <p:ph type="dt" sz="quarter" idx="1"/>
          </p:nvPr>
        </p:nvSpPr>
        <p:spPr bwMode="auto">
          <a:xfrm>
            <a:off x="3449638" y="0"/>
            <a:ext cx="2638425" cy="449263"/>
          </a:xfrm>
          <a:prstGeom prst="rect">
            <a:avLst/>
          </a:prstGeom>
          <a:noFill/>
          <a:ln w="9525">
            <a:noFill/>
            <a:miter lim="800000"/>
            <a:headEnd/>
            <a:tailEnd/>
          </a:ln>
          <a:effectLst/>
        </p:spPr>
        <p:txBody>
          <a:bodyPr vert="horz" wrap="square" lIns="86717" tIns="43359" rIns="86717" bIns="43359" numCol="1" anchor="t" anchorCtr="0" compatLnSpc="1">
            <a:prstTxWarp prst="textNoShape">
              <a:avLst/>
            </a:prstTxWarp>
          </a:bodyPr>
          <a:lstStyle>
            <a:lvl1pPr algn="r" defTabSz="866775">
              <a:defRPr sz="1200">
                <a:latin typeface="Arial" charset="0"/>
              </a:defRPr>
            </a:lvl1pPr>
          </a:lstStyle>
          <a:p>
            <a:pPr>
              <a:defRPr/>
            </a:pPr>
            <a:endParaRPr lang="en-US" altLang="zh-CN"/>
          </a:p>
        </p:txBody>
      </p:sp>
      <p:sp>
        <p:nvSpPr>
          <p:cNvPr id="84996" name="Rectangle 4">
            <a:extLst>
              <a:ext uri="{FF2B5EF4-FFF2-40B4-BE49-F238E27FC236}">
                <a16:creationId xmlns:a16="http://schemas.microsoft.com/office/drawing/2014/main" id="{F6AEA791-B29F-134E-817E-FEE682960EEE}"/>
              </a:ext>
            </a:extLst>
          </p:cNvPr>
          <p:cNvSpPr>
            <a:spLocks noGrp="1" noChangeArrowheads="1"/>
          </p:cNvSpPr>
          <p:nvPr>
            <p:ph type="ftr" sz="quarter" idx="2"/>
          </p:nvPr>
        </p:nvSpPr>
        <p:spPr bwMode="auto">
          <a:xfrm>
            <a:off x="0" y="8504238"/>
            <a:ext cx="2638425" cy="447675"/>
          </a:xfrm>
          <a:prstGeom prst="rect">
            <a:avLst/>
          </a:prstGeom>
          <a:noFill/>
          <a:ln w="9525">
            <a:noFill/>
            <a:miter lim="800000"/>
            <a:headEnd/>
            <a:tailEnd/>
          </a:ln>
          <a:effectLst/>
        </p:spPr>
        <p:txBody>
          <a:bodyPr vert="horz" wrap="square" lIns="86717" tIns="43359" rIns="86717" bIns="43359" numCol="1" anchor="b" anchorCtr="0" compatLnSpc="1">
            <a:prstTxWarp prst="textNoShape">
              <a:avLst/>
            </a:prstTxWarp>
          </a:bodyPr>
          <a:lstStyle>
            <a:lvl1pPr defTabSz="866775">
              <a:defRPr sz="1200">
                <a:latin typeface="Arial" charset="0"/>
              </a:defRPr>
            </a:lvl1pPr>
          </a:lstStyle>
          <a:p>
            <a:pPr>
              <a:defRPr/>
            </a:pPr>
            <a:endParaRPr lang="en-US" altLang="zh-CN"/>
          </a:p>
        </p:txBody>
      </p:sp>
      <p:sp>
        <p:nvSpPr>
          <p:cNvPr id="84997" name="Rectangle 5">
            <a:extLst>
              <a:ext uri="{FF2B5EF4-FFF2-40B4-BE49-F238E27FC236}">
                <a16:creationId xmlns:a16="http://schemas.microsoft.com/office/drawing/2014/main" id="{E8DC37D4-C020-1347-AC0E-BE6A4BC4ED7A}"/>
              </a:ext>
            </a:extLst>
          </p:cNvPr>
          <p:cNvSpPr>
            <a:spLocks noGrp="1" noChangeArrowheads="1"/>
          </p:cNvSpPr>
          <p:nvPr>
            <p:ph type="sldNum" sz="quarter" idx="3"/>
          </p:nvPr>
        </p:nvSpPr>
        <p:spPr bwMode="auto">
          <a:xfrm>
            <a:off x="3449638" y="8504238"/>
            <a:ext cx="2638425" cy="447675"/>
          </a:xfrm>
          <a:prstGeom prst="rect">
            <a:avLst/>
          </a:prstGeom>
          <a:noFill/>
          <a:ln w="9525">
            <a:noFill/>
            <a:miter lim="800000"/>
            <a:headEnd/>
            <a:tailEnd/>
          </a:ln>
          <a:effectLst/>
        </p:spPr>
        <p:txBody>
          <a:bodyPr vert="horz" wrap="square" lIns="86717" tIns="43359" rIns="86717" bIns="43359" numCol="1" anchor="b" anchorCtr="0" compatLnSpc="1">
            <a:prstTxWarp prst="textNoShape">
              <a:avLst/>
            </a:prstTxWarp>
          </a:bodyPr>
          <a:lstStyle>
            <a:lvl1pPr algn="r" defTabSz="866775">
              <a:defRPr sz="1200">
                <a:latin typeface="Arial" panose="020B0604020202020204" pitchFamily="34" charset="0"/>
              </a:defRPr>
            </a:lvl1pPr>
          </a:lstStyle>
          <a:p>
            <a:fld id="{8BD1B718-3123-AA4F-B4A0-58C36363F279}"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86DF484-CB20-1649-B58D-D920C2583568}"/>
              </a:ext>
            </a:extLst>
          </p:cNvPr>
          <p:cNvSpPr>
            <a:spLocks noGrp="1" noChangeArrowheads="1"/>
          </p:cNvSpPr>
          <p:nvPr>
            <p:ph type="hdr" sz="quarter"/>
          </p:nvPr>
        </p:nvSpPr>
        <p:spPr bwMode="auto">
          <a:xfrm>
            <a:off x="0" y="0"/>
            <a:ext cx="2638425" cy="449263"/>
          </a:xfrm>
          <a:prstGeom prst="rect">
            <a:avLst/>
          </a:prstGeom>
          <a:noFill/>
          <a:ln w="9525">
            <a:noFill/>
            <a:miter lim="800000"/>
            <a:headEnd/>
            <a:tailEnd/>
          </a:ln>
          <a:effectLst/>
        </p:spPr>
        <p:txBody>
          <a:bodyPr vert="horz" wrap="square" lIns="86717" tIns="43359" rIns="86717" bIns="43359" numCol="1" anchor="t" anchorCtr="0" compatLnSpc="1">
            <a:prstTxWarp prst="textNoShape">
              <a:avLst/>
            </a:prstTxWarp>
          </a:bodyPr>
          <a:lstStyle>
            <a:lvl1pPr defTabSz="866775">
              <a:defRPr sz="1200">
                <a:latin typeface="Arial" charset="0"/>
              </a:defRPr>
            </a:lvl1pPr>
          </a:lstStyle>
          <a:p>
            <a:pPr>
              <a:defRPr/>
            </a:pPr>
            <a:endParaRPr lang="en-US" altLang="zh-CN"/>
          </a:p>
        </p:txBody>
      </p:sp>
      <p:sp>
        <p:nvSpPr>
          <p:cNvPr id="30723" name="Rectangle 3">
            <a:extLst>
              <a:ext uri="{FF2B5EF4-FFF2-40B4-BE49-F238E27FC236}">
                <a16:creationId xmlns:a16="http://schemas.microsoft.com/office/drawing/2014/main" id="{FAB17B6C-485F-2E4D-8E17-5581AB5EB4A7}"/>
              </a:ext>
            </a:extLst>
          </p:cNvPr>
          <p:cNvSpPr>
            <a:spLocks noGrp="1" noChangeArrowheads="1"/>
          </p:cNvSpPr>
          <p:nvPr>
            <p:ph type="dt" idx="1"/>
          </p:nvPr>
        </p:nvSpPr>
        <p:spPr bwMode="auto">
          <a:xfrm>
            <a:off x="3449638" y="0"/>
            <a:ext cx="2638425" cy="449263"/>
          </a:xfrm>
          <a:prstGeom prst="rect">
            <a:avLst/>
          </a:prstGeom>
          <a:noFill/>
          <a:ln w="9525">
            <a:noFill/>
            <a:miter lim="800000"/>
            <a:headEnd/>
            <a:tailEnd/>
          </a:ln>
          <a:effectLst/>
        </p:spPr>
        <p:txBody>
          <a:bodyPr vert="horz" wrap="square" lIns="86717" tIns="43359" rIns="86717" bIns="43359" numCol="1" anchor="t" anchorCtr="0" compatLnSpc="1">
            <a:prstTxWarp prst="textNoShape">
              <a:avLst/>
            </a:prstTxWarp>
          </a:bodyPr>
          <a:lstStyle>
            <a:lvl1pPr algn="r" defTabSz="866775">
              <a:defRPr sz="1200">
                <a:latin typeface="Arial" charset="0"/>
              </a:defRPr>
            </a:lvl1pPr>
          </a:lstStyle>
          <a:p>
            <a:pPr>
              <a:defRPr/>
            </a:pPr>
            <a:endParaRPr lang="en-US" altLang="zh-CN"/>
          </a:p>
        </p:txBody>
      </p:sp>
      <p:sp>
        <p:nvSpPr>
          <p:cNvPr id="75780" name="Rectangle 4">
            <a:extLst>
              <a:ext uri="{FF2B5EF4-FFF2-40B4-BE49-F238E27FC236}">
                <a16:creationId xmlns:a16="http://schemas.microsoft.com/office/drawing/2014/main" id="{C87B2BAB-16F0-8949-A879-82A678542342}"/>
              </a:ext>
            </a:extLst>
          </p:cNvPr>
          <p:cNvSpPr>
            <a:spLocks noGrp="1" noRot="1" noChangeAspect="1" noChangeArrowheads="1" noTextEdit="1"/>
          </p:cNvSpPr>
          <p:nvPr>
            <p:ph type="sldImg" idx="2"/>
          </p:nvPr>
        </p:nvSpPr>
        <p:spPr bwMode="auto">
          <a:xfrm>
            <a:off x="806450" y="669925"/>
            <a:ext cx="4476750" cy="3357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75D6CB9C-D78E-9B49-B2FC-A81DD85E39EB}"/>
              </a:ext>
            </a:extLst>
          </p:cNvPr>
          <p:cNvSpPr>
            <a:spLocks noGrp="1" noChangeArrowheads="1"/>
          </p:cNvSpPr>
          <p:nvPr>
            <p:ph type="body" sz="quarter" idx="3"/>
          </p:nvPr>
        </p:nvSpPr>
        <p:spPr bwMode="auto">
          <a:xfrm>
            <a:off x="609600" y="4252913"/>
            <a:ext cx="4872038" cy="4030662"/>
          </a:xfrm>
          <a:prstGeom prst="rect">
            <a:avLst/>
          </a:prstGeom>
          <a:noFill/>
          <a:ln w="9525">
            <a:noFill/>
            <a:miter lim="800000"/>
            <a:headEnd/>
            <a:tailEnd/>
          </a:ln>
          <a:effectLst/>
        </p:spPr>
        <p:txBody>
          <a:bodyPr vert="horz" wrap="square" lIns="86717" tIns="43359" rIns="86717" bIns="43359"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26" name="Rectangle 6">
            <a:extLst>
              <a:ext uri="{FF2B5EF4-FFF2-40B4-BE49-F238E27FC236}">
                <a16:creationId xmlns:a16="http://schemas.microsoft.com/office/drawing/2014/main" id="{3CB64232-8302-C644-9574-C364DB7449FD}"/>
              </a:ext>
            </a:extLst>
          </p:cNvPr>
          <p:cNvSpPr>
            <a:spLocks noGrp="1" noChangeArrowheads="1"/>
          </p:cNvSpPr>
          <p:nvPr>
            <p:ph type="ftr" sz="quarter" idx="4"/>
          </p:nvPr>
        </p:nvSpPr>
        <p:spPr bwMode="auto">
          <a:xfrm>
            <a:off x="0" y="8504238"/>
            <a:ext cx="2638425" cy="447675"/>
          </a:xfrm>
          <a:prstGeom prst="rect">
            <a:avLst/>
          </a:prstGeom>
          <a:noFill/>
          <a:ln w="9525">
            <a:noFill/>
            <a:miter lim="800000"/>
            <a:headEnd/>
            <a:tailEnd/>
          </a:ln>
          <a:effectLst/>
        </p:spPr>
        <p:txBody>
          <a:bodyPr vert="horz" wrap="square" lIns="86717" tIns="43359" rIns="86717" bIns="43359" numCol="1" anchor="b" anchorCtr="0" compatLnSpc="1">
            <a:prstTxWarp prst="textNoShape">
              <a:avLst/>
            </a:prstTxWarp>
          </a:bodyPr>
          <a:lstStyle>
            <a:lvl1pPr defTabSz="866775">
              <a:defRPr sz="1200">
                <a:latin typeface="Arial" charset="0"/>
              </a:defRPr>
            </a:lvl1pPr>
          </a:lstStyle>
          <a:p>
            <a:pPr>
              <a:defRPr/>
            </a:pPr>
            <a:endParaRPr lang="en-US" altLang="zh-CN"/>
          </a:p>
        </p:txBody>
      </p:sp>
      <p:sp>
        <p:nvSpPr>
          <p:cNvPr id="30727" name="Rectangle 7">
            <a:extLst>
              <a:ext uri="{FF2B5EF4-FFF2-40B4-BE49-F238E27FC236}">
                <a16:creationId xmlns:a16="http://schemas.microsoft.com/office/drawing/2014/main" id="{E0E85E07-7321-0C4B-8083-492CA34621C1}"/>
              </a:ext>
            </a:extLst>
          </p:cNvPr>
          <p:cNvSpPr>
            <a:spLocks noGrp="1" noChangeArrowheads="1"/>
          </p:cNvSpPr>
          <p:nvPr>
            <p:ph type="sldNum" sz="quarter" idx="5"/>
          </p:nvPr>
        </p:nvSpPr>
        <p:spPr bwMode="auto">
          <a:xfrm>
            <a:off x="3449638" y="8504238"/>
            <a:ext cx="2638425" cy="447675"/>
          </a:xfrm>
          <a:prstGeom prst="rect">
            <a:avLst/>
          </a:prstGeom>
          <a:noFill/>
          <a:ln w="9525">
            <a:noFill/>
            <a:miter lim="800000"/>
            <a:headEnd/>
            <a:tailEnd/>
          </a:ln>
          <a:effectLst/>
        </p:spPr>
        <p:txBody>
          <a:bodyPr vert="horz" wrap="square" lIns="86717" tIns="43359" rIns="86717" bIns="43359" numCol="1" anchor="b" anchorCtr="0" compatLnSpc="1">
            <a:prstTxWarp prst="textNoShape">
              <a:avLst/>
            </a:prstTxWarp>
          </a:bodyPr>
          <a:lstStyle>
            <a:lvl1pPr algn="r" defTabSz="866775">
              <a:defRPr sz="1200">
                <a:latin typeface="Arial" panose="020B0604020202020204" pitchFamily="34" charset="0"/>
              </a:defRPr>
            </a:lvl1pPr>
          </a:lstStyle>
          <a:p>
            <a:fld id="{D6961611-2A53-9A4C-B450-2F176333584B}"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txBox="1">
            <a:spLocks noGrp="1"/>
          </p:cNvSpPr>
          <p:nvPr>
            <p:ph type="sldNum" idx="12"/>
          </p:nvPr>
        </p:nvSpPr>
        <p:spPr>
          <a:xfrm>
            <a:off x="3449638" y="8504238"/>
            <a:ext cx="2638425" cy="447675"/>
          </a:xfrm>
          <a:prstGeom prst="rect">
            <a:avLst/>
          </a:prstGeom>
          <a:noFill/>
          <a:ln>
            <a:noFill/>
          </a:ln>
        </p:spPr>
        <p:txBody>
          <a:bodyPr spcFirstLastPara="1" wrap="square" lIns="86700" tIns="43350" rIns="86700" bIns="43350" anchor="b" anchorCtr="0">
            <a:noAutofit/>
          </a:bodyPr>
          <a:lstStyle/>
          <a:p>
            <a:pPr marL="0" marR="0" lvl="0" indent="0" algn="r" rtl="0">
              <a:lnSpc>
                <a:spcPct val="100000"/>
              </a:lnSpc>
              <a:spcBef>
                <a:spcPts val="0"/>
              </a:spcBef>
              <a:spcAft>
                <a:spcPts val="0"/>
              </a:spcAft>
              <a:buSzPts val="1200"/>
              <a:buNone/>
            </a:pPr>
            <a:fld id="{00000000-1234-1234-1234-123412341234}" type="slidenum">
              <a:rPr lang="en-GB"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161" name="Google Shape;161;p1:notes"/>
          <p:cNvSpPr>
            <a:spLocks noGrp="1" noRot="1" noChangeAspect="1"/>
          </p:cNvSpPr>
          <p:nvPr>
            <p:ph type="sldImg" idx="2"/>
          </p:nvPr>
        </p:nvSpPr>
        <p:spPr>
          <a:xfrm>
            <a:off x="806450" y="669925"/>
            <a:ext cx="4476750" cy="3357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p1:notes"/>
          <p:cNvSpPr txBox="1">
            <a:spLocks noGrp="1"/>
          </p:cNvSpPr>
          <p:nvPr>
            <p:ph type="body" idx="1"/>
          </p:nvPr>
        </p:nvSpPr>
        <p:spPr>
          <a:xfrm>
            <a:off x="609600" y="4252913"/>
            <a:ext cx="4872038" cy="4030662"/>
          </a:xfrm>
          <a:prstGeom prst="rect">
            <a:avLst/>
          </a:prstGeom>
          <a:noFill/>
          <a:ln>
            <a:noFill/>
          </a:ln>
        </p:spPr>
        <p:txBody>
          <a:bodyPr spcFirstLastPara="1" wrap="square" lIns="86700" tIns="43350" rIns="86700" bIns="43350" anchor="t" anchorCtr="0">
            <a:noAutofit/>
          </a:bodyPr>
          <a:lstStyle/>
          <a:p>
            <a:pPr marL="0" lvl="0" indent="0" algn="l" rtl="0">
              <a:lnSpc>
                <a:spcPct val="100000"/>
              </a:lnSpc>
              <a:spcBef>
                <a:spcPts val="0"/>
              </a:spcBef>
              <a:spcAft>
                <a:spcPts val="0"/>
              </a:spcAft>
              <a:buSzPts val="1400"/>
              <a:buNone/>
            </a:pPr>
            <a:r>
              <a:rPr lang="en-SG" b="0" i="0" u="none" strike="noStrike" dirty="0">
                <a:solidFill>
                  <a:srgbClr val="D1D5DB"/>
                </a:solidFill>
                <a:effectLst/>
                <a:latin typeface="Söhne"/>
              </a:rPr>
              <a:t>Due to the comprehensive nature of the survey paper being presented, it is not feasible to delve into every intricate detail within the confines of this presentation. Should any aspect pique your interest or if you seek a deeper understanding, I encourage you to refer to the original paper and its cited sources.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854"/>
              </a:rPr>
              <a:t>Fully Connected Neural Network. </a:t>
            </a: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build a cardinality estimation model with fully connected neural network and </a:t>
            </a:r>
            <a:r>
              <a:rPr lang="en-SG" sz="1800" b="1" dirty="0">
                <a:solidFill>
                  <a:srgbClr val="211E1E"/>
                </a:solidFill>
                <a:effectLst/>
                <a:latin typeface="AdvP1491"/>
              </a:rPr>
              <a:t>take an encoded query as input features </a:t>
            </a:r>
            <a:endParaRPr lang="en-SG" b="1"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CNN: </a:t>
            </a:r>
            <a:r>
              <a:rPr lang="en-US" sz="1200" dirty="0"/>
              <a:t>a multi-set CNN to learn the cardinality of joins</a:t>
            </a:r>
            <a:r>
              <a:rPr lang="en-SG" dirty="0"/>
              <a:t>. The model divides a query into parts (selected tables, join conditions, filter predicates) and represents each part using a convolutional network.</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a RNN-based model for estimating cardinality of left-deep plan. At each iteration, one node will be added into the plan tree, and the nodes sequence is the input of the RNN model. </a:t>
            </a: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a </a:t>
            </a:r>
            <a:r>
              <a:rPr lang="en-SG" sz="1800" dirty="0">
                <a:solidFill>
                  <a:srgbClr val="211E1E"/>
                </a:solidFill>
                <a:effectLst/>
                <a:latin typeface="AdvP1491"/>
              </a:rPr>
              <a:t>learning-based cost estimator with a tree-structured LSTM. It learns a representation for each sub-plan with physical operator and predicates, and outputs the estimated cardinality and cost simultaneously by using another estimation layer. </a:t>
            </a: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13</a:t>
            </a:fld>
            <a:endParaRPr lang="en-US" altLang="zh-CN"/>
          </a:p>
        </p:txBody>
      </p:sp>
    </p:spTree>
    <p:extLst>
      <p:ext uri="{BB962C8B-B14F-4D97-AF65-F5344CB8AC3E}">
        <p14:creationId xmlns:p14="http://schemas.microsoft.com/office/powerpoint/2010/main" val="3468883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A SQL query may have millions, even billions of possible plans and it is very important to efficiently find a good plan. </a:t>
            </a:r>
            <a:endParaRPr lang="en-SG" dirty="0"/>
          </a:p>
          <a:p>
            <a:endParaRPr lang="en-US" dirty="0"/>
          </a:p>
          <a:p>
            <a:endParaRPr lang="en-US" dirty="0"/>
          </a:p>
          <a:p>
            <a:endParaRPr lang="en-US" dirty="0"/>
          </a:p>
          <a:p>
            <a:r>
              <a:rPr lang="en-US" dirty="0"/>
              <a:t>ML methods:</a:t>
            </a:r>
          </a:p>
          <a:p>
            <a:r>
              <a:rPr lang="en-US" dirty="0"/>
              <a:t>Learn from previous examples.</a:t>
            </a:r>
          </a:p>
          <a:p>
            <a:r>
              <a:rPr lang="en-US" dirty="0"/>
              <a:t>Overcome biases caused by inaccurate estimations.</a:t>
            </a:r>
          </a:p>
          <a:p>
            <a:r>
              <a:rPr lang="en-US" dirty="0"/>
              <a:t>Can efficiently select better plans in a shorter time</a:t>
            </a:r>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14</a:t>
            </a:fld>
            <a:endParaRPr lang="en-US" altLang="zh-CN"/>
          </a:p>
        </p:txBody>
      </p:sp>
    </p:spTree>
    <p:extLst>
      <p:ext uri="{BB962C8B-B14F-4D97-AF65-F5344CB8AC3E}">
        <p14:creationId xmlns:p14="http://schemas.microsoft.com/office/powerpoint/2010/main" val="2693037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i="0" u="none" strike="noStrike" dirty="0">
                <a:solidFill>
                  <a:srgbClr val="D1D5DB"/>
                </a:solidFill>
                <a:effectLst/>
                <a:latin typeface="Söhne"/>
              </a:rPr>
              <a:t>Uses feedback from query execution to enhance the cost model of the query optimizer</a:t>
            </a:r>
          </a:p>
          <a:p>
            <a:endParaRPr lang="en-SG" b="0" i="0" u="none" strike="noStrike" dirty="0">
              <a:solidFill>
                <a:srgbClr val="D1D5DB"/>
              </a:solidFill>
              <a:effectLst/>
              <a:latin typeface="Söhne"/>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b="0" i="0" u="none" strike="noStrike" dirty="0">
                <a:solidFill>
                  <a:srgbClr val="D1D5DB"/>
                </a:solidFill>
                <a:effectLst/>
                <a:latin typeface="Söhne"/>
              </a:rPr>
              <a:t>Similar to Learned optimizer, NN and reinforcement learning </a:t>
            </a:r>
            <a:r>
              <a:rPr lang="en-SG" sz="1800" dirty="0">
                <a:solidFill>
                  <a:srgbClr val="211E1E"/>
                </a:solidFill>
                <a:effectLst/>
                <a:latin typeface="AdvP1491"/>
              </a:rPr>
              <a:t>use </a:t>
            </a:r>
            <a:r>
              <a:rPr lang="en-SG" sz="1800" b="0" dirty="0">
                <a:solidFill>
                  <a:srgbClr val="211E1E"/>
                </a:solidFill>
                <a:effectLst/>
                <a:latin typeface="AdvP1491"/>
              </a:rPr>
              <a:t>the cost </a:t>
            </a:r>
            <a:r>
              <a:rPr lang="en-SG" sz="1800" dirty="0">
                <a:solidFill>
                  <a:srgbClr val="211E1E"/>
                </a:solidFill>
                <a:effectLst/>
                <a:latin typeface="AdvP1491"/>
              </a:rPr>
              <a:t>of previous plans as training data to train the neural network </a:t>
            </a:r>
            <a:endParaRPr lang="en-SG" dirty="0"/>
          </a:p>
          <a:p>
            <a:endParaRPr lang="en-US" dirty="0"/>
          </a:p>
          <a:p>
            <a:endParaRPr lang="en-US" dirty="0"/>
          </a:p>
          <a:p>
            <a:r>
              <a:rPr lang="en-US" dirty="0"/>
              <a:t>Online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It learns and generates the join order during the online execution of a query.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RL: defines the system itself as an agent, the progress of tuples as state, the operators in the query as actions, the execution time as reward</a:t>
            </a: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endParaRPr lang="en-US" dirty="0"/>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15</a:t>
            </a:fld>
            <a:endParaRPr lang="en-US" altLang="zh-CN"/>
          </a:p>
        </p:txBody>
      </p:sp>
    </p:spTree>
    <p:extLst>
      <p:ext uri="{BB962C8B-B14F-4D97-AF65-F5344CB8AC3E}">
        <p14:creationId xmlns:p14="http://schemas.microsoft.com/office/powerpoint/2010/main" val="1457715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Utilize machine learning techniques to design database components</a:t>
            </a:r>
          </a:p>
          <a:p>
            <a:endParaRPr lang="en-US" dirty="0"/>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16</a:t>
            </a:fld>
            <a:endParaRPr lang="en-US" altLang="zh-CN"/>
          </a:p>
        </p:txBody>
      </p:sp>
    </p:spTree>
    <p:extLst>
      <p:ext uri="{BB962C8B-B14F-4D97-AF65-F5344CB8AC3E}">
        <p14:creationId xmlns:p14="http://schemas.microsoft.com/office/powerpoint/2010/main" val="114309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machine learning models to </a:t>
            </a:r>
            <a:r>
              <a:rPr lang="en-US" b="1" dirty="0"/>
              <a:t>replace or augment traditional database structures</a:t>
            </a:r>
            <a:endParaRPr lang="en-US" dirty="0"/>
          </a:p>
          <a:p>
            <a:endParaRPr lang="en-US" dirty="0"/>
          </a:p>
          <a:p>
            <a:r>
              <a:rPr lang="en-US" dirty="0"/>
              <a:t>learned B-tree, using learning-based models to replace traditional indexes to reduce the index size and improve the performance.</a:t>
            </a:r>
          </a:p>
          <a:p>
            <a:r>
              <a:rPr lang="en-US" dirty="0"/>
              <a:t>B+ tree: One work proposes that indexes are models, where the </a:t>
            </a:r>
            <a:r>
              <a:rPr lang="en-US" dirty="0" err="1"/>
              <a:t>B+tree</a:t>
            </a:r>
            <a:r>
              <a:rPr lang="en-US" dirty="0"/>
              <a:t> index can be seen as a model that maps each query key to its page.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They propose a recursive model index, which uses a learning model to estimate the page id of a key. Some other work used Fitting tree and  Tiered Regression Search Tree built on top of the similar idea</a:t>
            </a:r>
            <a:endParaRPr lang="en-US" dirty="0"/>
          </a:p>
          <a:p>
            <a:endParaRPr lang="en-US" dirty="0"/>
          </a:p>
          <a:p>
            <a:endParaRPr lang="en-US" dirty="0"/>
          </a:p>
          <a:p>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854"/>
              </a:rPr>
              <a:t>Bloom filter </a:t>
            </a:r>
            <a:r>
              <a:rPr lang="en-SG" sz="1800" dirty="0">
                <a:solidFill>
                  <a:srgbClr val="211E1E"/>
                </a:solidFill>
                <a:effectLst/>
                <a:latin typeface="AdvP1491"/>
              </a:rPr>
              <a:t>is a commonly used index to determine whether a value exists in a given set </a:t>
            </a:r>
            <a:endParaRPr lang="en-SG" dirty="0"/>
          </a:p>
          <a:p>
            <a:r>
              <a:rPr lang="en-US" dirty="0"/>
              <a:t>One work proposes a learning-based Bloom filter. They train a binary classifier model for recognizing whether a query exists in the dataset</a:t>
            </a:r>
          </a:p>
          <a:p>
            <a:endParaRPr lang="en-US" dirty="0"/>
          </a:p>
          <a:p>
            <a:endParaRPr lang="en-US" dirty="0"/>
          </a:p>
          <a:p>
            <a:r>
              <a:rPr lang="en-US" dirty="0"/>
              <a:t>Sandwich structure which contains three layers. The first layer is a traditional Bloom filter aiming to remove most of the queries which are not in the dataset, the second layer is a neural network aiming to remove false positives, and the last layer is another traditional Bloom filter aiming to guarantee no false negatives. </a:t>
            </a:r>
          </a:p>
          <a:p>
            <a:endParaRPr lang="en-US" dirty="0"/>
          </a:p>
          <a:p>
            <a:endParaRPr lang="en-US" dirty="0"/>
          </a:p>
          <a:p>
            <a:endParaRPr lang="en-US" dirty="0"/>
          </a:p>
          <a:p>
            <a:r>
              <a:rPr lang="en-US" dirty="0"/>
              <a:t> The nearest neighbor search (NNS) problem on high-dimensional data aims to find the k-nearest points of a query efficiently</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dirty="0">
                <a:solidFill>
                  <a:srgbClr val="211E1E"/>
                </a:solidFill>
                <a:effectLst/>
                <a:latin typeface="AdvP1491"/>
              </a:rPr>
              <a:t>an end-to-end deep hashing method, which uses a supervised convolutional neural network. It combines two losses – similarity loss and bit rate loss </a:t>
            </a:r>
            <a:endParaRPr lang="en-SG" dirty="0"/>
          </a:p>
          <a:p>
            <a:endParaRPr lang="en-US" dirty="0"/>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17</a:t>
            </a:fld>
            <a:endParaRPr lang="en-US" altLang="zh-CN"/>
          </a:p>
        </p:txBody>
      </p:sp>
    </p:spTree>
    <p:extLst>
      <p:ext uri="{BB962C8B-B14F-4D97-AF65-F5344CB8AC3E}">
        <p14:creationId xmlns:p14="http://schemas.microsoft.com/office/powerpoint/2010/main" val="1302991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Rule based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Use domain knowledge of database engines (e.g., internal latency, resource utilization) to identify signals t relevant to workload characteristics, such as memory utilization. And this method directly uses memory utilization to predict future workload trend. </a:t>
            </a:r>
            <a:endParaRPr lang="en-SG" dirty="0"/>
          </a:p>
          <a:p>
            <a:endParaRPr lang="en-US" dirty="0"/>
          </a:p>
          <a:p>
            <a:r>
              <a:rPr lang="en-US" dirty="0"/>
              <a:t>Cons: wastes much time to rebuild a statistics model when workload changes</a:t>
            </a:r>
          </a:p>
          <a:p>
            <a:endParaRPr lang="en-US" dirty="0"/>
          </a:p>
          <a:p>
            <a:r>
              <a:rPr lang="en-US" dirty="0"/>
              <a:t>They tried six different models for forecasting, where the training data is the history workloads from the past observations.</a:t>
            </a:r>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19</a:t>
            </a:fld>
            <a:endParaRPr lang="en-US" altLang="zh-CN"/>
          </a:p>
        </p:txBody>
      </p:sp>
    </p:spTree>
    <p:extLst>
      <p:ext uri="{BB962C8B-B14F-4D97-AF65-F5344CB8AC3E}">
        <p14:creationId xmlns:p14="http://schemas.microsoft.com/office/powerpoint/2010/main" val="4173476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First they build a classifier</a:t>
            </a:r>
            <a:r>
              <a:rPr lang="en-SG" sz="1800" dirty="0">
                <a:solidFill>
                  <a:srgbClr val="211E1E"/>
                </a:solidFill>
                <a:effectLst/>
                <a:latin typeface="AdvP4C4E51"/>
              </a:rPr>
              <a:t> </a:t>
            </a:r>
            <a:r>
              <a:rPr lang="en-SG" sz="1800" dirty="0">
                <a:solidFill>
                  <a:srgbClr val="211E1E"/>
                </a:solidFill>
                <a:effectLst/>
                <a:latin typeface="AdvP1491"/>
              </a:rPr>
              <a:t>to identify whether any pairwise transactions </a:t>
            </a:r>
            <a:r>
              <a:rPr lang="en-SG" sz="1800" dirty="0" err="1">
                <a:solidFill>
                  <a:srgbClr val="211E1E"/>
                </a:solidFill>
                <a:effectLst/>
                <a:latin typeface="AdvP4C4E74"/>
              </a:rPr>
              <a:t>Ti</a:t>
            </a:r>
            <a:r>
              <a:rPr lang="en-SG" sz="1800" dirty="0">
                <a:solidFill>
                  <a:srgbClr val="211E1E"/>
                </a:solidFill>
                <a:effectLst/>
                <a:latin typeface="AdvP4C4E74"/>
              </a:rPr>
              <a:t> </a:t>
            </a:r>
            <a:r>
              <a:rPr lang="en-SG" sz="1800" dirty="0" err="1">
                <a:solidFill>
                  <a:srgbClr val="211E1E"/>
                </a:solidFill>
                <a:effectLst/>
                <a:latin typeface="AdvP4C4E74"/>
              </a:rPr>
              <a:t>Tj</a:t>
            </a:r>
            <a:r>
              <a:rPr lang="en-SG" sz="1800" dirty="0">
                <a:solidFill>
                  <a:srgbClr val="211E1E"/>
                </a:solidFill>
                <a:effectLst/>
                <a:latin typeface="AdvP4C4E74"/>
              </a:rPr>
              <a:t> </a:t>
            </a:r>
            <a:r>
              <a:rPr lang="en-SG" sz="1800" dirty="0">
                <a:solidFill>
                  <a:srgbClr val="211E1E"/>
                </a:solidFill>
                <a:effectLst/>
                <a:latin typeface="AdvP1491"/>
              </a:rPr>
              <a:t>will be aborted or not. The training data is collected by observing system logs that collect information when a transaction is committed or aborted such as the feature of aborted transaction and the feature of conflicting transaction</a:t>
            </a:r>
            <a:endParaRPr lang="en-SG" dirty="0"/>
          </a:p>
          <a:p>
            <a:endParaRPr lang="en-US" dirty="0"/>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20</a:t>
            </a:fld>
            <a:endParaRPr lang="en-US" altLang="zh-CN"/>
          </a:p>
        </p:txBody>
      </p:sp>
    </p:spTree>
    <p:extLst>
      <p:ext uri="{BB962C8B-B14F-4D97-AF65-F5344CB8AC3E}">
        <p14:creationId xmlns:p14="http://schemas.microsoft.com/office/powerpoint/2010/main" val="2913644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Sensitive data discovery aims to automatically detect and protect confidential data in a database</a:t>
            </a:r>
          </a:p>
          <a:p>
            <a:endParaRPr lang="en-US" dirty="0"/>
          </a:p>
          <a:p>
            <a:r>
              <a:rPr lang="en-US" dirty="0"/>
              <a:t>User-defined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defines some patterns using regular expression then search the patterns on the data</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expensive </a:t>
            </a: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ML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learn the real access frequency of data records and then take the frequently accessed records as candidate sensitive data.</a:t>
            </a:r>
          </a:p>
          <a:p>
            <a:endParaRPr lang="en-US" dirty="0"/>
          </a:p>
          <a:p>
            <a:endParaRPr lang="en-US" dirty="0"/>
          </a:p>
          <a:p>
            <a:r>
              <a:rPr lang="en-US" dirty="0"/>
              <a:t>SQL-injection</a:t>
            </a:r>
          </a:p>
          <a:p>
            <a:r>
              <a:rPr lang="en-US" dirty="0"/>
              <a:t>modify or view data that exceeds their priorities by bypassing additional </a:t>
            </a:r>
            <a:r>
              <a:rPr lang="en-US" dirty="0" err="1"/>
              <a:t>informa</a:t>
            </a:r>
            <a:r>
              <a:rPr lang="en-US" dirty="0"/>
              <a:t>- </a:t>
            </a:r>
            <a:r>
              <a:rPr lang="en-US" dirty="0" err="1"/>
              <a:t>tion</a:t>
            </a:r>
            <a:r>
              <a:rPr lang="en-US" dirty="0"/>
              <a:t> or interfering with the SQL statement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Traditional are rule based: </a:t>
            </a:r>
            <a:r>
              <a:rPr lang="en-SG" sz="1800" dirty="0">
                <a:solidFill>
                  <a:srgbClr val="211E1E"/>
                </a:solidFill>
                <a:effectLst/>
                <a:latin typeface="AdvP1491"/>
              </a:rPr>
              <a:t>take a long time to scan illegal parameters, many variants of illegal parameters, which are not enumerable will fail to be recognized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Tree: The training samples are queries with typical SQL injections and risk levels (dangerous/normal/none), which are collected from the database logs.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requires much training data and cannot generalize knowledge </a:t>
            </a:r>
            <a:endParaRPr lang="en-SG" sz="28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Fuzzy: identify attack patterns with fuzzy rules and memorize these rules inside neural networks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endParaRPr lang="en-US" dirty="0"/>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21</a:t>
            </a:fld>
            <a:endParaRPr lang="en-US" altLang="zh-CN"/>
          </a:p>
        </p:txBody>
      </p:sp>
    </p:spTree>
    <p:extLst>
      <p:ext uri="{BB962C8B-B14F-4D97-AF65-F5344CB8AC3E}">
        <p14:creationId xmlns:p14="http://schemas.microsoft.com/office/powerpoint/2010/main" val="3515026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Existing machine learning platforms requires users to write codes to utilize the AI algorithms for data discovery/cleaning, modeling training and model inference.</a:t>
            </a:r>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22</a:t>
            </a:fld>
            <a:endParaRPr lang="en-US" altLang="zh-CN"/>
          </a:p>
        </p:txBody>
      </p:sp>
    </p:spTree>
    <p:extLst>
      <p:ext uri="{BB962C8B-B14F-4D97-AF65-F5344CB8AC3E}">
        <p14:creationId xmlns:p14="http://schemas.microsoft.com/office/powerpoint/2010/main" val="2630881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Hybrid language model, contains both AI and DB operations. , for each query, it splits the statements into AI operations and DB operations. Then it executes AI operations on AI plat- forms (e.g., TensorFlow, </a:t>
            </a:r>
            <a:r>
              <a:rPr lang="en-SG" sz="1800" dirty="0" err="1">
                <a:solidFill>
                  <a:srgbClr val="211E1E"/>
                </a:solidFill>
                <a:effectLst/>
                <a:latin typeface="AdvP1491"/>
              </a:rPr>
              <a:t>Keras</a:t>
            </a:r>
            <a:r>
              <a:rPr lang="en-SG" sz="1800" dirty="0">
                <a:solidFill>
                  <a:srgbClr val="211E1E"/>
                </a:solidFill>
                <a:effectLst/>
                <a:latin typeface="AdvP1491"/>
              </a:rPr>
              <a:t>) and executes DB operators on databases.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easy to implement, but the downside is that they have to frequently migrate data between DB and AI platforms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unified language models [49], [80], [98] are pro- posed to natively support AI queries in databases without data migration. </a:t>
            </a:r>
            <a:endParaRPr lang="en-SG" sz="28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28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2800" dirty="0"/>
              <a:t>One of the work first implements a customized sparse matrix library within PostgreSQL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Then it abstracts many AI operators inside data- bases, including data acquisition, access, sampling, and model definition, training, inference. </a:t>
            </a: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Finally, it adds support for supports iterative training in databases. For each iteration it maintains the training results (e.g., gradients of neural units) of m samples as a view, and joins a virtual table with the view to update the model parameters.</a:t>
            </a:r>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23</a:t>
            </a:fld>
            <a:endParaRPr lang="en-US" altLang="zh-CN"/>
          </a:p>
        </p:txBody>
      </p:sp>
    </p:spTree>
    <p:extLst>
      <p:ext uri="{BB962C8B-B14F-4D97-AF65-F5344CB8AC3E}">
        <p14:creationId xmlns:p14="http://schemas.microsoft.com/office/powerpoint/2010/main" val="1472690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2</a:t>
            </a:fld>
            <a:endParaRPr lang="en-US" altLang="zh-CN"/>
          </a:p>
        </p:txBody>
      </p:sp>
    </p:spTree>
    <p:extLst>
      <p:ext uri="{BB962C8B-B14F-4D97-AF65-F5344CB8AC3E}">
        <p14:creationId xmlns:p14="http://schemas.microsoft.com/office/powerpoint/2010/main" val="3287763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solidFill>
                  <a:srgbClr val="FFFFFF"/>
                </a:solidFill>
                <a:effectLst/>
                <a:latin typeface="Helvetica Neue" panose="02000503000000020004" pitchFamily="2" charset="0"/>
              </a:rPr>
              <a:t>Feature Selection: This process aims to select appropriate features from a large number of possible features. Due to the large search space, in the ML community, many approaches have been proposed to reduce the </a:t>
            </a:r>
            <a:r>
              <a:rPr lang="en-SG" sz="1800" dirty="0">
                <a:solidFill>
                  <a:srgbClr val="211E1E"/>
                </a:solidFill>
                <a:effectLst/>
                <a:latin typeface="AdvP1491"/>
              </a:rPr>
              <a:t>search space by generating some candidate feature subsets </a:t>
            </a: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solidFill>
                <a:srgbClr val="FFFFFF"/>
              </a:solidFill>
              <a:effectLst/>
              <a:latin typeface="Helvetica Neue" panose="02000503000000020004" pitchFamily="2"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batching and materialization techniques [152] are utilized to reduce the feature subsets enumeration cost. Active learning-based method [4] is utilized to accelerate the feature subsets evaluation process. </a:t>
            </a:r>
            <a:endParaRPr lang="en-SG" dirty="0"/>
          </a:p>
          <a:p>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model management is proposed to track, store and search a large number of ML models, so that people can analyze, revise and share their models conveniently. </a:t>
            </a:r>
            <a:r>
              <a:rPr lang="en-SG" sz="1800" dirty="0">
                <a:solidFill>
                  <a:srgbClr val="211E1E"/>
                </a:solidFill>
                <a:effectLst/>
                <a:latin typeface="AdvP1491"/>
              </a:rPr>
              <a:t>GUI-based system [9], [14] and command-based system [137]. </a:t>
            </a:r>
            <a:endParaRPr lang="en-SG"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24</a:t>
            </a:fld>
            <a:endParaRPr lang="en-US" altLang="zh-CN"/>
          </a:p>
        </p:txBody>
      </p:sp>
    </p:spTree>
    <p:extLst>
      <p:ext uri="{BB962C8B-B14F-4D97-AF65-F5344CB8AC3E}">
        <p14:creationId xmlns:p14="http://schemas.microsoft.com/office/powerpoint/2010/main" val="4159227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ML models may contain different types of operators (e.g., scalar, tensor), each with different optimization requirements. To support these AI operators, in-database machine learning system are proposed, which support scalar operations, tensor operations, and tensor partition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The same ML model can be translated into different physical operators. However, AI systems do not directly consider operator selection and leave this work to hardware like GPU, which may flatten sparse tensors and convert tensor decomposition into simpler matrix multiplications. But hardware-level selection often falls into local optimization, which cannot estimate the overall resource requirements.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 Database optimizer can efficiently estimate execution cost and optimize operator selection natively. </a:t>
            </a: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One of the proposed in-database method of operator selection first </a:t>
            </a:r>
            <a:r>
              <a:rPr lang="en-SG" sz="1800" dirty="0">
                <a:solidFill>
                  <a:srgbClr val="211E1E"/>
                </a:solidFill>
                <a:effectLst/>
                <a:latin typeface="AdvP1491"/>
              </a:rPr>
              <a:t>estimates memory consumption of every operation, then select operation combinations with minimized total execution time under memory constraints. Afterwards in Spark, they further enhance execution efficiency by replacing selected operations into operators of Spark (e.g., Map, Reduce, Shuffle) as much as possible.</a:t>
            </a: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25</a:t>
            </a:fld>
            <a:endParaRPr lang="en-US" altLang="zh-CN"/>
          </a:p>
        </p:txBody>
      </p:sp>
    </p:spTree>
    <p:extLst>
      <p:ext uri="{BB962C8B-B14F-4D97-AF65-F5344CB8AC3E}">
        <p14:creationId xmlns:p14="http://schemas.microsoft.com/office/powerpoint/2010/main" val="1008775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it is rather hard to get training data in AI4DB, because the data either is security critical or relies on DBAs. For example, in database knob tuning, the training samples should be gotten based on </a:t>
            </a:r>
            <a:r>
              <a:rPr lang="en-US" dirty="0" err="1"/>
              <a:t>DBAs’</a:t>
            </a:r>
            <a:r>
              <a:rPr lang="en-US" dirty="0"/>
              <a:t> experiences. It calls for new methods that use a small training dataset to get a high-quality model.</a:t>
            </a: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How to adapt a trained model (e.g., optimizer, cost estimation) on a dataset to other datasets? How to adapt a trained model on a hard- ware environment to other hardware environments? How to adapt a trained model on a database to other databases? How to make a trained model support dynamic data updates?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solidFill>
                  <a:srgbClr val="FFFFFF"/>
                </a:solidFill>
                <a:effectLst/>
                <a:latin typeface="Helvetica Neue" panose="02000503000000020004" pitchFamily="2" charset="0"/>
              </a:rPr>
              <a:t>Online Analytical Processing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Besides relational data, many new data types have emerged, such as graph data, time-series data, and spatial data. This calls for new data analytics techniques to </a:t>
            </a:r>
            <a:r>
              <a:rPr lang="en-SG" dirty="0" err="1"/>
              <a:t>analyze</a:t>
            </a:r>
            <a:r>
              <a:rPr lang="en-SG" dirty="0"/>
              <a:t> these multi-model data</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2800" dirty="0">
                <a:solidFill>
                  <a:srgbClr val="FFFFFF"/>
                </a:solidFill>
                <a:effectLst/>
                <a:latin typeface="Helvetica Neue" panose="02000503000000020004" pitchFamily="2" charset="0"/>
              </a:rPr>
              <a:t>Online Transaction Processing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2800" dirty="0">
                <a:solidFill>
                  <a:srgbClr val="FFFFFF"/>
                </a:solidFill>
                <a:effectLst/>
                <a:latin typeface="Helvetica Neue" panose="02000503000000020004" pitchFamily="2" charset="0"/>
              </a:rPr>
              <a:t>Different transactions may have conflicts. It is promising to utilize learning techniques to optimize OLTP queries, such as consistent snapshot and situ query processing.</a:t>
            </a: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26</a:t>
            </a:fld>
            <a:endParaRPr lang="en-US" altLang="zh-CN"/>
          </a:p>
        </p:txBody>
      </p:sp>
    </p:spTree>
    <p:extLst>
      <p:ext uri="{BB962C8B-B14F-4D97-AF65-F5344CB8AC3E}">
        <p14:creationId xmlns:p14="http://schemas.microsoft.com/office/powerpoint/2010/main" val="27144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support AI training inside databases, including model storage, model update and parallel training </a:t>
            </a:r>
            <a:endParaRPr lang="en-SG" dirty="0"/>
          </a:p>
          <a:p>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Most of studies focus on the effectiveness of AI algorithms but do not pay much attention to the efficiency, which is also very important </a:t>
            </a: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It calls for utilizing database techniques to improve the performance of AI algorithms , such as indexing the samples and features that are important and use them for a more effective training</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Existing studies use user-defined functions to support AI models, which requires to implement the AI models as operators insider databases, and design physical operators for each operator. This is not effective, so </a:t>
            </a:r>
            <a:r>
              <a:rPr lang="en-SG" sz="1800" dirty="0">
                <a:solidFill>
                  <a:srgbClr val="211E1E"/>
                </a:solidFill>
                <a:effectLst/>
                <a:latin typeface="AdvP1491"/>
              </a:rPr>
              <a:t>an AI optimizer to optimize the AI training and inference is called for.</a:t>
            </a: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Existing learning model training does not consider error tolerance. When a distributed training is conducted, a process crashes and the whole task will fail. We can combine the error tolerance techniques of database systems to improve the robustness of in-database learn </a:t>
            </a:r>
            <a:r>
              <a:rPr lang="en-SG" sz="1800" dirty="0" err="1">
                <a:solidFill>
                  <a:srgbClr val="211E1E"/>
                </a:solidFill>
                <a:effectLst/>
                <a:latin typeface="AdvP1491"/>
              </a:rPr>
              <a:t>ing</a:t>
            </a:r>
            <a:r>
              <a:rPr lang="en-SG" sz="1800" dirty="0">
                <a:solidFill>
                  <a:srgbClr val="211E1E"/>
                </a:solidFill>
                <a:effectLst/>
                <a:latin typeface="AdvP1491"/>
              </a:rPr>
              <a:t>.</a:t>
            </a:r>
            <a:endParaRPr lang="en-US" dirty="0"/>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27</a:t>
            </a:fld>
            <a:endParaRPr lang="en-US" altLang="zh-CN"/>
          </a:p>
        </p:txBody>
      </p:sp>
    </p:spTree>
    <p:extLst>
      <p:ext uri="{BB962C8B-B14F-4D97-AF65-F5344CB8AC3E}">
        <p14:creationId xmlns:p14="http://schemas.microsoft.com/office/powerpoint/2010/main" val="391323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2800" b="0" i="0" u="none" strike="noStrike" dirty="0">
                <a:solidFill>
                  <a:srgbClr val="D1D5DB"/>
                </a:solidFill>
                <a:effectLst/>
                <a:latin typeface="Söhne"/>
              </a:rPr>
              <a:t>Knob here refers to configuration settings or parameters that can be adjusted to fine-tune the performance,</a:t>
            </a: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Databases have hundreds of knobs and it requires DBAs to tune the knobs so as to adapt to different scenarios </a:t>
            </a:r>
            <a:endParaRPr lang="en-US" dirty="0"/>
          </a:p>
          <a:p>
            <a:endParaRPr lang="en-US" dirty="0"/>
          </a:p>
          <a:p>
            <a:r>
              <a:rPr lang="en-US" dirty="0"/>
              <a:t>Manual tuning is </a:t>
            </a:r>
            <a:r>
              <a:rPr lang="en-SG" b="0" i="0" u="none" strike="noStrike" dirty="0">
                <a:solidFill>
                  <a:srgbClr val="D1D5DB"/>
                </a:solidFill>
                <a:effectLst/>
                <a:latin typeface="Söhne"/>
              </a:rPr>
              <a:t>time-consuming and may not be scalable for managing numerous database instances, especially in cloud databases.</a:t>
            </a:r>
          </a:p>
          <a:p>
            <a:endParaRPr lang="en-SG" b="0" i="0" u="none" strike="noStrike" dirty="0">
              <a:solidFill>
                <a:srgbClr val="D1D5DB"/>
              </a:solidFill>
              <a:effectLst/>
              <a:latin typeface="Söhne"/>
            </a:endParaRPr>
          </a:p>
          <a:p>
            <a:r>
              <a:rPr lang="en-US" dirty="0"/>
              <a:t>Search-Based Tuning: given a query workload, finds the similar workloads from historical data and returns the corresponding knob values.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First, it is heuristic and may not find optimal knob values in limited time. Second, it can- not achieve high performance, because it needs to search the whole space.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learning-based techniques are proposed to automatically tune the knobs, which can explore more knob combination space and recommend high-quality knob values, thus achieving better results</a:t>
            </a:r>
          </a:p>
          <a:p>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Traditional ML-Based Tuning:  Utilizes traditional ML models (e.g., Gaussian process [3], decision tree [36])  to automatically tune the knobs.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Gaussian Process to </a:t>
            </a:r>
            <a:r>
              <a:rPr lang="en-US" b="1" dirty="0"/>
              <a:t>recommend suitable knobs for different workloads</a:t>
            </a:r>
            <a:r>
              <a:rPr lang="en-US"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Faster but Requires high-quality samples </a:t>
            </a: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Reinforcement Learning-Based Tuning: Uses reinforcement learning (RL) to </a:t>
            </a:r>
            <a:r>
              <a:rPr lang="en-US" b="1" dirty="0"/>
              <a:t>improve generalization ability </a:t>
            </a:r>
            <a:r>
              <a:rPr lang="en-US" dirty="0"/>
              <a:t>through continuous interactions with the environment.(</a:t>
            </a:r>
            <a:r>
              <a:rPr lang="en-SG" sz="1800" dirty="0">
                <a:solidFill>
                  <a:srgbClr val="211E1E"/>
                </a:solidFill>
                <a:effectLst/>
                <a:latin typeface="AdvP1491"/>
              </a:rPr>
              <a:t>database state and workload )</a:t>
            </a:r>
            <a:r>
              <a:rPr lang="en-US" dirty="0"/>
              <a:t> </a:t>
            </a:r>
            <a:r>
              <a:rPr lang="en-US" dirty="0" err="1"/>
              <a:t>CDBTune</a:t>
            </a:r>
            <a:r>
              <a:rPr lang="en-US" dirty="0"/>
              <a:t> : It takes the cloud database instance as the Environment, internal metrics of the instance as the State, the tuning model as the Agent, the knob tuning as the Action, and the performance change after tuning as the Reward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coarse-grained tuning, cannot t</a:t>
            </a:r>
            <a:r>
              <a:rPr lang="en-SG" sz="1800" dirty="0" err="1">
                <a:solidFill>
                  <a:srgbClr val="211E1E"/>
                </a:solidFill>
                <a:effectLst/>
                <a:latin typeface="AdvP1491"/>
              </a:rPr>
              <a:t>uning</a:t>
            </a:r>
            <a:r>
              <a:rPr lang="en-SG" sz="1800" dirty="0">
                <a:solidFill>
                  <a:srgbClr val="211E1E"/>
                </a:solidFill>
                <a:effectLst/>
                <a:latin typeface="AdvP1491"/>
              </a:rPr>
              <a:t> knobs for some specific queries. </a:t>
            </a: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Deep Learning-Based Tuning: Focuses on using deep learning for </a:t>
            </a:r>
            <a:r>
              <a:rPr lang="en-US" b="1" dirty="0"/>
              <a:t>specific knob tuning, like buffer pool size</a:t>
            </a:r>
            <a:r>
              <a:rPr lang="en-US" dirty="0"/>
              <a:t>. </a:t>
            </a:r>
            <a:r>
              <a:rPr lang="en-US" dirty="0" err="1"/>
              <a:t>iBTune</a:t>
            </a:r>
            <a:r>
              <a:rPr lang="en-US" dirty="0"/>
              <a:t>: First, it collects samples of database state metrics (e.g., miss ratio), tuning action, and performance from the history records, then it uses these samples to train a  neural network to predict the upper bounds of the latency</a:t>
            </a:r>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5</a:t>
            </a:fld>
            <a:endParaRPr lang="en-US" altLang="zh-CN"/>
          </a:p>
        </p:txBody>
      </p:sp>
    </p:spTree>
    <p:extLst>
      <p:ext uri="{BB962C8B-B14F-4D97-AF65-F5344CB8AC3E}">
        <p14:creationId xmlns:p14="http://schemas.microsoft.com/office/powerpoint/2010/main" val="1006271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Manual tuning is </a:t>
            </a:r>
            <a:r>
              <a:rPr lang="en-SG" b="0" i="0" u="none" strike="noStrike" dirty="0">
                <a:solidFill>
                  <a:srgbClr val="D1D5DB"/>
                </a:solidFill>
                <a:effectLst/>
                <a:latin typeface="Söhne"/>
              </a:rPr>
              <a:t>time-consuming and may not be scalable for managing numerous database instances, especially in cloud databases.</a:t>
            </a:r>
          </a:p>
          <a:p>
            <a:endParaRPr lang="en-SG" b="0" i="0" u="none" strike="noStrike" dirty="0">
              <a:solidFill>
                <a:srgbClr val="D1D5DB"/>
              </a:solidFill>
              <a:effectLst/>
              <a:latin typeface="Söhne"/>
            </a:endParaRPr>
          </a:p>
          <a:p>
            <a:r>
              <a:rPr lang="en-US" dirty="0"/>
              <a:t>Search-Based Tuning: given a query workload, finds the similar workloads from historical data and returns the corresponding knob values.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First, it is heuristic and may not find optimal knob values in limited time. Second, it cannot achieve high performance, because it needs to search the whole space. </a:t>
            </a:r>
            <a:endParaRPr lang="en-SG" dirty="0"/>
          </a:p>
          <a:p>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Traditional ML-Based Tuning:  Utilizes traditional ML models (e.g., Gaussian process [3], decision tree [36])  to automatically tune the knobs.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Gaussian Process to </a:t>
            </a:r>
            <a:r>
              <a:rPr lang="en-US" b="1" dirty="0"/>
              <a:t>recommend suitable knobs for different workloads</a:t>
            </a:r>
            <a:r>
              <a:rPr lang="en-US" dirty="0"/>
              <a:t>. It selects query templates, extracts internal database states, and uses selected features to map the current workload to the most similar template, recommending the knob configuration of this template as optimal.</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Faster but Requires high-quality samples </a:t>
            </a: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Reinforcement Learning-Based Tuning: Uses reinforcement learning (RL) to </a:t>
            </a:r>
            <a:r>
              <a:rPr lang="en-US" b="1" dirty="0"/>
              <a:t>improve generalization ability </a:t>
            </a:r>
            <a:r>
              <a:rPr lang="en-US" dirty="0"/>
              <a:t>through continuous interactions with the environment.(like </a:t>
            </a:r>
            <a:r>
              <a:rPr lang="en-SG" sz="1800" dirty="0">
                <a:solidFill>
                  <a:srgbClr val="211E1E"/>
                </a:solidFill>
                <a:effectLst/>
                <a:latin typeface="AdvP1491"/>
              </a:rPr>
              <a:t>database state and workload )</a:t>
            </a:r>
            <a:r>
              <a:rPr lang="en-US" dirty="0"/>
              <a:t> </a:t>
            </a:r>
            <a:r>
              <a:rPr lang="en-US" dirty="0" err="1"/>
              <a:t>CDBTune</a:t>
            </a:r>
            <a:r>
              <a:rPr lang="en-US" dirty="0"/>
              <a:t> : It takes the cloud database instance as the Environment, internal metrics of the instance as the State, the tuning model as the Agent, the knob tuning as the Action, and the performance change after tuning as the Reward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coarse-grained tuning, cannot t</a:t>
            </a:r>
            <a:r>
              <a:rPr lang="en-SG" sz="1800" dirty="0" err="1">
                <a:solidFill>
                  <a:srgbClr val="211E1E"/>
                </a:solidFill>
                <a:effectLst/>
                <a:latin typeface="AdvP1491"/>
              </a:rPr>
              <a:t>uning</a:t>
            </a:r>
            <a:r>
              <a:rPr lang="en-SG" sz="1800" dirty="0">
                <a:solidFill>
                  <a:srgbClr val="211E1E"/>
                </a:solidFill>
                <a:effectLst/>
                <a:latin typeface="AdvP1491"/>
              </a:rPr>
              <a:t> knobs for some specific queries. </a:t>
            </a:r>
            <a:endParaRPr lang="en-SG"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Deep Learning-Based Tuning: Focuses on using deep learning for </a:t>
            </a:r>
            <a:r>
              <a:rPr lang="en-US" b="1" dirty="0"/>
              <a:t>specific knob tuning, like buffer pool size</a:t>
            </a:r>
            <a:r>
              <a:rPr lang="en-US" dirty="0"/>
              <a:t>. </a:t>
            </a:r>
            <a:r>
              <a:rPr lang="en-US" dirty="0" err="1"/>
              <a:t>iBTune</a:t>
            </a:r>
            <a:r>
              <a:rPr lang="en-US" dirty="0"/>
              <a:t>: First, it collects samples of database state metrics (e.g., miss ratio), tuning action, and performance from the history records, then it uses these samples to train a  neural network to predict the upper bounds of the latency and tuning the buffer pool size for individual database instances</a:t>
            </a:r>
          </a:p>
          <a:p>
            <a:endParaRPr lang="en-US" dirty="0"/>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6</a:t>
            </a:fld>
            <a:endParaRPr lang="en-US" altLang="zh-CN"/>
          </a:p>
        </p:txBody>
      </p:sp>
    </p:spTree>
    <p:extLst>
      <p:ext uri="{BB962C8B-B14F-4D97-AF65-F5344CB8AC3E}">
        <p14:creationId xmlns:p14="http://schemas.microsoft.com/office/powerpoint/2010/main" val="176285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2800" b="0" i="0" u="none" strike="noStrike" dirty="0">
                <a:solidFill>
                  <a:srgbClr val="D1D5DB"/>
                </a:solidFill>
                <a:effectLst/>
                <a:latin typeface="Söhne"/>
              </a:rPr>
              <a:t>Indexes are data structures that provide fast access to rows in database tables based on the values of one or more columns. </a:t>
            </a: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traditional databases rely highly on DBAs to build and maintain indexes and views. As there are a huge number of column/table combinations, it is expensive to recommend and build appropriate indexes/views. Recently, there are some learning-based works that automatically recommend and maintain the indexes and views. </a:t>
            </a:r>
            <a:endParaRPr lang="en-SG" dirty="0"/>
          </a:p>
          <a:p>
            <a:endParaRPr lang="en-US" dirty="0"/>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7</a:t>
            </a:fld>
            <a:endParaRPr lang="en-US" altLang="zh-CN"/>
          </a:p>
        </p:txBody>
      </p:sp>
    </p:spTree>
    <p:extLst>
      <p:ext uri="{BB962C8B-B14F-4D97-AF65-F5344CB8AC3E}">
        <p14:creationId xmlns:p14="http://schemas.microsoft.com/office/powerpoint/2010/main" val="4100357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OIS: rely on DB administrators to choose</a:t>
            </a:r>
            <a:r>
              <a:rPr lang="en-SG" sz="1200" dirty="0">
                <a:solidFill>
                  <a:srgbClr val="FFFFFF"/>
                </a:solidFill>
                <a:effectLst/>
                <a:latin typeface="Helvetica Neue" panose="02000503000000020004" pitchFamily="2" charset="0"/>
              </a:rPr>
              <a:t> </a:t>
            </a:r>
            <a:r>
              <a:rPr lang="en-SG" sz="1200" dirty="0">
                <a:solidFill>
                  <a:srgbClr val="211E1E"/>
                </a:solidFill>
                <a:effectLst/>
                <a:latin typeface="AdvP1491"/>
              </a:rPr>
              <a:t>some frequent queries from the query log as the representative workload, from there the systems determine which indexes would best optimize their execution.</a:t>
            </a:r>
            <a:endParaRPr lang="en-SG" dirty="0"/>
          </a:p>
          <a:p>
            <a:r>
              <a:rPr lang="en-US" dirty="0"/>
              <a:t>Not flexible enough to handle dynamic changes </a:t>
            </a:r>
          </a:p>
          <a:p>
            <a:endParaRPr lang="en-US" dirty="0"/>
          </a:p>
          <a:p>
            <a:r>
              <a:rPr lang="en-US" dirty="0"/>
              <a:t>Offline IS:  continuously analyze the workload and update the index scheme on-the-fly according to the change of workloads. A cycle of “observation-prediction-reaction” is usually adopted. But continuous change of the index scheme may affect the stability of the DBMS and result in a high overhead, and do not take the experiences from DBAs into account.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SAIS: It monitors the DBMS in real-time, but </a:t>
            </a:r>
            <a:r>
              <a:rPr lang="en-SG" sz="1800" dirty="0">
                <a:solidFill>
                  <a:srgbClr val="211E1E"/>
                </a:solidFill>
                <a:effectLst/>
                <a:latin typeface="AdvP1491"/>
              </a:rPr>
              <a:t>before implementing the index schemes it </a:t>
            </a:r>
            <a:r>
              <a:rPr lang="en-US" dirty="0"/>
              <a:t>requires DBAs to judge whether a column should be indexed or not and eliminates or adds columns in the index schemes according to </a:t>
            </a:r>
            <a:r>
              <a:rPr lang="en-US" dirty="0" err="1"/>
              <a:t>DBAs'</a:t>
            </a:r>
            <a:r>
              <a:rPr lang="en-US" dirty="0"/>
              <a:t> experiences, though  these experience may not be useful.</a:t>
            </a:r>
          </a:p>
          <a:p>
            <a:endParaRPr lang="en-US" dirty="0"/>
          </a:p>
          <a:p>
            <a:r>
              <a:rPr lang="en-US" dirty="0"/>
              <a:t>ML IS: automatically learn experience from historical data rather than </a:t>
            </a:r>
            <a:r>
              <a:rPr lang="en-US" dirty="0" err="1"/>
              <a:t>DBAs’</a:t>
            </a:r>
            <a:r>
              <a:rPr lang="en-US" dirty="0"/>
              <a:t> feedback. </a:t>
            </a:r>
          </a:p>
          <a:p>
            <a:r>
              <a:rPr lang="en-US" dirty="0"/>
              <a:t>2 examples</a:t>
            </a:r>
          </a:p>
          <a:p>
            <a:r>
              <a:rPr lang="en-US" dirty="0"/>
              <a:t>The first example system is based on a learning classifier system and a genetic algorithm to generate indexing rules and eliminate LCS rules, and finally generate composited rules as the final indexing strategy. </a:t>
            </a:r>
          </a:p>
          <a:p>
            <a:endParaRPr lang="en-US" dirty="0"/>
          </a:p>
          <a:p>
            <a:r>
              <a:rPr lang="en-US" dirty="0"/>
              <a:t>The second system is reinforcement-learning-based, they denote workload features as the arrival rate of queries, column features as the access frequency and selectivity of each column. Then, they use the Markov Decision Process model (MDP) to learn from features of queries, columns, and outputs a set of actions consist of creating/dropping an index.</a:t>
            </a:r>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8</a:t>
            </a:fld>
            <a:endParaRPr lang="en-US" altLang="zh-CN"/>
          </a:p>
        </p:txBody>
      </p:sp>
    </p:spTree>
    <p:extLst>
      <p:ext uri="{BB962C8B-B14F-4D97-AF65-F5344CB8AC3E}">
        <p14:creationId xmlns:p14="http://schemas.microsoft.com/office/powerpoint/2010/main" val="2154386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2800" b="0" i="0" u="none" strike="noStrike" dirty="0">
                <a:solidFill>
                  <a:srgbClr val="D1D5DB"/>
                </a:solidFill>
                <a:effectLst/>
                <a:latin typeface="Söhne"/>
              </a:rPr>
              <a:t>a view is a virtual table or a result set that is based on the data from one or more actual tables (base tables) in the database. Views are not stored as physical data in the database but are instead dynamically generated at runtime when queried. </a:t>
            </a:r>
          </a:p>
          <a:p>
            <a:endParaRPr lang="en-SG" sz="2800" b="0" i="0" u="none" strike="noStrike" dirty="0">
              <a:solidFill>
                <a:srgbClr val="D1D5DB"/>
              </a:solidFill>
              <a:effectLst/>
              <a:latin typeface="Söhne"/>
            </a:endParaRPr>
          </a:p>
          <a:p>
            <a:r>
              <a:rPr lang="en-SG" sz="2800" b="0" i="0" u="none" strike="noStrike" dirty="0">
                <a:solidFill>
                  <a:srgbClr val="D1D5DB"/>
                </a:solidFill>
                <a:effectLst/>
                <a:latin typeface="Söhne"/>
              </a:rPr>
              <a:t>View materialization: stores the result set of a view as a physical table.</a:t>
            </a:r>
            <a:endParaRPr lang="en-SG" sz="1800" dirty="0">
              <a:solidFill>
                <a:srgbClr val="211E1E"/>
              </a:solidFill>
              <a:effectLst/>
              <a:latin typeface="AdvP1491"/>
            </a:endParaRPr>
          </a:p>
          <a:p>
            <a:endParaRPr lang="en-SG" sz="1800" dirty="0">
              <a:solidFill>
                <a:srgbClr val="211E1E"/>
              </a:solidFill>
              <a:effectLst/>
              <a:latin typeface="AdvP1491"/>
            </a:endParaRPr>
          </a:p>
          <a:p>
            <a:r>
              <a:rPr lang="en-SG" sz="1800" dirty="0">
                <a:solidFill>
                  <a:srgbClr val="211E1E"/>
                </a:solidFill>
                <a:effectLst/>
                <a:latin typeface="AdvP1491"/>
              </a:rPr>
              <a:t>Judiciously selecting materialized views can significantly improve the query performance, thus view advisors are important</a:t>
            </a:r>
            <a:r>
              <a:rPr lang="en-US" sz="1800" dirty="0">
                <a:solidFill>
                  <a:srgbClr val="211E1E"/>
                </a:solidFill>
                <a:effectLst/>
                <a:latin typeface="AdvP1491"/>
              </a:rPr>
              <a:t>, which </a:t>
            </a:r>
            <a:r>
              <a:rPr lang="en-SG" sz="1800" dirty="0">
                <a:solidFill>
                  <a:srgbClr val="211E1E"/>
                </a:solidFill>
                <a:effectLst/>
                <a:latin typeface="AdvP1491"/>
              </a:rPr>
              <a:t>automatically identifies the appropriate views to materialize for a given query workload </a:t>
            </a:r>
            <a:endParaRPr lang="en-SG" sz="28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There are two main tasks in view advisor</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9</a:t>
            </a:fld>
            <a:endParaRPr lang="en-US" altLang="zh-CN"/>
          </a:p>
        </p:txBody>
      </p:sp>
    </p:spTree>
    <p:extLst>
      <p:ext uri="{BB962C8B-B14F-4D97-AF65-F5344CB8AC3E}">
        <p14:creationId xmlns:p14="http://schemas.microsoft.com/office/powerpoint/2010/main" val="3417768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Candidate view generation: a heuristic method which includes Branch-and-Bound, Genetic, Hill- Climbing, and Hybrid Genetic-Hill Climbing algorithms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dirty="0">
                <a:solidFill>
                  <a:srgbClr val="211E1E"/>
                </a:solidFill>
                <a:effectLst/>
                <a:latin typeface="AdvP1491"/>
              </a:rPr>
              <a:t>View selection: traditionally use integer linear programming But solving this ILP problem is very time-consuming, it is an offline method and takes hours to </a:t>
            </a:r>
            <a:r>
              <a:rPr lang="en-SG" sz="1200" dirty="0" err="1">
                <a:solidFill>
                  <a:srgbClr val="211E1E"/>
                </a:solidFill>
                <a:effectLst/>
                <a:latin typeface="AdvP1491"/>
              </a:rPr>
              <a:t>analyze</a:t>
            </a:r>
            <a:r>
              <a:rPr lang="en-SG" sz="1200" dirty="0">
                <a:solidFill>
                  <a:srgbClr val="211E1E"/>
                </a:solidFill>
                <a:effectLst/>
                <a:latin typeface="AdvP1491"/>
              </a:rPr>
              <a:t> a workload.</a:t>
            </a:r>
            <a:br>
              <a:rPr lang="en-SG" sz="1200" dirty="0">
                <a:solidFill>
                  <a:srgbClr val="211E1E"/>
                </a:solidFill>
                <a:effectLst/>
                <a:latin typeface="AdvP1491"/>
              </a:rPr>
            </a:br>
            <a:br>
              <a:rPr lang="en-SG" sz="1200" dirty="0">
                <a:solidFill>
                  <a:srgbClr val="211E1E"/>
                </a:solidFill>
                <a:effectLst/>
                <a:latin typeface="AdvP1491"/>
              </a:rPr>
            </a:br>
            <a:r>
              <a:rPr lang="en-SG" sz="1200" dirty="0">
                <a:solidFill>
                  <a:srgbClr val="211E1E"/>
                </a:solidFill>
                <a:effectLst/>
                <a:latin typeface="AdvP1491"/>
              </a:rPr>
              <a:t>RL based method is proposed: The agent is the system making decisions about which views to materialize. The state is the current set of materialized views, the action would be the addition or removal of a view, and the reward is the improvement in query performance or the reduction in maintenance cost.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200" dirty="0">
                <a:solidFill>
                  <a:srgbClr val="211E1E"/>
                </a:solidFill>
                <a:effectLst/>
                <a:latin typeface="AdvP1491"/>
              </a:rPr>
              <a:t> It’s able to  learns the best policy for selecting views to materialize and  thus optimizing the performance of the database system</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10</a:t>
            </a:fld>
            <a:endParaRPr lang="en-US" altLang="zh-CN"/>
          </a:p>
        </p:txBody>
      </p:sp>
    </p:spTree>
    <p:extLst>
      <p:ext uri="{BB962C8B-B14F-4D97-AF65-F5344CB8AC3E}">
        <p14:creationId xmlns:p14="http://schemas.microsoft.com/office/powerpoint/2010/main" val="600893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1800" dirty="0">
                <a:solidFill>
                  <a:srgbClr val="211E1E"/>
                </a:solidFill>
                <a:effectLst/>
                <a:latin typeface="AdvP1491"/>
              </a:rPr>
              <a:t>Database optimizer relies on cost and cardinality estimation to select an optimized plan.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G" sz="1800" dirty="0">
              <a:solidFill>
                <a:srgbClr val="211E1E"/>
              </a:solidFill>
              <a:effectLst/>
              <a:latin typeface="AdvP1491"/>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Traditional methods, such as data sketching, histograms, and sampling, encounters limitations, such as only being able to handle the data distribution of one column, and producing large errors for multi-column tables or multi-table joins.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6961611-2A53-9A4C-B450-2F176333584B}" type="slidenum">
              <a:rPr lang="en-US" altLang="zh-CN" smtClean="0"/>
              <a:pPr/>
              <a:t>12</a:t>
            </a:fld>
            <a:endParaRPr lang="en-US" altLang="zh-CN"/>
          </a:p>
        </p:txBody>
      </p:sp>
    </p:spTree>
    <p:extLst>
      <p:ext uri="{BB962C8B-B14F-4D97-AF65-F5344CB8AC3E}">
        <p14:creationId xmlns:p14="http://schemas.microsoft.com/office/powerpoint/2010/main" val="369360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9708"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endParaRPr lang="en-US" altLang="zh-CN"/>
          </a:p>
        </p:txBody>
      </p:sp>
      <p:sp>
        <p:nvSpPr>
          <p:cNvPr id="297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endParaRPr lang="en-US" altLang="zh-CN"/>
          </a:p>
        </p:txBody>
      </p:sp>
      <p:sp>
        <p:nvSpPr>
          <p:cNvPr id="4" name="Rectangle 14">
            <a:extLst>
              <a:ext uri="{FF2B5EF4-FFF2-40B4-BE49-F238E27FC236}">
                <a16:creationId xmlns:a16="http://schemas.microsoft.com/office/drawing/2014/main" id="{569D5DB7-A9F4-274C-A9B3-A8C66F24DB92}"/>
              </a:ext>
            </a:extLst>
          </p:cNvPr>
          <p:cNvSpPr>
            <a:spLocks noGrp="1" noChangeArrowheads="1"/>
          </p:cNvSpPr>
          <p:nvPr>
            <p:ph type="dt" sz="half" idx="10"/>
          </p:nvPr>
        </p:nvSpPr>
        <p:spPr>
          <a:xfrm>
            <a:off x="990600" y="6021288"/>
            <a:ext cx="1905000" cy="457200"/>
          </a:xfrm>
        </p:spPr>
        <p:txBody>
          <a:bodyPr/>
          <a:lstStyle>
            <a:lvl1pPr>
              <a:defRPr>
                <a:solidFill>
                  <a:schemeClr val="bg2"/>
                </a:solidFill>
              </a:defRPr>
            </a:lvl1pPr>
          </a:lstStyle>
          <a:p>
            <a:pPr>
              <a:defRPr/>
            </a:pPr>
            <a:fld id="{D5736919-F7BA-7A4C-8DE4-AC478E2110DA}" type="datetime1">
              <a:rPr lang="zh-CN" altLang="en-US"/>
              <a:pPr>
                <a:defRPr/>
              </a:pPr>
              <a:t>2023/10/20</a:t>
            </a:fld>
            <a:endParaRPr lang="en-US" altLang="zh-CN"/>
          </a:p>
        </p:txBody>
      </p:sp>
      <p:sp>
        <p:nvSpPr>
          <p:cNvPr id="5" name="Rectangle 15">
            <a:extLst>
              <a:ext uri="{FF2B5EF4-FFF2-40B4-BE49-F238E27FC236}">
                <a16:creationId xmlns:a16="http://schemas.microsoft.com/office/drawing/2014/main" id="{749643BA-06A7-E54C-B0DD-5500E59E16B7}"/>
              </a:ext>
            </a:extLst>
          </p:cNvPr>
          <p:cNvSpPr>
            <a:spLocks noGrp="1" noChangeArrowheads="1"/>
          </p:cNvSpPr>
          <p:nvPr>
            <p:ph type="ftr" sz="quarter" idx="11"/>
          </p:nvPr>
        </p:nvSpPr>
        <p:spPr>
          <a:xfrm>
            <a:off x="3429000" y="6021288"/>
            <a:ext cx="2895600" cy="457200"/>
          </a:xfrm>
        </p:spPr>
        <p:txBody>
          <a:bodyPr/>
          <a:lstStyle>
            <a:lvl1pPr>
              <a:defRPr>
                <a:solidFill>
                  <a:schemeClr val="bg2"/>
                </a:solidFill>
              </a:defRPr>
            </a:lvl1pPr>
          </a:lstStyle>
          <a:p>
            <a:pPr>
              <a:defRPr/>
            </a:pPr>
            <a:endParaRPr lang="en-US" altLang="zh-CN"/>
          </a:p>
        </p:txBody>
      </p:sp>
      <p:sp>
        <p:nvSpPr>
          <p:cNvPr id="6" name="Rectangle 16">
            <a:extLst>
              <a:ext uri="{FF2B5EF4-FFF2-40B4-BE49-F238E27FC236}">
                <a16:creationId xmlns:a16="http://schemas.microsoft.com/office/drawing/2014/main" id="{355265F6-64FB-FB4D-B27C-14D1801AC132}"/>
              </a:ext>
            </a:extLst>
          </p:cNvPr>
          <p:cNvSpPr>
            <a:spLocks noGrp="1" noChangeArrowheads="1"/>
          </p:cNvSpPr>
          <p:nvPr>
            <p:ph type="sldNum" sz="quarter" idx="12"/>
          </p:nvPr>
        </p:nvSpPr>
        <p:spPr>
          <a:xfrm>
            <a:off x="6858000" y="6021288"/>
            <a:ext cx="1905000" cy="457200"/>
          </a:xfrm>
        </p:spPr>
        <p:txBody>
          <a:bodyPr/>
          <a:lstStyle>
            <a:lvl1pPr>
              <a:defRPr>
                <a:solidFill>
                  <a:schemeClr val="bg2"/>
                </a:solidFill>
              </a:defRPr>
            </a:lvl1pPr>
          </a:lstStyle>
          <a:p>
            <a:fld id="{B6D190F5-8E83-2A46-9744-C5DEB8741706}" type="slidenum">
              <a:rPr lang="en-US" altLang="zh-CN"/>
              <a:pPr/>
              <a:t>‹#›</a:t>
            </a:fld>
            <a:endParaRPr lang="en-US" altLang="zh-CN"/>
          </a:p>
        </p:txBody>
      </p:sp>
    </p:spTree>
    <p:extLst>
      <p:ext uri="{BB962C8B-B14F-4D97-AF65-F5344CB8AC3E}">
        <p14:creationId xmlns:p14="http://schemas.microsoft.com/office/powerpoint/2010/main" val="382849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Rectangle 11">
            <a:extLst>
              <a:ext uri="{FF2B5EF4-FFF2-40B4-BE49-F238E27FC236}">
                <a16:creationId xmlns:a16="http://schemas.microsoft.com/office/drawing/2014/main" id="{C5E49C5C-3249-BD4F-94C4-C1DBFB23EE6F}"/>
              </a:ext>
            </a:extLst>
          </p:cNvPr>
          <p:cNvSpPr>
            <a:spLocks noGrp="1" noChangeArrowheads="1"/>
          </p:cNvSpPr>
          <p:nvPr>
            <p:ph type="dt" sz="half" idx="10"/>
          </p:nvPr>
        </p:nvSpPr>
        <p:spPr>
          <a:ln/>
        </p:spPr>
        <p:txBody>
          <a:bodyPr/>
          <a:lstStyle>
            <a:lvl1pPr>
              <a:defRPr/>
            </a:lvl1pPr>
          </a:lstStyle>
          <a:p>
            <a:pPr>
              <a:defRPr/>
            </a:pPr>
            <a:fld id="{945C75C4-5B95-3940-A23B-BDA4F0062ED6}" type="datetime1">
              <a:rPr lang="zh-CN" altLang="en-US"/>
              <a:pPr>
                <a:defRPr/>
              </a:pPr>
              <a:t>2023/10/20</a:t>
            </a:fld>
            <a:endParaRPr lang="en-US" altLang="zh-CN"/>
          </a:p>
        </p:txBody>
      </p:sp>
      <p:sp>
        <p:nvSpPr>
          <p:cNvPr id="5" name="Rectangle 12">
            <a:extLst>
              <a:ext uri="{FF2B5EF4-FFF2-40B4-BE49-F238E27FC236}">
                <a16:creationId xmlns:a16="http://schemas.microsoft.com/office/drawing/2014/main" id="{8C0E4AC1-C921-2443-976B-1216EFFA65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F59ED472-67E8-EA41-8DAD-08821B52E516}"/>
              </a:ext>
            </a:extLst>
          </p:cNvPr>
          <p:cNvSpPr>
            <a:spLocks noGrp="1" noChangeArrowheads="1"/>
          </p:cNvSpPr>
          <p:nvPr>
            <p:ph type="sldNum" sz="quarter" idx="12"/>
          </p:nvPr>
        </p:nvSpPr>
        <p:spPr>
          <a:ln/>
        </p:spPr>
        <p:txBody>
          <a:bodyPr/>
          <a:lstStyle>
            <a:lvl1pPr>
              <a:defRPr/>
            </a:lvl1pPr>
          </a:lstStyle>
          <a:p>
            <a:fld id="{9FEC1F1E-A1DB-3C4F-83B5-DC3460E8FE9B}" type="slidenum">
              <a:rPr lang="en-US" altLang="zh-CN"/>
              <a:pPr/>
              <a:t>‹#›</a:t>
            </a:fld>
            <a:endParaRPr lang="en-US" altLang="zh-CN"/>
          </a:p>
        </p:txBody>
      </p:sp>
    </p:spTree>
    <p:extLst>
      <p:ext uri="{BB962C8B-B14F-4D97-AF65-F5344CB8AC3E}">
        <p14:creationId xmlns:p14="http://schemas.microsoft.com/office/powerpoint/2010/main" val="1941097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Rectangle 11">
            <a:extLst>
              <a:ext uri="{FF2B5EF4-FFF2-40B4-BE49-F238E27FC236}">
                <a16:creationId xmlns:a16="http://schemas.microsoft.com/office/drawing/2014/main" id="{ED1AC7FA-B074-3B49-A735-5C514E78BC01}"/>
              </a:ext>
            </a:extLst>
          </p:cNvPr>
          <p:cNvSpPr>
            <a:spLocks noGrp="1" noChangeArrowheads="1"/>
          </p:cNvSpPr>
          <p:nvPr>
            <p:ph type="dt" sz="half" idx="10"/>
          </p:nvPr>
        </p:nvSpPr>
        <p:spPr>
          <a:ln/>
        </p:spPr>
        <p:txBody>
          <a:bodyPr/>
          <a:lstStyle>
            <a:lvl1pPr>
              <a:defRPr/>
            </a:lvl1pPr>
          </a:lstStyle>
          <a:p>
            <a:pPr>
              <a:defRPr/>
            </a:pPr>
            <a:fld id="{AF7598B5-C633-9345-8574-04AC7DE1E9AB}" type="datetime1">
              <a:rPr lang="zh-CN" altLang="en-US"/>
              <a:pPr>
                <a:defRPr/>
              </a:pPr>
              <a:t>2023/10/20</a:t>
            </a:fld>
            <a:endParaRPr lang="en-US" altLang="zh-CN"/>
          </a:p>
        </p:txBody>
      </p:sp>
      <p:sp>
        <p:nvSpPr>
          <p:cNvPr id="5" name="Rectangle 12">
            <a:extLst>
              <a:ext uri="{FF2B5EF4-FFF2-40B4-BE49-F238E27FC236}">
                <a16:creationId xmlns:a16="http://schemas.microsoft.com/office/drawing/2014/main" id="{44FB92B0-F91F-754E-A9A8-6657C992645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BAC6B048-DF5D-3544-B5F9-D18F0EFE694B}"/>
              </a:ext>
            </a:extLst>
          </p:cNvPr>
          <p:cNvSpPr>
            <a:spLocks noGrp="1" noChangeArrowheads="1"/>
          </p:cNvSpPr>
          <p:nvPr>
            <p:ph type="sldNum" sz="quarter" idx="12"/>
          </p:nvPr>
        </p:nvSpPr>
        <p:spPr>
          <a:ln/>
        </p:spPr>
        <p:txBody>
          <a:bodyPr/>
          <a:lstStyle>
            <a:lvl1pPr>
              <a:defRPr/>
            </a:lvl1pPr>
          </a:lstStyle>
          <a:p>
            <a:fld id="{77048796-4828-1A42-BA55-D73BD5E6BE0A}" type="slidenum">
              <a:rPr lang="en-US" altLang="zh-CN"/>
              <a:pPr/>
              <a:t>‹#›</a:t>
            </a:fld>
            <a:endParaRPr lang="en-US" altLang="zh-CN"/>
          </a:p>
        </p:txBody>
      </p:sp>
    </p:spTree>
    <p:extLst>
      <p:ext uri="{BB962C8B-B14F-4D97-AF65-F5344CB8AC3E}">
        <p14:creationId xmlns:p14="http://schemas.microsoft.com/office/powerpoint/2010/main" val="3795637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Rectangle 11">
            <a:extLst>
              <a:ext uri="{FF2B5EF4-FFF2-40B4-BE49-F238E27FC236}">
                <a16:creationId xmlns:a16="http://schemas.microsoft.com/office/drawing/2014/main" id="{3C74D529-3A96-BD4B-B93E-079D814B755A}"/>
              </a:ext>
            </a:extLst>
          </p:cNvPr>
          <p:cNvSpPr>
            <a:spLocks noGrp="1" noChangeArrowheads="1"/>
          </p:cNvSpPr>
          <p:nvPr>
            <p:ph type="dt" sz="half" idx="10"/>
          </p:nvPr>
        </p:nvSpPr>
        <p:spPr>
          <a:ln/>
        </p:spPr>
        <p:txBody>
          <a:bodyPr/>
          <a:lstStyle>
            <a:lvl1pPr>
              <a:defRPr/>
            </a:lvl1pPr>
          </a:lstStyle>
          <a:p>
            <a:pPr>
              <a:defRPr/>
            </a:pPr>
            <a:fld id="{64F8A016-BB98-4041-BE5E-9E8EF43C7D73}" type="datetime1">
              <a:rPr lang="zh-CN" altLang="en-US"/>
              <a:pPr>
                <a:defRPr/>
              </a:pPr>
              <a:t>2023/10/20</a:t>
            </a:fld>
            <a:endParaRPr lang="en-US" altLang="zh-CN"/>
          </a:p>
        </p:txBody>
      </p:sp>
      <p:sp>
        <p:nvSpPr>
          <p:cNvPr id="6" name="Rectangle 12">
            <a:extLst>
              <a:ext uri="{FF2B5EF4-FFF2-40B4-BE49-F238E27FC236}">
                <a16:creationId xmlns:a16="http://schemas.microsoft.com/office/drawing/2014/main" id="{EDC7F50C-D2B8-824C-8C64-1B9F430D31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0F9540F1-2470-D94C-8541-0F74DC7CD7E4}"/>
              </a:ext>
            </a:extLst>
          </p:cNvPr>
          <p:cNvSpPr>
            <a:spLocks noGrp="1" noChangeArrowheads="1"/>
          </p:cNvSpPr>
          <p:nvPr>
            <p:ph type="sldNum" sz="quarter" idx="12"/>
          </p:nvPr>
        </p:nvSpPr>
        <p:spPr>
          <a:ln/>
        </p:spPr>
        <p:txBody>
          <a:bodyPr/>
          <a:lstStyle>
            <a:lvl1pPr>
              <a:defRPr/>
            </a:lvl1pPr>
          </a:lstStyle>
          <a:p>
            <a:fld id="{F49C2626-19F0-6B4F-B260-EFB59BEE22A0}" type="slidenum">
              <a:rPr lang="en-US" altLang="zh-CN"/>
              <a:pPr/>
              <a:t>‹#›</a:t>
            </a:fld>
            <a:endParaRPr lang="en-US" altLang="zh-CN"/>
          </a:p>
        </p:txBody>
      </p:sp>
    </p:spTree>
    <p:extLst>
      <p:ext uri="{BB962C8B-B14F-4D97-AF65-F5344CB8AC3E}">
        <p14:creationId xmlns:p14="http://schemas.microsoft.com/office/powerpoint/2010/main" val="3615099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zh-CN" altLang="en-US"/>
              <a:t>单击此处编辑母版标题样式</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Rectangle 11">
            <a:extLst>
              <a:ext uri="{FF2B5EF4-FFF2-40B4-BE49-F238E27FC236}">
                <a16:creationId xmlns:a16="http://schemas.microsoft.com/office/drawing/2014/main" id="{E53B0BDA-11D4-E547-91BB-11AB969C7690}"/>
              </a:ext>
            </a:extLst>
          </p:cNvPr>
          <p:cNvSpPr>
            <a:spLocks noGrp="1" noChangeArrowheads="1"/>
          </p:cNvSpPr>
          <p:nvPr>
            <p:ph type="dt" sz="half" idx="10"/>
          </p:nvPr>
        </p:nvSpPr>
        <p:spPr>
          <a:ln/>
        </p:spPr>
        <p:txBody>
          <a:bodyPr/>
          <a:lstStyle>
            <a:lvl1pPr>
              <a:defRPr/>
            </a:lvl1pPr>
          </a:lstStyle>
          <a:p>
            <a:pPr>
              <a:defRPr/>
            </a:pPr>
            <a:fld id="{BC7B4FE0-B641-A84F-B696-0A7CD1C49024}" type="datetime1">
              <a:rPr lang="zh-CN" altLang="en-US"/>
              <a:pPr>
                <a:defRPr/>
              </a:pPr>
              <a:t>2023/10/20</a:t>
            </a:fld>
            <a:endParaRPr lang="en-US" altLang="zh-CN"/>
          </a:p>
        </p:txBody>
      </p:sp>
      <p:sp>
        <p:nvSpPr>
          <p:cNvPr id="6" name="Rectangle 12">
            <a:extLst>
              <a:ext uri="{FF2B5EF4-FFF2-40B4-BE49-F238E27FC236}">
                <a16:creationId xmlns:a16="http://schemas.microsoft.com/office/drawing/2014/main" id="{21DA0F9E-9FB5-F74C-A3D9-662B985680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B18CB1AE-BF02-574A-8E7B-819312EB0D9B}"/>
              </a:ext>
            </a:extLst>
          </p:cNvPr>
          <p:cNvSpPr>
            <a:spLocks noGrp="1" noChangeArrowheads="1"/>
          </p:cNvSpPr>
          <p:nvPr>
            <p:ph type="sldNum" sz="quarter" idx="12"/>
          </p:nvPr>
        </p:nvSpPr>
        <p:spPr>
          <a:ln/>
        </p:spPr>
        <p:txBody>
          <a:bodyPr/>
          <a:lstStyle>
            <a:lvl1pPr>
              <a:defRPr/>
            </a:lvl1pPr>
          </a:lstStyle>
          <a:p>
            <a:fld id="{3A3CD6E7-07EA-334D-B1B8-2B4D699CFAAE}" type="slidenum">
              <a:rPr lang="en-US" altLang="zh-CN"/>
              <a:pPr/>
              <a:t>‹#›</a:t>
            </a:fld>
            <a:endParaRPr lang="en-US" altLang="zh-CN"/>
          </a:p>
        </p:txBody>
      </p:sp>
    </p:spTree>
    <p:extLst>
      <p:ext uri="{BB962C8B-B14F-4D97-AF65-F5344CB8AC3E}">
        <p14:creationId xmlns:p14="http://schemas.microsoft.com/office/powerpoint/2010/main" val="948008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zh-CN" altLang="en-US"/>
              <a:t>单击此处编辑母版标题样式</a:t>
            </a:r>
            <a:endParaRPr lang="en-US"/>
          </a:p>
        </p:txBody>
      </p:sp>
      <p:sp>
        <p:nvSpPr>
          <p:cNvPr id="3" name="Chart Placeholder 2"/>
          <p:cNvSpPr>
            <a:spLocks noGrp="1"/>
          </p:cNvSpPr>
          <p:nvPr>
            <p:ph type="chart" idx="1"/>
          </p:nvPr>
        </p:nvSpPr>
        <p:spPr>
          <a:xfrm>
            <a:off x="1182688" y="2017713"/>
            <a:ext cx="7772400" cy="4114800"/>
          </a:xfrm>
        </p:spPr>
        <p:txBody>
          <a:bodyPr/>
          <a:lstStyle/>
          <a:p>
            <a:pPr lvl="0"/>
            <a:r>
              <a:rPr lang="zh-CN" altLang="en-US" noProof="0"/>
              <a:t>单击图标添加图表</a:t>
            </a:r>
            <a:endParaRPr lang="en-US" noProof="0"/>
          </a:p>
        </p:txBody>
      </p:sp>
      <p:sp>
        <p:nvSpPr>
          <p:cNvPr id="4" name="Rectangle 11">
            <a:extLst>
              <a:ext uri="{FF2B5EF4-FFF2-40B4-BE49-F238E27FC236}">
                <a16:creationId xmlns:a16="http://schemas.microsoft.com/office/drawing/2014/main" id="{C0488D9A-45BA-4343-BE7D-48A970DA2722}"/>
              </a:ext>
            </a:extLst>
          </p:cNvPr>
          <p:cNvSpPr>
            <a:spLocks noGrp="1" noChangeArrowheads="1"/>
          </p:cNvSpPr>
          <p:nvPr>
            <p:ph type="dt" sz="half" idx="10"/>
          </p:nvPr>
        </p:nvSpPr>
        <p:spPr>
          <a:ln/>
        </p:spPr>
        <p:txBody>
          <a:bodyPr/>
          <a:lstStyle>
            <a:lvl1pPr>
              <a:defRPr/>
            </a:lvl1pPr>
          </a:lstStyle>
          <a:p>
            <a:pPr>
              <a:defRPr/>
            </a:pPr>
            <a:fld id="{6464ACC4-C932-2947-BFFE-1327C9ED9C90}" type="datetime1">
              <a:rPr lang="zh-CN" altLang="en-US"/>
              <a:pPr>
                <a:defRPr/>
              </a:pPr>
              <a:t>2023/10/20</a:t>
            </a:fld>
            <a:endParaRPr lang="en-US" altLang="zh-CN"/>
          </a:p>
        </p:txBody>
      </p:sp>
      <p:sp>
        <p:nvSpPr>
          <p:cNvPr id="5" name="Rectangle 12">
            <a:extLst>
              <a:ext uri="{FF2B5EF4-FFF2-40B4-BE49-F238E27FC236}">
                <a16:creationId xmlns:a16="http://schemas.microsoft.com/office/drawing/2014/main" id="{EFB5996F-F087-6A4A-A9EE-AA08C00F91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CA265670-9A35-E746-AB71-0CDBCC94AB28}"/>
              </a:ext>
            </a:extLst>
          </p:cNvPr>
          <p:cNvSpPr>
            <a:spLocks noGrp="1" noChangeArrowheads="1"/>
          </p:cNvSpPr>
          <p:nvPr>
            <p:ph type="sldNum" sz="quarter" idx="12"/>
          </p:nvPr>
        </p:nvSpPr>
        <p:spPr>
          <a:ln/>
        </p:spPr>
        <p:txBody>
          <a:bodyPr/>
          <a:lstStyle>
            <a:lvl1pPr>
              <a:defRPr/>
            </a:lvl1pPr>
          </a:lstStyle>
          <a:p>
            <a:fld id="{2D406513-483E-BB46-85FF-6EBA7A690121}" type="slidenum">
              <a:rPr lang="en-US" altLang="zh-CN"/>
              <a:pPr/>
              <a:t>‹#›</a:t>
            </a:fld>
            <a:endParaRPr lang="en-US" altLang="zh-CN"/>
          </a:p>
        </p:txBody>
      </p:sp>
    </p:spTree>
    <p:extLst>
      <p:ext uri="{BB962C8B-B14F-4D97-AF65-F5344CB8AC3E}">
        <p14:creationId xmlns:p14="http://schemas.microsoft.com/office/powerpoint/2010/main" val="583700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Rectangle 11">
            <a:extLst>
              <a:ext uri="{FF2B5EF4-FFF2-40B4-BE49-F238E27FC236}">
                <a16:creationId xmlns:a16="http://schemas.microsoft.com/office/drawing/2014/main" id="{4D0A252A-84EF-AC47-A472-766F361D4606}"/>
              </a:ext>
            </a:extLst>
          </p:cNvPr>
          <p:cNvSpPr>
            <a:spLocks noGrp="1" noChangeArrowheads="1"/>
          </p:cNvSpPr>
          <p:nvPr>
            <p:ph type="dt" sz="half" idx="10"/>
          </p:nvPr>
        </p:nvSpPr>
        <p:spPr>
          <a:ln/>
        </p:spPr>
        <p:txBody>
          <a:bodyPr/>
          <a:lstStyle>
            <a:lvl1pPr>
              <a:defRPr/>
            </a:lvl1pPr>
          </a:lstStyle>
          <a:p>
            <a:pPr>
              <a:defRPr/>
            </a:pPr>
            <a:fld id="{A272C7EC-CE50-9143-8C7E-E0F0D4CE0374}" type="datetime1">
              <a:rPr lang="zh-CN" altLang="en-US"/>
              <a:pPr>
                <a:defRPr/>
              </a:pPr>
              <a:t>2023/10/20</a:t>
            </a:fld>
            <a:endParaRPr lang="en-US" altLang="zh-CN"/>
          </a:p>
        </p:txBody>
      </p:sp>
      <p:sp>
        <p:nvSpPr>
          <p:cNvPr id="5" name="Rectangle 12">
            <a:extLst>
              <a:ext uri="{FF2B5EF4-FFF2-40B4-BE49-F238E27FC236}">
                <a16:creationId xmlns:a16="http://schemas.microsoft.com/office/drawing/2014/main" id="{4D7607ED-D875-5141-B895-2F7A427FB7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64A1BA69-6338-0346-8F1B-1D5F3AF93171}"/>
              </a:ext>
            </a:extLst>
          </p:cNvPr>
          <p:cNvSpPr>
            <a:spLocks noGrp="1" noChangeArrowheads="1"/>
          </p:cNvSpPr>
          <p:nvPr>
            <p:ph type="sldNum" sz="quarter" idx="12"/>
          </p:nvPr>
        </p:nvSpPr>
        <p:spPr>
          <a:ln/>
        </p:spPr>
        <p:txBody>
          <a:bodyPr/>
          <a:lstStyle>
            <a:lvl1pPr>
              <a:defRPr/>
            </a:lvl1pPr>
          </a:lstStyle>
          <a:p>
            <a:fld id="{14E28774-ABAA-F244-9A0F-592B5A16B4E0}" type="slidenum">
              <a:rPr lang="en-US" altLang="zh-CN"/>
              <a:pPr/>
              <a:t>‹#›</a:t>
            </a:fld>
            <a:endParaRPr lang="en-US" altLang="zh-CN"/>
          </a:p>
        </p:txBody>
      </p:sp>
    </p:spTree>
    <p:extLst>
      <p:ext uri="{BB962C8B-B14F-4D97-AF65-F5344CB8AC3E}">
        <p14:creationId xmlns:p14="http://schemas.microsoft.com/office/powerpoint/2010/main" val="159232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5C5159A7-0000-7D4A-930A-79C1378B07D3}"/>
              </a:ext>
            </a:extLst>
          </p:cNvPr>
          <p:cNvSpPr>
            <a:spLocks noGrp="1" noChangeArrowheads="1"/>
          </p:cNvSpPr>
          <p:nvPr>
            <p:ph type="dt" sz="half" idx="10"/>
          </p:nvPr>
        </p:nvSpPr>
        <p:spPr>
          <a:ln/>
        </p:spPr>
        <p:txBody>
          <a:bodyPr/>
          <a:lstStyle>
            <a:lvl1pPr>
              <a:defRPr/>
            </a:lvl1pPr>
          </a:lstStyle>
          <a:p>
            <a:pPr>
              <a:defRPr/>
            </a:pPr>
            <a:fld id="{FDAF2B05-2448-9D49-8F1E-800F4BE43F8A}" type="datetime1">
              <a:rPr lang="zh-CN" altLang="en-US"/>
              <a:pPr>
                <a:defRPr/>
              </a:pPr>
              <a:t>2023/10/20</a:t>
            </a:fld>
            <a:endParaRPr lang="en-US" altLang="zh-CN"/>
          </a:p>
        </p:txBody>
      </p:sp>
      <p:sp>
        <p:nvSpPr>
          <p:cNvPr id="5" name="Rectangle 12">
            <a:extLst>
              <a:ext uri="{FF2B5EF4-FFF2-40B4-BE49-F238E27FC236}">
                <a16:creationId xmlns:a16="http://schemas.microsoft.com/office/drawing/2014/main" id="{2E79EB45-16EC-1449-BB6E-CA67B8E39B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B8582623-3A77-214B-84E1-3375A09FC8C3}"/>
              </a:ext>
            </a:extLst>
          </p:cNvPr>
          <p:cNvSpPr>
            <a:spLocks noGrp="1" noChangeArrowheads="1"/>
          </p:cNvSpPr>
          <p:nvPr>
            <p:ph type="sldNum" sz="quarter" idx="12"/>
          </p:nvPr>
        </p:nvSpPr>
        <p:spPr>
          <a:ln/>
        </p:spPr>
        <p:txBody>
          <a:bodyPr/>
          <a:lstStyle>
            <a:lvl1pPr>
              <a:defRPr/>
            </a:lvl1pPr>
          </a:lstStyle>
          <a:p>
            <a:fld id="{F9B4B070-E53A-1540-8B1F-7317C0ACEDAE}" type="slidenum">
              <a:rPr lang="en-US" altLang="zh-CN"/>
              <a:pPr/>
              <a:t>‹#›</a:t>
            </a:fld>
            <a:endParaRPr lang="en-US" altLang="zh-CN"/>
          </a:p>
        </p:txBody>
      </p:sp>
    </p:spTree>
    <p:extLst>
      <p:ext uri="{BB962C8B-B14F-4D97-AF65-F5344CB8AC3E}">
        <p14:creationId xmlns:p14="http://schemas.microsoft.com/office/powerpoint/2010/main" val="232901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Rectangle 11">
            <a:extLst>
              <a:ext uri="{FF2B5EF4-FFF2-40B4-BE49-F238E27FC236}">
                <a16:creationId xmlns:a16="http://schemas.microsoft.com/office/drawing/2014/main" id="{EE4EAE4D-DE6F-6A47-BE92-1E97EF2FF81C}"/>
              </a:ext>
            </a:extLst>
          </p:cNvPr>
          <p:cNvSpPr>
            <a:spLocks noGrp="1" noChangeArrowheads="1"/>
          </p:cNvSpPr>
          <p:nvPr>
            <p:ph type="dt" sz="half" idx="10"/>
          </p:nvPr>
        </p:nvSpPr>
        <p:spPr>
          <a:ln/>
        </p:spPr>
        <p:txBody>
          <a:bodyPr/>
          <a:lstStyle>
            <a:lvl1pPr>
              <a:defRPr/>
            </a:lvl1pPr>
          </a:lstStyle>
          <a:p>
            <a:pPr>
              <a:defRPr/>
            </a:pPr>
            <a:fld id="{53A880AA-E407-CC47-94DB-6FDCC1356688}" type="datetime1">
              <a:rPr lang="zh-CN" altLang="en-US"/>
              <a:pPr>
                <a:defRPr/>
              </a:pPr>
              <a:t>2023/10/20</a:t>
            </a:fld>
            <a:endParaRPr lang="en-US" altLang="zh-CN"/>
          </a:p>
        </p:txBody>
      </p:sp>
      <p:sp>
        <p:nvSpPr>
          <p:cNvPr id="6" name="Rectangle 12">
            <a:extLst>
              <a:ext uri="{FF2B5EF4-FFF2-40B4-BE49-F238E27FC236}">
                <a16:creationId xmlns:a16="http://schemas.microsoft.com/office/drawing/2014/main" id="{C6A0394C-EBA6-204B-AADE-29CD778267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6065529E-8113-154D-BBE0-74E146754D09}"/>
              </a:ext>
            </a:extLst>
          </p:cNvPr>
          <p:cNvSpPr>
            <a:spLocks noGrp="1" noChangeArrowheads="1"/>
          </p:cNvSpPr>
          <p:nvPr>
            <p:ph type="sldNum" sz="quarter" idx="12"/>
          </p:nvPr>
        </p:nvSpPr>
        <p:spPr>
          <a:ln/>
        </p:spPr>
        <p:txBody>
          <a:bodyPr/>
          <a:lstStyle>
            <a:lvl1pPr>
              <a:defRPr/>
            </a:lvl1pPr>
          </a:lstStyle>
          <a:p>
            <a:fld id="{2EB1DE57-0AF8-064B-AAFE-7A1DECEE5C20}" type="slidenum">
              <a:rPr lang="en-US" altLang="zh-CN"/>
              <a:pPr/>
              <a:t>‹#›</a:t>
            </a:fld>
            <a:endParaRPr lang="en-US" altLang="zh-CN"/>
          </a:p>
        </p:txBody>
      </p:sp>
    </p:spTree>
    <p:extLst>
      <p:ext uri="{BB962C8B-B14F-4D97-AF65-F5344CB8AC3E}">
        <p14:creationId xmlns:p14="http://schemas.microsoft.com/office/powerpoint/2010/main" val="332591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Rectangle 11">
            <a:extLst>
              <a:ext uri="{FF2B5EF4-FFF2-40B4-BE49-F238E27FC236}">
                <a16:creationId xmlns:a16="http://schemas.microsoft.com/office/drawing/2014/main" id="{CED67081-B9D7-5D4A-98A2-7E2526B6D2E3}"/>
              </a:ext>
            </a:extLst>
          </p:cNvPr>
          <p:cNvSpPr>
            <a:spLocks noGrp="1" noChangeArrowheads="1"/>
          </p:cNvSpPr>
          <p:nvPr>
            <p:ph type="dt" sz="half" idx="10"/>
          </p:nvPr>
        </p:nvSpPr>
        <p:spPr>
          <a:ln/>
        </p:spPr>
        <p:txBody>
          <a:bodyPr/>
          <a:lstStyle>
            <a:lvl1pPr>
              <a:defRPr/>
            </a:lvl1pPr>
          </a:lstStyle>
          <a:p>
            <a:pPr>
              <a:defRPr/>
            </a:pPr>
            <a:fld id="{203807AB-B8F4-B146-80F5-BCEA10F79578}" type="datetime1">
              <a:rPr lang="zh-CN" altLang="en-US"/>
              <a:pPr>
                <a:defRPr/>
              </a:pPr>
              <a:t>2023/10/20</a:t>
            </a:fld>
            <a:endParaRPr lang="en-US" altLang="zh-CN"/>
          </a:p>
        </p:txBody>
      </p:sp>
      <p:sp>
        <p:nvSpPr>
          <p:cNvPr id="8" name="Rectangle 12">
            <a:extLst>
              <a:ext uri="{FF2B5EF4-FFF2-40B4-BE49-F238E27FC236}">
                <a16:creationId xmlns:a16="http://schemas.microsoft.com/office/drawing/2014/main" id="{3BE1A4A6-3169-AC45-BB9A-99232EC5E9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C4F5F9DD-8519-B342-A792-8902E1FB05CC}"/>
              </a:ext>
            </a:extLst>
          </p:cNvPr>
          <p:cNvSpPr>
            <a:spLocks noGrp="1" noChangeArrowheads="1"/>
          </p:cNvSpPr>
          <p:nvPr>
            <p:ph type="sldNum" sz="quarter" idx="12"/>
          </p:nvPr>
        </p:nvSpPr>
        <p:spPr>
          <a:ln/>
        </p:spPr>
        <p:txBody>
          <a:bodyPr/>
          <a:lstStyle>
            <a:lvl1pPr>
              <a:defRPr/>
            </a:lvl1pPr>
          </a:lstStyle>
          <a:p>
            <a:fld id="{E04421E4-F999-9F4E-B3EE-1965973EC0E3}" type="slidenum">
              <a:rPr lang="en-US" altLang="zh-CN"/>
              <a:pPr/>
              <a:t>‹#›</a:t>
            </a:fld>
            <a:endParaRPr lang="en-US" altLang="zh-CN"/>
          </a:p>
        </p:txBody>
      </p:sp>
    </p:spTree>
    <p:extLst>
      <p:ext uri="{BB962C8B-B14F-4D97-AF65-F5344CB8AC3E}">
        <p14:creationId xmlns:p14="http://schemas.microsoft.com/office/powerpoint/2010/main" val="1738556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Rectangle 11">
            <a:extLst>
              <a:ext uri="{FF2B5EF4-FFF2-40B4-BE49-F238E27FC236}">
                <a16:creationId xmlns:a16="http://schemas.microsoft.com/office/drawing/2014/main" id="{C0119EF1-B235-2447-9B38-6FEB56F7E041}"/>
              </a:ext>
            </a:extLst>
          </p:cNvPr>
          <p:cNvSpPr>
            <a:spLocks noGrp="1" noChangeArrowheads="1"/>
          </p:cNvSpPr>
          <p:nvPr>
            <p:ph type="dt" sz="half" idx="10"/>
          </p:nvPr>
        </p:nvSpPr>
        <p:spPr>
          <a:ln/>
        </p:spPr>
        <p:txBody>
          <a:bodyPr/>
          <a:lstStyle>
            <a:lvl1pPr>
              <a:defRPr/>
            </a:lvl1pPr>
          </a:lstStyle>
          <a:p>
            <a:pPr>
              <a:defRPr/>
            </a:pPr>
            <a:fld id="{87277C73-9800-B44D-8C63-C0BD39F20B6A}" type="datetime1">
              <a:rPr lang="zh-CN" altLang="en-US"/>
              <a:pPr>
                <a:defRPr/>
              </a:pPr>
              <a:t>2023/10/20</a:t>
            </a:fld>
            <a:endParaRPr lang="en-US" altLang="zh-CN"/>
          </a:p>
        </p:txBody>
      </p:sp>
      <p:sp>
        <p:nvSpPr>
          <p:cNvPr id="4" name="Rectangle 12">
            <a:extLst>
              <a:ext uri="{FF2B5EF4-FFF2-40B4-BE49-F238E27FC236}">
                <a16:creationId xmlns:a16="http://schemas.microsoft.com/office/drawing/2014/main" id="{3329DB7E-FDEC-9C4F-BC2E-D963DD5593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C6F12723-FD30-1E4E-A6D5-89E46E626017}"/>
              </a:ext>
            </a:extLst>
          </p:cNvPr>
          <p:cNvSpPr>
            <a:spLocks noGrp="1" noChangeArrowheads="1"/>
          </p:cNvSpPr>
          <p:nvPr>
            <p:ph type="sldNum" sz="quarter" idx="12"/>
          </p:nvPr>
        </p:nvSpPr>
        <p:spPr>
          <a:ln/>
        </p:spPr>
        <p:txBody>
          <a:bodyPr/>
          <a:lstStyle>
            <a:lvl1pPr>
              <a:defRPr/>
            </a:lvl1pPr>
          </a:lstStyle>
          <a:p>
            <a:fld id="{42D8DF3C-DE8E-B846-99EA-C0509A54EC0E}" type="slidenum">
              <a:rPr lang="en-US" altLang="zh-CN"/>
              <a:pPr/>
              <a:t>‹#›</a:t>
            </a:fld>
            <a:endParaRPr lang="en-US" altLang="zh-CN"/>
          </a:p>
        </p:txBody>
      </p:sp>
    </p:spTree>
    <p:extLst>
      <p:ext uri="{BB962C8B-B14F-4D97-AF65-F5344CB8AC3E}">
        <p14:creationId xmlns:p14="http://schemas.microsoft.com/office/powerpoint/2010/main" val="127030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6FDE1328-DF3A-5648-8464-B98E0E6B8F4B}"/>
              </a:ext>
            </a:extLst>
          </p:cNvPr>
          <p:cNvSpPr>
            <a:spLocks noGrp="1" noChangeArrowheads="1"/>
          </p:cNvSpPr>
          <p:nvPr>
            <p:ph type="dt" sz="half" idx="10"/>
          </p:nvPr>
        </p:nvSpPr>
        <p:spPr>
          <a:ln/>
        </p:spPr>
        <p:txBody>
          <a:bodyPr/>
          <a:lstStyle>
            <a:lvl1pPr>
              <a:defRPr/>
            </a:lvl1pPr>
          </a:lstStyle>
          <a:p>
            <a:pPr>
              <a:defRPr/>
            </a:pPr>
            <a:fld id="{B32762BE-E89F-1742-A0B2-9859FB3D8598}" type="datetime1">
              <a:rPr lang="zh-CN" altLang="en-US"/>
              <a:pPr>
                <a:defRPr/>
              </a:pPr>
              <a:t>2023/10/20</a:t>
            </a:fld>
            <a:endParaRPr lang="en-US" altLang="zh-CN"/>
          </a:p>
        </p:txBody>
      </p:sp>
      <p:sp>
        <p:nvSpPr>
          <p:cNvPr id="3" name="Rectangle 12">
            <a:extLst>
              <a:ext uri="{FF2B5EF4-FFF2-40B4-BE49-F238E27FC236}">
                <a16:creationId xmlns:a16="http://schemas.microsoft.com/office/drawing/2014/main" id="{5153E3A2-BA00-804A-9E32-C3FC1B8B0852}"/>
              </a:ext>
            </a:extLst>
          </p:cNvPr>
          <p:cNvSpPr>
            <a:spLocks noGrp="1" noChangeArrowheads="1"/>
          </p:cNvSpPr>
          <p:nvPr>
            <p:ph type="ftr" sz="quarter" idx="11"/>
          </p:nvPr>
        </p:nvSpPr>
        <p:spPr>
          <a:ln/>
        </p:spPr>
        <p:txBody>
          <a:bodyPr/>
          <a:lstStyle>
            <a:lvl1pPr>
              <a:defRPr/>
            </a:lvl1pPr>
          </a:lstStyle>
          <a:p>
            <a:pPr>
              <a:defRPr/>
            </a:pPr>
            <a:endParaRPr lang="en-US" altLang="zh-CN" dirty="0"/>
          </a:p>
        </p:txBody>
      </p:sp>
      <p:sp>
        <p:nvSpPr>
          <p:cNvPr id="4" name="Rectangle 13">
            <a:extLst>
              <a:ext uri="{FF2B5EF4-FFF2-40B4-BE49-F238E27FC236}">
                <a16:creationId xmlns:a16="http://schemas.microsoft.com/office/drawing/2014/main" id="{5975B93C-25FB-C945-BDA1-E57C1DF3CC82}"/>
              </a:ext>
            </a:extLst>
          </p:cNvPr>
          <p:cNvSpPr>
            <a:spLocks noGrp="1" noChangeArrowheads="1"/>
          </p:cNvSpPr>
          <p:nvPr>
            <p:ph type="sldNum" sz="quarter" idx="12"/>
          </p:nvPr>
        </p:nvSpPr>
        <p:spPr>
          <a:ln/>
        </p:spPr>
        <p:txBody>
          <a:bodyPr/>
          <a:lstStyle>
            <a:lvl1pPr>
              <a:defRPr/>
            </a:lvl1pPr>
          </a:lstStyle>
          <a:p>
            <a:fld id="{F50726B2-B8E6-934B-B884-24818484A6DE}" type="slidenum">
              <a:rPr lang="en-US" altLang="zh-CN"/>
              <a:pPr/>
              <a:t>‹#›</a:t>
            </a:fld>
            <a:endParaRPr lang="en-US" altLang="zh-CN"/>
          </a:p>
        </p:txBody>
      </p:sp>
      <p:sp>
        <p:nvSpPr>
          <p:cNvPr id="5" name="Title 1">
            <a:extLst>
              <a:ext uri="{FF2B5EF4-FFF2-40B4-BE49-F238E27FC236}">
                <a16:creationId xmlns:a16="http://schemas.microsoft.com/office/drawing/2014/main" id="{D424E50D-D1AE-466F-ADFA-1FD65A8CA6DE}"/>
              </a:ext>
            </a:extLst>
          </p:cNvPr>
          <p:cNvSpPr>
            <a:spLocks noGrp="1"/>
          </p:cNvSpPr>
          <p:nvPr>
            <p:ph type="title"/>
          </p:nvPr>
        </p:nvSpPr>
        <p:spPr>
          <a:xfrm>
            <a:off x="1150938" y="-27384"/>
            <a:ext cx="7793037" cy="1462087"/>
          </a:xfrm>
        </p:spPr>
        <p:txBody>
          <a:bodyPr/>
          <a:lstStyle/>
          <a:p>
            <a:r>
              <a:rPr lang="zh-CN" altLang="en-US"/>
              <a:t>单击此处编辑母版标题样式</a:t>
            </a:r>
            <a:endParaRPr lang="en-US"/>
          </a:p>
        </p:txBody>
      </p:sp>
      <p:sp>
        <p:nvSpPr>
          <p:cNvPr id="7" name="Text Placeholder 2">
            <a:extLst>
              <a:ext uri="{FF2B5EF4-FFF2-40B4-BE49-F238E27FC236}">
                <a16:creationId xmlns:a16="http://schemas.microsoft.com/office/drawing/2014/main" id="{6C4BF1F3-2EA1-45C5-8C4A-BED5C6BC76A3}"/>
              </a:ext>
            </a:extLst>
          </p:cNvPr>
          <p:cNvSpPr>
            <a:spLocks noGrp="1"/>
          </p:cNvSpPr>
          <p:nvPr>
            <p:ph type="body" sz="half" idx="1"/>
          </p:nvPr>
        </p:nvSpPr>
        <p:spPr>
          <a:xfrm>
            <a:off x="1182687" y="2017713"/>
            <a:ext cx="7761287" cy="385955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1060700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46DEE3C1-7279-5A41-A957-11A94AD3A12C}"/>
              </a:ext>
            </a:extLst>
          </p:cNvPr>
          <p:cNvSpPr>
            <a:spLocks noGrp="1" noChangeArrowheads="1"/>
          </p:cNvSpPr>
          <p:nvPr>
            <p:ph type="dt" sz="half" idx="10"/>
          </p:nvPr>
        </p:nvSpPr>
        <p:spPr>
          <a:ln/>
        </p:spPr>
        <p:txBody>
          <a:bodyPr/>
          <a:lstStyle>
            <a:lvl1pPr>
              <a:defRPr/>
            </a:lvl1pPr>
          </a:lstStyle>
          <a:p>
            <a:pPr>
              <a:defRPr/>
            </a:pPr>
            <a:fld id="{63130111-074C-C64A-8A0A-A6A45C9A6597}" type="datetime1">
              <a:rPr lang="zh-CN" altLang="en-US"/>
              <a:pPr>
                <a:defRPr/>
              </a:pPr>
              <a:t>2023/10/20</a:t>
            </a:fld>
            <a:endParaRPr lang="en-US" altLang="zh-CN"/>
          </a:p>
        </p:txBody>
      </p:sp>
      <p:sp>
        <p:nvSpPr>
          <p:cNvPr id="6" name="Rectangle 12">
            <a:extLst>
              <a:ext uri="{FF2B5EF4-FFF2-40B4-BE49-F238E27FC236}">
                <a16:creationId xmlns:a16="http://schemas.microsoft.com/office/drawing/2014/main" id="{8584C35A-4FEE-7742-A0F0-4CC6960BCF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41587AB0-CDA9-DD4E-B64F-6B258F453D13}"/>
              </a:ext>
            </a:extLst>
          </p:cNvPr>
          <p:cNvSpPr>
            <a:spLocks noGrp="1" noChangeArrowheads="1"/>
          </p:cNvSpPr>
          <p:nvPr>
            <p:ph type="sldNum" sz="quarter" idx="12"/>
          </p:nvPr>
        </p:nvSpPr>
        <p:spPr>
          <a:ln/>
        </p:spPr>
        <p:txBody>
          <a:bodyPr/>
          <a:lstStyle>
            <a:lvl1pPr>
              <a:defRPr/>
            </a:lvl1pPr>
          </a:lstStyle>
          <a:p>
            <a:fld id="{143F448D-A9BD-BE4C-9801-153FD3695910}" type="slidenum">
              <a:rPr lang="en-US" altLang="zh-CN"/>
              <a:pPr/>
              <a:t>‹#›</a:t>
            </a:fld>
            <a:endParaRPr lang="en-US" altLang="zh-CN"/>
          </a:p>
        </p:txBody>
      </p:sp>
    </p:spTree>
    <p:extLst>
      <p:ext uri="{BB962C8B-B14F-4D97-AF65-F5344CB8AC3E}">
        <p14:creationId xmlns:p14="http://schemas.microsoft.com/office/powerpoint/2010/main" val="37126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25240C33-5D5D-8644-81DC-B36EF5A8C75B}"/>
              </a:ext>
            </a:extLst>
          </p:cNvPr>
          <p:cNvSpPr>
            <a:spLocks noGrp="1" noChangeArrowheads="1"/>
          </p:cNvSpPr>
          <p:nvPr>
            <p:ph type="dt" sz="half" idx="10"/>
          </p:nvPr>
        </p:nvSpPr>
        <p:spPr>
          <a:ln/>
        </p:spPr>
        <p:txBody>
          <a:bodyPr/>
          <a:lstStyle>
            <a:lvl1pPr>
              <a:defRPr/>
            </a:lvl1pPr>
          </a:lstStyle>
          <a:p>
            <a:pPr>
              <a:defRPr/>
            </a:pPr>
            <a:fld id="{17610241-B92D-EB48-87A9-5869DD282321}" type="datetime1">
              <a:rPr lang="zh-CN" altLang="en-US"/>
              <a:pPr>
                <a:defRPr/>
              </a:pPr>
              <a:t>2023/10/20</a:t>
            </a:fld>
            <a:endParaRPr lang="en-US" altLang="zh-CN"/>
          </a:p>
        </p:txBody>
      </p:sp>
      <p:sp>
        <p:nvSpPr>
          <p:cNvPr id="6" name="Rectangle 12">
            <a:extLst>
              <a:ext uri="{FF2B5EF4-FFF2-40B4-BE49-F238E27FC236}">
                <a16:creationId xmlns:a16="http://schemas.microsoft.com/office/drawing/2014/main" id="{9DECDCBC-F0BE-424A-9DBF-59C24833F09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5808499-F8FB-3D4D-9AAB-3C296B3EAD10}"/>
              </a:ext>
            </a:extLst>
          </p:cNvPr>
          <p:cNvSpPr>
            <a:spLocks noGrp="1" noChangeArrowheads="1"/>
          </p:cNvSpPr>
          <p:nvPr>
            <p:ph type="sldNum" sz="quarter" idx="12"/>
          </p:nvPr>
        </p:nvSpPr>
        <p:spPr>
          <a:ln/>
        </p:spPr>
        <p:txBody>
          <a:bodyPr/>
          <a:lstStyle>
            <a:lvl1pPr>
              <a:defRPr/>
            </a:lvl1pPr>
          </a:lstStyle>
          <a:p>
            <a:fld id="{2C6EC158-8AFE-1B42-8022-A1FB7D159032}" type="slidenum">
              <a:rPr lang="en-US" altLang="zh-CN"/>
              <a:pPr/>
              <a:t>‹#›</a:t>
            </a:fld>
            <a:endParaRPr lang="en-US" altLang="zh-CN"/>
          </a:p>
        </p:txBody>
      </p:sp>
    </p:spTree>
    <p:extLst>
      <p:ext uri="{BB962C8B-B14F-4D97-AF65-F5344CB8AC3E}">
        <p14:creationId xmlns:p14="http://schemas.microsoft.com/office/powerpoint/2010/main" val="131326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9" name="Rectangle 7">
            <a:extLst>
              <a:ext uri="{FF2B5EF4-FFF2-40B4-BE49-F238E27FC236}">
                <a16:creationId xmlns:a16="http://schemas.microsoft.com/office/drawing/2014/main" id="{CFD09831-8AF6-3D42-940D-4B858B726783}"/>
              </a:ext>
            </a:extLst>
          </p:cNvPr>
          <p:cNvSpPr>
            <a:spLocks noChangeArrowheads="1"/>
          </p:cNvSpPr>
          <p:nvPr/>
        </p:nvSpPr>
        <p:spPr bwMode="gray">
          <a:xfrm>
            <a:off x="762000" y="748903"/>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p>
        </p:txBody>
      </p:sp>
      <p:sp>
        <p:nvSpPr>
          <p:cNvPr id="28680" name="Rectangle 8">
            <a:extLst>
              <a:ext uri="{FF2B5EF4-FFF2-40B4-BE49-F238E27FC236}">
                <a16:creationId xmlns:a16="http://schemas.microsoft.com/office/drawing/2014/main" id="{15BC916A-C661-DF43-A1D9-AF810A302F27}"/>
              </a:ext>
            </a:extLst>
          </p:cNvPr>
          <p:cNvSpPr>
            <a:spLocks noChangeArrowheads="1"/>
          </p:cNvSpPr>
          <p:nvPr/>
        </p:nvSpPr>
        <p:spPr bwMode="gray">
          <a:xfrm>
            <a:off x="442913" y="153947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p>
        </p:txBody>
      </p:sp>
      <p:sp>
        <p:nvSpPr>
          <p:cNvPr id="5124" name="Rectangle 9">
            <a:extLst>
              <a:ext uri="{FF2B5EF4-FFF2-40B4-BE49-F238E27FC236}">
                <a16:creationId xmlns:a16="http://schemas.microsoft.com/office/drawing/2014/main" id="{5E5D5D0B-0D42-B34E-B569-69424A01AEE1}"/>
              </a:ext>
            </a:extLst>
          </p:cNvPr>
          <p:cNvSpPr>
            <a:spLocks noGrp="1" noChangeArrowheads="1"/>
          </p:cNvSpPr>
          <p:nvPr>
            <p:ph type="title"/>
          </p:nvPr>
        </p:nvSpPr>
        <p:spPr bwMode="auto">
          <a:xfrm>
            <a:off x="1150938" y="-27384"/>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5125" name="Rectangle 10">
            <a:extLst>
              <a:ext uri="{FF2B5EF4-FFF2-40B4-BE49-F238E27FC236}">
                <a16:creationId xmlns:a16="http://schemas.microsoft.com/office/drawing/2014/main" id="{7A23828E-CE43-8644-983E-33943D4D9C80}"/>
              </a:ext>
            </a:extLst>
          </p:cNvPr>
          <p:cNvSpPr>
            <a:spLocks noGrp="1" noChangeArrowheads="1"/>
          </p:cNvSpPr>
          <p:nvPr>
            <p:ph type="body" idx="1"/>
          </p:nvPr>
        </p:nvSpPr>
        <p:spPr bwMode="auto">
          <a:xfrm>
            <a:off x="1182688" y="1776016"/>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zh-CN"/>
          </a:p>
        </p:txBody>
      </p:sp>
      <p:sp>
        <p:nvSpPr>
          <p:cNvPr id="28683" name="Rectangle 11">
            <a:extLst>
              <a:ext uri="{FF2B5EF4-FFF2-40B4-BE49-F238E27FC236}">
                <a16:creationId xmlns:a16="http://schemas.microsoft.com/office/drawing/2014/main" id="{0EDB168C-7B06-9048-B608-1CBD67274D28}"/>
              </a:ext>
            </a:extLst>
          </p:cNvPr>
          <p:cNvSpPr>
            <a:spLocks noGrp="1" noChangeArrowheads="1"/>
          </p:cNvSpPr>
          <p:nvPr>
            <p:ph type="dt" sz="half" idx="2"/>
          </p:nvPr>
        </p:nvSpPr>
        <p:spPr bwMode="auto">
          <a:xfrm>
            <a:off x="1162050" y="6001941"/>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fld id="{2142AD90-53DA-2243-80E3-438F74CCF6EE}" type="datetime1">
              <a:rPr lang="zh-CN" altLang="en-US"/>
              <a:pPr>
                <a:defRPr/>
              </a:pPr>
              <a:t>2023/10/20</a:t>
            </a:fld>
            <a:endParaRPr lang="en-US" altLang="zh-CN"/>
          </a:p>
        </p:txBody>
      </p:sp>
      <p:sp>
        <p:nvSpPr>
          <p:cNvPr id="28684" name="Rectangle 12">
            <a:extLst>
              <a:ext uri="{FF2B5EF4-FFF2-40B4-BE49-F238E27FC236}">
                <a16:creationId xmlns:a16="http://schemas.microsoft.com/office/drawing/2014/main" id="{AF56C527-7BAB-C048-9049-20EA9A2BC903}"/>
              </a:ext>
            </a:extLst>
          </p:cNvPr>
          <p:cNvSpPr>
            <a:spLocks noGrp="1" noChangeArrowheads="1"/>
          </p:cNvSpPr>
          <p:nvPr>
            <p:ph type="ftr" sz="quarter" idx="3"/>
          </p:nvPr>
        </p:nvSpPr>
        <p:spPr bwMode="auto">
          <a:xfrm>
            <a:off x="3657600" y="6001941"/>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28685" name="Rectangle 13">
            <a:extLst>
              <a:ext uri="{FF2B5EF4-FFF2-40B4-BE49-F238E27FC236}">
                <a16:creationId xmlns:a16="http://schemas.microsoft.com/office/drawing/2014/main" id="{AC324CF5-8352-3B4C-A9F8-CF394F7F9E79}"/>
              </a:ext>
            </a:extLst>
          </p:cNvPr>
          <p:cNvSpPr>
            <a:spLocks noGrp="1" noChangeArrowheads="1"/>
          </p:cNvSpPr>
          <p:nvPr>
            <p:ph type="sldNum" sz="quarter" idx="4"/>
          </p:nvPr>
        </p:nvSpPr>
        <p:spPr bwMode="auto">
          <a:xfrm>
            <a:off x="7042150" y="6001941"/>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DCDBBA7B-934C-3E46-9AC0-D1579110363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4177"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 id="2147484174" r:id="rId12"/>
    <p:sldLayoutId id="2147484175" r:id="rId13"/>
    <p:sldLayoutId id="2147484176" r:id="rId14"/>
  </p:sldLayoutIdLst>
  <p:hf hdr="0" ft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ea typeface="宋体" pitchFamily="2" charset="-122"/>
        </a:defRPr>
      </a:lvl2pPr>
      <a:lvl3pPr algn="l" rtl="0" eaLnBrk="1" fontAlgn="base" hangingPunct="1">
        <a:spcBef>
          <a:spcPct val="0"/>
        </a:spcBef>
        <a:spcAft>
          <a:spcPct val="0"/>
        </a:spcAft>
        <a:defRPr sz="4400">
          <a:solidFill>
            <a:schemeClr val="tx2"/>
          </a:solidFill>
          <a:latin typeface="Tahoma" pitchFamily="34" charset="0"/>
          <a:ea typeface="宋体" pitchFamily="2" charset="-122"/>
        </a:defRPr>
      </a:lvl3pPr>
      <a:lvl4pPr algn="l" rtl="0" eaLnBrk="1" fontAlgn="base" hangingPunct="1">
        <a:spcBef>
          <a:spcPct val="0"/>
        </a:spcBef>
        <a:spcAft>
          <a:spcPct val="0"/>
        </a:spcAft>
        <a:defRPr sz="4400">
          <a:solidFill>
            <a:schemeClr val="tx2"/>
          </a:solidFill>
          <a:latin typeface="Tahoma" pitchFamily="34" charset="0"/>
          <a:ea typeface="宋体" pitchFamily="2" charset="-122"/>
        </a:defRPr>
      </a:lvl4pPr>
      <a:lvl5pPr algn="l" rtl="0" eaLnBrk="1" fontAlgn="base" hangingPunct="1">
        <a:spcBef>
          <a:spcPct val="0"/>
        </a:spcBef>
        <a:spcAft>
          <a:spcPct val="0"/>
        </a:spcAft>
        <a:defRPr sz="4400">
          <a:solidFill>
            <a:schemeClr val="tx2"/>
          </a:solidFill>
          <a:latin typeface="Tahoma" pitchFamily="34" charset="0"/>
          <a:ea typeface="宋体" pitchFamily="2" charset="-122"/>
        </a:defRPr>
      </a:lvl5pPr>
      <a:lvl6pPr marL="457200" algn="l" rtl="0" eaLnBrk="1" fontAlgn="base" hangingPunct="1">
        <a:spcBef>
          <a:spcPct val="0"/>
        </a:spcBef>
        <a:spcAft>
          <a:spcPct val="0"/>
        </a:spcAft>
        <a:defRPr sz="4400">
          <a:solidFill>
            <a:schemeClr val="tx2"/>
          </a:solidFill>
          <a:latin typeface="Tahoma" pitchFamily="34" charset="0"/>
          <a:ea typeface="宋体" pitchFamily="2" charset="-122"/>
        </a:defRPr>
      </a:lvl6pPr>
      <a:lvl7pPr marL="914400" algn="l" rtl="0" eaLnBrk="1" fontAlgn="base" hangingPunct="1">
        <a:spcBef>
          <a:spcPct val="0"/>
        </a:spcBef>
        <a:spcAft>
          <a:spcPct val="0"/>
        </a:spcAft>
        <a:defRPr sz="4400">
          <a:solidFill>
            <a:schemeClr val="tx2"/>
          </a:solidFill>
          <a:latin typeface="Tahoma" pitchFamily="34" charset="0"/>
          <a:ea typeface="宋体" pitchFamily="2" charset="-122"/>
        </a:defRPr>
      </a:lvl7pPr>
      <a:lvl8pPr marL="1371600" algn="l" rtl="0" eaLnBrk="1" fontAlgn="base" hangingPunct="1">
        <a:spcBef>
          <a:spcPct val="0"/>
        </a:spcBef>
        <a:spcAft>
          <a:spcPct val="0"/>
        </a:spcAft>
        <a:defRPr sz="4400">
          <a:solidFill>
            <a:schemeClr val="tx2"/>
          </a:solidFill>
          <a:latin typeface="Tahoma" pitchFamily="34" charset="0"/>
          <a:ea typeface="宋体" pitchFamily="2" charset="-122"/>
        </a:defRPr>
      </a:lvl8pPr>
      <a:lvl9pPr marL="1828800" algn="l" rtl="0" eaLnBrk="1" fontAlgn="base" hangingPunct="1">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
          <p:cNvSpPr txBox="1">
            <a:spLocks noGrp="1"/>
          </p:cNvSpPr>
          <p:nvPr>
            <p:ph type="sldNum" idx="12"/>
          </p:nvPr>
        </p:nvSpPr>
        <p:spPr>
          <a:xfrm>
            <a:off x="6858000" y="6021288"/>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400"/>
              <a:buNone/>
            </a:pPr>
            <a:fld id="{00000000-1234-1234-1234-123412341234}" type="slidenum">
              <a:rPr lang="en-GB" sz="1400" b="0" i="0" u="none" strike="noStrike" cap="none">
                <a:solidFill>
                  <a:schemeClr val="lt2"/>
                </a:solidFill>
                <a:latin typeface="Tahoma"/>
                <a:ea typeface="Tahoma"/>
                <a:cs typeface="Tahoma"/>
                <a:sym typeface="Tahoma"/>
              </a:rPr>
              <a:t>1</a:t>
            </a:fld>
            <a:endParaRPr sz="1400" b="0" i="0" u="none" strike="noStrike" cap="none">
              <a:solidFill>
                <a:schemeClr val="lt2"/>
              </a:solidFill>
              <a:latin typeface="Tahoma"/>
              <a:ea typeface="Tahoma"/>
              <a:cs typeface="Tahoma"/>
              <a:sym typeface="Tahoma"/>
            </a:endParaRPr>
          </a:p>
        </p:txBody>
      </p:sp>
      <p:sp>
        <p:nvSpPr>
          <p:cNvPr id="165" name="Google Shape;165;p1"/>
          <p:cNvSpPr txBox="1">
            <a:spLocks noGrp="1"/>
          </p:cNvSpPr>
          <p:nvPr>
            <p:ph type="ctrTitle"/>
          </p:nvPr>
        </p:nvSpPr>
        <p:spPr>
          <a:xfrm>
            <a:off x="1203883" y="1809750"/>
            <a:ext cx="6736233" cy="161925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dirty="0"/>
              <a:t>Database Meets Artificial Intelligence: A Survey</a:t>
            </a:r>
            <a:endParaRPr i="1" dirty="0"/>
          </a:p>
        </p:txBody>
      </p:sp>
      <p:sp>
        <p:nvSpPr>
          <p:cNvPr id="2" name="副标题 1">
            <a:extLst>
              <a:ext uri="{FF2B5EF4-FFF2-40B4-BE49-F238E27FC236}">
                <a16:creationId xmlns:a16="http://schemas.microsoft.com/office/drawing/2014/main" id="{28DF346A-759A-D01A-6E65-A5406E25305E}"/>
              </a:ext>
            </a:extLst>
          </p:cNvPr>
          <p:cNvSpPr>
            <a:spLocks noGrp="1"/>
          </p:cNvSpPr>
          <p:nvPr>
            <p:ph type="subTitle" idx="1"/>
          </p:nvPr>
        </p:nvSpPr>
        <p:spPr>
          <a:xfrm>
            <a:off x="1752600" y="3848844"/>
            <a:ext cx="7391400" cy="1752600"/>
          </a:xfrm>
        </p:spPr>
        <p:txBody>
          <a:bodyPr/>
          <a:lstStyle/>
          <a:p>
            <a:r>
              <a:rPr lang="en-US" sz="2800" dirty="0"/>
              <a:t>TKDE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8595-84C1-6080-BBBE-01795CF8F7DB}"/>
              </a:ext>
            </a:extLst>
          </p:cNvPr>
          <p:cNvSpPr>
            <a:spLocks noGrp="1"/>
          </p:cNvSpPr>
          <p:nvPr>
            <p:ph type="title"/>
          </p:nvPr>
        </p:nvSpPr>
        <p:spPr/>
        <p:txBody>
          <a:bodyPr/>
          <a:lstStyle/>
          <a:p>
            <a:r>
              <a:rPr lang="en-US" sz="4400" dirty="0"/>
              <a:t>Configuration - View Advisor</a:t>
            </a:r>
            <a:endParaRPr lang="en-US" dirty="0"/>
          </a:p>
        </p:txBody>
      </p:sp>
      <p:sp>
        <p:nvSpPr>
          <p:cNvPr id="4" name="Slide Number Placeholder 3">
            <a:extLst>
              <a:ext uri="{FF2B5EF4-FFF2-40B4-BE49-F238E27FC236}">
                <a16:creationId xmlns:a16="http://schemas.microsoft.com/office/drawing/2014/main" id="{5F2B5DB4-F8D4-2DC8-CD29-6A6DE60CE6F3}"/>
              </a:ext>
            </a:extLst>
          </p:cNvPr>
          <p:cNvSpPr>
            <a:spLocks noGrp="1"/>
          </p:cNvSpPr>
          <p:nvPr>
            <p:ph type="sldNum" sz="quarter" idx="12"/>
          </p:nvPr>
        </p:nvSpPr>
        <p:spPr/>
        <p:txBody>
          <a:bodyPr/>
          <a:lstStyle/>
          <a:p>
            <a:fld id="{14E28774-ABAA-F244-9A0F-592B5A16B4E0}" type="slidenum">
              <a:rPr lang="en-US" altLang="zh-CN" smtClean="0"/>
              <a:pPr/>
              <a:t>10</a:t>
            </a:fld>
            <a:endParaRPr lang="en-US" altLang="zh-CN"/>
          </a:p>
        </p:txBody>
      </p:sp>
      <p:sp>
        <p:nvSpPr>
          <p:cNvPr id="3" name="Content Placeholder 2">
            <a:extLst>
              <a:ext uri="{FF2B5EF4-FFF2-40B4-BE49-F238E27FC236}">
                <a16:creationId xmlns:a16="http://schemas.microsoft.com/office/drawing/2014/main" id="{0ADBCD09-4E05-B756-48E0-4B09C5D18459}"/>
              </a:ext>
            </a:extLst>
          </p:cNvPr>
          <p:cNvSpPr>
            <a:spLocks noGrp="1"/>
          </p:cNvSpPr>
          <p:nvPr>
            <p:ph idx="1"/>
          </p:nvPr>
        </p:nvSpPr>
        <p:spPr>
          <a:xfrm>
            <a:off x="1182688" y="1776016"/>
            <a:ext cx="7772400" cy="4114800"/>
          </a:xfrm>
        </p:spPr>
        <p:txBody>
          <a:bodyPr/>
          <a:lstStyle/>
          <a:p>
            <a:r>
              <a:rPr lang="en-US" dirty="0"/>
              <a:t>Candidate View Generation</a:t>
            </a:r>
          </a:p>
          <a:p>
            <a:pPr lvl="1"/>
            <a:r>
              <a:rPr lang="en-US" dirty="0"/>
              <a:t>heuristic method</a:t>
            </a:r>
          </a:p>
          <a:p>
            <a:r>
              <a:rPr lang="en-US" dirty="0"/>
              <a:t>View Selection</a:t>
            </a:r>
          </a:p>
          <a:p>
            <a:pPr lvl="1"/>
            <a:r>
              <a:rPr lang="en-US" dirty="0"/>
              <a:t>RL</a:t>
            </a:r>
          </a:p>
          <a:p>
            <a:endParaRPr lang="en-US" dirty="0"/>
          </a:p>
        </p:txBody>
      </p:sp>
    </p:spTree>
    <p:extLst>
      <p:ext uri="{BB962C8B-B14F-4D97-AF65-F5344CB8AC3E}">
        <p14:creationId xmlns:p14="http://schemas.microsoft.com/office/powerpoint/2010/main" val="278000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B49C-3559-9C28-BCE5-5F806C94DC4D}"/>
              </a:ext>
            </a:extLst>
          </p:cNvPr>
          <p:cNvSpPr>
            <a:spLocks noGrp="1"/>
          </p:cNvSpPr>
          <p:nvPr>
            <p:ph type="title"/>
          </p:nvPr>
        </p:nvSpPr>
        <p:spPr/>
        <p:txBody>
          <a:bodyPr/>
          <a:lstStyle/>
          <a:p>
            <a:r>
              <a:rPr lang="en-US" dirty="0"/>
              <a:t>AI for DB: Optimization</a:t>
            </a:r>
          </a:p>
        </p:txBody>
      </p:sp>
      <p:sp>
        <p:nvSpPr>
          <p:cNvPr id="3" name="Content Placeholder 2">
            <a:extLst>
              <a:ext uri="{FF2B5EF4-FFF2-40B4-BE49-F238E27FC236}">
                <a16:creationId xmlns:a16="http://schemas.microsoft.com/office/drawing/2014/main" id="{AF7209DE-DCC3-958B-98C9-72B80830486D}"/>
              </a:ext>
            </a:extLst>
          </p:cNvPr>
          <p:cNvSpPr>
            <a:spLocks noGrp="1"/>
          </p:cNvSpPr>
          <p:nvPr>
            <p:ph idx="1"/>
          </p:nvPr>
        </p:nvSpPr>
        <p:spPr/>
        <p:txBody>
          <a:bodyPr/>
          <a:lstStyle/>
          <a:p>
            <a:r>
              <a:rPr lang="en-US" dirty="0"/>
              <a:t>database configuration</a:t>
            </a:r>
          </a:p>
          <a:p>
            <a:r>
              <a:rPr lang="en-US" dirty="0"/>
              <a:t>database </a:t>
            </a:r>
            <a:r>
              <a:rPr lang="en-US" b="1" dirty="0"/>
              <a:t>optimization</a:t>
            </a:r>
          </a:p>
          <a:p>
            <a:pPr lvl="1"/>
            <a:r>
              <a:rPr lang="en-US" dirty="0"/>
              <a:t>Cardinality and Cost Estimation</a:t>
            </a:r>
          </a:p>
          <a:p>
            <a:pPr lvl="1"/>
            <a:r>
              <a:rPr lang="en-US" dirty="0"/>
              <a:t>Join order selection</a:t>
            </a:r>
            <a:endParaRPr lang="en-US" b="1" dirty="0"/>
          </a:p>
          <a:p>
            <a:r>
              <a:rPr lang="en-US" dirty="0"/>
              <a:t>database design</a:t>
            </a:r>
          </a:p>
          <a:p>
            <a:r>
              <a:rPr lang="en-US" dirty="0"/>
              <a:t>database monitoring and protection</a:t>
            </a:r>
          </a:p>
          <a:p>
            <a:r>
              <a:rPr lang="en-US" dirty="0"/>
              <a:t>security</a:t>
            </a:r>
          </a:p>
        </p:txBody>
      </p:sp>
      <p:sp>
        <p:nvSpPr>
          <p:cNvPr id="4" name="Slide Number Placeholder 3">
            <a:extLst>
              <a:ext uri="{FF2B5EF4-FFF2-40B4-BE49-F238E27FC236}">
                <a16:creationId xmlns:a16="http://schemas.microsoft.com/office/drawing/2014/main" id="{41CDCD97-8857-F55E-7C99-5F9E11C8B166}"/>
              </a:ext>
            </a:extLst>
          </p:cNvPr>
          <p:cNvSpPr>
            <a:spLocks noGrp="1"/>
          </p:cNvSpPr>
          <p:nvPr>
            <p:ph type="sldNum" sz="quarter" idx="12"/>
          </p:nvPr>
        </p:nvSpPr>
        <p:spPr/>
        <p:txBody>
          <a:bodyPr/>
          <a:lstStyle/>
          <a:p>
            <a:fld id="{14E28774-ABAA-F244-9A0F-592B5A16B4E0}" type="slidenum">
              <a:rPr lang="en-US" altLang="zh-CN" smtClean="0"/>
              <a:pPr/>
              <a:t>11</a:t>
            </a:fld>
            <a:endParaRPr lang="en-US" altLang="zh-CN"/>
          </a:p>
        </p:txBody>
      </p:sp>
    </p:spTree>
    <p:extLst>
      <p:ext uri="{BB962C8B-B14F-4D97-AF65-F5344CB8AC3E}">
        <p14:creationId xmlns:p14="http://schemas.microsoft.com/office/powerpoint/2010/main" val="387665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2091-3EED-2ED0-D227-4F5A449C060F}"/>
              </a:ext>
            </a:extLst>
          </p:cNvPr>
          <p:cNvSpPr>
            <a:spLocks noGrp="1"/>
          </p:cNvSpPr>
          <p:nvPr>
            <p:ph type="title"/>
          </p:nvPr>
        </p:nvSpPr>
        <p:spPr/>
        <p:txBody>
          <a:bodyPr/>
          <a:lstStyle/>
          <a:p>
            <a:r>
              <a:rPr lang="en-US" dirty="0"/>
              <a:t>Cardinality &amp; Cost Estimation</a:t>
            </a:r>
          </a:p>
        </p:txBody>
      </p:sp>
      <p:sp>
        <p:nvSpPr>
          <p:cNvPr id="3" name="Content Placeholder 2">
            <a:extLst>
              <a:ext uri="{FF2B5EF4-FFF2-40B4-BE49-F238E27FC236}">
                <a16:creationId xmlns:a16="http://schemas.microsoft.com/office/drawing/2014/main" id="{6AD7891F-55DA-B1D3-B305-42EFC5E329BA}"/>
              </a:ext>
            </a:extLst>
          </p:cNvPr>
          <p:cNvSpPr>
            <a:spLocks noGrp="1"/>
          </p:cNvSpPr>
          <p:nvPr>
            <p:ph idx="1"/>
          </p:nvPr>
        </p:nvSpPr>
        <p:spPr/>
        <p:txBody>
          <a:bodyPr/>
          <a:lstStyle/>
          <a:p>
            <a:r>
              <a:rPr lang="en-US" dirty="0"/>
              <a:t>Cardinality estimation estimates the number of rows returned by a query or sub-part of a query</a:t>
            </a:r>
          </a:p>
          <a:p>
            <a:r>
              <a:rPr lang="en-US" dirty="0"/>
              <a:t>Cost estimation predicts the resources usage of a physical execution plan for a query, including I/O usage and CPU usage.</a:t>
            </a:r>
          </a:p>
        </p:txBody>
      </p:sp>
      <p:sp>
        <p:nvSpPr>
          <p:cNvPr id="4" name="Slide Number Placeholder 3">
            <a:extLst>
              <a:ext uri="{FF2B5EF4-FFF2-40B4-BE49-F238E27FC236}">
                <a16:creationId xmlns:a16="http://schemas.microsoft.com/office/drawing/2014/main" id="{4A5864AE-0756-3346-E852-7E5481A882F3}"/>
              </a:ext>
            </a:extLst>
          </p:cNvPr>
          <p:cNvSpPr>
            <a:spLocks noGrp="1"/>
          </p:cNvSpPr>
          <p:nvPr>
            <p:ph type="sldNum" sz="quarter" idx="12"/>
          </p:nvPr>
        </p:nvSpPr>
        <p:spPr/>
        <p:txBody>
          <a:bodyPr/>
          <a:lstStyle/>
          <a:p>
            <a:fld id="{14E28774-ABAA-F244-9A0F-592B5A16B4E0}" type="slidenum">
              <a:rPr lang="en-US" altLang="zh-CN" smtClean="0"/>
              <a:pPr/>
              <a:t>12</a:t>
            </a:fld>
            <a:endParaRPr lang="en-US" altLang="zh-CN"/>
          </a:p>
        </p:txBody>
      </p:sp>
    </p:spTree>
    <p:extLst>
      <p:ext uri="{BB962C8B-B14F-4D97-AF65-F5344CB8AC3E}">
        <p14:creationId xmlns:p14="http://schemas.microsoft.com/office/powerpoint/2010/main" val="2590478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9451-91E0-956C-6881-C260A72280AA}"/>
              </a:ext>
            </a:extLst>
          </p:cNvPr>
          <p:cNvSpPr>
            <a:spLocks noGrp="1"/>
          </p:cNvSpPr>
          <p:nvPr>
            <p:ph type="title"/>
          </p:nvPr>
        </p:nvSpPr>
        <p:spPr/>
        <p:txBody>
          <a:bodyPr/>
          <a:lstStyle/>
          <a:p>
            <a:r>
              <a:rPr lang="en-US" dirty="0"/>
              <a:t>Cardinality &amp; Cost Estimation</a:t>
            </a:r>
          </a:p>
        </p:txBody>
      </p:sp>
      <p:sp>
        <p:nvSpPr>
          <p:cNvPr id="4" name="Slide Number Placeholder 3">
            <a:extLst>
              <a:ext uri="{FF2B5EF4-FFF2-40B4-BE49-F238E27FC236}">
                <a16:creationId xmlns:a16="http://schemas.microsoft.com/office/drawing/2014/main" id="{076E82EC-3A9F-F0EA-B35B-B806DED01856}"/>
              </a:ext>
            </a:extLst>
          </p:cNvPr>
          <p:cNvSpPr>
            <a:spLocks noGrp="1"/>
          </p:cNvSpPr>
          <p:nvPr>
            <p:ph type="sldNum" sz="quarter" idx="12"/>
          </p:nvPr>
        </p:nvSpPr>
        <p:spPr/>
        <p:txBody>
          <a:bodyPr/>
          <a:lstStyle/>
          <a:p>
            <a:fld id="{14E28774-ABAA-F244-9A0F-592B5A16B4E0}" type="slidenum">
              <a:rPr lang="en-US" altLang="zh-CN" smtClean="0"/>
              <a:pPr/>
              <a:t>13</a:t>
            </a:fld>
            <a:endParaRPr lang="en-US" altLang="zh-CN"/>
          </a:p>
        </p:txBody>
      </p:sp>
      <p:graphicFrame>
        <p:nvGraphicFramePr>
          <p:cNvPr id="5" name="Table 4">
            <a:extLst>
              <a:ext uri="{FF2B5EF4-FFF2-40B4-BE49-F238E27FC236}">
                <a16:creationId xmlns:a16="http://schemas.microsoft.com/office/drawing/2014/main" id="{87DD5536-3425-F7F0-766E-76424960AE00}"/>
              </a:ext>
            </a:extLst>
          </p:cNvPr>
          <p:cNvGraphicFramePr>
            <a:graphicFrameLocks noGrp="1"/>
          </p:cNvGraphicFramePr>
          <p:nvPr>
            <p:extLst>
              <p:ext uri="{D42A27DB-BD31-4B8C-83A1-F6EECF244321}">
                <p14:modId xmlns:p14="http://schemas.microsoft.com/office/powerpoint/2010/main" val="510553276"/>
              </p:ext>
            </p:extLst>
          </p:nvPr>
        </p:nvGraphicFramePr>
        <p:xfrm>
          <a:off x="551841" y="2348880"/>
          <a:ext cx="8040317" cy="3256435"/>
        </p:xfrm>
        <a:graphic>
          <a:graphicData uri="http://schemas.openxmlformats.org/drawingml/2006/table">
            <a:tbl>
              <a:tblPr firstRow="1" bandRow="1">
                <a:tableStyleId>{ED083AE6-46FA-4A59-8FB0-9F97EB10719F}</a:tableStyleId>
              </a:tblPr>
              <a:tblGrid>
                <a:gridCol w="1859919">
                  <a:extLst>
                    <a:ext uri="{9D8B030D-6E8A-4147-A177-3AD203B41FA5}">
                      <a16:colId xmlns:a16="http://schemas.microsoft.com/office/drawing/2014/main" val="3110720611"/>
                    </a:ext>
                  </a:extLst>
                </a:gridCol>
                <a:gridCol w="6180398">
                  <a:extLst>
                    <a:ext uri="{9D8B030D-6E8A-4147-A177-3AD203B41FA5}">
                      <a16:colId xmlns:a16="http://schemas.microsoft.com/office/drawing/2014/main" val="2631300829"/>
                    </a:ext>
                  </a:extLst>
                </a:gridCol>
              </a:tblGrid>
              <a:tr h="487343">
                <a:tc>
                  <a:txBody>
                    <a:bodyPr/>
                    <a:lstStyle/>
                    <a:p>
                      <a:pPr algn="ctr"/>
                      <a:r>
                        <a:rPr lang="en-US" sz="2200" dirty="0"/>
                        <a:t>Method</a:t>
                      </a:r>
                    </a:p>
                  </a:txBody>
                  <a:tcPr anchor="ctr"/>
                </a:tc>
                <a:tc>
                  <a:txBody>
                    <a:bodyPr/>
                    <a:lstStyle/>
                    <a:p>
                      <a:pPr algn="ctr"/>
                      <a:r>
                        <a:rPr lang="en-US" sz="2200" dirty="0"/>
                        <a:t>Main idea</a:t>
                      </a:r>
                    </a:p>
                  </a:txBody>
                  <a:tcPr anchor="ctr"/>
                </a:tc>
                <a:extLst>
                  <a:ext uri="{0D108BD9-81ED-4DB2-BD59-A6C34878D82A}">
                    <a16:rowId xmlns:a16="http://schemas.microsoft.com/office/drawing/2014/main" val="3794800560"/>
                  </a:ext>
                </a:extLst>
              </a:tr>
              <a:tr h="440861">
                <a:tc>
                  <a:txBody>
                    <a:bodyPr/>
                    <a:lstStyle/>
                    <a:p>
                      <a:pPr algn="ctr"/>
                      <a:r>
                        <a:rPr lang="en-US" sz="2200" dirty="0"/>
                        <a:t>FC</a:t>
                      </a:r>
                    </a:p>
                  </a:txBody>
                  <a:tcPr anchor="ctr"/>
                </a:tc>
                <a:tc>
                  <a:txBody>
                    <a:bodyPr/>
                    <a:lstStyle/>
                    <a:p>
                      <a:pPr algn="ctr"/>
                      <a:r>
                        <a:rPr lang="en-US" sz="2200" dirty="0"/>
                        <a:t>fully connected NN that take an encoded query as input features to estimate cardinality </a:t>
                      </a:r>
                    </a:p>
                  </a:txBody>
                  <a:tcPr anchor="ctr"/>
                </a:tc>
                <a:extLst>
                  <a:ext uri="{0D108BD9-81ED-4DB2-BD59-A6C34878D82A}">
                    <a16:rowId xmlns:a16="http://schemas.microsoft.com/office/drawing/2014/main" val="2996764384"/>
                  </a:ext>
                </a:extLst>
              </a:tr>
              <a:tr h="622546">
                <a:tc>
                  <a:txBody>
                    <a:bodyPr/>
                    <a:lstStyle/>
                    <a:p>
                      <a:pPr algn="ctr"/>
                      <a:r>
                        <a:rPr lang="en-US" sz="2200" dirty="0"/>
                        <a:t>CNN</a:t>
                      </a:r>
                    </a:p>
                  </a:txBody>
                  <a:tcPr anchor="ctr"/>
                </a:tc>
                <a:tc>
                  <a:txBody>
                    <a:bodyPr/>
                    <a:lstStyle/>
                    <a:p>
                      <a:pPr algn="ctr"/>
                      <a:r>
                        <a:rPr lang="en-US" sz="2200" dirty="0"/>
                        <a:t>a multi-set CNN to learn the cardinality of joins</a:t>
                      </a:r>
                    </a:p>
                  </a:txBody>
                  <a:tcPr anchor="ctr"/>
                </a:tc>
                <a:extLst>
                  <a:ext uri="{0D108BD9-81ED-4DB2-BD59-A6C34878D82A}">
                    <a16:rowId xmlns:a16="http://schemas.microsoft.com/office/drawing/2014/main" val="113893503"/>
                  </a:ext>
                </a:extLst>
              </a:tr>
              <a:tr h="622546">
                <a:tc>
                  <a:txBody>
                    <a:bodyPr/>
                    <a:lstStyle/>
                    <a:p>
                      <a:pPr algn="ctr"/>
                      <a:r>
                        <a:rPr lang="en-US" sz="2200" dirty="0"/>
                        <a:t>RNN</a:t>
                      </a:r>
                    </a:p>
                  </a:txBody>
                  <a:tcPr anchor="ctr"/>
                </a:tc>
                <a:tc>
                  <a:txBody>
                    <a:bodyPr/>
                    <a:lstStyle/>
                    <a:p>
                      <a:pPr algn="ctr"/>
                      <a:r>
                        <a:rPr lang="en-US" sz="2200" dirty="0"/>
                        <a:t>a RNN-based model for estimating cardinality of left-deep plan</a:t>
                      </a:r>
                    </a:p>
                  </a:txBody>
                  <a:tcPr anchor="ctr"/>
                </a:tc>
                <a:extLst>
                  <a:ext uri="{0D108BD9-81ED-4DB2-BD59-A6C34878D82A}">
                    <a16:rowId xmlns:a16="http://schemas.microsoft.com/office/drawing/2014/main" val="4004036319"/>
                  </a:ext>
                </a:extLst>
              </a:tr>
              <a:tr h="622546">
                <a:tc>
                  <a:txBody>
                    <a:bodyPr/>
                    <a:lstStyle/>
                    <a:p>
                      <a:pPr algn="ctr"/>
                      <a:r>
                        <a:rPr lang="en-US" sz="2200" dirty="0"/>
                        <a:t>RNN</a:t>
                      </a:r>
                    </a:p>
                  </a:txBody>
                  <a:tcPr anchor="ctr"/>
                </a:tc>
                <a:tc>
                  <a:txBody>
                    <a:bodyPr/>
                    <a:lstStyle/>
                    <a:p>
                      <a:pPr algn="ctr"/>
                      <a:r>
                        <a:rPr lang="en-US" sz="2200" dirty="0"/>
                        <a:t>a cost estimator with a tree-structured LSTM</a:t>
                      </a:r>
                    </a:p>
                  </a:txBody>
                  <a:tcPr anchor="ctr"/>
                </a:tc>
                <a:extLst>
                  <a:ext uri="{0D108BD9-81ED-4DB2-BD59-A6C34878D82A}">
                    <a16:rowId xmlns:a16="http://schemas.microsoft.com/office/drawing/2014/main" val="3256410116"/>
                  </a:ext>
                </a:extLst>
              </a:tr>
            </a:tbl>
          </a:graphicData>
        </a:graphic>
      </p:graphicFrame>
    </p:spTree>
    <p:extLst>
      <p:ext uri="{BB962C8B-B14F-4D97-AF65-F5344CB8AC3E}">
        <p14:creationId xmlns:p14="http://schemas.microsoft.com/office/powerpoint/2010/main" val="34476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78D0-B7C6-23DA-4EB2-AC18491160E8}"/>
              </a:ext>
            </a:extLst>
          </p:cNvPr>
          <p:cNvSpPr>
            <a:spLocks noGrp="1"/>
          </p:cNvSpPr>
          <p:nvPr>
            <p:ph type="title"/>
          </p:nvPr>
        </p:nvSpPr>
        <p:spPr/>
        <p:txBody>
          <a:bodyPr/>
          <a:lstStyle/>
          <a:p>
            <a:r>
              <a:rPr lang="en-US" dirty="0"/>
              <a:t>Join Order Selection</a:t>
            </a:r>
          </a:p>
        </p:txBody>
      </p:sp>
      <p:sp>
        <p:nvSpPr>
          <p:cNvPr id="3" name="Content Placeholder 2">
            <a:extLst>
              <a:ext uri="{FF2B5EF4-FFF2-40B4-BE49-F238E27FC236}">
                <a16:creationId xmlns:a16="http://schemas.microsoft.com/office/drawing/2014/main" id="{0F8C79CE-4BE0-E305-337E-A175E951886A}"/>
              </a:ext>
            </a:extLst>
          </p:cNvPr>
          <p:cNvSpPr>
            <a:spLocks noGrp="1"/>
          </p:cNvSpPr>
          <p:nvPr>
            <p:ph idx="1"/>
          </p:nvPr>
        </p:nvSpPr>
        <p:spPr/>
        <p:txBody>
          <a:bodyPr/>
          <a:lstStyle/>
          <a:p>
            <a:pPr marL="0" indent="0">
              <a:buNone/>
            </a:pPr>
            <a:r>
              <a:rPr lang="en-US" dirty="0"/>
              <a:t>Determining the sequence in which tables are joined in a database query</a:t>
            </a:r>
          </a:p>
          <a:p>
            <a:pPr marL="0" indent="0">
              <a:buNone/>
            </a:pPr>
            <a:endParaRPr lang="en-US" dirty="0"/>
          </a:p>
          <a:p>
            <a:pPr marL="0" indent="0">
              <a:buNone/>
            </a:pPr>
            <a:r>
              <a:rPr lang="en-US" dirty="0"/>
              <a:t>Traditional Methods:</a:t>
            </a:r>
          </a:p>
          <a:p>
            <a:r>
              <a:rPr lang="en-US" dirty="0"/>
              <a:t>Dynamic Programming: high computational overhead. </a:t>
            </a:r>
          </a:p>
          <a:p>
            <a:r>
              <a:rPr lang="en-US" dirty="0"/>
              <a:t>Heuristic Methods: might not always produce optimal plans.</a:t>
            </a:r>
          </a:p>
        </p:txBody>
      </p:sp>
      <p:sp>
        <p:nvSpPr>
          <p:cNvPr id="4" name="Slide Number Placeholder 3">
            <a:extLst>
              <a:ext uri="{FF2B5EF4-FFF2-40B4-BE49-F238E27FC236}">
                <a16:creationId xmlns:a16="http://schemas.microsoft.com/office/drawing/2014/main" id="{EEC5D22C-31A1-DED7-1555-F7E866FEDEDB}"/>
              </a:ext>
            </a:extLst>
          </p:cNvPr>
          <p:cNvSpPr>
            <a:spLocks noGrp="1"/>
          </p:cNvSpPr>
          <p:nvPr>
            <p:ph type="sldNum" sz="quarter" idx="12"/>
          </p:nvPr>
        </p:nvSpPr>
        <p:spPr/>
        <p:txBody>
          <a:bodyPr/>
          <a:lstStyle/>
          <a:p>
            <a:fld id="{14E28774-ABAA-F244-9A0F-592B5A16B4E0}" type="slidenum">
              <a:rPr lang="en-US" altLang="zh-CN" smtClean="0"/>
              <a:pPr/>
              <a:t>14</a:t>
            </a:fld>
            <a:endParaRPr lang="en-US" altLang="zh-CN"/>
          </a:p>
        </p:txBody>
      </p:sp>
    </p:spTree>
    <p:extLst>
      <p:ext uri="{BB962C8B-B14F-4D97-AF65-F5344CB8AC3E}">
        <p14:creationId xmlns:p14="http://schemas.microsoft.com/office/powerpoint/2010/main" val="501712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81E1-D0BF-9FA5-D5AC-DAAF4A0BC474}"/>
              </a:ext>
            </a:extLst>
          </p:cNvPr>
          <p:cNvSpPr>
            <a:spLocks noGrp="1"/>
          </p:cNvSpPr>
          <p:nvPr>
            <p:ph type="title"/>
          </p:nvPr>
        </p:nvSpPr>
        <p:spPr/>
        <p:txBody>
          <a:bodyPr/>
          <a:lstStyle/>
          <a:p>
            <a:r>
              <a:rPr lang="en-US" dirty="0"/>
              <a:t>Join Order Selection</a:t>
            </a:r>
          </a:p>
        </p:txBody>
      </p:sp>
      <p:sp>
        <p:nvSpPr>
          <p:cNvPr id="3" name="Content Placeholder 2">
            <a:extLst>
              <a:ext uri="{FF2B5EF4-FFF2-40B4-BE49-F238E27FC236}">
                <a16:creationId xmlns:a16="http://schemas.microsoft.com/office/drawing/2014/main" id="{BB4D84EC-0BD3-60C9-6949-B24B7448FC61}"/>
              </a:ext>
            </a:extLst>
          </p:cNvPr>
          <p:cNvSpPr>
            <a:spLocks noGrp="1"/>
          </p:cNvSpPr>
          <p:nvPr>
            <p:ph idx="1"/>
          </p:nvPr>
        </p:nvSpPr>
        <p:spPr/>
        <p:txBody>
          <a:bodyPr/>
          <a:lstStyle/>
          <a:p>
            <a:r>
              <a:rPr lang="en-US" dirty="0"/>
              <a:t>Offline (cost of previous plans as training data)</a:t>
            </a:r>
          </a:p>
          <a:p>
            <a:pPr lvl="1"/>
            <a:r>
              <a:rPr lang="en-US" dirty="0"/>
              <a:t>Learned optimizer</a:t>
            </a:r>
          </a:p>
          <a:p>
            <a:pPr lvl="1"/>
            <a:r>
              <a:rPr lang="en-US" dirty="0"/>
              <a:t>NN and reinforcement learning</a:t>
            </a:r>
          </a:p>
          <a:p>
            <a:r>
              <a:rPr lang="en-US" dirty="0"/>
              <a:t>Online</a:t>
            </a:r>
          </a:p>
          <a:p>
            <a:pPr lvl="1"/>
            <a:r>
              <a:rPr lang="en-US" dirty="0"/>
              <a:t>RL</a:t>
            </a:r>
          </a:p>
          <a:p>
            <a:pPr lvl="2"/>
            <a:r>
              <a:rPr lang="en-US" dirty="0"/>
              <a:t>system -&gt; agent</a:t>
            </a:r>
          </a:p>
          <a:p>
            <a:pPr lvl="2"/>
            <a:r>
              <a:rPr lang="en-US" dirty="0"/>
              <a:t>progress of tuples -&gt; state</a:t>
            </a:r>
          </a:p>
          <a:p>
            <a:pPr lvl="2"/>
            <a:r>
              <a:rPr lang="en-US" dirty="0"/>
              <a:t>operators in the query -&gt; actions</a:t>
            </a:r>
          </a:p>
          <a:p>
            <a:pPr lvl="2"/>
            <a:r>
              <a:rPr lang="en-US" dirty="0"/>
              <a:t>execution time -&gt; reward</a:t>
            </a:r>
          </a:p>
          <a:p>
            <a:pPr lvl="2"/>
            <a:endParaRPr lang="en-US" dirty="0"/>
          </a:p>
          <a:p>
            <a:pPr lvl="2"/>
            <a:endParaRPr lang="en-US" dirty="0"/>
          </a:p>
          <a:p>
            <a:pPr lvl="1"/>
            <a:endParaRPr lang="en-US" dirty="0"/>
          </a:p>
        </p:txBody>
      </p:sp>
      <p:sp>
        <p:nvSpPr>
          <p:cNvPr id="4" name="Slide Number Placeholder 3">
            <a:extLst>
              <a:ext uri="{FF2B5EF4-FFF2-40B4-BE49-F238E27FC236}">
                <a16:creationId xmlns:a16="http://schemas.microsoft.com/office/drawing/2014/main" id="{26ED6B1C-298E-F974-9743-153493A3A595}"/>
              </a:ext>
            </a:extLst>
          </p:cNvPr>
          <p:cNvSpPr>
            <a:spLocks noGrp="1"/>
          </p:cNvSpPr>
          <p:nvPr>
            <p:ph type="sldNum" sz="quarter" idx="12"/>
          </p:nvPr>
        </p:nvSpPr>
        <p:spPr/>
        <p:txBody>
          <a:bodyPr/>
          <a:lstStyle/>
          <a:p>
            <a:fld id="{14E28774-ABAA-F244-9A0F-592B5A16B4E0}" type="slidenum">
              <a:rPr lang="en-US" altLang="zh-CN" smtClean="0"/>
              <a:pPr/>
              <a:t>15</a:t>
            </a:fld>
            <a:endParaRPr lang="en-US" altLang="zh-CN"/>
          </a:p>
        </p:txBody>
      </p:sp>
    </p:spTree>
    <p:extLst>
      <p:ext uri="{BB962C8B-B14F-4D97-AF65-F5344CB8AC3E}">
        <p14:creationId xmlns:p14="http://schemas.microsoft.com/office/powerpoint/2010/main" val="1980239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B49C-3559-9C28-BCE5-5F806C94DC4D}"/>
              </a:ext>
            </a:extLst>
          </p:cNvPr>
          <p:cNvSpPr>
            <a:spLocks noGrp="1"/>
          </p:cNvSpPr>
          <p:nvPr>
            <p:ph type="title"/>
          </p:nvPr>
        </p:nvSpPr>
        <p:spPr/>
        <p:txBody>
          <a:bodyPr/>
          <a:lstStyle/>
          <a:p>
            <a:r>
              <a:rPr lang="en-US" dirty="0"/>
              <a:t>AI for DB: Design</a:t>
            </a:r>
          </a:p>
        </p:txBody>
      </p:sp>
      <p:sp>
        <p:nvSpPr>
          <p:cNvPr id="3" name="Content Placeholder 2">
            <a:extLst>
              <a:ext uri="{FF2B5EF4-FFF2-40B4-BE49-F238E27FC236}">
                <a16:creationId xmlns:a16="http://schemas.microsoft.com/office/drawing/2014/main" id="{AF7209DE-DCC3-958B-98C9-72B80830486D}"/>
              </a:ext>
            </a:extLst>
          </p:cNvPr>
          <p:cNvSpPr>
            <a:spLocks noGrp="1"/>
          </p:cNvSpPr>
          <p:nvPr>
            <p:ph idx="1"/>
          </p:nvPr>
        </p:nvSpPr>
        <p:spPr/>
        <p:txBody>
          <a:bodyPr/>
          <a:lstStyle/>
          <a:p>
            <a:r>
              <a:rPr lang="en-US" dirty="0"/>
              <a:t>database configuration</a:t>
            </a:r>
          </a:p>
          <a:p>
            <a:r>
              <a:rPr lang="en-US" dirty="0"/>
              <a:t>database optimization</a:t>
            </a:r>
          </a:p>
          <a:p>
            <a:r>
              <a:rPr lang="en-US" dirty="0"/>
              <a:t>database </a:t>
            </a:r>
            <a:r>
              <a:rPr lang="en-US" b="1" dirty="0"/>
              <a:t>design</a:t>
            </a:r>
          </a:p>
          <a:p>
            <a:pPr lvl="1"/>
            <a:r>
              <a:rPr lang="en-US" dirty="0"/>
              <a:t>Learned Data Structure</a:t>
            </a:r>
          </a:p>
          <a:p>
            <a:pPr lvl="1"/>
            <a:r>
              <a:rPr lang="en-US" dirty="0"/>
              <a:t>Transaction Management</a:t>
            </a:r>
          </a:p>
          <a:p>
            <a:r>
              <a:rPr lang="en-US" dirty="0"/>
              <a:t>database monitoring and protection</a:t>
            </a:r>
          </a:p>
          <a:p>
            <a:r>
              <a:rPr lang="en-US" dirty="0"/>
              <a:t>security</a:t>
            </a:r>
          </a:p>
        </p:txBody>
      </p:sp>
      <p:sp>
        <p:nvSpPr>
          <p:cNvPr id="4" name="Slide Number Placeholder 3">
            <a:extLst>
              <a:ext uri="{FF2B5EF4-FFF2-40B4-BE49-F238E27FC236}">
                <a16:creationId xmlns:a16="http://schemas.microsoft.com/office/drawing/2014/main" id="{41CDCD97-8857-F55E-7C99-5F9E11C8B166}"/>
              </a:ext>
            </a:extLst>
          </p:cNvPr>
          <p:cNvSpPr>
            <a:spLocks noGrp="1"/>
          </p:cNvSpPr>
          <p:nvPr>
            <p:ph type="sldNum" sz="quarter" idx="12"/>
          </p:nvPr>
        </p:nvSpPr>
        <p:spPr/>
        <p:txBody>
          <a:bodyPr/>
          <a:lstStyle/>
          <a:p>
            <a:fld id="{14E28774-ABAA-F244-9A0F-592B5A16B4E0}" type="slidenum">
              <a:rPr lang="en-US" altLang="zh-CN" smtClean="0"/>
              <a:pPr/>
              <a:t>16</a:t>
            </a:fld>
            <a:endParaRPr lang="en-US" altLang="zh-CN"/>
          </a:p>
        </p:txBody>
      </p:sp>
    </p:spTree>
    <p:extLst>
      <p:ext uri="{BB962C8B-B14F-4D97-AF65-F5344CB8AC3E}">
        <p14:creationId xmlns:p14="http://schemas.microsoft.com/office/powerpoint/2010/main" val="439496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FFE1-02C6-F8A0-F0D0-C31445C2F5F0}"/>
              </a:ext>
            </a:extLst>
          </p:cNvPr>
          <p:cNvSpPr>
            <a:spLocks noGrp="1"/>
          </p:cNvSpPr>
          <p:nvPr>
            <p:ph type="title"/>
          </p:nvPr>
        </p:nvSpPr>
        <p:spPr/>
        <p:txBody>
          <a:bodyPr/>
          <a:lstStyle/>
          <a:p>
            <a:r>
              <a:rPr lang="en-US" dirty="0"/>
              <a:t>Learned Data Structure</a:t>
            </a:r>
          </a:p>
        </p:txBody>
      </p:sp>
      <p:sp>
        <p:nvSpPr>
          <p:cNvPr id="3" name="Content Placeholder 2">
            <a:extLst>
              <a:ext uri="{FF2B5EF4-FFF2-40B4-BE49-F238E27FC236}">
                <a16:creationId xmlns:a16="http://schemas.microsoft.com/office/drawing/2014/main" id="{DFA47A67-DFED-1395-671D-7252345559F3}"/>
              </a:ext>
            </a:extLst>
          </p:cNvPr>
          <p:cNvSpPr>
            <a:spLocks noGrp="1"/>
          </p:cNvSpPr>
          <p:nvPr>
            <p:ph idx="1"/>
          </p:nvPr>
        </p:nvSpPr>
        <p:spPr>
          <a:xfrm>
            <a:off x="1150938" y="1887141"/>
            <a:ext cx="7772400" cy="4114800"/>
          </a:xfrm>
        </p:spPr>
        <p:txBody>
          <a:bodyPr/>
          <a:lstStyle/>
          <a:p>
            <a:r>
              <a:rPr lang="en-US" dirty="0"/>
              <a:t>Learned Index</a:t>
            </a:r>
          </a:p>
          <a:p>
            <a:pPr lvl="1"/>
            <a:r>
              <a:rPr lang="en-US" sz="2400" dirty="0"/>
              <a:t>B+ Tree index -&gt; a model that maps each query key to its page</a:t>
            </a:r>
          </a:p>
          <a:p>
            <a:pPr lvl="1"/>
            <a:r>
              <a:rPr lang="en-US" sz="2400" dirty="0"/>
              <a:t>A learning model to estimate the page id of a key</a:t>
            </a:r>
          </a:p>
          <a:p>
            <a:r>
              <a:rPr lang="en-US" dirty="0"/>
              <a:t>Learned Bloom Filters</a:t>
            </a:r>
          </a:p>
          <a:p>
            <a:pPr lvl="1"/>
            <a:r>
              <a:rPr lang="en-US" sz="2400" dirty="0"/>
              <a:t>a binary classifier model to remove query not in the dataset</a:t>
            </a:r>
          </a:p>
          <a:p>
            <a:r>
              <a:rPr lang="en-US" dirty="0"/>
              <a:t>Learned Index for High-dimensional Data</a:t>
            </a:r>
          </a:p>
          <a:p>
            <a:pPr lvl="1"/>
            <a:r>
              <a:rPr lang="en-US" sz="2400" dirty="0"/>
              <a:t>Deep hashing (CNN)</a:t>
            </a:r>
          </a:p>
          <a:p>
            <a:pPr lvl="1"/>
            <a:endParaRPr lang="en-US" dirty="0"/>
          </a:p>
        </p:txBody>
      </p:sp>
      <p:sp>
        <p:nvSpPr>
          <p:cNvPr id="4" name="Slide Number Placeholder 3">
            <a:extLst>
              <a:ext uri="{FF2B5EF4-FFF2-40B4-BE49-F238E27FC236}">
                <a16:creationId xmlns:a16="http://schemas.microsoft.com/office/drawing/2014/main" id="{3D55CCC8-2A44-C79C-0E70-A42517407F92}"/>
              </a:ext>
            </a:extLst>
          </p:cNvPr>
          <p:cNvSpPr>
            <a:spLocks noGrp="1"/>
          </p:cNvSpPr>
          <p:nvPr>
            <p:ph type="sldNum" sz="quarter" idx="12"/>
          </p:nvPr>
        </p:nvSpPr>
        <p:spPr/>
        <p:txBody>
          <a:bodyPr/>
          <a:lstStyle/>
          <a:p>
            <a:fld id="{14E28774-ABAA-F244-9A0F-592B5A16B4E0}" type="slidenum">
              <a:rPr lang="en-US" altLang="zh-CN" smtClean="0"/>
              <a:pPr/>
              <a:t>17</a:t>
            </a:fld>
            <a:endParaRPr lang="en-US" altLang="zh-CN"/>
          </a:p>
        </p:txBody>
      </p:sp>
    </p:spTree>
    <p:extLst>
      <p:ext uri="{BB962C8B-B14F-4D97-AF65-F5344CB8AC3E}">
        <p14:creationId xmlns:p14="http://schemas.microsoft.com/office/powerpoint/2010/main" val="3927742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77D7-926C-57E7-622C-0F66BE8D0DFA}"/>
              </a:ext>
            </a:extLst>
          </p:cNvPr>
          <p:cNvSpPr>
            <a:spLocks noGrp="1"/>
          </p:cNvSpPr>
          <p:nvPr>
            <p:ph type="title"/>
          </p:nvPr>
        </p:nvSpPr>
        <p:spPr/>
        <p:txBody>
          <a:bodyPr/>
          <a:lstStyle/>
          <a:p>
            <a:r>
              <a:rPr lang="en-US" sz="3600" dirty="0"/>
              <a:t>Learned Transaction Management</a:t>
            </a:r>
          </a:p>
        </p:txBody>
      </p:sp>
      <p:sp>
        <p:nvSpPr>
          <p:cNvPr id="3" name="Content Placeholder 2">
            <a:extLst>
              <a:ext uri="{FF2B5EF4-FFF2-40B4-BE49-F238E27FC236}">
                <a16:creationId xmlns:a16="http://schemas.microsoft.com/office/drawing/2014/main" id="{6B0F656A-6E22-CA33-172E-8AB0505CB423}"/>
              </a:ext>
            </a:extLst>
          </p:cNvPr>
          <p:cNvSpPr>
            <a:spLocks noGrp="1"/>
          </p:cNvSpPr>
          <p:nvPr>
            <p:ph idx="1"/>
          </p:nvPr>
        </p:nvSpPr>
        <p:spPr/>
        <p:txBody>
          <a:bodyPr/>
          <a:lstStyle/>
          <a:p>
            <a:pPr marL="0" indent="0">
              <a:buNone/>
            </a:pPr>
            <a:r>
              <a:rPr lang="en-US" dirty="0"/>
              <a:t>Effective scheduling and concurrency control for heavy workload </a:t>
            </a:r>
          </a:p>
          <a:p>
            <a:r>
              <a:rPr lang="en-US" dirty="0"/>
              <a:t> transaction prediction</a:t>
            </a:r>
          </a:p>
          <a:p>
            <a:r>
              <a:rPr lang="en-US" dirty="0"/>
              <a:t> transaction scheduling</a:t>
            </a:r>
          </a:p>
        </p:txBody>
      </p:sp>
      <p:sp>
        <p:nvSpPr>
          <p:cNvPr id="4" name="Slide Number Placeholder 3">
            <a:extLst>
              <a:ext uri="{FF2B5EF4-FFF2-40B4-BE49-F238E27FC236}">
                <a16:creationId xmlns:a16="http://schemas.microsoft.com/office/drawing/2014/main" id="{0309C582-CDC0-B7E9-0611-8663704B4101}"/>
              </a:ext>
            </a:extLst>
          </p:cNvPr>
          <p:cNvSpPr>
            <a:spLocks noGrp="1"/>
          </p:cNvSpPr>
          <p:nvPr>
            <p:ph type="sldNum" sz="quarter" idx="12"/>
          </p:nvPr>
        </p:nvSpPr>
        <p:spPr/>
        <p:txBody>
          <a:bodyPr/>
          <a:lstStyle/>
          <a:p>
            <a:fld id="{14E28774-ABAA-F244-9A0F-592B5A16B4E0}" type="slidenum">
              <a:rPr lang="en-US" altLang="zh-CN" smtClean="0"/>
              <a:pPr/>
              <a:t>18</a:t>
            </a:fld>
            <a:endParaRPr lang="en-US" altLang="zh-CN"/>
          </a:p>
        </p:txBody>
      </p:sp>
    </p:spTree>
    <p:extLst>
      <p:ext uri="{BB962C8B-B14F-4D97-AF65-F5344CB8AC3E}">
        <p14:creationId xmlns:p14="http://schemas.microsoft.com/office/powerpoint/2010/main" val="4266707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0B64-970E-8A8C-8103-9D24E404B32E}"/>
              </a:ext>
            </a:extLst>
          </p:cNvPr>
          <p:cNvSpPr>
            <a:spLocks noGrp="1"/>
          </p:cNvSpPr>
          <p:nvPr>
            <p:ph type="title"/>
          </p:nvPr>
        </p:nvSpPr>
        <p:spPr/>
        <p:txBody>
          <a:bodyPr/>
          <a:lstStyle/>
          <a:p>
            <a:r>
              <a:rPr lang="en-US" dirty="0"/>
              <a:t>Transaction Prediction</a:t>
            </a:r>
          </a:p>
        </p:txBody>
      </p:sp>
      <p:sp>
        <p:nvSpPr>
          <p:cNvPr id="3" name="Content Placeholder 2">
            <a:extLst>
              <a:ext uri="{FF2B5EF4-FFF2-40B4-BE49-F238E27FC236}">
                <a16:creationId xmlns:a16="http://schemas.microsoft.com/office/drawing/2014/main" id="{F0122396-9876-54EA-4506-CF6964612941}"/>
              </a:ext>
            </a:extLst>
          </p:cNvPr>
          <p:cNvSpPr>
            <a:spLocks noGrp="1"/>
          </p:cNvSpPr>
          <p:nvPr>
            <p:ph idx="1"/>
          </p:nvPr>
        </p:nvSpPr>
        <p:spPr/>
        <p:txBody>
          <a:bodyPr/>
          <a:lstStyle/>
          <a:p>
            <a:r>
              <a:rPr lang="en-US" dirty="0"/>
              <a:t>Rule Based: </a:t>
            </a:r>
          </a:p>
          <a:p>
            <a:pPr lvl="1"/>
            <a:r>
              <a:rPr lang="en-US" sz="2400" dirty="0"/>
              <a:t>uses domain knowledge of database engines to identify signals relevant to workload characteristics</a:t>
            </a:r>
          </a:p>
          <a:p>
            <a:r>
              <a:rPr lang="en-US" dirty="0"/>
              <a:t>ML-based</a:t>
            </a:r>
          </a:p>
          <a:p>
            <a:pPr lvl="1"/>
            <a:r>
              <a:rPr lang="en-US" sz="2400" dirty="0"/>
              <a:t>aggregates queries of the same template to approximate workload features</a:t>
            </a:r>
          </a:p>
          <a:p>
            <a:pPr lvl="1"/>
            <a:r>
              <a:rPr lang="en-US" sz="2400" dirty="0"/>
              <a:t>clusters templates with similar arrival rates</a:t>
            </a:r>
          </a:p>
          <a:p>
            <a:pPr lvl="1"/>
            <a:r>
              <a:rPr lang="en-US" sz="2400" dirty="0"/>
              <a:t>predicts the arrival rate patterns of queries in each cluster</a:t>
            </a:r>
          </a:p>
        </p:txBody>
      </p:sp>
      <p:sp>
        <p:nvSpPr>
          <p:cNvPr id="4" name="Slide Number Placeholder 3">
            <a:extLst>
              <a:ext uri="{FF2B5EF4-FFF2-40B4-BE49-F238E27FC236}">
                <a16:creationId xmlns:a16="http://schemas.microsoft.com/office/drawing/2014/main" id="{8CA543F7-52A2-BEB1-DE1E-B6A3456954CE}"/>
              </a:ext>
            </a:extLst>
          </p:cNvPr>
          <p:cNvSpPr>
            <a:spLocks noGrp="1"/>
          </p:cNvSpPr>
          <p:nvPr>
            <p:ph type="sldNum" sz="quarter" idx="12"/>
          </p:nvPr>
        </p:nvSpPr>
        <p:spPr/>
        <p:txBody>
          <a:bodyPr/>
          <a:lstStyle/>
          <a:p>
            <a:fld id="{14E28774-ABAA-F244-9A0F-592B5A16B4E0}" type="slidenum">
              <a:rPr lang="en-US" altLang="zh-CN" smtClean="0"/>
              <a:pPr/>
              <a:t>19</a:t>
            </a:fld>
            <a:endParaRPr lang="en-US" altLang="zh-CN" dirty="0"/>
          </a:p>
        </p:txBody>
      </p:sp>
    </p:spTree>
    <p:extLst>
      <p:ext uri="{BB962C8B-B14F-4D97-AF65-F5344CB8AC3E}">
        <p14:creationId xmlns:p14="http://schemas.microsoft.com/office/powerpoint/2010/main" val="362442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FD39E-1B95-5A71-00C6-1EEFE00F0047}"/>
              </a:ext>
            </a:extLst>
          </p:cNvPr>
          <p:cNvSpPr>
            <a:spLocks noGrp="1"/>
          </p:cNvSpPr>
          <p:nvPr>
            <p:ph type="title"/>
          </p:nvPr>
        </p:nvSpPr>
        <p:spPr/>
        <p:txBody>
          <a:bodyPr/>
          <a:lstStyle/>
          <a:p>
            <a:r>
              <a:rPr lang="en-US" sz="3600" dirty="0"/>
              <a:t>Database and AI can benefit from each other</a:t>
            </a:r>
          </a:p>
        </p:txBody>
      </p:sp>
      <p:sp>
        <p:nvSpPr>
          <p:cNvPr id="4" name="灯片编号占位符 3">
            <a:extLst>
              <a:ext uri="{FF2B5EF4-FFF2-40B4-BE49-F238E27FC236}">
                <a16:creationId xmlns:a16="http://schemas.microsoft.com/office/drawing/2014/main" id="{63721217-6377-F34E-F0C5-435F3A05261D}"/>
              </a:ext>
            </a:extLst>
          </p:cNvPr>
          <p:cNvSpPr>
            <a:spLocks noGrp="1"/>
          </p:cNvSpPr>
          <p:nvPr>
            <p:ph type="sldNum" sz="quarter" idx="12"/>
          </p:nvPr>
        </p:nvSpPr>
        <p:spPr/>
        <p:txBody>
          <a:bodyPr/>
          <a:lstStyle/>
          <a:p>
            <a:fld id="{14E28774-ABAA-F244-9A0F-592B5A16B4E0}" type="slidenum">
              <a:rPr lang="en-US" altLang="zh-CN" smtClean="0"/>
              <a:pPr/>
              <a:t>2</a:t>
            </a:fld>
            <a:endParaRPr lang="en-US" altLang="zh-CN"/>
          </a:p>
        </p:txBody>
      </p:sp>
      <p:sp>
        <p:nvSpPr>
          <p:cNvPr id="5" name="Content Placeholder 4">
            <a:extLst>
              <a:ext uri="{FF2B5EF4-FFF2-40B4-BE49-F238E27FC236}">
                <a16:creationId xmlns:a16="http://schemas.microsoft.com/office/drawing/2014/main" id="{E1C664D5-F0AD-12CA-7BEA-305344F5DB69}"/>
              </a:ext>
            </a:extLst>
          </p:cNvPr>
          <p:cNvSpPr>
            <a:spLocks noGrp="1"/>
          </p:cNvSpPr>
          <p:nvPr>
            <p:ph idx="1"/>
          </p:nvPr>
        </p:nvSpPr>
        <p:spPr/>
        <p:txBody>
          <a:bodyPr/>
          <a:lstStyle/>
          <a:p>
            <a:r>
              <a:rPr lang="en-US" b="1" dirty="0"/>
              <a:t>AI4DB</a:t>
            </a:r>
            <a:r>
              <a:rPr lang="en-US" dirty="0"/>
              <a:t>: Learning-based techniques can be applied to database optimization</a:t>
            </a:r>
          </a:p>
          <a:p>
            <a:r>
              <a:rPr lang="en-US" b="1" dirty="0"/>
              <a:t>DB4AI</a:t>
            </a:r>
            <a:r>
              <a:rPr lang="en-US" dirty="0"/>
              <a:t>: Database techniques can be used to reduce the complexity of using AI models, accelerate AI algorithms and provide AI capability inside databases.</a:t>
            </a:r>
          </a:p>
          <a:p>
            <a:endParaRPr lang="en-US" dirty="0"/>
          </a:p>
          <a:p>
            <a:pPr marL="0" indent="0">
              <a:buNone/>
            </a:pPr>
            <a:r>
              <a:rPr lang="en-US" dirty="0"/>
              <a:t>This paper reviews and summarizes existing studies on AI4DB and DB4AI</a:t>
            </a:r>
          </a:p>
        </p:txBody>
      </p:sp>
    </p:spTree>
    <p:extLst>
      <p:ext uri="{BB962C8B-B14F-4D97-AF65-F5344CB8AC3E}">
        <p14:creationId xmlns:p14="http://schemas.microsoft.com/office/powerpoint/2010/main" val="260765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875F-1CBC-C318-01BF-72B48233541B}"/>
              </a:ext>
            </a:extLst>
          </p:cNvPr>
          <p:cNvSpPr>
            <a:spLocks noGrp="1"/>
          </p:cNvSpPr>
          <p:nvPr>
            <p:ph type="title"/>
          </p:nvPr>
        </p:nvSpPr>
        <p:spPr/>
        <p:txBody>
          <a:bodyPr/>
          <a:lstStyle/>
          <a:p>
            <a:r>
              <a:rPr lang="en-US" dirty="0"/>
              <a:t>Transaction Scheduling</a:t>
            </a:r>
          </a:p>
        </p:txBody>
      </p:sp>
      <p:sp>
        <p:nvSpPr>
          <p:cNvPr id="3" name="Content Placeholder 2">
            <a:extLst>
              <a:ext uri="{FF2B5EF4-FFF2-40B4-BE49-F238E27FC236}">
                <a16:creationId xmlns:a16="http://schemas.microsoft.com/office/drawing/2014/main" id="{0D6BB926-DDCE-B2E9-5318-72CD3D6979D7}"/>
              </a:ext>
            </a:extLst>
          </p:cNvPr>
          <p:cNvSpPr>
            <a:spLocks noGrp="1"/>
          </p:cNvSpPr>
          <p:nvPr>
            <p:ph idx="1"/>
          </p:nvPr>
        </p:nvSpPr>
        <p:spPr/>
        <p:txBody>
          <a:bodyPr/>
          <a:lstStyle/>
          <a:p>
            <a:pPr marL="0" indent="0">
              <a:buNone/>
            </a:pPr>
            <a:r>
              <a:rPr lang="en-US" dirty="0"/>
              <a:t>A ML based transaction scheduling method that balances between concurrency and conflict rates</a:t>
            </a:r>
          </a:p>
          <a:p>
            <a:r>
              <a:rPr lang="en-US" dirty="0"/>
              <a:t> a classifier to estimate conflict probabilities</a:t>
            </a:r>
          </a:p>
          <a:p>
            <a:r>
              <a:rPr lang="en-US" dirty="0"/>
              <a:t>Then assign transactions into the executing queue with the maximum throughput under an acceptable abort rate</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E61F331-45D8-357B-AD38-F529686536FB}"/>
              </a:ext>
            </a:extLst>
          </p:cNvPr>
          <p:cNvSpPr>
            <a:spLocks noGrp="1"/>
          </p:cNvSpPr>
          <p:nvPr>
            <p:ph type="sldNum" sz="quarter" idx="12"/>
          </p:nvPr>
        </p:nvSpPr>
        <p:spPr/>
        <p:txBody>
          <a:bodyPr/>
          <a:lstStyle/>
          <a:p>
            <a:fld id="{14E28774-ABAA-F244-9A0F-592B5A16B4E0}" type="slidenum">
              <a:rPr lang="en-US" altLang="zh-CN" smtClean="0"/>
              <a:pPr/>
              <a:t>20</a:t>
            </a:fld>
            <a:endParaRPr lang="en-US" altLang="zh-CN"/>
          </a:p>
        </p:txBody>
      </p:sp>
    </p:spTree>
    <p:extLst>
      <p:ext uri="{BB962C8B-B14F-4D97-AF65-F5344CB8AC3E}">
        <p14:creationId xmlns:p14="http://schemas.microsoft.com/office/powerpoint/2010/main" val="2644855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B457E-19E9-AF06-9972-B95143DC894F}"/>
              </a:ext>
            </a:extLst>
          </p:cNvPr>
          <p:cNvSpPr>
            <a:spLocks noGrp="1"/>
          </p:cNvSpPr>
          <p:nvPr>
            <p:ph idx="1"/>
          </p:nvPr>
        </p:nvSpPr>
        <p:spPr/>
        <p:txBody>
          <a:bodyPr/>
          <a:lstStyle/>
          <a:p>
            <a:r>
              <a:rPr lang="en-US" dirty="0"/>
              <a:t>Sensitive Data Discovery</a:t>
            </a:r>
          </a:p>
          <a:p>
            <a:pPr lvl="1"/>
            <a:r>
              <a:rPr lang="en-US" dirty="0"/>
              <a:t>user-defined rules (search-based)</a:t>
            </a:r>
          </a:p>
          <a:p>
            <a:pPr lvl="1"/>
            <a:r>
              <a:rPr lang="en-US" dirty="0"/>
              <a:t>ML-based (Laplace model)</a:t>
            </a:r>
          </a:p>
          <a:p>
            <a:r>
              <a:rPr lang="en-US" dirty="0"/>
              <a:t>SQL-Injection</a:t>
            </a:r>
          </a:p>
          <a:p>
            <a:pPr lvl="1"/>
            <a:r>
              <a:rPr lang="en-US" dirty="0"/>
              <a:t>static rules</a:t>
            </a:r>
          </a:p>
          <a:p>
            <a:pPr lvl="1"/>
            <a:r>
              <a:rPr lang="en-US" dirty="0"/>
              <a:t>ML-based</a:t>
            </a:r>
          </a:p>
          <a:p>
            <a:pPr lvl="2"/>
            <a:r>
              <a:rPr lang="en-US" dirty="0"/>
              <a:t>classification tree</a:t>
            </a:r>
          </a:p>
          <a:p>
            <a:pPr lvl="2"/>
            <a:r>
              <a:rPr lang="en-US" dirty="0"/>
              <a:t>fuzzy neural network</a:t>
            </a:r>
          </a:p>
          <a:p>
            <a:pPr lvl="1"/>
            <a:endParaRPr lang="en-US" dirty="0"/>
          </a:p>
        </p:txBody>
      </p:sp>
      <p:sp>
        <p:nvSpPr>
          <p:cNvPr id="2" name="Title 1">
            <a:extLst>
              <a:ext uri="{FF2B5EF4-FFF2-40B4-BE49-F238E27FC236}">
                <a16:creationId xmlns:a16="http://schemas.microsoft.com/office/drawing/2014/main" id="{4FBF1B44-7E42-0326-2C00-3E372ECB0103}"/>
              </a:ext>
            </a:extLst>
          </p:cNvPr>
          <p:cNvSpPr>
            <a:spLocks noGrp="1"/>
          </p:cNvSpPr>
          <p:nvPr>
            <p:ph type="title"/>
          </p:nvPr>
        </p:nvSpPr>
        <p:spPr/>
        <p:txBody>
          <a:bodyPr/>
          <a:lstStyle/>
          <a:p>
            <a:r>
              <a:rPr lang="en-US" dirty="0"/>
              <a:t>Learning-Based Security</a:t>
            </a:r>
          </a:p>
        </p:txBody>
      </p:sp>
      <p:sp>
        <p:nvSpPr>
          <p:cNvPr id="4" name="Slide Number Placeholder 3">
            <a:extLst>
              <a:ext uri="{FF2B5EF4-FFF2-40B4-BE49-F238E27FC236}">
                <a16:creationId xmlns:a16="http://schemas.microsoft.com/office/drawing/2014/main" id="{B35678B2-5F2C-65BF-0D8C-6B7AA6233324}"/>
              </a:ext>
            </a:extLst>
          </p:cNvPr>
          <p:cNvSpPr>
            <a:spLocks noGrp="1"/>
          </p:cNvSpPr>
          <p:nvPr>
            <p:ph type="sldNum" sz="quarter" idx="12"/>
          </p:nvPr>
        </p:nvSpPr>
        <p:spPr/>
        <p:txBody>
          <a:bodyPr/>
          <a:lstStyle/>
          <a:p>
            <a:fld id="{14E28774-ABAA-F244-9A0F-592B5A16B4E0}" type="slidenum">
              <a:rPr lang="en-US" altLang="zh-CN" smtClean="0"/>
              <a:pPr/>
              <a:t>21</a:t>
            </a:fld>
            <a:endParaRPr lang="en-US" altLang="zh-CN"/>
          </a:p>
        </p:txBody>
      </p:sp>
    </p:spTree>
    <p:extLst>
      <p:ext uri="{BB962C8B-B14F-4D97-AF65-F5344CB8AC3E}">
        <p14:creationId xmlns:p14="http://schemas.microsoft.com/office/powerpoint/2010/main" val="3697398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1037-46FD-E793-963B-EFCE6FD85452}"/>
              </a:ext>
            </a:extLst>
          </p:cNvPr>
          <p:cNvSpPr>
            <a:spLocks noGrp="1"/>
          </p:cNvSpPr>
          <p:nvPr>
            <p:ph type="title"/>
          </p:nvPr>
        </p:nvSpPr>
        <p:spPr/>
        <p:txBody>
          <a:bodyPr/>
          <a:lstStyle/>
          <a:p>
            <a:r>
              <a:rPr lang="en-US" dirty="0"/>
              <a:t>DB for AI</a:t>
            </a:r>
          </a:p>
        </p:txBody>
      </p:sp>
      <p:sp>
        <p:nvSpPr>
          <p:cNvPr id="3" name="Content Placeholder 2">
            <a:extLst>
              <a:ext uri="{FF2B5EF4-FFF2-40B4-BE49-F238E27FC236}">
                <a16:creationId xmlns:a16="http://schemas.microsoft.com/office/drawing/2014/main" id="{16270E16-034B-DC08-AA2A-E9FC2EC0A275}"/>
              </a:ext>
            </a:extLst>
          </p:cNvPr>
          <p:cNvSpPr>
            <a:spLocks noGrp="1"/>
          </p:cNvSpPr>
          <p:nvPr>
            <p:ph idx="1"/>
          </p:nvPr>
        </p:nvSpPr>
        <p:spPr/>
        <p:txBody>
          <a:bodyPr/>
          <a:lstStyle/>
          <a:p>
            <a:pPr marL="0" indent="0">
              <a:buNone/>
            </a:pPr>
            <a:r>
              <a:rPr lang="en-US" dirty="0"/>
              <a:t>Extends the database techniques to encapsulate the complexity of AI algorithms and enables users to use declarative languages, e.g., SQL, to utilize the AI algorithms.</a:t>
            </a:r>
          </a:p>
        </p:txBody>
      </p:sp>
      <p:sp>
        <p:nvSpPr>
          <p:cNvPr id="4" name="Slide Number Placeholder 3">
            <a:extLst>
              <a:ext uri="{FF2B5EF4-FFF2-40B4-BE49-F238E27FC236}">
                <a16:creationId xmlns:a16="http://schemas.microsoft.com/office/drawing/2014/main" id="{A8B8F46A-1DA8-7E9F-3D3B-5EBBD7DFE809}"/>
              </a:ext>
            </a:extLst>
          </p:cNvPr>
          <p:cNvSpPr>
            <a:spLocks noGrp="1"/>
          </p:cNvSpPr>
          <p:nvPr>
            <p:ph type="sldNum" sz="quarter" idx="12"/>
          </p:nvPr>
        </p:nvSpPr>
        <p:spPr/>
        <p:txBody>
          <a:bodyPr/>
          <a:lstStyle/>
          <a:p>
            <a:fld id="{14E28774-ABAA-F244-9A0F-592B5A16B4E0}" type="slidenum">
              <a:rPr lang="en-US" altLang="zh-CN" smtClean="0"/>
              <a:pPr/>
              <a:t>22</a:t>
            </a:fld>
            <a:endParaRPr lang="en-US" altLang="zh-CN"/>
          </a:p>
        </p:txBody>
      </p:sp>
    </p:spTree>
    <p:extLst>
      <p:ext uri="{BB962C8B-B14F-4D97-AF65-F5344CB8AC3E}">
        <p14:creationId xmlns:p14="http://schemas.microsoft.com/office/powerpoint/2010/main" val="4116638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EC4C-853D-DB3B-5CA6-DA90C3303AB2}"/>
              </a:ext>
            </a:extLst>
          </p:cNvPr>
          <p:cNvSpPr>
            <a:spLocks noGrp="1"/>
          </p:cNvSpPr>
          <p:nvPr>
            <p:ph type="title"/>
          </p:nvPr>
        </p:nvSpPr>
        <p:spPr/>
        <p:txBody>
          <a:bodyPr/>
          <a:lstStyle/>
          <a:p>
            <a:r>
              <a:rPr lang="en-US" dirty="0"/>
              <a:t>Declarative Language Model</a:t>
            </a:r>
          </a:p>
        </p:txBody>
      </p:sp>
      <p:sp>
        <p:nvSpPr>
          <p:cNvPr id="3" name="Content Placeholder 2">
            <a:extLst>
              <a:ext uri="{FF2B5EF4-FFF2-40B4-BE49-F238E27FC236}">
                <a16:creationId xmlns:a16="http://schemas.microsoft.com/office/drawing/2014/main" id="{6BABBEF1-3B98-9A1B-B827-69693A8DF325}"/>
              </a:ext>
            </a:extLst>
          </p:cNvPr>
          <p:cNvSpPr>
            <a:spLocks noGrp="1"/>
          </p:cNvSpPr>
          <p:nvPr>
            <p:ph idx="1"/>
          </p:nvPr>
        </p:nvSpPr>
        <p:spPr/>
        <p:txBody>
          <a:bodyPr/>
          <a:lstStyle/>
          <a:p>
            <a:r>
              <a:rPr lang="en-US" dirty="0"/>
              <a:t>Hybrid Language Model</a:t>
            </a:r>
          </a:p>
          <a:p>
            <a:pPr lvl="1"/>
            <a:r>
              <a:rPr lang="en-US" sz="2400" dirty="0"/>
              <a:t>splits the statements into AI operations and DB operations</a:t>
            </a:r>
          </a:p>
          <a:p>
            <a:r>
              <a:rPr lang="en-US" dirty="0"/>
              <a:t>Unified Language Model</a:t>
            </a:r>
          </a:p>
          <a:p>
            <a:pPr lvl="1"/>
            <a:r>
              <a:rPr lang="en-US" sz="2400" dirty="0"/>
              <a:t>implements a customized sparse matrix library within PostgreSQL</a:t>
            </a:r>
          </a:p>
          <a:p>
            <a:pPr lvl="1"/>
            <a:r>
              <a:rPr lang="en-US" sz="2400" dirty="0"/>
              <a:t>abstracts many AI operators</a:t>
            </a:r>
          </a:p>
          <a:p>
            <a:pPr lvl="1"/>
            <a:r>
              <a:rPr lang="en-US" sz="2400" dirty="0"/>
              <a:t>for each iteration it maintains the training results </a:t>
            </a:r>
            <a:r>
              <a:rPr lang="en-SG" sz="2400" dirty="0"/>
              <a:t>as a view, the model parameters are updated by joining the view</a:t>
            </a:r>
            <a:endParaRPr lang="en-US" sz="2400" dirty="0"/>
          </a:p>
        </p:txBody>
      </p:sp>
      <p:sp>
        <p:nvSpPr>
          <p:cNvPr id="4" name="Slide Number Placeholder 3">
            <a:extLst>
              <a:ext uri="{FF2B5EF4-FFF2-40B4-BE49-F238E27FC236}">
                <a16:creationId xmlns:a16="http://schemas.microsoft.com/office/drawing/2014/main" id="{7CC5FB45-A8B2-2BF1-B244-AA9C2E268EF2}"/>
              </a:ext>
            </a:extLst>
          </p:cNvPr>
          <p:cNvSpPr>
            <a:spLocks noGrp="1"/>
          </p:cNvSpPr>
          <p:nvPr>
            <p:ph type="sldNum" sz="quarter" idx="12"/>
          </p:nvPr>
        </p:nvSpPr>
        <p:spPr/>
        <p:txBody>
          <a:bodyPr/>
          <a:lstStyle/>
          <a:p>
            <a:fld id="{14E28774-ABAA-F244-9A0F-592B5A16B4E0}" type="slidenum">
              <a:rPr lang="en-US" altLang="zh-CN" smtClean="0"/>
              <a:pPr/>
              <a:t>23</a:t>
            </a:fld>
            <a:endParaRPr lang="en-US" altLang="zh-CN"/>
          </a:p>
        </p:txBody>
      </p:sp>
    </p:spTree>
    <p:extLst>
      <p:ext uri="{BB962C8B-B14F-4D97-AF65-F5344CB8AC3E}">
        <p14:creationId xmlns:p14="http://schemas.microsoft.com/office/powerpoint/2010/main" val="2946854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AE8B-3881-06C3-2D31-3CF5EF7136E9}"/>
              </a:ext>
            </a:extLst>
          </p:cNvPr>
          <p:cNvSpPr>
            <a:spLocks noGrp="1"/>
          </p:cNvSpPr>
          <p:nvPr>
            <p:ph type="title"/>
          </p:nvPr>
        </p:nvSpPr>
        <p:spPr/>
        <p:txBody>
          <a:bodyPr/>
          <a:lstStyle/>
          <a:p>
            <a:r>
              <a:rPr lang="en-US" dirty="0"/>
              <a:t>Model Training</a:t>
            </a:r>
          </a:p>
        </p:txBody>
      </p:sp>
      <p:sp>
        <p:nvSpPr>
          <p:cNvPr id="3" name="Content Placeholder 2">
            <a:extLst>
              <a:ext uri="{FF2B5EF4-FFF2-40B4-BE49-F238E27FC236}">
                <a16:creationId xmlns:a16="http://schemas.microsoft.com/office/drawing/2014/main" id="{85C7C51C-2551-B3B2-E76D-2ABE9AE011F9}"/>
              </a:ext>
            </a:extLst>
          </p:cNvPr>
          <p:cNvSpPr>
            <a:spLocks noGrp="1"/>
          </p:cNvSpPr>
          <p:nvPr>
            <p:ph idx="1"/>
          </p:nvPr>
        </p:nvSpPr>
        <p:spPr/>
        <p:txBody>
          <a:bodyPr/>
          <a:lstStyle/>
          <a:p>
            <a:r>
              <a:rPr lang="en-US" dirty="0"/>
              <a:t>Feature Selection</a:t>
            </a:r>
          </a:p>
          <a:p>
            <a:pPr lvl="1"/>
            <a:r>
              <a:rPr lang="en-US" sz="2400" dirty="0"/>
              <a:t>batching and materialization techniques</a:t>
            </a:r>
          </a:p>
          <a:p>
            <a:pPr lvl="1"/>
            <a:r>
              <a:rPr lang="en-US" sz="2400" dirty="0"/>
              <a:t>Active learning-based method </a:t>
            </a:r>
          </a:p>
          <a:p>
            <a:r>
              <a:rPr lang="en-US" dirty="0"/>
              <a:t>Model selection</a:t>
            </a:r>
          </a:p>
          <a:p>
            <a:pPr lvl="1"/>
            <a:r>
              <a:rPr lang="en-US" sz="2400" dirty="0"/>
              <a:t>task parallel, bulk synchronous parallel, parameter server, and model hop parallelism</a:t>
            </a:r>
          </a:p>
          <a:p>
            <a:r>
              <a:rPr lang="en-US" dirty="0"/>
              <a:t>Model Management</a:t>
            </a:r>
          </a:p>
          <a:p>
            <a:r>
              <a:rPr lang="en-US" dirty="0"/>
              <a:t>Hardware Acceleration</a:t>
            </a:r>
          </a:p>
          <a:p>
            <a:pPr lvl="1"/>
            <a:r>
              <a:rPr lang="en-US" sz="2400" dirty="0"/>
              <a:t>framework that takes ML queries as input, call the FPGA accelerator to fetch the data and conduct the ML computation automatically</a:t>
            </a:r>
          </a:p>
          <a:p>
            <a:endParaRPr lang="en-US" dirty="0"/>
          </a:p>
        </p:txBody>
      </p:sp>
      <p:sp>
        <p:nvSpPr>
          <p:cNvPr id="4" name="Slide Number Placeholder 3">
            <a:extLst>
              <a:ext uri="{FF2B5EF4-FFF2-40B4-BE49-F238E27FC236}">
                <a16:creationId xmlns:a16="http://schemas.microsoft.com/office/drawing/2014/main" id="{5D9C0F57-3DAF-495D-FE49-3DBB27632C35}"/>
              </a:ext>
            </a:extLst>
          </p:cNvPr>
          <p:cNvSpPr>
            <a:spLocks noGrp="1"/>
          </p:cNvSpPr>
          <p:nvPr>
            <p:ph type="sldNum" sz="quarter" idx="12"/>
          </p:nvPr>
        </p:nvSpPr>
        <p:spPr/>
        <p:txBody>
          <a:bodyPr/>
          <a:lstStyle/>
          <a:p>
            <a:fld id="{14E28774-ABAA-F244-9A0F-592B5A16B4E0}" type="slidenum">
              <a:rPr lang="en-US" altLang="zh-CN" smtClean="0"/>
              <a:pPr/>
              <a:t>24</a:t>
            </a:fld>
            <a:endParaRPr lang="en-US" altLang="zh-CN"/>
          </a:p>
        </p:txBody>
      </p:sp>
    </p:spTree>
    <p:extLst>
      <p:ext uri="{BB962C8B-B14F-4D97-AF65-F5344CB8AC3E}">
        <p14:creationId xmlns:p14="http://schemas.microsoft.com/office/powerpoint/2010/main" val="519069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6DF4-BAA2-B378-535C-6C04EAF626B4}"/>
              </a:ext>
            </a:extLst>
          </p:cNvPr>
          <p:cNvSpPr>
            <a:spLocks noGrp="1"/>
          </p:cNvSpPr>
          <p:nvPr>
            <p:ph type="title"/>
          </p:nvPr>
        </p:nvSpPr>
        <p:spPr/>
        <p:txBody>
          <a:bodyPr/>
          <a:lstStyle/>
          <a:p>
            <a:r>
              <a:rPr lang="en-US" dirty="0"/>
              <a:t>Accelerating Model Inference</a:t>
            </a:r>
          </a:p>
        </p:txBody>
      </p:sp>
      <p:sp>
        <p:nvSpPr>
          <p:cNvPr id="3" name="Content Placeholder 2">
            <a:extLst>
              <a:ext uri="{FF2B5EF4-FFF2-40B4-BE49-F238E27FC236}">
                <a16:creationId xmlns:a16="http://schemas.microsoft.com/office/drawing/2014/main" id="{A37D0E52-CEA8-672C-2D32-9ECCEC2C6122}"/>
              </a:ext>
            </a:extLst>
          </p:cNvPr>
          <p:cNvSpPr>
            <a:spLocks noGrp="1"/>
          </p:cNvSpPr>
          <p:nvPr>
            <p:ph idx="1"/>
          </p:nvPr>
        </p:nvSpPr>
        <p:spPr/>
        <p:txBody>
          <a:bodyPr/>
          <a:lstStyle/>
          <a:p>
            <a:r>
              <a:rPr lang="en-US" dirty="0"/>
              <a:t>Operator Support</a:t>
            </a:r>
          </a:p>
          <a:p>
            <a:pPr lvl="1"/>
            <a:r>
              <a:rPr lang="en-US" dirty="0"/>
              <a:t>in-database machine learning system</a:t>
            </a:r>
          </a:p>
          <a:p>
            <a:r>
              <a:rPr lang="en-US" dirty="0"/>
              <a:t>Operator Selection</a:t>
            </a:r>
          </a:p>
          <a:p>
            <a:pPr lvl="1"/>
            <a:r>
              <a:rPr lang="en-US" dirty="0"/>
              <a:t>select operation combinations with minimized total execution time under memory constraints</a:t>
            </a:r>
          </a:p>
          <a:p>
            <a:pPr lvl="1"/>
            <a:r>
              <a:rPr lang="en-US" dirty="0"/>
              <a:t>replacing selected operations into operators of Spark</a:t>
            </a:r>
          </a:p>
          <a:p>
            <a:r>
              <a:rPr lang="en-US" dirty="0"/>
              <a:t>Execution Acceleration</a:t>
            </a:r>
          </a:p>
          <a:p>
            <a:pPr lvl="1"/>
            <a:r>
              <a:rPr lang="en-US" dirty="0"/>
              <a:t>Distributed training</a:t>
            </a:r>
          </a:p>
        </p:txBody>
      </p:sp>
      <p:sp>
        <p:nvSpPr>
          <p:cNvPr id="4" name="Slide Number Placeholder 3">
            <a:extLst>
              <a:ext uri="{FF2B5EF4-FFF2-40B4-BE49-F238E27FC236}">
                <a16:creationId xmlns:a16="http://schemas.microsoft.com/office/drawing/2014/main" id="{D5981FBD-BF05-601E-11D5-C247E75ABA22}"/>
              </a:ext>
            </a:extLst>
          </p:cNvPr>
          <p:cNvSpPr>
            <a:spLocks noGrp="1"/>
          </p:cNvSpPr>
          <p:nvPr>
            <p:ph type="sldNum" sz="quarter" idx="12"/>
          </p:nvPr>
        </p:nvSpPr>
        <p:spPr/>
        <p:txBody>
          <a:bodyPr/>
          <a:lstStyle/>
          <a:p>
            <a:fld id="{14E28774-ABAA-F244-9A0F-592B5A16B4E0}" type="slidenum">
              <a:rPr lang="en-US" altLang="zh-CN" smtClean="0"/>
              <a:pPr/>
              <a:t>25</a:t>
            </a:fld>
            <a:endParaRPr lang="en-US" altLang="zh-CN"/>
          </a:p>
        </p:txBody>
      </p:sp>
    </p:spTree>
    <p:extLst>
      <p:ext uri="{BB962C8B-B14F-4D97-AF65-F5344CB8AC3E}">
        <p14:creationId xmlns:p14="http://schemas.microsoft.com/office/powerpoint/2010/main" val="4171457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18CA-2768-E64C-E164-5D59F8EC29C8}"/>
              </a:ext>
            </a:extLst>
          </p:cNvPr>
          <p:cNvSpPr>
            <a:spLocks noGrp="1"/>
          </p:cNvSpPr>
          <p:nvPr>
            <p:ph type="title"/>
          </p:nvPr>
        </p:nvSpPr>
        <p:spPr/>
        <p:txBody>
          <a:bodyPr/>
          <a:lstStyle/>
          <a:p>
            <a:r>
              <a:rPr lang="en-US" sz="3200" dirty="0"/>
              <a:t>Research Challenges and Future Work</a:t>
            </a:r>
          </a:p>
        </p:txBody>
      </p:sp>
      <p:sp>
        <p:nvSpPr>
          <p:cNvPr id="3" name="Content Placeholder 2">
            <a:extLst>
              <a:ext uri="{FF2B5EF4-FFF2-40B4-BE49-F238E27FC236}">
                <a16:creationId xmlns:a16="http://schemas.microsoft.com/office/drawing/2014/main" id="{C40933DA-6732-5E39-CB61-966EE4714AD6}"/>
              </a:ext>
            </a:extLst>
          </p:cNvPr>
          <p:cNvSpPr>
            <a:spLocks noGrp="1"/>
          </p:cNvSpPr>
          <p:nvPr>
            <p:ph idx="1"/>
          </p:nvPr>
        </p:nvSpPr>
        <p:spPr/>
        <p:txBody>
          <a:bodyPr/>
          <a:lstStyle/>
          <a:p>
            <a:pPr marL="0" indent="0">
              <a:buNone/>
            </a:pPr>
            <a:r>
              <a:rPr lang="en-US" dirty="0"/>
              <a:t>AI4DB</a:t>
            </a:r>
          </a:p>
          <a:p>
            <a:r>
              <a:rPr lang="en-US" dirty="0"/>
              <a:t>Training Data</a:t>
            </a:r>
          </a:p>
          <a:p>
            <a:r>
              <a:rPr lang="en-US" dirty="0"/>
              <a:t>Adaptability</a:t>
            </a:r>
          </a:p>
          <a:p>
            <a:r>
              <a:rPr lang="en-US" dirty="0"/>
              <a:t>Learning for OLAP</a:t>
            </a:r>
          </a:p>
          <a:p>
            <a:r>
              <a:rPr lang="en-US" dirty="0"/>
              <a:t>Learning for OLTP</a:t>
            </a:r>
          </a:p>
        </p:txBody>
      </p:sp>
      <p:sp>
        <p:nvSpPr>
          <p:cNvPr id="4" name="Slide Number Placeholder 3">
            <a:extLst>
              <a:ext uri="{FF2B5EF4-FFF2-40B4-BE49-F238E27FC236}">
                <a16:creationId xmlns:a16="http://schemas.microsoft.com/office/drawing/2014/main" id="{6141675E-7047-F39E-B9F7-3E58158E9B52}"/>
              </a:ext>
            </a:extLst>
          </p:cNvPr>
          <p:cNvSpPr>
            <a:spLocks noGrp="1"/>
          </p:cNvSpPr>
          <p:nvPr>
            <p:ph type="sldNum" sz="quarter" idx="12"/>
          </p:nvPr>
        </p:nvSpPr>
        <p:spPr/>
        <p:txBody>
          <a:bodyPr/>
          <a:lstStyle/>
          <a:p>
            <a:fld id="{14E28774-ABAA-F244-9A0F-592B5A16B4E0}" type="slidenum">
              <a:rPr lang="en-US" altLang="zh-CN" smtClean="0"/>
              <a:pPr/>
              <a:t>26</a:t>
            </a:fld>
            <a:endParaRPr lang="en-US" altLang="zh-CN"/>
          </a:p>
        </p:txBody>
      </p:sp>
    </p:spTree>
    <p:extLst>
      <p:ext uri="{BB962C8B-B14F-4D97-AF65-F5344CB8AC3E}">
        <p14:creationId xmlns:p14="http://schemas.microsoft.com/office/powerpoint/2010/main" val="1394470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B4DC-228A-9213-586A-C2F0B60BF3FD}"/>
              </a:ext>
            </a:extLst>
          </p:cNvPr>
          <p:cNvSpPr>
            <a:spLocks noGrp="1"/>
          </p:cNvSpPr>
          <p:nvPr>
            <p:ph type="title"/>
          </p:nvPr>
        </p:nvSpPr>
        <p:spPr/>
        <p:txBody>
          <a:bodyPr/>
          <a:lstStyle/>
          <a:p>
            <a:r>
              <a:rPr lang="en-US" sz="3200" dirty="0"/>
              <a:t>Research Challenges and Future Work</a:t>
            </a:r>
          </a:p>
        </p:txBody>
      </p:sp>
      <p:sp>
        <p:nvSpPr>
          <p:cNvPr id="3" name="Content Placeholder 2">
            <a:extLst>
              <a:ext uri="{FF2B5EF4-FFF2-40B4-BE49-F238E27FC236}">
                <a16:creationId xmlns:a16="http://schemas.microsoft.com/office/drawing/2014/main" id="{A610D9F0-6E76-2902-E474-AC292390FF3E}"/>
              </a:ext>
            </a:extLst>
          </p:cNvPr>
          <p:cNvSpPr>
            <a:spLocks noGrp="1"/>
          </p:cNvSpPr>
          <p:nvPr>
            <p:ph idx="1"/>
          </p:nvPr>
        </p:nvSpPr>
        <p:spPr/>
        <p:txBody>
          <a:bodyPr/>
          <a:lstStyle/>
          <a:p>
            <a:pPr marL="0" indent="0">
              <a:buNone/>
            </a:pPr>
            <a:r>
              <a:rPr lang="en-US" dirty="0"/>
              <a:t>DB4AI</a:t>
            </a:r>
          </a:p>
          <a:p>
            <a:r>
              <a:rPr lang="en-US" dirty="0"/>
              <a:t>In-Database Training</a:t>
            </a:r>
          </a:p>
          <a:p>
            <a:r>
              <a:rPr lang="en-US" dirty="0"/>
              <a:t>Accelerate AI Training Using Database Techniques (efficiency)</a:t>
            </a:r>
          </a:p>
          <a:p>
            <a:r>
              <a:rPr lang="en-US" dirty="0"/>
              <a:t>AI Optimizer</a:t>
            </a:r>
          </a:p>
          <a:p>
            <a:r>
              <a:rPr lang="en-US" dirty="0"/>
              <a:t>Fault-Tolerant Learning</a:t>
            </a:r>
          </a:p>
        </p:txBody>
      </p:sp>
      <p:sp>
        <p:nvSpPr>
          <p:cNvPr id="4" name="Slide Number Placeholder 3">
            <a:extLst>
              <a:ext uri="{FF2B5EF4-FFF2-40B4-BE49-F238E27FC236}">
                <a16:creationId xmlns:a16="http://schemas.microsoft.com/office/drawing/2014/main" id="{C2A85AD1-B001-7E99-B5CE-1ACF5640DC18}"/>
              </a:ext>
            </a:extLst>
          </p:cNvPr>
          <p:cNvSpPr>
            <a:spLocks noGrp="1"/>
          </p:cNvSpPr>
          <p:nvPr>
            <p:ph type="sldNum" sz="quarter" idx="12"/>
          </p:nvPr>
        </p:nvSpPr>
        <p:spPr/>
        <p:txBody>
          <a:bodyPr/>
          <a:lstStyle/>
          <a:p>
            <a:fld id="{14E28774-ABAA-F244-9A0F-592B5A16B4E0}" type="slidenum">
              <a:rPr lang="en-US" altLang="zh-CN" smtClean="0"/>
              <a:pPr/>
              <a:t>27</a:t>
            </a:fld>
            <a:endParaRPr lang="en-US" altLang="zh-CN"/>
          </a:p>
        </p:txBody>
      </p:sp>
    </p:spTree>
    <p:extLst>
      <p:ext uri="{BB962C8B-B14F-4D97-AF65-F5344CB8AC3E}">
        <p14:creationId xmlns:p14="http://schemas.microsoft.com/office/powerpoint/2010/main" val="289451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B49C-3559-9C28-BCE5-5F806C94DC4D}"/>
              </a:ext>
            </a:extLst>
          </p:cNvPr>
          <p:cNvSpPr>
            <a:spLocks noGrp="1"/>
          </p:cNvSpPr>
          <p:nvPr>
            <p:ph type="title"/>
          </p:nvPr>
        </p:nvSpPr>
        <p:spPr/>
        <p:txBody>
          <a:bodyPr/>
          <a:lstStyle/>
          <a:p>
            <a:r>
              <a:rPr lang="en-US" dirty="0"/>
              <a:t>AI for DB: Overview</a:t>
            </a:r>
          </a:p>
        </p:txBody>
      </p:sp>
      <p:sp>
        <p:nvSpPr>
          <p:cNvPr id="3" name="Content Placeholder 2">
            <a:extLst>
              <a:ext uri="{FF2B5EF4-FFF2-40B4-BE49-F238E27FC236}">
                <a16:creationId xmlns:a16="http://schemas.microsoft.com/office/drawing/2014/main" id="{AF7209DE-DCC3-958B-98C9-72B80830486D}"/>
              </a:ext>
            </a:extLst>
          </p:cNvPr>
          <p:cNvSpPr>
            <a:spLocks noGrp="1"/>
          </p:cNvSpPr>
          <p:nvPr>
            <p:ph idx="1"/>
          </p:nvPr>
        </p:nvSpPr>
        <p:spPr/>
        <p:txBody>
          <a:bodyPr/>
          <a:lstStyle/>
          <a:p>
            <a:r>
              <a:rPr lang="en-US" dirty="0"/>
              <a:t>database configuration</a:t>
            </a:r>
          </a:p>
          <a:p>
            <a:r>
              <a:rPr lang="en-US" dirty="0"/>
              <a:t>database optimization</a:t>
            </a:r>
          </a:p>
          <a:p>
            <a:r>
              <a:rPr lang="en-US" dirty="0"/>
              <a:t>database design</a:t>
            </a:r>
          </a:p>
          <a:p>
            <a:r>
              <a:rPr lang="en-US" dirty="0"/>
              <a:t>database monitoring and protection</a:t>
            </a:r>
          </a:p>
          <a:p>
            <a:r>
              <a:rPr lang="en-US" dirty="0"/>
              <a:t>security</a:t>
            </a:r>
          </a:p>
        </p:txBody>
      </p:sp>
      <p:sp>
        <p:nvSpPr>
          <p:cNvPr id="4" name="Slide Number Placeholder 3">
            <a:extLst>
              <a:ext uri="{FF2B5EF4-FFF2-40B4-BE49-F238E27FC236}">
                <a16:creationId xmlns:a16="http://schemas.microsoft.com/office/drawing/2014/main" id="{41CDCD97-8857-F55E-7C99-5F9E11C8B166}"/>
              </a:ext>
            </a:extLst>
          </p:cNvPr>
          <p:cNvSpPr>
            <a:spLocks noGrp="1"/>
          </p:cNvSpPr>
          <p:nvPr>
            <p:ph type="sldNum" sz="quarter" idx="12"/>
          </p:nvPr>
        </p:nvSpPr>
        <p:spPr/>
        <p:txBody>
          <a:bodyPr/>
          <a:lstStyle/>
          <a:p>
            <a:fld id="{14E28774-ABAA-F244-9A0F-592B5A16B4E0}" type="slidenum">
              <a:rPr lang="en-US" altLang="zh-CN" smtClean="0"/>
              <a:pPr/>
              <a:t>3</a:t>
            </a:fld>
            <a:endParaRPr lang="en-US" altLang="zh-CN"/>
          </a:p>
        </p:txBody>
      </p:sp>
    </p:spTree>
    <p:extLst>
      <p:ext uri="{BB962C8B-B14F-4D97-AF65-F5344CB8AC3E}">
        <p14:creationId xmlns:p14="http://schemas.microsoft.com/office/powerpoint/2010/main" val="3915943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B49C-3559-9C28-BCE5-5F806C94DC4D}"/>
              </a:ext>
            </a:extLst>
          </p:cNvPr>
          <p:cNvSpPr>
            <a:spLocks noGrp="1"/>
          </p:cNvSpPr>
          <p:nvPr>
            <p:ph type="title"/>
          </p:nvPr>
        </p:nvSpPr>
        <p:spPr/>
        <p:txBody>
          <a:bodyPr/>
          <a:lstStyle/>
          <a:p>
            <a:r>
              <a:rPr lang="en-US" dirty="0"/>
              <a:t>AI for DB: Configuration</a:t>
            </a:r>
          </a:p>
        </p:txBody>
      </p:sp>
      <p:sp>
        <p:nvSpPr>
          <p:cNvPr id="3" name="Content Placeholder 2">
            <a:extLst>
              <a:ext uri="{FF2B5EF4-FFF2-40B4-BE49-F238E27FC236}">
                <a16:creationId xmlns:a16="http://schemas.microsoft.com/office/drawing/2014/main" id="{AF7209DE-DCC3-958B-98C9-72B80830486D}"/>
              </a:ext>
            </a:extLst>
          </p:cNvPr>
          <p:cNvSpPr>
            <a:spLocks noGrp="1"/>
          </p:cNvSpPr>
          <p:nvPr>
            <p:ph idx="1"/>
          </p:nvPr>
        </p:nvSpPr>
        <p:spPr/>
        <p:txBody>
          <a:bodyPr/>
          <a:lstStyle/>
          <a:p>
            <a:r>
              <a:rPr lang="en-US" dirty="0"/>
              <a:t>database </a:t>
            </a:r>
            <a:r>
              <a:rPr lang="en-US" b="1" dirty="0"/>
              <a:t>configuration</a:t>
            </a:r>
          </a:p>
          <a:p>
            <a:pPr lvl="1"/>
            <a:r>
              <a:rPr lang="en-US" dirty="0"/>
              <a:t>knob tuning</a:t>
            </a:r>
          </a:p>
          <a:p>
            <a:pPr lvl="1"/>
            <a:r>
              <a:rPr lang="en-US" dirty="0"/>
              <a:t>index advisor</a:t>
            </a:r>
          </a:p>
          <a:p>
            <a:pPr lvl="1"/>
            <a:r>
              <a:rPr lang="en-US" dirty="0"/>
              <a:t>view advisor</a:t>
            </a:r>
          </a:p>
          <a:p>
            <a:r>
              <a:rPr lang="en-US" dirty="0"/>
              <a:t>database optimization</a:t>
            </a:r>
          </a:p>
          <a:p>
            <a:r>
              <a:rPr lang="en-US" dirty="0"/>
              <a:t>database design</a:t>
            </a:r>
          </a:p>
          <a:p>
            <a:r>
              <a:rPr lang="en-US" dirty="0"/>
              <a:t>database monitoring and protection</a:t>
            </a:r>
          </a:p>
          <a:p>
            <a:r>
              <a:rPr lang="en-US" dirty="0"/>
              <a:t>security</a:t>
            </a:r>
          </a:p>
        </p:txBody>
      </p:sp>
      <p:sp>
        <p:nvSpPr>
          <p:cNvPr id="4" name="Slide Number Placeholder 3">
            <a:extLst>
              <a:ext uri="{FF2B5EF4-FFF2-40B4-BE49-F238E27FC236}">
                <a16:creationId xmlns:a16="http://schemas.microsoft.com/office/drawing/2014/main" id="{41CDCD97-8857-F55E-7C99-5F9E11C8B166}"/>
              </a:ext>
            </a:extLst>
          </p:cNvPr>
          <p:cNvSpPr>
            <a:spLocks noGrp="1"/>
          </p:cNvSpPr>
          <p:nvPr>
            <p:ph type="sldNum" sz="quarter" idx="12"/>
          </p:nvPr>
        </p:nvSpPr>
        <p:spPr/>
        <p:txBody>
          <a:bodyPr/>
          <a:lstStyle/>
          <a:p>
            <a:fld id="{14E28774-ABAA-F244-9A0F-592B5A16B4E0}" type="slidenum">
              <a:rPr lang="en-US" altLang="zh-CN" smtClean="0"/>
              <a:pPr/>
              <a:t>4</a:t>
            </a:fld>
            <a:endParaRPr lang="en-US" altLang="zh-CN"/>
          </a:p>
        </p:txBody>
      </p:sp>
    </p:spTree>
    <p:extLst>
      <p:ext uri="{BB962C8B-B14F-4D97-AF65-F5344CB8AC3E}">
        <p14:creationId xmlns:p14="http://schemas.microsoft.com/office/powerpoint/2010/main" val="68184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8AC7-4ACE-5070-B545-8E1C1AD90F78}"/>
              </a:ext>
            </a:extLst>
          </p:cNvPr>
          <p:cNvSpPr>
            <a:spLocks noGrp="1"/>
          </p:cNvSpPr>
          <p:nvPr>
            <p:ph type="title"/>
          </p:nvPr>
        </p:nvSpPr>
        <p:spPr/>
        <p:txBody>
          <a:bodyPr/>
          <a:lstStyle/>
          <a:p>
            <a:r>
              <a:rPr lang="en-US" dirty="0"/>
              <a:t>Configuration - Knob Tuning</a:t>
            </a:r>
          </a:p>
        </p:txBody>
      </p:sp>
      <p:sp>
        <p:nvSpPr>
          <p:cNvPr id="3" name="Content Placeholder 2">
            <a:extLst>
              <a:ext uri="{FF2B5EF4-FFF2-40B4-BE49-F238E27FC236}">
                <a16:creationId xmlns:a16="http://schemas.microsoft.com/office/drawing/2014/main" id="{98789834-B2A6-FC9D-6C25-19C9C2688E03}"/>
              </a:ext>
            </a:extLst>
          </p:cNvPr>
          <p:cNvSpPr>
            <a:spLocks noGrp="1"/>
          </p:cNvSpPr>
          <p:nvPr>
            <p:ph idx="1"/>
          </p:nvPr>
        </p:nvSpPr>
        <p:spPr/>
        <p:txBody>
          <a:bodyPr/>
          <a:lstStyle/>
          <a:p>
            <a:pPr marL="0" indent="0">
              <a:buNone/>
            </a:pPr>
            <a:r>
              <a:rPr lang="en-US" dirty="0"/>
              <a:t>Adjust various system knobs to control aspects like memory allocation, I/O control, and logging, aiming to optimize database performance.</a:t>
            </a:r>
          </a:p>
          <a:p>
            <a:endParaRPr lang="en-US" dirty="0"/>
          </a:p>
        </p:txBody>
      </p:sp>
      <p:sp>
        <p:nvSpPr>
          <p:cNvPr id="4" name="Slide Number Placeholder 3">
            <a:extLst>
              <a:ext uri="{FF2B5EF4-FFF2-40B4-BE49-F238E27FC236}">
                <a16:creationId xmlns:a16="http://schemas.microsoft.com/office/drawing/2014/main" id="{66955EB2-D476-6845-2328-B069C5A5C61E}"/>
              </a:ext>
            </a:extLst>
          </p:cNvPr>
          <p:cNvSpPr>
            <a:spLocks noGrp="1"/>
          </p:cNvSpPr>
          <p:nvPr>
            <p:ph type="sldNum" sz="quarter" idx="12"/>
          </p:nvPr>
        </p:nvSpPr>
        <p:spPr/>
        <p:txBody>
          <a:bodyPr/>
          <a:lstStyle/>
          <a:p>
            <a:fld id="{14E28774-ABAA-F244-9A0F-592B5A16B4E0}" type="slidenum">
              <a:rPr lang="en-US" altLang="zh-CN" smtClean="0"/>
              <a:pPr/>
              <a:t>5</a:t>
            </a:fld>
            <a:endParaRPr lang="en-US" altLang="zh-CN"/>
          </a:p>
        </p:txBody>
      </p:sp>
      <p:pic>
        <p:nvPicPr>
          <p:cNvPr id="5" name="Picture 4" descr="A white and black text&#10;&#10;Description automatically generated with medium confidence">
            <a:extLst>
              <a:ext uri="{FF2B5EF4-FFF2-40B4-BE49-F238E27FC236}">
                <a16:creationId xmlns:a16="http://schemas.microsoft.com/office/drawing/2014/main" id="{E3760D6B-40BC-BB18-606C-BA4C034DF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67" y="4189548"/>
            <a:ext cx="8757408" cy="2069058"/>
          </a:xfrm>
          <a:prstGeom prst="rect">
            <a:avLst/>
          </a:prstGeom>
        </p:spPr>
      </p:pic>
    </p:spTree>
    <p:extLst>
      <p:ext uri="{BB962C8B-B14F-4D97-AF65-F5344CB8AC3E}">
        <p14:creationId xmlns:p14="http://schemas.microsoft.com/office/powerpoint/2010/main" val="413558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FC3C-83D6-9CB4-BFFB-00A4F76BD18A}"/>
              </a:ext>
            </a:extLst>
          </p:cNvPr>
          <p:cNvSpPr>
            <a:spLocks noGrp="1"/>
          </p:cNvSpPr>
          <p:nvPr>
            <p:ph type="title"/>
          </p:nvPr>
        </p:nvSpPr>
        <p:spPr/>
        <p:txBody>
          <a:bodyPr/>
          <a:lstStyle/>
          <a:p>
            <a:r>
              <a:rPr lang="en-US" dirty="0"/>
              <a:t>Configuration - Knob Tuning</a:t>
            </a:r>
          </a:p>
        </p:txBody>
      </p:sp>
      <p:graphicFrame>
        <p:nvGraphicFramePr>
          <p:cNvPr id="7" name="Table 6">
            <a:extLst>
              <a:ext uri="{FF2B5EF4-FFF2-40B4-BE49-F238E27FC236}">
                <a16:creationId xmlns:a16="http://schemas.microsoft.com/office/drawing/2014/main" id="{513EF82D-7F4B-B5EB-9AF6-B66CF98312FE}"/>
              </a:ext>
            </a:extLst>
          </p:cNvPr>
          <p:cNvGraphicFramePr>
            <a:graphicFrameLocks noGrp="1"/>
          </p:cNvGraphicFramePr>
          <p:nvPr>
            <p:extLst>
              <p:ext uri="{D42A27DB-BD31-4B8C-83A1-F6EECF244321}">
                <p14:modId xmlns:p14="http://schemas.microsoft.com/office/powerpoint/2010/main" val="2326922684"/>
              </p:ext>
            </p:extLst>
          </p:nvPr>
        </p:nvGraphicFramePr>
        <p:xfrm>
          <a:off x="179513" y="1789529"/>
          <a:ext cx="8764463" cy="4967903"/>
        </p:xfrm>
        <a:graphic>
          <a:graphicData uri="http://schemas.openxmlformats.org/drawingml/2006/table">
            <a:tbl>
              <a:tblPr firstRow="1" bandRow="1">
                <a:tableStyleId>{ED083AE6-46FA-4A59-8FB0-9F97EB10719F}</a:tableStyleId>
              </a:tblPr>
              <a:tblGrid>
                <a:gridCol w="1512167">
                  <a:extLst>
                    <a:ext uri="{9D8B030D-6E8A-4147-A177-3AD203B41FA5}">
                      <a16:colId xmlns:a16="http://schemas.microsoft.com/office/drawing/2014/main" val="3988389402"/>
                    </a:ext>
                  </a:extLst>
                </a:gridCol>
                <a:gridCol w="2572691">
                  <a:extLst>
                    <a:ext uri="{9D8B030D-6E8A-4147-A177-3AD203B41FA5}">
                      <a16:colId xmlns:a16="http://schemas.microsoft.com/office/drawing/2014/main" val="553054138"/>
                    </a:ext>
                  </a:extLst>
                </a:gridCol>
                <a:gridCol w="2007276">
                  <a:extLst>
                    <a:ext uri="{9D8B030D-6E8A-4147-A177-3AD203B41FA5}">
                      <a16:colId xmlns:a16="http://schemas.microsoft.com/office/drawing/2014/main" val="2648012240"/>
                    </a:ext>
                  </a:extLst>
                </a:gridCol>
                <a:gridCol w="2672329">
                  <a:extLst>
                    <a:ext uri="{9D8B030D-6E8A-4147-A177-3AD203B41FA5}">
                      <a16:colId xmlns:a16="http://schemas.microsoft.com/office/drawing/2014/main" val="286869693"/>
                    </a:ext>
                  </a:extLst>
                </a:gridCol>
              </a:tblGrid>
              <a:tr h="487343">
                <a:tc>
                  <a:txBody>
                    <a:bodyPr/>
                    <a:lstStyle/>
                    <a:p>
                      <a:pPr algn="ctr"/>
                      <a:r>
                        <a:rPr lang="en-US" sz="2200" dirty="0"/>
                        <a:t>Method</a:t>
                      </a:r>
                    </a:p>
                  </a:txBody>
                  <a:tcPr anchor="ctr"/>
                </a:tc>
                <a:tc>
                  <a:txBody>
                    <a:bodyPr/>
                    <a:lstStyle/>
                    <a:p>
                      <a:pPr algn="ctr"/>
                      <a:r>
                        <a:rPr lang="en-US" sz="2200" dirty="0"/>
                        <a:t>Main idea</a:t>
                      </a:r>
                    </a:p>
                  </a:txBody>
                  <a:tcPr anchor="ctr"/>
                </a:tc>
                <a:tc>
                  <a:txBody>
                    <a:bodyPr/>
                    <a:lstStyle/>
                    <a:p>
                      <a:pPr algn="ctr"/>
                      <a:r>
                        <a:rPr lang="en-US" sz="2200" dirty="0"/>
                        <a:t>Pros</a:t>
                      </a:r>
                    </a:p>
                  </a:txBody>
                  <a:tcPr anchor="ctr"/>
                </a:tc>
                <a:tc>
                  <a:txBody>
                    <a:bodyPr/>
                    <a:lstStyle/>
                    <a:p>
                      <a:pPr algn="ctr"/>
                      <a:r>
                        <a:rPr lang="en-US" sz="2200" dirty="0"/>
                        <a:t>Cons</a:t>
                      </a:r>
                    </a:p>
                  </a:txBody>
                  <a:tcPr anchor="ctr"/>
                </a:tc>
                <a:extLst>
                  <a:ext uri="{0D108BD9-81ED-4DB2-BD59-A6C34878D82A}">
                    <a16:rowId xmlns:a16="http://schemas.microsoft.com/office/drawing/2014/main" val="3785294592"/>
                  </a:ext>
                </a:extLst>
              </a:tr>
              <a:tr h="440861">
                <a:tc>
                  <a:txBody>
                    <a:bodyPr/>
                    <a:lstStyle/>
                    <a:p>
                      <a:pPr algn="ctr"/>
                      <a:r>
                        <a:rPr lang="en-US" sz="2200" dirty="0"/>
                        <a:t>Manual Tuning</a:t>
                      </a:r>
                    </a:p>
                  </a:txBody>
                  <a:tcPr anchor="ctr"/>
                </a:tc>
                <a:tc>
                  <a:txBody>
                    <a:bodyPr/>
                    <a:lstStyle/>
                    <a:p>
                      <a:pPr algn="ctr"/>
                      <a:r>
                        <a:rPr lang="en-US" sz="2200" dirty="0"/>
                        <a:t>- </a:t>
                      </a:r>
                    </a:p>
                  </a:txBody>
                  <a:tcPr anchor="ctr"/>
                </a:tc>
                <a:tc>
                  <a:txBody>
                    <a:bodyPr/>
                    <a:lstStyle/>
                    <a:p>
                      <a:pPr algn="ctr"/>
                      <a:r>
                        <a:rPr lang="en-US" sz="2200" dirty="0"/>
                        <a: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t>Time consuming, not scalable</a:t>
                      </a:r>
                    </a:p>
                  </a:txBody>
                  <a:tcPr anchor="ctr"/>
                </a:tc>
                <a:extLst>
                  <a:ext uri="{0D108BD9-81ED-4DB2-BD59-A6C34878D82A}">
                    <a16:rowId xmlns:a16="http://schemas.microsoft.com/office/drawing/2014/main" val="2373770833"/>
                  </a:ext>
                </a:extLst>
              </a:tr>
              <a:tr h="622546">
                <a:tc>
                  <a:txBody>
                    <a:bodyPr/>
                    <a:lstStyle/>
                    <a:p>
                      <a:pPr algn="ctr"/>
                      <a:r>
                        <a:rPr lang="en-US" sz="2200" dirty="0"/>
                        <a:t>Search</a:t>
                      </a:r>
                    </a:p>
                  </a:txBody>
                  <a:tcPr anchor="ctr"/>
                </a:tc>
                <a:tc>
                  <a:txBody>
                    <a:bodyPr/>
                    <a:lstStyle/>
                    <a:p>
                      <a:pPr algn="ctr"/>
                      <a:r>
                        <a:rPr lang="en-US" sz="2200" dirty="0"/>
                        <a:t>Find </a:t>
                      </a:r>
                      <a:r>
                        <a:rPr lang="en-US" sz="2200" dirty="0" err="1"/>
                        <a:t>similars</a:t>
                      </a:r>
                      <a:r>
                        <a:rPr lang="en-US" sz="2200" dirty="0"/>
                        <a:t> from past data </a:t>
                      </a:r>
                    </a:p>
                  </a:txBody>
                  <a:tcPr anchor="ctr"/>
                </a:tc>
                <a:tc>
                  <a:txBody>
                    <a:bodyPr/>
                    <a:lstStyle/>
                    <a:p>
                      <a:pPr algn="ctr"/>
                      <a:r>
                        <a:rPr lang="en-US" sz="2200" dirty="0"/>
                        <a:t>- </a:t>
                      </a:r>
                    </a:p>
                  </a:txBody>
                  <a:tcPr anchor="ctr"/>
                </a:tc>
                <a:tc>
                  <a:txBody>
                    <a:bodyPr/>
                    <a:lstStyle/>
                    <a:p>
                      <a:pPr algn="ctr"/>
                      <a:r>
                        <a:rPr lang="en-US" sz="2200" dirty="0"/>
                        <a:t>Heuristic, low performance</a:t>
                      </a:r>
                    </a:p>
                  </a:txBody>
                  <a:tcPr anchor="ctr"/>
                </a:tc>
                <a:extLst>
                  <a:ext uri="{0D108BD9-81ED-4DB2-BD59-A6C34878D82A}">
                    <a16:rowId xmlns:a16="http://schemas.microsoft.com/office/drawing/2014/main" val="1769793143"/>
                  </a:ext>
                </a:extLst>
              </a:tr>
              <a:tr h="622546">
                <a:tc>
                  <a:txBody>
                    <a:bodyPr/>
                    <a:lstStyle/>
                    <a:p>
                      <a:pPr algn="ctr"/>
                      <a:r>
                        <a:rPr lang="en-US" sz="2200" dirty="0"/>
                        <a:t>Traditional ML</a:t>
                      </a:r>
                    </a:p>
                  </a:txBody>
                  <a:tcPr anchor="ctr"/>
                </a:tc>
                <a:tc>
                  <a:txBody>
                    <a:bodyPr/>
                    <a:lstStyle/>
                    <a:p>
                      <a:pPr algn="ctr"/>
                      <a:r>
                        <a:rPr lang="en-US" sz="2200" dirty="0"/>
                        <a:t>Recommend suitable knobs for given workload</a:t>
                      </a:r>
                    </a:p>
                  </a:txBody>
                  <a:tcPr anchor="ctr"/>
                </a:tc>
                <a:tc>
                  <a:txBody>
                    <a:bodyPr/>
                    <a:lstStyle/>
                    <a:p>
                      <a:pPr algn="ctr"/>
                      <a:r>
                        <a:rPr lang="en-US" sz="2200" dirty="0"/>
                        <a:t>Faster</a:t>
                      </a:r>
                    </a:p>
                  </a:txBody>
                  <a:tcPr anchor="ctr"/>
                </a:tc>
                <a:tc>
                  <a:txBody>
                    <a:bodyPr/>
                    <a:lstStyle/>
                    <a:p>
                      <a:pPr algn="ctr"/>
                      <a:r>
                        <a:rPr lang="en-US" sz="2200" dirty="0"/>
                        <a:t>Requires high-quality samples </a:t>
                      </a:r>
                    </a:p>
                  </a:txBody>
                  <a:tcPr anchor="ctr"/>
                </a:tc>
                <a:extLst>
                  <a:ext uri="{0D108BD9-81ED-4DB2-BD59-A6C34878D82A}">
                    <a16:rowId xmlns:a16="http://schemas.microsoft.com/office/drawing/2014/main" val="2738594744"/>
                  </a:ext>
                </a:extLst>
              </a:tr>
              <a:tr h="622546">
                <a:tc>
                  <a:txBody>
                    <a:bodyPr/>
                    <a:lstStyle/>
                    <a:p>
                      <a:pPr algn="ctr"/>
                      <a:r>
                        <a:rPr lang="en-US" sz="2200" dirty="0"/>
                        <a:t>RL</a:t>
                      </a:r>
                    </a:p>
                  </a:txBody>
                  <a:tcPr anchor="ctr"/>
                </a:tc>
                <a:tc>
                  <a:txBody>
                    <a:bodyPr/>
                    <a:lstStyle/>
                    <a:p>
                      <a:pPr algn="ctr"/>
                      <a:r>
                        <a:rPr lang="en-US" sz="2200" dirty="0"/>
                        <a:t>Continuous interactions with the environment</a:t>
                      </a:r>
                    </a:p>
                  </a:txBody>
                  <a:tcPr anchor="ctr"/>
                </a:tc>
                <a:tc>
                  <a:txBody>
                    <a:bodyPr/>
                    <a:lstStyle/>
                    <a:p>
                      <a:pPr algn="ctr"/>
                      <a:r>
                        <a:rPr lang="en-US" sz="2200" dirty="0"/>
                        <a:t>Improved generalization </a:t>
                      </a:r>
                    </a:p>
                  </a:txBody>
                  <a:tcPr anchor="ctr"/>
                </a:tc>
                <a:tc>
                  <a:txBody>
                    <a:bodyPr/>
                    <a:lstStyle/>
                    <a:p>
                      <a:pPr algn="ctr"/>
                      <a:r>
                        <a:rPr lang="en-US" sz="2200" dirty="0"/>
                        <a:t>Coarse-grained tuning</a:t>
                      </a:r>
                    </a:p>
                  </a:txBody>
                  <a:tcPr anchor="ctr"/>
                </a:tc>
                <a:extLst>
                  <a:ext uri="{0D108BD9-81ED-4DB2-BD59-A6C34878D82A}">
                    <a16:rowId xmlns:a16="http://schemas.microsoft.com/office/drawing/2014/main" val="2059681079"/>
                  </a:ext>
                </a:extLst>
              </a:tr>
              <a:tr h="140213">
                <a:tc>
                  <a:txBody>
                    <a:bodyPr/>
                    <a:lstStyle/>
                    <a:p>
                      <a:pPr algn="ctr"/>
                      <a:r>
                        <a:rPr lang="en-US" sz="2200" dirty="0"/>
                        <a:t>DL</a:t>
                      </a:r>
                    </a:p>
                  </a:txBody>
                  <a:tcPr anchor="ctr"/>
                </a:tc>
                <a:tc>
                  <a:txBody>
                    <a:bodyPr/>
                    <a:lstStyle/>
                    <a:p>
                      <a:pPr algn="ctr"/>
                      <a:r>
                        <a:rPr lang="en-US" sz="2200" dirty="0"/>
                        <a:t>Train with samples of state metrics</a:t>
                      </a:r>
                    </a:p>
                  </a:txBody>
                  <a:tcPr anchor="ctr"/>
                </a:tc>
                <a:tc gridSpan="2">
                  <a:txBody>
                    <a:bodyPr/>
                    <a:lstStyle/>
                    <a:p>
                      <a:pPr algn="ctr"/>
                      <a:r>
                        <a:rPr lang="en-US" sz="2200" dirty="0"/>
                        <a:t>Tune for a specific knob</a:t>
                      </a:r>
                    </a:p>
                  </a:txBody>
                  <a:tcPr anchor="ctr"/>
                </a:tc>
                <a:tc hMerge="1">
                  <a:txBody>
                    <a:bodyPr/>
                    <a:lstStyle/>
                    <a:p>
                      <a:pPr algn="ctr"/>
                      <a:endParaRPr lang="en-US" sz="2200" dirty="0"/>
                    </a:p>
                  </a:txBody>
                  <a:tcPr anchor="ctr"/>
                </a:tc>
                <a:extLst>
                  <a:ext uri="{0D108BD9-81ED-4DB2-BD59-A6C34878D82A}">
                    <a16:rowId xmlns:a16="http://schemas.microsoft.com/office/drawing/2014/main" val="1409462836"/>
                  </a:ext>
                </a:extLst>
              </a:tr>
            </a:tbl>
          </a:graphicData>
        </a:graphic>
      </p:graphicFrame>
    </p:spTree>
    <p:extLst>
      <p:ext uri="{BB962C8B-B14F-4D97-AF65-F5344CB8AC3E}">
        <p14:creationId xmlns:p14="http://schemas.microsoft.com/office/powerpoint/2010/main" val="315342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5CE1-6284-4BCB-2ACB-C552C163D510}"/>
              </a:ext>
            </a:extLst>
          </p:cNvPr>
          <p:cNvSpPr>
            <a:spLocks noGrp="1"/>
          </p:cNvSpPr>
          <p:nvPr>
            <p:ph type="title"/>
          </p:nvPr>
        </p:nvSpPr>
        <p:spPr/>
        <p:txBody>
          <a:bodyPr/>
          <a:lstStyle/>
          <a:p>
            <a:r>
              <a:rPr lang="en-US" sz="4000" dirty="0"/>
              <a:t>Configuration - Index Selection</a:t>
            </a:r>
          </a:p>
        </p:txBody>
      </p:sp>
      <p:sp>
        <p:nvSpPr>
          <p:cNvPr id="3" name="Content Placeholder 2">
            <a:extLst>
              <a:ext uri="{FF2B5EF4-FFF2-40B4-BE49-F238E27FC236}">
                <a16:creationId xmlns:a16="http://schemas.microsoft.com/office/drawing/2014/main" id="{19DBDC59-C290-14BF-63F7-A781071A0BBF}"/>
              </a:ext>
            </a:extLst>
          </p:cNvPr>
          <p:cNvSpPr>
            <a:spLocks noGrp="1"/>
          </p:cNvSpPr>
          <p:nvPr>
            <p:ph idx="1"/>
          </p:nvPr>
        </p:nvSpPr>
        <p:spPr/>
        <p:txBody>
          <a:bodyPr/>
          <a:lstStyle/>
          <a:p>
            <a:pPr marL="0" indent="0">
              <a:buNone/>
            </a:pPr>
            <a:r>
              <a:rPr lang="en-US" dirty="0"/>
              <a:t>Given a query workload and a space budget B, the goal is </a:t>
            </a:r>
            <a:r>
              <a:rPr lang="en-US" u="sng" dirty="0"/>
              <a:t>to </a:t>
            </a:r>
            <a:r>
              <a:rPr lang="en-US" b="1" u="sng" dirty="0"/>
              <a:t>find a subset of columns</a:t>
            </a:r>
            <a:r>
              <a:rPr lang="en-US" u="sng" dirty="0"/>
              <a:t> to build the index that maximizes the benefit</a:t>
            </a:r>
            <a:r>
              <a:rPr lang="en-US" dirty="0"/>
              <a:t> while keeping the total index size within B</a:t>
            </a:r>
          </a:p>
          <a:p>
            <a:pPr marL="0" indent="0">
              <a:buNone/>
            </a:pPr>
            <a:endParaRPr lang="en-US" dirty="0"/>
          </a:p>
          <a:p>
            <a:pPr marL="0" indent="0">
              <a:buNone/>
            </a:pPr>
            <a:r>
              <a:rPr lang="en-US" dirty="0"/>
              <a:t>(select appropriate indexes to achieve</a:t>
            </a:r>
          </a:p>
          <a:p>
            <a:pPr marL="0" indent="0">
              <a:buNone/>
            </a:pPr>
            <a:r>
              <a:rPr lang="en-US" dirty="0"/>
              <a:t>high performance)</a:t>
            </a:r>
          </a:p>
        </p:txBody>
      </p:sp>
      <p:sp>
        <p:nvSpPr>
          <p:cNvPr id="4" name="Slide Number Placeholder 3">
            <a:extLst>
              <a:ext uri="{FF2B5EF4-FFF2-40B4-BE49-F238E27FC236}">
                <a16:creationId xmlns:a16="http://schemas.microsoft.com/office/drawing/2014/main" id="{88BAF7E5-63A2-D5BB-4540-7AD68AB5DD04}"/>
              </a:ext>
            </a:extLst>
          </p:cNvPr>
          <p:cNvSpPr>
            <a:spLocks noGrp="1"/>
          </p:cNvSpPr>
          <p:nvPr>
            <p:ph type="sldNum" sz="quarter" idx="12"/>
          </p:nvPr>
        </p:nvSpPr>
        <p:spPr/>
        <p:txBody>
          <a:bodyPr/>
          <a:lstStyle/>
          <a:p>
            <a:fld id="{14E28774-ABAA-F244-9A0F-592B5A16B4E0}" type="slidenum">
              <a:rPr lang="en-US" altLang="zh-CN" smtClean="0"/>
              <a:pPr/>
              <a:t>7</a:t>
            </a:fld>
            <a:endParaRPr lang="en-US" altLang="zh-CN"/>
          </a:p>
        </p:txBody>
      </p:sp>
    </p:spTree>
    <p:extLst>
      <p:ext uri="{BB962C8B-B14F-4D97-AF65-F5344CB8AC3E}">
        <p14:creationId xmlns:p14="http://schemas.microsoft.com/office/powerpoint/2010/main" val="18344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C54F2-7420-A4B7-E9AD-9464EBEA5E64}"/>
              </a:ext>
            </a:extLst>
          </p:cNvPr>
          <p:cNvSpPr>
            <a:spLocks noGrp="1"/>
          </p:cNvSpPr>
          <p:nvPr>
            <p:ph type="title"/>
          </p:nvPr>
        </p:nvSpPr>
        <p:spPr/>
        <p:txBody>
          <a:bodyPr/>
          <a:lstStyle/>
          <a:p>
            <a:r>
              <a:rPr lang="en-US" sz="4000" dirty="0"/>
              <a:t>Configuration - Index Selection</a:t>
            </a:r>
          </a:p>
        </p:txBody>
      </p:sp>
      <p:sp>
        <p:nvSpPr>
          <p:cNvPr id="4" name="Slide Number Placeholder 3">
            <a:extLst>
              <a:ext uri="{FF2B5EF4-FFF2-40B4-BE49-F238E27FC236}">
                <a16:creationId xmlns:a16="http://schemas.microsoft.com/office/drawing/2014/main" id="{A1B49A16-F71C-4E11-5A7D-1FDDF2A6DF1E}"/>
              </a:ext>
            </a:extLst>
          </p:cNvPr>
          <p:cNvSpPr>
            <a:spLocks noGrp="1"/>
          </p:cNvSpPr>
          <p:nvPr>
            <p:ph type="sldNum" sz="quarter" idx="12"/>
          </p:nvPr>
        </p:nvSpPr>
        <p:spPr/>
        <p:txBody>
          <a:bodyPr/>
          <a:lstStyle/>
          <a:p>
            <a:fld id="{14E28774-ABAA-F244-9A0F-592B5A16B4E0}" type="slidenum">
              <a:rPr lang="en-US" altLang="zh-CN" smtClean="0"/>
              <a:pPr/>
              <a:t>8</a:t>
            </a:fld>
            <a:endParaRPr lang="en-US" altLang="zh-CN"/>
          </a:p>
        </p:txBody>
      </p:sp>
      <p:pic>
        <p:nvPicPr>
          <p:cNvPr id="9" name="Content Placeholder 8" descr="A table with text and numbers&#10;&#10;Description automatically generated">
            <a:extLst>
              <a:ext uri="{FF2B5EF4-FFF2-40B4-BE49-F238E27FC236}">
                <a16:creationId xmlns:a16="http://schemas.microsoft.com/office/drawing/2014/main" id="{0129CC2C-AAB9-4309-3DDA-1D18A33B99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67830" y="1581347"/>
            <a:ext cx="5559251" cy="1412976"/>
          </a:xfrm>
        </p:spPr>
      </p:pic>
      <p:graphicFrame>
        <p:nvGraphicFramePr>
          <p:cNvPr id="3" name="Table 2">
            <a:extLst>
              <a:ext uri="{FF2B5EF4-FFF2-40B4-BE49-F238E27FC236}">
                <a16:creationId xmlns:a16="http://schemas.microsoft.com/office/drawing/2014/main" id="{D87F0212-B992-DA95-CCFF-855B7EBB9481}"/>
              </a:ext>
            </a:extLst>
          </p:cNvPr>
          <p:cNvGraphicFramePr>
            <a:graphicFrameLocks noGrp="1"/>
          </p:cNvGraphicFramePr>
          <p:nvPr>
            <p:extLst>
              <p:ext uri="{D42A27DB-BD31-4B8C-83A1-F6EECF244321}">
                <p14:modId xmlns:p14="http://schemas.microsoft.com/office/powerpoint/2010/main" val="1337367394"/>
              </p:ext>
            </p:extLst>
          </p:nvPr>
        </p:nvGraphicFramePr>
        <p:xfrm>
          <a:off x="199702" y="3140968"/>
          <a:ext cx="8764465" cy="3640924"/>
        </p:xfrm>
        <a:graphic>
          <a:graphicData uri="http://schemas.openxmlformats.org/drawingml/2006/table">
            <a:tbl>
              <a:tblPr firstRow="1" bandRow="1">
                <a:tableStyleId>{ED083AE6-46FA-4A59-8FB0-9F97EB10719F}</a:tableStyleId>
              </a:tblPr>
              <a:tblGrid>
                <a:gridCol w="1512167">
                  <a:extLst>
                    <a:ext uri="{9D8B030D-6E8A-4147-A177-3AD203B41FA5}">
                      <a16:colId xmlns:a16="http://schemas.microsoft.com/office/drawing/2014/main" val="1000763860"/>
                    </a:ext>
                  </a:extLst>
                </a:gridCol>
                <a:gridCol w="3583063">
                  <a:extLst>
                    <a:ext uri="{9D8B030D-6E8A-4147-A177-3AD203B41FA5}">
                      <a16:colId xmlns:a16="http://schemas.microsoft.com/office/drawing/2014/main" val="3229590141"/>
                    </a:ext>
                  </a:extLst>
                </a:gridCol>
                <a:gridCol w="1440160">
                  <a:extLst>
                    <a:ext uri="{9D8B030D-6E8A-4147-A177-3AD203B41FA5}">
                      <a16:colId xmlns:a16="http://schemas.microsoft.com/office/drawing/2014/main" val="4194500219"/>
                    </a:ext>
                  </a:extLst>
                </a:gridCol>
                <a:gridCol w="2229075">
                  <a:extLst>
                    <a:ext uri="{9D8B030D-6E8A-4147-A177-3AD203B41FA5}">
                      <a16:colId xmlns:a16="http://schemas.microsoft.com/office/drawing/2014/main" val="2269577115"/>
                    </a:ext>
                  </a:extLst>
                </a:gridCol>
              </a:tblGrid>
              <a:tr h="487343">
                <a:tc>
                  <a:txBody>
                    <a:bodyPr/>
                    <a:lstStyle/>
                    <a:p>
                      <a:pPr algn="ctr"/>
                      <a:r>
                        <a:rPr lang="en-US" sz="2200" dirty="0"/>
                        <a:t>Method</a:t>
                      </a:r>
                    </a:p>
                  </a:txBody>
                  <a:tcPr anchor="ctr"/>
                </a:tc>
                <a:tc>
                  <a:txBody>
                    <a:bodyPr/>
                    <a:lstStyle/>
                    <a:p>
                      <a:pPr algn="ctr"/>
                      <a:r>
                        <a:rPr lang="en-US" sz="2200" dirty="0"/>
                        <a:t>Main idea</a:t>
                      </a:r>
                    </a:p>
                  </a:txBody>
                  <a:tcPr anchor="ctr"/>
                </a:tc>
                <a:tc>
                  <a:txBody>
                    <a:bodyPr/>
                    <a:lstStyle/>
                    <a:p>
                      <a:pPr algn="ctr"/>
                      <a:r>
                        <a:rPr lang="en-US" sz="2200" dirty="0"/>
                        <a:t>Pros</a:t>
                      </a:r>
                    </a:p>
                  </a:txBody>
                  <a:tcPr anchor="ctr"/>
                </a:tc>
                <a:tc>
                  <a:txBody>
                    <a:bodyPr/>
                    <a:lstStyle/>
                    <a:p>
                      <a:pPr algn="ctr"/>
                      <a:r>
                        <a:rPr lang="en-US" sz="2200"/>
                        <a:t>Cons</a:t>
                      </a:r>
                      <a:endParaRPr lang="en-US" sz="2200" dirty="0"/>
                    </a:p>
                  </a:txBody>
                  <a:tcPr anchor="ctr"/>
                </a:tc>
                <a:extLst>
                  <a:ext uri="{0D108BD9-81ED-4DB2-BD59-A6C34878D82A}">
                    <a16:rowId xmlns:a16="http://schemas.microsoft.com/office/drawing/2014/main" val="3137841030"/>
                  </a:ext>
                </a:extLst>
              </a:tr>
              <a:tr h="440861">
                <a:tc>
                  <a:txBody>
                    <a:bodyPr/>
                    <a:lstStyle/>
                    <a:p>
                      <a:pPr algn="ctr"/>
                      <a:r>
                        <a:rPr lang="en-US" sz="2200" dirty="0"/>
                        <a:t>Offline</a:t>
                      </a:r>
                    </a:p>
                  </a:txBody>
                  <a:tcPr anchor="ctr"/>
                </a:tc>
                <a:tc>
                  <a:txBody>
                    <a:bodyPr/>
                    <a:lstStyle/>
                    <a:p>
                      <a:pPr algn="ctr"/>
                      <a:r>
                        <a:rPr lang="en-US" sz="2200" dirty="0"/>
                        <a:t>DBAs hand pick</a:t>
                      </a:r>
                    </a:p>
                  </a:txBody>
                  <a:tcPr anchor="ctr"/>
                </a:tc>
                <a:tc>
                  <a:txBody>
                    <a:bodyPr/>
                    <a:lstStyle/>
                    <a:p>
                      <a:pPr algn="ctr"/>
                      <a:r>
                        <a:rPr lang="en-US" sz="2200" dirty="0"/>
                        <a: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a:t>Not flexible</a:t>
                      </a:r>
                      <a:endParaRPr lang="en-US" sz="2200" dirty="0"/>
                    </a:p>
                  </a:txBody>
                  <a:tcPr anchor="ctr"/>
                </a:tc>
                <a:extLst>
                  <a:ext uri="{0D108BD9-81ED-4DB2-BD59-A6C34878D82A}">
                    <a16:rowId xmlns:a16="http://schemas.microsoft.com/office/drawing/2014/main" val="558947355"/>
                  </a:ext>
                </a:extLst>
              </a:tr>
              <a:tr h="622546">
                <a:tc>
                  <a:txBody>
                    <a:bodyPr/>
                    <a:lstStyle/>
                    <a:p>
                      <a:pPr algn="ctr"/>
                      <a:r>
                        <a:rPr lang="en-US" sz="2200" dirty="0"/>
                        <a:t>Online</a:t>
                      </a:r>
                    </a:p>
                  </a:txBody>
                  <a:tcPr anchor="ctr"/>
                </a:tc>
                <a:tc>
                  <a:txBody>
                    <a:bodyPr/>
                    <a:lstStyle/>
                    <a:p>
                      <a:pPr algn="ctr"/>
                      <a:r>
                        <a:rPr lang="en-US" sz="2200" dirty="0"/>
                        <a:t>Continuously analyze workload</a:t>
                      </a:r>
                    </a:p>
                  </a:txBody>
                  <a:tcPr anchor="ctr"/>
                </a:tc>
                <a:tc>
                  <a:txBody>
                    <a:bodyPr/>
                    <a:lstStyle/>
                    <a:p>
                      <a:pPr algn="ctr"/>
                      <a:r>
                        <a:rPr lang="en-US" sz="2200" dirty="0"/>
                        <a:t>More flexible</a:t>
                      </a:r>
                    </a:p>
                  </a:txBody>
                  <a:tcPr anchor="ctr"/>
                </a:tc>
                <a:tc>
                  <a:txBody>
                    <a:bodyPr/>
                    <a:lstStyle/>
                    <a:p>
                      <a:pPr algn="ctr"/>
                      <a:r>
                        <a:rPr lang="en-US" sz="2200" dirty="0"/>
                        <a:t>High Overhead</a:t>
                      </a:r>
                    </a:p>
                  </a:txBody>
                  <a:tcPr anchor="ctr"/>
                </a:tc>
                <a:extLst>
                  <a:ext uri="{0D108BD9-81ED-4DB2-BD59-A6C34878D82A}">
                    <a16:rowId xmlns:a16="http://schemas.microsoft.com/office/drawing/2014/main" val="4165334422"/>
                  </a:ext>
                </a:extLst>
              </a:tr>
              <a:tr h="622546">
                <a:tc>
                  <a:txBody>
                    <a:bodyPr/>
                    <a:lstStyle/>
                    <a:p>
                      <a:pPr algn="ctr"/>
                      <a:r>
                        <a:rPr lang="en-US" sz="2200" dirty="0"/>
                        <a:t>Semi-Automatic</a:t>
                      </a:r>
                    </a:p>
                  </a:txBody>
                  <a:tcPr anchor="ctr"/>
                </a:tc>
                <a:tc>
                  <a:txBody>
                    <a:bodyPr/>
                    <a:lstStyle/>
                    <a:p>
                      <a:pPr algn="ctr"/>
                      <a:r>
                        <a:rPr lang="en-US" sz="2200" dirty="0"/>
                        <a:t>Monitor; need DBAs for judgment</a:t>
                      </a:r>
                    </a:p>
                  </a:txBody>
                  <a:tcPr anchor="ctr"/>
                </a:tc>
                <a:tc gridSpan="2">
                  <a:txBody>
                    <a:bodyPr/>
                    <a:lstStyle/>
                    <a:p>
                      <a:pPr algn="ctr"/>
                      <a:r>
                        <a:rPr lang="en-US" sz="2200" dirty="0"/>
                        <a:t> take the experience from DBAs into consideration</a:t>
                      </a:r>
                    </a:p>
                  </a:txBody>
                  <a:tcPr anchor="ctr"/>
                </a:tc>
                <a:tc hMerge="1">
                  <a:txBody>
                    <a:bodyPr/>
                    <a:lstStyle/>
                    <a:p>
                      <a:pPr algn="ctr"/>
                      <a:endParaRPr lang="en-US" sz="2200" dirty="0"/>
                    </a:p>
                  </a:txBody>
                  <a:tcPr anchor="ctr"/>
                </a:tc>
                <a:extLst>
                  <a:ext uri="{0D108BD9-81ED-4DB2-BD59-A6C34878D82A}">
                    <a16:rowId xmlns:a16="http://schemas.microsoft.com/office/drawing/2014/main" val="3310184053"/>
                  </a:ext>
                </a:extLst>
              </a:tr>
              <a:tr h="622546">
                <a:tc>
                  <a:txBody>
                    <a:bodyPr/>
                    <a:lstStyle/>
                    <a:p>
                      <a:pPr algn="ctr"/>
                      <a:r>
                        <a:rPr lang="en-US" sz="2200" dirty="0"/>
                        <a:t>ML-Based</a:t>
                      </a:r>
                    </a:p>
                  </a:txBody>
                  <a:tcPr anchor="ctr"/>
                </a:tc>
                <a:tc>
                  <a:txBody>
                    <a:bodyPr/>
                    <a:lstStyle/>
                    <a:p>
                      <a:pPr algn="ctr"/>
                      <a:r>
                        <a:rPr lang="en-US" sz="2400" dirty="0"/>
                        <a:t>automatically learn experience from historical data</a:t>
                      </a:r>
                      <a:endParaRPr lang="en-US" sz="2200" dirty="0"/>
                    </a:p>
                  </a:txBody>
                  <a:tcPr anchor="ctr"/>
                </a:tc>
                <a:tc>
                  <a:txBody>
                    <a:bodyPr/>
                    <a:lstStyle/>
                    <a:p>
                      <a:pPr algn="ctr"/>
                      <a:r>
                        <a:rPr lang="en-US" sz="2200" dirty="0"/>
                        <a:t>Does not depend on DBAs</a:t>
                      </a:r>
                    </a:p>
                  </a:txBody>
                  <a:tcPr anchor="ctr"/>
                </a:tc>
                <a:tc>
                  <a:txBody>
                    <a:bodyPr/>
                    <a:lstStyle/>
                    <a:p>
                      <a:pPr algn="ctr"/>
                      <a:r>
                        <a:rPr lang="en-US" sz="2200" dirty="0"/>
                        <a:t>-</a:t>
                      </a:r>
                    </a:p>
                  </a:txBody>
                  <a:tcPr anchor="ctr"/>
                </a:tc>
                <a:extLst>
                  <a:ext uri="{0D108BD9-81ED-4DB2-BD59-A6C34878D82A}">
                    <a16:rowId xmlns:a16="http://schemas.microsoft.com/office/drawing/2014/main" val="3971272331"/>
                  </a:ext>
                </a:extLst>
              </a:tr>
            </a:tbl>
          </a:graphicData>
        </a:graphic>
      </p:graphicFrame>
    </p:spTree>
    <p:extLst>
      <p:ext uri="{BB962C8B-B14F-4D97-AF65-F5344CB8AC3E}">
        <p14:creationId xmlns:p14="http://schemas.microsoft.com/office/powerpoint/2010/main" val="429232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C116-28F8-DFAA-BF59-A76B9935CA2A}"/>
              </a:ext>
            </a:extLst>
          </p:cNvPr>
          <p:cNvSpPr>
            <a:spLocks noGrp="1"/>
          </p:cNvSpPr>
          <p:nvPr>
            <p:ph type="title"/>
          </p:nvPr>
        </p:nvSpPr>
        <p:spPr/>
        <p:txBody>
          <a:bodyPr/>
          <a:lstStyle/>
          <a:p>
            <a:r>
              <a:rPr lang="en-US" sz="4000" dirty="0"/>
              <a:t>Configuration - View Advisor</a:t>
            </a:r>
          </a:p>
        </p:txBody>
      </p:sp>
      <p:sp>
        <p:nvSpPr>
          <p:cNvPr id="3" name="Content Placeholder 2">
            <a:extLst>
              <a:ext uri="{FF2B5EF4-FFF2-40B4-BE49-F238E27FC236}">
                <a16:creationId xmlns:a16="http://schemas.microsoft.com/office/drawing/2014/main" id="{66258661-FAC8-B92A-3DB6-7338D7A6AF47}"/>
              </a:ext>
            </a:extLst>
          </p:cNvPr>
          <p:cNvSpPr>
            <a:spLocks noGrp="1"/>
          </p:cNvSpPr>
          <p:nvPr>
            <p:ph idx="1"/>
          </p:nvPr>
        </p:nvSpPr>
        <p:spPr/>
        <p:txBody>
          <a:bodyPr/>
          <a:lstStyle/>
          <a:p>
            <a:pPr marL="0" indent="0">
              <a:buNone/>
            </a:pPr>
            <a:r>
              <a:rPr lang="en-US" dirty="0"/>
              <a:t>Two main tasks:</a:t>
            </a:r>
          </a:p>
          <a:p>
            <a:r>
              <a:rPr lang="en-US" dirty="0"/>
              <a:t>Candidate View Generation: generate a set of high-quality candidate views that can be utilized for future queries</a:t>
            </a:r>
          </a:p>
          <a:p>
            <a:r>
              <a:rPr lang="en-US" dirty="0"/>
              <a:t>View Selection: select a subset of these views that can most significantly improve performance under system resource constraints</a:t>
            </a:r>
          </a:p>
        </p:txBody>
      </p:sp>
      <p:sp>
        <p:nvSpPr>
          <p:cNvPr id="4" name="Slide Number Placeholder 3">
            <a:extLst>
              <a:ext uri="{FF2B5EF4-FFF2-40B4-BE49-F238E27FC236}">
                <a16:creationId xmlns:a16="http://schemas.microsoft.com/office/drawing/2014/main" id="{C8377CAE-C363-AF4D-3E5A-B5619FA16E62}"/>
              </a:ext>
            </a:extLst>
          </p:cNvPr>
          <p:cNvSpPr>
            <a:spLocks noGrp="1"/>
          </p:cNvSpPr>
          <p:nvPr>
            <p:ph type="sldNum" sz="quarter" idx="12"/>
          </p:nvPr>
        </p:nvSpPr>
        <p:spPr/>
        <p:txBody>
          <a:bodyPr/>
          <a:lstStyle/>
          <a:p>
            <a:fld id="{14E28774-ABAA-F244-9A0F-592B5A16B4E0}" type="slidenum">
              <a:rPr lang="en-US" altLang="zh-CN" smtClean="0"/>
              <a:pPr/>
              <a:t>9</a:t>
            </a:fld>
            <a:endParaRPr lang="en-US" altLang="zh-CN"/>
          </a:p>
        </p:txBody>
      </p:sp>
    </p:spTree>
    <p:extLst>
      <p:ext uri="{BB962C8B-B14F-4D97-AF65-F5344CB8AC3E}">
        <p14:creationId xmlns:p14="http://schemas.microsoft.com/office/powerpoint/2010/main" val="1774662612"/>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WJ.pptx" id="{57AF548D-9C7A-4CF7-A9B2-13765206ADD3}" vid="{ADA8E1EB-65C7-4363-B0CC-ED5B91E663D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LWJ</Template>
  <TotalTime>5805</TotalTime>
  <Words>4023</Words>
  <Application>Microsoft Macintosh PowerPoint</Application>
  <PresentationFormat>On-screen Show (4:3)</PresentationFormat>
  <Paragraphs>449</Paragraphs>
  <Slides>27</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AdvP1491</vt:lpstr>
      <vt:lpstr>AdvP1854</vt:lpstr>
      <vt:lpstr>AdvP4C4E51</vt:lpstr>
      <vt:lpstr>AdvP4C4E74</vt:lpstr>
      <vt:lpstr>Söhne</vt:lpstr>
      <vt:lpstr>Arial</vt:lpstr>
      <vt:lpstr>Helvetica Neue</vt:lpstr>
      <vt:lpstr>Tahoma</vt:lpstr>
      <vt:lpstr>Wingdings</vt:lpstr>
      <vt:lpstr>Blends</vt:lpstr>
      <vt:lpstr>Database Meets Artificial Intelligence: A Survey</vt:lpstr>
      <vt:lpstr>Database and AI can benefit from each other</vt:lpstr>
      <vt:lpstr>AI for DB: Overview</vt:lpstr>
      <vt:lpstr>AI for DB: Configuration</vt:lpstr>
      <vt:lpstr>Configuration - Knob Tuning</vt:lpstr>
      <vt:lpstr>Configuration - Knob Tuning</vt:lpstr>
      <vt:lpstr>Configuration - Index Selection</vt:lpstr>
      <vt:lpstr>Configuration - Index Selection</vt:lpstr>
      <vt:lpstr>Configuration - View Advisor</vt:lpstr>
      <vt:lpstr>Configuration - View Advisor</vt:lpstr>
      <vt:lpstr>AI for DB: Optimization</vt:lpstr>
      <vt:lpstr>Cardinality &amp; Cost Estimation</vt:lpstr>
      <vt:lpstr>Cardinality &amp; Cost Estimation</vt:lpstr>
      <vt:lpstr>Join Order Selection</vt:lpstr>
      <vt:lpstr>Join Order Selection</vt:lpstr>
      <vt:lpstr>AI for DB: Design</vt:lpstr>
      <vt:lpstr>Learned Data Structure</vt:lpstr>
      <vt:lpstr>Learned Transaction Management</vt:lpstr>
      <vt:lpstr>Transaction Prediction</vt:lpstr>
      <vt:lpstr>Transaction Scheduling</vt:lpstr>
      <vt:lpstr>Learning-Based Security</vt:lpstr>
      <vt:lpstr>DB for AI</vt:lpstr>
      <vt:lpstr>Declarative Language Model</vt:lpstr>
      <vt:lpstr>Model Training</vt:lpstr>
      <vt:lpstr>Accelerating Model Inference</vt:lpstr>
      <vt:lpstr>Research Challenges and Future Work</vt:lpstr>
      <vt:lpstr>Research Challenges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Lazy Evaluation of Sliding Window Join on Modern Multicores</dc:title>
  <dc:subject>Sigmod 2008 presentation</dc:subject>
  <dc:creator>曾 献智</dc:creator>
  <cp:lastModifiedBy>Haolan He</cp:lastModifiedBy>
  <cp:revision>14</cp:revision>
  <dcterms:created xsi:type="dcterms:W3CDTF">2022-08-23T04:35:14Z</dcterms:created>
  <dcterms:modified xsi:type="dcterms:W3CDTF">2023-10-20T08:29:40Z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298231-ee28-4c9e-9ffa-238d0040efda_Enabled">
    <vt:lpwstr>true</vt:lpwstr>
  </property>
  <property fmtid="{D5CDD505-2E9C-101B-9397-08002B2CF9AE}" pid="3" name="MSIP_Label_be298231-ee28-4c9e-9ffa-238d0040efda_SetDate">
    <vt:lpwstr>2023-10-13T02:47:32Z</vt:lpwstr>
  </property>
  <property fmtid="{D5CDD505-2E9C-101B-9397-08002B2CF9AE}" pid="4" name="MSIP_Label_be298231-ee28-4c9e-9ffa-238d0040efda_Method">
    <vt:lpwstr>Privileged</vt:lpwstr>
  </property>
  <property fmtid="{D5CDD505-2E9C-101B-9397-08002B2CF9AE}" pid="5" name="MSIP_Label_be298231-ee28-4c9e-9ffa-238d0040efda_Name">
    <vt:lpwstr>Public</vt:lpwstr>
  </property>
  <property fmtid="{D5CDD505-2E9C-101B-9397-08002B2CF9AE}" pid="6" name="MSIP_Label_be298231-ee28-4c9e-9ffa-238d0040efda_SiteId">
    <vt:lpwstr>3476b776-e990-4f72-b950-62489831623d</vt:lpwstr>
  </property>
  <property fmtid="{D5CDD505-2E9C-101B-9397-08002B2CF9AE}" pid="7" name="MSIP_Label_be298231-ee28-4c9e-9ffa-238d0040efda_ActionId">
    <vt:lpwstr>e6c577ac-a1b9-411b-bd27-22683039d056</vt:lpwstr>
  </property>
  <property fmtid="{D5CDD505-2E9C-101B-9397-08002B2CF9AE}" pid="8" name="MSIP_Label_be298231-ee28-4c9e-9ffa-238d0040efda_ContentBits">
    <vt:lpwstr>0</vt:lpwstr>
  </property>
</Properties>
</file>