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1" y="274641"/>
            <a:ext cx="603152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1" y="1600203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2338" y="1600203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ChangeArrowheads="1"/>
          </p:cNvSpPr>
          <p:nvPr/>
        </p:nvSpPr>
        <p:spPr bwMode="auto">
          <a:xfrm>
            <a:off x="8379070" y="6524625"/>
            <a:ext cx="51288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fld id="{D44A4926-ABA6-4F0D-B56C-5A9DA5127849}" type="slidenum">
              <a:rPr lang="en-US" altLang="ko-KR" sz="1400" b="0">
                <a:solidFill>
                  <a:schemeClr val="tx1"/>
                </a:solidFill>
                <a:latin typeface="굴림" charset="-127"/>
                <a:ea typeface="굴림" charset="-127"/>
              </a:rPr>
              <a:pPr algn="r">
                <a:lnSpc>
                  <a:spcPct val="100000"/>
                </a:lnSpc>
                <a:spcBef>
                  <a:spcPct val="0"/>
                </a:spcBef>
              </a:pPr>
              <a:t>‹#›</a:t>
            </a:fld>
            <a:endParaRPr lang="en-US" altLang="ko-KR" sz="1400" b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ltGray">
          <a:xfrm>
            <a:off x="0" y="44450"/>
            <a:ext cx="9144000" cy="457200"/>
          </a:xfrm>
          <a:prstGeom prst="rect">
            <a:avLst/>
          </a:prstGeom>
          <a:solidFill>
            <a:srgbClr val="0029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ltGray">
          <a:xfrm flipV="1">
            <a:off x="1115158" y="6669088"/>
            <a:ext cx="7244862" cy="69850"/>
          </a:xfrm>
          <a:prstGeom prst="rect">
            <a:avLst/>
          </a:prstGeom>
          <a:solidFill>
            <a:srgbClr val="0029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isis-projec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indo.dev.naver.com/jindo_home/" TargetMode="External"/><Relationship Id="rId7" Type="http://schemas.openxmlformats.org/officeDocument/2006/relationships/hyperlink" Target="http://sencha.com/" TargetMode="External"/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yojs.com/" TargetMode="External"/><Relationship Id="rId5" Type="http://schemas.openxmlformats.org/officeDocument/2006/relationships/hyperlink" Target="http://www.jquery.com/" TargetMode="External"/><Relationship Id="rId4" Type="http://schemas.openxmlformats.org/officeDocument/2006/relationships/hyperlink" Target="http://www.daum.net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7620" y="642918"/>
            <a:ext cx="4929222" cy="5786477"/>
          </a:xfrm>
        </p:spPr>
        <p:txBody>
          <a:bodyPr/>
          <a:lstStyle/>
          <a:p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웹 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OS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는 웹 페이지와 응용 프로그램을 렌더링할 </a:t>
            </a:r>
            <a:r>
              <a:rPr lang="en-US" altLang="ko-KR" sz="1500" b="1" dirty="0" err="1" smtClean="0">
                <a:latin typeface="맑은 고딕" pitchFamily="50" charset="-127"/>
                <a:ea typeface="맑은 고딕" pitchFamily="50" charset="-127"/>
              </a:rPr>
              <a:t>QtWebkit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의 버전을 사용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https://github.com/isis-project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서비스 정책 기능은 플랫폼 </a:t>
            </a:r>
            <a:r>
              <a:rPr lang="ko-KR" altLang="en-US" sz="1500" b="1" dirty="0" err="1" smtClean="0">
                <a:latin typeface="맑은 고딕" pitchFamily="50" charset="-127"/>
                <a:ea typeface="맑은 고딕" pitchFamily="50" charset="-127"/>
              </a:rPr>
              <a:t>이식성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b="1" dirty="0" err="1" smtClean="0">
                <a:latin typeface="맑은 고딕" pitchFamily="50" charset="-127"/>
                <a:ea typeface="맑은 고딕" pitchFamily="50" charset="-127"/>
              </a:rPr>
              <a:t>레이어의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 상단에 구현됨</a:t>
            </a:r>
            <a:endParaRPr lang="en-US" altLang="ko-KR" sz="15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DB8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는 웹 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OS 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구성 요소에 대한 저장소 서비스를 제공함</a:t>
            </a:r>
            <a:endParaRPr lang="en-US" altLang="ko-KR" sz="15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Luna Service 2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는 오픈 웹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OS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의 구성 요소 사이에 사용되는 버스기반의 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IPC  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메커니즘을 제공</a:t>
            </a:r>
            <a:endParaRPr lang="en-US" altLang="ko-KR" sz="15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Node.js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는 빠르고 쉽게 확장 가능한 네트워크 응용 프로그램 구축을 위한 크롬의 자바 스크립트 런타임에 구축된 플랫폼</a:t>
            </a:r>
            <a:endParaRPr lang="en-US" altLang="ko-KR" sz="15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The Open </a:t>
            </a:r>
            <a:r>
              <a:rPr lang="en-US" altLang="ko-KR" sz="1500" b="1" dirty="0" err="1" smtClean="0">
                <a:latin typeface="맑은 고딕" pitchFamily="50" charset="-127"/>
                <a:ea typeface="맑은 고딕" pitchFamily="50" charset="-127"/>
              </a:rPr>
              <a:t>webOS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 platform portability layer(PPL) : </a:t>
            </a:r>
            <a:r>
              <a:rPr lang="en-US" altLang="ko-KR" sz="1500" b="1" dirty="0" err="1" smtClean="0">
                <a:latin typeface="맑은 고딕" pitchFamily="50" charset="-127"/>
                <a:ea typeface="맑은 고딕" pitchFamily="50" charset="-127"/>
              </a:rPr>
              <a:t>Nyx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 Project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라는 코드명으로 불리며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하드웨어가 실행되는 핵심 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OS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에 대한 종속성에서 웹 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OS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의 상위 레이어를 분리하는 데 사용</a:t>
            </a:r>
            <a:endParaRPr lang="en-US" altLang="ko-KR" sz="15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500" b="1" dirty="0" err="1" smtClean="0">
                <a:latin typeface="맑은 고딕" pitchFamily="50" charset="-127"/>
                <a:ea typeface="맑은 고딕" pitchFamily="50" charset="-127"/>
              </a:rPr>
              <a:t>OpenEmbeded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는 핵심 응용 프로그램을 실행중인 시스템에 관리자로 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ARM 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에뮬레이터 </a:t>
            </a:r>
            <a:r>
              <a:rPr lang="ko-KR" altLang="en-US" sz="1500" b="1" dirty="0" err="1" smtClean="0">
                <a:latin typeface="맑은 고딕" pitchFamily="50" charset="-127"/>
                <a:ea typeface="맑은 고딕" pitchFamily="50" charset="-127"/>
              </a:rPr>
              <a:t>빌드를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 지원함</a:t>
            </a:r>
            <a:endParaRPr lang="en-US" altLang="ko-KR" sz="15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Linux Desktop Build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는 바탕 화면 및 시스템 관리자 내에서 실행되는 핵심 응용 프로그램의 응용 프로그램과 같은 시스템 관리자 관리자 샐행을 지원함</a:t>
            </a:r>
            <a:endParaRPr lang="en-US" altLang="ko-KR" sz="15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5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Open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webOS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Architecture Diagram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architecture_dia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714356"/>
            <a:ext cx="3208020" cy="5753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85795"/>
            <a:ext cx="8186766" cy="4286279"/>
          </a:xfrm>
        </p:spPr>
        <p:txBody>
          <a:bodyPr/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모듈화와 캡슐화를 강조한 객체지향 자바스크립트 애플리케이션 프레임워크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크로스 플랫폼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웹을 위한 데스크톱 및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모든 주요 플랫폼을 위한 애플리케이션을 개발하기 위해 동일한 프레임워크를 사용함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오픈 소스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Apache License, Version 2.0</a:t>
            </a:r>
          </a:p>
          <a:p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확장성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작고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견고한 코어를 가진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Enyo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는 모듈 및 개발자 커뮤니티에 의해 확장 될 수 있도록 설계되었음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복잡성을 관리하기 위한 설계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Enyo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의 컴포넌트 모델은 가장 복잡한 애플리케이션을 구축하고 유지하는 것이 간단하도록 설계됨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모바일에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최적화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Enyo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모바일에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뿌리는 가지고 있으며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태블릿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및 휴대폰을 더욱 빛내기 위해 구축되었음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경량이면서 빠른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Enyo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코어가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25K(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gzip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으로 압축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가 안될만큼 작고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지원되는 모든 플랫폼에서 속도와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응답성을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위해 튜닝 되었음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http://enyojs.com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Enyo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eny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5000636"/>
            <a:ext cx="2819400" cy="10363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42919"/>
            <a:ext cx="8186766" cy="5715040"/>
          </a:xfrm>
        </p:spPr>
        <p:txBody>
          <a:bodyPr/>
          <a:lstStyle/>
          <a:p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Jindo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Framework</a:t>
            </a:r>
          </a:p>
          <a:p>
            <a:pPr lvl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NHN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에서 개발한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JavaScript Framework</a:t>
            </a:r>
          </a:p>
          <a:p>
            <a:pPr lvl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http://www.naver.com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에서 사용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  <a:hlinkClick r:id="rId3"/>
              </a:rPr>
              <a:t>http://jindo.dev.naver.com/jindo_home/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License : LGPL v2</a:t>
            </a:r>
          </a:p>
          <a:p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Jigu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Framework</a:t>
            </a:r>
          </a:p>
          <a:p>
            <a:pPr lvl="1"/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Daum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에서 개발한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JavaScript Framework</a:t>
            </a:r>
          </a:p>
          <a:p>
            <a:pPr lvl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  <a:hlinkClick r:id="rId4"/>
              </a:rPr>
              <a:t>http://www.daum.net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에서 사용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Sizzle CSS Selector Engine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을 사용함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License : </a:t>
            </a:r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Daum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Common License</a:t>
            </a:r>
          </a:p>
          <a:p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Framework</a:t>
            </a:r>
          </a:p>
          <a:p>
            <a:pPr lvl="1"/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호환성을 갖춘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JavaScript Framework (write once, do more)</a:t>
            </a:r>
          </a:p>
          <a:p>
            <a:pPr lvl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  <a:hlinkClick r:id="rId5"/>
              </a:rPr>
              <a:t>http://www.jquery.com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Sizzle CSS Selector Engine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을 사용함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License : MIT License</a:t>
            </a:r>
          </a:p>
          <a:p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Enyo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Framework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lvl="1"/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WebOS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Web UI Framework</a:t>
            </a:r>
          </a:p>
          <a:p>
            <a:pPr lvl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  <a:hlinkClick r:id="rId6"/>
              </a:rPr>
              <a:t>http://enyojs.com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License : Apache License, Version 2.0</a:t>
            </a:r>
          </a:p>
          <a:p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Sencha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Touch Framework</a:t>
            </a:r>
          </a:p>
          <a:p>
            <a:pPr lvl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  <a:hlinkClick r:id="rId7"/>
              </a:rPr>
              <a:t>http://sencha.com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Liecense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: GPL v3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자바스크립트 프레임워크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42919"/>
            <a:ext cx="8186766" cy="5715040"/>
          </a:xfrm>
        </p:spPr>
        <p:txBody>
          <a:bodyPr/>
          <a:lstStyle/>
          <a:p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주요 기능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선택한 리소스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(HTML, PDF,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이미지등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를 브라우저의 화면상에 표현해주는 기능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서버에 리소스를 요청하고 수신하는 과정을 모두 포함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브라우저가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을 해석하고 화면에 나타내는 방법은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HTML, CSS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표주에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따르게 되는데 브라우저에 따라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스펙을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따르는 정도가 조금 상이하다고 볼 수 있음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종류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1990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년대 중반 인터넷 대중화를 이끈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넷스케이프와의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경쟁에서 승리를 거둔 마이크로 소프트사의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IE</a:t>
            </a:r>
          </a:p>
          <a:p>
            <a:pPr lvl="1"/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오픈 소스 개발자들이 구성한 모질라 재단에서 선보인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파이어폭스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1994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년에 선보여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년동안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끊임없이 진화하며 다른 웹 브라우저에도 큰 영향을 끼쳤던 오페라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애플이 오픈 소스의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웹킷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프로젝트와 공동 연구를 통해 선보인 사파리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빠른 속도를 목적으로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웹킷을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바탕으로 선보인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구글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크롬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그외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모바일용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브라우저들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각종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장치의 디폴트 브라우저들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크롬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웹브라우저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오페라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웹브라우저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미렌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브라우저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돌핀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브라우저등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브라우저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7620" y="642918"/>
            <a:ext cx="4929222" cy="5786477"/>
          </a:xfrm>
        </p:spPr>
        <p:txBody>
          <a:bodyPr/>
          <a:lstStyle/>
          <a:p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UI(User Interface) :  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각 브라우저의 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는 주소바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b="1" dirty="0" err="1" smtClean="0">
                <a:latin typeface="맑은 고딕" pitchFamily="50" charset="-127"/>
                <a:ea typeface="맑은 고딕" pitchFamily="50" charset="-127"/>
              </a:rPr>
              <a:t>뒤로가기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500" b="1" dirty="0" err="1" smtClean="0">
                <a:latin typeface="맑은 고딕" pitchFamily="50" charset="-127"/>
                <a:ea typeface="맑은 고딕" pitchFamily="50" charset="-127"/>
              </a:rPr>
              <a:t>앞으로가기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b="1" dirty="0" err="1" smtClean="0">
                <a:latin typeface="맑은 고딕" pitchFamily="50" charset="-127"/>
                <a:ea typeface="맑은 고딕" pitchFamily="50" charset="-127"/>
              </a:rPr>
              <a:t>북마크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 메뉴 등을 공통적으로 포함</a:t>
            </a:r>
            <a:endParaRPr lang="en-US" altLang="ko-KR" sz="15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브라우저 엔진 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: rendering 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엔진에 작업을 요청하고  다루는 인터페이스 부분</a:t>
            </a:r>
            <a:endParaRPr lang="en-US" altLang="ko-KR" sz="15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b="1" dirty="0" err="1" smtClean="0">
                <a:latin typeface="맑은 고딕" pitchFamily="50" charset="-127"/>
                <a:ea typeface="맑은 고딕" pitchFamily="50" charset="-127"/>
              </a:rPr>
              <a:t>렌더링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 엔진 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요청된 </a:t>
            </a:r>
            <a:r>
              <a:rPr lang="ko-KR" altLang="en-US" sz="1500" b="1" dirty="0" err="1" smtClean="0">
                <a:latin typeface="맑은 고딕" pitchFamily="50" charset="-127"/>
                <a:ea typeface="맑은 고딕" pitchFamily="50" charset="-127"/>
              </a:rPr>
              <a:t>컨텐츠를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 화면에 표시하기 위해 필수적인 부분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요청된 페이지가 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이라 할때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b="1" dirty="0" err="1" smtClean="0">
                <a:latin typeface="맑은 고딕" pitchFamily="50" charset="-127"/>
                <a:ea typeface="맑은 고딕" pitchFamily="50" charset="-127"/>
              </a:rPr>
              <a:t>렌더링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 엔진은 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500" b="1" dirty="0" err="1" smtClean="0">
                <a:latin typeface="맑은 고딕" pitchFamily="50" charset="-127"/>
                <a:ea typeface="맑은 고딕" pitchFamily="50" charset="-127"/>
              </a:rPr>
              <a:t>파싱하고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 화면에 </a:t>
            </a:r>
            <a:r>
              <a:rPr lang="ko-KR" altLang="en-US" sz="1500" b="1" dirty="0" err="1" smtClean="0">
                <a:latin typeface="맑은 고딕" pitchFamily="50" charset="-127"/>
                <a:ea typeface="맑은 고딕" pitchFamily="50" charset="-127"/>
              </a:rPr>
              <a:t>파싱된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b="1" dirty="0" err="1" smtClean="0">
                <a:latin typeface="맑은 고딕" pitchFamily="50" charset="-127"/>
                <a:ea typeface="맑은 고딕" pitchFamily="50" charset="-127"/>
              </a:rPr>
              <a:t>컨텐츠를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 표현하는 역할을 수행</a:t>
            </a:r>
            <a:endParaRPr lang="en-US" altLang="ko-KR" sz="15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네트워킹 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: HTTP request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와 같은 네트워크 호출을 위해 필요한 부분으로 각 플랫폼에 의존적인 부분과 플랫폼에 독립적인 인터페이스 부분으로 구성</a:t>
            </a:r>
            <a:endParaRPr lang="en-US" altLang="ko-KR" sz="15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500" b="1" dirty="0" err="1" smtClean="0">
                <a:latin typeface="맑은 고딕" pitchFamily="50" charset="-127"/>
                <a:ea typeface="맑은 고딕" pitchFamily="50" charset="-127"/>
              </a:rPr>
              <a:t>백엔드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500" b="1" dirty="0" err="1" smtClean="0">
                <a:latin typeface="맑은 고딕" pitchFamily="50" charset="-127"/>
                <a:ea typeface="맑은 고딕" pitchFamily="50" charset="-127"/>
              </a:rPr>
              <a:t>콤보박스나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 윈도우와 같은 기본 </a:t>
            </a:r>
            <a:r>
              <a:rPr lang="ko-KR" altLang="en-US" sz="1500" b="1" dirty="0" err="1" smtClean="0">
                <a:latin typeface="맑은 고딕" pitchFamily="50" charset="-127"/>
                <a:ea typeface="맑은 고딕" pitchFamily="50" charset="-127"/>
              </a:rPr>
              <a:t>위젯을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 화면에 그리는데 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drawing 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필요</a:t>
            </a:r>
            <a:endParaRPr lang="en-US" altLang="ko-KR" sz="15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자바스크립트 해석기 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자바 스크립트 코드를 </a:t>
            </a:r>
            <a:r>
              <a:rPr lang="ko-KR" altLang="en-US" sz="1500" b="1" dirty="0" err="1" smtClean="0">
                <a:latin typeface="맑은 고딕" pitchFamily="50" charset="-127"/>
                <a:ea typeface="맑은 고딕" pitchFamily="50" charset="-127"/>
              </a:rPr>
              <a:t>파싱하고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 실행하는데 필요</a:t>
            </a:r>
            <a:endParaRPr lang="en-US" altLang="ko-KR" sz="15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데이터 스토리지 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500" b="1" dirty="0" err="1" smtClean="0">
                <a:latin typeface="맑은 고딕" pitchFamily="50" charset="-127"/>
                <a:ea typeface="맑은 고딕" pitchFamily="50" charset="-127"/>
              </a:rPr>
              <a:t>퍼시스턴스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 계층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쿠키등과 같이 데이터를 로컬영역에 저장할 공간이 필요</a:t>
            </a:r>
            <a:endParaRPr lang="en-US" altLang="ko-KR" sz="15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Chrome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의 경우에 경량형 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RDB </a:t>
            </a:r>
            <a:r>
              <a:rPr lang="en-US" altLang="ko-KR" sz="1100" b="1" dirty="0" err="1" smtClean="0">
                <a:latin typeface="맑은 고딕" pitchFamily="50" charset="-127"/>
                <a:ea typeface="맑은 고딕" pitchFamily="50" charset="-127"/>
              </a:rPr>
              <a:t>sqlite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를 사용함</a:t>
            </a:r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HTML5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표준으로 채택된 데이터베이스는 </a:t>
            </a:r>
            <a:r>
              <a:rPr lang="en-US" altLang="ko-KR" sz="1100" b="1" dirty="0" err="1" smtClean="0">
                <a:latin typeface="맑은 고딕" pitchFamily="50" charset="-127"/>
                <a:ea typeface="맑은 고딕" pitchFamily="50" charset="-127"/>
              </a:rPr>
              <a:t>IndexedDB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라는 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Key/Value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기반 데이터베이스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Open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webOS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Architecture Diagram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browser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1" y="1000108"/>
            <a:ext cx="3357586" cy="37862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5720" y="5000636"/>
            <a:ext cx="3571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크롬은 다른 브라우저와는 다르게 </a:t>
            </a:r>
            <a:r>
              <a:rPr lang="ko-KR" altLang="en-US" sz="1400" b="1" dirty="0" err="1" smtClean="0">
                <a:solidFill>
                  <a:schemeClr val="accent2">
                    <a:lumMod val="75000"/>
                  </a:schemeClr>
                </a:solidFill>
              </a:rPr>
              <a:t>렌더링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 엔진의 </a:t>
            </a:r>
            <a:r>
              <a:rPr lang="ko-KR" altLang="en-US" sz="1400" b="1" dirty="0" err="1" smtClean="0">
                <a:solidFill>
                  <a:schemeClr val="accent2">
                    <a:lumMod val="75000"/>
                  </a:schemeClr>
                </a:solidFill>
              </a:rPr>
              <a:t>인스턴스를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 각 </a:t>
            </a:r>
            <a:r>
              <a:rPr lang="ko-KR" altLang="en-US" sz="1400" b="1" dirty="0" err="1" smtClean="0">
                <a:solidFill>
                  <a:schemeClr val="accent2">
                    <a:lumMod val="75000"/>
                  </a:schemeClr>
                </a:solidFill>
              </a:rPr>
              <a:t>탭별로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 사용한다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즉 각 </a:t>
            </a:r>
            <a:r>
              <a:rPr lang="ko-KR" altLang="en-US" sz="1400" b="1" dirty="0" err="1" smtClean="0">
                <a:solidFill>
                  <a:schemeClr val="accent2">
                    <a:lumMod val="75000"/>
                  </a:schemeClr>
                </a:solidFill>
              </a:rPr>
              <a:t>탭별로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 별도의 </a:t>
            </a:r>
            <a:r>
              <a:rPr lang="ko-KR" altLang="en-US" sz="1400" b="1" dirty="0" err="1" smtClean="0">
                <a:solidFill>
                  <a:schemeClr val="accent2">
                    <a:lumMod val="75000"/>
                  </a:schemeClr>
                </a:solidFill>
              </a:rPr>
              <a:t>렌더링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 엔진을 사용하여 화면을 표시한다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42919"/>
            <a:ext cx="8186766" cy="5715040"/>
          </a:xfrm>
        </p:spPr>
        <p:txBody>
          <a:bodyPr/>
          <a:lstStyle/>
          <a:p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웹 엔진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대부분의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웹브라우저는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을 처리하는 부분과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를 구분하여 설계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웹서버에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저장된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문서를 다운로드 받아 특정 윈도우 영역에 표시하는 것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웹 엔진에서 실행되는 작업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불러오기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(Loading)</a:t>
            </a:r>
          </a:p>
          <a:p>
            <a:pPr lvl="1"/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파싱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(Parsing)</a:t>
            </a:r>
          </a:p>
          <a:p>
            <a:pPr lvl="1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자바스크립트 실행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레이아웃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(Layout)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작업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그리기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이벤트 처리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편집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웹 엔진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browser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3571876"/>
            <a:ext cx="5952381" cy="27619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42919"/>
            <a:ext cx="8186766" cy="5715040"/>
          </a:xfrm>
        </p:spPr>
        <p:txBody>
          <a:bodyPr/>
          <a:lstStyle/>
          <a:p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Loading</a:t>
            </a:r>
          </a:p>
          <a:p>
            <a:pPr lvl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HTTP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모듈 또는 파일시스템으로 전달 받은 리소스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스트림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(resource stream)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을 읽는 과정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Loader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가 이역할을 맡고 있음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로더는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단순히 읽는 것이 아니라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이미 데이터를 읽었는지도 확인하고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팝업창을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열지 말지 또는 파일을 다운로드 받을 지를 결정함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Parsing</a:t>
            </a:r>
          </a:p>
          <a:p>
            <a:pPr lvl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트리를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만드는 과정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Render Tree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만들기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파싱으로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생성된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트리는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HTML/XML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문서의 내용을 트리 형태로 자료구조화 한 것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트리는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내용 자체를 저장하고 있고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화면에 표시하기 위한 위치와 크기 정보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그리는 순서 등을 저장하기 위한 별도의 트리 구조가 필요하며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이를 렌더링 트리라고 부름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의 문서의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&lt;head&gt;, &lt;title&gt;, &lt;body&gt;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태그와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CSS display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속성값이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none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인 태그등을 화면에 표시될 필요가 없기 때문에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렌더링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트리에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추가되지 않음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 CSS Style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결정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의 문서에서 내용과 별도로 표현을 나타내기 위해 만들어졌음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스타일을 분석하여 최종적으로 어떤 태그에 어떤 스타일 규칙이 적용되는지를 결정해야 함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Layout</a:t>
            </a:r>
          </a:p>
          <a:p>
            <a:pPr lvl="1"/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렌더링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트리가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생성될 때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Render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객체는 위치나 크기를 가지 있지 않음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렌더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객체가 위치와 크기가 갖게 되는 과정을 레이아웃이라고 함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Painting</a:t>
            </a:r>
          </a:p>
          <a:p>
            <a:pPr lvl="1"/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렌더링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트리를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탐색하면서 특정 메모리 공간에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RGB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값을 채우는 과정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브라우저에서 실행되는 작업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85795"/>
            <a:ext cx="8229600" cy="2214577"/>
          </a:xfrm>
        </p:spPr>
        <p:txBody>
          <a:bodyPr/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브라우저가 서버의 페이지를 요청하면 서버는 해당 파일을 찾은 다음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HTTP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응답을 통해 클라이언트에 전송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브라우저는 응답된 페이지를 해석하여 화면에 보여준다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Request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정보는 사용자가 원하는 파일 또는 리소스의 위치와 브라우저에 관한 정보를 포함한다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Response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정보는 요청한 자원에 관한 정보를 가지고 있으며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일반적으로 텍스트 형태이며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그래픽 등을 바이너리 정보를 포함할 수도 있다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cgi2.020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3357562"/>
            <a:ext cx="4572032" cy="24938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HTTP Client-Server Architecture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85795"/>
            <a:ext cx="8229600" cy="1428759"/>
          </a:xfrm>
        </p:spPr>
        <p:txBody>
          <a:bodyPr/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웹 어플리케이션은 요청과 응답으로 서버의 데이터를 클라이언트에 보여준다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모든 것은 요청과 응답으로 이루어진다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HTTP Request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메시지의 구성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요청라인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요청헤더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공백라인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메시지 본문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HTTP Response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메시지의 구성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상태라인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응답헤더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공백라인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메시지 본문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HTTP Message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image00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2285992"/>
            <a:ext cx="6643734" cy="42148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85795"/>
            <a:ext cx="8229600" cy="714379"/>
          </a:xfrm>
        </p:spPr>
        <p:txBody>
          <a:bodyPr/>
          <a:lstStyle/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HTTP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요청은 서버의 주소와 요청 방식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(GET or POST)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를 포함한다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그 외에 헤더 정보에는 클라이언트 환경을 알 수 있는 많은 정보들이 있다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HTTP Request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785926"/>
            <a:ext cx="7358114" cy="21383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85795"/>
            <a:ext cx="8229600" cy="714379"/>
          </a:xfrm>
        </p:spPr>
        <p:txBody>
          <a:bodyPr/>
          <a:lstStyle/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HTTP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응답에는 응답상태와 헤더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그리고 메시지 바디를 포함한다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브라우저는 메시지 바디의 내용을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파싱하여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브라우저 화면에 보여준다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HTTP Response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85" y="1928802"/>
            <a:ext cx="7682691" cy="24288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HTTP response message code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</p:nvPr>
        </p:nvGraphicFramePr>
        <p:xfrm>
          <a:off x="285720" y="742944"/>
          <a:ext cx="8501122" cy="5864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334"/>
                <a:gridCol w="7541788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응답코드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응답메시지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66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Continue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클라이언트로부터 일부 요청을 받았으며 나머지 정보를 계속 요청함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476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OK 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요청이 성공적으로 수행되었음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00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Created (PUT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메서드에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의해 원격지 서버에 파일이 정상적으로 생성됨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80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Accepted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웹서버가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명령 수신함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619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203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Non-authoritative information 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클라이언트 요구 중 일부만 전송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429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 Content 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요구를 처리하였으나 전송할 데이터가 없음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95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Moved permanently 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정보를 타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요청함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762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Moved temporarily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정보를 타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요청함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93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modified (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컴퓨터 로컬의 캐시 정보를 이용함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대개 그림 파일 등은 웹 서버에게 요청하지 않음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Bad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request (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사용자의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잘못된 요청을 처리할 수 없음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Unauthorized 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인증이 필요한 페이지를 요청한 경우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66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403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Forbidden (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접근 금지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디렉터리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리스팅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요청 및 관리자 페이지 접근 등을 차단하는 경우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476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 Found (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요청한 페이지 없음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28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405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Method not allowed (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허용되지 않는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http method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사용함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80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407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Proxy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authentication (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프락시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인증이 요구되는 경우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619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408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Request timeout 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 시간 초과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619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Gone 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영구적으로 사용 금지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619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Precondition failed (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전제 조건 실패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619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414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Request-URL too long (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요청된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길이가 긴 경우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619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Internal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server error (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 서버가 처리할 수 없음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HTTP response message code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</p:nvPr>
        </p:nvGraphicFramePr>
        <p:xfrm>
          <a:off x="285720" y="742944"/>
          <a:ext cx="8501122" cy="1415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334"/>
                <a:gridCol w="7541788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응답코드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응답메시지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66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 implemented 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 서버가 처리할 수 없음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476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503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Service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unavailable (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서비스 제공 불가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00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Gateway timeout (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게이트웨이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시간초과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80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505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HTTP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version not supported (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해당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http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버전 지원되지 않음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85795"/>
            <a:ext cx="8229600" cy="714379"/>
          </a:xfrm>
        </p:spPr>
        <p:txBody>
          <a:bodyPr/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웹 사이트는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페이지와 다른 미디어 파일들의 모음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파일들은 서버에 여러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디렉토리에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나누어 저장되어 있을 수 있음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웹 사이트의 파일들이 저장되어 있는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디렉토리를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DocumentRoot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WebRoot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라고 부르면 이곳에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index.html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을 포함하여 여러 디렉토리와 파일들을 포함하고 있음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웹 사이트의 페이지에 접근하기 위해서 사용하는 주소를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URL(Uniform Resource Locator)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이라 부르며 다음 형식을 사용한다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서버의 포트번호가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번일 경우에는 생략 가능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웹 사이트 구조와 접근 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webcontain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3000371"/>
            <a:ext cx="7572428" cy="35293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00496" y="642918"/>
            <a:ext cx="4614866" cy="5786477"/>
          </a:xfrm>
        </p:spPr>
        <p:txBody>
          <a:bodyPr/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코어 애플리케이션은 계정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계산기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일정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시계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메모 등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Enyo1.0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응용 프로그램을 포함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Enyo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는 모듈화와 캡슐화를 강조한 객체지향 자바스크립트 애플리케이션 프레임워크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System Manager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주요 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webOS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컴포넌트를 관리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키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가속도계 및 진동과 같은 물리적 장치를 위한 응용 프로그램과 서비스 인터페이스를 관리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응용 프로그램의 실행을 관리하고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응용 프로그램 사이에 메시지를 전달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응용 프로그램 설치 및 제거를 관리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관리 응용 프로그램과 서비스를 표시 알림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다른 응용 프로그램과 서비스 간의 시스템 자원의 공유를 관리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독 모드 상태 관리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보안 정책 및 잠금 장치에 액세스 관리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알림 표시에 제공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시스템 메뉴를 제공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응용 프로그램을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렌더링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조정기능 제공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System Manager UI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에서 볼 수 있는 웹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OS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카드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뷰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렌더링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잠금 화면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상태 표시 줄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시스템 메뉴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가상 키보드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알림 및 실행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등 다른 시스템 관리 기능을 추가함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Open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webOS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Architecture Diagram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architecture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714356"/>
            <a:ext cx="3208020" cy="5753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080">
            <a:alpha val="50000"/>
          </a:srgbClr>
        </a:solidFill>
        <a:ln w="9525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tx1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4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돋움체" pitchFamily="49" charset="-127"/>
            <a:ea typeface="돋움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080">
            <a:alpha val="50000"/>
          </a:srgbClr>
        </a:solidFill>
        <a:ln w="9525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tx1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4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돋움체" pitchFamily="49" charset="-127"/>
            <a:ea typeface="돋움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5458</TotalTime>
  <Words>1458</Words>
  <Application>Microsoft Office PowerPoint</Application>
  <PresentationFormat>화면 슬라이드 쇼(4:3)</PresentationFormat>
  <Paragraphs>195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Owner</dc:creator>
  <cp:lastModifiedBy>student</cp:lastModifiedBy>
  <cp:revision>15</cp:revision>
  <dcterms:created xsi:type="dcterms:W3CDTF">2014-08-14T02:54:59Z</dcterms:created>
  <dcterms:modified xsi:type="dcterms:W3CDTF">2019-06-12T23:58:56Z</dcterms:modified>
</cp:coreProperties>
</file>