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8" r:id="rId2"/>
  </p:sldMasterIdLst>
  <p:notesMasterIdLst>
    <p:notesMasterId r:id="rId23"/>
  </p:notesMasterIdLst>
  <p:sldIdLst>
    <p:sldId id="256" r:id="rId3"/>
    <p:sldId id="269" r:id="rId4"/>
    <p:sldId id="277" r:id="rId5"/>
    <p:sldId id="268" r:id="rId6"/>
    <p:sldId id="265" r:id="rId7"/>
    <p:sldId id="257" r:id="rId8"/>
    <p:sldId id="258" r:id="rId9"/>
    <p:sldId id="259" r:id="rId10"/>
    <p:sldId id="274" r:id="rId11"/>
    <p:sldId id="260" r:id="rId12"/>
    <p:sldId id="261" r:id="rId13"/>
    <p:sldId id="262" r:id="rId14"/>
    <p:sldId id="276" r:id="rId15"/>
    <p:sldId id="263" r:id="rId16"/>
    <p:sldId id="266" r:id="rId17"/>
    <p:sldId id="278" r:id="rId18"/>
    <p:sldId id="279" r:id="rId19"/>
    <p:sldId id="280" r:id="rId20"/>
    <p:sldId id="270" r:id="rId21"/>
    <p:sldId id="273"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856B7-00EA-4678-8866-A72967253219}" v="137" dt="2024-04-24T09:06:49.656"/>
    <p1510:client id="{09DC64BB-2B30-41AD-AFBB-9ABDAD33273C}" v="44" dt="2024-04-24T09:33:30.934"/>
    <p1510:client id="{25EB8E02-B0A2-42DC-B7AF-1C43EBEE5ACE}" v="375" dt="2024-04-24T09:42:20.581"/>
    <p1510:client id="{29C9967F-343A-971C-EEC7-A17E94C484A3}" v="399" dt="2024-04-25T13:23:21.127"/>
    <p1510:client id="{64A5E039-97FD-40BB-B733-18249AB9E5A8}" v="21" dt="2024-04-24T10:32:38.907"/>
    <p1510:client id="{7681D44A-66D3-4B64-8157-4DFEA7B1768F}" v="41" dt="2024-04-24T09:50:24.190"/>
    <p1510:client id="{9F9E69F6-8F72-F300-F163-481276FC8FFB}" v="173" dt="2024-04-25T10:34:42.648"/>
    <p1510:client id="{A2C1CFFE-D727-4D7C-8434-F661237AB6DE}" v="216" dt="2024-04-24T12:20:45.211"/>
    <p1510:client id="{BB22D461-FF31-4367-9FFD-69023E239750}" v="430" dt="2024-04-24T09:53:04.927"/>
    <p1510:client id="{E9952143-D81B-46A9-BCE3-D9633470E15B}" v="19" dt="2024-04-24T09:55:58.1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038" y="3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SLIDES_API8105372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SLIDES_API8105372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SLIDES_API81053723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SLIDES_API81053723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SLIDES_API8105372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SLIDES_API8105372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SLIDES_API28282045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SLIDES_API28282045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SLIDES_API81053723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SLIDES_API81053723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SLIDES_API8105372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SLIDES_API8105372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SLIDES_API81053723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SLIDES_API81053723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SLIDES_API8105372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SLIDES_API8105372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SLIDES_API28282045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SLIDES_API28282045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Top Logo">
    <p:bg>
      <p:bgPr>
        <a:solidFill>
          <a:srgbClr val="002F6C"/>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61B13E01-9BEF-4473-821B-EE9CEEA6B474}"/>
              </a:ext>
            </a:extLst>
          </p:cNvPr>
          <p:cNvSpPr>
            <a:spLocks noGrp="1"/>
          </p:cNvSpPr>
          <p:nvPr>
            <p:ph sz="quarter" idx="10" hasCustomPrompt="1"/>
          </p:nvPr>
        </p:nvSpPr>
        <p:spPr>
          <a:xfrm>
            <a:off x="1701800" y="2533571"/>
            <a:ext cx="5740400" cy="443547"/>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r>
              <a:rPr lang="en-GB" sz="2100">
                <a:solidFill>
                  <a:schemeClr val="bg1"/>
                </a:solidFill>
                <a:latin typeface="Arial" panose="020B0604020202020204" pitchFamily="34" charset="0"/>
                <a:cs typeface="Arial" panose="020B0604020202020204" pitchFamily="34" charset="0"/>
              </a:rPr>
              <a:t>&lt;Name of presenter/s&gt;</a:t>
            </a:r>
          </a:p>
        </p:txBody>
      </p:sp>
      <p:sp>
        <p:nvSpPr>
          <p:cNvPr id="14" name="Title 13">
            <a:extLst>
              <a:ext uri="{FF2B5EF4-FFF2-40B4-BE49-F238E27FC236}">
                <a16:creationId xmlns:a16="http://schemas.microsoft.com/office/drawing/2014/main" id="{2EFDCE0D-A204-45DB-9F8F-EA8393CBF17E}"/>
              </a:ext>
            </a:extLst>
          </p:cNvPr>
          <p:cNvSpPr>
            <a:spLocks noGrp="1"/>
          </p:cNvSpPr>
          <p:nvPr>
            <p:ph type="title" hasCustomPrompt="1"/>
          </p:nvPr>
        </p:nvSpPr>
        <p:spPr>
          <a:xfrm>
            <a:off x="1701800" y="1925100"/>
            <a:ext cx="5740400" cy="602100"/>
          </a:xfrm>
          <a:prstGeom prst="rect">
            <a:avLst/>
          </a:prstGeom>
        </p:spPr>
        <p:txBody>
          <a:bodyPr anchor="b"/>
          <a:lstStyle>
            <a:lvl1pPr>
              <a:defRPr sz="3000" b="1">
                <a:solidFill>
                  <a:schemeClr val="bg1"/>
                </a:solidFill>
                <a:latin typeface="Arial" panose="020B0604020202020204" pitchFamily="34" charset="0"/>
                <a:cs typeface="Arial" panose="020B0604020202020204" pitchFamily="34" charset="0"/>
              </a:defRPr>
            </a:lvl1pPr>
          </a:lstStyle>
          <a:p>
            <a:r>
              <a:rPr lang="en-GB"/>
              <a:t>&lt;Presentation Title&gt;</a:t>
            </a:r>
          </a:p>
        </p:txBody>
      </p:sp>
      <p:sp>
        <p:nvSpPr>
          <p:cNvPr id="15" name="Content Placeholder 11">
            <a:extLst>
              <a:ext uri="{FF2B5EF4-FFF2-40B4-BE49-F238E27FC236}">
                <a16:creationId xmlns:a16="http://schemas.microsoft.com/office/drawing/2014/main" id="{21ED91D5-41E9-493D-B95E-AD6D4D6D7A68}"/>
              </a:ext>
            </a:extLst>
          </p:cNvPr>
          <p:cNvSpPr>
            <a:spLocks noGrp="1"/>
          </p:cNvSpPr>
          <p:nvPr>
            <p:ph sz="quarter" idx="11" hasCustomPrompt="1"/>
          </p:nvPr>
        </p:nvSpPr>
        <p:spPr>
          <a:xfrm>
            <a:off x="1701800" y="2993068"/>
            <a:ext cx="5740400" cy="416964"/>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r>
              <a:rPr lang="en-GB" sz="2100">
                <a:solidFill>
                  <a:schemeClr val="bg1"/>
                </a:solidFill>
                <a:latin typeface="Arial" panose="020B0604020202020204" pitchFamily="34" charset="0"/>
                <a:cs typeface="Arial" panose="020B0604020202020204" pitchFamily="34" charset="0"/>
              </a:rPr>
              <a:t>&lt;Date&gt;</a:t>
            </a:r>
          </a:p>
        </p:txBody>
      </p:sp>
    </p:spTree>
    <p:extLst>
      <p:ext uri="{BB962C8B-B14F-4D97-AF65-F5344CB8AC3E}">
        <p14:creationId xmlns:p14="http://schemas.microsoft.com/office/powerpoint/2010/main" val="18759235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slide - Top logo">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1CEBD3C-BE01-4EA6-807D-D32AC95F2D3A}"/>
              </a:ext>
            </a:extLst>
          </p:cNvPr>
          <p:cNvSpPr>
            <a:spLocks noGrp="1"/>
          </p:cNvSpPr>
          <p:nvPr>
            <p:ph type="title" hasCustomPrompt="1"/>
          </p:nvPr>
        </p:nvSpPr>
        <p:spPr>
          <a:xfrm>
            <a:off x="283990" y="926745"/>
            <a:ext cx="8640000" cy="444408"/>
          </a:xfrm>
          <a:prstGeom prst="rect">
            <a:avLst/>
          </a:prstGeom>
        </p:spPr>
        <p:txBody>
          <a:bodyPr anchor="b"/>
          <a:lstStyle>
            <a:lvl1pPr>
              <a:defRPr sz="2100" b="1">
                <a:solidFill>
                  <a:schemeClr val="tx1"/>
                </a:solidFill>
                <a:latin typeface="Arial" panose="020B0604020202020204" pitchFamily="34" charset="0"/>
                <a:cs typeface="Arial" panose="020B0604020202020204" pitchFamily="34" charset="0"/>
              </a:defRPr>
            </a:lvl1pPr>
          </a:lstStyle>
          <a:p>
            <a:r>
              <a:rPr lang="en-US"/>
              <a:t>&lt;Content Heading&gt;</a:t>
            </a:r>
            <a:endParaRPr lang="en-GB"/>
          </a:p>
        </p:txBody>
      </p:sp>
      <p:sp>
        <p:nvSpPr>
          <p:cNvPr id="14" name="Content Placeholder 13">
            <a:extLst>
              <a:ext uri="{FF2B5EF4-FFF2-40B4-BE49-F238E27FC236}">
                <a16:creationId xmlns:a16="http://schemas.microsoft.com/office/drawing/2014/main" id="{77B28EA1-6248-4CA4-862C-914AA49135DC}"/>
              </a:ext>
            </a:extLst>
          </p:cNvPr>
          <p:cNvSpPr>
            <a:spLocks noGrp="1"/>
          </p:cNvSpPr>
          <p:nvPr>
            <p:ph sz="quarter" idx="10" hasCustomPrompt="1"/>
          </p:nvPr>
        </p:nvSpPr>
        <p:spPr>
          <a:xfrm>
            <a:off x="283990" y="1440572"/>
            <a:ext cx="8627253" cy="3466012"/>
          </a:xfrm>
          <a:prstGeom prst="rect">
            <a:avLst/>
          </a:prstGeom>
        </p:spPr>
        <p:txBody>
          <a:bodyPr/>
          <a:lstStyle>
            <a:lvl1pPr marL="342900" marR="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1350">
                <a:latin typeface="Arial" panose="020B0604020202020204" pitchFamily="34" charset="0"/>
                <a:cs typeface="Arial" panose="020B0604020202020204" pitchFamily="34" charset="0"/>
              </a:defRPr>
            </a:lvl1pPr>
          </a:lstStyle>
          <a:p>
            <a:pPr lvl="0"/>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lvl="0"/>
            <a:endParaRPr lang="en-GB"/>
          </a:p>
        </p:txBody>
      </p:sp>
    </p:spTree>
    <p:extLst>
      <p:ext uri="{BB962C8B-B14F-4D97-AF65-F5344CB8AC3E}">
        <p14:creationId xmlns:p14="http://schemas.microsoft.com/office/powerpoint/2010/main" val="34829264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002F6C"/>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94AECF49-9A13-452E-A9C9-67495AC09BF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608" t="29197" r="60493" b="30055"/>
          <a:stretch/>
        </p:blipFill>
        <p:spPr>
          <a:xfrm>
            <a:off x="2764632" y="1084387"/>
            <a:ext cx="3614737" cy="2974727"/>
          </a:xfrm>
          <a:prstGeom prst="rect">
            <a:avLst/>
          </a:prstGeom>
        </p:spPr>
      </p:pic>
    </p:spTree>
    <p:extLst>
      <p:ext uri="{BB962C8B-B14F-4D97-AF65-F5344CB8AC3E}">
        <p14:creationId xmlns:p14="http://schemas.microsoft.com/office/powerpoint/2010/main" val="269755840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1347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2304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 Bottom Logo">
    <p:bg>
      <p:bgPr>
        <a:solidFill>
          <a:srgbClr val="002F6C"/>
        </a:solidFill>
        <a:effectLst/>
      </p:bgPr>
    </p:bg>
    <p:spTree>
      <p:nvGrpSpPr>
        <p:cNvPr id="1" name=""/>
        <p:cNvGrpSpPr/>
        <p:nvPr/>
      </p:nvGrpSpPr>
      <p:grpSpPr>
        <a:xfrm>
          <a:off x="0" y="0"/>
          <a:ext cx="0" cy="0"/>
          <a:chOff x="0" y="0"/>
          <a:chExt cx="0" cy="0"/>
        </a:xfrm>
      </p:grpSpPr>
      <p:sp>
        <p:nvSpPr>
          <p:cNvPr id="3" name="Content Placeholder 11">
            <a:extLst>
              <a:ext uri="{FF2B5EF4-FFF2-40B4-BE49-F238E27FC236}">
                <a16:creationId xmlns:a16="http://schemas.microsoft.com/office/drawing/2014/main" id="{165B43A9-4352-4588-B225-D8A936389CC7}"/>
              </a:ext>
            </a:extLst>
          </p:cNvPr>
          <p:cNvSpPr>
            <a:spLocks noGrp="1"/>
          </p:cNvSpPr>
          <p:nvPr>
            <p:ph sz="quarter" idx="10" hasCustomPrompt="1"/>
          </p:nvPr>
        </p:nvSpPr>
        <p:spPr>
          <a:xfrm>
            <a:off x="1701800" y="2531413"/>
            <a:ext cx="5740400" cy="443547"/>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r>
              <a:rPr lang="en-GB" sz="2100">
                <a:solidFill>
                  <a:schemeClr val="bg1"/>
                </a:solidFill>
                <a:latin typeface="Arial" panose="020B0604020202020204" pitchFamily="34" charset="0"/>
                <a:cs typeface="Arial" panose="020B0604020202020204" pitchFamily="34" charset="0"/>
              </a:rPr>
              <a:t>&lt;Name of presenter/s&gt;</a:t>
            </a:r>
          </a:p>
        </p:txBody>
      </p:sp>
      <p:sp>
        <p:nvSpPr>
          <p:cNvPr id="5" name="Content Placeholder 11">
            <a:extLst>
              <a:ext uri="{FF2B5EF4-FFF2-40B4-BE49-F238E27FC236}">
                <a16:creationId xmlns:a16="http://schemas.microsoft.com/office/drawing/2014/main" id="{37462F17-9BC7-41E1-BE2A-832AC8731CEB}"/>
              </a:ext>
            </a:extLst>
          </p:cNvPr>
          <p:cNvSpPr>
            <a:spLocks noGrp="1"/>
          </p:cNvSpPr>
          <p:nvPr>
            <p:ph sz="quarter" idx="11" hasCustomPrompt="1"/>
          </p:nvPr>
        </p:nvSpPr>
        <p:spPr>
          <a:xfrm>
            <a:off x="1701800" y="2992956"/>
            <a:ext cx="5740400" cy="416964"/>
          </a:xfrm>
          <a:prstGeom prst="rect">
            <a:avLst/>
          </a:prstGeom>
        </p:spPr>
        <p:txBody>
          <a:bodyPr/>
          <a:lstStyle>
            <a:lvl1pPr marL="0" indent="0">
              <a:buNone/>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r>
              <a:rPr lang="en-GB" sz="2100">
                <a:solidFill>
                  <a:schemeClr val="bg1"/>
                </a:solidFill>
                <a:latin typeface="Arial" panose="020B0604020202020204" pitchFamily="34" charset="0"/>
                <a:cs typeface="Arial" panose="020B0604020202020204" pitchFamily="34" charset="0"/>
              </a:rPr>
              <a:t>&lt;Date&gt;</a:t>
            </a:r>
          </a:p>
        </p:txBody>
      </p:sp>
      <p:sp>
        <p:nvSpPr>
          <p:cNvPr id="7" name="Title 13">
            <a:extLst>
              <a:ext uri="{FF2B5EF4-FFF2-40B4-BE49-F238E27FC236}">
                <a16:creationId xmlns:a16="http://schemas.microsoft.com/office/drawing/2014/main" id="{4104E218-05C5-4501-BEC6-D78B60739E76}"/>
              </a:ext>
            </a:extLst>
          </p:cNvPr>
          <p:cNvSpPr>
            <a:spLocks noGrp="1"/>
          </p:cNvSpPr>
          <p:nvPr>
            <p:ph type="title" hasCustomPrompt="1"/>
          </p:nvPr>
        </p:nvSpPr>
        <p:spPr>
          <a:xfrm>
            <a:off x="1696255" y="1927180"/>
            <a:ext cx="5740400" cy="602100"/>
          </a:xfrm>
          <a:prstGeom prst="rect">
            <a:avLst/>
          </a:prstGeom>
        </p:spPr>
        <p:txBody>
          <a:bodyPr anchor="b"/>
          <a:lstStyle>
            <a:lvl1pPr>
              <a:defRPr sz="3000" b="1">
                <a:solidFill>
                  <a:schemeClr val="bg1"/>
                </a:solidFill>
                <a:latin typeface="Arial" panose="020B0604020202020204" pitchFamily="34" charset="0"/>
                <a:cs typeface="Arial" panose="020B0604020202020204" pitchFamily="34" charset="0"/>
              </a:defRPr>
            </a:lvl1pPr>
          </a:lstStyle>
          <a:p>
            <a:r>
              <a:rPr lang="en-GB"/>
              <a:t>&lt;Presentation Title&gt;</a:t>
            </a:r>
          </a:p>
        </p:txBody>
      </p:sp>
    </p:spTree>
    <p:extLst>
      <p:ext uri="{BB962C8B-B14F-4D97-AF65-F5344CB8AC3E}">
        <p14:creationId xmlns:p14="http://schemas.microsoft.com/office/powerpoint/2010/main" val="863191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Logo - Content Slide">
    <p:spTree>
      <p:nvGrpSpPr>
        <p:cNvPr id="1" name=""/>
        <p:cNvGrpSpPr/>
        <p:nvPr/>
      </p:nvGrpSpPr>
      <p:grpSpPr>
        <a:xfrm>
          <a:off x="0" y="0"/>
          <a:ext cx="0" cy="0"/>
          <a:chOff x="0" y="0"/>
          <a:chExt cx="0" cy="0"/>
        </a:xfrm>
      </p:grpSpPr>
      <p:sp>
        <p:nvSpPr>
          <p:cNvPr id="9" name="Content Placeholder 13">
            <a:extLst>
              <a:ext uri="{FF2B5EF4-FFF2-40B4-BE49-F238E27FC236}">
                <a16:creationId xmlns:a16="http://schemas.microsoft.com/office/drawing/2014/main" id="{17C22F55-1EC2-4A81-A95E-E92D0B344428}"/>
              </a:ext>
            </a:extLst>
          </p:cNvPr>
          <p:cNvSpPr>
            <a:spLocks noGrp="1"/>
          </p:cNvSpPr>
          <p:nvPr>
            <p:ph sz="quarter" idx="10" hasCustomPrompt="1"/>
          </p:nvPr>
        </p:nvSpPr>
        <p:spPr>
          <a:xfrm>
            <a:off x="266003" y="690798"/>
            <a:ext cx="8640000" cy="3573631"/>
          </a:xfrm>
          <a:prstGeom prst="rect">
            <a:avLst/>
          </a:prstGeom>
        </p:spPr>
        <p:txBody>
          <a:bodyPr/>
          <a:lstStyle>
            <a:lvl1pPr marL="342900" marR="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1350">
                <a:latin typeface="Arial" panose="020B0604020202020204" pitchFamily="34" charset="0"/>
                <a:cs typeface="Arial" panose="020B0604020202020204" pitchFamily="34" charset="0"/>
              </a:defRPr>
            </a:lvl1pPr>
          </a:lstStyle>
          <a:p>
            <a:pPr lvl="0"/>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marL="342900" marR="0" lvl="0" indent="-34290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GB"/>
              <a:t>&lt;Body Text&gt;</a:t>
            </a:r>
          </a:p>
          <a:p>
            <a:pPr lvl="0"/>
            <a:endParaRPr lang="en-GB"/>
          </a:p>
        </p:txBody>
      </p:sp>
      <p:sp>
        <p:nvSpPr>
          <p:cNvPr id="11" name="Title 11">
            <a:extLst>
              <a:ext uri="{FF2B5EF4-FFF2-40B4-BE49-F238E27FC236}">
                <a16:creationId xmlns:a16="http://schemas.microsoft.com/office/drawing/2014/main" id="{343871AE-A076-4DFD-A46D-710ADDDA046C}"/>
              </a:ext>
            </a:extLst>
          </p:cNvPr>
          <p:cNvSpPr>
            <a:spLocks noGrp="1"/>
          </p:cNvSpPr>
          <p:nvPr>
            <p:ph type="title" hasCustomPrompt="1"/>
          </p:nvPr>
        </p:nvSpPr>
        <p:spPr>
          <a:xfrm>
            <a:off x="266003" y="162345"/>
            <a:ext cx="8640000" cy="444408"/>
          </a:xfrm>
          <a:prstGeom prst="rect">
            <a:avLst/>
          </a:prstGeom>
        </p:spPr>
        <p:txBody>
          <a:bodyPr anchor="b"/>
          <a:lstStyle>
            <a:lvl1pPr>
              <a:defRPr sz="2100" b="1">
                <a:solidFill>
                  <a:sysClr val="windowText" lastClr="000000"/>
                </a:solidFill>
                <a:latin typeface="Arial" panose="020B0604020202020204" pitchFamily="34" charset="0"/>
                <a:cs typeface="Arial" panose="020B0604020202020204" pitchFamily="34" charset="0"/>
              </a:defRPr>
            </a:lvl1pPr>
          </a:lstStyle>
          <a:p>
            <a:r>
              <a:rPr lang="en-US"/>
              <a:t>&lt;Content Heading&gt;</a:t>
            </a:r>
            <a:endParaRPr lang="en-GB"/>
          </a:p>
        </p:txBody>
      </p:sp>
    </p:spTree>
    <p:extLst>
      <p:ext uri="{BB962C8B-B14F-4D97-AF65-F5344CB8AC3E}">
        <p14:creationId xmlns:p14="http://schemas.microsoft.com/office/powerpoint/2010/main" val="360560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E947E2-CD5A-44B7-8DD0-1484BD2C4A09}"/>
              </a:ext>
            </a:extLst>
          </p:cNvPr>
          <p:cNvSpPr/>
          <p:nvPr/>
        </p:nvSpPr>
        <p:spPr>
          <a:xfrm>
            <a:off x="0" y="1"/>
            <a:ext cx="9144000" cy="757569"/>
          </a:xfrm>
          <a:prstGeom prst="rect">
            <a:avLst/>
          </a:prstGeom>
          <a:solidFill>
            <a:srgbClr val="002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a:p>
        </p:txBody>
      </p:sp>
      <p:pic>
        <p:nvPicPr>
          <p:cNvPr id="5" name="Graphic 4">
            <a:extLst>
              <a:ext uri="{FF2B5EF4-FFF2-40B4-BE49-F238E27FC236}">
                <a16:creationId xmlns:a16="http://schemas.microsoft.com/office/drawing/2014/main" id="{A9925083-617D-4E61-85EC-C28D8A8296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70159" y="-254011"/>
            <a:ext cx="2524777" cy="1301318"/>
          </a:xfrm>
          <a:prstGeom prst="rect">
            <a:avLst/>
          </a:prstGeom>
        </p:spPr>
      </p:pic>
    </p:spTree>
    <p:extLst>
      <p:ext uri="{BB962C8B-B14F-4D97-AF65-F5344CB8AC3E}">
        <p14:creationId xmlns:p14="http://schemas.microsoft.com/office/powerpoint/2010/main" val="242621678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7" r:id="rId5"/>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4527F0-8E1A-40CE-AA16-F039FF0EA136}"/>
              </a:ext>
            </a:extLst>
          </p:cNvPr>
          <p:cNvSpPr/>
          <p:nvPr/>
        </p:nvSpPr>
        <p:spPr>
          <a:xfrm>
            <a:off x="0" y="4384800"/>
            <a:ext cx="9144000" cy="758700"/>
          </a:xfrm>
          <a:prstGeom prst="rect">
            <a:avLst/>
          </a:prstGeom>
          <a:solidFill>
            <a:srgbClr val="002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9" name="Graphic 8">
            <a:extLst>
              <a:ext uri="{FF2B5EF4-FFF2-40B4-BE49-F238E27FC236}">
                <a16:creationId xmlns:a16="http://schemas.microsoft.com/office/drawing/2014/main" id="{85469658-B216-4166-8698-CF49080B70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70159" y="4113491"/>
            <a:ext cx="2524777" cy="1301318"/>
          </a:xfrm>
          <a:prstGeom prst="rect">
            <a:avLst/>
          </a:prstGeom>
        </p:spPr>
      </p:pic>
    </p:spTree>
    <p:extLst>
      <p:ext uri="{BB962C8B-B14F-4D97-AF65-F5344CB8AC3E}">
        <p14:creationId xmlns:p14="http://schemas.microsoft.com/office/powerpoint/2010/main" val="206684646"/>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pexels.com/?utm_source=magicslides.app&amp;utm_medium=presentatio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hyperlink" Target="https://forms.office.com/Pages/AnalysisPage.aspx?AnalyzerToken=ZL8li8HMmNnJ2Cws6BBwNqGFpg8gjyTv&amp;id=UPs_KAujjEiQ9M2uT3rm0cwgoo8cQX5LiXKIHAAVjLhURDM3Tk1DS00xVTlLV0UyMkdGQzM2Q0pNRC4u"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purplesec.us/learn/vulnerability-management-program/" TargetMode="External"/><Relationship Id="rId2" Type="http://schemas.openxmlformats.org/officeDocument/2006/relationships/hyperlink" Target="https://www.aquasec.com/cloud-native-academy/vulnerability-management/vulnerability-management/" TargetMode="External"/><Relationship Id="rId1" Type="http://schemas.openxmlformats.org/officeDocument/2006/relationships/slideLayout" Target="../slideLayouts/slideLayout5.xml"/><Relationship Id="rId4" Type="http://schemas.openxmlformats.org/officeDocument/2006/relationships/hyperlink" Target="https://blog.gitguardian.com/key-highlights-from-the-new-nist-ss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infoprimus.com/what-is-threat-intelligenc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hyperlink" Target="https://technofaq.org/posts/2019/06/six-web-security-vulnerabilities-you-can-and-should-prevent/" TargetMode="Externa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381000" y="1905000"/>
            <a:ext cx="444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latin typeface="Times New Roman" panose="02020603050405020304" pitchFamily="18" charset="0"/>
                <a:ea typeface="League Spartan"/>
                <a:cs typeface="Times New Roman" panose="02020603050405020304" pitchFamily="18" charset="0"/>
                <a:sym typeface="League Spartan"/>
              </a:rPr>
              <a:t>Vulnerability Management Pipeline</a:t>
            </a:r>
            <a:endParaRPr sz="2400" b="1">
              <a:latin typeface="Times New Roman" panose="02020603050405020304" pitchFamily="18" charset="0"/>
              <a:ea typeface="League Spartan"/>
              <a:cs typeface="Times New Roman" panose="02020603050405020304" pitchFamily="18" charset="0"/>
              <a:sym typeface="League Spartan"/>
            </a:endParaRPr>
          </a:p>
        </p:txBody>
      </p:sp>
      <p:sp>
        <p:nvSpPr>
          <p:cNvPr id="55" name="Google Shape;55;p13"/>
          <p:cNvSpPr txBox="1"/>
          <p:nvPr/>
        </p:nvSpPr>
        <p:spPr>
          <a:xfrm>
            <a:off x="381000" y="2921000"/>
            <a:ext cx="2921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latin typeface="Times New Roman" panose="02020603050405020304" pitchFamily="18" charset="0"/>
                <a:ea typeface="Inter"/>
                <a:cs typeface="Times New Roman" panose="02020603050405020304" pitchFamily="18" charset="0"/>
                <a:sym typeface="Inter"/>
              </a:rPr>
              <a:t>A proactive approach to cybersecurity</a:t>
            </a:r>
          </a:p>
          <a:p>
            <a:endParaRPr lang="en-GB" sz="1200">
              <a:latin typeface="Times New Roman" panose="02020603050405020304" pitchFamily="18" charset="0"/>
              <a:ea typeface="Inter"/>
              <a:cs typeface="Times New Roman" panose="02020603050405020304" pitchFamily="18" charset="0"/>
            </a:endParaRPr>
          </a:p>
          <a:p>
            <a:r>
              <a:rPr lang="en-GB" sz="1200">
                <a:latin typeface="Times New Roman" panose="02020603050405020304" pitchFamily="18" charset="0"/>
                <a:ea typeface="Inter"/>
                <a:cs typeface="Times New Roman" panose="02020603050405020304" pitchFamily="18" charset="0"/>
              </a:rPr>
              <a:t>Group 5</a:t>
            </a:r>
          </a:p>
          <a:p>
            <a:endParaRPr lang="en-GB" sz="1200">
              <a:latin typeface="Times New Roman" panose="02020603050405020304" pitchFamily="18" charset="0"/>
              <a:ea typeface="Inter"/>
              <a:cs typeface="Times New Roman" panose="02020603050405020304" pitchFamily="18" charset="0"/>
            </a:endParaRPr>
          </a:p>
          <a:p>
            <a:r>
              <a:rPr lang="en-GB" sz="1200">
                <a:latin typeface="Times New Roman" panose="02020603050405020304" pitchFamily="18" charset="0"/>
                <a:ea typeface="Inter"/>
                <a:cs typeface="Times New Roman" panose="02020603050405020304" pitchFamily="18" charset="0"/>
              </a:rPr>
              <a:t>Tutor: </a:t>
            </a:r>
            <a:r>
              <a:rPr lang="en-GB" sz="1200" err="1">
                <a:latin typeface="Times New Roman" panose="02020603050405020304" pitchFamily="18" charset="0"/>
                <a:ea typeface="Inter"/>
                <a:cs typeface="Times New Roman" panose="02020603050405020304" pitchFamily="18" charset="0"/>
              </a:rPr>
              <a:t>Taysir</a:t>
            </a:r>
            <a:r>
              <a:rPr lang="en-GB" sz="1200">
                <a:latin typeface="Times New Roman" panose="02020603050405020304" pitchFamily="18" charset="0"/>
                <a:ea typeface="Inter"/>
                <a:cs typeface="Times New Roman" panose="02020603050405020304" pitchFamily="18" charset="0"/>
              </a:rPr>
              <a:t> </a:t>
            </a:r>
            <a:r>
              <a:rPr lang="en-GB" sz="1200" err="1">
                <a:latin typeface="Times New Roman" panose="02020603050405020304" pitchFamily="18" charset="0"/>
                <a:ea typeface="Inter"/>
                <a:cs typeface="Times New Roman" panose="02020603050405020304" pitchFamily="18" charset="0"/>
              </a:rPr>
              <a:t>Dyhoum</a:t>
            </a:r>
            <a:endParaRPr lang="en-GB" sz="1200">
              <a:latin typeface="Times New Roman" panose="02020603050405020304" pitchFamily="18" charset="0"/>
              <a:ea typeface="Inter"/>
              <a:cs typeface="Times New Roman" panose="02020603050405020304" pitchFamily="18" charset="0"/>
            </a:endParaRPr>
          </a:p>
        </p:txBody>
      </p:sp>
      <p:pic>
        <p:nvPicPr>
          <p:cNvPr id="56" name="Google Shape;56;p13"/>
          <p:cNvPicPr preferRelativeResize="0"/>
          <p:nvPr/>
        </p:nvPicPr>
        <p:blipFill>
          <a:blip r:embed="rId3">
            <a:alphaModFix/>
          </a:blip>
          <a:stretch>
            <a:fillRect/>
          </a:stretch>
        </p:blipFill>
        <p:spPr>
          <a:xfrm>
            <a:off x="4826000" y="744876"/>
            <a:ext cx="4318000" cy="4398624"/>
          </a:xfrm>
          <a:prstGeom prst="rect">
            <a:avLst/>
          </a:prstGeom>
          <a:noFill/>
          <a:ln>
            <a:noFill/>
          </a:ln>
        </p:spPr>
      </p:pic>
      <p:sp>
        <p:nvSpPr>
          <p:cNvPr id="57" name="Google Shape;57;p13"/>
          <p:cNvSpPr txBox="1"/>
          <p:nvPr/>
        </p:nvSpPr>
        <p:spPr>
          <a:xfrm>
            <a:off x="4953000" y="4699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solidFill>
                  <a:srgbClr val="FFFFFF"/>
                </a:solidFill>
              </a:rPr>
              <a:t>Photo by </a:t>
            </a:r>
            <a:r>
              <a:rPr lang="en-GB" sz="800" u="sng">
                <a:solidFill>
                  <a:srgbClr val="FFFFFF"/>
                </a:solidFill>
                <a:hlinkClick r:id="rId4">
                  <a:extLst>
                    <a:ext uri="{A12FA001-AC4F-418D-AE19-62706E023703}">
                      <ahyp:hlinkClr xmlns:ahyp="http://schemas.microsoft.com/office/drawing/2018/hyperlinkcolor" val="tx"/>
                    </a:ext>
                  </a:extLst>
                </a:hlinkClick>
              </a:rPr>
              <a:t>Pexels</a:t>
            </a:r>
            <a:endParaRPr sz="800" u="sng">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p17"/>
          <p:cNvSpPr txBox="1"/>
          <p:nvPr/>
        </p:nvSpPr>
        <p:spPr>
          <a:xfrm>
            <a:off x="444450" y="135891"/>
            <a:ext cx="825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bg1"/>
                </a:solidFill>
                <a:latin typeface="Times New Roman" panose="02020603050405020304" pitchFamily="18" charset="0"/>
                <a:ea typeface="League Spartan"/>
                <a:cs typeface="Times New Roman" panose="02020603050405020304" pitchFamily="18" charset="0"/>
                <a:sym typeface="League Spartan"/>
              </a:rPr>
              <a:t>Issue Tracking</a:t>
            </a:r>
          </a:p>
        </p:txBody>
      </p:sp>
      <p:cxnSp>
        <p:nvCxnSpPr>
          <p:cNvPr id="116" name="Google Shape;116;p17"/>
          <p:cNvCxnSpPr/>
          <p:nvPr/>
        </p:nvCxnSpPr>
        <p:spPr>
          <a:xfrm>
            <a:off x="635000" y="1016000"/>
            <a:ext cx="0" cy="3555900"/>
          </a:xfrm>
          <a:prstGeom prst="straightConnector1">
            <a:avLst/>
          </a:prstGeom>
          <a:noFill/>
          <a:ln w="9525" cap="flat" cmpd="sng">
            <a:solidFill>
              <a:schemeClr val="dk2"/>
            </a:solidFill>
            <a:prstDash val="dash"/>
            <a:round/>
            <a:headEnd type="none" w="med" len="med"/>
            <a:tailEnd type="none" w="med" len="med"/>
          </a:ln>
        </p:spPr>
      </p:cxnSp>
      <p:sp>
        <p:nvSpPr>
          <p:cNvPr id="117" name="Google Shape;117;p17"/>
          <p:cNvSpPr/>
          <p:nvPr/>
        </p:nvSpPr>
        <p:spPr>
          <a:xfrm>
            <a:off x="1143000" y="1270000"/>
            <a:ext cx="507900" cy="507900"/>
          </a:xfrm>
          <a:prstGeom prst="ellipse">
            <a:avLst/>
          </a:prstGeom>
          <a:solidFill>
            <a:srgbClr val="FFFF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8" name="Google Shape;118;p17"/>
          <p:cNvSpPr/>
          <p:nvPr/>
        </p:nvSpPr>
        <p:spPr>
          <a:xfrm>
            <a:off x="1143000" y="2159000"/>
            <a:ext cx="507900" cy="507900"/>
          </a:xfrm>
          <a:prstGeom prst="ellipse">
            <a:avLst/>
          </a:prstGeom>
          <a:solidFill>
            <a:srgbClr val="FFFF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17"/>
          <p:cNvSpPr/>
          <p:nvPr/>
        </p:nvSpPr>
        <p:spPr>
          <a:xfrm>
            <a:off x="1143000" y="3048000"/>
            <a:ext cx="507900" cy="507900"/>
          </a:xfrm>
          <a:prstGeom prst="ellipse">
            <a:avLst/>
          </a:prstGeom>
          <a:solidFill>
            <a:srgbClr val="FFFFFF"/>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 name="Google Shape;120;p17"/>
          <p:cNvSpPr/>
          <p:nvPr/>
        </p:nvSpPr>
        <p:spPr>
          <a:xfrm>
            <a:off x="1143000" y="3937000"/>
            <a:ext cx="507900" cy="507900"/>
          </a:xfrm>
          <a:prstGeom prst="ellipse">
            <a:avLst/>
          </a:prstGeom>
          <a:solidFill>
            <a:srgbClr val="FFFFFF"/>
          </a:solidFill>
          <a:ln w="9525" cap="flat" cmpd="sng">
            <a:solidFill>
              <a:srgbClr val="FF61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1" name="Google Shape;121;p17"/>
          <p:cNvPicPr preferRelativeResize="0"/>
          <p:nvPr/>
        </p:nvPicPr>
        <p:blipFill>
          <a:blip r:embed="rId3">
            <a:alphaModFix/>
          </a:blip>
          <a:stretch>
            <a:fillRect/>
          </a:stretch>
        </p:blipFill>
        <p:spPr>
          <a:xfrm>
            <a:off x="1270000" y="1397000"/>
            <a:ext cx="254000" cy="254000"/>
          </a:xfrm>
          <a:prstGeom prst="rect">
            <a:avLst/>
          </a:prstGeom>
          <a:noFill/>
          <a:ln>
            <a:noFill/>
          </a:ln>
        </p:spPr>
      </p:pic>
      <p:sp>
        <p:nvSpPr>
          <p:cNvPr id="122" name="Google Shape;122;p17"/>
          <p:cNvSpPr txBox="1"/>
          <p:nvPr/>
        </p:nvSpPr>
        <p:spPr>
          <a:xfrm>
            <a:off x="1778000" y="1290368"/>
            <a:ext cx="1397100" cy="75912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a:ea typeface="League Spartan"/>
                <a:cs typeface="Times New Roman"/>
                <a:sym typeface="League Spartan"/>
              </a:rPr>
              <a:t>Developer Notification</a:t>
            </a:r>
            <a:endParaRPr lang="en-GB" sz="1600" b="1">
              <a:latin typeface="Times New Roman"/>
              <a:ea typeface="League Spartan"/>
              <a:cs typeface="Times New Roman"/>
            </a:endParaRPr>
          </a:p>
        </p:txBody>
      </p:sp>
      <p:sp>
        <p:nvSpPr>
          <p:cNvPr id="123" name="Google Shape;123;p17"/>
          <p:cNvSpPr txBox="1"/>
          <p:nvPr/>
        </p:nvSpPr>
        <p:spPr>
          <a:xfrm>
            <a:off x="3048000" y="1333500"/>
            <a:ext cx="5079900" cy="4572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Developers receive detailed info about vulnerabilities for resolution.</a:t>
            </a:r>
            <a:endParaRPr lang="en-US"/>
          </a:p>
        </p:txBody>
      </p:sp>
      <p:pic>
        <p:nvPicPr>
          <p:cNvPr id="124" name="Google Shape;124;p17"/>
          <p:cNvPicPr preferRelativeResize="0"/>
          <p:nvPr/>
        </p:nvPicPr>
        <p:blipFill>
          <a:blip r:embed="rId4">
            <a:alphaModFix/>
          </a:blip>
          <a:stretch>
            <a:fillRect/>
          </a:stretch>
        </p:blipFill>
        <p:spPr>
          <a:xfrm>
            <a:off x="1270000" y="2286000"/>
            <a:ext cx="254000" cy="254000"/>
          </a:xfrm>
          <a:prstGeom prst="rect">
            <a:avLst/>
          </a:prstGeom>
          <a:noFill/>
          <a:ln>
            <a:noFill/>
          </a:ln>
        </p:spPr>
      </p:pic>
      <p:sp>
        <p:nvSpPr>
          <p:cNvPr id="125" name="Google Shape;125;p17"/>
          <p:cNvSpPr txBox="1"/>
          <p:nvPr/>
        </p:nvSpPr>
        <p:spPr>
          <a:xfrm>
            <a:off x="1778000" y="22225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Code Review</a:t>
            </a:r>
          </a:p>
        </p:txBody>
      </p:sp>
      <p:sp>
        <p:nvSpPr>
          <p:cNvPr id="126" name="Google Shape;126;p17"/>
          <p:cNvSpPr txBox="1"/>
          <p:nvPr/>
        </p:nvSpPr>
        <p:spPr>
          <a:xfrm>
            <a:off x="3048000" y="2179368"/>
            <a:ext cx="5942541" cy="849603"/>
          </a:xfrm>
          <a:prstGeom prst="rect">
            <a:avLst/>
          </a:prstGeom>
          <a:noFill/>
          <a:ln>
            <a:noFill/>
          </a:ln>
        </p:spPr>
        <p:txBody>
          <a:bodyPr spcFirstLastPara="1" wrap="square" lIns="91425" tIns="91425" rIns="91425" bIns="91425" anchor="t" anchorCtr="0">
            <a:noAutofit/>
          </a:bodyPr>
          <a:lstStyle/>
          <a:p>
            <a:pPr algn="just"/>
            <a:r>
              <a:rPr lang="en-GB" sz="1400" dirty="0">
                <a:latin typeface="Times New Roman"/>
                <a:ea typeface="Inter"/>
                <a:cs typeface="Times New Roman"/>
                <a:sym typeface="Inter"/>
              </a:rPr>
              <a:t>Code is reviewed and read through to ensure secure coding practices have been followed and there are no spottable mistakes/vulnerabilities. Code can also be passed through software which can scans and analyses for errors and vulnerabilities.</a:t>
            </a:r>
            <a:endParaRPr lang="en-US" sz="1400" dirty="0">
              <a:latin typeface="Times New Roman"/>
              <a:cs typeface="Times New Roman"/>
            </a:endParaRPr>
          </a:p>
        </p:txBody>
      </p:sp>
      <p:pic>
        <p:nvPicPr>
          <p:cNvPr id="127" name="Google Shape;127;p17"/>
          <p:cNvPicPr preferRelativeResize="0"/>
          <p:nvPr/>
        </p:nvPicPr>
        <p:blipFill>
          <a:blip r:embed="rId5">
            <a:alphaModFix/>
          </a:blip>
          <a:stretch>
            <a:fillRect/>
          </a:stretch>
        </p:blipFill>
        <p:spPr>
          <a:xfrm>
            <a:off x="1270000" y="3175000"/>
            <a:ext cx="254000" cy="254000"/>
          </a:xfrm>
          <a:prstGeom prst="rect">
            <a:avLst/>
          </a:prstGeom>
          <a:noFill/>
          <a:ln>
            <a:noFill/>
          </a:ln>
        </p:spPr>
      </p:pic>
      <p:sp>
        <p:nvSpPr>
          <p:cNvPr id="128" name="Google Shape;128;p17"/>
          <p:cNvSpPr txBox="1"/>
          <p:nvPr/>
        </p:nvSpPr>
        <p:spPr>
          <a:xfrm>
            <a:off x="1778000" y="30480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dirty="0">
                <a:latin typeface="Times New Roman" panose="02020603050405020304" pitchFamily="18" charset="0"/>
                <a:ea typeface="League Spartan"/>
                <a:cs typeface="Times New Roman" panose="02020603050405020304" pitchFamily="18" charset="0"/>
                <a:sym typeface="League Spartan"/>
              </a:rPr>
              <a:t>Vulnerability Reporting</a:t>
            </a:r>
          </a:p>
        </p:txBody>
      </p:sp>
      <p:sp>
        <p:nvSpPr>
          <p:cNvPr id="129" name="Google Shape;129;p17"/>
          <p:cNvSpPr txBox="1"/>
          <p:nvPr/>
        </p:nvSpPr>
        <p:spPr>
          <a:xfrm>
            <a:off x="3048000" y="3154632"/>
            <a:ext cx="5942541" cy="767345"/>
          </a:xfrm>
          <a:prstGeom prst="rect">
            <a:avLst/>
          </a:prstGeom>
          <a:noFill/>
          <a:ln>
            <a:noFill/>
          </a:ln>
        </p:spPr>
        <p:txBody>
          <a:bodyPr spcFirstLastPara="1" wrap="square" lIns="91425" tIns="91425" rIns="91425" bIns="91425" anchor="t" anchorCtr="0">
            <a:noAutofit/>
          </a:bodyPr>
          <a:lstStyle/>
          <a:p>
            <a:pPr algn="just"/>
            <a:r>
              <a:rPr lang="en-GB" sz="1400" dirty="0">
                <a:latin typeface="Times New Roman" panose="02020603050405020304" pitchFamily="18" charset="0"/>
                <a:ea typeface="Inter"/>
                <a:cs typeface="Times New Roman" panose="02020603050405020304" pitchFamily="18" charset="0"/>
                <a:sym typeface="Inter"/>
              </a:rPr>
              <a:t>Vulnerabilities are reported by users using a responsible disclosure policy via a designated email address providing vital information on where the vulnerability is what systems it affects and how to find it.</a:t>
            </a:r>
            <a:endParaRPr lang="en-GB" sz="1400" dirty="0">
              <a:latin typeface="Times New Roman" panose="02020603050405020304" pitchFamily="18" charset="0"/>
              <a:ea typeface="Inter"/>
              <a:cs typeface="Times New Roman" panose="02020603050405020304" pitchFamily="18" charset="0"/>
            </a:endParaRPr>
          </a:p>
        </p:txBody>
      </p:sp>
      <p:pic>
        <p:nvPicPr>
          <p:cNvPr id="130" name="Google Shape;130;p17"/>
          <p:cNvPicPr preferRelativeResize="0"/>
          <p:nvPr/>
        </p:nvPicPr>
        <p:blipFill>
          <a:blip r:embed="rId6">
            <a:alphaModFix/>
          </a:blip>
          <a:stretch>
            <a:fillRect/>
          </a:stretch>
        </p:blipFill>
        <p:spPr>
          <a:xfrm>
            <a:off x="1270000" y="4064000"/>
            <a:ext cx="254000" cy="254000"/>
          </a:xfrm>
          <a:prstGeom prst="rect">
            <a:avLst/>
          </a:prstGeom>
          <a:noFill/>
          <a:ln>
            <a:noFill/>
          </a:ln>
        </p:spPr>
      </p:pic>
      <p:sp>
        <p:nvSpPr>
          <p:cNvPr id="131" name="Google Shape;131;p17"/>
          <p:cNvSpPr txBox="1"/>
          <p:nvPr/>
        </p:nvSpPr>
        <p:spPr>
          <a:xfrm>
            <a:off x="1778000" y="39370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Vulnerability Triage</a:t>
            </a:r>
          </a:p>
        </p:txBody>
      </p:sp>
      <p:sp>
        <p:nvSpPr>
          <p:cNvPr id="132" name="Google Shape;132;p17"/>
          <p:cNvSpPr txBox="1"/>
          <p:nvPr/>
        </p:nvSpPr>
        <p:spPr>
          <a:xfrm>
            <a:off x="3048000" y="3957368"/>
            <a:ext cx="5942541" cy="1037424"/>
          </a:xfrm>
          <a:prstGeom prst="rect">
            <a:avLst/>
          </a:prstGeom>
          <a:noFill/>
          <a:ln>
            <a:noFill/>
          </a:ln>
        </p:spPr>
        <p:txBody>
          <a:bodyPr spcFirstLastPara="1" wrap="square" lIns="91425" tIns="91425" rIns="91425" bIns="91425" anchor="t" anchorCtr="0">
            <a:noAutofit/>
          </a:bodyPr>
          <a:lstStyle/>
          <a:p>
            <a:pPr algn="just"/>
            <a:r>
              <a:rPr lang="en-GB" sz="1400">
                <a:latin typeface="Times New Roman"/>
                <a:ea typeface="Inter"/>
                <a:cs typeface="Times New Roman"/>
                <a:sym typeface="Inter"/>
              </a:rPr>
              <a:t>Security analysts assess the severity and potential impact of the reported vulnerabilities and prioritise them, so the most severe issue gets solved first and less severe issues are solved after. Aging is often applied which raises severity as time passes to avoid the issue being overlooked by higher risk issues this prevents low severity incidents from being ignored.</a:t>
            </a:r>
            <a:endParaRPr lang="en-US" sz="1400">
              <a:latin typeface="Times New Roman"/>
              <a:cs typeface="Times New Roman"/>
            </a:endParaRPr>
          </a:p>
        </p:txBody>
      </p:sp>
      <p:cxnSp>
        <p:nvCxnSpPr>
          <p:cNvPr id="133" name="Google Shape;133;p17"/>
          <p:cNvCxnSpPr/>
          <p:nvPr/>
        </p:nvCxnSpPr>
        <p:spPr>
          <a:xfrm>
            <a:off x="635000" y="1524000"/>
            <a:ext cx="507900" cy="0"/>
          </a:xfrm>
          <a:prstGeom prst="straightConnector1">
            <a:avLst/>
          </a:prstGeom>
          <a:noFill/>
          <a:ln w="9525" cap="flat" cmpd="sng">
            <a:solidFill>
              <a:srgbClr val="3339FF"/>
            </a:solidFill>
            <a:prstDash val="solid"/>
            <a:round/>
            <a:headEnd type="none" w="med" len="med"/>
            <a:tailEnd type="none" w="med" len="med"/>
          </a:ln>
        </p:spPr>
      </p:cxnSp>
      <p:cxnSp>
        <p:nvCxnSpPr>
          <p:cNvPr id="134" name="Google Shape;134;p17"/>
          <p:cNvCxnSpPr/>
          <p:nvPr/>
        </p:nvCxnSpPr>
        <p:spPr>
          <a:xfrm>
            <a:off x="635000" y="2413000"/>
            <a:ext cx="507900" cy="0"/>
          </a:xfrm>
          <a:prstGeom prst="straightConnector1">
            <a:avLst/>
          </a:prstGeom>
          <a:noFill/>
          <a:ln w="9525" cap="flat" cmpd="sng">
            <a:solidFill>
              <a:srgbClr val="33ACFF"/>
            </a:solidFill>
            <a:prstDash val="solid"/>
            <a:round/>
            <a:headEnd type="none" w="med" len="med"/>
            <a:tailEnd type="none" w="med" len="med"/>
          </a:ln>
        </p:spPr>
      </p:cxnSp>
      <p:cxnSp>
        <p:nvCxnSpPr>
          <p:cNvPr id="135" name="Google Shape;135;p17"/>
          <p:cNvCxnSpPr/>
          <p:nvPr/>
        </p:nvCxnSpPr>
        <p:spPr>
          <a:xfrm>
            <a:off x="635000" y="3302000"/>
            <a:ext cx="507900" cy="0"/>
          </a:xfrm>
          <a:prstGeom prst="straightConnector1">
            <a:avLst/>
          </a:prstGeom>
          <a:noFill/>
          <a:ln w="9525" cap="flat" cmpd="sng">
            <a:solidFill>
              <a:srgbClr val="F9FF33"/>
            </a:solidFill>
            <a:prstDash val="solid"/>
            <a:round/>
            <a:headEnd type="none" w="med" len="med"/>
            <a:tailEnd type="none" w="med" len="med"/>
          </a:ln>
        </p:spPr>
      </p:cxnSp>
      <p:cxnSp>
        <p:nvCxnSpPr>
          <p:cNvPr id="136" name="Google Shape;136;p17"/>
          <p:cNvCxnSpPr/>
          <p:nvPr/>
        </p:nvCxnSpPr>
        <p:spPr>
          <a:xfrm>
            <a:off x="635000" y="4191000"/>
            <a:ext cx="507900" cy="0"/>
          </a:xfrm>
          <a:prstGeom prst="straightConnector1">
            <a:avLst/>
          </a:prstGeom>
          <a:noFill/>
          <a:ln w="9525" cap="flat" cmpd="sng">
            <a:solidFill>
              <a:srgbClr val="FF6133"/>
            </a:solidFill>
            <a:prstDash val="solid"/>
            <a:round/>
            <a:headEnd type="none" w="med" len="med"/>
            <a:tailEnd type="none" w="med" len="med"/>
          </a:ln>
        </p:spPr>
      </p:cxnSp>
      <p:sp>
        <p:nvSpPr>
          <p:cNvPr id="137" name="Google Shape;137;p17"/>
          <p:cNvSpPr/>
          <p:nvPr/>
        </p:nvSpPr>
        <p:spPr>
          <a:xfrm>
            <a:off x="596900" y="1485900"/>
            <a:ext cx="76200" cy="76200"/>
          </a:xfrm>
          <a:prstGeom prst="ellipse">
            <a:avLst/>
          </a:prstGeom>
          <a:solidFill>
            <a:srgbClr val="3339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17"/>
          <p:cNvSpPr/>
          <p:nvPr/>
        </p:nvSpPr>
        <p:spPr>
          <a:xfrm>
            <a:off x="596900" y="2374900"/>
            <a:ext cx="76200" cy="76200"/>
          </a:xfrm>
          <a:prstGeom prst="ellipse">
            <a:avLst/>
          </a:prstGeom>
          <a:solidFill>
            <a:srgbClr val="33AC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17"/>
          <p:cNvSpPr/>
          <p:nvPr/>
        </p:nvSpPr>
        <p:spPr>
          <a:xfrm>
            <a:off x="596900" y="3263900"/>
            <a:ext cx="76200" cy="76200"/>
          </a:xfrm>
          <a:prstGeom prst="ellipse">
            <a:avLst/>
          </a:prstGeom>
          <a:solidFill>
            <a:srgbClr val="F9FF33"/>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17"/>
          <p:cNvSpPr/>
          <p:nvPr/>
        </p:nvSpPr>
        <p:spPr>
          <a:xfrm>
            <a:off x="596900" y="4152900"/>
            <a:ext cx="76200" cy="76200"/>
          </a:xfrm>
          <a:prstGeom prst="ellipse">
            <a:avLst/>
          </a:prstGeom>
          <a:solidFill>
            <a:srgbClr val="2E8BC0"/>
          </a:solidFill>
          <a:ln w="9525" cap="flat" cmpd="sng">
            <a:solidFill>
              <a:srgbClr val="FF61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extBox 1">
            <a:extLst>
              <a:ext uri="{FF2B5EF4-FFF2-40B4-BE49-F238E27FC236}">
                <a16:creationId xmlns:a16="http://schemas.microsoft.com/office/drawing/2014/main" id="{7B879260-18E9-F3A5-C3DB-F34AF8F3C52D}"/>
              </a:ext>
            </a:extLst>
          </p:cNvPr>
          <p:cNvSpPr txBox="1"/>
          <p:nvPr/>
        </p:nvSpPr>
        <p:spPr>
          <a:xfrm>
            <a:off x="7888640" y="735016"/>
            <a:ext cx="1316835" cy="276999"/>
          </a:xfrm>
          <a:prstGeom prst="rect">
            <a:avLst/>
          </a:prstGeom>
          <a:noFill/>
        </p:spPr>
        <p:txBody>
          <a:bodyPr wrap="none" lIns="91440" tIns="45720" rIns="91440" bIns="45720" rtlCol="0" anchor="t">
            <a:spAutoFit/>
          </a:bodyPr>
          <a:lstStyle/>
          <a:p>
            <a:r>
              <a:rPr lang="en-GB" sz="1200" b="1">
                <a:latin typeface="Times New Roman"/>
                <a:cs typeface="Times New Roman"/>
              </a:rPr>
              <a:t> Alexander Shore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18"/>
          <p:cNvSpPr txBox="1"/>
          <p:nvPr/>
        </p:nvSpPr>
        <p:spPr>
          <a:xfrm>
            <a:off x="444450" y="88900"/>
            <a:ext cx="825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chemeClr val="bg1"/>
                </a:solidFill>
                <a:latin typeface="Times New Roman" panose="02020603050405020304" pitchFamily="18" charset="0"/>
                <a:ea typeface="League Spartan"/>
                <a:cs typeface="Times New Roman" panose="02020603050405020304" pitchFamily="18" charset="0"/>
                <a:sym typeface="League Spartan"/>
              </a:rPr>
              <a:t>Code Review Best Practices</a:t>
            </a:r>
          </a:p>
        </p:txBody>
      </p:sp>
      <p:cxnSp>
        <p:nvCxnSpPr>
          <p:cNvPr id="146" name="Google Shape;146;p18"/>
          <p:cNvCxnSpPr/>
          <p:nvPr/>
        </p:nvCxnSpPr>
        <p:spPr>
          <a:xfrm>
            <a:off x="635000" y="1016000"/>
            <a:ext cx="0" cy="3555900"/>
          </a:xfrm>
          <a:prstGeom prst="straightConnector1">
            <a:avLst/>
          </a:prstGeom>
          <a:noFill/>
          <a:ln w="9525" cap="flat" cmpd="sng">
            <a:solidFill>
              <a:schemeClr val="dk2"/>
            </a:solidFill>
            <a:prstDash val="dash"/>
            <a:round/>
            <a:headEnd type="none" w="med" len="med"/>
            <a:tailEnd type="none" w="med" len="med"/>
          </a:ln>
        </p:spPr>
      </p:cxnSp>
      <p:cxnSp>
        <p:nvCxnSpPr>
          <p:cNvPr id="147" name="Google Shape;147;p18"/>
          <p:cNvCxnSpPr/>
          <p:nvPr/>
        </p:nvCxnSpPr>
        <p:spPr>
          <a:xfrm>
            <a:off x="635000" y="1397000"/>
            <a:ext cx="507900" cy="0"/>
          </a:xfrm>
          <a:prstGeom prst="straightConnector1">
            <a:avLst/>
          </a:prstGeom>
          <a:noFill/>
          <a:ln w="9525" cap="flat" cmpd="sng">
            <a:solidFill>
              <a:srgbClr val="3339FF"/>
            </a:solidFill>
            <a:prstDash val="solid"/>
            <a:round/>
            <a:headEnd type="none" w="med" len="med"/>
            <a:tailEnd type="none" w="med" len="med"/>
          </a:ln>
        </p:spPr>
      </p:cxnSp>
      <p:cxnSp>
        <p:nvCxnSpPr>
          <p:cNvPr id="148" name="Google Shape;148;p18"/>
          <p:cNvCxnSpPr/>
          <p:nvPr/>
        </p:nvCxnSpPr>
        <p:spPr>
          <a:xfrm>
            <a:off x="635000" y="2413000"/>
            <a:ext cx="507900" cy="0"/>
          </a:xfrm>
          <a:prstGeom prst="straightConnector1">
            <a:avLst/>
          </a:prstGeom>
          <a:noFill/>
          <a:ln w="9525" cap="flat" cmpd="sng">
            <a:solidFill>
              <a:srgbClr val="33ACFF"/>
            </a:solidFill>
            <a:prstDash val="solid"/>
            <a:round/>
            <a:headEnd type="none" w="med" len="med"/>
            <a:tailEnd type="none" w="med" len="med"/>
          </a:ln>
        </p:spPr>
      </p:cxnSp>
      <p:cxnSp>
        <p:nvCxnSpPr>
          <p:cNvPr id="149" name="Google Shape;149;p18"/>
          <p:cNvCxnSpPr/>
          <p:nvPr/>
        </p:nvCxnSpPr>
        <p:spPr>
          <a:xfrm>
            <a:off x="635000" y="3302000"/>
            <a:ext cx="507900" cy="0"/>
          </a:xfrm>
          <a:prstGeom prst="straightConnector1">
            <a:avLst/>
          </a:prstGeom>
          <a:noFill/>
          <a:ln w="9525" cap="flat" cmpd="sng">
            <a:solidFill>
              <a:srgbClr val="F9FF33"/>
            </a:solidFill>
            <a:prstDash val="solid"/>
            <a:round/>
            <a:headEnd type="none" w="med" len="med"/>
            <a:tailEnd type="none" w="med" len="med"/>
          </a:ln>
        </p:spPr>
      </p:cxnSp>
      <p:cxnSp>
        <p:nvCxnSpPr>
          <p:cNvPr id="150" name="Google Shape;150;p18"/>
          <p:cNvCxnSpPr/>
          <p:nvPr/>
        </p:nvCxnSpPr>
        <p:spPr>
          <a:xfrm>
            <a:off x="635000" y="4191000"/>
            <a:ext cx="507900" cy="0"/>
          </a:xfrm>
          <a:prstGeom prst="straightConnector1">
            <a:avLst/>
          </a:prstGeom>
          <a:noFill/>
          <a:ln w="9525" cap="flat" cmpd="sng">
            <a:solidFill>
              <a:srgbClr val="FF6133"/>
            </a:solidFill>
            <a:prstDash val="solid"/>
            <a:round/>
            <a:headEnd type="none" w="med" len="med"/>
            <a:tailEnd type="none" w="med" len="med"/>
          </a:ln>
        </p:spPr>
      </p:cxnSp>
      <p:sp>
        <p:nvSpPr>
          <p:cNvPr id="151" name="Google Shape;151;p18"/>
          <p:cNvSpPr/>
          <p:nvPr/>
        </p:nvSpPr>
        <p:spPr>
          <a:xfrm>
            <a:off x="596900" y="1358900"/>
            <a:ext cx="76200" cy="76200"/>
          </a:xfrm>
          <a:prstGeom prst="ellipse">
            <a:avLst/>
          </a:prstGeom>
          <a:solidFill>
            <a:srgbClr val="3339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52" name="Google Shape;152;p18"/>
          <p:cNvSpPr/>
          <p:nvPr/>
        </p:nvSpPr>
        <p:spPr>
          <a:xfrm>
            <a:off x="596900" y="2374900"/>
            <a:ext cx="76200" cy="76200"/>
          </a:xfrm>
          <a:prstGeom prst="ellipse">
            <a:avLst/>
          </a:prstGeom>
          <a:solidFill>
            <a:srgbClr val="33AC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53" name="Google Shape;153;p18"/>
          <p:cNvSpPr/>
          <p:nvPr/>
        </p:nvSpPr>
        <p:spPr>
          <a:xfrm>
            <a:off x="596900" y="3263900"/>
            <a:ext cx="76200" cy="76200"/>
          </a:xfrm>
          <a:prstGeom prst="ellipse">
            <a:avLst/>
          </a:prstGeom>
          <a:solidFill>
            <a:srgbClr val="F9FF33"/>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54" name="Google Shape;154;p18"/>
          <p:cNvSpPr/>
          <p:nvPr/>
        </p:nvSpPr>
        <p:spPr>
          <a:xfrm>
            <a:off x="596900" y="4152900"/>
            <a:ext cx="76200" cy="76200"/>
          </a:xfrm>
          <a:prstGeom prst="ellipse">
            <a:avLst/>
          </a:prstGeom>
          <a:solidFill>
            <a:srgbClr val="2E8BC0"/>
          </a:solidFill>
          <a:ln w="9525" cap="flat" cmpd="sng">
            <a:solidFill>
              <a:srgbClr val="FF61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55" name="Google Shape;155;p18"/>
          <p:cNvSpPr txBox="1"/>
          <p:nvPr/>
        </p:nvSpPr>
        <p:spPr>
          <a:xfrm>
            <a:off x="1250041" y="1168400"/>
            <a:ext cx="1416855"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Collaboration</a:t>
            </a:r>
          </a:p>
        </p:txBody>
      </p:sp>
      <p:sp>
        <p:nvSpPr>
          <p:cNvPr id="156" name="Google Shape;156;p18"/>
          <p:cNvSpPr txBox="1"/>
          <p:nvPr/>
        </p:nvSpPr>
        <p:spPr>
          <a:xfrm>
            <a:off x="1323519" y="2184400"/>
            <a:ext cx="126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Feedback</a:t>
            </a:r>
          </a:p>
        </p:txBody>
      </p:sp>
      <p:sp>
        <p:nvSpPr>
          <p:cNvPr id="157" name="Google Shape;157;p18"/>
          <p:cNvSpPr txBox="1"/>
          <p:nvPr/>
        </p:nvSpPr>
        <p:spPr>
          <a:xfrm>
            <a:off x="1323519" y="3111500"/>
            <a:ext cx="1416855"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Improvement</a:t>
            </a:r>
          </a:p>
        </p:txBody>
      </p:sp>
      <p:sp>
        <p:nvSpPr>
          <p:cNvPr id="158" name="Google Shape;158;p18"/>
          <p:cNvSpPr txBox="1"/>
          <p:nvPr/>
        </p:nvSpPr>
        <p:spPr>
          <a:xfrm>
            <a:off x="1323519" y="3948693"/>
            <a:ext cx="126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Quality Assurance</a:t>
            </a:r>
          </a:p>
        </p:txBody>
      </p:sp>
      <p:sp>
        <p:nvSpPr>
          <p:cNvPr id="159" name="Google Shape;159;p18"/>
          <p:cNvSpPr txBox="1"/>
          <p:nvPr/>
        </p:nvSpPr>
        <p:spPr>
          <a:xfrm>
            <a:off x="2742503" y="1013927"/>
            <a:ext cx="5943886" cy="928163"/>
          </a:xfrm>
          <a:prstGeom prst="rect">
            <a:avLst/>
          </a:prstGeom>
          <a:noFill/>
          <a:ln>
            <a:noFill/>
          </a:ln>
        </p:spPr>
        <p:txBody>
          <a:bodyPr spcFirstLastPara="1" wrap="square" lIns="91425" tIns="91425" rIns="91425" bIns="91425" anchor="t" anchorCtr="0">
            <a:noAutofit/>
          </a:bodyPr>
          <a:lstStyle/>
          <a:p>
            <a:pPr algn="just"/>
            <a:r>
              <a:rPr lang="en-GB" sz="1400">
                <a:latin typeface="Times New Roman"/>
                <a:ea typeface="Inter"/>
                <a:cs typeface="Times New Roman"/>
                <a:sym typeface="Inter"/>
              </a:rPr>
              <a:t>Discussing code with team members helps to spot errors early this can be useful as it will allow for each team member to bring in their own set of skills and experiences. This allows for more improvement in code quality and new contributions </a:t>
            </a:r>
            <a:endParaRPr lang="en-GB" sz="1400">
              <a:latin typeface="Times New Roman"/>
              <a:ea typeface="Inter"/>
              <a:cs typeface="Times New Roman"/>
            </a:endParaRPr>
          </a:p>
        </p:txBody>
      </p:sp>
      <p:sp>
        <p:nvSpPr>
          <p:cNvPr id="160" name="Google Shape;160;p18"/>
          <p:cNvSpPr txBox="1"/>
          <p:nvPr/>
        </p:nvSpPr>
        <p:spPr>
          <a:xfrm>
            <a:off x="2826705" y="1974325"/>
            <a:ext cx="5775799" cy="888520"/>
          </a:xfrm>
          <a:prstGeom prst="rect">
            <a:avLst/>
          </a:prstGeom>
          <a:noFill/>
          <a:ln>
            <a:noFill/>
          </a:ln>
        </p:spPr>
        <p:txBody>
          <a:bodyPr spcFirstLastPara="1" wrap="square" lIns="91425" tIns="91425" rIns="91425" bIns="91425" anchor="t" anchorCtr="0">
            <a:noAutofit/>
          </a:bodyPr>
          <a:lstStyle/>
          <a:p>
            <a:pPr algn="just"/>
            <a:r>
              <a:rPr lang="en-GB" sz="1400">
                <a:latin typeface="Times New Roman"/>
                <a:ea typeface="Inter"/>
                <a:cs typeface="Times New Roman"/>
                <a:sym typeface="Inter"/>
              </a:rPr>
              <a:t>Constructive feedback leads to better code quality and understanding, this also means that you should focus more on the code and not the coder alongside this make sure to be as constructive as possible this will ensure that you can improve the code better </a:t>
            </a:r>
          </a:p>
        </p:txBody>
      </p:sp>
      <p:sp>
        <p:nvSpPr>
          <p:cNvPr id="161" name="Google Shape;161;p18"/>
          <p:cNvSpPr txBox="1"/>
          <p:nvPr/>
        </p:nvSpPr>
        <p:spPr>
          <a:xfrm>
            <a:off x="2825437" y="2872306"/>
            <a:ext cx="5947533" cy="953218"/>
          </a:xfrm>
          <a:prstGeom prst="rect">
            <a:avLst/>
          </a:prstGeom>
          <a:noFill/>
          <a:ln>
            <a:noFill/>
          </a:ln>
        </p:spPr>
        <p:txBody>
          <a:bodyPr spcFirstLastPara="1" wrap="square" lIns="91425" tIns="91425" rIns="91425" bIns="91425" anchor="t" anchorCtr="0">
            <a:noAutofit/>
          </a:bodyPr>
          <a:lstStyle/>
          <a:p>
            <a:pPr algn="just"/>
            <a:r>
              <a:rPr lang="en-GB" sz="1400">
                <a:latin typeface="Times New Roman" panose="02020603050405020304" pitchFamily="18" charset="0"/>
                <a:ea typeface="Inter"/>
                <a:cs typeface="Times New Roman" panose="02020603050405020304" pitchFamily="18" charset="0"/>
                <a:sym typeface="Inter"/>
              </a:rPr>
              <a:t>Continuous improvement through code reviews enhances overall performance and this can be done by staying updated and constantly getting feedback on your code and then constantly learn and try to improve your code and doing this on a long enough time frame will lead to improvement in code</a:t>
            </a:r>
            <a:endParaRPr lang="en-GB" sz="1400">
              <a:latin typeface="Times New Roman" panose="02020603050405020304" pitchFamily="18" charset="0"/>
              <a:ea typeface="Inter"/>
              <a:cs typeface="Times New Roman" panose="02020603050405020304" pitchFamily="18" charset="0"/>
            </a:endParaRPr>
          </a:p>
        </p:txBody>
      </p:sp>
      <p:sp>
        <p:nvSpPr>
          <p:cNvPr id="162" name="Google Shape;162;p18"/>
          <p:cNvSpPr txBox="1"/>
          <p:nvPr/>
        </p:nvSpPr>
        <p:spPr>
          <a:xfrm>
            <a:off x="2823988" y="3911887"/>
            <a:ext cx="5958316" cy="997581"/>
          </a:xfrm>
          <a:prstGeom prst="rect">
            <a:avLst/>
          </a:prstGeom>
          <a:noFill/>
          <a:ln>
            <a:noFill/>
          </a:ln>
        </p:spPr>
        <p:txBody>
          <a:bodyPr spcFirstLastPara="1" wrap="square" lIns="91425" tIns="91425" rIns="91425" bIns="91425" anchor="t" anchorCtr="0">
            <a:noAutofit/>
          </a:bodyPr>
          <a:lstStyle/>
          <a:p>
            <a:pPr algn="just"/>
            <a:r>
              <a:rPr lang="en-GB" sz="1400" dirty="0">
                <a:latin typeface="Times New Roman" panose="02020603050405020304" pitchFamily="18" charset="0"/>
                <a:ea typeface="Inter"/>
                <a:cs typeface="Times New Roman" panose="02020603050405020304" pitchFamily="18" charset="0"/>
                <a:sym typeface="Inter"/>
              </a:rPr>
              <a:t>Code reviews ensure adherence to coding standards and best practices and this can be done through automated tests, and this can be tools that can help you find any sort of issues in the code or performance testing, and this is testing the code and making sure that it works and testing the performance and quality</a:t>
            </a:r>
            <a:endParaRPr lang="en-GB" sz="1400" dirty="0">
              <a:latin typeface="Times New Roman" panose="02020603050405020304" pitchFamily="18" charset="0"/>
              <a:ea typeface="Inter"/>
              <a:cs typeface="Times New Roman" panose="02020603050405020304" pitchFamily="18" charset="0"/>
            </a:endParaRPr>
          </a:p>
        </p:txBody>
      </p:sp>
      <p:sp>
        <p:nvSpPr>
          <p:cNvPr id="3" name="TextBox 2">
            <a:extLst>
              <a:ext uri="{FF2B5EF4-FFF2-40B4-BE49-F238E27FC236}">
                <a16:creationId xmlns:a16="http://schemas.microsoft.com/office/drawing/2014/main" id="{61AE7333-B010-4548-E6C3-FBE883EF8C2F}"/>
              </a:ext>
            </a:extLst>
          </p:cNvPr>
          <p:cNvSpPr txBox="1"/>
          <p:nvPr/>
        </p:nvSpPr>
        <p:spPr>
          <a:xfrm>
            <a:off x="8225670" y="736605"/>
            <a:ext cx="969946" cy="276999"/>
          </a:xfrm>
          <a:prstGeom prst="rect">
            <a:avLst/>
          </a:prstGeom>
          <a:noFill/>
        </p:spPr>
        <p:txBody>
          <a:bodyPr wrap="none" lIns="91440" tIns="45720" rIns="91440" bIns="45720" rtlCol="0" anchor="t">
            <a:spAutoFit/>
          </a:bodyPr>
          <a:lstStyle/>
          <a:p>
            <a:r>
              <a:rPr lang="en-GB" sz="1200" b="1"/>
              <a:t>Akram Miah</a:t>
            </a:r>
            <a:endParaRPr lang="en-GB"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21" name="Google Shape;169;p19">
            <a:extLst>
              <a:ext uri="{FF2B5EF4-FFF2-40B4-BE49-F238E27FC236}">
                <a16:creationId xmlns:a16="http://schemas.microsoft.com/office/drawing/2014/main" id="{1C475301-1F18-D671-7D6D-924ABB16ACA9}"/>
              </a:ext>
            </a:extLst>
          </p:cNvPr>
          <p:cNvSpPr/>
          <p:nvPr/>
        </p:nvSpPr>
        <p:spPr>
          <a:xfrm>
            <a:off x="1149915" y="2132904"/>
            <a:ext cx="507900" cy="507900"/>
          </a:xfrm>
          <a:prstGeom prst="ellipse">
            <a:avLst/>
          </a:prstGeom>
          <a:solidFill>
            <a:srgbClr val="FFFFFF"/>
          </a:solidFill>
          <a:ln w="9525"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19"/>
          <p:cNvSpPr txBox="1"/>
          <p:nvPr/>
        </p:nvSpPr>
        <p:spPr>
          <a:xfrm>
            <a:off x="444450" y="146075"/>
            <a:ext cx="825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bg1"/>
                </a:solidFill>
                <a:latin typeface="Times New Roman" panose="02020603050405020304" pitchFamily="18" charset="0"/>
                <a:ea typeface="League Spartan"/>
                <a:cs typeface="Times New Roman" panose="02020603050405020304" pitchFamily="18" charset="0"/>
                <a:sym typeface="League Spartan"/>
              </a:rPr>
              <a:t>Quality Assurance</a:t>
            </a:r>
          </a:p>
        </p:txBody>
      </p:sp>
      <p:cxnSp>
        <p:nvCxnSpPr>
          <p:cNvPr id="168" name="Google Shape;168;p19"/>
          <p:cNvCxnSpPr/>
          <p:nvPr/>
        </p:nvCxnSpPr>
        <p:spPr>
          <a:xfrm>
            <a:off x="635000" y="1143000"/>
            <a:ext cx="0" cy="3555900"/>
          </a:xfrm>
          <a:prstGeom prst="straightConnector1">
            <a:avLst/>
          </a:prstGeom>
          <a:noFill/>
          <a:ln w="9525" cap="flat" cmpd="sng">
            <a:solidFill>
              <a:schemeClr val="dk2"/>
            </a:solidFill>
            <a:prstDash val="dash"/>
            <a:round/>
            <a:headEnd type="none" w="med" len="med"/>
            <a:tailEnd type="none" w="med" len="med"/>
          </a:ln>
        </p:spPr>
      </p:cxnSp>
      <p:sp>
        <p:nvSpPr>
          <p:cNvPr id="169" name="Google Shape;169;p19"/>
          <p:cNvSpPr/>
          <p:nvPr/>
        </p:nvSpPr>
        <p:spPr>
          <a:xfrm>
            <a:off x="1143000" y="1397000"/>
            <a:ext cx="507900" cy="507900"/>
          </a:xfrm>
          <a:prstGeom prst="ellipse">
            <a:avLst/>
          </a:prstGeom>
          <a:solidFill>
            <a:srgbClr val="FFFF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19"/>
          <p:cNvSpPr txBox="1"/>
          <p:nvPr/>
        </p:nvSpPr>
        <p:spPr>
          <a:xfrm>
            <a:off x="1777900" y="14605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pitchFamily="18" charset="0"/>
                <a:ea typeface="League Spartan"/>
                <a:cs typeface="Times New Roman" panose="02020603050405020304" pitchFamily="18" charset="0"/>
                <a:sym typeface="League Spartan"/>
              </a:rPr>
              <a:t>Verification</a:t>
            </a:r>
          </a:p>
        </p:txBody>
      </p:sp>
      <p:sp>
        <p:nvSpPr>
          <p:cNvPr id="174" name="Google Shape;174;p19"/>
          <p:cNvSpPr txBox="1"/>
          <p:nvPr/>
        </p:nvSpPr>
        <p:spPr>
          <a:xfrm>
            <a:off x="3021608" y="1055849"/>
            <a:ext cx="6116272" cy="1454460"/>
          </a:xfrm>
          <a:prstGeom prst="rect">
            <a:avLst/>
          </a:prstGeom>
          <a:noFill/>
          <a:ln>
            <a:noFill/>
          </a:ln>
        </p:spPr>
        <p:txBody>
          <a:bodyPr spcFirstLastPara="1" wrap="square" lIns="91425" tIns="91425" rIns="91425" bIns="91425" anchor="t" anchorCtr="0">
            <a:noAutofit/>
          </a:bodyPr>
          <a:lstStyle/>
          <a:p>
            <a:r>
              <a:rPr lang="en-GB" sz="1400">
                <a:latin typeface="Times New Roman"/>
                <a:ea typeface="Inter"/>
                <a:cs typeface="Times New Roman"/>
                <a:sym typeface="Inter"/>
              </a:rPr>
              <a:t>QA team ensures fix does not break existing functionality.  </a:t>
            </a:r>
            <a:endParaRPr lang="en-US" sz="1400">
              <a:latin typeface="Times New Roman"/>
              <a:cs typeface="Times New Roman"/>
            </a:endParaRPr>
          </a:p>
          <a:p>
            <a:pPr>
              <a:buFont typeface="Arial"/>
              <a:buChar char="•"/>
            </a:pPr>
            <a:r>
              <a:rPr lang="en-GB" sz="1200">
                <a:latin typeface="Times New Roman"/>
                <a:ea typeface="+mn-lt"/>
                <a:cs typeface="+mn-lt"/>
              </a:rPr>
              <a:t>Test if users can still log in after the fix.</a:t>
            </a:r>
          </a:p>
          <a:p>
            <a:pPr>
              <a:buFont typeface="Arial"/>
              <a:buChar char="•"/>
            </a:pPr>
            <a:r>
              <a:rPr lang="en-GB" sz="1200">
                <a:latin typeface="Times New Roman"/>
                <a:ea typeface="+mn-lt"/>
                <a:cs typeface="+mn-lt"/>
              </a:rPr>
              <a:t>Create a test plan covering login regression tests.</a:t>
            </a:r>
          </a:p>
          <a:p>
            <a:pPr>
              <a:buFont typeface="Arial"/>
              <a:buChar char="•"/>
            </a:pPr>
            <a:r>
              <a:rPr lang="en-GB" sz="1200">
                <a:latin typeface="Times New Roman"/>
                <a:ea typeface="+mn-lt"/>
                <a:cs typeface="+mn-lt"/>
              </a:rPr>
              <a:t>Ensure the fix doesn't harm other functions like account management or password recovery.</a:t>
            </a:r>
          </a:p>
          <a:p>
            <a:pPr>
              <a:buFont typeface="Arial"/>
              <a:buChar char="•"/>
            </a:pPr>
            <a:r>
              <a:rPr lang="en-GB" sz="1200">
                <a:latin typeface="Times New Roman"/>
                <a:ea typeface="+mn-lt"/>
                <a:cs typeface="+mn-lt"/>
              </a:rPr>
              <a:t>Use automated tests to monitor login function for any future regressions.</a:t>
            </a:r>
          </a:p>
          <a:p>
            <a:endParaRPr lang="en-GB" sz="1100">
              <a:latin typeface="Times New Roman" panose="02020603050405020304" pitchFamily="18" charset="0"/>
              <a:cs typeface="Times New Roman" panose="02020603050405020304" pitchFamily="18" charset="0"/>
            </a:endParaRPr>
          </a:p>
          <a:p>
            <a:r>
              <a:rPr lang="en-GB" sz="1100">
                <a:latin typeface="Times New Roman"/>
                <a:ea typeface="Inter"/>
                <a:cs typeface="Times New Roman"/>
                <a:sym typeface="Inter"/>
              </a:rPr>
              <a:t>    </a:t>
            </a:r>
            <a:endParaRPr lang="en-GB" sz="1100">
              <a:latin typeface="Times New Roman"/>
              <a:ea typeface="Inter"/>
              <a:cs typeface="Times New Roman"/>
            </a:endParaRPr>
          </a:p>
        </p:txBody>
      </p:sp>
      <p:cxnSp>
        <p:nvCxnSpPr>
          <p:cNvPr id="181" name="Google Shape;181;p19"/>
          <p:cNvCxnSpPr/>
          <p:nvPr/>
        </p:nvCxnSpPr>
        <p:spPr>
          <a:xfrm>
            <a:off x="635000" y="1651000"/>
            <a:ext cx="507900" cy="0"/>
          </a:xfrm>
          <a:prstGeom prst="straightConnector1">
            <a:avLst/>
          </a:prstGeom>
          <a:noFill/>
          <a:ln w="9525" cap="flat" cmpd="sng">
            <a:solidFill>
              <a:srgbClr val="3339FF"/>
            </a:solidFill>
            <a:prstDash val="solid"/>
            <a:round/>
            <a:headEnd type="none" w="med" len="med"/>
            <a:tailEnd type="none" w="med" len="med"/>
          </a:ln>
        </p:spPr>
      </p:cxnSp>
      <p:sp>
        <p:nvSpPr>
          <p:cNvPr id="184" name="Google Shape;184;p19"/>
          <p:cNvSpPr/>
          <p:nvPr/>
        </p:nvSpPr>
        <p:spPr>
          <a:xfrm>
            <a:off x="596900" y="1612900"/>
            <a:ext cx="76200" cy="76200"/>
          </a:xfrm>
          <a:prstGeom prst="ellipse">
            <a:avLst/>
          </a:prstGeom>
          <a:solidFill>
            <a:srgbClr val="3339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Rectangle 2">
            <a:extLst>
              <a:ext uri="{FF2B5EF4-FFF2-40B4-BE49-F238E27FC236}">
                <a16:creationId xmlns:a16="http://schemas.microsoft.com/office/drawing/2014/main" id="{9087F8DF-323C-510F-A23B-6A5CC8D5FBA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Google Shape;177;p19">
            <a:extLst>
              <a:ext uri="{FF2B5EF4-FFF2-40B4-BE49-F238E27FC236}">
                <a16:creationId xmlns:a16="http://schemas.microsoft.com/office/drawing/2014/main" id="{E96C4CBC-F985-2EA2-86AD-83D7D444AD75}"/>
              </a:ext>
            </a:extLst>
          </p:cNvPr>
          <p:cNvSpPr txBox="1"/>
          <p:nvPr/>
        </p:nvSpPr>
        <p:spPr>
          <a:xfrm>
            <a:off x="3021608" y="2172798"/>
            <a:ext cx="6166979" cy="2933698"/>
          </a:xfrm>
          <a:prstGeom prst="rect">
            <a:avLst/>
          </a:prstGeom>
          <a:noFill/>
          <a:ln>
            <a:noFill/>
          </a:ln>
        </p:spPr>
        <p:txBody>
          <a:bodyPr spcFirstLastPara="1" wrap="square" lIns="91425" tIns="91425" rIns="91425" bIns="91425" anchor="t" anchorCtr="0">
            <a:noAutofit/>
          </a:bodyPr>
          <a:lstStyle/>
          <a:p>
            <a:r>
              <a:rPr lang="en-GB" sz="1400">
                <a:latin typeface="Times New Roman"/>
                <a:ea typeface="Inter"/>
                <a:cs typeface="Times New Roman"/>
              </a:rPr>
              <a:t>Quality assurance engineers play a crucial role in guaranteeing the dependability, efficiency, and honesty of the testing procedure, which ultimately enhances the overall standard of the product.</a:t>
            </a:r>
            <a:r>
              <a:rPr lang="en-GB" sz="1400">
                <a:latin typeface="Times New Roman"/>
                <a:ea typeface="Inter"/>
                <a:cs typeface="Times New Roman"/>
                <a:sym typeface="Inter"/>
              </a:rPr>
              <a:t> QA engineers validate fixes across different environments. </a:t>
            </a:r>
            <a:endParaRPr lang="en-GB" sz="1100">
              <a:latin typeface="Times New Roman"/>
              <a:ea typeface="Inter"/>
              <a:cs typeface="Times New Roman"/>
            </a:endParaRPr>
          </a:p>
          <a:p>
            <a:endParaRPr lang="en-GB" sz="1200">
              <a:latin typeface="Times New Roman"/>
              <a:ea typeface="Inter"/>
              <a:cs typeface="Times New Roman"/>
            </a:endParaRPr>
          </a:p>
          <a:p>
            <a:pPr marL="171450" indent="-171450">
              <a:buFont typeface="Arial"/>
              <a:buChar char="•"/>
            </a:pPr>
            <a:r>
              <a:rPr lang="en-GB" sz="1200">
                <a:latin typeface="Times New Roman"/>
                <a:ea typeface="Inter"/>
                <a:cs typeface="Times New Roman"/>
              </a:rPr>
              <a:t>Examining Test Plans and Test Cases</a:t>
            </a:r>
          </a:p>
          <a:p>
            <a:pPr marL="171450" indent="-171450">
              <a:buFont typeface="Arial"/>
              <a:buChar char="•"/>
            </a:pPr>
            <a:r>
              <a:rPr lang="en-GB" sz="1200">
                <a:latin typeface="Times New Roman"/>
                <a:ea typeface="Inter"/>
                <a:cs typeface="Times New Roman"/>
              </a:rPr>
              <a:t>QA engineers carry out test cases in order to verify that the testing procedure are being carried out appropriately  and that they are carried out in accordance with the established protocols and that the anticipated and actual findings match.</a:t>
            </a:r>
            <a:endParaRPr lang="en-GB" sz="1200">
              <a:latin typeface="Times New Roman"/>
              <a:ea typeface="Calibri"/>
              <a:cs typeface="Calibri"/>
            </a:endParaRPr>
          </a:p>
          <a:p>
            <a:pPr marL="171450" indent="-171450">
              <a:buFont typeface="Arial"/>
              <a:buChar char="•"/>
            </a:pPr>
            <a:r>
              <a:rPr lang="en-GB" sz="1200">
                <a:latin typeface="Times New Roman"/>
                <a:ea typeface="Inter"/>
                <a:cs typeface="Times New Roman"/>
              </a:rPr>
              <a:t>Examining Test findings</a:t>
            </a:r>
          </a:p>
          <a:p>
            <a:pPr marL="171450" indent="-171450">
              <a:buFont typeface="Arial"/>
              <a:buChar char="•"/>
            </a:pPr>
            <a:r>
              <a:rPr lang="en-GB" sz="1200">
                <a:latin typeface="Times New Roman"/>
                <a:ea typeface="Inter"/>
                <a:cs typeface="Times New Roman"/>
              </a:rPr>
              <a:t>Regression testing</a:t>
            </a:r>
            <a:endParaRPr lang="en-GB" sz="1200">
              <a:latin typeface="Times New Roman"/>
              <a:cs typeface="Times New Roman"/>
            </a:endParaRPr>
          </a:p>
        </p:txBody>
      </p:sp>
      <p:pic>
        <p:nvPicPr>
          <p:cNvPr id="13" name="Google Shape;175;p19">
            <a:extLst>
              <a:ext uri="{FF2B5EF4-FFF2-40B4-BE49-F238E27FC236}">
                <a16:creationId xmlns:a16="http://schemas.microsoft.com/office/drawing/2014/main" id="{926775E9-5E98-48B0-C60B-932D62DBAFFD}"/>
              </a:ext>
            </a:extLst>
          </p:cNvPr>
          <p:cNvPicPr preferRelativeResize="0"/>
          <p:nvPr/>
        </p:nvPicPr>
        <p:blipFill>
          <a:blip r:embed="rId3">
            <a:alphaModFix/>
          </a:blip>
          <a:stretch>
            <a:fillRect/>
          </a:stretch>
        </p:blipFill>
        <p:spPr>
          <a:xfrm>
            <a:off x="1262587" y="2259854"/>
            <a:ext cx="254000" cy="254000"/>
          </a:xfrm>
          <a:prstGeom prst="rect">
            <a:avLst/>
          </a:prstGeom>
          <a:noFill/>
          <a:ln>
            <a:noFill/>
          </a:ln>
        </p:spPr>
      </p:pic>
      <p:sp>
        <p:nvSpPr>
          <p:cNvPr id="14" name="Google Shape;176;p19">
            <a:extLst>
              <a:ext uri="{FF2B5EF4-FFF2-40B4-BE49-F238E27FC236}">
                <a16:creationId xmlns:a16="http://schemas.microsoft.com/office/drawing/2014/main" id="{14566F66-3A9D-7059-0E8D-9B9B9A93779B}"/>
              </a:ext>
            </a:extLst>
          </p:cNvPr>
          <p:cNvSpPr txBox="1"/>
          <p:nvPr/>
        </p:nvSpPr>
        <p:spPr>
          <a:xfrm>
            <a:off x="1826559" y="2196354"/>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Times New Roman" panose="02020603050405020304" pitchFamily="18" charset="0"/>
                <a:ea typeface="League Spartan"/>
                <a:cs typeface="Times New Roman" panose="02020603050405020304" pitchFamily="18" charset="0"/>
                <a:sym typeface="League Spartan"/>
              </a:rPr>
              <a:t>Additional Testing</a:t>
            </a:r>
          </a:p>
        </p:txBody>
      </p:sp>
      <p:cxnSp>
        <p:nvCxnSpPr>
          <p:cNvPr id="15" name="Google Shape;182;p19">
            <a:extLst>
              <a:ext uri="{FF2B5EF4-FFF2-40B4-BE49-F238E27FC236}">
                <a16:creationId xmlns:a16="http://schemas.microsoft.com/office/drawing/2014/main" id="{B94AEFC2-2E29-7FF1-295D-B33D45ECCD8C}"/>
              </a:ext>
            </a:extLst>
          </p:cNvPr>
          <p:cNvCxnSpPr/>
          <p:nvPr/>
        </p:nvCxnSpPr>
        <p:spPr>
          <a:xfrm>
            <a:off x="634093" y="2386854"/>
            <a:ext cx="507900" cy="0"/>
          </a:xfrm>
          <a:prstGeom prst="straightConnector1">
            <a:avLst/>
          </a:prstGeom>
          <a:noFill/>
          <a:ln w="9525" cap="flat" cmpd="sng">
            <a:solidFill>
              <a:srgbClr val="33ACFF"/>
            </a:solidFill>
            <a:prstDash val="solid"/>
            <a:round/>
            <a:headEnd type="none" w="med" len="med"/>
            <a:tailEnd type="none" w="med" len="med"/>
          </a:ln>
        </p:spPr>
      </p:cxnSp>
      <p:sp>
        <p:nvSpPr>
          <p:cNvPr id="16" name="Google Shape;185;p19">
            <a:extLst>
              <a:ext uri="{FF2B5EF4-FFF2-40B4-BE49-F238E27FC236}">
                <a16:creationId xmlns:a16="http://schemas.microsoft.com/office/drawing/2014/main" id="{1730ADCF-0072-68F8-05AB-3D001080A925}"/>
              </a:ext>
            </a:extLst>
          </p:cNvPr>
          <p:cNvSpPr/>
          <p:nvPr/>
        </p:nvSpPr>
        <p:spPr>
          <a:xfrm>
            <a:off x="595993" y="2348754"/>
            <a:ext cx="76200" cy="76200"/>
          </a:xfrm>
          <a:prstGeom prst="ellipse">
            <a:avLst/>
          </a:prstGeom>
          <a:solidFill>
            <a:srgbClr val="33AC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 name="Google Shape;175;p19">
            <a:extLst>
              <a:ext uri="{FF2B5EF4-FFF2-40B4-BE49-F238E27FC236}">
                <a16:creationId xmlns:a16="http://schemas.microsoft.com/office/drawing/2014/main" id="{25E61AC2-26FF-AB95-795C-968E242A8C1F}"/>
              </a:ext>
            </a:extLst>
          </p:cNvPr>
          <p:cNvPicPr preferRelativeResize="0"/>
          <p:nvPr/>
        </p:nvPicPr>
        <p:blipFill>
          <a:blip r:embed="rId3">
            <a:alphaModFix/>
          </a:blip>
          <a:stretch>
            <a:fillRect/>
          </a:stretch>
        </p:blipFill>
        <p:spPr>
          <a:xfrm>
            <a:off x="1262587" y="1523950"/>
            <a:ext cx="254000" cy="254000"/>
          </a:xfrm>
          <a:prstGeom prst="rect">
            <a:avLst/>
          </a:prstGeom>
          <a:noFill/>
          <a:ln>
            <a:noFill/>
          </a:ln>
        </p:spPr>
      </p:pic>
      <p:sp>
        <p:nvSpPr>
          <p:cNvPr id="4" name="TextBox 3">
            <a:extLst>
              <a:ext uri="{FF2B5EF4-FFF2-40B4-BE49-F238E27FC236}">
                <a16:creationId xmlns:a16="http://schemas.microsoft.com/office/drawing/2014/main" id="{86908D14-6414-3C63-A09D-503CC0A08489}"/>
              </a:ext>
            </a:extLst>
          </p:cNvPr>
          <p:cNvSpPr txBox="1"/>
          <p:nvPr/>
        </p:nvSpPr>
        <p:spPr>
          <a:xfrm>
            <a:off x="8429616" y="801303"/>
            <a:ext cx="713657" cy="276999"/>
          </a:xfrm>
          <a:prstGeom prst="rect">
            <a:avLst/>
          </a:prstGeom>
          <a:noFill/>
        </p:spPr>
        <p:txBody>
          <a:bodyPr wrap="none" lIns="91440" tIns="45720" rIns="91440" bIns="45720" rtlCol="0" anchor="t">
            <a:spAutoFit/>
          </a:bodyPr>
          <a:lstStyle/>
          <a:p>
            <a:r>
              <a:rPr lang="en-GB" sz="1200" b="1"/>
              <a:t>Sabir Ali</a:t>
            </a:r>
            <a:endParaRPr lang="en-GB" sz="12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8B22F-FFD0-B930-0CD1-D745B87E924C}"/>
              </a:ext>
            </a:extLst>
          </p:cNvPr>
          <p:cNvSpPr>
            <a:spLocks noGrp="1"/>
          </p:cNvSpPr>
          <p:nvPr>
            <p:ph type="title"/>
          </p:nvPr>
        </p:nvSpPr>
        <p:spPr>
          <a:xfrm>
            <a:off x="283990" y="204283"/>
            <a:ext cx="8640000" cy="444408"/>
          </a:xfrm>
        </p:spPr>
        <p:txBody>
          <a:bodyPr lIns="91440" tIns="45720" rIns="91440" bIns="45720" anchor="b"/>
          <a:lstStyle/>
          <a:p>
            <a:r>
              <a:rPr lang="en-US">
                <a:solidFill>
                  <a:srgbClr val="FFFFFF"/>
                </a:solidFill>
                <a:latin typeface="Arial"/>
                <a:cs typeface="Arial"/>
              </a:rPr>
              <a:t>Pipeline Timeline</a:t>
            </a:r>
            <a:endParaRPr lang="en-US">
              <a:solidFill>
                <a:srgbClr val="FFFFFF"/>
              </a:solidFill>
            </a:endParaRPr>
          </a:p>
        </p:txBody>
      </p:sp>
      <p:sp>
        <p:nvSpPr>
          <p:cNvPr id="3" name="Content Placeholder 2">
            <a:extLst>
              <a:ext uri="{FF2B5EF4-FFF2-40B4-BE49-F238E27FC236}">
                <a16:creationId xmlns:a16="http://schemas.microsoft.com/office/drawing/2014/main" id="{5F7737BF-E961-429F-643F-320A8267E40A}"/>
              </a:ext>
            </a:extLst>
          </p:cNvPr>
          <p:cNvSpPr>
            <a:spLocks noGrp="1"/>
          </p:cNvSpPr>
          <p:nvPr>
            <p:ph sz="quarter" idx="10"/>
          </p:nvPr>
        </p:nvSpPr>
        <p:spPr>
          <a:xfrm>
            <a:off x="305556" y="1861109"/>
            <a:ext cx="8627253" cy="3466012"/>
          </a:xfrm>
        </p:spPr>
        <p:txBody>
          <a:bodyPr lIns="91440" tIns="45720" rIns="91440" bIns="45720" anchor="t"/>
          <a:lstStyle/>
          <a:p>
            <a:endParaRPr lang="en-US"/>
          </a:p>
          <a:p>
            <a:endParaRPr lang="en-US"/>
          </a:p>
          <a:p>
            <a:endParaRPr lang="en-US"/>
          </a:p>
          <a:p>
            <a:endParaRPr lang="en-US"/>
          </a:p>
          <a:p>
            <a:endParaRPr lang="en-US"/>
          </a:p>
          <a:p>
            <a:endParaRPr lang="en-US"/>
          </a:p>
          <a:p>
            <a:endParaRPr lang="en-US"/>
          </a:p>
        </p:txBody>
      </p:sp>
      <p:sp>
        <p:nvSpPr>
          <p:cNvPr id="4" name="Oval 3">
            <a:extLst>
              <a:ext uri="{FF2B5EF4-FFF2-40B4-BE49-F238E27FC236}">
                <a16:creationId xmlns:a16="http://schemas.microsoft.com/office/drawing/2014/main" id="{32A0A488-4B2D-490B-6236-E452767F9029}"/>
              </a:ext>
            </a:extLst>
          </p:cNvPr>
          <p:cNvSpPr/>
          <p:nvPr/>
        </p:nvSpPr>
        <p:spPr>
          <a:xfrm>
            <a:off x="284770" y="1860314"/>
            <a:ext cx="1811546" cy="1703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Reporting</a:t>
            </a:r>
          </a:p>
        </p:txBody>
      </p:sp>
      <p:sp>
        <p:nvSpPr>
          <p:cNvPr id="5" name="Oval 4">
            <a:extLst>
              <a:ext uri="{FF2B5EF4-FFF2-40B4-BE49-F238E27FC236}">
                <a16:creationId xmlns:a16="http://schemas.microsoft.com/office/drawing/2014/main" id="{C85C3AE1-F334-478B-4501-FDFF5EC1F94A}"/>
              </a:ext>
            </a:extLst>
          </p:cNvPr>
          <p:cNvSpPr/>
          <p:nvPr/>
        </p:nvSpPr>
        <p:spPr>
          <a:xfrm>
            <a:off x="2495289" y="1860314"/>
            <a:ext cx="1811546" cy="1703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Notification</a:t>
            </a:r>
          </a:p>
        </p:txBody>
      </p:sp>
      <p:sp>
        <p:nvSpPr>
          <p:cNvPr id="6" name="Oval 5">
            <a:extLst>
              <a:ext uri="{FF2B5EF4-FFF2-40B4-BE49-F238E27FC236}">
                <a16:creationId xmlns:a16="http://schemas.microsoft.com/office/drawing/2014/main" id="{9A6CD4E7-0B8F-CBD5-9A3C-45A29F66352B}"/>
              </a:ext>
            </a:extLst>
          </p:cNvPr>
          <p:cNvSpPr/>
          <p:nvPr/>
        </p:nvSpPr>
        <p:spPr>
          <a:xfrm>
            <a:off x="4759722" y="1860313"/>
            <a:ext cx="1811546" cy="1703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Triage</a:t>
            </a:r>
          </a:p>
        </p:txBody>
      </p:sp>
      <p:sp>
        <p:nvSpPr>
          <p:cNvPr id="7" name="Oval 6">
            <a:extLst>
              <a:ext uri="{FF2B5EF4-FFF2-40B4-BE49-F238E27FC236}">
                <a16:creationId xmlns:a16="http://schemas.microsoft.com/office/drawing/2014/main" id="{02DDDCA4-B7B2-DE41-2547-07168377304E}"/>
              </a:ext>
            </a:extLst>
          </p:cNvPr>
          <p:cNvSpPr/>
          <p:nvPr/>
        </p:nvSpPr>
        <p:spPr>
          <a:xfrm>
            <a:off x="6981024" y="1860313"/>
            <a:ext cx="1811546" cy="17037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Review</a:t>
            </a:r>
          </a:p>
        </p:txBody>
      </p:sp>
    </p:spTree>
    <p:extLst>
      <p:ext uri="{BB962C8B-B14F-4D97-AF65-F5344CB8AC3E}">
        <p14:creationId xmlns:p14="http://schemas.microsoft.com/office/powerpoint/2010/main" val="1587206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0"/>
        <p:cNvGrpSpPr/>
        <p:nvPr/>
      </p:nvGrpSpPr>
      <p:grpSpPr>
        <a:xfrm>
          <a:off x="0" y="0"/>
          <a:ext cx="0" cy="0"/>
          <a:chOff x="0" y="0"/>
          <a:chExt cx="0" cy="0"/>
        </a:xfrm>
      </p:grpSpPr>
      <p:sp>
        <p:nvSpPr>
          <p:cNvPr id="191" name="Google Shape;191;p20"/>
          <p:cNvSpPr txBox="1"/>
          <p:nvPr/>
        </p:nvSpPr>
        <p:spPr>
          <a:xfrm>
            <a:off x="424180" y="127001"/>
            <a:ext cx="7620000" cy="457200"/>
          </a:xfrm>
          <a:prstGeom prst="rect">
            <a:avLst/>
          </a:prstGeom>
          <a:noFill/>
          <a:ln>
            <a:noFill/>
          </a:ln>
        </p:spPr>
        <p:txBody>
          <a:bodyPr spcFirstLastPara="1" wrap="square" lIns="91425" tIns="91425" rIns="91425" bIns="91425" anchor="t" anchorCtr="0">
            <a:noAutofit/>
          </a:bodyPr>
          <a:lstStyle/>
          <a:p>
            <a:r>
              <a:rPr lang="en-GB" sz="2400" b="1" dirty="0">
                <a:solidFill>
                  <a:schemeClr val="bg1"/>
                </a:solidFill>
                <a:latin typeface="Times New Roman" panose="02020603050405020304" pitchFamily="18" charset="0"/>
                <a:ea typeface="League Spartan"/>
                <a:cs typeface="Times New Roman" panose="02020603050405020304" pitchFamily="18" charset="0"/>
                <a:sym typeface="League Spartan"/>
              </a:rPr>
              <a:t>Release and Deployment (Quality Assurance)</a:t>
            </a:r>
          </a:p>
        </p:txBody>
      </p:sp>
      <p:sp>
        <p:nvSpPr>
          <p:cNvPr id="200" name="Google Shape;200;p20"/>
          <p:cNvSpPr txBox="1"/>
          <p:nvPr/>
        </p:nvSpPr>
        <p:spPr>
          <a:xfrm>
            <a:off x="1305212" y="11558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Stakeholders are kept informed throughout the pipeline for transparency and accountability.</a:t>
            </a:r>
          </a:p>
        </p:txBody>
      </p:sp>
      <p:sp>
        <p:nvSpPr>
          <p:cNvPr id="201" name="Google Shape;201;p20"/>
          <p:cNvSpPr txBox="1"/>
          <p:nvPr/>
        </p:nvSpPr>
        <p:spPr>
          <a:xfrm>
            <a:off x="1305212" y="2240156"/>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Security reports provide valuable insights into vulnerabilities and their resolution status.</a:t>
            </a:r>
          </a:p>
        </p:txBody>
      </p:sp>
      <p:sp>
        <p:nvSpPr>
          <p:cNvPr id="202" name="Google Shape;202;p20"/>
          <p:cNvSpPr txBox="1"/>
          <p:nvPr/>
        </p:nvSpPr>
        <p:spPr>
          <a:xfrm>
            <a:off x="1305212" y="3137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QA team verifies successful mitigation of vulnerabilities without introducing new issues.</a:t>
            </a:r>
          </a:p>
        </p:txBody>
      </p:sp>
      <p:cxnSp>
        <p:nvCxnSpPr>
          <p:cNvPr id="4" name="Google Shape;146;p18">
            <a:extLst>
              <a:ext uri="{FF2B5EF4-FFF2-40B4-BE49-F238E27FC236}">
                <a16:creationId xmlns:a16="http://schemas.microsoft.com/office/drawing/2014/main" id="{6C60171F-D06A-E810-3259-3ADB6CCE4A61}"/>
              </a:ext>
            </a:extLst>
          </p:cNvPr>
          <p:cNvCxnSpPr/>
          <p:nvPr/>
        </p:nvCxnSpPr>
        <p:spPr>
          <a:xfrm>
            <a:off x="635000" y="1016000"/>
            <a:ext cx="0" cy="3555900"/>
          </a:xfrm>
          <a:prstGeom prst="straightConnector1">
            <a:avLst/>
          </a:prstGeom>
          <a:noFill/>
          <a:ln w="9525" cap="flat" cmpd="sng">
            <a:solidFill>
              <a:schemeClr val="dk2"/>
            </a:solidFill>
            <a:prstDash val="dash"/>
            <a:round/>
            <a:headEnd type="none" w="med" len="med"/>
            <a:tailEnd type="none" w="med" len="med"/>
          </a:ln>
        </p:spPr>
      </p:cxnSp>
      <p:cxnSp>
        <p:nvCxnSpPr>
          <p:cNvPr id="5" name="Google Shape;147;p18">
            <a:extLst>
              <a:ext uri="{FF2B5EF4-FFF2-40B4-BE49-F238E27FC236}">
                <a16:creationId xmlns:a16="http://schemas.microsoft.com/office/drawing/2014/main" id="{0C5D09AC-D86E-6D87-380D-069589551375}"/>
              </a:ext>
            </a:extLst>
          </p:cNvPr>
          <p:cNvCxnSpPr/>
          <p:nvPr/>
        </p:nvCxnSpPr>
        <p:spPr>
          <a:xfrm>
            <a:off x="635000" y="1397000"/>
            <a:ext cx="507900" cy="0"/>
          </a:xfrm>
          <a:prstGeom prst="straightConnector1">
            <a:avLst/>
          </a:prstGeom>
          <a:noFill/>
          <a:ln w="9525" cap="flat" cmpd="sng">
            <a:solidFill>
              <a:srgbClr val="3339FF"/>
            </a:solidFill>
            <a:prstDash val="solid"/>
            <a:round/>
            <a:headEnd type="none" w="med" len="med"/>
            <a:tailEnd type="none" w="med" len="med"/>
          </a:ln>
        </p:spPr>
      </p:cxnSp>
      <p:cxnSp>
        <p:nvCxnSpPr>
          <p:cNvPr id="6" name="Google Shape;148;p18">
            <a:extLst>
              <a:ext uri="{FF2B5EF4-FFF2-40B4-BE49-F238E27FC236}">
                <a16:creationId xmlns:a16="http://schemas.microsoft.com/office/drawing/2014/main" id="{B03C6D4D-B8F8-CEBC-5214-B524B0E02748}"/>
              </a:ext>
            </a:extLst>
          </p:cNvPr>
          <p:cNvCxnSpPr/>
          <p:nvPr/>
        </p:nvCxnSpPr>
        <p:spPr>
          <a:xfrm>
            <a:off x="635000" y="2413000"/>
            <a:ext cx="507900" cy="0"/>
          </a:xfrm>
          <a:prstGeom prst="straightConnector1">
            <a:avLst/>
          </a:prstGeom>
          <a:noFill/>
          <a:ln w="9525" cap="flat" cmpd="sng">
            <a:solidFill>
              <a:srgbClr val="33ACFF"/>
            </a:solidFill>
            <a:prstDash val="solid"/>
            <a:round/>
            <a:headEnd type="none" w="med" len="med"/>
            <a:tailEnd type="none" w="med" len="med"/>
          </a:ln>
        </p:spPr>
      </p:cxnSp>
      <p:cxnSp>
        <p:nvCxnSpPr>
          <p:cNvPr id="7" name="Google Shape;149;p18">
            <a:extLst>
              <a:ext uri="{FF2B5EF4-FFF2-40B4-BE49-F238E27FC236}">
                <a16:creationId xmlns:a16="http://schemas.microsoft.com/office/drawing/2014/main" id="{DBFB7F7B-DEC7-DECD-8DB1-DD83FB3C8C08}"/>
              </a:ext>
            </a:extLst>
          </p:cNvPr>
          <p:cNvCxnSpPr/>
          <p:nvPr/>
        </p:nvCxnSpPr>
        <p:spPr>
          <a:xfrm>
            <a:off x="635000" y="3302000"/>
            <a:ext cx="507900" cy="0"/>
          </a:xfrm>
          <a:prstGeom prst="straightConnector1">
            <a:avLst/>
          </a:prstGeom>
          <a:noFill/>
          <a:ln w="9525" cap="flat" cmpd="sng">
            <a:solidFill>
              <a:srgbClr val="F9FF33"/>
            </a:solidFill>
            <a:prstDash val="solid"/>
            <a:round/>
            <a:headEnd type="none" w="med" len="med"/>
            <a:tailEnd type="none" w="med" len="med"/>
          </a:ln>
        </p:spPr>
      </p:cxnSp>
      <p:sp>
        <p:nvSpPr>
          <p:cNvPr id="9" name="Google Shape;151;p18">
            <a:extLst>
              <a:ext uri="{FF2B5EF4-FFF2-40B4-BE49-F238E27FC236}">
                <a16:creationId xmlns:a16="http://schemas.microsoft.com/office/drawing/2014/main" id="{E1B38B83-2AA3-AC3D-E236-6A6D6240B70E}"/>
              </a:ext>
            </a:extLst>
          </p:cNvPr>
          <p:cNvSpPr/>
          <p:nvPr/>
        </p:nvSpPr>
        <p:spPr>
          <a:xfrm>
            <a:off x="596900" y="1358900"/>
            <a:ext cx="76200" cy="76200"/>
          </a:xfrm>
          <a:prstGeom prst="ellipse">
            <a:avLst/>
          </a:prstGeom>
          <a:solidFill>
            <a:srgbClr val="3339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p>
        </p:txBody>
      </p:sp>
      <p:sp>
        <p:nvSpPr>
          <p:cNvPr id="10" name="Google Shape;152;p18">
            <a:extLst>
              <a:ext uri="{FF2B5EF4-FFF2-40B4-BE49-F238E27FC236}">
                <a16:creationId xmlns:a16="http://schemas.microsoft.com/office/drawing/2014/main" id="{99020A2F-560B-ACFF-9635-A41C2DB58477}"/>
              </a:ext>
            </a:extLst>
          </p:cNvPr>
          <p:cNvSpPr/>
          <p:nvPr/>
        </p:nvSpPr>
        <p:spPr>
          <a:xfrm>
            <a:off x="596900" y="2374900"/>
            <a:ext cx="76200" cy="76200"/>
          </a:xfrm>
          <a:prstGeom prst="ellipse">
            <a:avLst/>
          </a:prstGeom>
          <a:solidFill>
            <a:srgbClr val="33AC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p>
        </p:txBody>
      </p:sp>
      <p:sp>
        <p:nvSpPr>
          <p:cNvPr id="11" name="Google Shape;153;p18">
            <a:extLst>
              <a:ext uri="{FF2B5EF4-FFF2-40B4-BE49-F238E27FC236}">
                <a16:creationId xmlns:a16="http://schemas.microsoft.com/office/drawing/2014/main" id="{D492C9AC-FE2C-DF3B-E4A5-B2245409C877}"/>
              </a:ext>
            </a:extLst>
          </p:cNvPr>
          <p:cNvSpPr/>
          <p:nvPr/>
        </p:nvSpPr>
        <p:spPr>
          <a:xfrm>
            <a:off x="596900" y="3263900"/>
            <a:ext cx="76200" cy="76200"/>
          </a:xfrm>
          <a:prstGeom prst="ellipse">
            <a:avLst/>
          </a:prstGeom>
          <a:solidFill>
            <a:srgbClr val="F9FF33"/>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p>
        </p:txBody>
      </p:sp>
      <p:sp>
        <p:nvSpPr>
          <p:cNvPr id="3" name="TextBox 2">
            <a:extLst>
              <a:ext uri="{FF2B5EF4-FFF2-40B4-BE49-F238E27FC236}">
                <a16:creationId xmlns:a16="http://schemas.microsoft.com/office/drawing/2014/main" id="{ECA3EEC2-2010-FFDA-FDCC-C4C84FB0E6A8}"/>
              </a:ext>
            </a:extLst>
          </p:cNvPr>
          <p:cNvSpPr txBox="1"/>
          <p:nvPr/>
        </p:nvSpPr>
        <p:spPr>
          <a:xfrm>
            <a:off x="7539009" y="736605"/>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316702" y="127001"/>
            <a:ext cx="825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dirty="0">
                <a:solidFill>
                  <a:schemeClr val="bg1"/>
                </a:solidFill>
                <a:latin typeface="Times New Roman" panose="02020603050405020304" pitchFamily="18" charset="0"/>
                <a:ea typeface="League Spartan"/>
                <a:cs typeface="Times New Roman" panose="02020603050405020304" pitchFamily="18" charset="0"/>
                <a:sym typeface="League Spartan"/>
              </a:rPr>
              <a:t>Vulnerability Management Pipeline (overall) </a:t>
            </a:r>
            <a:br>
              <a:rPr lang="en-GB" sz="2400" b="1" dirty="0">
                <a:solidFill>
                  <a:schemeClr val="bg1"/>
                </a:solidFill>
                <a:latin typeface="Times New Roman" panose="02020603050405020304" pitchFamily="18" charset="0"/>
                <a:ea typeface="League Spartan"/>
                <a:cs typeface="Times New Roman" panose="02020603050405020304" pitchFamily="18" charset="0"/>
                <a:sym typeface="League Spartan"/>
              </a:rPr>
            </a:br>
            <a:endParaRPr lang="en-GB" sz="2400" b="1" dirty="0">
              <a:solidFill>
                <a:schemeClr val="bg1"/>
              </a:solidFill>
              <a:latin typeface="Times New Roman" panose="02020603050405020304" pitchFamily="18" charset="0"/>
              <a:ea typeface="League Spartan"/>
              <a:cs typeface="Times New Roman" panose="02020603050405020304" pitchFamily="18" charset="0"/>
              <a:sym typeface="League Spartan"/>
            </a:endParaRPr>
          </a:p>
        </p:txBody>
      </p:sp>
      <p:cxnSp>
        <p:nvCxnSpPr>
          <p:cNvPr id="145" name="Google Shape;145;p19"/>
          <p:cNvCxnSpPr/>
          <p:nvPr/>
        </p:nvCxnSpPr>
        <p:spPr>
          <a:xfrm>
            <a:off x="635000" y="1143000"/>
            <a:ext cx="0" cy="3555900"/>
          </a:xfrm>
          <a:prstGeom prst="straightConnector1">
            <a:avLst/>
          </a:prstGeom>
          <a:noFill/>
          <a:ln w="9525" cap="flat" cmpd="sng">
            <a:solidFill>
              <a:schemeClr val="dk2"/>
            </a:solidFill>
            <a:prstDash val="dash"/>
            <a:round/>
            <a:headEnd type="none" w="med" len="med"/>
            <a:tailEnd type="none" w="med" len="med"/>
          </a:ln>
        </p:spPr>
      </p:cxnSp>
      <p:sp>
        <p:nvSpPr>
          <p:cNvPr id="146" name="Google Shape;146;p19"/>
          <p:cNvSpPr/>
          <p:nvPr/>
        </p:nvSpPr>
        <p:spPr>
          <a:xfrm>
            <a:off x="1143000" y="1397000"/>
            <a:ext cx="507900" cy="507900"/>
          </a:xfrm>
          <a:prstGeom prst="ellipse">
            <a:avLst/>
          </a:prstGeom>
          <a:solidFill>
            <a:srgbClr val="FFFF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47" name="Google Shape;147;p19"/>
          <p:cNvSpPr/>
          <p:nvPr/>
        </p:nvSpPr>
        <p:spPr>
          <a:xfrm>
            <a:off x="1143000" y="2540000"/>
            <a:ext cx="507900" cy="507900"/>
          </a:xfrm>
          <a:prstGeom prst="ellipse">
            <a:avLst/>
          </a:prstGeom>
          <a:solidFill>
            <a:srgbClr val="FFFF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48" name="Google Shape;148;p19"/>
          <p:cNvSpPr/>
          <p:nvPr/>
        </p:nvSpPr>
        <p:spPr>
          <a:xfrm>
            <a:off x="1143000" y="3683000"/>
            <a:ext cx="507900" cy="507900"/>
          </a:xfrm>
          <a:prstGeom prst="ellipse">
            <a:avLst/>
          </a:prstGeom>
          <a:solidFill>
            <a:srgbClr val="FFFFFF"/>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pic>
        <p:nvPicPr>
          <p:cNvPr id="149" name="Google Shape;149;p19"/>
          <p:cNvPicPr preferRelativeResize="0"/>
          <p:nvPr/>
        </p:nvPicPr>
        <p:blipFill>
          <a:blip r:embed="rId3">
            <a:alphaModFix/>
          </a:blip>
          <a:stretch>
            <a:fillRect/>
          </a:stretch>
        </p:blipFill>
        <p:spPr>
          <a:xfrm>
            <a:off x="1270000" y="1524000"/>
            <a:ext cx="254000" cy="254000"/>
          </a:xfrm>
          <a:prstGeom prst="rect">
            <a:avLst/>
          </a:prstGeom>
          <a:noFill/>
          <a:ln>
            <a:noFill/>
          </a:ln>
        </p:spPr>
      </p:pic>
      <p:sp>
        <p:nvSpPr>
          <p:cNvPr id="150" name="Google Shape;150;p19"/>
          <p:cNvSpPr txBox="1"/>
          <p:nvPr/>
        </p:nvSpPr>
        <p:spPr>
          <a:xfrm>
            <a:off x="1778000" y="14605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Regular Reviews</a:t>
            </a:r>
          </a:p>
        </p:txBody>
      </p:sp>
      <p:sp>
        <p:nvSpPr>
          <p:cNvPr id="151" name="Google Shape;151;p19"/>
          <p:cNvSpPr txBox="1"/>
          <p:nvPr/>
        </p:nvSpPr>
        <p:spPr>
          <a:xfrm>
            <a:off x="3565150" y="1553857"/>
            <a:ext cx="507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Identify areas for improvement</a:t>
            </a:r>
          </a:p>
        </p:txBody>
      </p:sp>
      <p:pic>
        <p:nvPicPr>
          <p:cNvPr id="152" name="Google Shape;152;p19"/>
          <p:cNvPicPr preferRelativeResize="0"/>
          <p:nvPr/>
        </p:nvPicPr>
        <p:blipFill>
          <a:blip r:embed="rId4">
            <a:alphaModFix/>
          </a:blip>
          <a:stretch>
            <a:fillRect/>
          </a:stretch>
        </p:blipFill>
        <p:spPr>
          <a:xfrm>
            <a:off x="1270000" y="2667000"/>
            <a:ext cx="254000" cy="254000"/>
          </a:xfrm>
          <a:prstGeom prst="rect">
            <a:avLst/>
          </a:prstGeom>
          <a:noFill/>
          <a:ln>
            <a:noFill/>
          </a:ln>
        </p:spPr>
      </p:pic>
      <p:sp>
        <p:nvSpPr>
          <p:cNvPr id="153" name="Google Shape;153;p19"/>
          <p:cNvSpPr txBox="1"/>
          <p:nvPr/>
        </p:nvSpPr>
        <p:spPr>
          <a:xfrm>
            <a:off x="1777999" y="2581934"/>
            <a:ext cx="1792897"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Response and Communication</a:t>
            </a:r>
          </a:p>
        </p:txBody>
      </p:sp>
      <p:sp>
        <p:nvSpPr>
          <p:cNvPr id="154" name="Google Shape;154;p19"/>
          <p:cNvSpPr txBox="1"/>
          <p:nvPr/>
        </p:nvSpPr>
        <p:spPr>
          <a:xfrm>
            <a:off x="3565150" y="2693023"/>
            <a:ext cx="507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Respond promptly to active threats</a:t>
            </a:r>
          </a:p>
        </p:txBody>
      </p:sp>
      <p:pic>
        <p:nvPicPr>
          <p:cNvPr id="155" name="Google Shape;155;p19"/>
          <p:cNvPicPr preferRelativeResize="0"/>
          <p:nvPr/>
        </p:nvPicPr>
        <p:blipFill>
          <a:blip r:embed="rId5">
            <a:alphaModFix/>
          </a:blip>
          <a:stretch>
            <a:fillRect/>
          </a:stretch>
        </p:blipFill>
        <p:spPr>
          <a:xfrm>
            <a:off x="1270000" y="3810000"/>
            <a:ext cx="254000" cy="254000"/>
          </a:xfrm>
          <a:prstGeom prst="rect">
            <a:avLst/>
          </a:prstGeom>
          <a:noFill/>
          <a:ln>
            <a:noFill/>
          </a:ln>
        </p:spPr>
      </p:pic>
      <p:sp>
        <p:nvSpPr>
          <p:cNvPr id="156" name="Google Shape;156;p19"/>
          <p:cNvSpPr txBox="1"/>
          <p:nvPr/>
        </p:nvSpPr>
        <p:spPr>
          <a:xfrm>
            <a:off x="1778000" y="3683000"/>
            <a:ext cx="1397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latin typeface="Times New Roman" panose="02020603050405020304" pitchFamily="18" charset="0"/>
                <a:ea typeface="League Spartan"/>
                <a:cs typeface="Times New Roman" panose="02020603050405020304" pitchFamily="18" charset="0"/>
                <a:sym typeface="League Spartan"/>
              </a:rPr>
              <a:t>Continuous Improvement</a:t>
            </a:r>
          </a:p>
        </p:txBody>
      </p:sp>
      <p:sp>
        <p:nvSpPr>
          <p:cNvPr id="157" name="Google Shape;157;p19"/>
          <p:cNvSpPr txBox="1"/>
          <p:nvPr/>
        </p:nvSpPr>
        <p:spPr>
          <a:xfrm>
            <a:off x="3565150" y="3810623"/>
            <a:ext cx="5079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Postmortem analyses of security incidents</a:t>
            </a:r>
          </a:p>
        </p:txBody>
      </p:sp>
      <p:cxnSp>
        <p:nvCxnSpPr>
          <p:cNvPr id="158" name="Google Shape;158;p19"/>
          <p:cNvCxnSpPr/>
          <p:nvPr/>
        </p:nvCxnSpPr>
        <p:spPr>
          <a:xfrm>
            <a:off x="635000" y="1651000"/>
            <a:ext cx="507900" cy="0"/>
          </a:xfrm>
          <a:prstGeom prst="straightConnector1">
            <a:avLst/>
          </a:prstGeom>
          <a:noFill/>
          <a:ln w="9525" cap="flat" cmpd="sng">
            <a:solidFill>
              <a:srgbClr val="3339FF"/>
            </a:solidFill>
            <a:prstDash val="solid"/>
            <a:round/>
            <a:headEnd type="none" w="med" len="med"/>
            <a:tailEnd type="none" w="med" len="med"/>
          </a:ln>
        </p:spPr>
      </p:cxnSp>
      <p:cxnSp>
        <p:nvCxnSpPr>
          <p:cNvPr id="159" name="Google Shape;159;p19"/>
          <p:cNvCxnSpPr/>
          <p:nvPr/>
        </p:nvCxnSpPr>
        <p:spPr>
          <a:xfrm>
            <a:off x="635000" y="2794000"/>
            <a:ext cx="507900" cy="0"/>
          </a:xfrm>
          <a:prstGeom prst="straightConnector1">
            <a:avLst/>
          </a:prstGeom>
          <a:noFill/>
          <a:ln w="9525" cap="flat" cmpd="sng">
            <a:solidFill>
              <a:srgbClr val="33ACFF"/>
            </a:solidFill>
            <a:prstDash val="solid"/>
            <a:round/>
            <a:headEnd type="none" w="med" len="med"/>
            <a:tailEnd type="none" w="med" len="med"/>
          </a:ln>
        </p:spPr>
      </p:cxnSp>
      <p:cxnSp>
        <p:nvCxnSpPr>
          <p:cNvPr id="160" name="Google Shape;160;p19"/>
          <p:cNvCxnSpPr/>
          <p:nvPr/>
        </p:nvCxnSpPr>
        <p:spPr>
          <a:xfrm>
            <a:off x="635000" y="3937000"/>
            <a:ext cx="507900" cy="0"/>
          </a:xfrm>
          <a:prstGeom prst="straightConnector1">
            <a:avLst/>
          </a:prstGeom>
          <a:noFill/>
          <a:ln w="9525" cap="flat" cmpd="sng">
            <a:solidFill>
              <a:srgbClr val="F9FF33"/>
            </a:solidFill>
            <a:prstDash val="solid"/>
            <a:round/>
            <a:headEnd type="none" w="med" len="med"/>
            <a:tailEnd type="none" w="med" len="med"/>
          </a:ln>
        </p:spPr>
      </p:cxnSp>
      <p:sp>
        <p:nvSpPr>
          <p:cNvPr id="161" name="Google Shape;161;p19"/>
          <p:cNvSpPr/>
          <p:nvPr/>
        </p:nvSpPr>
        <p:spPr>
          <a:xfrm>
            <a:off x="596900" y="1612900"/>
            <a:ext cx="76200" cy="76200"/>
          </a:xfrm>
          <a:prstGeom prst="ellipse">
            <a:avLst/>
          </a:prstGeom>
          <a:solidFill>
            <a:srgbClr val="3339FF"/>
          </a:solidFill>
          <a:ln w="9525" cap="flat" cmpd="sng">
            <a:solidFill>
              <a:srgbClr val="3339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62" name="Google Shape;162;p19"/>
          <p:cNvSpPr/>
          <p:nvPr/>
        </p:nvSpPr>
        <p:spPr>
          <a:xfrm>
            <a:off x="596900" y="2755900"/>
            <a:ext cx="76200" cy="76200"/>
          </a:xfrm>
          <a:prstGeom prst="ellipse">
            <a:avLst/>
          </a:prstGeom>
          <a:solidFill>
            <a:srgbClr val="33ACFF"/>
          </a:solidFill>
          <a:ln w="9525" cap="flat" cmpd="sng">
            <a:solidFill>
              <a:srgbClr val="33AC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63" name="Google Shape;163;p19"/>
          <p:cNvSpPr/>
          <p:nvPr/>
        </p:nvSpPr>
        <p:spPr>
          <a:xfrm>
            <a:off x="596900" y="3898900"/>
            <a:ext cx="76200" cy="76200"/>
          </a:xfrm>
          <a:prstGeom prst="ellipse">
            <a:avLst/>
          </a:prstGeom>
          <a:solidFill>
            <a:srgbClr val="F9FF33"/>
          </a:solidFill>
          <a:ln w="9525" cap="flat" cmpd="sng">
            <a:solidFill>
              <a:srgbClr val="F9FF3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3" name="TextBox 2">
            <a:extLst>
              <a:ext uri="{FF2B5EF4-FFF2-40B4-BE49-F238E27FC236}">
                <a16:creationId xmlns:a16="http://schemas.microsoft.com/office/drawing/2014/main" id="{8CADA0A2-9063-9928-D524-93ACC34ACBD7}"/>
              </a:ext>
            </a:extLst>
          </p:cNvPr>
          <p:cNvSpPr txBox="1"/>
          <p:nvPr/>
        </p:nvSpPr>
        <p:spPr>
          <a:xfrm>
            <a:off x="7542891" y="758171"/>
            <a:ext cx="1684372" cy="276999"/>
          </a:xfrm>
          <a:prstGeom prst="rect">
            <a:avLst/>
          </a:prstGeom>
          <a:noFill/>
        </p:spPr>
        <p:txBody>
          <a:bodyPr wrap="none" lIns="91440" tIns="45720" rIns="91440" bIns="45720" rtlCol="0" anchor="t">
            <a:spAutoFit/>
          </a:bodyPr>
          <a:lstStyle/>
          <a:p>
            <a:r>
              <a:rPr lang="en-GB" sz="1200" b="1" dirty="0">
                <a:latin typeface="Times New Roman"/>
                <a:cs typeface="Times New Roman"/>
              </a:rPr>
              <a:t>Lok Wing Lavin Wong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84FA-1E83-076C-68C3-B0356935526E}"/>
              </a:ext>
            </a:extLst>
          </p:cNvPr>
          <p:cNvSpPr>
            <a:spLocks noGrp="1"/>
          </p:cNvSpPr>
          <p:nvPr>
            <p:ph type="title"/>
          </p:nvPr>
        </p:nvSpPr>
        <p:spPr>
          <a:xfrm>
            <a:off x="237741" y="102125"/>
            <a:ext cx="8520600" cy="572700"/>
          </a:xfrm>
        </p:spPr>
        <p:txBody>
          <a:bodyPr>
            <a:noAutofit/>
          </a:bodyPr>
          <a:lstStyle/>
          <a:p>
            <a:r>
              <a:rPr lang="en-US" altLang="zh-HK" sz="2400" dirty="0">
                <a:solidFill>
                  <a:schemeClr val="bg1"/>
                </a:solidFill>
                <a:latin typeface="Times New Roman" panose="02020603050405020304" pitchFamily="18" charset="0"/>
                <a:cs typeface="Times New Roman" panose="02020603050405020304" pitchFamily="18" charset="0"/>
              </a:rPr>
              <a:t>Assessment Survey</a:t>
            </a:r>
            <a:endParaRPr lang="zh-HK" alt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24C49C7-4811-ECF2-F579-46776CEF5241}"/>
              </a:ext>
            </a:extLst>
          </p:cNvPr>
          <p:cNvSpPr>
            <a:spLocks noGrp="1"/>
          </p:cNvSpPr>
          <p:nvPr>
            <p:ph type="body" idx="1"/>
          </p:nvPr>
        </p:nvSpPr>
        <p:spPr/>
        <p:txBody>
          <a:bodyPr/>
          <a:lstStyle/>
          <a:p>
            <a:r>
              <a:rPr lang="en-GB" altLang="zh-HK" dirty="0">
                <a:hlinkClick r:id="rId2">
                  <a:extLst>
                    <a:ext uri="{A12FA001-AC4F-418D-AE19-62706E023703}">
                      <ahyp:hlinkClr xmlns:ahyp="http://schemas.microsoft.com/office/drawing/2018/hyperlinkcolor" val="tx"/>
                    </a:ext>
                  </a:extLst>
                </a:hlinkClick>
              </a:rPr>
              <a:t>Summary link </a:t>
            </a:r>
            <a:r>
              <a:rPr lang="en-GB" altLang="zh-HK" dirty="0">
                <a:solidFill>
                  <a:srgbClr val="0563C1"/>
                </a:solidFill>
                <a:hlinkClick r:id="rId2">
                  <a:extLst>
                    <a:ext uri="{A12FA001-AC4F-418D-AE19-62706E023703}">
                      <ahyp:hlinkClr xmlns:ahyp="http://schemas.microsoft.com/office/drawing/2018/hyperlinkcolor" val="tx"/>
                    </a:ext>
                  </a:extLst>
                </a:hlinkClick>
              </a:rPr>
              <a:t>https://forms.office.com/Pages/AnalysisPage.aspx?AnalyzerToken=ZL8li8HMmNnJ2Cws6BBwNqGFpg8gjyTv&amp;id=UPs_KAujjEiQ9M2uT3rm0cwgoo8cQX5LiXKIHAAVjLhURDM3Tk1DS00xVTlLV0UyMkdGQzM2Q0pNRC4u</a:t>
            </a:r>
            <a:endParaRPr lang="zh-HK" altLang="en-US" dirty="0"/>
          </a:p>
        </p:txBody>
      </p:sp>
      <p:sp>
        <p:nvSpPr>
          <p:cNvPr id="5" name="TextBox 4">
            <a:extLst>
              <a:ext uri="{FF2B5EF4-FFF2-40B4-BE49-F238E27FC236}">
                <a16:creationId xmlns:a16="http://schemas.microsoft.com/office/drawing/2014/main" id="{12712DA4-ABD7-A509-A94B-ED72272410BA}"/>
              </a:ext>
            </a:extLst>
          </p:cNvPr>
          <p:cNvSpPr txBox="1"/>
          <p:nvPr/>
        </p:nvSpPr>
        <p:spPr>
          <a:xfrm>
            <a:off x="7459175" y="741831"/>
            <a:ext cx="4598894" cy="276999"/>
          </a:xfrm>
          <a:prstGeom prst="rect">
            <a:avLst/>
          </a:prstGeom>
          <a:noFill/>
        </p:spPr>
        <p:txBody>
          <a:bodyPr wrap="square">
            <a:spAutoFit/>
          </a:bodyPr>
          <a:lstStyle/>
          <a:p>
            <a:r>
              <a:rPr lang="en-GB" altLang="zh-HK" sz="1200" b="1" dirty="0">
                <a:latin typeface="Times New Roman"/>
                <a:cs typeface="Times New Roman"/>
              </a:rPr>
              <a:t>Lok Wing Lavin Wong</a:t>
            </a:r>
          </a:p>
        </p:txBody>
      </p:sp>
    </p:spTree>
    <p:extLst>
      <p:ext uri="{BB962C8B-B14F-4D97-AF65-F5344CB8AC3E}">
        <p14:creationId xmlns:p14="http://schemas.microsoft.com/office/powerpoint/2010/main" val="1898057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84FA-1E83-076C-68C3-B0356935526E}"/>
              </a:ext>
            </a:extLst>
          </p:cNvPr>
          <p:cNvSpPr>
            <a:spLocks noGrp="1"/>
          </p:cNvSpPr>
          <p:nvPr>
            <p:ph type="title"/>
          </p:nvPr>
        </p:nvSpPr>
        <p:spPr>
          <a:xfrm>
            <a:off x="120863" y="168124"/>
            <a:ext cx="8520600" cy="572700"/>
          </a:xfrm>
        </p:spPr>
        <p:txBody>
          <a:bodyPr>
            <a:noAutofit/>
          </a:bodyPr>
          <a:lstStyle/>
          <a:p>
            <a:r>
              <a:rPr lang="en-US" altLang="zh-HK" sz="2000" dirty="0">
                <a:solidFill>
                  <a:schemeClr val="bg1"/>
                </a:solidFill>
                <a:latin typeface="Times New Roman" panose="02020603050405020304" pitchFamily="18" charset="0"/>
                <a:cs typeface="Times New Roman" panose="02020603050405020304" pitchFamily="18" charset="0"/>
              </a:rPr>
              <a:t>Assessment Survey (Done by the Cyber Security Expert)</a:t>
            </a:r>
            <a:endParaRPr lang="zh-HK" altLang="en-US" sz="2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2712DA4-ABD7-A509-A94B-ED72272410BA}"/>
              </a:ext>
            </a:extLst>
          </p:cNvPr>
          <p:cNvSpPr txBox="1"/>
          <p:nvPr/>
        </p:nvSpPr>
        <p:spPr>
          <a:xfrm>
            <a:off x="7466049" y="536325"/>
            <a:ext cx="4598894" cy="276999"/>
          </a:xfrm>
          <a:prstGeom prst="rect">
            <a:avLst/>
          </a:prstGeom>
          <a:noFill/>
        </p:spPr>
        <p:txBody>
          <a:bodyPr wrap="square">
            <a:spAutoFit/>
          </a:bodyPr>
          <a:lstStyle/>
          <a:p>
            <a:r>
              <a:rPr lang="en-GB" altLang="zh-HK" sz="1200" b="1" dirty="0">
                <a:solidFill>
                  <a:schemeClr val="bg1"/>
                </a:solidFill>
                <a:latin typeface="Times New Roman"/>
                <a:cs typeface="Times New Roman"/>
              </a:rPr>
              <a:t>Lok Wing Lavin Wong</a:t>
            </a:r>
          </a:p>
        </p:txBody>
      </p:sp>
      <p:pic>
        <p:nvPicPr>
          <p:cNvPr id="8" name="Picture 7">
            <a:extLst>
              <a:ext uri="{FF2B5EF4-FFF2-40B4-BE49-F238E27FC236}">
                <a16:creationId xmlns:a16="http://schemas.microsoft.com/office/drawing/2014/main" id="{DECD7739-B189-E76A-8E1E-62C5A0A09F62}"/>
              </a:ext>
            </a:extLst>
          </p:cNvPr>
          <p:cNvPicPr>
            <a:picLocks noChangeAspect="1"/>
          </p:cNvPicPr>
          <p:nvPr/>
        </p:nvPicPr>
        <p:blipFill>
          <a:blip r:embed="rId2"/>
          <a:stretch>
            <a:fillRect/>
          </a:stretch>
        </p:blipFill>
        <p:spPr>
          <a:xfrm>
            <a:off x="1" y="741831"/>
            <a:ext cx="2268812" cy="4299544"/>
          </a:xfrm>
          <a:prstGeom prst="rect">
            <a:avLst/>
          </a:prstGeom>
        </p:spPr>
      </p:pic>
      <p:pic>
        <p:nvPicPr>
          <p:cNvPr id="10" name="Picture 9">
            <a:extLst>
              <a:ext uri="{FF2B5EF4-FFF2-40B4-BE49-F238E27FC236}">
                <a16:creationId xmlns:a16="http://schemas.microsoft.com/office/drawing/2014/main" id="{327B1D27-3BBE-44BB-39CC-003690020411}"/>
              </a:ext>
            </a:extLst>
          </p:cNvPr>
          <p:cNvPicPr>
            <a:picLocks noChangeAspect="1"/>
          </p:cNvPicPr>
          <p:nvPr/>
        </p:nvPicPr>
        <p:blipFill>
          <a:blip r:embed="rId3"/>
          <a:stretch>
            <a:fillRect/>
          </a:stretch>
        </p:blipFill>
        <p:spPr>
          <a:xfrm>
            <a:off x="2268814" y="741830"/>
            <a:ext cx="2268812" cy="4401669"/>
          </a:xfrm>
          <a:prstGeom prst="rect">
            <a:avLst/>
          </a:prstGeom>
        </p:spPr>
      </p:pic>
      <p:pic>
        <p:nvPicPr>
          <p:cNvPr id="12" name="Picture 11">
            <a:extLst>
              <a:ext uri="{FF2B5EF4-FFF2-40B4-BE49-F238E27FC236}">
                <a16:creationId xmlns:a16="http://schemas.microsoft.com/office/drawing/2014/main" id="{55FC40C4-4136-B41A-8041-6AB6F4C71C0C}"/>
              </a:ext>
            </a:extLst>
          </p:cNvPr>
          <p:cNvPicPr>
            <a:picLocks noChangeAspect="1"/>
          </p:cNvPicPr>
          <p:nvPr/>
        </p:nvPicPr>
        <p:blipFill>
          <a:blip r:embed="rId4"/>
          <a:stretch>
            <a:fillRect/>
          </a:stretch>
        </p:blipFill>
        <p:spPr>
          <a:xfrm>
            <a:off x="4537626" y="741829"/>
            <a:ext cx="2268813" cy="4299543"/>
          </a:xfrm>
          <a:prstGeom prst="rect">
            <a:avLst/>
          </a:prstGeom>
        </p:spPr>
      </p:pic>
      <p:pic>
        <p:nvPicPr>
          <p:cNvPr id="14" name="Picture 13">
            <a:extLst>
              <a:ext uri="{FF2B5EF4-FFF2-40B4-BE49-F238E27FC236}">
                <a16:creationId xmlns:a16="http://schemas.microsoft.com/office/drawing/2014/main" id="{AD69266A-1FD2-4AD2-440A-C9B5B1CD90C0}"/>
              </a:ext>
            </a:extLst>
          </p:cNvPr>
          <p:cNvPicPr>
            <a:picLocks noChangeAspect="1"/>
          </p:cNvPicPr>
          <p:nvPr/>
        </p:nvPicPr>
        <p:blipFill>
          <a:blip r:embed="rId5"/>
          <a:stretch>
            <a:fillRect/>
          </a:stretch>
        </p:blipFill>
        <p:spPr>
          <a:xfrm>
            <a:off x="6806438" y="741828"/>
            <a:ext cx="2354782" cy="4299543"/>
          </a:xfrm>
          <a:prstGeom prst="rect">
            <a:avLst/>
          </a:prstGeom>
        </p:spPr>
      </p:pic>
    </p:spTree>
    <p:extLst>
      <p:ext uri="{BB962C8B-B14F-4D97-AF65-F5344CB8AC3E}">
        <p14:creationId xmlns:p14="http://schemas.microsoft.com/office/powerpoint/2010/main" val="276816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D3C539-8138-2AB3-3C8A-DDC71D61B190}"/>
              </a:ext>
            </a:extLst>
          </p:cNvPr>
          <p:cNvPicPr>
            <a:picLocks noChangeAspect="1"/>
          </p:cNvPicPr>
          <p:nvPr/>
        </p:nvPicPr>
        <p:blipFill rotWithShape="1">
          <a:blip r:embed="rId2"/>
          <a:srcRect t="68366"/>
          <a:stretch/>
        </p:blipFill>
        <p:spPr>
          <a:xfrm>
            <a:off x="606579" y="1445559"/>
            <a:ext cx="8103424" cy="2770094"/>
          </a:xfrm>
          <a:prstGeom prst="rect">
            <a:avLst/>
          </a:prstGeom>
        </p:spPr>
      </p:pic>
      <p:sp>
        <p:nvSpPr>
          <p:cNvPr id="7" name="TextBox 6">
            <a:extLst>
              <a:ext uri="{FF2B5EF4-FFF2-40B4-BE49-F238E27FC236}">
                <a16:creationId xmlns:a16="http://schemas.microsoft.com/office/drawing/2014/main" id="{76661F5B-5979-88B9-43A3-590A6AB8A58F}"/>
              </a:ext>
            </a:extLst>
          </p:cNvPr>
          <p:cNvSpPr txBox="1"/>
          <p:nvPr/>
        </p:nvSpPr>
        <p:spPr>
          <a:xfrm>
            <a:off x="201705" y="195213"/>
            <a:ext cx="6326842" cy="400110"/>
          </a:xfrm>
          <a:prstGeom prst="rect">
            <a:avLst/>
          </a:prstGeom>
          <a:noFill/>
        </p:spPr>
        <p:txBody>
          <a:bodyPr wrap="square">
            <a:spAutoFit/>
          </a:bodyPr>
          <a:lstStyle/>
          <a:p>
            <a:r>
              <a:rPr lang="en-US" altLang="zh-HK" sz="2000" dirty="0">
                <a:solidFill>
                  <a:schemeClr val="bg1"/>
                </a:solidFill>
                <a:latin typeface="Times New Roman" panose="02020603050405020304" pitchFamily="18" charset="0"/>
                <a:cs typeface="Times New Roman" panose="02020603050405020304" pitchFamily="18" charset="0"/>
              </a:rPr>
              <a:t>Assessment Survey (Feedback by the Cyber Security Expert)</a:t>
            </a:r>
            <a:endParaRPr lang="zh-HK" altLang="en-US" sz="2000" dirty="0"/>
          </a:p>
        </p:txBody>
      </p:sp>
    </p:spTree>
    <p:extLst>
      <p:ext uri="{BB962C8B-B14F-4D97-AF65-F5344CB8AC3E}">
        <p14:creationId xmlns:p14="http://schemas.microsoft.com/office/powerpoint/2010/main" val="381873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C0349-85CD-6870-9F73-1EE2125950CE}"/>
              </a:ext>
            </a:extLst>
          </p:cNvPr>
          <p:cNvSpPr txBox="1"/>
          <p:nvPr/>
        </p:nvSpPr>
        <p:spPr>
          <a:xfrm>
            <a:off x="426720" y="167640"/>
            <a:ext cx="1493742" cy="461665"/>
          </a:xfrm>
          <a:prstGeom prst="rect">
            <a:avLst/>
          </a:prstGeom>
          <a:noFill/>
        </p:spPr>
        <p:txBody>
          <a:bodyPr wrap="none" rtlCol="0">
            <a:spAutoFit/>
          </a:bodyPr>
          <a:lstStyle/>
          <a:p>
            <a:r>
              <a:rPr lang="en-GB" sz="2400" dirty="0">
                <a:solidFill>
                  <a:schemeClr val="bg1"/>
                </a:solidFill>
                <a:latin typeface="Times New Roman" panose="02020603050405020304" pitchFamily="18" charset="0"/>
                <a:cs typeface="Times New Roman" panose="02020603050405020304" pitchFamily="18" charset="0"/>
              </a:rPr>
              <a:t>Reference</a:t>
            </a:r>
            <a:r>
              <a:rPr lang="en-GB" dirty="0"/>
              <a:t> </a:t>
            </a:r>
          </a:p>
        </p:txBody>
      </p:sp>
      <p:sp>
        <p:nvSpPr>
          <p:cNvPr id="5" name="Text Placeholder 4">
            <a:extLst>
              <a:ext uri="{FF2B5EF4-FFF2-40B4-BE49-F238E27FC236}">
                <a16:creationId xmlns:a16="http://schemas.microsoft.com/office/drawing/2014/main" id="{87474929-19CB-E607-9945-127FA0775B7E}"/>
              </a:ext>
            </a:extLst>
          </p:cNvPr>
          <p:cNvSpPr>
            <a:spLocks noGrp="1"/>
          </p:cNvSpPr>
          <p:nvPr>
            <p:ph type="body" idx="1"/>
          </p:nvPr>
        </p:nvSpPr>
        <p:spPr/>
        <p:txBody>
          <a:bodyPr/>
          <a:lstStyle/>
          <a:p>
            <a:r>
              <a:rPr lang="en-GB">
                <a:hlinkClick r:id="rId2"/>
              </a:rPr>
              <a:t>What is Vulnerability Management? - Aqua Security</a:t>
            </a:r>
            <a:endParaRPr lang="en-GB"/>
          </a:p>
          <a:p>
            <a:r>
              <a:rPr lang="en-GB">
                <a:hlinkClick r:id="rId3"/>
              </a:rPr>
              <a:t>How To Build An Effective Vulnerability Management Program (purplesec.us)</a:t>
            </a:r>
            <a:endParaRPr lang="en-GB"/>
          </a:p>
          <a:p>
            <a:r>
              <a:rPr lang="en-GB">
                <a:hlinkClick r:id="rId4"/>
              </a:rPr>
              <a:t>https://resources.infosecinstitute.com/topics/vulnerabilities/how-to-report-a-security-vulnerability-to-an-organization/</a:t>
            </a:r>
          </a:p>
          <a:p>
            <a:r>
              <a:rPr lang="en-GB">
                <a:hlinkClick r:id="rId4"/>
              </a:rPr>
              <a:t>https://theqalead.com/test-management/vulnerability-management-process/#:~:text=As%20a%20process%2C%20vulnerability%20management,resolving%20the%20uncovered%20threats%20satisfactorily.</a:t>
            </a:r>
          </a:p>
          <a:p>
            <a:r>
              <a:rPr lang="en-GB">
                <a:hlinkClick r:id="rId4"/>
              </a:rPr>
              <a:t>https://blog.gitguardian.com/key-highlights-from-the-new-nist-ssdf/</a:t>
            </a:r>
            <a:endParaRPr lang="en-GB"/>
          </a:p>
          <a:p>
            <a:endParaRPr lang="en-GB">
              <a:hlinkClick r:id="rId4"/>
            </a:endParaRPr>
          </a:p>
          <a:p>
            <a:endParaRPr lang="en-GB"/>
          </a:p>
        </p:txBody>
      </p:sp>
      <p:sp>
        <p:nvSpPr>
          <p:cNvPr id="6" name="TextBox 5">
            <a:extLst>
              <a:ext uri="{FF2B5EF4-FFF2-40B4-BE49-F238E27FC236}">
                <a16:creationId xmlns:a16="http://schemas.microsoft.com/office/drawing/2014/main" id="{6416CA0D-5BD0-3450-5E02-B150A60D07DA}"/>
              </a:ext>
            </a:extLst>
          </p:cNvPr>
          <p:cNvSpPr txBox="1"/>
          <p:nvPr/>
        </p:nvSpPr>
        <p:spPr>
          <a:xfrm>
            <a:off x="7542891" y="758171"/>
            <a:ext cx="1684372" cy="276999"/>
          </a:xfrm>
          <a:prstGeom prst="rect">
            <a:avLst/>
          </a:prstGeom>
          <a:noFill/>
        </p:spPr>
        <p:txBody>
          <a:bodyPr wrap="none" lIns="91440" tIns="45720" rIns="91440" bIns="45720" rtlCol="0" anchor="t">
            <a:spAutoFit/>
          </a:bodyPr>
          <a:lstStyle/>
          <a:p>
            <a:r>
              <a:rPr lang="en-GB" sz="1200" b="1" dirty="0">
                <a:latin typeface="Times New Roman"/>
                <a:cs typeface="Times New Roman"/>
              </a:rPr>
              <a:t>Lok Wing Lavin Wong</a:t>
            </a:r>
          </a:p>
        </p:txBody>
      </p:sp>
    </p:spTree>
    <p:extLst>
      <p:ext uri="{BB962C8B-B14F-4D97-AF65-F5344CB8AC3E}">
        <p14:creationId xmlns:p14="http://schemas.microsoft.com/office/powerpoint/2010/main" val="113178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EC96B7-6068-AC5B-A76E-4A38C7644D73}"/>
              </a:ext>
            </a:extLst>
          </p:cNvPr>
          <p:cNvSpPr>
            <a:spLocks noGrp="1"/>
          </p:cNvSpPr>
          <p:nvPr>
            <p:ph type="body" idx="1"/>
          </p:nvPr>
        </p:nvSpPr>
        <p:spPr/>
        <p:txBody>
          <a:bodyPr/>
          <a:lstStyle/>
          <a:p>
            <a:r>
              <a:rPr lang="en-GB" sz="2400">
                <a:latin typeface="Times New Roman"/>
                <a:ea typeface="Calibri"/>
                <a:cs typeface="Calibri"/>
              </a:rPr>
              <a:t>Lok Wing Lavin Wong (Team Leader, Coordinator, Editor, Review, Validator)</a:t>
            </a:r>
          </a:p>
          <a:p>
            <a:r>
              <a:rPr lang="en-GB" sz="2400">
                <a:latin typeface="Times New Roman"/>
                <a:ea typeface="+mn-lt"/>
                <a:cs typeface="+mn-lt"/>
              </a:rPr>
              <a:t>Akram Miah (Researcher &amp; </a:t>
            </a:r>
            <a:r>
              <a:rPr lang="en-GB" sz="2400">
                <a:latin typeface="Times New Roman"/>
                <a:ea typeface="+mn-lt"/>
                <a:cs typeface="Arial"/>
              </a:rPr>
              <a:t>E</a:t>
            </a:r>
            <a:r>
              <a:rPr lang="en-GB" sz="2400">
                <a:latin typeface="Times New Roman"/>
                <a:ea typeface="+mn-lt"/>
                <a:cs typeface="Times New Roman"/>
              </a:rPr>
              <a:t>ditor</a:t>
            </a:r>
            <a:r>
              <a:rPr lang="en-GB" sz="2400">
                <a:latin typeface="Times New Roman"/>
                <a:ea typeface="+mn-lt"/>
                <a:cs typeface="+mn-lt"/>
              </a:rPr>
              <a:t>)</a:t>
            </a:r>
          </a:p>
          <a:p>
            <a:r>
              <a:rPr lang="en-GB" sz="2400">
                <a:latin typeface="Times New Roman"/>
                <a:ea typeface="+mn-lt"/>
                <a:cs typeface="+mn-lt"/>
              </a:rPr>
              <a:t>Alexandre Dias Da Costa (Researcher &amp;</a:t>
            </a:r>
            <a:r>
              <a:rPr lang="en-GB" sz="2400">
                <a:latin typeface="Times New Roman"/>
                <a:ea typeface="+mn-lt"/>
                <a:cs typeface="Arial"/>
              </a:rPr>
              <a:t> E</a:t>
            </a:r>
            <a:r>
              <a:rPr lang="en-GB" sz="2400">
                <a:latin typeface="Times New Roman"/>
                <a:ea typeface="+mn-lt"/>
                <a:cs typeface="Times New Roman"/>
              </a:rPr>
              <a:t>ditor, Validator) </a:t>
            </a:r>
          </a:p>
          <a:p>
            <a:r>
              <a:rPr lang="en-GB" sz="2400">
                <a:latin typeface="Times New Roman"/>
                <a:ea typeface="+mn-lt"/>
                <a:cs typeface="+mn-lt"/>
              </a:rPr>
              <a:t>Alexander Shore (Researcher, Review)</a:t>
            </a:r>
          </a:p>
          <a:p>
            <a:r>
              <a:rPr lang="en-GB" sz="2400">
                <a:latin typeface="Times New Roman"/>
                <a:ea typeface="+mn-lt"/>
                <a:cs typeface="+mn-lt"/>
              </a:rPr>
              <a:t>Sabir Ali (Researcher, Editor)</a:t>
            </a:r>
          </a:p>
          <a:p>
            <a:r>
              <a:rPr lang="en-GB" sz="2400">
                <a:latin typeface="Times New Roman"/>
                <a:ea typeface="+mn-lt"/>
                <a:cs typeface="+mn-lt"/>
              </a:rPr>
              <a:t>Arham Aslam (Not involved)</a:t>
            </a:r>
          </a:p>
          <a:p>
            <a:endParaRPr lang="en-GB"/>
          </a:p>
        </p:txBody>
      </p:sp>
      <p:sp>
        <p:nvSpPr>
          <p:cNvPr id="4" name="TextBox 3">
            <a:extLst>
              <a:ext uri="{FF2B5EF4-FFF2-40B4-BE49-F238E27FC236}">
                <a16:creationId xmlns:a16="http://schemas.microsoft.com/office/drawing/2014/main" id="{608135D4-3A44-18DB-DC10-365EC41908C0}"/>
              </a:ext>
            </a:extLst>
          </p:cNvPr>
          <p:cNvSpPr txBox="1"/>
          <p:nvPr/>
        </p:nvSpPr>
        <p:spPr>
          <a:xfrm>
            <a:off x="293146" y="121111"/>
            <a:ext cx="2297654" cy="461665"/>
          </a:xfrm>
          <a:prstGeom prst="rect">
            <a:avLst/>
          </a:prstGeom>
          <a:noFill/>
        </p:spPr>
        <p:txBody>
          <a:bodyPr wrap="square">
            <a:spAutoFit/>
          </a:bodyPr>
          <a:lstStyle/>
          <a:p>
            <a:r>
              <a:rPr lang="en-GB" sz="2400">
                <a:solidFill>
                  <a:schemeClr val="bg1"/>
                </a:solidFill>
                <a:latin typeface="Times New Roman"/>
                <a:ea typeface="Calibri Light"/>
                <a:cs typeface="Calibri Light"/>
              </a:rPr>
              <a:t>Group Members</a:t>
            </a:r>
            <a:endParaRPr lang="en-GB" sz="2400">
              <a:solidFill>
                <a:schemeClr val="bg1"/>
              </a:solidFill>
              <a:latin typeface="Times New Roman"/>
              <a:cs typeface="Times New Roman"/>
            </a:endParaRPr>
          </a:p>
        </p:txBody>
      </p:sp>
    </p:spTree>
    <p:extLst>
      <p:ext uri="{BB962C8B-B14F-4D97-AF65-F5344CB8AC3E}">
        <p14:creationId xmlns:p14="http://schemas.microsoft.com/office/powerpoint/2010/main" val="2306885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76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CDF3-EBD2-5D30-FFF4-33BA2B2015E3}"/>
              </a:ext>
            </a:extLst>
          </p:cNvPr>
          <p:cNvSpPr>
            <a:spLocks noGrp="1"/>
          </p:cNvSpPr>
          <p:nvPr>
            <p:ph type="title"/>
          </p:nvPr>
        </p:nvSpPr>
        <p:spPr>
          <a:xfrm>
            <a:off x="311700" y="95225"/>
            <a:ext cx="8520600" cy="572700"/>
          </a:xfrm>
        </p:spPr>
        <p:txBody>
          <a:bodyPr>
            <a:normAutofit fontScale="90000"/>
          </a:bodyPr>
          <a:lstStyle/>
          <a:p>
            <a:r>
              <a:rPr lang="en-US" sz="3100">
                <a:solidFill>
                  <a:schemeClr val="bg1"/>
                </a:solidFill>
                <a:latin typeface="Times New Roman"/>
                <a:cs typeface="Calibri Light"/>
              </a:rPr>
              <a:t>Objectives</a:t>
            </a:r>
            <a:r>
              <a:rPr lang="en-US">
                <a:solidFill>
                  <a:schemeClr val="bg1"/>
                </a:solidFill>
                <a:latin typeface="Times New Roman"/>
                <a:cs typeface="Calibri Light"/>
              </a:rPr>
              <a:t> of this project</a:t>
            </a:r>
            <a:endParaRPr lang="en-US">
              <a:solidFill>
                <a:schemeClr val="bg1"/>
              </a:solidFill>
              <a:latin typeface="Times New Roman"/>
              <a:cs typeface="Times New Roman"/>
            </a:endParaRPr>
          </a:p>
        </p:txBody>
      </p:sp>
      <p:sp>
        <p:nvSpPr>
          <p:cNvPr id="3" name="Text Placeholder 2">
            <a:extLst>
              <a:ext uri="{FF2B5EF4-FFF2-40B4-BE49-F238E27FC236}">
                <a16:creationId xmlns:a16="http://schemas.microsoft.com/office/drawing/2014/main" id="{A005DCED-6B91-3BB4-C6E7-687B4EF72012}"/>
              </a:ext>
            </a:extLst>
          </p:cNvPr>
          <p:cNvSpPr>
            <a:spLocks noGrp="1"/>
          </p:cNvSpPr>
          <p:nvPr>
            <p:ph type="body" idx="1"/>
          </p:nvPr>
        </p:nvSpPr>
        <p:spPr/>
        <p:txBody>
          <a:bodyPr>
            <a:normAutofit/>
          </a:bodyPr>
          <a:lstStyle/>
          <a:p>
            <a:r>
              <a:rPr lang="en-US" sz="1800">
                <a:latin typeface="Times New Roman"/>
                <a:cs typeface="Times New Roman"/>
              </a:rPr>
              <a:t>Introduction of vulnerability management pipeline</a:t>
            </a:r>
          </a:p>
          <a:p>
            <a:endParaRPr lang="en-US" sz="1800">
              <a:latin typeface="Times New Roman"/>
              <a:cs typeface="Times New Roman"/>
            </a:endParaRPr>
          </a:p>
          <a:p>
            <a:r>
              <a:rPr lang="en-US" sz="1800">
                <a:latin typeface="Times New Roman"/>
                <a:cs typeface="Times New Roman"/>
              </a:rPr>
              <a:t>Components of the pipeline</a:t>
            </a:r>
          </a:p>
          <a:p>
            <a:endParaRPr lang="en-US" sz="1800">
              <a:latin typeface="Times New Roman"/>
              <a:cs typeface="Times New Roman"/>
            </a:endParaRPr>
          </a:p>
          <a:p>
            <a:r>
              <a:rPr lang="en-US" sz="1800">
                <a:latin typeface="Times New Roman"/>
                <a:cs typeface="Times New Roman"/>
              </a:rPr>
              <a:t>Details of the pipeline workflow</a:t>
            </a:r>
          </a:p>
          <a:p>
            <a:endParaRPr lang="en-US" sz="1800">
              <a:latin typeface="Times New Roman"/>
              <a:cs typeface="Times New Roman"/>
            </a:endParaRPr>
          </a:p>
          <a:p>
            <a:r>
              <a:rPr lang="en-US" sz="1800">
                <a:latin typeface="Times New Roman"/>
                <a:cs typeface="Times New Roman"/>
              </a:rPr>
              <a:t>Benefits</a:t>
            </a:r>
          </a:p>
          <a:p>
            <a:endParaRPr lang="en-US" sz="1800">
              <a:latin typeface="Times New Roman"/>
              <a:cs typeface="Times New Roman"/>
            </a:endParaRPr>
          </a:p>
          <a:p>
            <a:r>
              <a:rPr lang="en-US" sz="1800">
                <a:latin typeface="Times New Roman"/>
                <a:cs typeface="Times New Roman"/>
              </a:rPr>
              <a:t>Challenges </a:t>
            </a:r>
          </a:p>
          <a:p>
            <a:endParaRPr lang="en-US" sz="1800">
              <a:latin typeface="Times New Roman"/>
              <a:cs typeface="Times New Roman"/>
            </a:endParaRPr>
          </a:p>
          <a:p>
            <a:r>
              <a:rPr lang="en-US" sz="1800">
                <a:latin typeface="Times New Roman"/>
                <a:cs typeface="Times New Roman"/>
              </a:rPr>
              <a:t>Conclusion</a:t>
            </a:r>
          </a:p>
          <a:p>
            <a:endParaRPr lang="en-US" sz="1800">
              <a:latin typeface="Times New Roman"/>
              <a:cs typeface="Times New Roman"/>
            </a:endParaRPr>
          </a:p>
        </p:txBody>
      </p:sp>
      <p:sp>
        <p:nvSpPr>
          <p:cNvPr id="5" name="TextBox 4">
            <a:extLst>
              <a:ext uri="{FF2B5EF4-FFF2-40B4-BE49-F238E27FC236}">
                <a16:creationId xmlns:a16="http://schemas.microsoft.com/office/drawing/2014/main" id="{1F6916E9-80CF-C302-402E-C9065C8E311B}"/>
              </a:ext>
            </a:extLst>
          </p:cNvPr>
          <p:cNvSpPr txBox="1"/>
          <p:nvPr/>
        </p:nvSpPr>
        <p:spPr>
          <a:xfrm>
            <a:off x="7532308" y="756773"/>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extLst>
      <p:ext uri="{BB962C8B-B14F-4D97-AF65-F5344CB8AC3E}">
        <p14:creationId xmlns:p14="http://schemas.microsoft.com/office/powerpoint/2010/main" val="313305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rogram&#10;&#10;Description automatically generated">
            <a:extLst>
              <a:ext uri="{FF2B5EF4-FFF2-40B4-BE49-F238E27FC236}">
                <a16:creationId xmlns:a16="http://schemas.microsoft.com/office/drawing/2014/main" id="{91BDC21A-D5E2-B780-0379-DB02F3009B63}"/>
              </a:ext>
            </a:extLst>
          </p:cNvPr>
          <p:cNvPicPr>
            <a:picLocks noChangeAspect="1"/>
          </p:cNvPicPr>
          <p:nvPr/>
        </p:nvPicPr>
        <p:blipFill>
          <a:blip r:embed="rId2"/>
          <a:stretch>
            <a:fillRect/>
          </a:stretch>
        </p:blipFill>
        <p:spPr>
          <a:xfrm>
            <a:off x="2287195" y="770562"/>
            <a:ext cx="4085195" cy="4372938"/>
          </a:xfrm>
          <a:prstGeom prst="rect">
            <a:avLst/>
          </a:prstGeom>
        </p:spPr>
      </p:pic>
      <p:sp>
        <p:nvSpPr>
          <p:cNvPr id="3" name="TextBox 2">
            <a:extLst>
              <a:ext uri="{FF2B5EF4-FFF2-40B4-BE49-F238E27FC236}">
                <a16:creationId xmlns:a16="http://schemas.microsoft.com/office/drawing/2014/main" id="{08374704-468B-C0B3-F915-0AA7FC719139}"/>
              </a:ext>
            </a:extLst>
          </p:cNvPr>
          <p:cNvSpPr txBox="1"/>
          <p:nvPr/>
        </p:nvSpPr>
        <p:spPr>
          <a:xfrm>
            <a:off x="342900" y="137160"/>
            <a:ext cx="1600118" cy="461665"/>
          </a:xfrm>
          <a:prstGeom prst="rect">
            <a:avLst/>
          </a:prstGeom>
          <a:noFill/>
        </p:spPr>
        <p:txBody>
          <a:bodyPr wrap="none" lIns="91440" tIns="45720" rIns="91440" bIns="45720" rtlCol="0" anchor="t">
            <a:spAutoFit/>
          </a:bodyPr>
          <a:lstStyle/>
          <a:p>
            <a:r>
              <a:rPr lang="en-GB" sz="2400">
                <a:solidFill>
                  <a:schemeClr val="bg1"/>
                </a:solidFill>
                <a:latin typeface="Times New Roman"/>
                <a:cs typeface="Times New Roman"/>
              </a:rPr>
              <a:t>Initial Idea </a:t>
            </a:r>
          </a:p>
        </p:txBody>
      </p:sp>
      <p:sp>
        <p:nvSpPr>
          <p:cNvPr id="4" name="TextBox 3">
            <a:extLst>
              <a:ext uri="{FF2B5EF4-FFF2-40B4-BE49-F238E27FC236}">
                <a16:creationId xmlns:a16="http://schemas.microsoft.com/office/drawing/2014/main" id="{DEFB86BC-2E31-6C59-2D6A-02C9A8DBD169}"/>
              </a:ext>
            </a:extLst>
          </p:cNvPr>
          <p:cNvSpPr txBox="1"/>
          <p:nvPr/>
        </p:nvSpPr>
        <p:spPr>
          <a:xfrm>
            <a:off x="7384094" y="768954"/>
            <a:ext cx="1834605" cy="276999"/>
          </a:xfrm>
          <a:prstGeom prst="rect">
            <a:avLst/>
          </a:prstGeom>
          <a:noFill/>
        </p:spPr>
        <p:txBody>
          <a:bodyPr wrap="none" lIns="91440" tIns="45720" rIns="91440" bIns="45720" rtlCol="0" anchor="t">
            <a:spAutoFit/>
          </a:bodyPr>
          <a:lstStyle/>
          <a:p>
            <a:r>
              <a:rPr lang="en-GB" sz="1200" b="1">
                <a:latin typeface="Times New Roman"/>
                <a:cs typeface="Times New Roman"/>
              </a:rPr>
              <a:t>Alexandre Dias Da Costa</a:t>
            </a:r>
          </a:p>
        </p:txBody>
      </p:sp>
    </p:spTree>
    <p:extLst>
      <p:ext uri="{BB962C8B-B14F-4D97-AF65-F5344CB8AC3E}">
        <p14:creationId xmlns:p14="http://schemas.microsoft.com/office/powerpoint/2010/main" val="322198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7FEC-1104-7D9E-0820-05A94CB8D29B}"/>
              </a:ext>
            </a:extLst>
          </p:cNvPr>
          <p:cNvSpPr>
            <a:spLocks noGrp="1"/>
          </p:cNvSpPr>
          <p:nvPr>
            <p:ph type="title"/>
          </p:nvPr>
        </p:nvSpPr>
        <p:spPr>
          <a:xfrm>
            <a:off x="189780" y="102125"/>
            <a:ext cx="8520600" cy="572700"/>
          </a:xfrm>
        </p:spPr>
        <p:txBody>
          <a:bodyPr>
            <a:noAutofit/>
          </a:bodyPr>
          <a:lstStyle/>
          <a:p>
            <a:r>
              <a:rPr lang="en-US" altLang="zh-HK">
                <a:solidFill>
                  <a:schemeClr val="bg1"/>
                </a:solidFill>
                <a:latin typeface="Times New Roman"/>
                <a:ea typeface="新細明體"/>
                <a:cs typeface="Times New Roman"/>
              </a:rPr>
              <a:t>Introduction</a:t>
            </a:r>
            <a:endParaRPr lang="en-US" altLang="zh-HK">
              <a:solidFill>
                <a:schemeClr val="bg1"/>
              </a:solidFill>
            </a:endParaRPr>
          </a:p>
        </p:txBody>
      </p:sp>
      <p:sp>
        <p:nvSpPr>
          <p:cNvPr id="3" name="Text Placeholder 2">
            <a:extLst>
              <a:ext uri="{FF2B5EF4-FFF2-40B4-BE49-F238E27FC236}">
                <a16:creationId xmlns:a16="http://schemas.microsoft.com/office/drawing/2014/main" id="{1572AE58-26BD-A3CD-D92D-7262E538CB20}"/>
              </a:ext>
            </a:extLst>
          </p:cNvPr>
          <p:cNvSpPr>
            <a:spLocks noGrp="1"/>
          </p:cNvSpPr>
          <p:nvPr>
            <p:ph type="body" idx="1"/>
          </p:nvPr>
        </p:nvSpPr>
        <p:spPr/>
        <p:txBody>
          <a:bodyPr/>
          <a:lstStyle/>
          <a:p>
            <a:r>
              <a:rPr lang="en-US" altLang="zh-HK" dirty="0">
                <a:solidFill>
                  <a:schemeClr val="tx1"/>
                </a:solidFill>
                <a:latin typeface="Times New Roman" panose="02020603050405020304" pitchFamily="18" charset="0"/>
                <a:cs typeface="Times New Roman" panose="02020603050405020304" pitchFamily="18" charset="0"/>
              </a:rPr>
              <a:t>A vulnerability management pipeline is a systematic process used by organizations to </a:t>
            </a:r>
            <a:r>
              <a:rPr lang="en-US" altLang="zh-HK" i="1" dirty="0">
                <a:solidFill>
                  <a:schemeClr val="tx1"/>
                </a:solidFill>
                <a:latin typeface="Times New Roman" panose="02020603050405020304" pitchFamily="18" charset="0"/>
                <a:cs typeface="Times New Roman" panose="02020603050405020304" pitchFamily="18" charset="0"/>
              </a:rPr>
              <a:t>identify</a:t>
            </a:r>
            <a:r>
              <a:rPr lang="en-US" altLang="zh-HK" dirty="0">
                <a:solidFill>
                  <a:schemeClr val="tx1"/>
                </a:solidFill>
                <a:latin typeface="Times New Roman" panose="02020603050405020304" pitchFamily="18" charset="0"/>
                <a:cs typeface="Times New Roman" panose="02020603050405020304" pitchFamily="18" charset="0"/>
              </a:rPr>
              <a:t>, </a:t>
            </a:r>
            <a:r>
              <a:rPr lang="en-US" altLang="zh-HK" i="1" dirty="0">
                <a:solidFill>
                  <a:schemeClr val="tx1"/>
                </a:solidFill>
                <a:latin typeface="Times New Roman" panose="02020603050405020304" pitchFamily="18" charset="0"/>
                <a:cs typeface="Times New Roman" panose="02020603050405020304" pitchFamily="18" charset="0"/>
              </a:rPr>
              <a:t>assess</a:t>
            </a:r>
            <a:r>
              <a:rPr lang="en-US" altLang="zh-HK" dirty="0">
                <a:solidFill>
                  <a:schemeClr val="tx1"/>
                </a:solidFill>
                <a:latin typeface="Times New Roman" panose="02020603050405020304" pitchFamily="18" charset="0"/>
                <a:cs typeface="Times New Roman" panose="02020603050405020304" pitchFamily="18" charset="0"/>
              </a:rPr>
              <a:t>, </a:t>
            </a:r>
            <a:r>
              <a:rPr lang="en-US" altLang="zh-HK" i="1" dirty="0">
                <a:solidFill>
                  <a:schemeClr val="tx1"/>
                </a:solidFill>
                <a:latin typeface="Times New Roman" panose="02020603050405020304" pitchFamily="18" charset="0"/>
                <a:cs typeface="Times New Roman" panose="02020603050405020304" pitchFamily="18" charset="0"/>
              </a:rPr>
              <a:t>prioritize</a:t>
            </a:r>
            <a:r>
              <a:rPr lang="en-US" altLang="zh-HK" dirty="0">
                <a:solidFill>
                  <a:schemeClr val="tx1"/>
                </a:solidFill>
                <a:latin typeface="Times New Roman" panose="02020603050405020304" pitchFamily="18" charset="0"/>
                <a:cs typeface="Times New Roman" panose="02020603050405020304" pitchFamily="18" charset="0"/>
              </a:rPr>
              <a:t>, </a:t>
            </a:r>
            <a:r>
              <a:rPr lang="en-US" altLang="zh-HK" i="1" dirty="0">
                <a:solidFill>
                  <a:schemeClr val="tx1"/>
                </a:solidFill>
                <a:latin typeface="Times New Roman" panose="02020603050405020304" pitchFamily="18" charset="0"/>
                <a:cs typeface="Times New Roman" panose="02020603050405020304" pitchFamily="18" charset="0"/>
              </a:rPr>
              <a:t>remediate</a:t>
            </a:r>
            <a:r>
              <a:rPr lang="en-US" altLang="zh-HK" dirty="0">
                <a:solidFill>
                  <a:schemeClr val="tx1"/>
                </a:solidFill>
                <a:latin typeface="Times New Roman" panose="02020603050405020304" pitchFamily="18" charset="0"/>
                <a:cs typeface="Times New Roman" panose="02020603050405020304" pitchFamily="18" charset="0"/>
              </a:rPr>
              <a:t>, and </a:t>
            </a:r>
            <a:r>
              <a:rPr lang="en-US" altLang="zh-HK" i="1" dirty="0">
                <a:solidFill>
                  <a:schemeClr val="tx1"/>
                </a:solidFill>
                <a:latin typeface="Times New Roman" panose="02020603050405020304" pitchFamily="18" charset="0"/>
                <a:cs typeface="Times New Roman" panose="02020603050405020304" pitchFamily="18" charset="0"/>
              </a:rPr>
              <a:t>mitigate</a:t>
            </a:r>
            <a:r>
              <a:rPr lang="en-US" altLang="zh-HK" dirty="0">
                <a:solidFill>
                  <a:schemeClr val="tx1"/>
                </a:solidFill>
                <a:latin typeface="Times New Roman" panose="02020603050405020304" pitchFamily="18" charset="0"/>
                <a:cs typeface="Times New Roman" panose="02020603050405020304" pitchFamily="18" charset="0"/>
              </a:rPr>
              <a:t> security vulnerabilities within their systems and software applications.</a:t>
            </a:r>
          </a:p>
          <a:p>
            <a:endParaRPr lang="en-US" altLang="zh-HK" dirty="0">
              <a:solidFill>
                <a:schemeClr val="tx1"/>
              </a:solidFill>
              <a:latin typeface="Times New Roman" panose="02020603050405020304" pitchFamily="18" charset="0"/>
              <a:cs typeface="Times New Roman" panose="02020603050405020304" pitchFamily="18" charset="0"/>
            </a:endParaRPr>
          </a:p>
          <a:p>
            <a:r>
              <a:rPr lang="en-US" altLang="zh-HK" dirty="0">
                <a:solidFill>
                  <a:schemeClr val="tx1"/>
                </a:solidFill>
                <a:latin typeface="Times New Roman" panose="02020603050405020304" pitchFamily="18" charset="0"/>
                <a:cs typeface="Times New Roman" panose="02020603050405020304" pitchFamily="18" charset="0"/>
              </a:rPr>
              <a:t>Importance: Crucial component of cybersecurity strategy. 				Ensures proactive approach to security rather than reactive.		Helps mitigate risks associated with cyber threats.			Essential for maintaining the integrity and confidentiality of organizational data and assets.</a:t>
            </a:r>
            <a:endParaRPr lang="zh-HK" altLang="en-US"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784A256-6AC2-A4EE-B296-5F5F8199D094}"/>
              </a:ext>
            </a:extLst>
          </p:cNvPr>
          <p:cNvSpPr txBox="1"/>
          <p:nvPr/>
        </p:nvSpPr>
        <p:spPr>
          <a:xfrm>
            <a:off x="7532308" y="756773"/>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extLst>
      <p:ext uri="{BB962C8B-B14F-4D97-AF65-F5344CB8AC3E}">
        <p14:creationId xmlns:p14="http://schemas.microsoft.com/office/powerpoint/2010/main" val="383354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sp>
        <p:nvSpPr>
          <p:cNvPr id="62" name="Google Shape;62;p14"/>
          <p:cNvSpPr txBox="1"/>
          <p:nvPr/>
        </p:nvSpPr>
        <p:spPr>
          <a:xfrm>
            <a:off x="253900" y="101600"/>
            <a:ext cx="76200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bg1"/>
                </a:solidFill>
                <a:latin typeface="Times New Roman" panose="02020603050405020304" pitchFamily="18" charset="0"/>
                <a:ea typeface="League Spartan"/>
                <a:cs typeface="Times New Roman" panose="02020603050405020304" pitchFamily="18" charset="0"/>
                <a:sym typeface="League Spartan"/>
              </a:rPr>
              <a:t>Vulnerability Management Pipeline</a:t>
            </a:r>
            <a:endParaRPr sz="2400" b="1">
              <a:solidFill>
                <a:schemeClr val="bg1"/>
              </a:solidFill>
              <a:latin typeface="Times New Roman" panose="02020603050405020304" pitchFamily="18" charset="0"/>
              <a:ea typeface="League Spartan"/>
              <a:cs typeface="Times New Roman" panose="02020603050405020304" pitchFamily="18" charset="0"/>
              <a:sym typeface="League Spartan"/>
            </a:endParaRPr>
          </a:p>
        </p:txBody>
      </p:sp>
      <p:sp>
        <p:nvSpPr>
          <p:cNvPr id="63" name="Google Shape;63;p14"/>
          <p:cNvSpPr/>
          <p:nvPr/>
        </p:nvSpPr>
        <p:spPr>
          <a:xfrm>
            <a:off x="635000" y="1016000"/>
            <a:ext cx="3810000" cy="3429000"/>
          </a:xfrm>
          <a:prstGeom prst="rect">
            <a:avLst/>
          </a:prstGeom>
          <a:solidFill>
            <a:srgbClr val="FF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64" name="Google Shape;64;p14"/>
          <p:cNvSpPr/>
          <p:nvPr/>
        </p:nvSpPr>
        <p:spPr>
          <a:xfrm>
            <a:off x="1016000" y="1968500"/>
            <a:ext cx="38100" cy="381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65" name="Google Shape;65;p14"/>
          <p:cNvSpPr/>
          <p:nvPr/>
        </p:nvSpPr>
        <p:spPr>
          <a:xfrm>
            <a:off x="1016000" y="2603500"/>
            <a:ext cx="38100" cy="381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66" name="Google Shape;66;p14"/>
          <p:cNvSpPr/>
          <p:nvPr/>
        </p:nvSpPr>
        <p:spPr>
          <a:xfrm>
            <a:off x="1016000" y="3238500"/>
            <a:ext cx="38100" cy="38100"/>
          </a:xfrm>
          <a:prstGeom prst="ellipse">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67" name="Google Shape;67;p14"/>
          <p:cNvSpPr/>
          <p:nvPr/>
        </p:nvSpPr>
        <p:spPr>
          <a:xfrm>
            <a:off x="4819924" y="1016000"/>
            <a:ext cx="3810000" cy="3429000"/>
          </a:xfrm>
          <a:prstGeom prst="rect">
            <a:avLst/>
          </a:prstGeom>
          <a:solidFill>
            <a:srgbClr val="FF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lang="en-GB">
              <a:latin typeface="Times New Roman" panose="02020603050405020304" pitchFamily="18" charset="0"/>
              <a:cs typeface="Times New Roman" panose="02020603050405020304" pitchFamily="18" charset="0"/>
            </a:endParaRPr>
          </a:p>
        </p:txBody>
      </p:sp>
      <p:sp>
        <p:nvSpPr>
          <p:cNvPr id="68" name="Google Shape;68;p14"/>
          <p:cNvSpPr txBox="1"/>
          <p:nvPr/>
        </p:nvSpPr>
        <p:spPr>
          <a:xfrm>
            <a:off x="889000" y="1270000"/>
            <a:ext cx="2793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000FF"/>
                </a:solidFill>
                <a:latin typeface="Times New Roman" panose="02020603050405020304" pitchFamily="18" charset="0"/>
                <a:ea typeface="League Spartan"/>
                <a:cs typeface="Times New Roman" panose="02020603050405020304" pitchFamily="18" charset="0"/>
                <a:sym typeface="League Spartan"/>
              </a:rPr>
              <a:t>Efficient Process</a:t>
            </a:r>
          </a:p>
        </p:txBody>
      </p:sp>
      <p:sp>
        <p:nvSpPr>
          <p:cNvPr id="69" name="Google Shape;69;p14"/>
          <p:cNvSpPr/>
          <p:nvPr/>
        </p:nvSpPr>
        <p:spPr>
          <a:xfrm>
            <a:off x="5207000" y="1968500"/>
            <a:ext cx="38100" cy="38100"/>
          </a:xfrm>
          <a:prstGeom prst="ellipse">
            <a:avLst/>
          </a:prstGeom>
          <a:solidFill>
            <a:srgbClr val="D0312D"/>
          </a:solidFill>
          <a:ln w="9525" cap="flat" cmpd="sng">
            <a:solidFill>
              <a:srgbClr val="D0312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70" name="Google Shape;70;p14"/>
          <p:cNvSpPr/>
          <p:nvPr/>
        </p:nvSpPr>
        <p:spPr>
          <a:xfrm>
            <a:off x="5207000" y="2603500"/>
            <a:ext cx="38100" cy="38100"/>
          </a:xfrm>
          <a:prstGeom prst="ellipse">
            <a:avLst/>
          </a:prstGeom>
          <a:solidFill>
            <a:srgbClr val="D0312D"/>
          </a:solidFill>
          <a:ln w="9525" cap="flat" cmpd="sng">
            <a:solidFill>
              <a:srgbClr val="D0312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71" name="Google Shape;71;p14"/>
          <p:cNvSpPr/>
          <p:nvPr/>
        </p:nvSpPr>
        <p:spPr>
          <a:xfrm>
            <a:off x="5207000" y="3238500"/>
            <a:ext cx="38100" cy="38100"/>
          </a:xfrm>
          <a:prstGeom prst="ellipse">
            <a:avLst/>
          </a:prstGeom>
          <a:solidFill>
            <a:srgbClr val="D0312D"/>
          </a:solidFill>
          <a:ln w="9525" cap="flat" cmpd="sng">
            <a:solidFill>
              <a:srgbClr val="D0312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latin typeface="Times New Roman" panose="02020603050405020304" pitchFamily="18" charset="0"/>
              <a:cs typeface="Times New Roman" panose="02020603050405020304" pitchFamily="18" charset="0"/>
            </a:endParaRPr>
          </a:p>
        </p:txBody>
      </p:sp>
      <p:sp>
        <p:nvSpPr>
          <p:cNvPr id="72" name="Google Shape;72;p14"/>
          <p:cNvSpPr txBox="1"/>
          <p:nvPr/>
        </p:nvSpPr>
        <p:spPr>
          <a:xfrm>
            <a:off x="5080000" y="1270000"/>
            <a:ext cx="2793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D0312D"/>
                </a:solidFill>
                <a:latin typeface="Times New Roman" panose="02020603050405020304" pitchFamily="18" charset="0"/>
                <a:ea typeface="League Spartan"/>
                <a:cs typeface="Times New Roman" panose="02020603050405020304" pitchFamily="18" charset="0"/>
                <a:sym typeface="League Spartan"/>
              </a:rPr>
              <a:t>Potential Challenges</a:t>
            </a:r>
          </a:p>
        </p:txBody>
      </p:sp>
      <p:sp>
        <p:nvSpPr>
          <p:cNvPr id="73" name="Google Shape;73;p14"/>
          <p:cNvSpPr txBox="1"/>
          <p:nvPr/>
        </p:nvSpPr>
        <p:spPr>
          <a:xfrm>
            <a:off x="1143000" y="1778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a:ea typeface="Inter"/>
                <a:cs typeface="Times New Roman"/>
                <a:sym typeface="Inter"/>
              </a:rPr>
              <a:t>Clear process for reporting and triaging vulnerabilities</a:t>
            </a:r>
          </a:p>
        </p:txBody>
      </p:sp>
      <p:sp>
        <p:nvSpPr>
          <p:cNvPr id="74" name="Google Shape;74;p14"/>
          <p:cNvSpPr txBox="1"/>
          <p:nvPr/>
        </p:nvSpPr>
        <p:spPr>
          <a:xfrm>
            <a:off x="1143000" y="2413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Detailed assessment helps in identifying root causes and potential solutions</a:t>
            </a:r>
          </a:p>
        </p:txBody>
      </p:sp>
      <p:sp>
        <p:nvSpPr>
          <p:cNvPr id="75" name="Google Shape;75;p14"/>
          <p:cNvSpPr txBox="1"/>
          <p:nvPr/>
        </p:nvSpPr>
        <p:spPr>
          <a:xfrm>
            <a:off x="1143000" y="3048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Effective tracking and management of vulnerabilities for timely resolution</a:t>
            </a:r>
          </a:p>
        </p:txBody>
      </p:sp>
      <p:sp>
        <p:nvSpPr>
          <p:cNvPr id="76" name="Google Shape;76;p14"/>
          <p:cNvSpPr txBox="1"/>
          <p:nvPr/>
        </p:nvSpPr>
        <p:spPr>
          <a:xfrm>
            <a:off x="5334000" y="1778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Dependence on human analysts for severity assessment could lead to errors</a:t>
            </a:r>
          </a:p>
        </p:txBody>
      </p:sp>
      <p:sp>
        <p:nvSpPr>
          <p:cNvPr id="77" name="Google Shape;77;p14"/>
          <p:cNvSpPr txBox="1"/>
          <p:nvPr/>
        </p:nvSpPr>
        <p:spPr>
          <a:xfrm>
            <a:off x="5334000" y="2413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Lack of automated tools for vulnerability identification and assessment</a:t>
            </a:r>
          </a:p>
        </p:txBody>
      </p:sp>
      <p:sp>
        <p:nvSpPr>
          <p:cNvPr id="78" name="Google Shape;78;p14"/>
          <p:cNvSpPr txBox="1"/>
          <p:nvPr/>
        </p:nvSpPr>
        <p:spPr>
          <a:xfrm>
            <a:off x="5334000" y="3048000"/>
            <a:ext cx="3174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Manual notification process for developers may cause delays in fixing vulnerabilities, </a:t>
            </a:r>
            <a:r>
              <a:rPr lang="en-GB" altLang="zh-HK" sz="1400">
                <a:latin typeface="Times New Roman" panose="02020603050405020304" pitchFamily="18" charset="0"/>
                <a:ea typeface="Inter"/>
                <a:cs typeface="Times New Roman" panose="02020603050405020304" pitchFamily="18" charset="0"/>
                <a:sym typeface="Inter"/>
              </a:rPr>
              <a:t>leading to potential security risks</a:t>
            </a:r>
            <a:endParaRPr lang="en-GB" sz="1400">
              <a:latin typeface="Times New Roman" panose="02020603050405020304" pitchFamily="18" charset="0"/>
              <a:ea typeface="Inter"/>
              <a:cs typeface="Times New Roman" panose="02020603050405020304" pitchFamily="18" charset="0"/>
              <a:sym typeface="Inter"/>
            </a:endParaRPr>
          </a:p>
        </p:txBody>
      </p:sp>
      <p:sp>
        <p:nvSpPr>
          <p:cNvPr id="8" name="TextBox 7">
            <a:extLst>
              <a:ext uri="{FF2B5EF4-FFF2-40B4-BE49-F238E27FC236}">
                <a16:creationId xmlns:a16="http://schemas.microsoft.com/office/drawing/2014/main" id="{1940F942-D4ED-C1B0-D021-BE10E08DF507}"/>
              </a:ext>
            </a:extLst>
          </p:cNvPr>
          <p:cNvSpPr txBox="1"/>
          <p:nvPr/>
        </p:nvSpPr>
        <p:spPr>
          <a:xfrm>
            <a:off x="7542891" y="736605"/>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sp>
        <p:nvSpPr>
          <p:cNvPr id="83" name="Google Shape;83;p15"/>
          <p:cNvSpPr txBox="1"/>
          <p:nvPr/>
        </p:nvSpPr>
        <p:spPr>
          <a:xfrm>
            <a:off x="424180" y="50700"/>
            <a:ext cx="76200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b="1">
                <a:solidFill>
                  <a:schemeClr val="bg1"/>
                </a:solidFill>
                <a:latin typeface="Times New Roman" panose="02020603050405020304" pitchFamily="18" charset="0"/>
                <a:ea typeface="League Spartan"/>
                <a:cs typeface="Times New Roman" panose="02020603050405020304" pitchFamily="18" charset="0"/>
                <a:sym typeface="League Spartan"/>
              </a:rPr>
              <a:t>Vulnerability</a:t>
            </a:r>
            <a:r>
              <a:rPr lang="en-GB" sz="2800" b="1">
                <a:solidFill>
                  <a:schemeClr val="bg1"/>
                </a:solidFill>
                <a:latin typeface="Times New Roman" panose="02020603050405020304" pitchFamily="18" charset="0"/>
                <a:ea typeface="League Spartan"/>
                <a:cs typeface="Times New Roman" panose="02020603050405020304" pitchFamily="18" charset="0"/>
                <a:sym typeface="League Spartan"/>
              </a:rPr>
              <a:t> Triage</a:t>
            </a:r>
          </a:p>
        </p:txBody>
      </p:sp>
      <p:sp>
        <p:nvSpPr>
          <p:cNvPr id="84" name="Google Shape;84;p15"/>
          <p:cNvSpPr txBox="1"/>
          <p:nvPr/>
        </p:nvSpPr>
        <p:spPr>
          <a:xfrm>
            <a:off x="508000" y="1270000"/>
            <a:ext cx="2793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0000FF"/>
                </a:solidFill>
                <a:latin typeface="Times New Roman" panose="02020603050405020304" pitchFamily="18" charset="0"/>
                <a:ea typeface="League Spartan"/>
                <a:cs typeface="Times New Roman" panose="02020603050405020304" pitchFamily="18" charset="0"/>
                <a:sym typeface="League Spartan"/>
              </a:rPr>
              <a:t>Efficiency &amp; Clarity</a:t>
            </a:r>
          </a:p>
        </p:txBody>
      </p:sp>
      <p:sp>
        <p:nvSpPr>
          <p:cNvPr id="85" name="Google Shape;85;p15"/>
          <p:cNvSpPr txBox="1"/>
          <p:nvPr/>
        </p:nvSpPr>
        <p:spPr>
          <a:xfrm>
            <a:off x="4572000" y="1270000"/>
            <a:ext cx="325882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rgbClr val="D0312D"/>
                </a:solidFill>
                <a:latin typeface="Times New Roman" panose="02020603050405020304" pitchFamily="18" charset="0"/>
                <a:ea typeface="League Spartan"/>
                <a:cs typeface="Times New Roman" panose="02020603050405020304" pitchFamily="18" charset="0"/>
                <a:sym typeface="League Spartan"/>
              </a:rPr>
              <a:t>Subjectivity &amp; Resources</a:t>
            </a:r>
          </a:p>
        </p:txBody>
      </p:sp>
      <p:sp>
        <p:nvSpPr>
          <p:cNvPr id="86" name="Google Shape;86;p15"/>
          <p:cNvSpPr txBox="1"/>
          <p:nvPr/>
        </p:nvSpPr>
        <p:spPr>
          <a:xfrm>
            <a:off x="508000" y="190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0000FF"/>
                </a:solidFill>
              </a:rPr>
              <a:t>✔</a:t>
            </a:r>
            <a:endParaRPr sz="1600">
              <a:solidFill>
                <a:srgbClr val="0000FF"/>
              </a:solidFill>
            </a:endParaRPr>
          </a:p>
        </p:txBody>
      </p:sp>
      <p:sp>
        <p:nvSpPr>
          <p:cNvPr id="87" name="Google Shape;87;p15"/>
          <p:cNvSpPr txBox="1"/>
          <p:nvPr/>
        </p:nvSpPr>
        <p:spPr>
          <a:xfrm>
            <a:off x="508000" y="2794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0000FF"/>
                </a:solidFill>
              </a:rPr>
              <a:t>✔</a:t>
            </a:r>
            <a:endParaRPr sz="1600">
              <a:solidFill>
                <a:srgbClr val="0000FF"/>
              </a:solidFill>
            </a:endParaRPr>
          </a:p>
        </p:txBody>
      </p:sp>
      <p:sp>
        <p:nvSpPr>
          <p:cNvPr id="88" name="Google Shape;88;p15"/>
          <p:cNvSpPr txBox="1"/>
          <p:nvPr/>
        </p:nvSpPr>
        <p:spPr>
          <a:xfrm>
            <a:off x="508000" y="3683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0000FF"/>
                </a:solidFill>
              </a:rPr>
              <a:t>✔</a:t>
            </a:r>
            <a:endParaRPr sz="1600">
              <a:solidFill>
                <a:srgbClr val="0000FF"/>
              </a:solidFill>
            </a:endParaRPr>
          </a:p>
        </p:txBody>
      </p:sp>
      <p:sp>
        <p:nvSpPr>
          <p:cNvPr id="89" name="Google Shape;89;p15"/>
          <p:cNvSpPr txBox="1"/>
          <p:nvPr/>
        </p:nvSpPr>
        <p:spPr>
          <a:xfrm>
            <a:off x="4572000" y="1905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D0312D"/>
                </a:solidFill>
              </a:rPr>
              <a:t>✘</a:t>
            </a:r>
            <a:endParaRPr sz="1600">
              <a:solidFill>
                <a:srgbClr val="D0312D"/>
              </a:solidFill>
            </a:endParaRPr>
          </a:p>
        </p:txBody>
      </p:sp>
      <p:sp>
        <p:nvSpPr>
          <p:cNvPr id="90" name="Google Shape;90;p15"/>
          <p:cNvSpPr txBox="1"/>
          <p:nvPr/>
        </p:nvSpPr>
        <p:spPr>
          <a:xfrm>
            <a:off x="4572000" y="2794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D0312D"/>
                </a:solidFill>
              </a:rPr>
              <a:t>✘</a:t>
            </a:r>
            <a:endParaRPr sz="1600">
              <a:solidFill>
                <a:srgbClr val="D0312D"/>
              </a:solidFill>
            </a:endParaRPr>
          </a:p>
        </p:txBody>
      </p:sp>
      <p:sp>
        <p:nvSpPr>
          <p:cNvPr id="91" name="Google Shape;91;p15"/>
          <p:cNvSpPr txBox="1"/>
          <p:nvPr/>
        </p:nvSpPr>
        <p:spPr>
          <a:xfrm>
            <a:off x="4572000" y="3683000"/>
            <a:ext cx="13716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rgbClr val="D0312D"/>
                </a:solidFill>
              </a:rPr>
              <a:t>✘</a:t>
            </a:r>
            <a:endParaRPr sz="1600">
              <a:solidFill>
                <a:srgbClr val="D0312D"/>
              </a:solidFill>
            </a:endParaRPr>
          </a:p>
        </p:txBody>
      </p:sp>
      <p:sp>
        <p:nvSpPr>
          <p:cNvPr id="92" name="Google Shape;92;p15"/>
          <p:cNvSpPr txBox="1"/>
          <p:nvPr/>
        </p:nvSpPr>
        <p:spPr>
          <a:xfrm>
            <a:off x="889000" y="1905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Efficient assessment of severity and impact</a:t>
            </a:r>
          </a:p>
        </p:txBody>
      </p:sp>
      <p:sp>
        <p:nvSpPr>
          <p:cNvPr id="93" name="Google Shape;93;p15"/>
          <p:cNvSpPr txBox="1"/>
          <p:nvPr/>
        </p:nvSpPr>
        <p:spPr>
          <a:xfrm>
            <a:off x="889000" y="2794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Clear categorization for prioritization</a:t>
            </a:r>
          </a:p>
        </p:txBody>
      </p:sp>
      <p:sp>
        <p:nvSpPr>
          <p:cNvPr id="94" name="Google Shape;94;p15"/>
          <p:cNvSpPr txBox="1"/>
          <p:nvPr/>
        </p:nvSpPr>
        <p:spPr>
          <a:xfrm>
            <a:off x="889000" y="3683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Detailed analysis for effective mitigation</a:t>
            </a:r>
          </a:p>
        </p:txBody>
      </p:sp>
      <p:sp>
        <p:nvSpPr>
          <p:cNvPr id="95" name="Google Shape;95;p15"/>
          <p:cNvSpPr txBox="1"/>
          <p:nvPr/>
        </p:nvSpPr>
        <p:spPr>
          <a:xfrm>
            <a:off x="4953000" y="1905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Risk of misclassification due to subjective criteria</a:t>
            </a:r>
          </a:p>
        </p:txBody>
      </p:sp>
      <p:sp>
        <p:nvSpPr>
          <p:cNvPr id="96" name="Google Shape;96;p15"/>
          <p:cNvSpPr txBox="1"/>
          <p:nvPr/>
        </p:nvSpPr>
        <p:spPr>
          <a:xfrm>
            <a:off x="4953000" y="2794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Possible delays in assigning severity levels</a:t>
            </a:r>
          </a:p>
        </p:txBody>
      </p:sp>
      <p:sp>
        <p:nvSpPr>
          <p:cNvPr id="97" name="Google Shape;97;p15"/>
          <p:cNvSpPr txBox="1"/>
          <p:nvPr/>
        </p:nvSpPr>
        <p:spPr>
          <a:xfrm>
            <a:off x="4953000" y="3683000"/>
            <a:ext cx="3555900" cy="12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Resource-intensive process for large volume of reports</a:t>
            </a:r>
          </a:p>
        </p:txBody>
      </p:sp>
      <p:sp>
        <p:nvSpPr>
          <p:cNvPr id="2" name="TextBox 1">
            <a:extLst>
              <a:ext uri="{FF2B5EF4-FFF2-40B4-BE49-F238E27FC236}">
                <a16:creationId xmlns:a16="http://schemas.microsoft.com/office/drawing/2014/main" id="{0CCFCFE3-3288-FF49-9D9C-1B45446D4BA5}"/>
              </a:ext>
            </a:extLst>
          </p:cNvPr>
          <p:cNvSpPr txBox="1"/>
          <p:nvPr/>
        </p:nvSpPr>
        <p:spPr>
          <a:xfrm>
            <a:off x="7542891" y="747388"/>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p:nvPr/>
        </p:nvSpPr>
        <p:spPr>
          <a:xfrm>
            <a:off x="381000" y="76100"/>
            <a:ext cx="8255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GB" sz="2400" b="1">
                <a:solidFill>
                  <a:schemeClr val="bg1"/>
                </a:solidFill>
                <a:latin typeface="Times New Roman" panose="02020603050405020304" pitchFamily="18" charset="0"/>
                <a:ea typeface="League Spartan"/>
                <a:cs typeface="Times New Roman" panose="02020603050405020304" pitchFamily="18" charset="0"/>
                <a:sym typeface="League Spartan"/>
              </a:rPr>
              <a:t>Asset Security</a:t>
            </a:r>
          </a:p>
        </p:txBody>
      </p:sp>
      <p:pic>
        <p:nvPicPr>
          <p:cNvPr id="105" name="Google Shape;105;p16"/>
          <p:cNvPicPr preferRelativeResize="0"/>
          <p:nvPr/>
        </p:nvPicPr>
        <p:blipFill>
          <a:blip r:embed="rId3">
            <a:alphaModFix/>
          </a:blip>
          <a:stretch>
            <a:fillRect/>
          </a:stretch>
        </p:blipFill>
        <p:spPr>
          <a:xfrm>
            <a:off x="6477000" y="1016000"/>
            <a:ext cx="2286000" cy="2540001"/>
          </a:xfrm>
          <a:prstGeom prst="rect">
            <a:avLst/>
          </a:prstGeom>
          <a:noFill/>
          <a:ln>
            <a:noFill/>
          </a:ln>
        </p:spPr>
      </p:pic>
      <p:sp>
        <p:nvSpPr>
          <p:cNvPr id="107" name="Google Shape;107;p16"/>
          <p:cNvSpPr txBox="1"/>
          <p:nvPr/>
        </p:nvSpPr>
        <p:spPr>
          <a:xfrm>
            <a:off x="381000" y="3599851"/>
            <a:ext cx="2490877" cy="4133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254DB"/>
                </a:solidFill>
                <a:latin typeface="Times New Roman" panose="02020603050405020304" pitchFamily="18" charset="0"/>
                <a:ea typeface="League Spartan"/>
                <a:cs typeface="Times New Roman" panose="02020603050405020304" pitchFamily="18" charset="0"/>
                <a:sym typeface="League Spartan"/>
              </a:rPr>
              <a:t>Regular Scans</a:t>
            </a:r>
          </a:p>
        </p:txBody>
      </p:sp>
      <p:sp>
        <p:nvSpPr>
          <p:cNvPr id="108" name="Google Shape;108;p16"/>
          <p:cNvSpPr txBox="1"/>
          <p:nvPr/>
        </p:nvSpPr>
        <p:spPr>
          <a:xfrm>
            <a:off x="3429000" y="3599851"/>
            <a:ext cx="2490877" cy="4133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254DB"/>
                </a:solidFill>
                <a:latin typeface="Times New Roman" panose="02020603050405020304" pitchFamily="18" charset="0"/>
                <a:ea typeface="League Spartan"/>
                <a:cs typeface="Times New Roman" panose="02020603050405020304" pitchFamily="18" charset="0"/>
                <a:sym typeface="League Spartan"/>
              </a:rPr>
              <a:t>Threat Intelligence</a:t>
            </a:r>
          </a:p>
        </p:txBody>
      </p:sp>
      <p:sp>
        <p:nvSpPr>
          <p:cNvPr id="109" name="Google Shape;109;p16"/>
          <p:cNvSpPr txBox="1"/>
          <p:nvPr/>
        </p:nvSpPr>
        <p:spPr>
          <a:xfrm>
            <a:off x="6477000" y="3599851"/>
            <a:ext cx="2490877" cy="4133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rgbClr val="0254DB"/>
                </a:solidFill>
                <a:latin typeface="Times New Roman" panose="02020603050405020304" pitchFamily="18" charset="0"/>
                <a:ea typeface="League Spartan"/>
                <a:cs typeface="Times New Roman" panose="02020603050405020304" pitchFamily="18" charset="0"/>
                <a:sym typeface="League Spartan"/>
              </a:rPr>
              <a:t>Vulnerability Assessment</a:t>
            </a:r>
          </a:p>
        </p:txBody>
      </p:sp>
      <p:sp>
        <p:nvSpPr>
          <p:cNvPr id="110" name="Google Shape;110;p16"/>
          <p:cNvSpPr txBox="1"/>
          <p:nvPr/>
        </p:nvSpPr>
        <p:spPr>
          <a:xfrm>
            <a:off x="381000" y="3937000"/>
            <a:ext cx="22860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Schedule routine scans to detect vulnerabilities on assets.</a:t>
            </a:r>
          </a:p>
        </p:txBody>
      </p:sp>
      <p:sp>
        <p:nvSpPr>
          <p:cNvPr id="111" name="Google Shape;111;p16"/>
          <p:cNvSpPr txBox="1"/>
          <p:nvPr/>
        </p:nvSpPr>
        <p:spPr>
          <a:xfrm>
            <a:off x="3429000" y="3937000"/>
            <a:ext cx="2286000" cy="10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400">
                <a:latin typeface="Times New Roman" panose="02020603050405020304" pitchFamily="18" charset="0"/>
                <a:ea typeface="Inter"/>
                <a:cs typeface="Times New Roman" panose="02020603050405020304" pitchFamily="18" charset="0"/>
                <a:sym typeface="Inter"/>
              </a:rPr>
              <a:t>Stay updated on emerging threats through threat intelligence feeds.</a:t>
            </a:r>
          </a:p>
        </p:txBody>
      </p:sp>
      <p:sp>
        <p:nvSpPr>
          <p:cNvPr id="112" name="Google Shape;112;p16"/>
          <p:cNvSpPr txBox="1"/>
          <p:nvPr/>
        </p:nvSpPr>
        <p:spPr>
          <a:xfrm>
            <a:off x="6477000" y="3937000"/>
            <a:ext cx="2286000" cy="1016100"/>
          </a:xfrm>
          <a:prstGeom prst="rect">
            <a:avLst/>
          </a:prstGeom>
          <a:noFill/>
          <a:ln>
            <a:noFill/>
          </a:ln>
        </p:spPr>
        <p:txBody>
          <a:bodyPr spcFirstLastPara="1" wrap="square" lIns="91425" tIns="91425" rIns="91425" bIns="91425" anchor="t" anchorCtr="0">
            <a:noAutofit/>
          </a:bodyPr>
          <a:lstStyle/>
          <a:p>
            <a:r>
              <a:rPr lang="en-GB" sz="1400">
                <a:latin typeface="Times New Roman" panose="02020603050405020304" pitchFamily="18" charset="0"/>
                <a:ea typeface="Inter"/>
                <a:cs typeface="Times New Roman" panose="02020603050405020304" pitchFamily="18" charset="0"/>
                <a:sym typeface="Inter"/>
              </a:rPr>
              <a:t>Assess criticality and impact of vulnerabilities for prioritization. (</a:t>
            </a:r>
            <a:r>
              <a:rPr lang="en-GB" sz="1400" b="1" i="1">
                <a:latin typeface="Times New Roman" panose="02020603050405020304" pitchFamily="18" charset="0"/>
                <a:ea typeface="Inter"/>
                <a:cs typeface="Times New Roman" panose="02020603050405020304" pitchFamily="18" charset="0"/>
                <a:sym typeface="Inter"/>
              </a:rPr>
              <a:t>Low/Medium/High</a:t>
            </a:r>
            <a:r>
              <a:rPr lang="en-GB" sz="1400">
                <a:latin typeface="Times New Roman" panose="02020603050405020304" pitchFamily="18" charset="0"/>
                <a:ea typeface="Inter"/>
                <a:cs typeface="Times New Roman" panose="02020603050405020304" pitchFamily="18" charset="0"/>
                <a:sym typeface="Inter"/>
              </a:rPr>
              <a:t>) </a:t>
            </a:r>
          </a:p>
        </p:txBody>
      </p:sp>
      <p:pic>
        <p:nvPicPr>
          <p:cNvPr id="3" name="Picture 2">
            <a:extLst>
              <a:ext uri="{FF2B5EF4-FFF2-40B4-BE49-F238E27FC236}">
                <a16:creationId xmlns:a16="http://schemas.microsoft.com/office/drawing/2014/main" id="{CAB60FA5-FC6B-02C7-2E76-FEDE21F6BBCC}"/>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1073"/>
          <a:stretch/>
        </p:blipFill>
        <p:spPr>
          <a:xfrm>
            <a:off x="381000" y="1016000"/>
            <a:ext cx="2286000" cy="2540000"/>
          </a:xfrm>
          <a:prstGeom prst="rect">
            <a:avLst/>
          </a:prstGeom>
        </p:spPr>
      </p:pic>
      <p:pic>
        <p:nvPicPr>
          <p:cNvPr id="8" name="Picture 7">
            <a:extLst>
              <a:ext uri="{FF2B5EF4-FFF2-40B4-BE49-F238E27FC236}">
                <a16:creationId xmlns:a16="http://schemas.microsoft.com/office/drawing/2014/main" id="{C8555CCC-4D74-4F19-C69C-FC74ABFA5A1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3365550" y="1016000"/>
            <a:ext cx="2286000" cy="2540001"/>
          </a:xfrm>
          <a:prstGeom prst="rect">
            <a:avLst/>
          </a:prstGeom>
        </p:spPr>
      </p:pic>
      <p:sp>
        <p:nvSpPr>
          <p:cNvPr id="2" name="TextBox 1">
            <a:extLst>
              <a:ext uri="{FF2B5EF4-FFF2-40B4-BE49-F238E27FC236}">
                <a16:creationId xmlns:a16="http://schemas.microsoft.com/office/drawing/2014/main" id="{B7BE3565-DBA4-A46C-EF97-4DC2542AE5CF}"/>
              </a:ext>
            </a:extLst>
          </p:cNvPr>
          <p:cNvSpPr txBox="1"/>
          <p:nvPr/>
        </p:nvSpPr>
        <p:spPr>
          <a:xfrm>
            <a:off x="7542891" y="736605"/>
            <a:ext cx="1684372" cy="276999"/>
          </a:xfrm>
          <a:prstGeom prst="rect">
            <a:avLst/>
          </a:prstGeom>
          <a:noFill/>
        </p:spPr>
        <p:txBody>
          <a:bodyPr wrap="none" lIns="91440" tIns="45720" rIns="91440" bIns="45720" rtlCol="0" anchor="t">
            <a:spAutoFit/>
          </a:bodyPr>
          <a:lstStyle/>
          <a:p>
            <a:r>
              <a:rPr lang="en-GB" sz="1200" b="1">
                <a:latin typeface="Times New Roman"/>
                <a:cs typeface="Times New Roman"/>
              </a:rPr>
              <a:t>Lok Wing Lavin Wong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0DFF95-27C6-00F7-B5D5-E02EA26CE599}"/>
              </a:ext>
            </a:extLst>
          </p:cNvPr>
          <p:cNvSpPr txBox="1"/>
          <p:nvPr/>
        </p:nvSpPr>
        <p:spPr>
          <a:xfrm>
            <a:off x="1856395" y="2464654"/>
            <a:ext cx="59349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ea typeface="Calibri"/>
                <a:cs typeface="Calibri"/>
              </a:rPr>
              <a:t>Pipeline Example (Software-Internal)</a:t>
            </a:r>
          </a:p>
        </p:txBody>
      </p:sp>
    </p:spTree>
    <p:extLst>
      <p:ext uri="{BB962C8B-B14F-4D97-AF65-F5344CB8AC3E}">
        <p14:creationId xmlns:p14="http://schemas.microsoft.com/office/powerpoint/2010/main" val="2994756086"/>
      </p:ext>
    </p:extLst>
  </p:cSld>
  <p:clrMapOvr>
    <a:masterClrMapping/>
  </p:clrMapOvr>
</p:sld>
</file>

<file path=ppt/theme/theme1.xml><?xml version="1.0" encoding="utf-8"?>
<a:theme xmlns:a="http://schemas.openxmlformats.org/drawingml/2006/main" name="University Slide - Top Logo">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iversity Slides - Bottom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Standard BLUE</Template>
  <TotalTime>115</TotalTime>
  <Words>1106</Words>
  <Application>Microsoft Office PowerPoint</Application>
  <PresentationFormat>On-screen Show (16:9)</PresentationFormat>
  <Paragraphs>142</Paragraphs>
  <Slides>20</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20</vt:i4>
      </vt:variant>
    </vt:vector>
  </HeadingPairs>
  <TitlesOfParts>
    <vt:vector size="25" baseType="lpstr">
      <vt:lpstr>Times New Roman</vt:lpstr>
      <vt:lpstr>Arial</vt:lpstr>
      <vt:lpstr>Calibri</vt:lpstr>
      <vt:lpstr>University Slide - Top Logo</vt:lpstr>
      <vt:lpstr>University Slides - Bottom Logo</vt:lpstr>
      <vt:lpstr>PowerPoint Presentation</vt:lpstr>
      <vt:lpstr>PowerPoint Presentation</vt:lpstr>
      <vt:lpstr>Objectives of this project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Pipeline Timeline</vt:lpstr>
      <vt:lpstr>PowerPoint Presentation</vt:lpstr>
      <vt:lpstr>PowerPoint Presentation</vt:lpstr>
      <vt:lpstr>Assessment Survey</vt:lpstr>
      <vt:lpstr>Assessment Survey (Done by the Cyber Security Expert)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LW Wong</cp:lastModifiedBy>
  <cp:revision>7</cp:revision>
  <dcterms:modified xsi:type="dcterms:W3CDTF">2024-04-29T23:57:54Z</dcterms:modified>
</cp:coreProperties>
</file>