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7"/>
  </p:notesMasterIdLst>
  <p:sldIdLst>
    <p:sldId id="256" r:id="rId2"/>
    <p:sldId id="457" r:id="rId3"/>
    <p:sldId id="461" r:id="rId4"/>
    <p:sldId id="445" r:id="rId5"/>
    <p:sldId id="446" r:id="rId6"/>
    <p:sldId id="447" r:id="rId7"/>
    <p:sldId id="459" r:id="rId8"/>
    <p:sldId id="455" r:id="rId9"/>
    <p:sldId id="454" r:id="rId10"/>
    <p:sldId id="458" r:id="rId11"/>
    <p:sldId id="257" r:id="rId12"/>
    <p:sldId id="262" r:id="rId13"/>
    <p:sldId id="451" r:id="rId14"/>
    <p:sldId id="460" r:id="rId15"/>
    <p:sldId id="462" r:id="rId16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8" userDrawn="1">
          <p15:clr>
            <a:srgbClr val="A4A3A4"/>
          </p15:clr>
        </p15:guide>
        <p15:guide id="2" orient="horz" pos="3803" userDrawn="1">
          <p15:clr>
            <a:srgbClr val="A4A3A4"/>
          </p15:clr>
        </p15:guide>
        <p15:guide id="3" orient="horz" pos="4209" userDrawn="1">
          <p15:clr>
            <a:srgbClr val="A4A3A4"/>
          </p15:clr>
        </p15:guide>
        <p15:guide id="4" orient="horz" pos="610" userDrawn="1">
          <p15:clr>
            <a:srgbClr val="A4A3A4"/>
          </p15:clr>
        </p15:guide>
        <p15:guide id="5" orient="horz" pos="3720" userDrawn="1">
          <p15:clr>
            <a:srgbClr val="A4A3A4"/>
          </p15:clr>
        </p15:guide>
        <p15:guide id="6" orient="horz" pos="894" userDrawn="1">
          <p15:clr>
            <a:srgbClr val="A4A3A4"/>
          </p15:clr>
        </p15:guide>
        <p15:guide id="7" pos="152" userDrawn="1">
          <p15:clr>
            <a:srgbClr val="A4A3A4"/>
          </p15:clr>
        </p15:guide>
        <p15:guide id="8" pos="7527" userDrawn="1">
          <p15:clr>
            <a:srgbClr val="A4A3A4"/>
          </p15:clr>
        </p15:guide>
        <p15:guide id="9" pos="2535" userDrawn="1">
          <p15:clr>
            <a:srgbClr val="A4A3A4"/>
          </p15:clr>
        </p15:guide>
        <p15:guide id="10" pos="2653" userDrawn="1">
          <p15:clr>
            <a:srgbClr val="A4A3A4"/>
          </p15:clr>
        </p15:guide>
        <p15:guide id="11" pos="5032" userDrawn="1">
          <p15:clr>
            <a:srgbClr val="A4A3A4"/>
          </p15:clr>
        </p15:guide>
        <p15:guide id="12" pos="5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8FDD5"/>
    <a:srgbClr val="8D7000"/>
    <a:srgbClr val="66FF66"/>
    <a:srgbClr val="FD512F"/>
    <a:srgbClr val="FF6600"/>
    <a:srgbClr val="FF8C00"/>
    <a:srgbClr val="FF9119"/>
    <a:srgbClr val="CC9900"/>
    <a:srgbClr val="FF7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 autoAdjust="0"/>
    <p:restoredTop sz="87659" autoAdjust="0"/>
  </p:normalViewPr>
  <p:slideViewPr>
    <p:cSldViewPr snapToGrid="0" snapToObjects="1">
      <p:cViewPr varScale="1">
        <p:scale>
          <a:sx n="94" d="100"/>
          <a:sy n="94" d="100"/>
        </p:scale>
        <p:origin x="488" y="184"/>
      </p:cViewPr>
      <p:guideLst>
        <p:guide orient="horz" pos="118"/>
        <p:guide orient="horz" pos="3803"/>
        <p:guide orient="horz" pos="4209"/>
        <p:guide orient="horz" pos="610"/>
        <p:guide orient="horz" pos="3720"/>
        <p:guide orient="horz" pos="894"/>
        <p:guide pos="152"/>
        <p:guide pos="7527"/>
        <p:guide pos="2535"/>
        <p:guide pos="2653"/>
        <p:guide pos="5032"/>
        <p:guide pos="5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182880" cy="18288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3B18879-C8E5-4227-8CFB-B66CC3131751}" type="datetimeFigureOut">
              <a:rPr lang="en-US" altLang="en-US"/>
              <a:pPr>
                <a:defRPr/>
              </a:pPr>
              <a:t>5/7/20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0D4F531-1367-4EFC-A3A7-787C63B135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9931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EC0AA-E480-4D9A-91BD-5F35F0F19D7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403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94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5921852-9055-46F3-8E44-94007DFB457F}" type="datetimeFigureOut">
              <a:rPr lang="en-US" altLang="en-US"/>
              <a:pPr>
                <a:defRPr/>
              </a:pPr>
              <a:t>5/7/20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5D7A6294-89AA-4427-A760-487B1E98B95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618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3200" y="4419601"/>
            <a:ext cx="11379200" cy="1531441"/>
          </a:xfrm>
        </p:spPr>
        <p:txBody>
          <a:bodyPr/>
          <a:lstStyle>
            <a:lvl1pPr algn="l">
              <a:defRPr sz="4800"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00.00.00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71147" y="5258980"/>
            <a:ext cx="6895253" cy="61468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6E18-D44E-468D-B46F-A28A81C7A174}" type="datetimeFigureOut">
              <a:rPr lang="en-US" smtClean="0"/>
              <a:t>5/7/20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81917" y="5953688"/>
            <a:ext cx="11558787" cy="0"/>
          </a:xfrm>
          <a:prstGeom prst="line">
            <a:avLst/>
          </a:prstGeom>
          <a:ln w="635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Box 3"/>
          <p:cNvSpPr txBox="1">
            <a:spLocks noChangeArrowheads="1"/>
          </p:cNvSpPr>
          <p:nvPr userDrawn="1"/>
        </p:nvSpPr>
        <p:spPr bwMode="auto">
          <a:xfrm>
            <a:off x="11137901" y="6451600"/>
            <a:ext cx="90381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900" dirty="0">
                <a:solidFill>
                  <a:srgbClr val="7F7F7F"/>
                </a:solidFill>
              </a:rPr>
              <a:t>slide </a:t>
            </a:r>
            <a:fld id="{B3981DA3-9F85-49BE-9F32-6761435E2D65}" type="slidenum">
              <a:rPr lang="en-US" altLang="en-US" sz="900" smtClean="0">
                <a:solidFill>
                  <a:srgbClr val="7F7F7F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altLang="en-US" sz="900" dirty="0">
              <a:solidFill>
                <a:srgbClr val="7F7F7F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>
            <a:off x="11023600" y="6567488"/>
            <a:ext cx="228600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5" descr="amazon_lab_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1300" y="6453188"/>
            <a:ext cx="13208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35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3"/>
          <p:cNvSpPr txBox="1">
            <a:spLocks noChangeArrowheads="1"/>
          </p:cNvSpPr>
          <p:nvPr userDrawn="1"/>
        </p:nvSpPr>
        <p:spPr bwMode="auto">
          <a:xfrm>
            <a:off x="11137901" y="6451600"/>
            <a:ext cx="90381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900">
                <a:solidFill>
                  <a:srgbClr val="7F7F7F"/>
                </a:solidFill>
              </a:rPr>
              <a:t>slide </a:t>
            </a:r>
            <a:fld id="{4E5D25EE-D4EA-4E68-A7BB-7CE105B449F0}" type="slidenum">
              <a:rPr lang="en-US" altLang="en-US" sz="900" smtClean="0">
                <a:solidFill>
                  <a:srgbClr val="7F7F7F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altLang="en-US" sz="900">
              <a:solidFill>
                <a:srgbClr val="7F7F7F"/>
              </a:solidFill>
            </a:endParaRPr>
          </a:p>
        </p:txBody>
      </p:sp>
      <p:sp>
        <p:nvSpPr>
          <p:cNvPr id="1027" name="Text Box 3"/>
          <p:cNvSpPr txBox="1">
            <a:spLocks noChangeArrowheads="1"/>
          </p:cNvSpPr>
          <p:nvPr userDrawn="1"/>
        </p:nvSpPr>
        <p:spPr bwMode="auto">
          <a:xfrm>
            <a:off x="8911167" y="6451600"/>
            <a:ext cx="2233084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sz="900" dirty="0">
                <a:solidFill>
                  <a:srgbClr val="7F7F7F"/>
                </a:solidFill>
                <a:cs typeface="+mn-cs"/>
              </a:rPr>
              <a:t>confidential and restricted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5400000">
            <a:off x="11023600" y="6567488"/>
            <a:ext cx="228600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amazon_lab_02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1300" y="6453188"/>
            <a:ext cx="13208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3"/>
          <p:cNvSpPr txBox="1">
            <a:spLocks noChangeArrowheads="1"/>
          </p:cNvSpPr>
          <p:nvPr userDrawn="1"/>
        </p:nvSpPr>
        <p:spPr bwMode="auto">
          <a:xfrm>
            <a:off x="5234518" y="6488114"/>
            <a:ext cx="2230967" cy="2317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900" dirty="0">
                <a:solidFill>
                  <a:srgbClr val="7F7F7F"/>
                </a:solidFill>
                <a:cs typeface="+mn-cs"/>
              </a:rPr>
              <a:t>2019 D.O.T Summit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4" r:id="rId2"/>
    <p:sldLayoutId id="2147483675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0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D6E1-0E85-F744-A4B9-1274A6AF0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92759"/>
            <a:ext cx="10845800" cy="1531441"/>
          </a:xfrm>
        </p:spPr>
        <p:txBody>
          <a:bodyPr>
            <a:normAutofit/>
          </a:bodyPr>
          <a:lstStyle/>
          <a:p>
            <a:r>
              <a:rPr lang="en-US" sz="4000" dirty="0"/>
              <a:t>Mura - No more mystery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ABC6B-0F44-8E4F-94BD-418EDD404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2586900"/>
            <a:ext cx="6895253" cy="61468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C58ECD9-FBDB-9F45-8F7E-6823442D2DAA}"/>
              </a:ext>
            </a:extLst>
          </p:cNvPr>
          <p:cNvSpPr txBox="1">
            <a:spLocks/>
          </p:cNvSpPr>
          <p:nvPr/>
        </p:nvSpPr>
        <p:spPr>
          <a:xfrm>
            <a:off x="3733800" y="4038600"/>
            <a:ext cx="6895253" cy="995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/>
              <a:t>Scott Hong</a:t>
            </a:r>
          </a:p>
          <a:p>
            <a:pPr algn="r"/>
            <a:r>
              <a:rPr lang="en-US" sz="2400" dirty="0"/>
              <a:t>10/07/2019 </a:t>
            </a:r>
          </a:p>
        </p:txBody>
      </p:sp>
    </p:spTree>
    <p:extLst>
      <p:ext uri="{BB962C8B-B14F-4D97-AF65-F5344CB8AC3E}">
        <p14:creationId xmlns:p14="http://schemas.microsoft.com/office/powerpoint/2010/main" val="2303296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5911-05F1-5548-86ED-213B30E8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 cause of polarization rotation – </a:t>
            </a:r>
            <a:r>
              <a:rPr lang="en-US" sz="4000" dirty="0"/>
              <a:t>glass retardation</a:t>
            </a:r>
            <a:endParaRPr lang="en-US" sz="3600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C495CB6-4BFF-5F43-99D5-A22B0BA44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1"/>
            <a:ext cx="4267200" cy="7620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Bending induces stress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48EE7E7-B1EB-7F4C-AED8-6AC3BB329CA6}"/>
              </a:ext>
            </a:extLst>
          </p:cNvPr>
          <p:cNvSpPr txBox="1">
            <a:spLocks/>
          </p:cNvSpPr>
          <p:nvPr/>
        </p:nvSpPr>
        <p:spPr>
          <a:xfrm>
            <a:off x="5867400" y="1447801"/>
            <a:ext cx="52578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</a:rPr>
              <a:t>Stress induces </a:t>
            </a:r>
            <a:r>
              <a:rPr lang="en-US" sz="2800" b="1" dirty="0">
                <a:latin typeface="+mn-lt"/>
              </a:rPr>
              <a:t>birefringence </a:t>
            </a:r>
            <a:r>
              <a:rPr lang="en-US" sz="2800" dirty="0">
                <a:latin typeface="+mn-lt"/>
              </a:rPr>
              <a:t>of glass</a:t>
            </a:r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8187A219-C763-894C-8E5D-3BDD86F37D79}"/>
              </a:ext>
            </a:extLst>
          </p:cNvPr>
          <p:cNvSpPr/>
          <p:nvPr/>
        </p:nvSpPr>
        <p:spPr>
          <a:xfrm>
            <a:off x="6207934" y="3269897"/>
            <a:ext cx="2133600" cy="956343"/>
          </a:xfrm>
          <a:prstGeom prst="cube">
            <a:avLst>
              <a:gd name="adj" fmla="val 7608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9BFF2736-6C82-4446-BCF2-AF5DA97EAD68}"/>
              </a:ext>
            </a:extLst>
          </p:cNvPr>
          <p:cNvSpPr/>
          <p:nvPr/>
        </p:nvSpPr>
        <p:spPr>
          <a:xfrm>
            <a:off x="8801947" y="3269896"/>
            <a:ext cx="2133600" cy="956343"/>
          </a:xfrm>
          <a:prstGeom prst="cube">
            <a:avLst>
              <a:gd name="adj" fmla="val 7608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6715EF-0937-2944-9872-BE33885828AD}"/>
              </a:ext>
            </a:extLst>
          </p:cNvPr>
          <p:cNvSpPr txBox="1"/>
          <p:nvPr/>
        </p:nvSpPr>
        <p:spPr>
          <a:xfrm>
            <a:off x="6752379" y="2819400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stress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6905FB-AC83-014A-805C-B09681682252}"/>
              </a:ext>
            </a:extLst>
          </p:cNvPr>
          <p:cNvSpPr txBox="1"/>
          <p:nvPr/>
        </p:nvSpPr>
        <p:spPr>
          <a:xfrm>
            <a:off x="8828671" y="2819400"/>
            <a:ext cx="1360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stress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4213DB-35F1-5249-8DB5-8A6CCD09E9A7}"/>
              </a:ext>
            </a:extLst>
          </p:cNvPr>
          <p:cNvCxnSpPr>
            <a:cxnSpLocks/>
          </p:cNvCxnSpPr>
          <p:nvPr/>
        </p:nvCxnSpPr>
        <p:spPr>
          <a:xfrm flipV="1">
            <a:off x="7282379" y="3403189"/>
            <a:ext cx="262268" cy="25912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F37107-E4B1-9F43-9641-A2FF725F8B88}"/>
              </a:ext>
            </a:extLst>
          </p:cNvPr>
          <p:cNvCxnSpPr>
            <a:cxnSpLocks/>
          </p:cNvCxnSpPr>
          <p:nvPr/>
        </p:nvCxnSpPr>
        <p:spPr>
          <a:xfrm>
            <a:off x="7274734" y="3662317"/>
            <a:ext cx="422313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F50357-1D08-3C47-9777-3169FD08E09D}"/>
              </a:ext>
            </a:extLst>
          </p:cNvPr>
          <p:cNvSpPr txBox="1"/>
          <p:nvPr/>
        </p:nvSpPr>
        <p:spPr>
          <a:xfrm>
            <a:off x="7118380" y="318935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endParaRPr lang="en-US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5C9265-4293-9946-AF01-F561ED8CB458}"/>
              </a:ext>
            </a:extLst>
          </p:cNvPr>
          <p:cNvSpPr txBox="1"/>
          <p:nvPr/>
        </p:nvSpPr>
        <p:spPr>
          <a:xfrm>
            <a:off x="7348586" y="356142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endParaRPr lang="en-US" i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8479834-808A-124B-AFFA-F8A1E124ECB4}"/>
              </a:ext>
            </a:extLst>
          </p:cNvPr>
          <p:cNvCxnSpPr>
            <a:cxnSpLocks/>
            <a:endCxn id="25" idx="0"/>
          </p:cNvCxnSpPr>
          <p:nvPr/>
        </p:nvCxnSpPr>
        <p:spPr>
          <a:xfrm flipV="1">
            <a:off x="9856532" y="3269896"/>
            <a:ext cx="376027" cy="36795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DC79034-4C17-C240-8497-F60BF455D2F9}"/>
              </a:ext>
            </a:extLst>
          </p:cNvPr>
          <p:cNvCxnSpPr>
            <a:cxnSpLocks/>
          </p:cNvCxnSpPr>
          <p:nvPr/>
        </p:nvCxnSpPr>
        <p:spPr>
          <a:xfrm>
            <a:off x="9848887" y="3637848"/>
            <a:ext cx="422313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B858355-E334-1444-8EE1-78919AA09DC2}"/>
              </a:ext>
            </a:extLst>
          </p:cNvPr>
          <p:cNvSpPr txBox="1"/>
          <p:nvPr/>
        </p:nvSpPr>
        <p:spPr>
          <a:xfrm>
            <a:off x="9692533" y="316488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</a:t>
            </a:r>
            <a:r>
              <a:rPr lang="en-US" i="1" baseline="-25000" dirty="0"/>
              <a:t>e</a:t>
            </a:r>
            <a:endParaRPr lang="en-US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F55B1A-1C6B-A942-80FA-453FB175DCC3}"/>
              </a:ext>
            </a:extLst>
          </p:cNvPr>
          <p:cNvSpPr txBox="1"/>
          <p:nvPr/>
        </p:nvSpPr>
        <p:spPr>
          <a:xfrm>
            <a:off x="9922739" y="353695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</a:t>
            </a:r>
            <a:r>
              <a:rPr lang="en-US" i="1" baseline="-25000" dirty="0"/>
              <a:t>o</a:t>
            </a:r>
            <a:endParaRPr lang="en-US" i="1" dirty="0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A8AF230F-72E8-BE40-B987-05B004A030A7}"/>
              </a:ext>
            </a:extLst>
          </p:cNvPr>
          <p:cNvSpPr/>
          <p:nvPr/>
        </p:nvSpPr>
        <p:spPr>
          <a:xfrm rot="18976479">
            <a:off x="10271200" y="3001201"/>
            <a:ext cx="397647" cy="1524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B4221672-6B8E-0043-8DEE-092F9D2C4FD8}"/>
              </a:ext>
            </a:extLst>
          </p:cNvPr>
          <p:cNvSpPr/>
          <p:nvPr/>
        </p:nvSpPr>
        <p:spPr>
          <a:xfrm rot="8176479">
            <a:off x="9142376" y="4227105"/>
            <a:ext cx="397647" cy="1524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9E9C320-3627-DE47-986E-A72E4F6170C5}"/>
                  </a:ext>
                </a:extLst>
              </p:cNvPr>
              <p:cNvSpPr txBox="1"/>
              <p:nvPr/>
            </p:nvSpPr>
            <p:spPr>
              <a:xfrm>
                <a:off x="8807350" y="4648200"/>
                <a:ext cx="27318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9E9C320-3627-DE47-986E-A72E4F617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350" y="4648200"/>
                <a:ext cx="2731837" cy="276999"/>
              </a:xfrm>
              <a:prstGeom prst="rect">
                <a:avLst/>
              </a:prstGeom>
              <a:blipFill>
                <a:blip r:embed="rId2"/>
                <a:stretch>
                  <a:fillRect l="-461" r="-230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F31C21A-ABC2-4C48-9479-118EB4C5EBDF}"/>
                  </a:ext>
                </a:extLst>
              </p:cNvPr>
              <p:cNvSpPr txBox="1"/>
              <p:nvPr/>
            </p:nvSpPr>
            <p:spPr>
              <a:xfrm>
                <a:off x="8801101" y="5106252"/>
                <a:ext cx="18798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F31C21A-ABC2-4C48-9479-118EB4C5E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01" y="5106252"/>
                <a:ext cx="1879809" cy="276999"/>
              </a:xfrm>
              <a:prstGeom prst="rect">
                <a:avLst/>
              </a:prstGeom>
              <a:blipFill>
                <a:blip r:embed="rId3"/>
                <a:stretch>
                  <a:fillRect l="-2013" r="-1342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504143F-CBE1-1D49-9682-F205F140ABBF}"/>
              </a:ext>
            </a:extLst>
          </p:cNvPr>
          <p:cNvCxnSpPr/>
          <p:nvPr/>
        </p:nvCxnSpPr>
        <p:spPr>
          <a:xfrm>
            <a:off x="6020647" y="3662317"/>
            <a:ext cx="0" cy="34486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F5A111F-1DA7-B84B-92D5-F157CE338202}"/>
              </a:ext>
            </a:extLst>
          </p:cNvPr>
          <p:cNvCxnSpPr>
            <a:cxnSpLocks/>
          </p:cNvCxnSpPr>
          <p:nvPr/>
        </p:nvCxnSpPr>
        <p:spPr>
          <a:xfrm flipV="1">
            <a:off x="6020647" y="4236584"/>
            <a:ext cx="0" cy="34486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2E81BFE-5AE9-9841-80AB-E4FD26670E9D}"/>
              </a:ext>
            </a:extLst>
          </p:cNvPr>
          <p:cNvSpPr txBox="1"/>
          <p:nvPr/>
        </p:nvSpPr>
        <p:spPr>
          <a:xfrm>
            <a:off x="5715000" y="39520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48F4AC8-1EE2-274A-A577-C312CDDEC213}"/>
                  </a:ext>
                </a:extLst>
              </p:cNvPr>
              <p:cNvSpPr txBox="1"/>
              <p:nvPr/>
            </p:nvSpPr>
            <p:spPr>
              <a:xfrm>
                <a:off x="8889788" y="5779489"/>
                <a:ext cx="230832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baseline="-2500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stress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optic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coefficient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48F4AC8-1EE2-274A-A577-C312CDDEC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788" y="5779489"/>
                <a:ext cx="2308324" cy="215444"/>
              </a:xfrm>
              <a:prstGeom prst="rect">
                <a:avLst/>
              </a:prstGeom>
              <a:blipFill>
                <a:blip r:embed="rId4"/>
                <a:stretch>
                  <a:fillRect l="-546" r="-546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1E01A89-00F2-474A-9571-5D97BEFC7954}"/>
                  </a:ext>
                </a:extLst>
              </p:cNvPr>
              <p:cNvSpPr txBox="1"/>
              <p:nvPr/>
            </p:nvSpPr>
            <p:spPr>
              <a:xfrm>
                <a:off x="8923040" y="6021127"/>
                <a:ext cx="11870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retardation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1E01A89-00F2-474A-9571-5D97BEFC7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040" y="6021127"/>
                <a:ext cx="1187056" cy="215444"/>
              </a:xfrm>
              <a:prstGeom prst="rect">
                <a:avLst/>
              </a:prstGeom>
              <a:blipFill>
                <a:blip r:embed="rId5"/>
                <a:stretch>
                  <a:fillRect l="-3191" r="-319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155EA36-72C1-934B-B670-3C11378DDC51}"/>
                  </a:ext>
                </a:extLst>
              </p:cNvPr>
              <p:cNvSpPr txBox="1"/>
              <p:nvPr/>
            </p:nvSpPr>
            <p:spPr>
              <a:xfrm>
                <a:off x="9067800" y="3716179"/>
                <a:ext cx="74321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155EA36-72C1-934B-B670-3C11378DD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800" y="3716179"/>
                <a:ext cx="743216" cy="246221"/>
              </a:xfrm>
              <a:prstGeom prst="rect">
                <a:avLst/>
              </a:prstGeom>
              <a:blipFill>
                <a:blip r:embed="rId7"/>
                <a:stretch>
                  <a:fillRect l="-3333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CBA2648-5B00-0A47-A15A-A3CCC565BC86}"/>
              </a:ext>
            </a:extLst>
          </p:cNvPr>
          <p:cNvGrpSpPr/>
          <p:nvPr/>
        </p:nvGrpSpPr>
        <p:grpSpPr>
          <a:xfrm>
            <a:off x="924088" y="2336800"/>
            <a:ext cx="4322343" cy="2794289"/>
            <a:chOff x="797088" y="2133600"/>
            <a:chExt cx="4322343" cy="2794289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F3368C3-F92F-4C4A-B39B-FE53CBF05953}"/>
                </a:ext>
              </a:extLst>
            </p:cNvPr>
            <p:cNvSpPr/>
            <p:nvPr/>
          </p:nvSpPr>
          <p:spPr>
            <a:xfrm>
              <a:off x="838200" y="3784273"/>
              <a:ext cx="2919470" cy="583893"/>
            </a:xfrm>
            <a:custGeom>
              <a:avLst/>
              <a:gdLst>
                <a:gd name="connsiteX0" fmla="*/ 0 w 2919470"/>
                <a:gd name="connsiteY0" fmla="*/ 0 h 583893"/>
                <a:gd name="connsiteX1" fmla="*/ 1410159 w 2919470"/>
                <a:gd name="connsiteY1" fmla="*/ 11016 h 583893"/>
                <a:gd name="connsiteX2" fmla="*/ 1762699 w 2919470"/>
                <a:gd name="connsiteY2" fmla="*/ 33050 h 583893"/>
                <a:gd name="connsiteX3" fmla="*/ 2192357 w 2919470"/>
                <a:gd name="connsiteY3" fmla="*/ 121185 h 583893"/>
                <a:gd name="connsiteX4" fmla="*/ 2666082 w 2919470"/>
                <a:gd name="connsiteY4" fmla="*/ 352539 h 583893"/>
                <a:gd name="connsiteX5" fmla="*/ 2919470 w 2919470"/>
                <a:gd name="connsiteY5" fmla="*/ 583893 h 583893"/>
                <a:gd name="connsiteX0" fmla="*/ 0 w 2919470"/>
                <a:gd name="connsiteY0" fmla="*/ 0 h 583893"/>
                <a:gd name="connsiteX1" fmla="*/ 1410159 w 2919470"/>
                <a:gd name="connsiteY1" fmla="*/ 11016 h 583893"/>
                <a:gd name="connsiteX2" fmla="*/ 1762699 w 2919470"/>
                <a:gd name="connsiteY2" fmla="*/ 33050 h 583893"/>
                <a:gd name="connsiteX3" fmla="*/ 2192357 w 2919470"/>
                <a:gd name="connsiteY3" fmla="*/ 121185 h 583893"/>
                <a:gd name="connsiteX4" fmla="*/ 2666082 w 2919470"/>
                <a:gd name="connsiteY4" fmla="*/ 352539 h 583893"/>
                <a:gd name="connsiteX5" fmla="*/ 2919470 w 2919470"/>
                <a:gd name="connsiteY5" fmla="*/ 583893 h 583893"/>
                <a:gd name="connsiteX0" fmla="*/ 0 w 2919470"/>
                <a:gd name="connsiteY0" fmla="*/ 0 h 583893"/>
                <a:gd name="connsiteX1" fmla="*/ 1410159 w 2919470"/>
                <a:gd name="connsiteY1" fmla="*/ 11016 h 583893"/>
                <a:gd name="connsiteX2" fmla="*/ 1762699 w 2919470"/>
                <a:gd name="connsiteY2" fmla="*/ 33050 h 583893"/>
                <a:gd name="connsiteX3" fmla="*/ 2192357 w 2919470"/>
                <a:gd name="connsiteY3" fmla="*/ 121185 h 583893"/>
                <a:gd name="connsiteX4" fmla="*/ 2666082 w 2919470"/>
                <a:gd name="connsiteY4" fmla="*/ 352539 h 583893"/>
                <a:gd name="connsiteX5" fmla="*/ 2919470 w 2919470"/>
                <a:gd name="connsiteY5" fmla="*/ 583893 h 583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19470" h="583893">
                  <a:moveTo>
                    <a:pt x="0" y="0"/>
                  </a:moveTo>
                  <a:lnTo>
                    <a:pt x="1410159" y="11016"/>
                  </a:lnTo>
                  <a:lnTo>
                    <a:pt x="1762699" y="33050"/>
                  </a:lnTo>
                  <a:cubicBezTo>
                    <a:pt x="1893065" y="51412"/>
                    <a:pt x="2041793" y="67937"/>
                    <a:pt x="2192357" y="121185"/>
                  </a:cubicBezTo>
                  <a:cubicBezTo>
                    <a:pt x="2342921" y="174433"/>
                    <a:pt x="2581619" y="275421"/>
                    <a:pt x="2666082" y="352539"/>
                  </a:cubicBezTo>
                  <a:lnTo>
                    <a:pt x="2919470" y="583893"/>
                  </a:lnTo>
                </a:path>
              </a:pathLst>
            </a:custGeom>
            <a:noFill/>
            <a:ln w="2540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62279BF0-DC73-814F-8B82-8F251D4A627E}"/>
                </a:ext>
              </a:extLst>
            </p:cNvPr>
            <p:cNvSpPr/>
            <p:nvPr/>
          </p:nvSpPr>
          <p:spPr>
            <a:xfrm>
              <a:off x="3162544" y="2502932"/>
              <a:ext cx="609600" cy="762000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703874-DE29-F94E-8533-4F9A2D187077}"/>
                </a:ext>
              </a:extLst>
            </p:cNvPr>
            <p:cNvSpPr txBox="1"/>
            <p:nvPr/>
          </p:nvSpPr>
          <p:spPr>
            <a:xfrm>
              <a:off x="3112975" y="2133600"/>
              <a:ext cx="710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7B58BAB-068C-2643-9583-A979687626D0}"/>
                </a:ext>
              </a:extLst>
            </p:cNvPr>
            <p:cNvSpPr txBox="1"/>
            <p:nvPr/>
          </p:nvSpPr>
          <p:spPr>
            <a:xfrm>
              <a:off x="3536882" y="3511726"/>
              <a:ext cx="158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Tensile stress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8E516E3-9223-034C-8769-7CE65CE542B4}"/>
                </a:ext>
              </a:extLst>
            </p:cNvPr>
            <p:cNvSpPr txBox="1"/>
            <p:nvPr/>
          </p:nvSpPr>
          <p:spPr>
            <a:xfrm>
              <a:off x="797088" y="3582766"/>
              <a:ext cx="67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Glass</a:t>
              </a:r>
            </a:p>
          </p:txBody>
        </p:sp>
        <p:sp>
          <p:nvSpPr>
            <p:cNvPr id="47" name="Right Arrow 46">
              <a:extLst>
                <a:ext uri="{FF2B5EF4-FFF2-40B4-BE49-F238E27FC236}">
                  <a16:creationId xmlns:a16="http://schemas.microsoft.com/office/drawing/2014/main" id="{5070005C-199B-D54D-9327-105D063A9013}"/>
                </a:ext>
              </a:extLst>
            </p:cNvPr>
            <p:cNvSpPr/>
            <p:nvPr/>
          </p:nvSpPr>
          <p:spPr>
            <a:xfrm rot="11623001">
              <a:off x="2767613" y="3561572"/>
              <a:ext cx="397647" cy="15240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ight Arrow 47">
              <a:extLst>
                <a:ext uri="{FF2B5EF4-FFF2-40B4-BE49-F238E27FC236}">
                  <a16:creationId xmlns:a16="http://schemas.microsoft.com/office/drawing/2014/main" id="{980BC1C3-01F5-2D4A-876B-9013DD1A012C}"/>
                </a:ext>
              </a:extLst>
            </p:cNvPr>
            <p:cNvSpPr/>
            <p:nvPr/>
          </p:nvSpPr>
          <p:spPr>
            <a:xfrm rot="2485284">
              <a:off x="3499229" y="3937635"/>
              <a:ext cx="397647" cy="15240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ight Arrow 41">
              <a:extLst>
                <a:ext uri="{FF2B5EF4-FFF2-40B4-BE49-F238E27FC236}">
                  <a16:creationId xmlns:a16="http://schemas.microsoft.com/office/drawing/2014/main" id="{FA6C11A0-9521-B449-B98D-8176C8F17A3F}"/>
                </a:ext>
              </a:extLst>
            </p:cNvPr>
            <p:cNvSpPr/>
            <p:nvPr/>
          </p:nvSpPr>
          <p:spPr>
            <a:xfrm rot="13316535">
              <a:off x="3186003" y="4305281"/>
              <a:ext cx="397647" cy="15240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ight Arrow 42">
              <a:extLst>
                <a:ext uri="{FF2B5EF4-FFF2-40B4-BE49-F238E27FC236}">
                  <a16:creationId xmlns:a16="http://schemas.microsoft.com/office/drawing/2014/main" id="{418520BF-2E89-3349-B2E5-8BF27DFF6AD6}"/>
                </a:ext>
              </a:extLst>
            </p:cNvPr>
            <p:cNvSpPr/>
            <p:nvPr/>
          </p:nvSpPr>
          <p:spPr>
            <a:xfrm rot="783487">
              <a:off x="2704201" y="4051154"/>
              <a:ext cx="397647" cy="15240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700D182-F15E-884E-9DE1-B89B84C4B501}"/>
                </a:ext>
              </a:extLst>
            </p:cNvPr>
            <p:cNvSpPr txBox="1"/>
            <p:nvPr/>
          </p:nvSpPr>
          <p:spPr>
            <a:xfrm>
              <a:off x="1830773" y="4281558"/>
              <a:ext cx="15953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Compressive </a:t>
              </a:r>
            </a:p>
            <a:p>
              <a:pPr algn="ctr"/>
              <a:r>
                <a:rPr lang="en-US" dirty="0"/>
                <a:t>stress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1C6964A-4F93-7C4A-8945-89130C7495BD}"/>
                  </a:ext>
                </a:extLst>
              </p:cNvPr>
              <p:cNvSpPr txBox="1"/>
              <p:nvPr/>
            </p:nvSpPr>
            <p:spPr>
              <a:xfrm>
                <a:off x="6396065" y="5779489"/>
                <a:ext cx="222092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Indices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refrection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1C6964A-4F93-7C4A-8945-89130C749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065" y="5779489"/>
                <a:ext cx="2220928" cy="215444"/>
              </a:xfrm>
              <a:prstGeom prst="rect">
                <a:avLst/>
              </a:prstGeom>
              <a:blipFill>
                <a:blip r:embed="rId8"/>
                <a:stretch>
                  <a:fillRect l="-1143" r="-1143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C59D7A7-79FC-7F4A-9368-CAEBDD9F9495}"/>
                  </a:ext>
                </a:extLst>
              </p:cNvPr>
              <p:cNvSpPr txBox="1"/>
              <p:nvPr/>
            </p:nvSpPr>
            <p:spPr>
              <a:xfrm>
                <a:off x="6379439" y="6021127"/>
                <a:ext cx="215815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Principal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stresses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C59D7A7-79FC-7F4A-9368-CAEBDD9F9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439" y="6021127"/>
                <a:ext cx="2158155" cy="215444"/>
              </a:xfrm>
              <a:prstGeom prst="rect">
                <a:avLst/>
              </a:prstGeom>
              <a:blipFill>
                <a:blip r:embed="rId9"/>
                <a:stretch>
                  <a:fillRect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6FD6499F-3E6F-F640-B1F3-B2B2CA3AB441}"/>
              </a:ext>
            </a:extLst>
          </p:cNvPr>
          <p:cNvSpPr txBox="1"/>
          <p:nvPr/>
        </p:nvSpPr>
        <p:spPr>
          <a:xfrm>
            <a:off x="6752379" y="430330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isotropic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926269-9B88-6648-B9F3-02168EE8BBCD}"/>
              </a:ext>
            </a:extLst>
          </p:cNvPr>
          <p:cNvSpPr txBox="1"/>
          <p:nvPr/>
        </p:nvSpPr>
        <p:spPr>
          <a:xfrm>
            <a:off x="10304575" y="414625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anisotropic</a:t>
            </a:r>
          </a:p>
        </p:txBody>
      </p:sp>
    </p:spTree>
    <p:extLst>
      <p:ext uri="{BB962C8B-B14F-4D97-AF65-F5344CB8AC3E}">
        <p14:creationId xmlns:p14="http://schemas.microsoft.com/office/powerpoint/2010/main" val="2409077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5911-05F1-5548-86ED-213B30E8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cause of glass retardation</a:t>
            </a:r>
            <a:r>
              <a:rPr lang="en-US" sz="4000" dirty="0"/>
              <a:t> – </a:t>
            </a:r>
            <a:r>
              <a:rPr lang="en-US" sz="4000" dirty="0" err="1"/>
              <a:t>Photoelasicity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FC0BEF-A21B-F54D-A062-262DFB30449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391" y="2959388"/>
            <a:ext cx="2639035" cy="30572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CF985B-CFF0-2E4B-AC45-A3EA430B2E6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7600" y="3284577"/>
            <a:ext cx="2781328" cy="2592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7EAC8B-F0B2-2345-AACC-5C31198C4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2791026"/>
            <a:ext cx="4308323" cy="225144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6E6873-D1EB-0147-9AE6-6CFEA2EBC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15250"/>
            <a:ext cx="9080500" cy="1440905"/>
          </a:xfrm>
        </p:spPr>
        <p:txBody>
          <a:bodyPr>
            <a:normAutofit fontScale="92500"/>
          </a:bodyPr>
          <a:lstStyle/>
          <a:p>
            <a:r>
              <a:rPr lang="en-US" sz="2800" dirty="0" err="1"/>
              <a:t>Photoelasticity</a:t>
            </a:r>
            <a:endParaRPr lang="en-US" sz="2800" dirty="0"/>
          </a:p>
          <a:p>
            <a:pPr lvl="1"/>
            <a:r>
              <a:rPr lang="en-US" sz="2400" dirty="0">
                <a:sym typeface="Wingdings" pitchFamily="2" charset="2"/>
              </a:rPr>
              <a:t>The </a:t>
            </a:r>
            <a:r>
              <a:rPr lang="en-US" sz="2400" dirty="0"/>
              <a:t>changes in the optical properties of a material under </a:t>
            </a:r>
            <a:r>
              <a:rPr lang="en-US" sz="2400" b="1" dirty="0"/>
              <a:t>mechanical deformation</a:t>
            </a:r>
            <a:r>
              <a:rPr lang="en-US" sz="2400" dirty="0"/>
              <a:t> caused by the </a:t>
            </a:r>
            <a:r>
              <a:rPr lang="en-US" sz="2400" b="1" dirty="0"/>
              <a:t>stress</a:t>
            </a:r>
            <a:r>
              <a:rPr lang="en-US" sz="2400" dirty="0"/>
              <a:t> </a:t>
            </a:r>
            <a:r>
              <a:rPr lang="en-US" sz="2400" b="1" dirty="0"/>
              <a:t>distribution</a:t>
            </a:r>
          </a:p>
          <a:p>
            <a:pPr lvl="1"/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D1110F5-7483-F240-9453-51EE8CC694E0}"/>
              </a:ext>
            </a:extLst>
          </p:cNvPr>
          <p:cNvSpPr txBox="1">
            <a:spLocks/>
          </p:cNvSpPr>
          <p:nvPr/>
        </p:nvSpPr>
        <p:spPr>
          <a:xfrm>
            <a:off x="7748143" y="5414067"/>
            <a:ext cx="4001712" cy="9190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Setup for polariscope</a:t>
            </a:r>
            <a:endParaRPr lang="en-US" dirty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 Same as LCD stack-up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39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4831F2-C032-D24A-B72D-219F5254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5100"/>
            <a:ext cx="5841020" cy="67914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External housing </a:t>
            </a:r>
            <a:r>
              <a:rPr lang="en-US" sz="2400" dirty="0">
                <a:latin typeface="+mn-lt"/>
              </a:rPr>
              <a:t>- curve at corner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E69EB-A604-2F46-A580-2A5981FC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 cause of stress –</a:t>
            </a:r>
            <a:r>
              <a:rPr lang="en-US" dirty="0"/>
              <a:t> (local) flatness of housing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DFA4D88-1B45-504D-BE56-3C244AD2CE7B}"/>
              </a:ext>
            </a:extLst>
          </p:cNvPr>
          <p:cNvGrpSpPr/>
          <p:nvPr/>
        </p:nvGrpSpPr>
        <p:grpSpPr>
          <a:xfrm flipH="1">
            <a:off x="7198384" y="4521023"/>
            <a:ext cx="2623338" cy="1718223"/>
            <a:chOff x="7190747" y="4567520"/>
            <a:chExt cx="2623338" cy="171822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68BABF7-BFE3-3544-A347-D2027213F79B}"/>
                </a:ext>
              </a:extLst>
            </p:cNvPr>
            <p:cNvGrpSpPr/>
            <p:nvPr/>
          </p:nvGrpSpPr>
          <p:grpSpPr>
            <a:xfrm>
              <a:off x="7190747" y="4670893"/>
              <a:ext cx="2623338" cy="1506070"/>
              <a:chOff x="4300766" y="4948518"/>
              <a:chExt cx="2623338" cy="150607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58C2064-3218-7442-A746-77D38B2D40C7}"/>
                  </a:ext>
                </a:extLst>
              </p:cNvPr>
              <p:cNvSpPr/>
              <p:nvPr/>
            </p:nvSpPr>
            <p:spPr>
              <a:xfrm>
                <a:off x="4405048" y="4948518"/>
                <a:ext cx="2416826" cy="150607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Chord 22">
                <a:extLst>
                  <a:ext uri="{FF2B5EF4-FFF2-40B4-BE49-F238E27FC236}">
                    <a16:creationId xmlns:a16="http://schemas.microsoft.com/office/drawing/2014/main" id="{53EAB128-AE94-2449-A696-0D14F3FF27D4}"/>
                  </a:ext>
                </a:extLst>
              </p:cNvPr>
              <p:cNvSpPr/>
              <p:nvPr/>
            </p:nvSpPr>
            <p:spPr>
              <a:xfrm>
                <a:off x="6759404" y="4960514"/>
                <a:ext cx="164700" cy="401068"/>
              </a:xfrm>
              <a:prstGeom prst="chord">
                <a:avLst>
                  <a:gd name="adj1" fmla="val 5722894"/>
                  <a:gd name="adj2" fmla="val 1584646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Chord 32">
                <a:extLst>
                  <a:ext uri="{FF2B5EF4-FFF2-40B4-BE49-F238E27FC236}">
                    <a16:creationId xmlns:a16="http://schemas.microsoft.com/office/drawing/2014/main" id="{91DDA864-608E-DF40-86C0-2A29CBABA5CD}"/>
                  </a:ext>
                </a:extLst>
              </p:cNvPr>
              <p:cNvSpPr/>
              <p:nvPr/>
            </p:nvSpPr>
            <p:spPr>
              <a:xfrm rot="10800000">
                <a:off x="4300766" y="6046964"/>
                <a:ext cx="164700" cy="401068"/>
              </a:xfrm>
              <a:prstGeom prst="chord">
                <a:avLst>
                  <a:gd name="adj1" fmla="val 5722894"/>
                  <a:gd name="adj2" fmla="val 1584646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" name="Chord 25">
              <a:extLst>
                <a:ext uri="{FF2B5EF4-FFF2-40B4-BE49-F238E27FC236}">
                  <a16:creationId xmlns:a16="http://schemas.microsoft.com/office/drawing/2014/main" id="{16A20437-827A-6341-9F97-34F914F61F5A}"/>
                </a:ext>
              </a:extLst>
            </p:cNvPr>
            <p:cNvSpPr/>
            <p:nvPr/>
          </p:nvSpPr>
          <p:spPr>
            <a:xfrm rot="16200000">
              <a:off x="9406725" y="4449336"/>
              <a:ext cx="164700" cy="401068"/>
            </a:xfrm>
            <a:prstGeom prst="chord">
              <a:avLst>
                <a:gd name="adj1" fmla="val 5722894"/>
                <a:gd name="adj2" fmla="val 1584646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hord 33">
              <a:extLst>
                <a:ext uri="{FF2B5EF4-FFF2-40B4-BE49-F238E27FC236}">
                  <a16:creationId xmlns:a16="http://schemas.microsoft.com/office/drawing/2014/main" id="{0AA173DB-96F9-1F46-9056-7A245BBEA36F}"/>
                </a:ext>
              </a:extLst>
            </p:cNvPr>
            <p:cNvSpPr/>
            <p:nvPr/>
          </p:nvSpPr>
          <p:spPr>
            <a:xfrm rot="5400000">
              <a:off x="7433477" y="6002859"/>
              <a:ext cx="164700" cy="401068"/>
            </a:xfrm>
            <a:prstGeom prst="chord">
              <a:avLst>
                <a:gd name="adj1" fmla="val 5722894"/>
                <a:gd name="adj2" fmla="val 1584646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4AD76EC-69B7-7D4D-B9B9-B42BE92A730A}"/>
              </a:ext>
            </a:extLst>
          </p:cNvPr>
          <p:cNvGrpSpPr/>
          <p:nvPr/>
        </p:nvGrpSpPr>
        <p:grpSpPr>
          <a:xfrm>
            <a:off x="6799870" y="1833144"/>
            <a:ext cx="4335967" cy="1774446"/>
            <a:chOff x="1754049" y="4588260"/>
            <a:chExt cx="4335967" cy="177444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F891A49-AC5C-D04F-8C42-CB935FEDB739}"/>
                </a:ext>
              </a:extLst>
            </p:cNvPr>
            <p:cNvGrpSpPr/>
            <p:nvPr/>
          </p:nvGrpSpPr>
          <p:grpSpPr>
            <a:xfrm>
              <a:off x="1754049" y="4588260"/>
              <a:ext cx="2587233" cy="1774446"/>
              <a:chOff x="1090246" y="4466492"/>
              <a:chExt cx="2587233" cy="1774446"/>
            </a:xfrm>
          </p:grpSpPr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C2EA5677-7AA2-9B46-8B10-F3D3DF2F638D}"/>
                  </a:ext>
                </a:extLst>
              </p:cNvPr>
              <p:cNvSpPr/>
              <p:nvPr/>
            </p:nvSpPr>
            <p:spPr>
              <a:xfrm>
                <a:off x="1090246" y="4466492"/>
                <a:ext cx="1161103" cy="668216"/>
              </a:xfrm>
              <a:prstGeom prst="cube">
                <a:avLst>
                  <a:gd name="adj" fmla="val 3260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Callout 43">
                <a:extLst>
                  <a:ext uri="{FF2B5EF4-FFF2-40B4-BE49-F238E27FC236}">
                    <a16:creationId xmlns:a16="http://schemas.microsoft.com/office/drawing/2014/main" id="{A0574F26-EDBA-8445-84E0-AD079A4A860A}"/>
                  </a:ext>
                </a:extLst>
              </p:cNvPr>
              <p:cNvSpPr/>
              <p:nvPr/>
            </p:nvSpPr>
            <p:spPr>
              <a:xfrm>
                <a:off x="1661824" y="4490633"/>
                <a:ext cx="565590" cy="431226"/>
              </a:xfrm>
              <a:prstGeom prst="wedgeEllipseCallout">
                <a:avLst>
                  <a:gd name="adj1" fmla="val 164820"/>
                  <a:gd name="adj2" fmla="val 136825"/>
                </a:avLst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9052E3B-A6FD-D646-961A-EF0D6B97BF1B}"/>
                  </a:ext>
                </a:extLst>
              </p:cNvPr>
              <p:cNvGrpSpPr/>
              <p:nvPr/>
            </p:nvGrpSpPr>
            <p:grpSpPr>
              <a:xfrm>
                <a:off x="2176183" y="5332896"/>
                <a:ext cx="1501296" cy="908042"/>
                <a:chOff x="2176183" y="5761521"/>
                <a:chExt cx="1501296" cy="908042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4C884598-8E84-EB42-A90B-0E09D87E23AF}"/>
                    </a:ext>
                  </a:extLst>
                </p:cNvPr>
                <p:cNvSpPr/>
                <p:nvPr/>
              </p:nvSpPr>
              <p:spPr>
                <a:xfrm>
                  <a:off x="2251349" y="5763777"/>
                  <a:ext cx="1426129" cy="565586"/>
                </a:xfrm>
                <a:prstGeom prst="rect">
                  <a:avLst/>
                </a:prstGeom>
                <a:noFill/>
                <a:ln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A8A5D65-06B2-9C41-9468-63EC14E375F8}"/>
                    </a:ext>
                  </a:extLst>
                </p:cNvPr>
                <p:cNvSpPr/>
                <p:nvPr/>
              </p:nvSpPr>
              <p:spPr>
                <a:xfrm>
                  <a:off x="2176183" y="5761521"/>
                  <a:ext cx="1501296" cy="908042"/>
                </a:xfrm>
                <a:custGeom>
                  <a:avLst/>
                  <a:gdLst>
                    <a:gd name="connsiteX0" fmla="*/ 0 w 1426129"/>
                    <a:gd name="connsiteY0" fmla="*/ 0 h 565586"/>
                    <a:gd name="connsiteX1" fmla="*/ 1426129 w 1426129"/>
                    <a:gd name="connsiteY1" fmla="*/ 0 h 565586"/>
                    <a:gd name="connsiteX2" fmla="*/ 1426129 w 1426129"/>
                    <a:gd name="connsiteY2" fmla="*/ 565586 h 565586"/>
                    <a:gd name="connsiteX3" fmla="*/ 0 w 1426129"/>
                    <a:gd name="connsiteY3" fmla="*/ 565586 h 565586"/>
                    <a:gd name="connsiteX4" fmla="*/ 0 w 1426129"/>
                    <a:gd name="connsiteY4" fmla="*/ 0 h 565586"/>
                    <a:gd name="connsiteX0" fmla="*/ 0 w 1426129"/>
                    <a:gd name="connsiteY0" fmla="*/ 0 h 565586"/>
                    <a:gd name="connsiteX1" fmla="*/ 1220721 w 1426129"/>
                    <a:gd name="connsiteY1" fmla="*/ 919 h 565586"/>
                    <a:gd name="connsiteX2" fmla="*/ 1426129 w 1426129"/>
                    <a:gd name="connsiteY2" fmla="*/ 0 h 565586"/>
                    <a:gd name="connsiteX3" fmla="*/ 1426129 w 1426129"/>
                    <a:gd name="connsiteY3" fmla="*/ 565586 h 565586"/>
                    <a:gd name="connsiteX4" fmla="*/ 0 w 1426129"/>
                    <a:gd name="connsiteY4" fmla="*/ 565586 h 565586"/>
                    <a:gd name="connsiteX5" fmla="*/ 0 w 1426129"/>
                    <a:gd name="connsiteY5" fmla="*/ 0 h 565586"/>
                    <a:gd name="connsiteX0" fmla="*/ 0 w 1426129"/>
                    <a:gd name="connsiteY0" fmla="*/ 0 h 565586"/>
                    <a:gd name="connsiteX1" fmla="*/ 1220721 w 1426129"/>
                    <a:gd name="connsiteY1" fmla="*/ 919 h 565586"/>
                    <a:gd name="connsiteX2" fmla="*/ 1426129 w 1426129"/>
                    <a:gd name="connsiteY2" fmla="*/ 0 h 565586"/>
                    <a:gd name="connsiteX3" fmla="*/ 1426129 w 1426129"/>
                    <a:gd name="connsiteY3" fmla="*/ 179823 h 565586"/>
                    <a:gd name="connsiteX4" fmla="*/ 1426129 w 1426129"/>
                    <a:gd name="connsiteY4" fmla="*/ 565586 h 565586"/>
                    <a:gd name="connsiteX5" fmla="*/ 0 w 1426129"/>
                    <a:gd name="connsiteY5" fmla="*/ 565586 h 565586"/>
                    <a:gd name="connsiteX6" fmla="*/ 0 w 1426129"/>
                    <a:gd name="connsiteY6" fmla="*/ 0 h 565586"/>
                    <a:gd name="connsiteX0" fmla="*/ 0 w 1426129"/>
                    <a:gd name="connsiteY0" fmla="*/ 0 h 565586"/>
                    <a:gd name="connsiteX1" fmla="*/ 1220721 w 1426129"/>
                    <a:gd name="connsiteY1" fmla="*/ 919 h 565586"/>
                    <a:gd name="connsiteX2" fmla="*/ 1373121 w 1426129"/>
                    <a:gd name="connsiteY2" fmla="*/ 46382 h 565586"/>
                    <a:gd name="connsiteX3" fmla="*/ 1426129 w 1426129"/>
                    <a:gd name="connsiteY3" fmla="*/ 179823 h 565586"/>
                    <a:gd name="connsiteX4" fmla="*/ 1426129 w 1426129"/>
                    <a:gd name="connsiteY4" fmla="*/ 565586 h 565586"/>
                    <a:gd name="connsiteX5" fmla="*/ 0 w 1426129"/>
                    <a:gd name="connsiteY5" fmla="*/ 565586 h 565586"/>
                    <a:gd name="connsiteX6" fmla="*/ 0 w 1426129"/>
                    <a:gd name="connsiteY6" fmla="*/ 0 h 565586"/>
                    <a:gd name="connsiteX0" fmla="*/ 0 w 1426129"/>
                    <a:gd name="connsiteY0" fmla="*/ 0 h 565586"/>
                    <a:gd name="connsiteX1" fmla="*/ 1020696 w 1426129"/>
                    <a:gd name="connsiteY1" fmla="*/ 4094 h 565586"/>
                    <a:gd name="connsiteX2" fmla="*/ 1373121 w 1426129"/>
                    <a:gd name="connsiteY2" fmla="*/ 46382 h 565586"/>
                    <a:gd name="connsiteX3" fmla="*/ 1426129 w 1426129"/>
                    <a:gd name="connsiteY3" fmla="*/ 179823 h 565586"/>
                    <a:gd name="connsiteX4" fmla="*/ 1426129 w 1426129"/>
                    <a:gd name="connsiteY4" fmla="*/ 565586 h 565586"/>
                    <a:gd name="connsiteX5" fmla="*/ 0 w 1426129"/>
                    <a:gd name="connsiteY5" fmla="*/ 565586 h 565586"/>
                    <a:gd name="connsiteX6" fmla="*/ 0 w 1426129"/>
                    <a:gd name="connsiteY6" fmla="*/ 0 h 565586"/>
                    <a:gd name="connsiteX0" fmla="*/ 0 w 1426129"/>
                    <a:gd name="connsiteY0" fmla="*/ 0 h 565586"/>
                    <a:gd name="connsiteX1" fmla="*/ 1020696 w 1426129"/>
                    <a:gd name="connsiteY1" fmla="*/ 4094 h 565586"/>
                    <a:gd name="connsiteX2" fmla="*/ 1373121 w 1426129"/>
                    <a:gd name="connsiteY2" fmla="*/ 46382 h 565586"/>
                    <a:gd name="connsiteX3" fmla="*/ 1426129 w 1426129"/>
                    <a:gd name="connsiteY3" fmla="*/ 363973 h 565586"/>
                    <a:gd name="connsiteX4" fmla="*/ 1426129 w 1426129"/>
                    <a:gd name="connsiteY4" fmla="*/ 565586 h 565586"/>
                    <a:gd name="connsiteX5" fmla="*/ 0 w 1426129"/>
                    <a:gd name="connsiteY5" fmla="*/ 565586 h 565586"/>
                    <a:gd name="connsiteX6" fmla="*/ 0 w 1426129"/>
                    <a:gd name="connsiteY6" fmla="*/ 0 h 565586"/>
                    <a:gd name="connsiteX0" fmla="*/ 0 w 1426129"/>
                    <a:gd name="connsiteY0" fmla="*/ 0 h 565586"/>
                    <a:gd name="connsiteX1" fmla="*/ 1020696 w 1426129"/>
                    <a:gd name="connsiteY1" fmla="*/ 4094 h 565586"/>
                    <a:gd name="connsiteX2" fmla="*/ 1373121 w 1426129"/>
                    <a:gd name="connsiteY2" fmla="*/ 46382 h 565586"/>
                    <a:gd name="connsiteX3" fmla="*/ 1426129 w 1426129"/>
                    <a:gd name="connsiteY3" fmla="*/ 363973 h 565586"/>
                    <a:gd name="connsiteX4" fmla="*/ 1426129 w 1426129"/>
                    <a:gd name="connsiteY4" fmla="*/ 565586 h 565586"/>
                    <a:gd name="connsiteX5" fmla="*/ 0 w 1426129"/>
                    <a:gd name="connsiteY5" fmla="*/ 565586 h 565586"/>
                    <a:gd name="connsiteX6" fmla="*/ 0 w 1426129"/>
                    <a:gd name="connsiteY6" fmla="*/ 0 h 565586"/>
                    <a:gd name="connsiteX0" fmla="*/ 0 w 1426129"/>
                    <a:gd name="connsiteY0" fmla="*/ 0 h 565586"/>
                    <a:gd name="connsiteX1" fmla="*/ 1020696 w 1426129"/>
                    <a:gd name="connsiteY1" fmla="*/ 4094 h 565586"/>
                    <a:gd name="connsiteX2" fmla="*/ 1331846 w 1426129"/>
                    <a:gd name="connsiteY2" fmla="*/ 106707 h 565586"/>
                    <a:gd name="connsiteX3" fmla="*/ 1426129 w 1426129"/>
                    <a:gd name="connsiteY3" fmla="*/ 363973 h 565586"/>
                    <a:gd name="connsiteX4" fmla="*/ 1426129 w 1426129"/>
                    <a:gd name="connsiteY4" fmla="*/ 565586 h 565586"/>
                    <a:gd name="connsiteX5" fmla="*/ 0 w 1426129"/>
                    <a:gd name="connsiteY5" fmla="*/ 565586 h 565586"/>
                    <a:gd name="connsiteX6" fmla="*/ 0 w 1426129"/>
                    <a:gd name="connsiteY6" fmla="*/ 0 h 565586"/>
                    <a:gd name="connsiteX0" fmla="*/ 0 w 1426129"/>
                    <a:gd name="connsiteY0" fmla="*/ 0 h 565586"/>
                    <a:gd name="connsiteX1" fmla="*/ 1020696 w 1426129"/>
                    <a:gd name="connsiteY1" fmla="*/ 4094 h 565586"/>
                    <a:gd name="connsiteX2" fmla="*/ 1338196 w 1426129"/>
                    <a:gd name="connsiteY2" fmla="*/ 87657 h 565586"/>
                    <a:gd name="connsiteX3" fmla="*/ 1426129 w 1426129"/>
                    <a:gd name="connsiteY3" fmla="*/ 363973 h 565586"/>
                    <a:gd name="connsiteX4" fmla="*/ 1426129 w 1426129"/>
                    <a:gd name="connsiteY4" fmla="*/ 565586 h 565586"/>
                    <a:gd name="connsiteX5" fmla="*/ 0 w 1426129"/>
                    <a:gd name="connsiteY5" fmla="*/ 565586 h 565586"/>
                    <a:gd name="connsiteX6" fmla="*/ 0 w 1426129"/>
                    <a:gd name="connsiteY6" fmla="*/ 0 h 565586"/>
                    <a:gd name="connsiteX0" fmla="*/ 0 w 1431423"/>
                    <a:gd name="connsiteY0" fmla="*/ 2256 h 567842"/>
                    <a:gd name="connsiteX1" fmla="*/ 595246 w 1431423"/>
                    <a:gd name="connsiteY1" fmla="*/ 0 h 567842"/>
                    <a:gd name="connsiteX2" fmla="*/ 1338196 w 1431423"/>
                    <a:gd name="connsiteY2" fmla="*/ 89913 h 567842"/>
                    <a:gd name="connsiteX3" fmla="*/ 1426129 w 1431423"/>
                    <a:gd name="connsiteY3" fmla="*/ 366229 h 567842"/>
                    <a:gd name="connsiteX4" fmla="*/ 1426129 w 1431423"/>
                    <a:gd name="connsiteY4" fmla="*/ 567842 h 567842"/>
                    <a:gd name="connsiteX5" fmla="*/ 0 w 1431423"/>
                    <a:gd name="connsiteY5" fmla="*/ 567842 h 567842"/>
                    <a:gd name="connsiteX6" fmla="*/ 0 w 1431423"/>
                    <a:gd name="connsiteY6" fmla="*/ 2256 h 567842"/>
                    <a:gd name="connsiteX0" fmla="*/ 0 w 1431423"/>
                    <a:gd name="connsiteY0" fmla="*/ 2256 h 567842"/>
                    <a:gd name="connsiteX1" fmla="*/ 595246 w 1431423"/>
                    <a:gd name="connsiteY1" fmla="*/ 0 h 567842"/>
                    <a:gd name="connsiteX2" fmla="*/ 1338196 w 1431423"/>
                    <a:gd name="connsiteY2" fmla="*/ 89913 h 567842"/>
                    <a:gd name="connsiteX3" fmla="*/ 1426129 w 1431423"/>
                    <a:gd name="connsiteY3" fmla="*/ 544029 h 567842"/>
                    <a:gd name="connsiteX4" fmla="*/ 1426129 w 1431423"/>
                    <a:gd name="connsiteY4" fmla="*/ 567842 h 567842"/>
                    <a:gd name="connsiteX5" fmla="*/ 0 w 1431423"/>
                    <a:gd name="connsiteY5" fmla="*/ 567842 h 567842"/>
                    <a:gd name="connsiteX6" fmla="*/ 0 w 1431423"/>
                    <a:gd name="connsiteY6" fmla="*/ 2256 h 567842"/>
                    <a:gd name="connsiteX0" fmla="*/ 0 w 1426129"/>
                    <a:gd name="connsiteY0" fmla="*/ 2256 h 567842"/>
                    <a:gd name="connsiteX1" fmla="*/ 595246 w 1426129"/>
                    <a:gd name="connsiteY1" fmla="*/ 0 h 567842"/>
                    <a:gd name="connsiteX2" fmla="*/ 1306446 w 1426129"/>
                    <a:gd name="connsiteY2" fmla="*/ 112138 h 567842"/>
                    <a:gd name="connsiteX3" fmla="*/ 1426129 w 1426129"/>
                    <a:gd name="connsiteY3" fmla="*/ 544029 h 567842"/>
                    <a:gd name="connsiteX4" fmla="*/ 1426129 w 1426129"/>
                    <a:gd name="connsiteY4" fmla="*/ 567842 h 567842"/>
                    <a:gd name="connsiteX5" fmla="*/ 0 w 1426129"/>
                    <a:gd name="connsiteY5" fmla="*/ 567842 h 567842"/>
                    <a:gd name="connsiteX6" fmla="*/ 0 w 1426129"/>
                    <a:gd name="connsiteY6" fmla="*/ 2256 h 567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6129" h="567842">
                      <a:moveTo>
                        <a:pt x="0" y="2256"/>
                      </a:moveTo>
                      <a:lnTo>
                        <a:pt x="595246" y="0"/>
                      </a:lnTo>
                      <a:cubicBezTo>
                        <a:pt x="824099" y="7730"/>
                        <a:pt x="1167965" y="21466"/>
                        <a:pt x="1306446" y="112138"/>
                      </a:cubicBezTo>
                      <a:cubicBezTo>
                        <a:pt x="1444927" y="202810"/>
                        <a:pt x="1417294" y="457495"/>
                        <a:pt x="1426129" y="544029"/>
                      </a:cubicBezTo>
                      <a:lnTo>
                        <a:pt x="1426129" y="567842"/>
                      </a:lnTo>
                      <a:lnTo>
                        <a:pt x="0" y="567842"/>
                      </a:lnTo>
                      <a:lnTo>
                        <a:pt x="0" y="2256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9B1942-55CC-6E41-BD83-6051C7B69C9F}"/>
                </a:ext>
              </a:extLst>
            </p:cNvPr>
            <p:cNvSpPr txBox="1"/>
            <p:nvPr/>
          </p:nvSpPr>
          <p:spPr>
            <a:xfrm>
              <a:off x="3530789" y="4986238"/>
              <a:ext cx="2559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Shrinkage of molded part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E1DB2A8-6233-FF4C-B1CD-F964EA298E27}"/>
              </a:ext>
            </a:extLst>
          </p:cNvPr>
          <p:cNvSpPr txBox="1"/>
          <p:nvPr/>
        </p:nvSpPr>
        <p:spPr>
          <a:xfrm>
            <a:off x="6797052" y="4065735"/>
            <a:ext cx="392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Result Mura modes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3ADBE0-074E-B74C-BE5F-A75EC69E15DF}"/>
              </a:ext>
            </a:extLst>
          </p:cNvPr>
          <p:cNvGrpSpPr/>
          <p:nvPr/>
        </p:nvGrpSpPr>
        <p:grpSpPr>
          <a:xfrm>
            <a:off x="1942263" y="2190383"/>
            <a:ext cx="2368462" cy="1077007"/>
            <a:chOff x="1949991" y="2435226"/>
            <a:chExt cx="2368462" cy="1077007"/>
          </a:xfrm>
          <a:solidFill>
            <a:schemeClr val="tx1">
              <a:lumMod val="50000"/>
              <a:lumOff val="50000"/>
            </a:schemeClr>
          </a:solidFill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C936DB-B2FA-F540-ADE3-66071D42852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>
              <a:off x="2299241" y="3224662"/>
              <a:ext cx="1639949" cy="83306"/>
            </a:xfrm>
            <a:prstGeom prst="line">
              <a:avLst/>
            </a:pr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374E664-6C0B-5C40-98DB-B44B295CD1D8}"/>
                </a:ext>
              </a:extLst>
            </p:cNvPr>
            <p:cNvCxnSpPr>
              <a:cxnSpLocks/>
            </p:cNvCxnSpPr>
            <p:nvPr/>
          </p:nvCxnSpPr>
          <p:spPr>
            <a:xfrm>
              <a:off x="2949580" y="2438400"/>
              <a:ext cx="1161060" cy="59819"/>
            </a:xfrm>
            <a:prstGeom prst="line">
              <a:avLst/>
            </a:pr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956D4571-C1EF-EB4D-A7CC-54537C18503F}"/>
                </a:ext>
              </a:extLst>
            </p:cNvPr>
            <p:cNvSpPr/>
            <p:nvPr/>
          </p:nvSpPr>
          <p:spPr>
            <a:xfrm>
              <a:off x="1949991" y="3072262"/>
              <a:ext cx="349250" cy="349493"/>
            </a:xfrm>
            <a:custGeom>
              <a:avLst/>
              <a:gdLst>
                <a:gd name="connsiteX0" fmla="*/ 438150 w 438150"/>
                <a:gd name="connsiteY0" fmla="*/ 152400 h 444500"/>
                <a:gd name="connsiteX1" fmla="*/ 0 w 438150"/>
                <a:gd name="connsiteY1" fmla="*/ 444500 h 444500"/>
                <a:gd name="connsiteX2" fmla="*/ 285750 w 438150"/>
                <a:gd name="connsiteY2" fmla="*/ 0 h 444500"/>
                <a:gd name="connsiteX3" fmla="*/ 285750 w 438150"/>
                <a:gd name="connsiteY3" fmla="*/ 0 h 444500"/>
                <a:gd name="connsiteX0" fmla="*/ 438150 w 438150"/>
                <a:gd name="connsiteY0" fmla="*/ 152400 h 444500"/>
                <a:gd name="connsiteX1" fmla="*/ 234950 w 438150"/>
                <a:gd name="connsiteY1" fmla="*/ 279400 h 444500"/>
                <a:gd name="connsiteX2" fmla="*/ 0 w 438150"/>
                <a:gd name="connsiteY2" fmla="*/ 444500 h 444500"/>
                <a:gd name="connsiteX3" fmla="*/ 285750 w 438150"/>
                <a:gd name="connsiteY3" fmla="*/ 0 h 444500"/>
                <a:gd name="connsiteX4" fmla="*/ 285750 w 438150"/>
                <a:gd name="connsiteY4" fmla="*/ 0 h 444500"/>
                <a:gd name="connsiteX0" fmla="*/ 438454 w 438454"/>
                <a:gd name="connsiteY0" fmla="*/ 152400 h 452775"/>
                <a:gd name="connsiteX1" fmla="*/ 235254 w 438454"/>
                <a:gd name="connsiteY1" fmla="*/ 279400 h 452775"/>
                <a:gd name="connsiteX2" fmla="*/ 304 w 438454"/>
                <a:gd name="connsiteY2" fmla="*/ 444500 h 452775"/>
                <a:gd name="connsiteX3" fmla="*/ 286054 w 438454"/>
                <a:gd name="connsiteY3" fmla="*/ 0 h 452775"/>
                <a:gd name="connsiteX4" fmla="*/ 286054 w 438454"/>
                <a:gd name="connsiteY4" fmla="*/ 0 h 452775"/>
                <a:gd name="connsiteX0" fmla="*/ 413096 w 413096"/>
                <a:gd name="connsiteY0" fmla="*/ 152400 h 551889"/>
                <a:gd name="connsiteX1" fmla="*/ 209896 w 413096"/>
                <a:gd name="connsiteY1" fmla="*/ 279400 h 551889"/>
                <a:gd name="connsiteX2" fmla="*/ 346 w 413096"/>
                <a:gd name="connsiteY2" fmla="*/ 546100 h 551889"/>
                <a:gd name="connsiteX3" fmla="*/ 260696 w 413096"/>
                <a:gd name="connsiteY3" fmla="*/ 0 h 551889"/>
                <a:gd name="connsiteX4" fmla="*/ 260696 w 413096"/>
                <a:gd name="connsiteY4" fmla="*/ 0 h 551889"/>
                <a:gd name="connsiteX0" fmla="*/ 412750 w 412750"/>
                <a:gd name="connsiteY0" fmla="*/ 152400 h 546242"/>
                <a:gd name="connsiteX1" fmla="*/ 209550 w 412750"/>
                <a:gd name="connsiteY1" fmla="*/ 279400 h 546242"/>
                <a:gd name="connsiteX2" fmla="*/ 0 w 412750"/>
                <a:gd name="connsiteY2" fmla="*/ 546100 h 546242"/>
                <a:gd name="connsiteX3" fmla="*/ 146050 w 412750"/>
                <a:gd name="connsiteY3" fmla="*/ 241300 h 546242"/>
                <a:gd name="connsiteX4" fmla="*/ 260350 w 412750"/>
                <a:gd name="connsiteY4" fmla="*/ 0 h 546242"/>
                <a:gd name="connsiteX5" fmla="*/ 260350 w 412750"/>
                <a:gd name="connsiteY5" fmla="*/ 0 h 546242"/>
                <a:gd name="connsiteX0" fmla="*/ 412750 w 412750"/>
                <a:gd name="connsiteY0" fmla="*/ 152400 h 546242"/>
                <a:gd name="connsiteX1" fmla="*/ 209550 w 412750"/>
                <a:gd name="connsiteY1" fmla="*/ 279400 h 546242"/>
                <a:gd name="connsiteX2" fmla="*/ 0 w 412750"/>
                <a:gd name="connsiteY2" fmla="*/ 546100 h 546242"/>
                <a:gd name="connsiteX3" fmla="*/ 146050 w 412750"/>
                <a:gd name="connsiteY3" fmla="*/ 241300 h 546242"/>
                <a:gd name="connsiteX4" fmla="*/ 260350 w 412750"/>
                <a:gd name="connsiteY4" fmla="*/ 0 h 546242"/>
                <a:gd name="connsiteX5" fmla="*/ 260350 w 412750"/>
                <a:gd name="connsiteY5" fmla="*/ 0 h 546242"/>
                <a:gd name="connsiteX0" fmla="*/ 412750 w 412750"/>
                <a:gd name="connsiteY0" fmla="*/ 152400 h 546242"/>
                <a:gd name="connsiteX1" fmla="*/ 209550 w 412750"/>
                <a:gd name="connsiteY1" fmla="*/ 279400 h 546242"/>
                <a:gd name="connsiteX2" fmla="*/ 0 w 412750"/>
                <a:gd name="connsiteY2" fmla="*/ 546100 h 546242"/>
                <a:gd name="connsiteX3" fmla="*/ 101600 w 412750"/>
                <a:gd name="connsiteY3" fmla="*/ 196850 h 546242"/>
                <a:gd name="connsiteX4" fmla="*/ 260350 w 412750"/>
                <a:gd name="connsiteY4" fmla="*/ 0 h 546242"/>
                <a:gd name="connsiteX5" fmla="*/ 260350 w 412750"/>
                <a:gd name="connsiteY5" fmla="*/ 0 h 546242"/>
                <a:gd name="connsiteX0" fmla="*/ 349250 w 349250"/>
                <a:gd name="connsiteY0" fmla="*/ 152400 h 349874"/>
                <a:gd name="connsiteX1" fmla="*/ 146050 w 349250"/>
                <a:gd name="connsiteY1" fmla="*/ 279400 h 349874"/>
                <a:gd name="connsiteX2" fmla="*/ 0 w 349250"/>
                <a:gd name="connsiteY2" fmla="*/ 349250 h 349874"/>
                <a:gd name="connsiteX3" fmla="*/ 38100 w 349250"/>
                <a:gd name="connsiteY3" fmla="*/ 196850 h 349874"/>
                <a:gd name="connsiteX4" fmla="*/ 196850 w 349250"/>
                <a:gd name="connsiteY4" fmla="*/ 0 h 349874"/>
                <a:gd name="connsiteX5" fmla="*/ 196850 w 349250"/>
                <a:gd name="connsiteY5" fmla="*/ 0 h 349874"/>
                <a:gd name="connsiteX0" fmla="*/ 349250 w 349250"/>
                <a:gd name="connsiteY0" fmla="*/ 152400 h 349521"/>
                <a:gd name="connsiteX1" fmla="*/ 152400 w 349250"/>
                <a:gd name="connsiteY1" fmla="*/ 215900 h 349521"/>
                <a:gd name="connsiteX2" fmla="*/ 0 w 349250"/>
                <a:gd name="connsiteY2" fmla="*/ 349250 h 349521"/>
                <a:gd name="connsiteX3" fmla="*/ 38100 w 349250"/>
                <a:gd name="connsiteY3" fmla="*/ 196850 h 349521"/>
                <a:gd name="connsiteX4" fmla="*/ 196850 w 349250"/>
                <a:gd name="connsiteY4" fmla="*/ 0 h 349521"/>
                <a:gd name="connsiteX5" fmla="*/ 196850 w 349250"/>
                <a:gd name="connsiteY5" fmla="*/ 0 h 349521"/>
                <a:gd name="connsiteX0" fmla="*/ 349250 w 349250"/>
                <a:gd name="connsiteY0" fmla="*/ 152400 h 349521"/>
                <a:gd name="connsiteX1" fmla="*/ 152400 w 349250"/>
                <a:gd name="connsiteY1" fmla="*/ 215900 h 349521"/>
                <a:gd name="connsiteX2" fmla="*/ 0 w 349250"/>
                <a:gd name="connsiteY2" fmla="*/ 349250 h 349521"/>
                <a:gd name="connsiteX3" fmla="*/ 88900 w 349250"/>
                <a:gd name="connsiteY3" fmla="*/ 107950 h 349521"/>
                <a:gd name="connsiteX4" fmla="*/ 196850 w 349250"/>
                <a:gd name="connsiteY4" fmla="*/ 0 h 349521"/>
                <a:gd name="connsiteX5" fmla="*/ 196850 w 349250"/>
                <a:gd name="connsiteY5" fmla="*/ 0 h 349521"/>
                <a:gd name="connsiteX0" fmla="*/ 349250 w 349250"/>
                <a:gd name="connsiteY0" fmla="*/ 152400 h 349493"/>
                <a:gd name="connsiteX1" fmla="*/ 152400 w 349250"/>
                <a:gd name="connsiteY1" fmla="*/ 203200 h 349493"/>
                <a:gd name="connsiteX2" fmla="*/ 0 w 349250"/>
                <a:gd name="connsiteY2" fmla="*/ 349250 h 349493"/>
                <a:gd name="connsiteX3" fmla="*/ 88900 w 349250"/>
                <a:gd name="connsiteY3" fmla="*/ 107950 h 349493"/>
                <a:gd name="connsiteX4" fmla="*/ 196850 w 349250"/>
                <a:gd name="connsiteY4" fmla="*/ 0 h 349493"/>
                <a:gd name="connsiteX5" fmla="*/ 196850 w 349250"/>
                <a:gd name="connsiteY5" fmla="*/ 0 h 349493"/>
                <a:gd name="connsiteX0" fmla="*/ 349250 w 349250"/>
                <a:gd name="connsiteY0" fmla="*/ 152400 h 349493"/>
                <a:gd name="connsiteX1" fmla="*/ 152400 w 349250"/>
                <a:gd name="connsiteY1" fmla="*/ 203200 h 349493"/>
                <a:gd name="connsiteX2" fmla="*/ 0 w 349250"/>
                <a:gd name="connsiteY2" fmla="*/ 349250 h 349493"/>
                <a:gd name="connsiteX3" fmla="*/ 88900 w 349250"/>
                <a:gd name="connsiteY3" fmla="*/ 107950 h 349493"/>
                <a:gd name="connsiteX4" fmla="*/ 196850 w 349250"/>
                <a:gd name="connsiteY4" fmla="*/ 0 h 349493"/>
                <a:gd name="connsiteX5" fmla="*/ 196850 w 349250"/>
                <a:gd name="connsiteY5" fmla="*/ 0 h 349493"/>
                <a:gd name="connsiteX0" fmla="*/ 349250 w 349250"/>
                <a:gd name="connsiteY0" fmla="*/ 152400 h 349493"/>
                <a:gd name="connsiteX1" fmla="*/ 152400 w 349250"/>
                <a:gd name="connsiteY1" fmla="*/ 203200 h 349493"/>
                <a:gd name="connsiteX2" fmla="*/ 0 w 349250"/>
                <a:gd name="connsiteY2" fmla="*/ 349250 h 349493"/>
                <a:gd name="connsiteX3" fmla="*/ 101600 w 349250"/>
                <a:gd name="connsiteY3" fmla="*/ 139700 h 349493"/>
                <a:gd name="connsiteX4" fmla="*/ 196850 w 349250"/>
                <a:gd name="connsiteY4" fmla="*/ 0 h 349493"/>
                <a:gd name="connsiteX5" fmla="*/ 196850 w 349250"/>
                <a:gd name="connsiteY5" fmla="*/ 0 h 349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9250" h="349493">
                  <a:moveTo>
                    <a:pt x="349250" y="152400"/>
                  </a:moveTo>
                  <a:cubicBezTo>
                    <a:pt x="268817" y="156633"/>
                    <a:pt x="210608" y="170392"/>
                    <a:pt x="152400" y="203200"/>
                  </a:cubicBezTo>
                  <a:cubicBezTo>
                    <a:pt x="94192" y="236008"/>
                    <a:pt x="10583" y="355600"/>
                    <a:pt x="0" y="349250"/>
                  </a:cubicBezTo>
                  <a:cubicBezTo>
                    <a:pt x="12700" y="298450"/>
                    <a:pt x="68792" y="197908"/>
                    <a:pt x="101600" y="139700"/>
                  </a:cubicBezTo>
                  <a:cubicBezTo>
                    <a:pt x="134408" y="81492"/>
                    <a:pt x="180975" y="23283"/>
                    <a:pt x="196850" y="0"/>
                  </a:cubicBezTo>
                  <a:lnTo>
                    <a:pt x="196850" y="0"/>
                  </a:lnTo>
                </a:path>
              </a:pathLst>
            </a:cu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F6DC18A-7513-E448-B72C-525E9FEF9F9D}"/>
                </a:ext>
              </a:extLst>
            </p:cNvPr>
            <p:cNvCxnSpPr>
              <a:cxnSpLocks/>
              <a:endCxn id="27" idx="4"/>
            </p:cNvCxnSpPr>
            <p:nvPr/>
          </p:nvCxnSpPr>
          <p:spPr>
            <a:xfrm flipH="1">
              <a:off x="2146841" y="2510287"/>
              <a:ext cx="600900" cy="561975"/>
            </a:xfrm>
            <a:prstGeom prst="line">
              <a:avLst/>
            </a:pr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016877-0BD5-784D-B9C9-F0270F7B6C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0064" y="2636127"/>
              <a:ext cx="73859" cy="640203"/>
            </a:xfrm>
            <a:prstGeom prst="line">
              <a:avLst/>
            </a:pr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FF08AA78-5AB7-BD42-99CE-4A907FC434A2}"/>
                </a:ext>
              </a:extLst>
            </p:cNvPr>
            <p:cNvSpPr/>
            <p:nvPr/>
          </p:nvSpPr>
          <p:spPr>
            <a:xfrm>
              <a:off x="3933023" y="3269601"/>
              <a:ext cx="321422" cy="242632"/>
            </a:xfrm>
            <a:custGeom>
              <a:avLst/>
              <a:gdLst>
                <a:gd name="connsiteX0" fmla="*/ 0 w 286438"/>
                <a:gd name="connsiteY0" fmla="*/ 132202 h 308472"/>
                <a:gd name="connsiteX1" fmla="*/ 154236 w 286438"/>
                <a:gd name="connsiteY1" fmla="*/ 198303 h 308472"/>
                <a:gd name="connsiteX2" fmla="*/ 209320 w 286438"/>
                <a:gd name="connsiteY2" fmla="*/ 308472 h 308472"/>
                <a:gd name="connsiteX3" fmla="*/ 209320 w 286438"/>
                <a:gd name="connsiteY3" fmla="*/ 308472 h 308472"/>
                <a:gd name="connsiteX4" fmla="*/ 286438 w 286438"/>
                <a:gd name="connsiteY4" fmla="*/ 165253 h 308472"/>
                <a:gd name="connsiteX5" fmla="*/ 231354 w 286438"/>
                <a:gd name="connsiteY5" fmla="*/ 0 h 308472"/>
                <a:gd name="connsiteX0" fmla="*/ 0 w 286438"/>
                <a:gd name="connsiteY0" fmla="*/ 132202 h 308472"/>
                <a:gd name="connsiteX1" fmla="*/ 154236 w 286438"/>
                <a:gd name="connsiteY1" fmla="*/ 198303 h 308472"/>
                <a:gd name="connsiteX2" fmla="*/ 209320 w 286438"/>
                <a:gd name="connsiteY2" fmla="*/ 308472 h 308472"/>
                <a:gd name="connsiteX3" fmla="*/ 209320 w 286438"/>
                <a:gd name="connsiteY3" fmla="*/ 308472 h 308472"/>
                <a:gd name="connsiteX4" fmla="*/ 286438 w 286438"/>
                <a:gd name="connsiteY4" fmla="*/ 165253 h 308472"/>
                <a:gd name="connsiteX5" fmla="*/ 231354 w 286438"/>
                <a:gd name="connsiteY5" fmla="*/ 0 h 308472"/>
                <a:gd name="connsiteX0" fmla="*/ 0 w 286672"/>
                <a:gd name="connsiteY0" fmla="*/ 132202 h 308472"/>
                <a:gd name="connsiteX1" fmla="*/ 154236 w 286672"/>
                <a:gd name="connsiteY1" fmla="*/ 198303 h 308472"/>
                <a:gd name="connsiteX2" fmla="*/ 209320 w 286672"/>
                <a:gd name="connsiteY2" fmla="*/ 308472 h 308472"/>
                <a:gd name="connsiteX3" fmla="*/ 209320 w 286672"/>
                <a:gd name="connsiteY3" fmla="*/ 308472 h 308472"/>
                <a:gd name="connsiteX4" fmla="*/ 286438 w 286672"/>
                <a:gd name="connsiteY4" fmla="*/ 165253 h 308472"/>
                <a:gd name="connsiteX5" fmla="*/ 231354 w 286672"/>
                <a:gd name="connsiteY5" fmla="*/ 0 h 308472"/>
                <a:gd name="connsiteX0" fmla="*/ 0 w 303455"/>
                <a:gd name="connsiteY0" fmla="*/ 132202 h 327522"/>
                <a:gd name="connsiteX1" fmla="*/ 154236 w 303455"/>
                <a:gd name="connsiteY1" fmla="*/ 198303 h 327522"/>
                <a:gd name="connsiteX2" fmla="*/ 209320 w 303455"/>
                <a:gd name="connsiteY2" fmla="*/ 308472 h 327522"/>
                <a:gd name="connsiteX3" fmla="*/ 298220 w 303455"/>
                <a:gd name="connsiteY3" fmla="*/ 327522 h 327522"/>
                <a:gd name="connsiteX4" fmla="*/ 286438 w 303455"/>
                <a:gd name="connsiteY4" fmla="*/ 165253 h 327522"/>
                <a:gd name="connsiteX5" fmla="*/ 231354 w 303455"/>
                <a:gd name="connsiteY5" fmla="*/ 0 h 327522"/>
                <a:gd name="connsiteX0" fmla="*/ 0 w 301837"/>
                <a:gd name="connsiteY0" fmla="*/ 132202 h 328791"/>
                <a:gd name="connsiteX1" fmla="*/ 154236 w 301837"/>
                <a:gd name="connsiteY1" fmla="*/ 198303 h 328791"/>
                <a:gd name="connsiteX2" fmla="*/ 231545 w 301837"/>
                <a:gd name="connsiteY2" fmla="*/ 238622 h 328791"/>
                <a:gd name="connsiteX3" fmla="*/ 298220 w 301837"/>
                <a:gd name="connsiteY3" fmla="*/ 327522 h 328791"/>
                <a:gd name="connsiteX4" fmla="*/ 286438 w 301837"/>
                <a:gd name="connsiteY4" fmla="*/ 165253 h 328791"/>
                <a:gd name="connsiteX5" fmla="*/ 231354 w 301837"/>
                <a:gd name="connsiteY5" fmla="*/ 0 h 328791"/>
                <a:gd name="connsiteX0" fmla="*/ 0 w 301159"/>
                <a:gd name="connsiteY0" fmla="*/ 113152 h 309741"/>
                <a:gd name="connsiteX1" fmla="*/ 154236 w 301159"/>
                <a:gd name="connsiteY1" fmla="*/ 179253 h 309741"/>
                <a:gd name="connsiteX2" fmla="*/ 231545 w 301159"/>
                <a:gd name="connsiteY2" fmla="*/ 219572 h 309741"/>
                <a:gd name="connsiteX3" fmla="*/ 298220 w 301159"/>
                <a:gd name="connsiteY3" fmla="*/ 308472 h 309741"/>
                <a:gd name="connsiteX4" fmla="*/ 286438 w 301159"/>
                <a:gd name="connsiteY4" fmla="*/ 146203 h 309741"/>
                <a:gd name="connsiteX5" fmla="*/ 259929 w 301159"/>
                <a:gd name="connsiteY5" fmla="*/ 0 h 309741"/>
                <a:gd name="connsiteX0" fmla="*/ 0 w 314289"/>
                <a:gd name="connsiteY0" fmla="*/ 113152 h 309646"/>
                <a:gd name="connsiteX1" fmla="*/ 154236 w 314289"/>
                <a:gd name="connsiteY1" fmla="*/ 179253 h 309646"/>
                <a:gd name="connsiteX2" fmla="*/ 231545 w 314289"/>
                <a:gd name="connsiteY2" fmla="*/ 219572 h 309646"/>
                <a:gd name="connsiteX3" fmla="*/ 298220 w 314289"/>
                <a:gd name="connsiteY3" fmla="*/ 308472 h 309646"/>
                <a:gd name="connsiteX4" fmla="*/ 311838 w 314289"/>
                <a:gd name="connsiteY4" fmla="*/ 149378 h 309646"/>
                <a:gd name="connsiteX5" fmla="*/ 259929 w 314289"/>
                <a:gd name="connsiteY5" fmla="*/ 0 h 309646"/>
                <a:gd name="connsiteX0" fmla="*/ 0 w 314289"/>
                <a:gd name="connsiteY0" fmla="*/ 113152 h 309660"/>
                <a:gd name="connsiteX1" fmla="*/ 141536 w 314289"/>
                <a:gd name="connsiteY1" fmla="*/ 172903 h 309660"/>
                <a:gd name="connsiteX2" fmla="*/ 231545 w 314289"/>
                <a:gd name="connsiteY2" fmla="*/ 219572 h 309660"/>
                <a:gd name="connsiteX3" fmla="*/ 298220 w 314289"/>
                <a:gd name="connsiteY3" fmla="*/ 308472 h 309660"/>
                <a:gd name="connsiteX4" fmla="*/ 311838 w 314289"/>
                <a:gd name="connsiteY4" fmla="*/ 149378 h 309660"/>
                <a:gd name="connsiteX5" fmla="*/ 259929 w 314289"/>
                <a:gd name="connsiteY5" fmla="*/ 0 h 309660"/>
                <a:gd name="connsiteX0" fmla="*/ 0 w 314457"/>
                <a:gd name="connsiteY0" fmla="*/ 113152 h 310523"/>
                <a:gd name="connsiteX1" fmla="*/ 141536 w 314457"/>
                <a:gd name="connsiteY1" fmla="*/ 172903 h 310523"/>
                <a:gd name="connsiteX2" fmla="*/ 225195 w 314457"/>
                <a:gd name="connsiteY2" fmla="*/ 235447 h 310523"/>
                <a:gd name="connsiteX3" fmla="*/ 298220 w 314457"/>
                <a:gd name="connsiteY3" fmla="*/ 308472 h 310523"/>
                <a:gd name="connsiteX4" fmla="*/ 311838 w 314457"/>
                <a:gd name="connsiteY4" fmla="*/ 149378 h 310523"/>
                <a:gd name="connsiteX5" fmla="*/ 259929 w 314457"/>
                <a:gd name="connsiteY5" fmla="*/ 0 h 310523"/>
                <a:gd name="connsiteX0" fmla="*/ 0 w 313653"/>
                <a:gd name="connsiteY0" fmla="*/ 46477 h 243848"/>
                <a:gd name="connsiteX1" fmla="*/ 141536 w 313653"/>
                <a:gd name="connsiteY1" fmla="*/ 106228 h 243848"/>
                <a:gd name="connsiteX2" fmla="*/ 225195 w 313653"/>
                <a:gd name="connsiteY2" fmla="*/ 168772 h 243848"/>
                <a:gd name="connsiteX3" fmla="*/ 298220 w 313653"/>
                <a:gd name="connsiteY3" fmla="*/ 241797 h 243848"/>
                <a:gd name="connsiteX4" fmla="*/ 311838 w 313653"/>
                <a:gd name="connsiteY4" fmla="*/ 82703 h 243848"/>
                <a:gd name="connsiteX5" fmla="*/ 301204 w 313653"/>
                <a:gd name="connsiteY5" fmla="*/ 0 h 243848"/>
                <a:gd name="connsiteX0" fmla="*/ 0 w 321422"/>
                <a:gd name="connsiteY0" fmla="*/ 46477 h 242632"/>
                <a:gd name="connsiteX1" fmla="*/ 141536 w 321422"/>
                <a:gd name="connsiteY1" fmla="*/ 106228 h 242632"/>
                <a:gd name="connsiteX2" fmla="*/ 225195 w 321422"/>
                <a:gd name="connsiteY2" fmla="*/ 168772 h 242632"/>
                <a:gd name="connsiteX3" fmla="*/ 298220 w 321422"/>
                <a:gd name="connsiteY3" fmla="*/ 241797 h 242632"/>
                <a:gd name="connsiteX4" fmla="*/ 321363 w 321422"/>
                <a:gd name="connsiteY4" fmla="*/ 117628 h 242632"/>
                <a:gd name="connsiteX5" fmla="*/ 301204 w 321422"/>
                <a:gd name="connsiteY5" fmla="*/ 0 h 242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22" h="242632">
                  <a:moveTo>
                    <a:pt x="0" y="46477"/>
                  </a:moveTo>
                  <a:cubicBezTo>
                    <a:pt x="51412" y="68511"/>
                    <a:pt x="104004" y="85846"/>
                    <a:pt x="141536" y="106228"/>
                  </a:cubicBezTo>
                  <a:cubicBezTo>
                    <a:pt x="179068" y="126610"/>
                    <a:pt x="199081" y="146177"/>
                    <a:pt x="225195" y="168772"/>
                  </a:cubicBezTo>
                  <a:cubicBezTo>
                    <a:pt x="251309" y="191367"/>
                    <a:pt x="282192" y="250321"/>
                    <a:pt x="298220" y="241797"/>
                  </a:cubicBezTo>
                  <a:cubicBezTo>
                    <a:pt x="314248" y="233273"/>
                    <a:pt x="320866" y="157927"/>
                    <a:pt x="321363" y="117628"/>
                  </a:cubicBezTo>
                  <a:cubicBezTo>
                    <a:pt x="321860" y="77329"/>
                    <a:pt x="319565" y="55084"/>
                    <a:pt x="301204" y="0"/>
                  </a:cubicBezTo>
                </a:path>
              </a:pathLst>
            </a:cu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6CCA2A9-84A7-924F-86B7-009F0BA532B5}"/>
                </a:ext>
              </a:extLst>
            </p:cNvPr>
            <p:cNvSpPr/>
            <p:nvPr/>
          </p:nvSpPr>
          <p:spPr>
            <a:xfrm>
              <a:off x="4108450" y="2501900"/>
              <a:ext cx="210003" cy="132261"/>
            </a:xfrm>
            <a:custGeom>
              <a:avLst/>
              <a:gdLst>
                <a:gd name="connsiteX0" fmla="*/ 193675 w 193675"/>
                <a:gd name="connsiteY0" fmla="*/ 57150 h 57150"/>
                <a:gd name="connsiteX1" fmla="*/ 101600 w 193675"/>
                <a:gd name="connsiteY1" fmla="*/ 44450 h 57150"/>
                <a:gd name="connsiteX2" fmla="*/ 0 w 193675"/>
                <a:gd name="connsiteY2" fmla="*/ 0 h 57150"/>
                <a:gd name="connsiteX3" fmla="*/ 0 w 193675"/>
                <a:gd name="connsiteY3" fmla="*/ 0 h 57150"/>
                <a:gd name="connsiteX0" fmla="*/ 193675 w 193675"/>
                <a:gd name="connsiteY0" fmla="*/ 57150 h 63500"/>
                <a:gd name="connsiteX1" fmla="*/ 82550 w 193675"/>
                <a:gd name="connsiteY1" fmla="*/ 63500 h 63500"/>
                <a:gd name="connsiteX2" fmla="*/ 0 w 193675"/>
                <a:gd name="connsiteY2" fmla="*/ 0 h 63500"/>
                <a:gd name="connsiteX3" fmla="*/ 0 w 193675"/>
                <a:gd name="connsiteY3" fmla="*/ 0 h 63500"/>
                <a:gd name="connsiteX0" fmla="*/ 210003 w 210003"/>
                <a:gd name="connsiteY0" fmla="*/ 132261 h 132261"/>
                <a:gd name="connsiteX1" fmla="*/ 82550 w 210003"/>
                <a:gd name="connsiteY1" fmla="*/ 63500 h 132261"/>
                <a:gd name="connsiteX2" fmla="*/ 0 w 210003"/>
                <a:gd name="connsiteY2" fmla="*/ 0 h 132261"/>
                <a:gd name="connsiteX3" fmla="*/ 0 w 210003"/>
                <a:gd name="connsiteY3" fmla="*/ 0 h 132261"/>
                <a:gd name="connsiteX0" fmla="*/ 210003 w 210003"/>
                <a:gd name="connsiteY0" fmla="*/ 132261 h 132261"/>
                <a:gd name="connsiteX1" fmla="*/ 79284 w 210003"/>
                <a:gd name="connsiteY1" fmla="*/ 79829 h 132261"/>
                <a:gd name="connsiteX2" fmla="*/ 0 w 210003"/>
                <a:gd name="connsiteY2" fmla="*/ 0 h 132261"/>
                <a:gd name="connsiteX3" fmla="*/ 0 w 210003"/>
                <a:gd name="connsiteY3" fmla="*/ 0 h 132261"/>
                <a:gd name="connsiteX0" fmla="*/ 210003 w 210003"/>
                <a:gd name="connsiteY0" fmla="*/ 132261 h 132261"/>
                <a:gd name="connsiteX1" fmla="*/ 105409 w 210003"/>
                <a:gd name="connsiteY1" fmla="*/ 53704 h 132261"/>
                <a:gd name="connsiteX2" fmla="*/ 0 w 210003"/>
                <a:gd name="connsiteY2" fmla="*/ 0 h 132261"/>
                <a:gd name="connsiteX3" fmla="*/ 0 w 210003"/>
                <a:gd name="connsiteY3" fmla="*/ 0 h 132261"/>
                <a:gd name="connsiteX0" fmla="*/ 210003 w 210003"/>
                <a:gd name="connsiteY0" fmla="*/ 132261 h 132261"/>
                <a:gd name="connsiteX1" fmla="*/ 144598 w 210003"/>
                <a:gd name="connsiteY1" fmla="*/ 43907 h 132261"/>
                <a:gd name="connsiteX2" fmla="*/ 0 w 210003"/>
                <a:gd name="connsiteY2" fmla="*/ 0 h 132261"/>
                <a:gd name="connsiteX3" fmla="*/ 0 w 210003"/>
                <a:gd name="connsiteY3" fmla="*/ 0 h 13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003" h="132261">
                  <a:moveTo>
                    <a:pt x="210003" y="132261"/>
                  </a:moveTo>
                  <a:lnTo>
                    <a:pt x="144598" y="43907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EF615B0-77D1-6C46-B849-6454A4DCC111}"/>
                </a:ext>
              </a:extLst>
            </p:cNvPr>
            <p:cNvSpPr/>
            <p:nvPr/>
          </p:nvSpPr>
          <p:spPr>
            <a:xfrm>
              <a:off x="2746375" y="2435226"/>
              <a:ext cx="215900" cy="76779"/>
            </a:xfrm>
            <a:custGeom>
              <a:avLst/>
              <a:gdLst>
                <a:gd name="connsiteX0" fmla="*/ 209550 w 209550"/>
                <a:gd name="connsiteY0" fmla="*/ 0 h 101600"/>
                <a:gd name="connsiteX1" fmla="*/ 123825 w 209550"/>
                <a:gd name="connsiteY1" fmla="*/ 101600 h 101600"/>
                <a:gd name="connsiteX2" fmla="*/ 0 w 209550"/>
                <a:gd name="connsiteY2" fmla="*/ 69850 h 101600"/>
                <a:gd name="connsiteX0" fmla="*/ 209550 w 209550"/>
                <a:gd name="connsiteY0" fmla="*/ 0 h 101600"/>
                <a:gd name="connsiteX1" fmla="*/ 161925 w 209550"/>
                <a:gd name="connsiteY1" fmla="*/ 47625 h 101600"/>
                <a:gd name="connsiteX2" fmla="*/ 123825 w 209550"/>
                <a:gd name="connsiteY2" fmla="*/ 101600 h 101600"/>
                <a:gd name="connsiteX3" fmla="*/ 0 w 209550"/>
                <a:gd name="connsiteY3" fmla="*/ 69850 h 101600"/>
                <a:gd name="connsiteX0" fmla="*/ 209550 w 209550"/>
                <a:gd name="connsiteY0" fmla="*/ 0 h 101600"/>
                <a:gd name="connsiteX1" fmla="*/ 161925 w 209550"/>
                <a:gd name="connsiteY1" fmla="*/ 47625 h 101600"/>
                <a:gd name="connsiteX2" fmla="*/ 123825 w 209550"/>
                <a:gd name="connsiteY2" fmla="*/ 101600 h 101600"/>
                <a:gd name="connsiteX3" fmla="*/ 0 w 209550"/>
                <a:gd name="connsiteY3" fmla="*/ 69850 h 101600"/>
                <a:gd name="connsiteX0" fmla="*/ 209550 w 209550"/>
                <a:gd name="connsiteY0" fmla="*/ 0 h 101600"/>
                <a:gd name="connsiteX1" fmla="*/ 161925 w 209550"/>
                <a:gd name="connsiteY1" fmla="*/ 47625 h 101600"/>
                <a:gd name="connsiteX2" fmla="*/ 123825 w 209550"/>
                <a:gd name="connsiteY2" fmla="*/ 101600 h 101600"/>
                <a:gd name="connsiteX3" fmla="*/ 60325 w 209550"/>
                <a:gd name="connsiteY3" fmla="*/ 82550 h 101600"/>
                <a:gd name="connsiteX4" fmla="*/ 0 w 209550"/>
                <a:gd name="connsiteY4" fmla="*/ 69850 h 101600"/>
                <a:gd name="connsiteX0" fmla="*/ 209550 w 209550"/>
                <a:gd name="connsiteY0" fmla="*/ 0 h 101600"/>
                <a:gd name="connsiteX1" fmla="*/ 161925 w 209550"/>
                <a:gd name="connsiteY1" fmla="*/ 47625 h 101600"/>
                <a:gd name="connsiteX2" fmla="*/ 123825 w 209550"/>
                <a:gd name="connsiteY2" fmla="*/ 101600 h 101600"/>
                <a:gd name="connsiteX3" fmla="*/ 60325 w 209550"/>
                <a:gd name="connsiteY3" fmla="*/ 82550 h 101600"/>
                <a:gd name="connsiteX4" fmla="*/ 0 w 209550"/>
                <a:gd name="connsiteY4" fmla="*/ 69850 h 101600"/>
                <a:gd name="connsiteX0" fmla="*/ 209550 w 209550"/>
                <a:gd name="connsiteY0" fmla="*/ 0 h 101600"/>
                <a:gd name="connsiteX1" fmla="*/ 161925 w 209550"/>
                <a:gd name="connsiteY1" fmla="*/ 47625 h 101600"/>
                <a:gd name="connsiteX2" fmla="*/ 123825 w 209550"/>
                <a:gd name="connsiteY2" fmla="*/ 101600 h 101600"/>
                <a:gd name="connsiteX3" fmla="*/ 73025 w 209550"/>
                <a:gd name="connsiteY3" fmla="*/ 69850 h 101600"/>
                <a:gd name="connsiteX4" fmla="*/ 0 w 209550"/>
                <a:gd name="connsiteY4" fmla="*/ 69850 h 101600"/>
                <a:gd name="connsiteX0" fmla="*/ 209550 w 209550"/>
                <a:gd name="connsiteY0" fmla="*/ 0 h 101600"/>
                <a:gd name="connsiteX1" fmla="*/ 158750 w 209550"/>
                <a:gd name="connsiteY1" fmla="*/ 25400 h 101600"/>
                <a:gd name="connsiteX2" fmla="*/ 123825 w 209550"/>
                <a:gd name="connsiteY2" fmla="*/ 101600 h 101600"/>
                <a:gd name="connsiteX3" fmla="*/ 73025 w 209550"/>
                <a:gd name="connsiteY3" fmla="*/ 69850 h 101600"/>
                <a:gd name="connsiteX4" fmla="*/ 0 w 209550"/>
                <a:gd name="connsiteY4" fmla="*/ 69850 h 101600"/>
                <a:gd name="connsiteX0" fmla="*/ 209550 w 209550"/>
                <a:gd name="connsiteY0" fmla="*/ 0 h 71731"/>
                <a:gd name="connsiteX1" fmla="*/ 158750 w 209550"/>
                <a:gd name="connsiteY1" fmla="*/ 25400 h 71731"/>
                <a:gd name="connsiteX2" fmla="*/ 123825 w 209550"/>
                <a:gd name="connsiteY2" fmla="*/ 69850 h 71731"/>
                <a:gd name="connsiteX3" fmla="*/ 73025 w 209550"/>
                <a:gd name="connsiteY3" fmla="*/ 69850 h 71731"/>
                <a:gd name="connsiteX4" fmla="*/ 0 w 209550"/>
                <a:gd name="connsiteY4" fmla="*/ 69850 h 71731"/>
                <a:gd name="connsiteX0" fmla="*/ 209550 w 209550"/>
                <a:gd name="connsiteY0" fmla="*/ 0 h 71731"/>
                <a:gd name="connsiteX1" fmla="*/ 174625 w 209550"/>
                <a:gd name="connsiteY1" fmla="*/ 34925 h 71731"/>
                <a:gd name="connsiteX2" fmla="*/ 123825 w 209550"/>
                <a:gd name="connsiteY2" fmla="*/ 69850 h 71731"/>
                <a:gd name="connsiteX3" fmla="*/ 73025 w 209550"/>
                <a:gd name="connsiteY3" fmla="*/ 69850 h 71731"/>
                <a:gd name="connsiteX4" fmla="*/ 0 w 209550"/>
                <a:gd name="connsiteY4" fmla="*/ 69850 h 71731"/>
                <a:gd name="connsiteX0" fmla="*/ 209550 w 209550"/>
                <a:gd name="connsiteY0" fmla="*/ 0 h 70435"/>
                <a:gd name="connsiteX1" fmla="*/ 174625 w 209550"/>
                <a:gd name="connsiteY1" fmla="*/ 34925 h 70435"/>
                <a:gd name="connsiteX2" fmla="*/ 123825 w 209550"/>
                <a:gd name="connsiteY2" fmla="*/ 69850 h 70435"/>
                <a:gd name="connsiteX3" fmla="*/ 63500 w 209550"/>
                <a:gd name="connsiteY3" fmla="*/ 53975 h 70435"/>
                <a:gd name="connsiteX4" fmla="*/ 0 w 209550"/>
                <a:gd name="connsiteY4" fmla="*/ 69850 h 70435"/>
                <a:gd name="connsiteX0" fmla="*/ 209550 w 209550"/>
                <a:gd name="connsiteY0" fmla="*/ 0 h 70644"/>
                <a:gd name="connsiteX1" fmla="*/ 174625 w 209550"/>
                <a:gd name="connsiteY1" fmla="*/ 34925 h 70644"/>
                <a:gd name="connsiteX2" fmla="*/ 114300 w 209550"/>
                <a:gd name="connsiteY2" fmla="*/ 31750 h 70644"/>
                <a:gd name="connsiteX3" fmla="*/ 63500 w 209550"/>
                <a:gd name="connsiteY3" fmla="*/ 53975 h 70644"/>
                <a:gd name="connsiteX4" fmla="*/ 0 w 209550"/>
                <a:gd name="connsiteY4" fmla="*/ 69850 h 70644"/>
                <a:gd name="connsiteX0" fmla="*/ 209550 w 209550"/>
                <a:gd name="connsiteY0" fmla="*/ 0 h 70644"/>
                <a:gd name="connsiteX1" fmla="*/ 161925 w 209550"/>
                <a:gd name="connsiteY1" fmla="*/ 19050 h 70644"/>
                <a:gd name="connsiteX2" fmla="*/ 114300 w 209550"/>
                <a:gd name="connsiteY2" fmla="*/ 31750 h 70644"/>
                <a:gd name="connsiteX3" fmla="*/ 63500 w 209550"/>
                <a:gd name="connsiteY3" fmla="*/ 53975 h 70644"/>
                <a:gd name="connsiteX4" fmla="*/ 0 w 209550"/>
                <a:gd name="connsiteY4" fmla="*/ 69850 h 70644"/>
                <a:gd name="connsiteX0" fmla="*/ 209550 w 209550"/>
                <a:gd name="connsiteY0" fmla="*/ 0 h 70542"/>
                <a:gd name="connsiteX1" fmla="*/ 161925 w 209550"/>
                <a:gd name="connsiteY1" fmla="*/ 19050 h 70542"/>
                <a:gd name="connsiteX2" fmla="*/ 120650 w 209550"/>
                <a:gd name="connsiteY2" fmla="*/ 47625 h 70542"/>
                <a:gd name="connsiteX3" fmla="*/ 63500 w 209550"/>
                <a:gd name="connsiteY3" fmla="*/ 53975 h 70542"/>
                <a:gd name="connsiteX4" fmla="*/ 0 w 209550"/>
                <a:gd name="connsiteY4" fmla="*/ 69850 h 70542"/>
                <a:gd name="connsiteX0" fmla="*/ 209550 w 209550"/>
                <a:gd name="connsiteY0" fmla="*/ 0 h 71182"/>
                <a:gd name="connsiteX1" fmla="*/ 161925 w 209550"/>
                <a:gd name="connsiteY1" fmla="*/ 19050 h 71182"/>
                <a:gd name="connsiteX2" fmla="*/ 120650 w 209550"/>
                <a:gd name="connsiteY2" fmla="*/ 47625 h 71182"/>
                <a:gd name="connsiteX3" fmla="*/ 50800 w 209550"/>
                <a:gd name="connsiteY3" fmla="*/ 63500 h 71182"/>
                <a:gd name="connsiteX4" fmla="*/ 0 w 209550"/>
                <a:gd name="connsiteY4" fmla="*/ 69850 h 71182"/>
                <a:gd name="connsiteX0" fmla="*/ 209550 w 209550"/>
                <a:gd name="connsiteY0" fmla="*/ 0 h 70971"/>
                <a:gd name="connsiteX1" fmla="*/ 161925 w 209550"/>
                <a:gd name="connsiteY1" fmla="*/ 19050 h 70971"/>
                <a:gd name="connsiteX2" fmla="*/ 114300 w 209550"/>
                <a:gd name="connsiteY2" fmla="*/ 60325 h 70971"/>
                <a:gd name="connsiteX3" fmla="*/ 50800 w 209550"/>
                <a:gd name="connsiteY3" fmla="*/ 63500 h 70971"/>
                <a:gd name="connsiteX4" fmla="*/ 0 w 209550"/>
                <a:gd name="connsiteY4" fmla="*/ 69850 h 70971"/>
                <a:gd name="connsiteX0" fmla="*/ 209550 w 209550"/>
                <a:gd name="connsiteY0" fmla="*/ 0 h 70971"/>
                <a:gd name="connsiteX1" fmla="*/ 171450 w 209550"/>
                <a:gd name="connsiteY1" fmla="*/ 31750 h 70971"/>
                <a:gd name="connsiteX2" fmla="*/ 114300 w 209550"/>
                <a:gd name="connsiteY2" fmla="*/ 60325 h 70971"/>
                <a:gd name="connsiteX3" fmla="*/ 50800 w 209550"/>
                <a:gd name="connsiteY3" fmla="*/ 63500 h 70971"/>
                <a:gd name="connsiteX4" fmla="*/ 0 w 209550"/>
                <a:gd name="connsiteY4" fmla="*/ 69850 h 70971"/>
                <a:gd name="connsiteX0" fmla="*/ 209550 w 209550"/>
                <a:gd name="connsiteY0" fmla="*/ 0 h 74942"/>
                <a:gd name="connsiteX1" fmla="*/ 171450 w 209550"/>
                <a:gd name="connsiteY1" fmla="*/ 31750 h 74942"/>
                <a:gd name="connsiteX2" fmla="*/ 107950 w 209550"/>
                <a:gd name="connsiteY2" fmla="*/ 73025 h 74942"/>
                <a:gd name="connsiteX3" fmla="*/ 50800 w 209550"/>
                <a:gd name="connsiteY3" fmla="*/ 63500 h 74942"/>
                <a:gd name="connsiteX4" fmla="*/ 0 w 209550"/>
                <a:gd name="connsiteY4" fmla="*/ 69850 h 74942"/>
                <a:gd name="connsiteX0" fmla="*/ 209550 w 209550"/>
                <a:gd name="connsiteY0" fmla="*/ 0 h 76438"/>
                <a:gd name="connsiteX1" fmla="*/ 171450 w 209550"/>
                <a:gd name="connsiteY1" fmla="*/ 31750 h 76438"/>
                <a:gd name="connsiteX2" fmla="*/ 107950 w 209550"/>
                <a:gd name="connsiteY2" fmla="*/ 73025 h 76438"/>
                <a:gd name="connsiteX3" fmla="*/ 47625 w 209550"/>
                <a:gd name="connsiteY3" fmla="*/ 73025 h 76438"/>
                <a:gd name="connsiteX4" fmla="*/ 0 w 209550"/>
                <a:gd name="connsiteY4" fmla="*/ 69850 h 76438"/>
                <a:gd name="connsiteX0" fmla="*/ 209550 w 209550"/>
                <a:gd name="connsiteY0" fmla="*/ 0 h 76438"/>
                <a:gd name="connsiteX1" fmla="*/ 155063 w 209550"/>
                <a:gd name="connsiteY1" fmla="*/ 35028 h 76438"/>
                <a:gd name="connsiteX2" fmla="*/ 107950 w 209550"/>
                <a:gd name="connsiteY2" fmla="*/ 73025 h 76438"/>
                <a:gd name="connsiteX3" fmla="*/ 47625 w 209550"/>
                <a:gd name="connsiteY3" fmla="*/ 73025 h 76438"/>
                <a:gd name="connsiteX4" fmla="*/ 0 w 209550"/>
                <a:gd name="connsiteY4" fmla="*/ 69850 h 76438"/>
                <a:gd name="connsiteX0" fmla="*/ 209550 w 209550"/>
                <a:gd name="connsiteY0" fmla="*/ 0 h 73392"/>
                <a:gd name="connsiteX1" fmla="*/ 155063 w 209550"/>
                <a:gd name="connsiteY1" fmla="*/ 35028 h 73392"/>
                <a:gd name="connsiteX2" fmla="*/ 88286 w 209550"/>
                <a:gd name="connsiteY2" fmla="*/ 66470 h 73392"/>
                <a:gd name="connsiteX3" fmla="*/ 47625 w 209550"/>
                <a:gd name="connsiteY3" fmla="*/ 73025 h 73392"/>
                <a:gd name="connsiteX4" fmla="*/ 0 w 209550"/>
                <a:gd name="connsiteY4" fmla="*/ 69850 h 73392"/>
                <a:gd name="connsiteX0" fmla="*/ 209550 w 209550"/>
                <a:gd name="connsiteY0" fmla="*/ 0 h 75328"/>
                <a:gd name="connsiteX1" fmla="*/ 155063 w 209550"/>
                <a:gd name="connsiteY1" fmla="*/ 35028 h 75328"/>
                <a:gd name="connsiteX2" fmla="*/ 98083 w 209550"/>
                <a:gd name="connsiteY2" fmla="*/ 40345 h 75328"/>
                <a:gd name="connsiteX3" fmla="*/ 47625 w 209550"/>
                <a:gd name="connsiteY3" fmla="*/ 73025 h 75328"/>
                <a:gd name="connsiteX4" fmla="*/ 0 w 209550"/>
                <a:gd name="connsiteY4" fmla="*/ 69850 h 75328"/>
                <a:gd name="connsiteX0" fmla="*/ 209550 w 209550"/>
                <a:gd name="connsiteY0" fmla="*/ 0 h 70382"/>
                <a:gd name="connsiteX1" fmla="*/ 155063 w 209550"/>
                <a:gd name="connsiteY1" fmla="*/ 35028 h 70382"/>
                <a:gd name="connsiteX2" fmla="*/ 98083 w 209550"/>
                <a:gd name="connsiteY2" fmla="*/ 40345 h 70382"/>
                <a:gd name="connsiteX3" fmla="*/ 37828 w 209550"/>
                <a:gd name="connsiteY3" fmla="*/ 46899 h 70382"/>
                <a:gd name="connsiteX4" fmla="*/ 0 w 209550"/>
                <a:gd name="connsiteY4" fmla="*/ 69850 h 70382"/>
                <a:gd name="connsiteX0" fmla="*/ 209550 w 209550"/>
                <a:gd name="connsiteY0" fmla="*/ 2138 h 72520"/>
                <a:gd name="connsiteX1" fmla="*/ 151797 w 209550"/>
                <a:gd name="connsiteY1" fmla="*/ 1243 h 72520"/>
                <a:gd name="connsiteX2" fmla="*/ 98083 w 209550"/>
                <a:gd name="connsiteY2" fmla="*/ 42483 h 72520"/>
                <a:gd name="connsiteX3" fmla="*/ 37828 w 209550"/>
                <a:gd name="connsiteY3" fmla="*/ 49037 h 72520"/>
                <a:gd name="connsiteX4" fmla="*/ 0 w 209550"/>
                <a:gd name="connsiteY4" fmla="*/ 71988 h 72520"/>
                <a:gd name="connsiteX0" fmla="*/ 209550 w 209550"/>
                <a:gd name="connsiteY0" fmla="*/ 1547 h 71976"/>
                <a:gd name="connsiteX1" fmla="*/ 151797 w 209550"/>
                <a:gd name="connsiteY1" fmla="*/ 652 h 71976"/>
                <a:gd name="connsiteX2" fmla="*/ 94817 w 209550"/>
                <a:gd name="connsiteY2" fmla="*/ 28829 h 71976"/>
                <a:gd name="connsiteX3" fmla="*/ 37828 w 209550"/>
                <a:gd name="connsiteY3" fmla="*/ 48446 h 71976"/>
                <a:gd name="connsiteX4" fmla="*/ 0 w 209550"/>
                <a:gd name="connsiteY4" fmla="*/ 71397 h 71976"/>
                <a:gd name="connsiteX0" fmla="*/ 209550 w 209550"/>
                <a:gd name="connsiteY0" fmla="*/ 0 h 70429"/>
                <a:gd name="connsiteX1" fmla="*/ 158328 w 209550"/>
                <a:gd name="connsiteY1" fmla="*/ 15433 h 70429"/>
                <a:gd name="connsiteX2" fmla="*/ 94817 w 209550"/>
                <a:gd name="connsiteY2" fmla="*/ 27282 h 70429"/>
                <a:gd name="connsiteX3" fmla="*/ 37828 w 209550"/>
                <a:gd name="connsiteY3" fmla="*/ 46899 h 70429"/>
                <a:gd name="connsiteX4" fmla="*/ 0 w 209550"/>
                <a:gd name="connsiteY4" fmla="*/ 69850 h 70429"/>
                <a:gd name="connsiteX0" fmla="*/ 215900 w 215900"/>
                <a:gd name="connsiteY0" fmla="*/ 0 h 76779"/>
                <a:gd name="connsiteX1" fmla="*/ 158328 w 215900"/>
                <a:gd name="connsiteY1" fmla="*/ 21783 h 76779"/>
                <a:gd name="connsiteX2" fmla="*/ 94817 w 215900"/>
                <a:gd name="connsiteY2" fmla="*/ 33632 h 76779"/>
                <a:gd name="connsiteX3" fmla="*/ 37828 w 215900"/>
                <a:gd name="connsiteY3" fmla="*/ 53249 h 76779"/>
                <a:gd name="connsiteX4" fmla="*/ 0 w 215900"/>
                <a:gd name="connsiteY4" fmla="*/ 76200 h 76779"/>
                <a:gd name="connsiteX0" fmla="*/ 215900 w 215900"/>
                <a:gd name="connsiteY0" fmla="*/ 0 h 76779"/>
                <a:gd name="connsiteX1" fmla="*/ 158328 w 215900"/>
                <a:gd name="connsiteY1" fmla="*/ 12258 h 76779"/>
                <a:gd name="connsiteX2" fmla="*/ 94817 w 215900"/>
                <a:gd name="connsiteY2" fmla="*/ 33632 h 76779"/>
                <a:gd name="connsiteX3" fmla="*/ 37828 w 215900"/>
                <a:gd name="connsiteY3" fmla="*/ 53249 h 76779"/>
                <a:gd name="connsiteX4" fmla="*/ 0 w 215900"/>
                <a:gd name="connsiteY4" fmla="*/ 76200 h 76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900" h="76779">
                  <a:moveTo>
                    <a:pt x="215900" y="0"/>
                  </a:moveTo>
                  <a:cubicBezTo>
                    <a:pt x="200025" y="15875"/>
                    <a:pt x="178508" y="6653"/>
                    <a:pt x="158328" y="12258"/>
                  </a:cubicBezTo>
                  <a:cubicBezTo>
                    <a:pt x="138148" y="17863"/>
                    <a:pt x="111750" y="27811"/>
                    <a:pt x="94817" y="33632"/>
                  </a:cubicBezTo>
                  <a:cubicBezTo>
                    <a:pt x="77884" y="41040"/>
                    <a:pt x="53631" y="46154"/>
                    <a:pt x="37828" y="53249"/>
                  </a:cubicBezTo>
                  <a:cubicBezTo>
                    <a:pt x="22025" y="60344"/>
                    <a:pt x="20108" y="80433"/>
                    <a:pt x="0" y="76200"/>
                  </a:cubicBezTo>
                </a:path>
              </a:pathLst>
            </a:cu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9B1CBD3-076B-174B-AC2E-E02506A7F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59" y="3207055"/>
            <a:ext cx="47625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24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8B39-4921-5D4D-A47F-C97F30D9D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Bending test - Bishop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F5E229-5E28-2347-A1E6-364C2A18E21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7181" y="1885577"/>
            <a:ext cx="3429000" cy="24773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3AE193-E2D3-C441-A5AC-4551F9023C4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0681" y="4734112"/>
            <a:ext cx="3470479" cy="171674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59052EF-9540-BB41-ABD3-CD5CDC670E73}"/>
              </a:ext>
            </a:extLst>
          </p:cNvPr>
          <p:cNvGrpSpPr>
            <a:grpSpLocks noChangeAspect="1"/>
          </p:cNvGrpSpPr>
          <p:nvPr/>
        </p:nvGrpSpPr>
        <p:grpSpPr>
          <a:xfrm>
            <a:off x="6518533" y="1885577"/>
            <a:ext cx="3682837" cy="2484806"/>
            <a:chOff x="6012655" y="2133022"/>
            <a:chExt cx="5175529" cy="34919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D39ABD-F021-7945-80A2-442B84931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12655" y="2133022"/>
              <a:ext cx="5175529" cy="349192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2F405B8-6A9E-8542-988E-B26FEA131F21}"/>
                </a:ext>
              </a:extLst>
            </p:cNvPr>
            <p:cNvSpPr/>
            <p:nvPr/>
          </p:nvSpPr>
          <p:spPr>
            <a:xfrm>
              <a:off x="6839592" y="4364178"/>
              <a:ext cx="1334588" cy="94210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7B5E7F7-159F-7749-AC97-DFB1ABE308B7}"/>
              </a:ext>
            </a:extLst>
          </p:cNvPr>
          <p:cNvSpPr txBox="1"/>
          <p:nvPr/>
        </p:nvSpPr>
        <p:spPr>
          <a:xfrm>
            <a:off x="6932917" y="4863344"/>
            <a:ext cx="2904867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L1 = L2 = 30mm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 &gt; 0.4mm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C146BD-CCEA-AA4C-BB3C-C13DEACC75D9}"/>
              </a:ext>
            </a:extLst>
          </p:cNvPr>
          <p:cNvSpPr txBox="1"/>
          <p:nvPr/>
        </p:nvSpPr>
        <p:spPr>
          <a:xfrm>
            <a:off x="6259846" y="1086726"/>
            <a:ext cx="175260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Result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3757CF-5F02-8349-9EA9-2728288C0C4F}"/>
              </a:ext>
            </a:extLst>
          </p:cNvPr>
          <p:cNvSpPr txBox="1"/>
          <p:nvPr/>
        </p:nvSpPr>
        <p:spPr>
          <a:xfrm>
            <a:off x="937292" y="1086726"/>
            <a:ext cx="175260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Setup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1428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A03D-4760-0E41-8E15-5820C125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of Mura in display industry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F055CD-6756-D34A-A338-92FEED14B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3454400" cy="4525963"/>
          </a:xfrm>
        </p:spPr>
        <p:txBody>
          <a:bodyPr/>
          <a:lstStyle/>
          <a:p>
            <a:r>
              <a:rPr lang="en-US" sz="2800" dirty="0"/>
              <a:t>CNC cut </a:t>
            </a:r>
            <a:r>
              <a:rPr lang="en-US" sz="2400" dirty="0"/>
              <a:t>from chunk of aluminum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 algn="ctr">
              <a:buNone/>
            </a:pPr>
            <a:r>
              <a:rPr lang="en-US" sz="2800" dirty="0"/>
              <a:t>+ $$$$$</a:t>
            </a:r>
            <a:endParaRPr lang="en-US" sz="24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5A17057-5BE6-3E4D-8F62-8F680E6D8746}"/>
              </a:ext>
            </a:extLst>
          </p:cNvPr>
          <p:cNvSpPr txBox="1">
            <a:spLocks/>
          </p:cNvSpPr>
          <p:nvPr/>
        </p:nvSpPr>
        <p:spPr>
          <a:xfrm>
            <a:off x="4368800" y="1600200"/>
            <a:ext cx="34544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/>
              <a:t>Compensation of tools</a:t>
            </a:r>
            <a:endParaRPr lang="en-US" sz="1800" i="1" kern="0" dirty="0"/>
          </a:p>
          <a:p>
            <a:endParaRPr lang="en-US" sz="2800" kern="0" dirty="0"/>
          </a:p>
          <a:p>
            <a:endParaRPr lang="en-US" sz="2800" kern="0" dirty="0"/>
          </a:p>
          <a:p>
            <a:endParaRPr lang="en-US" sz="2800" kern="0" dirty="0"/>
          </a:p>
          <a:p>
            <a:endParaRPr lang="en-US" sz="2800" kern="0" dirty="0"/>
          </a:p>
          <a:p>
            <a:pPr marL="0" indent="0">
              <a:buNone/>
            </a:pPr>
            <a:endParaRPr lang="en-US" sz="2800" kern="0" dirty="0"/>
          </a:p>
          <a:p>
            <a:pPr marL="0" indent="0" algn="ctr">
              <a:buNone/>
            </a:pPr>
            <a:r>
              <a:rPr lang="en-US" sz="2800" kern="0" dirty="0"/>
              <a:t>+ Time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FA2D494-0726-5D4F-81BE-51320FCB0907}"/>
              </a:ext>
            </a:extLst>
          </p:cNvPr>
          <p:cNvSpPr txBox="1">
            <a:spLocks/>
          </p:cNvSpPr>
          <p:nvPr/>
        </p:nvSpPr>
        <p:spPr>
          <a:xfrm>
            <a:off x="8128000" y="1600199"/>
            <a:ext cx="34544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/>
              <a:t>Thinning </a:t>
            </a:r>
            <a:r>
              <a:rPr lang="en-US" sz="2400" kern="0" dirty="0"/>
              <a:t>the LCD glasses</a:t>
            </a:r>
          </a:p>
          <a:p>
            <a:endParaRPr lang="en-US" sz="2400" kern="0" dirty="0"/>
          </a:p>
          <a:p>
            <a:endParaRPr lang="en-US" sz="2400" kern="0" dirty="0"/>
          </a:p>
          <a:p>
            <a:endParaRPr lang="en-US" sz="2400" kern="0" dirty="0"/>
          </a:p>
          <a:p>
            <a:endParaRPr lang="en-US" sz="2400" kern="0" dirty="0"/>
          </a:p>
          <a:p>
            <a:endParaRPr lang="en-US" sz="2400" kern="0" dirty="0"/>
          </a:p>
          <a:p>
            <a:endParaRPr lang="en-US" sz="2400" kern="0" dirty="0"/>
          </a:p>
          <a:p>
            <a:pPr marL="0" indent="0" algn="ctr">
              <a:buNone/>
            </a:pPr>
            <a:r>
              <a:rPr lang="en-US" sz="2400" kern="0" dirty="0"/>
              <a:t>+ $$</a:t>
            </a:r>
            <a:endParaRPr lang="en-US" sz="2800" kern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F64213-95C0-2142-8893-CBA9B549E75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800" y="2989430"/>
            <a:ext cx="3048000" cy="17145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0737C80-FBD5-AC46-92A1-A7FAE9E7A326}"/>
              </a:ext>
            </a:extLst>
          </p:cNvPr>
          <p:cNvGrpSpPr/>
          <p:nvPr/>
        </p:nvGrpSpPr>
        <p:grpSpPr>
          <a:xfrm>
            <a:off x="4567280" y="2909431"/>
            <a:ext cx="3149926" cy="1874499"/>
            <a:chOff x="4567280" y="2884031"/>
            <a:chExt cx="3149926" cy="187449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DE170C7-63EE-644B-87C5-A93435810407}"/>
                </a:ext>
              </a:extLst>
            </p:cNvPr>
            <p:cNvGrpSpPr/>
            <p:nvPr/>
          </p:nvGrpSpPr>
          <p:grpSpPr>
            <a:xfrm>
              <a:off x="4663949" y="3539330"/>
              <a:ext cx="2951970" cy="1219200"/>
              <a:chOff x="4569215" y="3149600"/>
              <a:chExt cx="2951970" cy="12192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7FC273E-DB2B-604F-8435-B28B0AB16DDC}"/>
                  </a:ext>
                </a:extLst>
              </p:cNvPr>
              <p:cNvSpPr/>
              <p:nvPr/>
            </p:nvSpPr>
            <p:spPr>
              <a:xfrm>
                <a:off x="4584700" y="3149600"/>
                <a:ext cx="2921000" cy="1219200"/>
              </a:xfrm>
              <a:prstGeom prst="rect">
                <a:avLst/>
              </a:prstGeom>
              <a:solidFill>
                <a:srgbClr val="8D7000"/>
              </a:solidFill>
              <a:ln>
                <a:solidFill>
                  <a:srgbClr val="8D7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96CE90B-C0C3-F540-9D52-907CDE477204}"/>
                  </a:ext>
                </a:extLst>
              </p:cNvPr>
              <p:cNvSpPr/>
              <p:nvPr/>
            </p:nvSpPr>
            <p:spPr>
              <a:xfrm>
                <a:off x="7210611" y="3976254"/>
                <a:ext cx="310574" cy="1293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13F070C-2680-6249-A666-33CDCB33CBB3}"/>
                  </a:ext>
                </a:extLst>
              </p:cNvPr>
              <p:cNvSpPr/>
              <p:nvPr/>
            </p:nvSpPr>
            <p:spPr>
              <a:xfrm>
                <a:off x="4569215" y="3976255"/>
                <a:ext cx="315192" cy="1293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16D9ADCC-BB48-1E49-A0A9-05634A39DE38}"/>
                  </a:ext>
                </a:extLst>
              </p:cNvPr>
              <p:cNvSpPr/>
              <p:nvPr/>
            </p:nvSpPr>
            <p:spPr>
              <a:xfrm>
                <a:off x="4875170" y="3290648"/>
                <a:ext cx="2361521" cy="884731"/>
              </a:xfrm>
              <a:custGeom>
                <a:avLst/>
                <a:gdLst>
                  <a:gd name="connsiteX0" fmla="*/ 0 w 2366682"/>
                  <a:gd name="connsiteY0" fmla="*/ 0 h 782374"/>
                  <a:gd name="connsiteX1" fmla="*/ 4890 w 2366682"/>
                  <a:gd name="connsiteY1" fmla="*/ 782374 h 782374"/>
                  <a:gd name="connsiteX2" fmla="*/ 2366682 w 2366682"/>
                  <a:gd name="connsiteY2" fmla="*/ 782374 h 782374"/>
                  <a:gd name="connsiteX3" fmla="*/ 2356903 w 2366682"/>
                  <a:gd name="connsiteY3" fmla="*/ 14670 h 782374"/>
                  <a:gd name="connsiteX4" fmla="*/ 0 w 2366682"/>
                  <a:gd name="connsiteY4" fmla="*/ 0 h 782374"/>
                  <a:gd name="connsiteX0" fmla="*/ 0 w 2366682"/>
                  <a:gd name="connsiteY0" fmla="*/ 0 h 782374"/>
                  <a:gd name="connsiteX1" fmla="*/ 4890 w 2366682"/>
                  <a:gd name="connsiteY1" fmla="*/ 782374 h 782374"/>
                  <a:gd name="connsiteX2" fmla="*/ 2366682 w 2366682"/>
                  <a:gd name="connsiteY2" fmla="*/ 782374 h 782374"/>
                  <a:gd name="connsiteX3" fmla="*/ 2356903 w 2366682"/>
                  <a:gd name="connsiteY3" fmla="*/ 14670 h 782374"/>
                  <a:gd name="connsiteX4" fmla="*/ 2233655 w 2366682"/>
                  <a:gd name="connsiteY4" fmla="*/ 13481 h 782374"/>
                  <a:gd name="connsiteX5" fmla="*/ 0 w 2366682"/>
                  <a:gd name="connsiteY5" fmla="*/ 0 h 782374"/>
                  <a:gd name="connsiteX0" fmla="*/ 0 w 2366682"/>
                  <a:gd name="connsiteY0" fmla="*/ 0 h 782374"/>
                  <a:gd name="connsiteX1" fmla="*/ 4890 w 2366682"/>
                  <a:gd name="connsiteY1" fmla="*/ 782374 h 782374"/>
                  <a:gd name="connsiteX2" fmla="*/ 2366682 w 2366682"/>
                  <a:gd name="connsiteY2" fmla="*/ 782374 h 782374"/>
                  <a:gd name="connsiteX3" fmla="*/ 2356903 w 2366682"/>
                  <a:gd name="connsiteY3" fmla="*/ 14670 h 782374"/>
                  <a:gd name="connsiteX4" fmla="*/ 2233655 w 2366682"/>
                  <a:gd name="connsiteY4" fmla="*/ 13481 h 782374"/>
                  <a:gd name="connsiteX5" fmla="*/ 103230 w 2366682"/>
                  <a:gd name="connsiteY5" fmla="*/ 3956 h 782374"/>
                  <a:gd name="connsiteX6" fmla="*/ 0 w 2366682"/>
                  <a:gd name="connsiteY6" fmla="*/ 0 h 782374"/>
                  <a:gd name="connsiteX0" fmla="*/ 0 w 2366682"/>
                  <a:gd name="connsiteY0" fmla="*/ 0 h 782374"/>
                  <a:gd name="connsiteX1" fmla="*/ 4890 w 2366682"/>
                  <a:gd name="connsiteY1" fmla="*/ 782374 h 782374"/>
                  <a:gd name="connsiteX2" fmla="*/ 2366682 w 2366682"/>
                  <a:gd name="connsiteY2" fmla="*/ 782374 h 782374"/>
                  <a:gd name="connsiteX3" fmla="*/ 2356903 w 2366682"/>
                  <a:gd name="connsiteY3" fmla="*/ 14670 h 782374"/>
                  <a:gd name="connsiteX4" fmla="*/ 2233655 w 2366682"/>
                  <a:gd name="connsiteY4" fmla="*/ 13481 h 782374"/>
                  <a:gd name="connsiteX5" fmla="*/ 150855 w 2366682"/>
                  <a:gd name="connsiteY5" fmla="*/ 51581 h 782374"/>
                  <a:gd name="connsiteX6" fmla="*/ 0 w 2366682"/>
                  <a:gd name="connsiteY6" fmla="*/ 0 h 782374"/>
                  <a:gd name="connsiteX0" fmla="*/ 0 w 2366682"/>
                  <a:gd name="connsiteY0" fmla="*/ 0 h 782374"/>
                  <a:gd name="connsiteX1" fmla="*/ 4890 w 2366682"/>
                  <a:gd name="connsiteY1" fmla="*/ 782374 h 782374"/>
                  <a:gd name="connsiteX2" fmla="*/ 2366682 w 2366682"/>
                  <a:gd name="connsiteY2" fmla="*/ 782374 h 782374"/>
                  <a:gd name="connsiteX3" fmla="*/ 2356903 w 2366682"/>
                  <a:gd name="connsiteY3" fmla="*/ 14670 h 782374"/>
                  <a:gd name="connsiteX4" fmla="*/ 2132055 w 2366682"/>
                  <a:gd name="connsiteY4" fmla="*/ 165881 h 782374"/>
                  <a:gd name="connsiteX5" fmla="*/ 150855 w 2366682"/>
                  <a:gd name="connsiteY5" fmla="*/ 51581 h 782374"/>
                  <a:gd name="connsiteX6" fmla="*/ 0 w 2366682"/>
                  <a:gd name="connsiteY6" fmla="*/ 0 h 782374"/>
                  <a:gd name="connsiteX0" fmla="*/ 0 w 2366682"/>
                  <a:gd name="connsiteY0" fmla="*/ 0 h 782374"/>
                  <a:gd name="connsiteX1" fmla="*/ 4890 w 2366682"/>
                  <a:gd name="connsiteY1" fmla="*/ 782374 h 782374"/>
                  <a:gd name="connsiteX2" fmla="*/ 2366682 w 2366682"/>
                  <a:gd name="connsiteY2" fmla="*/ 782374 h 782374"/>
                  <a:gd name="connsiteX3" fmla="*/ 2356903 w 2366682"/>
                  <a:gd name="connsiteY3" fmla="*/ 14670 h 782374"/>
                  <a:gd name="connsiteX4" fmla="*/ 2132055 w 2366682"/>
                  <a:gd name="connsiteY4" fmla="*/ 165881 h 782374"/>
                  <a:gd name="connsiteX5" fmla="*/ 242930 w 2366682"/>
                  <a:gd name="connsiteY5" fmla="*/ 153181 h 782374"/>
                  <a:gd name="connsiteX6" fmla="*/ 0 w 2366682"/>
                  <a:gd name="connsiteY6" fmla="*/ 0 h 782374"/>
                  <a:gd name="connsiteX0" fmla="*/ 0 w 2366682"/>
                  <a:gd name="connsiteY0" fmla="*/ 27185 h 809559"/>
                  <a:gd name="connsiteX1" fmla="*/ 4890 w 2366682"/>
                  <a:gd name="connsiteY1" fmla="*/ 809559 h 809559"/>
                  <a:gd name="connsiteX2" fmla="*/ 2366682 w 2366682"/>
                  <a:gd name="connsiteY2" fmla="*/ 809559 h 809559"/>
                  <a:gd name="connsiteX3" fmla="*/ 2356903 w 2366682"/>
                  <a:gd name="connsiteY3" fmla="*/ 41855 h 809559"/>
                  <a:gd name="connsiteX4" fmla="*/ 2132055 w 2366682"/>
                  <a:gd name="connsiteY4" fmla="*/ 193066 h 809559"/>
                  <a:gd name="connsiteX5" fmla="*/ 242930 w 2366682"/>
                  <a:gd name="connsiteY5" fmla="*/ 180366 h 809559"/>
                  <a:gd name="connsiteX6" fmla="*/ 0 w 2366682"/>
                  <a:gd name="connsiteY6" fmla="*/ 27185 h 809559"/>
                  <a:gd name="connsiteX0" fmla="*/ 0 w 2366682"/>
                  <a:gd name="connsiteY0" fmla="*/ 27669 h 810043"/>
                  <a:gd name="connsiteX1" fmla="*/ 4890 w 2366682"/>
                  <a:gd name="connsiteY1" fmla="*/ 810043 h 810043"/>
                  <a:gd name="connsiteX2" fmla="*/ 2366682 w 2366682"/>
                  <a:gd name="connsiteY2" fmla="*/ 810043 h 810043"/>
                  <a:gd name="connsiteX3" fmla="*/ 2356903 w 2366682"/>
                  <a:gd name="connsiteY3" fmla="*/ 42339 h 810043"/>
                  <a:gd name="connsiteX4" fmla="*/ 2132055 w 2366682"/>
                  <a:gd name="connsiteY4" fmla="*/ 193550 h 810043"/>
                  <a:gd name="connsiteX5" fmla="*/ 242930 w 2366682"/>
                  <a:gd name="connsiteY5" fmla="*/ 180850 h 810043"/>
                  <a:gd name="connsiteX6" fmla="*/ 0 w 2366682"/>
                  <a:gd name="connsiteY6" fmla="*/ 27669 h 810043"/>
                  <a:gd name="connsiteX0" fmla="*/ 0 w 2366682"/>
                  <a:gd name="connsiteY0" fmla="*/ 27669 h 810043"/>
                  <a:gd name="connsiteX1" fmla="*/ 4890 w 2366682"/>
                  <a:gd name="connsiteY1" fmla="*/ 810043 h 810043"/>
                  <a:gd name="connsiteX2" fmla="*/ 2366682 w 2366682"/>
                  <a:gd name="connsiteY2" fmla="*/ 810043 h 810043"/>
                  <a:gd name="connsiteX3" fmla="*/ 2356903 w 2366682"/>
                  <a:gd name="connsiteY3" fmla="*/ 42339 h 810043"/>
                  <a:gd name="connsiteX4" fmla="*/ 2132055 w 2366682"/>
                  <a:gd name="connsiteY4" fmla="*/ 193550 h 810043"/>
                  <a:gd name="connsiteX5" fmla="*/ 242930 w 2366682"/>
                  <a:gd name="connsiteY5" fmla="*/ 180850 h 810043"/>
                  <a:gd name="connsiteX6" fmla="*/ 0 w 2366682"/>
                  <a:gd name="connsiteY6" fmla="*/ 27669 h 810043"/>
                  <a:gd name="connsiteX0" fmla="*/ 0 w 2366682"/>
                  <a:gd name="connsiteY0" fmla="*/ 27669 h 810043"/>
                  <a:gd name="connsiteX1" fmla="*/ 4890 w 2366682"/>
                  <a:gd name="connsiteY1" fmla="*/ 810043 h 810043"/>
                  <a:gd name="connsiteX2" fmla="*/ 2366682 w 2366682"/>
                  <a:gd name="connsiteY2" fmla="*/ 810043 h 810043"/>
                  <a:gd name="connsiteX3" fmla="*/ 2356903 w 2366682"/>
                  <a:gd name="connsiteY3" fmla="*/ 42339 h 810043"/>
                  <a:gd name="connsiteX4" fmla="*/ 2132055 w 2366682"/>
                  <a:gd name="connsiteY4" fmla="*/ 193550 h 810043"/>
                  <a:gd name="connsiteX5" fmla="*/ 242930 w 2366682"/>
                  <a:gd name="connsiteY5" fmla="*/ 180850 h 810043"/>
                  <a:gd name="connsiteX6" fmla="*/ 0 w 2366682"/>
                  <a:gd name="connsiteY6" fmla="*/ 27669 h 810043"/>
                  <a:gd name="connsiteX0" fmla="*/ 0 w 2366682"/>
                  <a:gd name="connsiteY0" fmla="*/ 26716 h 809090"/>
                  <a:gd name="connsiteX1" fmla="*/ 4890 w 2366682"/>
                  <a:gd name="connsiteY1" fmla="*/ 809090 h 809090"/>
                  <a:gd name="connsiteX2" fmla="*/ 2366682 w 2366682"/>
                  <a:gd name="connsiteY2" fmla="*/ 809090 h 809090"/>
                  <a:gd name="connsiteX3" fmla="*/ 2356903 w 2366682"/>
                  <a:gd name="connsiteY3" fmla="*/ 41386 h 809090"/>
                  <a:gd name="connsiteX4" fmla="*/ 2132055 w 2366682"/>
                  <a:gd name="connsiteY4" fmla="*/ 192597 h 809090"/>
                  <a:gd name="connsiteX5" fmla="*/ 242930 w 2366682"/>
                  <a:gd name="connsiteY5" fmla="*/ 179897 h 809090"/>
                  <a:gd name="connsiteX6" fmla="*/ 0 w 2366682"/>
                  <a:gd name="connsiteY6" fmla="*/ 26716 h 809090"/>
                  <a:gd name="connsiteX0" fmla="*/ 0 w 2366682"/>
                  <a:gd name="connsiteY0" fmla="*/ 26716 h 809090"/>
                  <a:gd name="connsiteX1" fmla="*/ 4890 w 2366682"/>
                  <a:gd name="connsiteY1" fmla="*/ 809090 h 809090"/>
                  <a:gd name="connsiteX2" fmla="*/ 2366682 w 2366682"/>
                  <a:gd name="connsiteY2" fmla="*/ 809090 h 809090"/>
                  <a:gd name="connsiteX3" fmla="*/ 2356903 w 2366682"/>
                  <a:gd name="connsiteY3" fmla="*/ 41386 h 809090"/>
                  <a:gd name="connsiteX4" fmla="*/ 2132055 w 2366682"/>
                  <a:gd name="connsiteY4" fmla="*/ 192597 h 809090"/>
                  <a:gd name="connsiteX5" fmla="*/ 242930 w 2366682"/>
                  <a:gd name="connsiteY5" fmla="*/ 179897 h 809090"/>
                  <a:gd name="connsiteX6" fmla="*/ 0 w 2366682"/>
                  <a:gd name="connsiteY6" fmla="*/ 26716 h 809090"/>
                  <a:gd name="connsiteX0" fmla="*/ 0 w 2366682"/>
                  <a:gd name="connsiteY0" fmla="*/ 27304 h 809678"/>
                  <a:gd name="connsiteX1" fmla="*/ 4890 w 2366682"/>
                  <a:gd name="connsiteY1" fmla="*/ 809678 h 809678"/>
                  <a:gd name="connsiteX2" fmla="*/ 2366682 w 2366682"/>
                  <a:gd name="connsiteY2" fmla="*/ 809678 h 809678"/>
                  <a:gd name="connsiteX3" fmla="*/ 2356903 w 2366682"/>
                  <a:gd name="connsiteY3" fmla="*/ 41974 h 809678"/>
                  <a:gd name="connsiteX4" fmla="*/ 2059030 w 2366682"/>
                  <a:gd name="connsiteY4" fmla="*/ 201872 h 809678"/>
                  <a:gd name="connsiteX5" fmla="*/ 242930 w 2366682"/>
                  <a:gd name="connsiteY5" fmla="*/ 180485 h 809678"/>
                  <a:gd name="connsiteX6" fmla="*/ 0 w 2366682"/>
                  <a:gd name="connsiteY6" fmla="*/ 27304 h 809678"/>
                  <a:gd name="connsiteX0" fmla="*/ 0 w 2366682"/>
                  <a:gd name="connsiteY0" fmla="*/ 27304 h 809678"/>
                  <a:gd name="connsiteX1" fmla="*/ 4890 w 2366682"/>
                  <a:gd name="connsiteY1" fmla="*/ 809678 h 809678"/>
                  <a:gd name="connsiteX2" fmla="*/ 2366682 w 2366682"/>
                  <a:gd name="connsiteY2" fmla="*/ 809678 h 809678"/>
                  <a:gd name="connsiteX3" fmla="*/ 2356903 w 2366682"/>
                  <a:gd name="connsiteY3" fmla="*/ 41974 h 809678"/>
                  <a:gd name="connsiteX4" fmla="*/ 2059030 w 2366682"/>
                  <a:gd name="connsiteY4" fmla="*/ 201872 h 809678"/>
                  <a:gd name="connsiteX5" fmla="*/ 242930 w 2366682"/>
                  <a:gd name="connsiteY5" fmla="*/ 180485 h 809678"/>
                  <a:gd name="connsiteX6" fmla="*/ 0 w 2366682"/>
                  <a:gd name="connsiteY6" fmla="*/ 27304 h 809678"/>
                  <a:gd name="connsiteX0" fmla="*/ 0 w 2366682"/>
                  <a:gd name="connsiteY0" fmla="*/ 27067 h 809441"/>
                  <a:gd name="connsiteX1" fmla="*/ 4890 w 2366682"/>
                  <a:gd name="connsiteY1" fmla="*/ 809441 h 809441"/>
                  <a:gd name="connsiteX2" fmla="*/ 2366682 w 2366682"/>
                  <a:gd name="connsiteY2" fmla="*/ 809441 h 809441"/>
                  <a:gd name="connsiteX3" fmla="*/ 2356903 w 2366682"/>
                  <a:gd name="connsiteY3" fmla="*/ 41737 h 809441"/>
                  <a:gd name="connsiteX4" fmla="*/ 2059030 w 2366682"/>
                  <a:gd name="connsiteY4" fmla="*/ 201635 h 809441"/>
                  <a:gd name="connsiteX5" fmla="*/ 242930 w 2366682"/>
                  <a:gd name="connsiteY5" fmla="*/ 180248 h 809441"/>
                  <a:gd name="connsiteX6" fmla="*/ 0 w 2366682"/>
                  <a:gd name="connsiteY6" fmla="*/ 27067 h 809441"/>
                  <a:gd name="connsiteX0" fmla="*/ 0 w 2366682"/>
                  <a:gd name="connsiteY0" fmla="*/ 25852 h 808226"/>
                  <a:gd name="connsiteX1" fmla="*/ 4890 w 2366682"/>
                  <a:gd name="connsiteY1" fmla="*/ 808226 h 808226"/>
                  <a:gd name="connsiteX2" fmla="*/ 2366682 w 2366682"/>
                  <a:gd name="connsiteY2" fmla="*/ 808226 h 808226"/>
                  <a:gd name="connsiteX3" fmla="*/ 2356903 w 2366682"/>
                  <a:gd name="connsiteY3" fmla="*/ 40522 h 808226"/>
                  <a:gd name="connsiteX4" fmla="*/ 2059030 w 2366682"/>
                  <a:gd name="connsiteY4" fmla="*/ 200420 h 808226"/>
                  <a:gd name="connsiteX5" fmla="*/ 239755 w 2366682"/>
                  <a:gd name="connsiteY5" fmla="*/ 193513 h 808226"/>
                  <a:gd name="connsiteX6" fmla="*/ 0 w 2366682"/>
                  <a:gd name="connsiteY6" fmla="*/ 25852 h 808226"/>
                  <a:gd name="connsiteX0" fmla="*/ 0 w 2366682"/>
                  <a:gd name="connsiteY0" fmla="*/ 25173 h 807547"/>
                  <a:gd name="connsiteX1" fmla="*/ 4890 w 2366682"/>
                  <a:gd name="connsiteY1" fmla="*/ 807547 h 807547"/>
                  <a:gd name="connsiteX2" fmla="*/ 2366682 w 2366682"/>
                  <a:gd name="connsiteY2" fmla="*/ 807547 h 807547"/>
                  <a:gd name="connsiteX3" fmla="*/ 2356903 w 2366682"/>
                  <a:gd name="connsiteY3" fmla="*/ 39843 h 807547"/>
                  <a:gd name="connsiteX4" fmla="*/ 2059030 w 2366682"/>
                  <a:gd name="connsiteY4" fmla="*/ 199741 h 807547"/>
                  <a:gd name="connsiteX5" fmla="*/ 315955 w 2366682"/>
                  <a:gd name="connsiteY5" fmla="*/ 201521 h 807547"/>
                  <a:gd name="connsiteX6" fmla="*/ 0 w 2366682"/>
                  <a:gd name="connsiteY6" fmla="*/ 25173 h 807547"/>
                  <a:gd name="connsiteX0" fmla="*/ 0 w 2366682"/>
                  <a:gd name="connsiteY0" fmla="*/ 24568 h 806942"/>
                  <a:gd name="connsiteX1" fmla="*/ 4890 w 2366682"/>
                  <a:gd name="connsiteY1" fmla="*/ 806942 h 806942"/>
                  <a:gd name="connsiteX2" fmla="*/ 2366682 w 2366682"/>
                  <a:gd name="connsiteY2" fmla="*/ 806942 h 806942"/>
                  <a:gd name="connsiteX3" fmla="*/ 2356903 w 2366682"/>
                  <a:gd name="connsiteY3" fmla="*/ 39238 h 806942"/>
                  <a:gd name="connsiteX4" fmla="*/ 2059030 w 2366682"/>
                  <a:gd name="connsiteY4" fmla="*/ 199136 h 806942"/>
                  <a:gd name="connsiteX5" fmla="*/ 315955 w 2366682"/>
                  <a:gd name="connsiteY5" fmla="*/ 200916 h 806942"/>
                  <a:gd name="connsiteX6" fmla="*/ 0 w 2366682"/>
                  <a:gd name="connsiteY6" fmla="*/ 24568 h 806942"/>
                  <a:gd name="connsiteX0" fmla="*/ 0 w 2366682"/>
                  <a:gd name="connsiteY0" fmla="*/ 24568 h 806942"/>
                  <a:gd name="connsiteX1" fmla="*/ 4890 w 2366682"/>
                  <a:gd name="connsiteY1" fmla="*/ 806942 h 806942"/>
                  <a:gd name="connsiteX2" fmla="*/ 2366682 w 2366682"/>
                  <a:gd name="connsiteY2" fmla="*/ 806942 h 806942"/>
                  <a:gd name="connsiteX3" fmla="*/ 2356903 w 2366682"/>
                  <a:gd name="connsiteY3" fmla="*/ 39238 h 806942"/>
                  <a:gd name="connsiteX4" fmla="*/ 2059030 w 2366682"/>
                  <a:gd name="connsiteY4" fmla="*/ 199136 h 806942"/>
                  <a:gd name="connsiteX5" fmla="*/ 315955 w 2366682"/>
                  <a:gd name="connsiteY5" fmla="*/ 200916 h 806942"/>
                  <a:gd name="connsiteX6" fmla="*/ 0 w 2366682"/>
                  <a:gd name="connsiteY6" fmla="*/ 24568 h 80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66682" h="806942">
                    <a:moveTo>
                      <a:pt x="0" y="24568"/>
                    </a:moveTo>
                    <a:lnTo>
                      <a:pt x="4890" y="806942"/>
                    </a:lnTo>
                    <a:lnTo>
                      <a:pt x="2366682" y="806942"/>
                    </a:lnTo>
                    <a:lnTo>
                      <a:pt x="2356903" y="39238"/>
                    </a:lnTo>
                    <a:cubicBezTo>
                      <a:pt x="2317799" y="-63511"/>
                      <a:pt x="2386488" y="140336"/>
                      <a:pt x="2059030" y="199136"/>
                    </a:cubicBezTo>
                    <a:cubicBezTo>
                      <a:pt x="1731572" y="257936"/>
                      <a:pt x="589277" y="218427"/>
                      <a:pt x="315955" y="200916"/>
                    </a:cubicBezTo>
                    <a:cubicBezTo>
                      <a:pt x="42633" y="183405"/>
                      <a:pt x="39673" y="-80297"/>
                      <a:pt x="0" y="24568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452CBC2-1CAD-5C4B-BB48-F53B0D772B96}"/>
                </a:ext>
              </a:extLst>
            </p:cNvPr>
            <p:cNvSpPr/>
            <p:nvPr/>
          </p:nvSpPr>
          <p:spPr>
            <a:xfrm>
              <a:off x="4567280" y="2884031"/>
              <a:ext cx="314992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sz="1600" i="1" kern="0" dirty="0"/>
                <a:t>In order to make the part flat, </a:t>
              </a:r>
            </a:p>
            <a:p>
              <a:pPr marL="0" indent="0" algn="ctr">
                <a:buNone/>
              </a:pPr>
              <a:r>
                <a:rPr lang="en-US" sz="1600" i="1" kern="0" dirty="0"/>
                <a:t>the tool shouldn’t be flat</a:t>
              </a:r>
              <a:endParaRPr lang="en-US" sz="2400" i="1" kern="0" dirty="0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3D0514D1-BBA3-DD43-B76F-893FB5C5F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245" y="3081674"/>
            <a:ext cx="3167909" cy="153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64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C879-87DB-E041-A65E-C0087C4C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Mura : no more mystery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01F75FA-8781-BF40-8601-560F13AF8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0504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Activities is Crown development – </a:t>
            </a:r>
            <a:r>
              <a:rPr lang="en-US" sz="2800" dirty="0" err="1"/>
              <a:t>Haiwei</a:t>
            </a:r>
            <a:r>
              <a:rPr lang="en-US" sz="2800" dirty="0"/>
              <a:t> Chen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pDOT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analysis of Mura – Matt Little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Machine leaning algorithm for Mura evaluation – Ahmed Hassan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Mura test fixture – Ming Wang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93FCF2-CB94-E14D-98F6-B931407A1932}"/>
              </a:ext>
            </a:extLst>
          </p:cNvPr>
          <p:cNvSpPr txBox="1"/>
          <p:nvPr/>
        </p:nvSpPr>
        <p:spPr>
          <a:xfrm>
            <a:off x="11729884" y="2753032"/>
            <a:ext cx="92398" cy="184666"/>
          </a:xfrm>
          <a:prstGeom prst="rect">
            <a:avLst/>
          </a:prstGeom>
          <a:noFill/>
        </p:spPr>
        <p:txBody>
          <a:bodyPr wrap="none" lIns="0" tIns="0" rtlCol="0">
            <a:spAutoFit/>
          </a:bodyPr>
          <a:lstStyle/>
          <a:p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73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C879-87DB-E041-A65E-C0087C4C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Mura : no more mystery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01F75FA-8781-BF40-8601-560F13AF8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410712"/>
            <a:ext cx="10972800" cy="205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Objective</a:t>
            </a:r>
          </a:p>
          <a:p>
            <a:r>
              <a:rPr lang="en-US" sz="2800" dirty="0"/>
              <a:t>We can fix the Mura problem ( X )</a:t>
            </a:r>
          </a:p>
          <a:p>
            <a:r>
              <a:rPr lang="en-US" sz="2800" dirty="0"/>
              <a:t>We narrowed down the root cause of Mura ( </a:t>
            </a:r>
            <a:r>
              <a:rPr lang="en-US" sz="2800" dirty="0" err="1"/>
              <a:t>Δ</a:t>
            </a:r>
            <a:r>
              <a:rPr lang="en-US" sz="2800" dirty="0"/>
              <a:t> )</a:t>
            </a:r>
          </a:p>
          <a:p>
            <a:r>
              <a:rPr lang="en-US" sz="2800" dirty="0"/>
              <a:t>We can measure the Mura to get </a:t>
            </a:r>
            <a:r>
              <a:rPr lang="en-US" sz="2800" b="1" dirty="0"/>
              <a:t>quantitative data </a:t>
            </a:r>
            <a:r>
              <a:rPr lang="en-US" sz="2800" dirty="0"/>
              <a:t>( O ) 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93FCF2-CB94-E14D-98F6-B931407A1932}"/>
              </a:ext>
            </a:extLst>
          </p:cNvPr>
          <p:cNvSpPr txBox="1"/>
          <p:nvPr/>
        </p:nvSpPr>
        <p:spPr>
          <a:xfrm>
            <a:off x="11729884" y="2753032"/>
            <a:ext cx="92398" cy="184666"/>
          </a:xfrm>
          <a:prstGeom prst="rect">
            <a:avLst/>
          </a:prstGeom>
          <a:noFill/>
        </p:spPr>
        <p:txBody>
          <a:bodyPr wrap="none" lIns="0" tIns="0" rtlCol="0">
            <a:spAutoFit/>
          </a:bodyPr>
          <a:lstStyle/>
          <a:p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28AC97AC-B7BB-D248-BD70-653FB02F5C92}"/>
              </a:ext>
            </a:extLst>
          </p:cNvPr>
          <p:cNvSpPr txBox="1">
            <a:spLocks/>
          </p:cNvSpPr>
          <p:nvPr/>
        </p:nvSpPr>
        <p:spPr>
          <a:xfrm>
            <a:off x="609600" y="1373442"/>
            <a:ext cx="10972800" cy="15642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sz="2800" b="1" kern="0" dirty="0"/>
              <a:t>Background</a:t>
            </a:r>
          </a:p>
          <a:p>
            <a:r>
              <a:rPr lang="en-US" sz="2800" kern="0" dirty="0"/>
              <a:t>Almost every Echo Show suffered by Mura during development</a:t>
            </a:r>
          </a:p>
        </p:txBody>
      </p:sp>
    </p:spTree>
    <p:extLst>
      <p:ext uri="{BB962C8B-B14F-4D97-AF65-F5344CB8AC3E}">
        <p14:creationId xmlns:p14="http://schemas.microsoft.com/office/powerpoint/2010/main" val="176095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C879-87DB-E041-A65E-C0087C4C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Mura : no more mystery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01F75FA-8781-BF40-8601-560F13AF8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0504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Activities is Crown development – </a:t>
            </a:r>
            <a:r>
              <a:rPr lang="en-US" sz="2800" dirty="0" err="1"/>
              <a:t>Haiwei</a:t>
            </a:r>
            <a:r>
              <a:rPr lang="en-US" sz="2800" dirty="0"/>
              <a:t> Chen</a:t>
            </a:r>
          </a:p>
          <a:p>
            <a:pPr>
              <a:lnSpc>
                <a:spcPct val="150000"/>
              </a:lnSpc>
            </a:pPr>
            <a:r>
              <a:rPr lang="en-US" sz="2800" dirty="0" err="1"/>
              <a:t>pDOT</a:t>
            </a:r>
            <a:r>
              <a:rPr lang="en-US" sz="2800" dirty="0"/>
              <a:t> analysis of Mura – Matt Little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Machine leaning algorithm for Mura evaluation – Ahmed Hassan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Mura test fixture – Ming Wang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93FCF2-CB94-E14D-98F6-B931407A1932}"/>
              </a:ext>
            </a:extLst>
          </p:cNvPr>
          <p:cNvSpPr txBox="1"/>
          <p:nvPr/>
        </p:nvSpPr>
        <p:spPr>
          <a:xfrm>
            <a:off x="11729884" y="2753032"/>
            <a:ext cx="92398" cy="184666"/>
          </a:xfrm>
          <a:prstGeom prst="rect">
            <a:avLst/>
          </a:prstGeom>
          <a:noFill/>
        </p:spPr>
        <p:txBody>
          <a:bodyPr wrap="none" lIns="0" tIns="0" rtlCol="0">
            <a:spAutoFit/>
          </a:bodyPr>
          <a:lstStyle/>
          <a:p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9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C879-87DB-E041-A65E-C0087C4C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Mura symptom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5FBB5E-0806-684B-BBF2-0868FF996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81300" y="1524000"/>
            <a:ext cx="6629400" cy="4388476"/>
          </a:xfrm>
        </p:spPr>
      </p:pic>
    </p:spTree>
    <p:extLst>
      <p:ext uri="{BB962C8B-B14F-4D97-AF65-F5344CB8AC3E}">
        <p14:creationId xmlns:p14="http://schemas.microsoft.com/office/powerpoint/2010/main" val="398576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C879-87DB-E041-A65E-C0087C4C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Mura symptom - realistic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5FBB5E-0806-684B-BBF2-0868FF996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" y="1547189"/>
            <a:ext cx="5410200" cy="3581400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0298021-944E-EE4E-9080-CB485A4032D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4000" contrast="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2200" y="1547189"/>
            <a:ext cx="5410200" cy="3581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48EABF-DF08-7F40-90AA-BED9AB7C1A05}"/>
              </a:ext>
            </a:extLst>
          </p:cNvPr>
          <p:cNvSpPr txBox="1"/>
          <p:nvPr/>
        </p:nvSpPr>
        <p:spPr>
          <a:xfrm>
            <a:off x="1391738" y="5241234"/>
            <a:ext cx="384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Camera auto exposure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6F53AC-B0D7-0A45-9113-CB9F815E4C5B}"/>
              </a:ext>
            </a:extLst>
          </p:cNvPr>
          <p:cNvSpPr txBox="1"/>
          <p:nvPr/>
        </p:nvSpPr>
        <p:spPr>
          <a:xfrm>
            <a:off x="6335578" y="5241234"/>
            <a:ext cx="5083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Realistic image to human eyes</a:t>
            </a:r>
          </a:p>
        </p:txBody>
      </p:sp>
    </p:spTree>
    <p:extLst>
      <p:ext uri="{BB962C8B-B14F-4D97-AF65-F5344CB8AC3E}">
        <p14:creationId xmlns:p14="http://schemas.microsoft.com/office/powerpoint/2010/main" val="12692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C879-87DB-E041-A65E-C0087C4C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Visible condition of Mura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01F75FA-8781-BF40-8601-560F13AF8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5609"/>
            <a:ext cx="10972800" cy="28315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Mura is not visible when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the room is bright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ALS adjust the brightness of backlight in dark environment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any image other than solid black (+ gray clock) is on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D6B015A1-400D-174A-BFC0-E200F4C2ADCE}"/>
              </a:ext>
            </a:extLst>
          </p:cNvPr>
          <p:cNvSpPr txBox="1">
            <a:spLocks/>
          </p:cNvSpPr>
          <p:nvPr/>
        </p:nvSpPr>
        <p:spPr>
          <a:xfrm>
            <a:off x="609600" y="4644644"/>
            <a:ext cx="10972800" cy="7498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/>
              <a:t>Mura is not a functional defect, but has impact on the reputation</a:t>
            </a:r>
          </a:p>
        </p:txBody>
      </p:sp>
    </p:spTree>
    <p:extLst>
      <p:ext uri="{BB962C8B-B14F-4D97-AF65-F5344CB8AC3E}">
        <p14:creationId xmlns:p14="http://schemas.microsoft.com/office/powerpoint/2010/main" val="245972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DDDF-593A-DC45-8E75-E8F51A2A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origin of the name of “Mura”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D6BF2-B5D6-1241-9467-47C30F57D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926080"/>
            <a:ext cx="10972800" cy="30995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Different names are used for our symptom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+mn-lt"/>
              </a:rPr>
              <a:t>Corner Mura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+mn-lt"/>
              </a:rPr>
              <a:t>Stress Mura</a:t>
            </a:r>
            <a:endParaRPr lang="en-US" sz="2400" dirty="0">
              <a:latin typeface="+mn-lt"/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dirty="0"/>
              <a:t>Light leakage</a:t>
            </a:r>
            <a:endParaRPr lang="en-US" sz="2800" dirty="0">
              <a:latin typeface="+mn-lt"/>
            </a:endParaRPr>
          </a:p>
          <a:p>
            <a:pPr marL="0" indent="0">
              <a:buNone/>
            </a:pPr>
            <a:endParaRPr lang="en-US" sz="3200" dirty="0">
              <a:latin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9AB908-93F5-2B4B-9998-75B6432F54B0}"/>
              </a:ext>
            </a:extLst>
          </p:cNvPr>
          <p:cNvSpPr txBox="1">
            <a:spLocks/>
          </p:cNvSpPr>
          <p:nvPr/>
        </p:nvSpPr>
        <p:spPr>
          <a:xfrm>
            <a:off x="609600" y="1417638"/>
            <a:ext cx="10972800" cy="138042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Mura (</a:t>
            </a:r>
            <a:r>
              <a:rPr lang="ja-JP" altLang="en-US" kern="0"/>
              <a:t>むら</a:t>
            </a:r>
            <a:r>
              <a:rPr lang="en-US" altLang="ko-KR" kern="0" dirty="0"/>
              <a:t>,</a:t>
            </a:r>
            <a:r>
              <a:rPr lang="ko-KR" altLang="en-US" kern="0" dirty="0"/>
              <a:t> </a:t>
            </a:r>
            <a:r>
              <a:rPr lang="ko-KR" altLang="en-US" kern="0" dirty="0" err="1"/>
              <a:t>斑</a:t>
            </a:r>
            <a:r>
              <a:rPr lang="en-US" altLang="ja-JP" kern="0" dirty="0"/>
              <a:t>) : unevenness or</a:t>
            </a:r>
            <a:r>
              <a:rPr lang="ko-KR" altLang="en-US" kern="0" dirty="0"/>
              <a:t> </a:t>
            </a:r>
            <a:r>
              <a:rPr lang="en-US" altLang="ko-KR" kern="0" dirty="0"/>
              <a:t>stain </a:t>
            </a:r>
            <a:r>
              <a:rPr lang="en-US" altLang="ja-JP" kern="0" dirty="0"/>
              <a:t>in Japanese</a:t>
            </a:r>
          </a:p>
          <a:p>
            <a:pPr lvl="1">
              <a:lnSpc>
                <a:spcPct val="150000"/>
              </a:lnSpc>
            </a:pPr>
            <a:r>
              <a:rPr lang="en-US" sz="2400" kern="0" dirty="0"/>
              <a:t>Yellow </a:t>
            </a:r>
            <a:r>
              <a:rPr lang="en-US" sz="2400" kern="0" dirty="0" err="1"/>
              <a:t>mura</a:t>
            </a:r>
            <a:r>
              <a:rPr lang="en-US" sz="2400" kern="0" dirty="0"/>
              <a:t>, </a:t>
            </a:r>
            <a:r>
              <a:rPr lang="en-US" sz="2400" kern="0" dirty="0" err="1"/>
              <a:t>suji</a:t>
            </a:r>
            <a:r>
              <a:rPr lang="en-US" sz="2400" kern="0" dirty="0"/>
              <a:t> </a:t>
            </a:r>
            <a:r>
              <a:rPr lang="en-US" sz="2400" kern="0" dirty="0" err="1"/>
              <a:t>mura</a:t>
            </a:r>
            <a:r>
              <a:rPr lang="en-US" sz="2400" kern="0" dirty="0"/>
              <a:t>, COG </a:t>
            </a:r>
            <a:r>
              <a:rPr lang="en-US" sz="2400" kern="0" dirty="0" err="1"/>
              <a:t>mura</a:t>
            </a:r>
            <a:r>
              <a:rPr lang="en-US" sz="2400" kern="0" dirty="0"/>
              <a:t>, red eye </a:t>
            </a:r>
            <a:r>
              <a:rPr lang="en-US" sz="2400" kern="0" dirty="0" err="1"/>
              <a:t>mura</a:t>
            </a:r>
            <a:r>
              <a:rPr lang="en-US" sz="2400" kern="0" dirty="0"/>
              <a:t>, Corner </a:t>
            </a:r>
            <a:r>
              <a:rPr lang="en-US" sz="2400" kern="0" dirty="0" err="1"/>
              <a:t>mura</a:t>
            </a:r>
            <a:r>
              <a:rPr lang="en-US" sz="2400" kern="0" dirty="0"/>
              <a:t>, ...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0AE67A-0642-8349-A807-3F4823EA3084}"/>
              </a:ext>
            </a:extLst>
          </p:cNvPr>
          <p:cNvGrpSpPr/>
          <p:nvPr/>
        </p:nvGrpSpPr>
        <p:grpSpPr>
          <a:xfrm>
            <a:off x="4956048" y="3849624"/>
            <a:ext cx="6743192" cy="2066228"/>
            <a:chOff x="4956048" y="3849624"/>
            <a:chExt cx="6743192" cy="20662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0E9868-FC55-FC40-8E4E-7A13979DCF22}"/>
                </a:ext>
              </a:extLst>
            </p:cNvPr>
            <p:cNvSpPr/>
            <p:nvPr/>
          </p:nvSpPr>
          <p:spPr>
            <a:xfrm>
              <a:off x="4956048" y="4096512"/>
              <a:ext cx="2999232" cy="1636460"/>
            </a:xfrm>
            <a:prstGeom prst="ellipse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DE23A30-B439-F244-8B33-CE2F808E915D}"/>
                </a:ext>
              </a:extLst>
            </p:cNvPr>
            <p:cNvSpPr/>
            <p:nvPr/>
          </p:nvSpPr>
          <p:spPr>
            <a:xfrm>
              <a:off x="8583168" y="4091782"/>
              <a:ext cx="2261616" cy="1636460"/>
            </a:xfrm>
            <a:prstGeom prst="ellipse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62D350D-3E8B-064D-9A49-2833EBCC1E8C}"/>
                </a:ext>
              </a:extLst>
            </p:cNvPr>
            <p:cNvSpPr/>
            <p:nvPr/>
          </p:nvSpPr>
          <p:spPr>
            <a:xfrm>
              <a:off x="6083300" y="3941064"/>
              <a:ext cx="817880" cy="357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Mura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D6825BB-498B-3044-8416-57560D367CC4}"/>
                </a:ext>
              </a:extLst>
            </p:cNvPr>
            <p:cNvSpPr/>
            <p:nvPr/>
          </p:nvSpPr>
          <p:spPr>
            <a:xfrm>
              <a:off x="5216652" y="4731021"/>
              <a:ext cx="817880" cy="3579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Yellow </a:t>
              </a:r>
              <a:r>
                <a:rPr lang="en-US" sz="1400" dirty="0" err="1">
                  <a:solidFill>
                    <a:schemeClr val="tx1"/>
                  </a:solidFill>
                </a:rPr>
                <a:t>mura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E5CF4C0-58EE-4749-A067-3E667DAB2948}"/>
                </a:ext>
              </a:extLst>
            </p:cNvPr>
            <p:cNvSpPr/>
            <p:nvPr/>
          </p:nvSpPr>
          <p:spPr>
            <a:xfrm>
              <a:off x="5994400" y="4415568"/>
              <a:ext cx="817880" cy="3579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COG </a:t>
              </a:r>
              <a:r>
                <a:rPr lang="en-US" sz="1400" dirty="0" err="1">
                  <a:solidFill>
                    <a:schemeClr val="tx1"/>
                  </a:solidFill>
                </a:rPr>
                <a:t>mura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57CAA1-4C72-7C4B-B53A-E8BB5FA532AE}"/>
                </a:ext>
              </a:extLst>
            </p:cNvPr>
            <p:cNvSpPr/>
            <p:nvPr/>
          </p:nvSpPr>
          <p:spPr>
            <a:xfrm>
              <a:off x="6352032" y="5047330"/>
              <a:ext cx="817880" cy="3579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Suji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mura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20D7E-03B2-2F48-96D3-97DACA7FC8C9}"/>
                </a:ext>
              </a:extLst>
            </p:cNvPr>
            <p:cNvSpPr/>
            <p:nvPr/>
          </p:nvSpPr>
          <p:spPr>
            <a:xfrm>
              <a:off x="6864604" y="4496626"/>
              <a:ext cx="817880" cy="3579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Stress </a:t>
              </a:r>
              <a:r>
                <a:rPr lang="en-US" sz="1400" dirty="0" err="1">
                  <a:solidFill>
                    <a:schemeClr val="tx1"/>
                  </a:solidFill>
                </a:rPr>
                <a:t>mura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B4D587-BFE2-CA47-A598-D276F9672CB0}"/>
                </a:ext>
              </a:extLst>
            </p:cNvPr>
            <p:cNvSpPr/>
            <p:nvPr/>
          </p:nvSpPr>
          <p:spPr>
            <a:xfrm>
              <a:off x="9359900" y="3941064"/>
              <a:ext cx="817880" cy="357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Mura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01C1599-FF38-5C43-8D36-06FB1F19CAFA}"/>
                </a:ext>
              </a:extLst>
            </p:cNvPr>
            <p:cNvSpPr/>
            <p:nvPr/>
          </p:nvSpPr>
          <p:spPr>
            <a:xfrm>
              <a:off x="8680196" y="4774899"/>
              <a:ext cx="817880" cy="3579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Yellow </a:t>
              </a:r>
              <a:r>
                <a:rPr lang="en-US" sz="1400" dirty="0" err="1">
                  <a:solidFill>
                    <a:schemeClr val="tx1"/>
                  </a:solidFill>
                </a:rPr>
                <a:t>mura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3B61C9E-C1F8-054E-BC0D-A2F9E91686DE}"/>
                </a:ext>
              </a:extLst>
            </p:cNvPr>
            <p:cNvSpPr/>
            <p:nvPr/>
          </p:nvSpPr>
          <p:spPr>
            <a:xfrm>
              <a:off x="9457944" y="4459446"/>
              <a:ext cx="817880" cy="3579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COG </a:t>
              </a:r>
              <a:r>
                <a:rPr lang="en-US" sz="1400" dirty="0" err="1">
                  <a:solidFill>
                    <a:schemeClr val="tx1"/>
                  </a:solidFill>
                </a:rPr>
                <a:t>mura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B6AA88-9F37-F543-8719-4FF6E8A9DC60}"/>
                </a:ext>
              </a:extLst>
            </p:cNvPr>
            <p:cNvSpPr/>
            <p:nvPr/>
          </p:nvSpPr>
          <p:spPr>
            <a:xfrm>
              <a:off x="9705848" y="5054632"/>
              <a:ext cx="817880" cy="3579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Suji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mura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1C6113A-4B6A-0642-A922-99769DE72121}"/>
                </a:ext>
              </a:extLst>
            </p:cNvPr>
            <p:cNvSpPr/>
            <p:nvPr/>
          </p:nvSpPr>
          <p:spPr>
            <a:xfrm>
              <a:off x="10881360" y="4183079"/>
              <a:ext cx="817880" cy="3579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Light leakage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64D8696-D8A4-A64C-8256-94150B5B7D96}"/>
                </a:ext>
              </a:extLst>
            </p:cNvPr>
            <p:cNvCxnSpPr/>
            <p:nvPr/>
          </p:nvCxnSpPr>
          <p:spPr>
            <a:xfrm>
              <a:off x="8266176" y="3849624"/>
              <a:ext cx="0" cy="206622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29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0E7C-2C81-8B44-8BE4-B9E43548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Yellow Mura vs White (stress) Mura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EC86373-505D-8A47-A08E-5B5B0EC14308}"/>
              </a:ext>
            </a:extLst>
          </p:cNvPr>
          <p:cNvSpPr txBox="1">
            <a:spLocks/>
          </p:cNvSpPr>
          <p:nvPr/>
        </p:nvSpPr>
        <p:spPr>
          <a:xfrm>
            <a:off x="6324600" y="1600201"/>
            <a:ext cx="5257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CC28AF7-A413-4744-B84D-68B6D2EFD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3619500" cy="4525963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Yellow Mura </a:t>
            </a:r>
            <a:r>
              <a:rPr lang="en-US" sz="2400" dirty="0">
                <a:latin typeface="+mn-lt"/>
              </a:rPr>
              <a:t>: </a:t>
            </a:r>
            <a:r>
              <a:rPr lang="en-US" sz="2000" dirty="0">
                <a:latin typeface="+mn-lt"/>
              </a:rPr>
              <a:t>LCD on (white image)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Liquid crystal</a:t>
            </a:r>
            <a:r>
              <a:rPr lang="en-US" sz="24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dirty="0">
                <a:latin typeface="+mn-lt"/>
              </a:rPr>
              <a:t>: </a:t>
            </a:r>
            <a:r>
              <a:rPr lang="en-US" sz="2000" dirty="0">
                <a:latin typeface="+mn-lt"/>
              </a:rPr>
              <a:t>bigger optical dispersion (wavelength dependency) makes color change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Cell gap </a:t>
            </a:r>
            <a:r>
              <a:rPr lang="en-US" sz="2000" dirty="0">
                <a:latin typeface="+mn-lt"/>
              </a:rPr>
              <a:t>makes the LC thickness changed</a:t>
            </a:r>
            <a:endParaRPr lang="en-US" sz="2400" dirty="0">
              <a:latin typeface="+mn-lt"/>
            </a:endParaRP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391A2759-7864-1A4B-99AB-3E35133B409C}"/>
              </a:ext>
            </a:extLst>
          </p:cNvPr>
          <p:cNvSpPr txBox="1">
            <a:spLocks/>
          </p:cNvSpPr>
          <p:nvPr/>
        </p:nvSpPr>
        <p:spPr>
          <a:xfrm>
            <a:off x="7816102" y="1447801"/>
            <a:ext cx="3766297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2"/>
                </a:solidFill>
              </a:rPr>
              <a:t>White Mura </a:t>
            </a:r>
            <a:r>
              <a:rPr lang="en-US" sz="2400" dirty="0"/>
              <a:t>: </a:t>
            </a:r>
            <a:r>
              <a:rPr lang="en-US" sz="2000" dirty="0"/>
              <a:t>LCD off (black image)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tx2"/>
                </a:solidFill>
              </a:rPr>
              <a:t>Glass</a:t>
            </a:r>
            <a:r>
              <a:rPr lang="en-US" sz="2400" dirty="0"/>
              <a:t> : </a:t>
            </a:r>
            <a:r>
              <a:rPr lang="en-US" sz="2000" dirty="0"/>
              <a:t>smaller optical dispersion makes same polarization rotation across RGB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tx2"/>
                </a:solidFill>
              </a:rPr>
              <a:t>Cell gap </a:t>
            </a:r>
            <a:r>
              <a:rPr lang="en-US" sz="2000" dirty="0"/>
              <a:t>has no relation with white </a:t>
            </a:r>
            <a:r>
              <a:rPr lang="en-US" sz="2000" dirty="0" err="1"/>
              <a:t>mura</a:t>
            </a:r>
            <a:r>
              <a:rPr lang="en-US" sz="2000" dirty="0"/>
              <a:t> in black image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720F017-C28A-A843-A09F-03E8EAA8D7D3}"/>
              </a:ext>
            </a:extLst>
          </p:cNvPr>
          <p:cNvGrpSpPr/>
          <p:nvPr/>
        </p:nvGrpSpPr>
        <p:grpSpPr>
          <a:xfrm>
            <a:off x="4273234" y="1945662"/>
            <a:ext cx="3219019" cy="2626339"/>
            <a:chOff x="4273234" y="1945662"/>
            <a:chExt cx="3219019" cy="26263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E49828-71D9-4E44-846A-656F3D245FCE}"/>
                </a:ext>
              </a:extLst>
            </p:cNvPr>
            <p:cNvSpPr/>
            <p:nvPr/>
          </p:nvSpPr>
          <p:spPr>
            <a:xfrm>
              <a:off x="4876800" y="3429001"/>
              <a:ext cx="2362200" cy="1524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676D48-8DAA-4C48-9A45-314832F18FDE}"/>
                </a:ext>
              </a:extLst>
            </p:cNvPr>
            <p:cNvSpPr/>
            <p:nvPr/>
          </p:nvSpPr>
          <p:spPr>
            <a:xfrm>
              <a:off x="4876800" y="2438400"/>
              <a:ext cx="2362200" cy="2286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Polarizer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DD6186-38D4-1945-BECE-A7767BF754D5}"/>
                </a:ext>
              </a:extLst>
            </p:cNvPr>
            <p:cNvSpPr/>
            <p:nvPr/>
          </p:nvSpPr>
          <p:spPr>
            <a:xfrm>
              <a:off x="4876800" y="2705099"/>
              <a:ext cx="2362200" cy="72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CF glass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5B9EA3-032A-6645-A889-A37EA618A29F}"/>
                </a:ext>
              </a:extLst>
            </p:cNvPr>
            <p:cNvSpPr/>
            <p:nvPr/>
          </p:nvSpPr>
          <p:spPr>
            <a:xfrm>
              <a:off x="4876800" y="3581400"/>
              <a:ext cx="2362200" cy="72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TFT glass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8D526C-B77A-9D40-8E03-3E08B4E8FE8F}"/>
                </a:ext>
              </a:extLst>
            </p:cNvPr>
            <p:cNvSpPr/>
            <p:nvPr/>
          </p:nvSpPr>
          <p:spPr>
            <a:xfrm>
              <a:off x="4876800" y="4343401"/>
              <a:ext cx="2362200" cy="2286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Polarizer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A96367F-077B-6341-9844-AF54AA1B53B1}"/>
                </a:ext>
              </a:extLst>
            </p:cNvPr>
            <p:cNvSpPr/>
            <p:nvPr/>
          </p:nvSpPr>
          <p:spPr>
            <a:xfrm>
              <a:off x="5029200" y="3429000"/>
              <a:ext cx="1524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CAC5EA-DECE-B14A-A0E8-2E96768B17C7}"/>
                </a:ext>
              </a:extLst>
            </p:cNvPr>
            <p:cNvSpPr/>
            <p:nvPr/>
          </p:nvSpPr>
          <p:spPr>
            <a:xfrm>
              <a:off x="5505450" y="3428999"/>
              <a:ext cx="1524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62E32D3-3DC0-DF40-ADE9-EC23D29A2B8E}"/>
                </a:ext>
              </a:extLst>
            </p:cNvPr>
            <p:cNvSpPr/>
            <p:nvPr/>
          </p:nvSpPr>
          <p:spPr>
            <a:xfrm>
              <a:off x="5981700" y="3428998"/>
              <a:ext cx="1524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7B0524A-6D7E-304D-8375-F4BE24BE4C21}"/>
                </a:ext>
              </a:extLst>
            </p:cNvPr>
            <p:cNvSpPr/>
            <p:nvPr/>
          </p:nvSpPr>
          <p:spPr>
            <a:xfrm>
              <a:off x="6457950" y="3428997"/>
              <a:ext cx="1524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B00F658-B628-E64D-A37D-FB642802B631}"/>
                </a:ext>
              </a:extLst>
            </p:cNvPr>
            <p:cNvSpPr/>
            <p:nvPr/>
          </p:nvSpPr>
          <p:spPr>
            <a:xfrm>
              <a:off x="6934200" y="3428996"/>
              <a:ext cx="1524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58D07D-96EE-2A49-A914-6FB0CE2F5420}"/>
                </a:ext>
              </a:extLst>
            </p:cNvPr>
            <p:cNvSpPr txBox="1"/>
            <p:nvPr/>
          </p:nvSpPr>
          <p:spPr>
            <a:xfrm>
              <a:off x="4677331" y="1945662"/>
              <a:ext cx="9995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Liquid crystal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7FF1E4-DAC9-F240-AA9D-DD13298FA716}"/>
                </a:ext>
              </a:extLst>
            </p:cNvPr>
            <p:cNvSpPr txBox="1"/>
            <p:nvPr/>
          </p:nvSpPr>
          <p:spPr>
            <a:xfrm>
              <a:off x="6321163" y="1946569"/>
              <a:ext cx="11710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Column spacers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7097CB-1397-7B4E-91A1-B5D7456D350B}"/>
                </a:ext>
              </a:extLst>
            </p:cNvPr>
            <p:cNvSpPr txBox="1"/>
            <p:nvPr/>
          </p:nvSpPr>
          <p:spPr>
            <a:xfrm>
              <a:off x="4273234" y="3340660"/>
              <a:ext cx="6723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Cell gap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FD067CC-A44A-1D4B-991D-F527EE987C2F}"/>
                </a:ext>
              </a:extLst>
            </p:cNvPr>
            <p:cNvCxnSpPr>
              <a:cxnSpLocks/>
            </p:cNvCxnSpPr>
            <p:nvPr/>
          </p:nvCxnSpPr>
          <p:spPr>
            <a:xfrm>
              <a:off x="4800600" y="3200400"/>
              <a:ext cx="0" cy="228596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FFE20CB-E321-FD40-BAEC-5158A870F3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0600" y="3574147"/>
              <a:ext cx="0" cy="228596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2E1D680-05F3-4D45-BB5C-68691FCA0990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5177116" y="2222661"/>
              <a:ext cx="156884" cy="13206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0AA3BF8-2189-964C-B33C-EAFC129C3D9F}"/>
                </a:ext>
              </a:extLst>
            </p:cNvPr>
            <p:cNvCxnSpPr>
              <a:cxnSpLocks/>
              <a:stCxn id="19" idx="2"/>
              <a:endCxn id="17" idx="0"/>
            </p:cNvCxnSpPr>
            <p:nvPr/>
          </p:nvCxnSpPr>
          <p:spPr>
            <a:xfrm flipH="1">
              <a:off x="6534150" y="2223568"/>
              <a:ext cx="372558" cy="1205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536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5911-05F1-5548-86ED-213B30E8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274638"/>
            <a:ext cx="11112500" cy="1143000"/>
          </a:xfrm>
        </p:spPr>
        <p:txBody>
          <a:bodyPr/>
          <a:lstStyle/>
          <a:p>
            <a:r>
              <a:rPr lang="en-US" sz="2800" dirty="0"/>
              <a:t>The cause or light leakage – </a:t>
            </a:r>
            <a:r>
              <a:rPr lang="en-US" sz="4000" dirty="0"/>
              <a:t>polarization rotation in glass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C495CB6-4BFF-5F43-99D5-A22B0BA44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611" y="1417638"/>
            <a:ext cx="2448232" cy="51865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White image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48EE7E7-B1EB-7F4C-AED8-6AC3BB329CA6}"/>
              </a:ext>
            </a:extLst>
          </p:cNvPr>
          <p:cNvSpPr txBox="1">
            <a:spLocks/>
          </p:cNvSpPr>
          <p:nvPr/>
        </p:nvSpPr>
        <p:spPr>
          <a:xfrm>
            <a:off x="5118919" y="1417638"/>
            <a:ext cx="2106561" cy="518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Black image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5C1949C3-FB28-5347-A554-2C3DE91C1B36}"/>
              </a:ext>
            </a:extLst>
          </p:cNvPr>
          <p:cNvSpPr txBox="1">
            <a:spLocks/>
          </p:cNvSpPr>
          <p:nvPr/>
        </p:nvSpPr>
        <p:spPr>
          <a:xfrm>
            <a:off x="8727766" y="1417638"/>
            <a:ext cx="2232334" cy="5186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Light leakage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4F828C-617A-9546-B67E-13E124CAA22D}"/>
              </a:ext>
            </a:extLst>
          </p:cNvPr>
          <p:cNvGrpSpPr/>
          <p:nvPr/>
        </p:nvGrpSpPr>
        <p:grpSpPr>
          <a:xfrm>
            <a:off x="8632839" y="1858839"/>
            <a:ext cx="2362200" cy="3658889"/>
            <a:chOff x="8632839" y="1858839"/>
            <a:chExt cx="2362200" cy="3658889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A3D2C2B-41A7-2646-8A76-9B07E50B55DE}"/>
                </a:ext>
              </a:extLst>
            </p:cNvPr>
            <p:cNvSpPr/>
            <p:nvPr/>
          </p:nvSpPr>
          <p:spPr>
            <a:xfrm>
              <a:off x="8632839" y="3464512"/>
              <a:ext cx="2362200" cy="39841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1FBA832-3FEA-474A-8126-01B5283CA09A}"/>
                </a:ext>
              </a:extLst>
            </p:cNvPr>
            <p:cNvSpPr/>
            <p:nvPr/>
          </p:nvSpPr>
          <p:spPr>
            <a:xfrm>
              <a:off x="8632839" y="2296273"/>
              <a:ext cx="2362200" cy="4062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/>
                <a:t>Polarizer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0272AC7-F595-B94A-A6A6-A61CB915A3D5}"/>
                </a:ext>
              </a:extLst>
            </p:cNvPr>
            <p:cNvSpPr/>
            <p:nvPr/>
          </p:nvSpPr>
          <p:spPr>
            <a:xfrm>
              <a:off x="8632839" y="2740611"/>
              <a:ext cx="2362200" cy="72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CF glass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0CAB864-BDB1-4643-9793-725937E9DA66}"/>
                </a:ext>
              </a:extLst>
            </p:cNvPr>
            <p:cNvSpPr/>
            <p:nvPr/>
          </p:nvSpPr>
          <p:spPr>
            <a:xfrm>
              <a:off x="8632839" y="3852882"/>
              <a:ext cx="2362200" cy="72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TFT glass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59ADE42-3E60-7E4E-9AF4-05B36A4A961B}"/>
                </a:ext>
              </a:extLst>
            </p:cNvPr>
            <p:cNvSpPr/>
            <p:nvPr/>
          </p:nvSpPr>
          <p:spPr>
            <a:xfrm>
              <a:off x="8632839" y="4614882"/>
              <a:ext cx="2362200" cy="3922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/>
                <a:t>Polarizer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E06F869-E2E2-734D-9D32-7EB1D8A7410A}"/>
                </a:ext>
              </a:extLst>
            </p:cNvPr>
            <p:cNvSpPr/>
            <p:nvPr/>
          </p:nvSpPr>
          <p:spPr>
            <a:xfrm>
              <a:off x="8785239" y="3464512"/>
              <a:ext cx="152400" cy="3883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DD09551-EB0A-914E-84E6-8BC2E717BA13}"/>
                </a:ext>
              </a:extLst>
            </p:cNvPr>
            <p:cNvSpPr/>
            <p:nvPr/>
          </p:nvSpPr>
          <p:spPr>
            <a:xfrm>
              <a:off x="9261489" y="3464511"/>
              <a:ext cx="152400" cy="3883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1F3E71B-C3F9-E748-AEE3-785B37FF41FE}"/>
                </a:ext>
              </a:extLst>
            </p:cNvPr>
            <p:cNvSpPr/>
            <p:nvPr/>
          </p:nvSpPr>
          <p:spPr>
            <a:xfrm>
              <a:off x="10213989" y="3464509"/>
              <a:ext cx="152400" cy="3883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59902C0-64FF-D947-94E2-04C7CC405671}"/>
                </a:ext>
              </a:extLst>
            </p:cNvPr>
            <p:cNvSpPr/>
            <p:nvPr/>
          </p:nvSpPr>
          <p:spPr>
            <a:xfrm>
              <a:off x="10690239" y="3464508"/>
              <a:ext cx="152400" cy="3883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61381CF-FE61-4145-8013-A1DB5AA140AA}"/>
                </a:ext>
              </a:extLst>
            </p:cNvPr>
            <p:cNvSpPr txBox="1"/>
            <p:nvPr/>
          </p:nvSpPr>
          <p:spPr>
            <a:xfrm>
              <a:off x="9455665" y="5102230"/>
              <a:ext cx="834524" cy="415498"/>
            </a:xfrm>
            <a:prstGeom prst="rect">
              <a:avLst/>
            </a:prstGeom>
            <a:noFill/>
          </p:spPr>
          <p:txBody>
            <a:bodyPr wrap="none" lIns="0" tIns="0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◉ ↔︎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DA5CD26-B0B3-6049-9DA2-0820B4CC972E}"/>
                </a:ext>
              </a:extLst>
            </p:cNvPr>
            <p:cNvSpPr txBox="1"/>
            <p:nvPr/>
          </p:nvSpPr>
          <p:spPr>
            <a:xfrm>
              <a:off x="9455665" y="4610716"/>
              <a:ext cx="441788" cy="415498"/>
            </a:xfrm>
            <a:prstGeom prst="rect">
              <a:avLst/>
            </a:prstGeom>
            <a:noFill/>
          </p:spPr>
          <p:txBody>
            <a:bodyPr wrap="none" lIns="0" tIns="0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◉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01CB2A1-6AC6-594A-89DC-A475C95FBA3A}"/>
                </a:ext>
              </a:extLst>
            </p:cNvPr>
            <p:cNvSpPr txBox="1"/>
            <p:nvPr/>
          </p:nvSpPr>
          <p:spPr>
            <a:xfrm>
              <a:off x="9460078" y="4062643"/>
              <a:ext cx="834524" cy="415498"/>
            </a:xfrm>
            <a:prstGeom prst="rect">
              <a:avLst/>
            </a:prstGeom>
            <a:noFill/>
          </p:spPr>
          <p:txBody>
            <a:bodyPr wrap="none" lIns="0" tIns="0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◉ ↔︎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1A37A91-A82E-CF41-9714-4EA0FF92577E}"/>
                </a:ext>
              </a:extLst>
            </p:cNvPr>
            <p:cNvSpPr txBox="1"/>
            <p:nvPr/>
          </p:nvSpPr>
          <p:spPr>
            <a:xfrm>
              <a:off x="9464491" y="2924734"/>
              <a:ext cx="834524" cy="415498"/>
            </a:xfrm>
            <a:prstGeom prst="rect">
              <a:avLst/>
            </a:prstGeom>
            <a:noFill/>
          </p:spPr>
          <p:txBody>
            <a:bodyPr wrap="none" lIns="0" tIns="0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◉ ↔︎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E02B369-7938-1046-B9CF-1AADD7A89A23}"/>
                </a:ext>
              </a:extLst>
            </p:cNvPr>
            <p:cNvSpPr txBox="1"/>
            <p:nvPr/>
          </p:nvSpPr>
          <p:spPr>
            <a:xfrm>
              <a:off x="9468904" y="2317764"/>
              <a:ext cx="909864" cy="415498"/>
            </a:xfrm>
            <a:prstGeom prst="rect">
              <a:avLst/>
            </a:prstGeom>
            <a:noFill/>
          </p:spPr>
          <p:txBody>
            <a:bodyPr wrap="none" lIns="0" tIns="0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   ↔ ︎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5F5AD20-4DFE-FC44-929D-4B6A47A2CD4F}"/>
                </a:ext>
              </a:extLst>
            </p:cNvPr>
            <p:cNvSpPr txBox="1"/>
            <p:nvPr/>
          </p:nvSpPr>
          <p:spPr>
            <a:xfrm>
              <a:off x="9460079" y="3475099"/>
              <a:ext cx="834524" cy="415498"/>
            </a:xfrm>
            <a:prstGeom prst="rect">
              <a:avLst/>
            </a:prstGeom>
            <a:noFill/>
          </p:spPr>
          <p:txBody>
            <a:bodyPr wrap="none" lIns="0" tIns="0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◉ ↔︎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3020073-419E-9B4F-B6E2-6B87D4CE23A2}"/>
                </a:ext>
              </a:extLst>
            </p:cNvPr>
            <p:cNvSpPr txBox="1"/>
            <p:nvPr/>
          </p:nvSpPr>
          <p:spPr>
            <a:xfrm>
              <a:off x="9464491" y="1858839"/>
              <a:ext cx="824906" cy="415498"/>
            </a:xfrm>
            <a:prstGeom prst="rect">
              <a:avLst/>
            </a:prstGeom>
            <a:noFill/>
          </p:spPr>
          <p:txBody>
            <a:bodyPr wrap="none" lIns="0" tIns="0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    ↔︎</a:t>
              </a:r>
            </a:p>
          </p:txBody>
        </p:sp>
        <p:sp>
          <p:nvSpPr>
            <p:cNvPr id="123" name="Curved Right Arrow 122">
              <a:extLst>
                <a:ext uri="{FF2B5EF4-FFF2-40B4-BE49-F238E27FC236}">
                  <a16:creationId xmlns:a16="http://schemas.microsoft.com/office/drawing/2014/main" id="{7DFE29E6-D70D-3945-BA45-D8DF934B1C78}"/>
                </a:ext>
              </a:extLst>
            </p:cNvPr>
            <p:cNvSpPr/>
            <p:nvPr/>
          </p:nvSpPr>
          <p:spPr>
            <a:xfrm>
              <a:off x="8939115" y="2966119"/>
              <a:ext cx="417150" cy="324977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4" name="Curved Right Arrow 123">
              <a:extLst>
                <a:ext uri="{FF2B5EF4-FFF2-40B4-BE49-F238E27FC236}">
                  <a16:creationId xmlns:a16="http://schemas.microsoft.com/office/drawing/2014/main" id="{7A40DE65-D2C7-AC45-9046-37427BCCB375}"/>
                </a:ext>
              </a:extLst>
            </p:cNvPr>
            <p:cNvSpPr/>
            <p:nvPr/>
          </p:nvSpPr>
          <p:spPr>
            <a:xfrm>
              <a:off x="8937639" y="4083959"/>
              <a:ext cx="417150" cy="324977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2F9FCDC-4DDE-1740-8268-F6E14B98EFA2}"/>
              </a:ext>
            </a:extLst>
          </p:cNvPr>
          <p:cNvGrpSpPr/>
          <p:nvPr/>
        </p:nvGrpSpPr>
        <p:grpSpPr>
          <a:xfrm>
            <a:off x="143930" y="1904388"/>
            <a:ext cx="3427169" cy="3623389"/>
            <a:chOff x="143930" y="1904388"/>
            <a:chExt cx="3427169" cy="3623389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87AD087-0DBE-6E47-9BEC-3498BA39CC85}"/>
                </a:ext>
              </a:extLst>
            </p:cNvPr>
            <p:cNvSpPr/>
            <p:nvPr/>
          </p:nvSpPr>
          <p:spPr>
            <a:xfrm>
              <a:off x="1208899" y="3474561"/>
              <a:ext cx="2362200" cy="39841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418EF94-304B-CF47-850F-45B7CB01ACBB}"/>
                </a:ext>
              </a:extLst>
            </p:cNvPr>
            <p:cNvSpPr/>
            <p:nvPr/>
          </p:nvSpPr>
          <p:spPr>
            <a:xfrm>
              <a:off x="1208899" y="2306322"/>
              <a:ext cx="2362200" cy="4062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/>
                <a:t>Polarizer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DF8BA37-1655-3144-B87D-C8DF94D39844}"/>
                </a:ext>
              </a:extLst>
            </p:cNvPr>
            <p:cNvSpPr/>
            <p:nvPr/>
          </p:nvSpPr>
          <p:spPr>
            <a:xfrm>
              <a:off x="1208899" y="2750660"/>
              <a:ext cx="2362200" cy="72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CF glass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343BE10-2279-4B48-A00E-B6F043DD453D}"/>
                </a:ext>
              </a:extLst>
            </p:cNvPr>
            <p:cNvSpPr/>
            <p:nvPr/>
          </p:nvSpPr>
          <p:spPr>
            <a:xfrm>
              <a:off x="1208899" y="3862931"/>
              <a:ext cx="2362200" cy="72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TFT glass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2FB2D07-315F-4145-9144-193C5FFC6779}"/>
                </a:ext>
              </a:extLst>
            </p:cNvPr>
            <p:cNvSpPr/>
            <p:nvPr/>
          </p:nvSpPr>
          <p:spPr>
            <a:xfrm>
              <a:off x="1208899" y="4624931"/>
              <a:ext cx="2362200" cy="3922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/>
                <a:t>Polarizer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45C9B64-69BB-FF48-8EFA-BFA57C1F5407}"/>
                </a:ext>
              </a:extLst>
            </p:cNvPr>
            <p:cNvSpPr/>
            <p:nvPr/>
          </p:nvSpPr>
          <p:spPr>
            <a:xfrm>
              <a:off x="1361299" y="3474561"/>
              <a:ext cx="152400" cy="3883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9BCC279-961B-3641-B1D8-523633353A68}"/>
                </a:ext>
              </a:extLst>
            </p:cNvPr>
            <p:cNvSpPr/>
            <p:nvPr/>
          </p:nvSpPr>
          <p:spPr>
            <a:xfrm>
              <a:off x="1837549" y="3474560"/>
              <a:ext cx="152400" cy="3883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325CCBA-907E-A64B-BAF3-9969C9D969BB}"/>
                </a:ext>
              </a:extLst>
            </p:cNvPr>
            <p:cNvSpPr/>
            <p:nvPr/>
          </p:nvSpPr>
          <p:spPr>
            <a:xfrm>
              <a:off x="2790049" y="3474558"/>
              <a:ext cx="152400" cy="3883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AECFAE3-6A7D-3E4B-8053-ED925A04C524}"/>
                </a:ext>
              </a:extLst>
            </p:cNvPr>
            <p:cNvSpPr/>
            <p:nvPr/>
          </p:nvSpPr>
          <p:spPr>
            <a:xfrm>
              <a:off x="3266299" y="3474557"/>
              <a:ext cx="152400" cy="3883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5595E64-3349-AB42-A3D3-AEDC13E36F0C}"/>
                </a:ext>
              </a:extLst>
            </p:cNvPr>
            <p:cNvSpPr txBox="1"/>
            <p:nvPr/>
          </p:nvSpPr>
          <p:spPr>
            <a:xfrm>
              <a:off x="2031725" y="5112279"/>
              <a:ext cx="834524" cy="415498"/>
            </a:xfrm>
            <a:prstGeom prst="rect">
              <a:avLst/>
            </a:prstGeom>
            <a:noFill/>
          </p:spPr>
          <p:txBody>
            <a:bodyPr wrap="none" lIns="0" tIns="0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◉ ↔︎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6410DF4-8F8E-F649-8DF7-BBC8BEB774AB}"/>
                </a:ext>
              </a:extLst>
            </p:cNvPr>
            <p:cNvSpPr txBox="1"/>
            <p:nvPr/>
          </p:nvSpPr>
          <p:spPr>
            <a:xfrm>
              <a:off x="2031725" y="4620765"/>
              <a:ext cx="441788" cy="415498"/>
            </a:xfrm>
            <a:prstGeom prst="rect">
              <a:avLst/>
            </a:prstGeom>
            <a:noFill/>
          </p:spPr>
          <p:txBody>
            <a:bodyPr wrap="none" lIns="0" tIns="0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◉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0DEE8B9-999E-B14D-A14A-C87E8F028821}"/>
                </a:ext>
              </a:extLst>
            </p:cNvPr>
            <p:cNvSpPr txBox="1"/>
            <p:nvPr/>
          </p:nvSpPr>
          <p:spPr>
            <a:xfrm>
              <a:off x="2036138" y="4072692"/>
              <a:ext cx="526747" cy="415498"/>
            </a:xfrm>
            <a:prstGeom prst="rect">
              <a:avLst/>
            </a:prstGeom>
            <a:noFill/>
          </p:spPr>
          <p:txBody>
            <a:bodyPr wrap="none" lIns="0" tIns="0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◉ ︎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CEFC874-C98F-CF49-B359-1EB41F803D0B}"/>
                </a:ext>
              </a:extLst>
            </p:cNvPr>
            <p:cNvSpPr txBox="1"/>
            <p:nvPr/>
          </p:nvSpPr>
          <p:spPr>
            <a:xfrm>
              <a:off x="2040551" y="2934783"/>
              <a:ext cx="834524" cy="415498"/>
            </a:xfrm>
            <a:prstGeom prst="rect">
              <a:avLst/>
            </a:prstGeom>
            <a:noFill/>
          </p:spPr>
          <p:txBody>
            <a:bodyPr wrap="none" lIns="0" tIns="0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◉ ↔︎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A00FB78-9E3C-A344-AD07-5CEF4233FB6B}"/>
                </a:ext>
              </a:extLst>
            </p:cNvPr>
            <p:cNvSpPr txBox="1"/>
            <p:nvPr/>
          </p:nvSpPr>
          <p:spPr>
            <a:xfrm>
              <a:off x="2044964" y="2327813"/>
              <a:ext cx="824906" cy="415498"/>
            </a:xfrm>
            <a:prstGeom prst="rect">
              <a:avLst/>
            </a:prstGeom>
            <a:noFill/>
          </p:spPr>
          <p:txBody>
            <a:bodyPr wrap="none" lIns="0" tIns="0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   ↔︎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298D57F-406B-8E4F-A9D0-4B96B61A5251}"/>
                </a:ext>
              </a:extLst>
            </p:cNvPr>
            <p:cNvSpPr txBox="1"/>
            <p:nvPr/>
          </p:nvSpPr>
          <p:spPr>
            <a:xfrm>
              <a:off x="2036139" y="3494980"/>
              <a:ext cx="834524" cy="415498"/>
            </a:xfrm>
            <a:prstGeom prst="rect">
              <a:avLst/>
            </a:prstGeom>
            <a:noFill/>
          </p:spPr>
          <p:txBody>
            <a:bodyPr wrap="none" lIns="0" tIns="0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◉ ↔︎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2C8723D-5F8E-0F40-8BD3-89F3D97A73C9}"/>
                </a:ext>
              </a:extLst>
            </p:cNvPr>
            <p:cNvSpPr txBox="1"/>
            <p:nvPr/>
          </p:nvSpPr>
          <p:spPr>
            <a:xfrm>
              <a:off x="2040551" y="1904388"/>
              <a:ext cx="824906" cy="415498"/>
            </a:xfrm>
            <a:prstGeom prst="rect">
              <a:avLst/>
            </a:prstGeom>
            <a:noFill/>
          </p:spPr>
          <p:txBody>
            <a:bodyPr wrap="none" lIns="0" tIns="0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    ↔︎</a:t>
              </a:r>
            </a:p>
          </p:txBody>
        </p:sp>
        <p:sp>
          <p:nvSpPr>
            <p:cNvPr id="18" name="Curved Right Arrow 17">
              <a:extLst>
                <a:ext uri="{FF2B5EF4-FFF2-40B4-BE49-F238E27FC236}">
                  <a16:creationId xmlns:a16="http://schemas.microsoft.com/office/drawing/2014/main" id="{0101E751-BCA7-484C-BA6B-7ED42AA92B2E}"/>
                </a:ext>
              </a:extLst>
            </p:cNvPr>
            <p:cNvSpPr/>
            <p:nvPr/>
          </p:nvSpPr>
          <p:spPr>
            <a:xfrm>
              <a:off x="1451475" y="3515205"/>
              <a:ext cx="417150" cy="324977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E92D35C6-1FAF-0D4A-995F-9EC5ED49B27F}"/>
                </a:ext>
              </a:extLst>
            </p:cNvPr>
            <p:cNvCxnSpPr>
              <a:cxnSpLocks/>
              <a:stCxn id="126" idx="0"/>
            </p:cNvCxnSpPr>
            <p:nvPr/>
          </p:nvCxnSpPr>
          <p:spPr>
            <a:xfrm flipV="1">
              <a:off x="670446" y="3749734"/>
              <a:ext cx="914529" cy="54474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046CF60-8355-8A46-AE75-53D3186E4269}"/>
                </a:ext>
              </a:extLst>
            </p:cNvPr>
            <p:cNvSpPr txBox="1"/>
            <p:nvPr/>
          </p:nvSpPr>
          <p:spPr>
            <a:xfrm>
              <a:off x="143930" y="4294482"/>
              <a:ext cx="10530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Polarization rotation</a:t>
              </a:r>
            </a:p>
            <a:p>
              <a:pPr algn="ctr"/>
              <a:r>
                <a:rPr lang="en-US" sz="1200" dirty="0"/>
                <a:t>by retardation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007A126-5ED9-DB48-9D80-CEFE0DF9A5E6}"/>
              </a:ext>
            </a:extLst>
          </p:cNvPr>
          <p:cNvGrpSpPr/>
          <p:nvPr/>
        </p:nvGrpSpPr>
        <p:grpSpPr>
          <a:xfrm>
            <a:off x="3722231" y="2014920"/>
            <a:ext cx="3970678" cy="4132388"/>
            <a:chOff x="3722231" y="2230820"/>
            <a:chExt cx="3970678" cy="413238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C74CC51-1CB3-284C-B945-4EEB0F568032}"/>
                </a:ext>
              </a:extLst>
            </p:cNvPr>
            <p:cNvSpPr/>
            <p:nvPr/>
          </p:nvSpPr>
          <p:spPr>
            <a:xfrm>
              <a:off x="5013335" y="3714158"/>
              <a:ext cx="2362200" cy="39841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913759C-3313-A24A-9328-E3ED2B9D85B6}"/>
                </a:ext>
              </a:extLst>
            </p:cNvPr>
            <p:cNvSpPr/>
            <p:nvPr/>
          </p:nvSpPr>
          <p:spPr>
            <a:xfrm>
              <a:off x="5013335" y="2545919"/>
              <a:ext cx="2362200" cy="4062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/>
                <a:t>Polarizer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18A59B8-B11B-5D47-AAB8-5963C6288801}"/>
                </a:ext>
              </a:extLst>
            </p:cNvPr>
            <p:cNvSpPr/>
            <p:nvPr/>
          </p:nvSpPr>
          <p:spPr>
            <a:xfrm>
              <a:off x="5013335" y="2990257"/>
              <a:ext cx="2362200" cy="72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CF glass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C78528D-8AA3-4D42-9182-08EFCA7FEA78}"/>
                </a:ext>
              </a:extLst>
            </p:cNvPr>
            <p:cNvSpPr/>
            <p:nvPr/>
          </p:nvSpPr>
          <p:spPr>
            <a:xfrm>
              <a:off x="5013335" y="4102528"/>
              <a:ext cx="2362200" cy="72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TFT glass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74B9E3C-193A-614C-8899-D69E23EDE4C7}"/>
                </a:ext>
              </a:extLst>
            </p:cNvPr>
            <p:cNvSpPr/>
            <p:nvPr/>
          </p:nvSpPr>
          <p:spPr>
            <a:xfrm>
              <a:off x="5013335" y="4864528"/>
              <a:ext cx="2362200" cy="3922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/>
                <a:t>Polarizer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D4C4E13-BB74-AC4F-870E-0DF60AFEE89A}"/>
                </a:ext>
              </a:extLst>
            </p:cNvPr>
            <p:cNvSpPr/>
            <p:nvPr/>
          </p:nvSpPr>
          <p:spPr>
            <a:xfrm>
              <a:off x="5165735" y="3714158"/>
              <a:ext cx="152400" cy="3883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0A9CF58-5863-3444-A74A-EECD66307D57}"/>
                </a:ext>
              </a:extLst>
            </p:cNvPr>
            <p:cNvSpPr/>
            <p:nvPr/>
          </p:nvSpPr>
          <p:spPr>
            <a:xfrm>
              <a:off x="5641985" y="3714157"/>
              <a:ext cx="152400" cy="3883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F364742-4FD9-1140-A772-74FAE6D3F769}"/>
                </a:ext>
              </a:extLst>
            </p:cNvPr>
            <p:cNvSpPr/>
            <p:nvPr/>
          </p:nvSpPr>
          <p:spPr>
            <a:xfrm>
              <a:off x="6594485" y="3714155"/>
              <a:ext cx="152400" cy="3883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6D82330-7275-1C49-A66F-01086976AD97}"/>
                </a:ext>
              </a:extLst>
            </p:cNvPr>
            <p:cNvSpPr/>
            <p:nvPr/>
          </p:nvSpPr>
          <p:spPr>
            <a:xfrm>
              <a:off x="7070735" y="3714154"/>
              <a:ext cx="152400" cy="3883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667A8F0-53B9-0641-A8DE-36BD1FF27828}"/>
                </a:ext>
              </a:extLst>
            </p:cNvPr>
            <p:cNvSpPr txBox="1"/>
            <p:nvPr/>
          </p:nvSpPr>
          <p:spPr>
            <a:xfrm>
              <a:off x="4951517" y="2230820"/>
              <a:ext cx="9995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Liquid crystal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F3C04F0-D6FE-CC48-9342-902606CB1DFC}"/>
                </a:ext>
              </a:extLst>
            </p:cNvPr>
            <p:cNvSpPr txBox="1"/>
            <p:nvPr/>
          </p:nvSpPr>
          <p:spPr>
            <a:xfrm>
              <a:off x="3722231" y="2230820"/>
              <a:ext cx="11710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Column spacers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736B2BC-A922-2C47-BAA9-A64A8FD2D7B4}"/>
                </a:ext>
              </a:extLst>
            </p:cNvPr>
            <p:cNvSpPr txBox="1"/>
            <p:nvPr/>
          </p:nvSpPr>
          <p:spPr>
            <a:xfrm>
              <a:off x="4409769" y="3743805"/>
              <a:ext cx="6723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Cell gap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E5747F9-E069-7447-9853-DDC93990D58F}"/>
                </a:ext>
              </a:extLst>
            </p:cNvPr>
            <p:cNvCxnSpPr>
              <a:cxnSpLocks/>
            </p:cNvCxnSpPr>
            <p:nvPr/>
          </p:nvCxnSpPr>
          <p:spPr>
            <a:xfrm>
              <a:off x="4937135" y="3485558"/>
              <a:ext cx="0" cy="228596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C3966BA3-91A0-B140-88CB-ABCD6C35A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7135" y="4095275"/>
              <a:ext cx="0" cy="228596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FE6283D-5077-F346-86DC-A19CB85CF137}"/>
                </a:ext>
              </a:extLst>
            </p:cNvPr>
            <p:cNvCxnSpPr>
              <a:cxnSpLocks/>
              <a:stCxn id="66" idx="2"/>
            </p:cNvCxnSpPr>
            <p:nvPr/>
          </p:nvCxnSpPr>
          <p:spPr>
            <a:xfrm>
              <a:off x="5451302" y="2507819"/>
              <a:ext cx="38283" cy="139499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9568254-B47C-3649-9622-9182947484F6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>
              <a:off x="4307776" y="2507819"/>
              <a:ext cx="928472" cy="138858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5E3A71-DA0C-BD4B-862D-2B098186681A}"/>
                </a:ext>
              </a:extLst>
            </p:cNvPr>
            <p:cNvSpPr txBox="1"/>
            <p:nvPr/>
          </p:nvSpPr>
          <p:spPr>
            <a:xfrm>
              <a:off x="5836161" y="5351876"/>
              <a:ext cx="834524" cy="415498"/>
            </a:xfrm>
            <a:prstGeom prst="rect">
              <a:avLst/>
            </a:prstGeom>
            <a:noFill/>
          </p:spPr>
          <p:txBody>
            <a:bodyPr wrap="none" lIns="0" tIns="0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◉ ↔︎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41BD9D8-5DAD-C240-8F5A-1532423F27FB}"/>
                </a:ext>
              </a:extLst>
            </p:cNvPr>
            <p:cNvSpPr txBox="1"/>
            <p:nvPr/>
          </p:nvSpPr>
          <p:spPr>
            <a:xfrm>
              <a:off x="5836161" y="4860362"/>
              <a:ext cx="441788" cy="415498"/>
            </a:xfrm>
            <a:prstGeom prst="rect">
              <a:avLst/>
            </a:prstGeom>
            <a:noFill/>
          </p:spPr>
          <p:txBody>
            <a:bodyPr wrap="none" lIns="0" tIns="0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◉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B509A66-8223-B842-819E-56701B4F26E5}"/>
                </a:ext>
              </a:extLst>
            </p:cNvPr>
            <p:cNvSpPr txBox="1"/>
            <p:nvPr/>
          </p:nvSpPr>
          <p:spPr>
            <a:xfrm>
              <a:off x="5840574" y="4312289"/>
              <a:ext cx="526747" cy="415498"/>
            </a:xfrm>
            <a:prstGeom prst="rect">
              <a:avLst/>
            </a:prstGeom>
            <a:noFill/>
          </p:spPr>
          <p:txBody>
            <a:bodyPr wrap="none" lIns="0" tIns="0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◉ 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19AEFA4-BE89-B34C-814A-A1035ACB35F0}"/>
                </a:ext>
              </a:extLst>
            </p:cNvPr>
            <p:cNvSpPr txBox="1"/>
            <p:nvPr/>
          </p:nvSpPr>
          <p:spPr>
            <a:xfrm>
              <a:off x="5844987" y="3174380"/>
              <a:ext cx="526747" cy="415498"/>
            </a:xfrm>
            <a:prstGeom prst="rect">
              <a:avLst/>
            </a:prstGeom>
            <a:noFill/>
          </p:spPr>
          <p:txBody>
            <a:bodyPr wrap="none" lIns="0" tIns="0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◉ 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E3EB96-A9FA-B646-BC86-154AECA4E3AA}"/>
                </a:ext>
              </a:extLst>
            </p:cNvPr>
            <p:cNvSpPr txBox="1"/>
            <p:nvPr/>
          </p:nvSpPr>
          <p:spPr>
            <a:xfrm>
              <a:off x="5849400" y="2567410"/>
              <a:ext cx="262251" cy="415498"/>
            </a:xfrm>
            <a:prstGeom prst="rect">
              <a:avLst/>
            </a:prstGeom>
            <a:noFill/>
          </p:spPr>
          <p:txBody>
            <a:bodyPr wrap="none" lIns="0" tIns="0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︎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7BF164F-60A3-C64D-80FA-B2A6AF643421}"/>
                </a:ext>
              </a:extLst>
            </p:cNvPr>
            <p:cNvSpPr txBox="1"/>
            <p:nvPr/>
          </p:nvSpPr>
          <p:spPr>
            <a:xfrm>
              <a:off x="5840575" y="3734577"/>
              <a:ext cx="526747" cy="415498"/>
            </a:xfrm>
            <a:prstGeom prst="rect">
              <a:avLst/>
            </a:prstGeom>
            <a:noFill/>
          </p:spPr>
          <p:txBody>
            <a:bodyPr wrap="none" lIns="0" tIns="0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◉ 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1B8A483-F6AA-2A4D-801F-2A726B9DEEC8}"/>
                </a:ext>
              </a:extLst>
            </p:cNvPr>
            <p:cNvSpPr txBox="1"/>
            <p:nvPr/>
          </p:nvSpPr>
          <p:spPr>
            <a:xfrm>
              <a:off x="5888411" y="6132376"/>
              <a:ext cx="714298" cy="230832"/>
            </a:xfrm>
            <a:prstGeom prst="rect">
              <a:avLst/>
            </a:prstGeom>
            <a:noFill/>
          </p:spPr>
          <p:txBody>
            <a:bodyPr wrap="none" lIns="0" tIns="0" rtlCol="0">
              <a:spAutoFit/>
            </a:bodyPr>
            <a:lstStyle/>
            <a:p>
              <a:r>
                <a:rPr lang="en-US" sz="1200" dirty="0">
                  <a:latin typeface="Arial" pitchFamily="34" charset="0"/>
                  <a:cs typeface="Arial" pitchFamily="34" charset="0"/>
                </a:rPr>
                <a:t>Backlight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22B4FFE-97D1-B046-B2CB-0BA12768E975}"/>
                </a:ext>
              </a:extLst>
            </p:cNvPr>
            <p:cNvSpPr txBox="1"/>
            <p:nvPr/>
          </p:nvSpPr>
          <p:spPr>
            <a:xfrm>
              <a:off x="6664422" y="5444209"/>
              <a:ext cx="1028487" cy="230832"/>
            </a:xfrm>
            <a:prstGeom prst="rect">
              <a:avLst/>
            </a:prstGeom>
            <a:noFill/>
          </p:spPr>
          <p:txBody>
            <a:bodyPr wrap="none" lIns="0" tIns="0" rtlCol="0">
              <a:spAutoFit/>
            </a:bodyPr>
            <a:lstStyle/>
            <a:p>
              <a:r>
                <a:rPr lang="en-US" sz="1200" dirty="0">
                  <a:latin typeface="Arial" pitchFamily="34" charset="0"/>
                  <a:cs typeface="Arial" pitchFamily="34" charset="0"/>
                </a:rPr>
                <a:t>S-polarization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F7CCD9B-1F85-D24D-8175-0DFC1384D0CE}"/>
                </a:ext>
              </a:extLst>
            </p:cNvPr>
            <p:cNvSpPr txBox="1"/>
            <p:nvPr/>
          </p:nvSpPr>
          <p:spPr>
            <a:xfrm>
              <a:off x="4916866" y="5444209"/>
              <a:ext cx="1028487" cy="230832"/>
            </a:xfrm>
            <a:prstGeom prst="rect">
              <a:avLst/>
            </a:prstGeom>
            <a:noFill/>
          </p:spPr>
          <p:txBody>
            <a:bodyPr wrap="none" lIns="0" tIns="0" rtlCol="0">
              <a:spAutoFit/>
            </a:bodyPr>
            <a:lstStyle/>
            <a:p>
              <a:r>
                <a:rPr lang="en-US" sz="1200" dirty="0"/>
                <a:t>P</a:t>
              </a:r>
              <a:r>
                <a:rPr lang="en-US" sz="1200" dirty="0">
                  <a:latin typeface="Arial" pitchFamily="34" charset="0"/>
                  <a:cs typeface="Arial" pitchFamily="34" charset="0"/>
                </a:rPr>
                <a:t>-polarization</a:t>
              </a:r>
            </a:p>
          </p:txBody>
        </p:sp>
        <p:sp>
          <p:nvSpPr>
            <p:cNvPr id="3" name="Striped Right Arrow 2">
              <a:extLst>
                <a:ext uri="{FF2B5EF4-FFF2-40B4-BE49-F238E27FC236}">
                  <a16:creationId xmlns:a16="http://schemas.microsoft.com/office/drawing/2014/main" id="{5C3A4640-3DD8-984B-B9A9-62056977EF83}"/>
                </a:ext>
              </a:extLst>
            </p:cNvPr>
            <p:cNvSpPr/>
            <p:nvPr/>
          </p:nvSpPr>
          <p:spPr>
            <a:xfrm rot="16200000">
              <a:off x="6032615" y="5713750"/>
              <a:ext cx="349040" cy="430356"/>
            </a:xfrm>
            <a:prstGeom prst="stripedRightArrow">
              <a:avLst>
                <a:gd name="adj1" fmla="val 68638"/>
                <a:gd name="adj2" fmla="val 6034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083626"/>
      </p:ext>
    </p:extLst>
  </p:cSld>
  <p:clrMapOvr>
    <a:masterClrMapping/>
  </p:clrMapOvr>
</p:sld>
</file>

<file path=ppt/theme/theme1.xml><?xml version="1.0" encoding="utf-8"?>
<a:theme xmlns:a="http://schemas.openxmlformats.org/drawingml/2006/main" name="3_Default Design">
  <a:themeElements>
    <a:clrScheme name="3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lIns="0" tIns="0">
        <a:spAutoFit/>
      </a:bodyPr>
      <a:lstStyle>
        <a:defPPr>
          <a:defRPr sz="900" dirty="0" smtClean="0">
            <a:solidFill>
              <a:schemeClr val="tx1">
                <a:lumMod val="75000"/>
                <a:lumOff val="25000"/>
              </a:schemeClr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28599</TotalTime>
  <Words>622</Words>
  <Application>Microsoft Macintosh PowerPoint</Application>
  <PresentationFormat>Widescreen</PresentationFormat>
  <Paragraphs>177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Times New Roman</vt:lpstr>
      <vt:lpstr>3_Default Design</vt:lpstr>
      <vt:lpstr>Mura - No more mystery </vt:lpstr>
      <vt:lpstr>Mura : no more mystery</vt:lpstr>
      <vt:lpstr>Mura : no more mystery</vt:lpstr>
      <vt:lpstr>Typical Mura symptom</vt:lpstr>
      <vt:lpstr>Typical Mura symptom - realistic</vt:lpstr>
      <vt:lpstr>Visible condition of Mura</vt:lpstr>
      <vt:lpstr>The origin of the name of “Mura”</vt:lpstr>
      <vt:lpstr>Yellow Mura vs White (stress) Mura</vt:lpstr>
      <vt:lpstr>The cause or light leakage – polarization rotation in glass</vt:lpstr>
      <vt:lpstr>The cause of polarization rotation – glass retardation</vt:lpstr>
      <vt:lpstr>The cause of glass retardation – Photoelasicity</vt:lpstr>
      <vt:lpstr>The cause of stress – (local) flatness of housing</vt:lpstr>
      <vt:lpstr>Bending test - Bishop</vt:lpstr>
      <vt:lpstr>Solutions of Mura in display industry</vt:lpstr>
      <vt:lpstr>Mura : no more mystery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Lab126 Confidential</dc:title>
  <dc:creator>Chua, Albert</dc:creator>
  <cp:lastModifiedBy>Microsoft Office User</cp:lastModifiedBy>
  <cp:revision>1262</cp:revision>
  <cp:lastPrinted>2012-09-05T17:13:57Z</cp:lastPrinted>
  <dcterms:created xsi:type="dcterms:W3CDTF">2008-05-27T23:39:58Z</dcterms:created>
  <dcterms:modified xsi:type="dcterms:W3CDTF">2020-05-07T16:47:14Z</dcterms:modified>
</cp:coreProperties>
</file>