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7"/>
  </p:notesMasterIdLst>
  <p:sldIdLst>
    <p:sldId id="363" r:id="rId4"/>
    <p:sldId id="611" r:id="rId5"/>
    <p:sldId id="613" r:id="rId6"/>
    <p:sldId id="660" r:id="rId8"/>
    <p:sldId id="661" r:id="rId9"/>
    <p:sldId id="662" r:id="rId10"/>
    <p:sldId id="663" r:id="rId11"/>
    <p:sldId id="664" r:id="rId12"/>
    <p:sldId id="665" r:id="rId13"/>
    <p:sldId id="680" r:id="rId14"/>
    <p:sldId id="681" r:id="rId15"/>
    <p:sldId id="666" r:id="rId16"/>
    <p:sldId id="667" r:id="rId17"/>
    <p:sldId id="673" r:id="rId18"/>
    <p:sldId id="668" r:id="rId19"/>
    <p:sldId id="669" r:id="rId20"/>
    <p:sldId id="670" r:id="rId21"/>
    <p:sldId id="671" r:id="rId22"/>
    <p:sldId id="672" r:id="rId23"/>
    <p:sldId id="64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GHUI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3108483"/>
            <a:ext cx="10515600" cy="1095218"/>
          </a:xfrm>
        </p:spPr>
        <p:txBody>
          <a:bodyPr>
            <a:normAutofit/>
          </a:bodyPr>
          <a:lstStyle>
            <a:lvl1pPr algn="ctr">
              <a:defRPr sz="5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6850"/>
            <a:ext cx="4114800" cy="120650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4962525"/>
            <a:ext cx="9144000" cy="485775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9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90204" pitchFamily="34" charset="0"/>
              <a:buNone/>
              <a:defRPr/>
            </a:pPr>
            <a:r>
              <a:rPr lang="zh-CN" altLang="en-US" dirty="0"/>
              <a:t>此处添加小标题</a:t>
            </a:r>
            <a:endParaRPr lang="zh-CN" alt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4520824"/>
            <a:ext cx="9144000" cy="485775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90204" pitchFamily="34" charset="0"/>
              <a:buNone/>
              <a:defRPr lang="en-US" sz="2400" kern="1200" baseline="0" dirty="0" smtClean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90204" pitchFamily="34" charset="0"/>
              <a:buNone/>
              <a:defRPr/>
            </a:pPr>
            <a:r>
              <a:rPr lang="zh-CN" altLang="en-US" dirty="0"/>
              <a:t>点击编辑主字幕样式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719188"/>
            <a:ext cx="5229225" cy="16304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635"/>
            <a:ext cx="4644390" cy="6858000"/>
          </a:xfrm>
          <a:prstGeom prst="rect">
            <a:avLst/>
          </a:pr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89905" y="1978726"/>
            <a:ext cx="353305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90275" y="1528762"/>
            <a:ext cx="5495544" cy="4828032"/>
          </a:xfr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zh-CN" altLang="en-US" b="0" i="0" smtClean="0">
                <a:solidFill>
                  <a:srgbClr val="1840B1"/>
                </a:solidFill>
                <a:effectLst/>
                <a:latin typeface="Arial" panose="020B0604020202090204" pitchFamily="34" charset="0"/>
              </a:defRPr>
            </a:lvl1pPr>
            <a:lvl2pPr marL="0" indent="0">
              <a:spcBef>
                <a:spcPts val="15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rtl="0"/>
            <a:r>
              <a:rPr lang="zh-CN" altLang="en-US" dirty="0"/>
              <a:t>单击以编辑主文本样式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/>
              <a:t>小标题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4" y="6373588"/>
            <a:ext cx="1245515" cy="38835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06182" y="1174819"/>
            <a:ext cx="4049490" cy="707886"/>
          </a:xfrm>
        </p:spPr>
        <p:txBody>
          <a:bodyPr anchor="b">
            <a:normAutofit/>
          </a:bodyPr>
          <a:lstStyle>
            <a:lvl1pPr>
              <a:defRPr sz="2800" spc="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zh-CN" altLang="en-US" dirty="0"/>
              <a:t>单击以编辑主标题样式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69650" y="6356350"/>
            <a:ext cx="527050" cy="292099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99" y="186788"/>
            <a:ext cx="1245518" cy="3883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838200" y="3108483"/>
            <a:ext cx="10515600" cy="1095218"/>
          </a:xfrm>
        </p:spPr>
        <p:txBody>
          <a:bodyPr>
            <a:normAutofit/>
          </a:bodyPr>
          <a:lstStyle>
            <a:lvl1pPr algn="ctr">
              <a:defRPr sz="5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6850"/>
            <a:ext cx="4114800" cy="120650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4962525"/>
            <a:ext cx="9144000" cy="485775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9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90204" pitchFamily="34" charset="0"/>
              <a:buNone/>
              <a:defRPr/>
            </a:pPr>
            <a:r>
              <a:rPr lang="zh-CN" altLang="en-US" dirty="0"/>
              <a:t>此处添加小标题</a:t>
            </a:r>
            <a:endParaRPr lang="zh-CN" alt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4520824"/>
            <a:ext cx="9144000" cy="485775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90204" pitchFamily="34" charset="0"/>
              <a:buNone/>
              <a:defRPr lang="en-US" sz="2400" kern="1200" baseline="0" dirty="0" smtClean="0">
                <a:solidFill>
                  <a:schemeClr val="bg1"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en-US" sz="20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90204" pitchFamily="34" charset="0"/>
              <a:buNone/>
              <a:defRPr/>
            </a:pPr>
            <a:r>
              <a:rPr lang="zh-CN" altLang="en-US" dirty="0"/>
              <a:t>点击编辑主字幕样式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719188"/>
            <a:ext cx="5229225" cy="16304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-635"/>
            <a:ext cx="4644390" cy="6858000"/>
          </a:xfrm>
          <a:prstGeom prst="rect">
            <a:avLst/>
          </a:prstGeom>
          <a:solidFill>
            <a:schemeClr val="accent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89905" y="1978726"/>
            <a:ext cx="353305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90275" y="1528762"/>
            <a:ext cx="5495544" cy="4828032"/>
          </a:xfrm>
          <a:noFill/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90204" pitchFamily="34" charset="0"/>
              <a:buNone/>
              <a:defRPr lang="zh-CN" altLang="en-US" b="0" i="0" smtClean="0">
                <a:solidFill>
                  <a:srgbClr val="1840B1"/>
                </a:solidFill>
                <a:effectLst/>
                <a:latin typeface="Arial" panose="020B0604020202090204" pitchFamily="34" charset="0"/>
              </a:defRPr>
            </a:lvl1pPr>
            <a:lvl2pPr marL="0" indent="0">
              <a:spcBef>
                <a:spcPts val="15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rtl="0"/>
            <a:r>
              <a:rPr lang="zh-CN" altLang="en-US" dirty="0"/>
              <a:t>单击以编辑主文本样式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/>
              <a:t>小标题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4" y="6373588"/>
            <a:ext cx="1245515" cy="38835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06182" y="1174819"/>
            <a:ext cx="4049490" cy="707886"/>
          </a:xfrm>
        </p:spPr>
        <p:txBody>
          <a:bodyPr anchor="b">
            <a:normAutofit/>
          </a:bodyPr>
          <a:lstStyle>
            <a:lvl1pPr>
              <a:defRPr sz="2800" spc="300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zh-CN" altLang="en-US" dirty="0"/>
              <a:t>单击以编辑主标题样式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69650" y="6356350"/>
            <a:ext cx="527050" cy="292099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99" y="186788"/>
            <a:ext cx="1245518" cy="3883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7AB4-F2FB-495E-A54F-B4BD7F48B9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E4EB-F639-4B31-983A-D7355AF167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4.xml"/><Relationship Id="rId2" Type="http://schemas.openxmlformats.org/officeDocument/2006/relationships/hyperlink" Target="https://spark.apache.org/docs/latest/api/python/reference/pyspark.streaming.html" TargetMode="External"/><Relationship Id="rId1" Type="http://schemas.openxmlformats.org/officeDocument/2006/relationships/hyperlink" Target="https://fate.readthedocs.io/en/latest/api/comput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1523999" y="5369144"/>
            <a:ext cx="9144000" cy="986388"/>
          </a:xfrm>
        </p:spPr>
        <p:txBody>
          <a:bodyPr/>
          <a:lstStyle/>
          <a:p>
            <a:endParaRPr lang="en-US" altLang="zh-CN" sz="2000" spc="300" dirty="0">
              <a:cs typeface="Arial" panose="020B0604020202090204" pitchFamily="34" charset="0"/>
            </a:endParaRPr>
          </a:p>
          <a:p>
            <a:r>
              <a:rPr lang="en-US" altLang="zh-CN" sz="2000" spc="300" dirty="0">
                <a:cs typeface="Arial" panose="020B0604020202090204" pitchFamily="34" charset="0"/>
              </a:rPr>
              <a:t>2022</a:t>
            </a:r>
            <a:r>
              <a:rPr lang="zh-CN" altLang="en-US" sz="2000" spc="300" dirty="0">
                <a:cs typeface="Arial" panose="020B0604020202090204" pitchFamily="34" charset="0"/>
              </a:rPr>
              <a:t>年</a:t>
            </a:r>
            <a:r>
              <a:rPr altLang="zh-CN" sz="2000" spc="300" dirty="0">
                <a:cs typeface="Arial" panose="020B0604020202090204" pitchFamily="34" charset="0"/>
              </a:rPr>
              <a:t>7</a:t>
            </a:r>
            <a:r>
              <a:rPr lang="zh-CN" altLang="en-US" sz="2000" spc="300" dirty="0">
                <a:cs typeface="Arial" panose="020B0604020202090204" pitchFamily="34" charset="0"/>
              </a:rPr>
              <a:t>月   田健</a:t>
            </a:r>
            <a:endParaRPr lang="zh-CN" altLang="en-US" sz="2000" spc="300" dirty="0">
              <a:cs typeface="Arial" panose="020B060402020209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9474" y="2901456"/>
            <a:ext cx="11273051" cy="1055088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cs typeface="Arial" panose="020B0604020202090204" pitchFamily="34" charset="0"/>
              </a:rPr>
              <a:t>分布式计算框架及算子</a:t>
            </a:r>
            <a:endParaRPr lang="zh-CN" altLang="en-US" sz="4800" dirty="0">
              <a:latin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cs typeface="Helvetica" pitchFamily="34" charset="0"/>
              </a:rPr>
              <a:t>Spark RDD 弹性分布式数据集</a:t>
            </a:r>
            <a:endParaRPr lang="en-US" altLang="zh-CN" sz="28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4370" y="1213485"/>
            <a:ext cx="5453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分布在集群中的只读对象集合（由多个Partition构成）</a:t>
            </a:r>
            <a:endParaRPr lang="zh-CN" altLang="en-US"/>
          </a:p>
          <a:p>
            <a:r>
              <a:rPr lang="zh-CN" altLang="en-US"/>
              <a:t>可以存储在磁盘或内存中（多种存储级别）</a:t>
            </a:r>
            <a:endParaRPr lang="zh-CN" altLang="en-US"/>
          </a:p>
          <a:p>
            <a:r>
              <a:rPr lang="zh-CN" altLang="en-US"/>
              <a:t>通过并行“转换”操作构造</a:t>
            </a:r>
            <a:endParaRPr lang="zh-CN" altLang="en-US"/>
          </a:p>
          <a:p>
            <a:r>
              <a:rPr lang="zh-CN" altLang="en-US"/>
              <a:t>失效后自动重构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0260" y="2299970"/>
            <a:ext cx="641159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cs typeface="Helvetica" pitchFamily="34" charset="0"/>
              </a:rPr>
              <a:t>Spark RDD </a:t>
            </a:r>
            <a:r>
              <a:rPr lang="zh-CN" altLang="en-US" sz="2800" b="1" dirty="0">
                <a:latin typeface="微软雅黑" panose="020B0503020204020204" pitchFamily="34" charset="-122"/>
                <a:cs typeface="Helvetica" pitchFamily="34" charset="0"/>
              </a:rPr>
              <a:t>基本操作转换</a:t>
            </a:r>
            <a:r>
              <a:rPr lang="en-US" altLang="zh-CN" sz="2800" b="1" dirty="0">
                <a:latin typeface="微软雅黑" panose="020B0503020204020204" pitchFamily="34" charset="-122"/>
                <a:cs typeface="Helvetica" pitchFamily="34" charset="0"/>
              </a:rPr>
              <a:t>,</a:t>
            </a:r>
            <a:r>
              <a:rPr lang="zh-CN" altLang="en-US" sz="2800" b="1" dirty="0">
                <a:latin typeface="微软雅黑" panose="020B0503020204020204" pitchFamily="34" charset="-122"/>
                <a:cs typeface="Helvetica" pitchFamily="34" charset="0"/>
              </a:rPr>
              <a:t>惰性执行</a:t>
            </a:r>
            <a:endParaRPr lang="zh-CN" altLang="en-US" sz="28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810" y="949325"/>
            <a:ext cx="5453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RDD</a:t>
            </a:r>
            <a:r>
              <a:rPr lang="zh-CN" altLang="en-US"/>
              <a:t>创建，转换，保持及惰性执行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2083435"/>
            <a:ext cx="4949190" cy="3284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40" y="2083435"/>
            <a:ext cx="4289425" cy="3641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cs typeface="Helvetica" pitchFamily="34" charset="0"/>
              </a:rPr>
              <a:t>分布式数据是如何</a:t>
            </a:r>
            <a:r>
              <a:rPr lang="en-US" altLang="zh-CN" sz="3200" b="1" dirty="0">
                <a:latin typeface="微软雅黑" panose="020B0503020204020204" pitchFamily="34" charset="-122"/>
                <a:cs typeface="Helvetica" pitchFamily="34" charset="0"/>
              </a:rPr>
              <a:t>shuffle</a:t>
            </a:r>
            <a:endParaRPr lang="en-US" altLang="zh-CN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8655" y="1124585"/>
            <a:ext cx="105009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在分布式计算框架中，数据本地化是一个很重要的考虑，即计算需要被分发到数据所在的位置，从而减少数据的移动，提高运行效率。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HashShuffle机制,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通过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Hash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方式，将不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分到对应的区间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,HashShuffle的最大缺点就是在写入磁盘时，会产生大量文件，文件为为 ReduceTask的个数×MapTask个数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SortShuffle机制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,SortShuffle会对数据进行排序，然后才会将内存中的数据刷写到磁盘。最后，SortShuffle会将磁盘和内存中未刷写的数据进行合并，形成两个文件（合并后的大文件和索引文件），索引文件用来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告诉接下来各个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partition要取的数据范围。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655" y="3246120"/>
            <a:ext cx="4338955" cy="3138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15" y="3246120"/>
            <a:ext cx="390652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cs typeface="Helvetica" pitchFamily="34" charset="0"/>
              </a:rPr>
              <a:t>分布式计算是如何进行的</a:t>
            </a:r>
            <a:endParaRPr lang="zh-CN" altLang="en-US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343025"/>
            <a:ext cx="35267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MapValues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为例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此算子将函数作用在每一条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k,v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中的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上，同时开启当前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Partition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的进程，分别独立的对每一个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Partition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进行遍历操作，此操作每次只会对一个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计算完成之后会写入新的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partition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表中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990" y="566420"/>
            <a:ext cx="7362825" cy="6198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cs typeface="Helvetica" pitchFamily="34" charset="0"/>
              </a:rPr>
              <a:t>分布式数据转换</a:t>
            </a:r>
            <a:endParaRPr lang="zh-CN" altLang="en-US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716915"/>
            <a:ext cx="9094470" cy="6141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" y="1652905"/>
            <a:ext cx="2099310" cy="22771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2285" y="4338955"/>
            <a:ext cx="2498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原始单核上传，亿级别数据需要几个小时，现在不到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分钟左右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cs typeface="Helvetica" pitchFamily="34" charset="0"/>
              </a:rPr>
              <a:t>分布式计算算子</a:t>
            </a:r>
            <a:r>
              <a:rPr lang="en-US" altLang="zh-CN" sz="3200" b="1" dirty="0">
                <a:latin typeface="微软雅黑" panose="020B0503020204020204" pitchFamily="34" charset="-122"/>
                <a:cs typeface="Helvetica" pitchFamily="34" charset="0"/>
              </a:rPr>
              <a:t>map</a:t>
            </a:r>
            <a:endParaRPr lang="en-US" altLang="zh-CN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9030" y="600075"/>
            <a:ext cx="9297670" cy="58553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1005" y="1644650"/>
            <a:ext cx="24250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算子作用于每条样本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做完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之后需要考虑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shuffle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操作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;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mapValue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算子作用于每条样本的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cs typeface="Helvetica" pitchFamily="34" charset="0"/>
              </a:rPr>
              <a:t>分布式算子使用</a:t>
            </a:r>
            <a:endParaRPr lang="zh-CN" altLang="en-US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1343660"/>
            <a:ext cx="10935970" cy="1798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" y="4167505"/>
            <a:ext cx="10935970" cy="181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4700" y="841375"/>
            <a:ext cx="34683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mapValues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作用于每条样本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0730" y="3618865"/>
            <a:ext cx="38354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作用于每条样本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cs typeface="Helvetica" pitchFamily="34" charset="0"/>
              </a:rPr>
              <a:t>分布式算子使用</a:t>
            </a:r>
            <a:endParaRPr lang="zh-CN" altLang="en-US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1855" y="855345"/>
            <a:ext cx="37642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mapPartitions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作用于每个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partition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1855" y="3759835"/>
            <a:ext cx="35102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reduce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作用于每条样本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1280795"/>
            <a:ext cx="7905115" cy="24390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95" y="4293870"/>
            <a:ext cx="9027160" cy="11182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cs typeface="Helvetica" pitchFamily="34" charset="0"/>
              </a:rPr>
              <a:t>分布式算子使用</a:t>
            </a:r>
            <a:endParaRPr lang="zh-CN" altLang="en-US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1855" y="855345"/>
            <a:ext cx="37642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filter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作用于每个样本进行筛选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1855" y="3505835"/>
            <a:ext cx="351028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join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求两张表的交集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1372235"/>
            <a:ext cx="9364980" cy="1670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95" y="4218940"/>
            <a:ext cx="9164955" cy="1535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cs typeface="Helvetica" pitchFamily="34" charset="0"/>
              </a:rPr>
              <a:t>算子使用说明</a:t>
            </a:r>
            <a:endParaRPr lang="zh-CN" altLang="en-US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15" y="1094740"/>
            <a:ext cx="88538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FATE</a:t>
            </a:r>
            <a:r>
              <a:rPr lang="zh-CN" altLang="en-US"/>
              <a:t>分布式算子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hlinkClick r:id="rId1" action="ppaction://hlinkfile"/>
              </a:rPr>
              <a:t>https://fate.readthedocs.io/en/latest/api/computing/</a:t>
            </a:r>
            <a:endParaRPr lang="en-US" altLang="zh-CN">
              <a:hlinkClick r:id="rId1" action="ppaction://hlinkfile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SPARK RDD</a:t>
            </a:r>
            <a:r>
              <a:rPr lang="zh-CN" altLang="en-US"/>
              <a:t>支持算子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hlinkClick r:id="rId2" action="ppaction://hlinkfile"/>
              </a:rPr>
              <a:t>https://spark.apache.org/docs/latest/api/python/reference/pyspark.streaming.html</a:t>
            </a:r>
            <a:endParaRPr lang="en-US" altLang="zh-CN">
              <a:hlinkClick r:id="rId2" action="ppaction://hlinkfile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194394" y="1420120"/>
            <a:ext cx="5495544" cy="482803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分布式框架介绍</a:t>
            </a:r>
            <a:endParaRPr lang="zh-CN" altLang="en-US" dirty="0"/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dirty="0"/>
              <a:t>分布式数据存储结构及原理</a:t>
            </a:r>
            <a:endParaRPr lang="en-US" altLang="zh-CN" dirty="0"/>
          </a:p>
          <a:p>
            <a:pPr marL="514350" indent="-51435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r>
              <a:rPr dirty="0"/>
              <a:t>分布式算子及使用</a:t>
            </a:r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    录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304801" y="19167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cs typeface="Helvetica" pitchFamily="34" charset="0"/>
              </a:rPr>
              <a:t>分布式框架介绍</a:t>
            </a:r>
            <a:endParaRPr lang="zh-CN" altLang="en-US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1690" y="1124585"/>
            <a:ext cx="10385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分布式就好比是一个蜂巢的结构，由各个不同的节点组成，每个节点都有不同的功能，且布置在不同的服务器上，各节点之间相互连接、相互请求从而实现整个系统的功能。分布式具有高透明，高内聚、低耦合度，高并发和高可用。 高并发指服务器并发处理的数量大，而高可用指后端服务能始终处于可用状态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4410" y="3018790"/>
            <a:ext cx="5396230" cy="3337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3021330"/>
            <a:ext cx="5478145" cy="3547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>
                <a:latin typeface="微软雅黑" panose="020B0503020204020204" pitchFamily="34" charset="-122"/>
                <a:cs typeface="Helvetica" pitchFamily="34" charset="0"/>
              </a:rPr>
              <a:t>FATE on eggroll</a:t>
            </a:r>
            <a:endParaRPr lang="en-US" altLang="zh-CN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" y="988695"/>
            <a:ext cx="8640445" cy="4881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>
                <a:latin typeface="微软雅黑" panose="020B0503020204020204" pitchFamily="34" charset="-122"/>
                <a:cs typeface="Helvetica" pitchFamily="34" charset="0"/>
              </a:rPr>
              <a:t>FATE on spark</a:t>
            </a:r>
            <a:endParaRPr lang="en-US" altLang="zh-CN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490" y="1466850"/>
            <a:ext cx="9234170" cy="3645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>
                <a:latin typeface="微软雅黑" panose="020B0503020204020204" pitchFamily="34" charset="-122"/>
                <a:cs typeface="Helvetica" pitchFamily="34" charset="0"/>
              </a:rPr>
              <a:t>UPAI on eggroll</a:t>
            </a:r>
            <a:endParaRPr lang="en-US" altLang="zh-CN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899160"/>
            <a:ext cx="9349740" cy="5361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3200" b="1" dirty="0">
                <a:latin typeface="微软雅黑" panose="020B0503020204020204" pitchFamily="34" charset="-122"/>
                <a:cs typeface="Helvetica" pitchFamily="34" charset="0"/>
              </a:rPr>
              <a:t>UPAI on spark</a:t>
            </a:r>
            <a:endParaRPr lang="en-US" altLang="zh-CN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604520"/>
            <a:ext cx="9724390" cy="5944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>
                <a:sym typeface="+mn-ea"/>
              </a:rPr>
              <a:t>传统的数据存储方式：</a:t>
            </a:r>
            <a:r>
              <a:rPr lang="en-US" altLang="zh-CN" sz="3200">
                <a:sym typeface="+mn-ea"/>
              </a:rPr>
              <a:t>CSV</a:t>
            </a:r>
            <a:endParaRPr lang="en-US" altLang="zh-CN" sz="3200" b="1" dirty="0">
              <a:latin typeface="微软雅黑" panose="020B0503020204020204" pitchFamily="34" charset="-122"/>
              <a:cs typeface="Helvetica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1193165"/>
            <a:ext cx="7759065" cy="3681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835" y="5394325"/>
            <a:ext cx="86861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一般情况下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csv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进行数据预处理，建模等任务都是单核任务计算；使用多核进行计算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需自行切分</a:t>
            </a:r>
            <a:r>
              <a:rPr lang="en-US" altLang="zh-CN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</a:t>
            </a:r>
            <a:r>
              <a:rPr lang="zh-CN" altLang="en-US" sz="2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切中间涉计算数据全部加载到内存，往往上亿的数据会使得机器奔溃。</a:t>
            </a:r>
            <a:endParaRPr lang="zh-CN" altLang="en-US" sz="2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</a:fld>
            <a:endParaRPr 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281306" y="214530"/>
            <a:ext cx="8495168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cs typeface="Helvetica" pitchFamily="34" charset="0"/>
              </a:rPr>
              <a:t>分布式数据</a:t>
            </a:r>
            <a:r>
              <a:rPr lang="en-US" altLang="zh-CN" sz="3200" b="1" dirty="0">
                <a:latin typeface="微软雅黑" panose="020B0503020204020204" pitchFamily="34" charset="-122"/>
                <a:cs typeface="Helvetica" pitchFamily="34" charset="0"/>
              </a:rPr>
              <a:t>k,v</a:t>
            </a:r>
            <a:r>
              <a:rPr lang="zh-CN" altLang="en-US" sz="3200" b="1" dirty="0">
                <a:latin typeface="微软雅黑" panose="020B0503020204020204" pitchFamily="34" charset="-122"/>
                <a:cs typeface="Helvetica" pitchFamily="34" charset="0"/>
              </a:rPr>
              <a:t>结构</a:t>
            </a:r>
            <a:endParaRPr lang="en-US" altLang="zh-CN" sz="3200" b="1" dirty="0">
              <a:latin typeface="微软雅黑" panose="020B0503020204020204" pitchFamily="34" charset="-122"/>
              <a:cs typeface="Helvetica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2295" y="160020"/>
            <a:ext cx="7524750" cy="6196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2925" y="1670050"/>
            <a:ext cx="30403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分布式数据结构通常以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k,v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形式存储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LMDB,LEVEL_DB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,lmdb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内存映射存取速度最快。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每个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Partiton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会存储一个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LMDB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数据库，在单机模式下，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Partition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之间都在同一台机器，读取速度更多取决与磁盘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IO,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Partiton </a:t>
            </a: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跨机器存储，速度取决于网络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IO。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WPS 演示</Application>
  <PresentationFormat>宽屏</PresentationFormat>
  <Paragraphs>132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方正书宋_GBK</vt:lpstr>
      <vt:lpstr>Wingdings</vt:lpstr>
      <vt:lpstr>微软雅黑</vt:lpstr>
      <vt:lpstr>汉仪旗黑</vt:lpstr>
      <vt:lpstr>PayPal Sans Big Thin</vt:lpstr>
      <vt:lpstr>苹方-简</vt:lpstr>
      <vt:lpstr>Helvetica</vt:lpstr>
      <vt:lpstr>等线 Light</vt:lpstr>
      <vt:lpstr>汉仪中等线KW</vt:lpstr>
      <vt:lpstr>宋体</vt:lpstr>
      <vt:lpstr>Arial Unicode MS</vt:lpstr>
      <vt:lpstr>等线</vt:lpstr>
      <vt:lpstr>Calibri</vt:lpstr>
      <vt:lpstr>Helvetica Neue</vt:lpstr>
      <vt:lpstr>汉仪书宋二KW</vt:lpstr>
      <vt:lpstr>Office 主题​​</vt:lpstr>
      <vt:lpstr>1_Office 主题​​</vt:lpstr>
      <vt:lpstr>分布式计算框架及算子</vt:lpstr>
      <vt:lpstr>目 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产品测试的观察</dc:title>
  <dc:creator>PENGHUI</dc:creator>
  <cp:lastModifiedBy>tian</cp:lastModifiedBy>
  <cp:revision>37</cp:revision>
  <dcterms:created xsi:type="dcterms:W3CDTF">2022-12-19T02:38:41Z</dcterms:created>
  <dcterms:modified xsi:type="dcterms:W3CDTF">2022-12-19T02:38:41Z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