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2" r:id="rId7"/>
    <p:sldId id="263" r:id="rId8"/>
    <p:sldId id="264" r:id="rId9"/>
    <p:sldId id="265" r:id="rId10"/>
    <p:sldId id="261" r:id="rId11"/>
    <p:sldId id="267" r:id="rId12"/>
    <p:sldId id="266" r:id="rId13"/>
    <p:sldId id="285" r:id="rId14"/>
    <p:sldId id="270" r:id="rId15"/>
    <p:sldId id="269" r:id="rId16"/>
    <p:sldId id="268" r:id="rId17"/>
    <p:sldId id="271" r:id="rId18"/>
    <p:sldId id="272" r:id="rId19"/>
    <p:sldId id="273" r:id="rId20"/>
    <p:sldId id="280" r:id="rId21"/>
    <p:sldId id="274" r:id="rId22"/>
    <p:sldId id="277" r:id="rId23"/>
    <p:sldId id="278" r:id="rId24"/>
    <p:sldId id="275" r:id="rId25"/>
    <p:sldId id="276" r:id="rId26"/>
    <p:sldId id="279"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79" d="100"/>
          <a:sy n="79"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A3976-32AC-44A3-95AB-F32F529E7AF6}" type="datetimeFigureOut">
              <a:rPr lang="en-CA" smtClean="0"/>
              <a:t>2025-04-04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14930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118601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3735676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9508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325321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8A3976-32AC-44A3-95AB-F32F529E7AF6}" type="datetimeFigureOut">
              <a:rPr lang="en-CA" smtClean="0"/>
              <a:t>2025-04-04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1285904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8A3976-32AC-44A3-95AB-F32F529E7AF6}" type="datetimeFigureOut">
              <a:rPr lang="en-CA" smtClean="0"/>
              <a:t>2025-04-04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198923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3976-32AC-44A3-95AB-F32F529E7AF6}" type="datetimeFigureOut">
              <a:rPr lang="en-CA" smtClean="0"/>
              <a:t>2025-04-04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64633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3976-32AC-44A3-95AB-F32F529E7AF6}" type="datetimeFigureOut">
              <a:rPr lang="en-CA" smtClean="0"/>
              <a:t>2025-04-04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21955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A3976-32AC-44A3-95AB-F32F529E7AF6}" type="datetimeFigureOut">
              <a:rPr lang="en-CA" smtClean="0"/>
              <a:t>2025-04-04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222698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A3976-32AC-44A3-95AB-F32F529E7AF6}" type="datetimeFigureOut">
              <a:rPr lang="en-CA" smtClean="0"/>
              <a:t>2025-04-04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17618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270384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A3976-32AC-44A3-95AB-F32F529E7AF6}" type="datetimeFigureOut">
              <a:rPr lang="en-CA" smtClean="0"/>
              <a:t>2025-04-04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337802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A3976-32AC-44A3-95AB-F32F529E7AF6}" type="datetimeFigureOut">
              <a:rPr lang="en-CA" smtClean="0"/>
              <a:t>2025-04-04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256471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A3976-32AC-44A3-95AB-F32F529E7AF6}" type="datetimeFigureOut">
              <a:rPr lang="en-CA" smtClean="0"/>
              <a:t>2025-04-04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377805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44129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8A3976-32AC-44A3-95AB-F32F529E7AF6}" type="datetimeFigureOut">
              <a:rPr lang="en-CA" smtClean="0"/>
              <a:t>2025-04-04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FD3366F-69D4-420B-9D35-2CDF9D6B18B2}" type="slidenum">
              <a:rPr lang="en-CA" smtClean="0"/>
              <a:t>‹#›</a:t>
            </a:fld>
            <a:endParaRPr lang="en-CA"/>
          </a:p>
        </p:txBody>
      </p:sp>
    </p:spTree>
    <p:extLst>
      <p:ext uri="{BB962C8B-B14F-4D97-AF65-F5344CB8AC3E}">
        <p14:creationId xmlns:p14="http://schemas.microsoft.com/office/powerpoint/2010/main" val="38857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8A3976-32AC-44A3-95AB-F32F529E7AF6}" type="datetimeFigureOut">
              <a:rPr lang="en-CA" smtClean="0"/>
              <a:t>2025-04-04</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FD3366F-69D4-420B-9D35-2CDF9D6B18B2}" type="slidenum">
              <a:rPr lang="en-CA" smtClean="0"/>
              <a:t>‹#›</a:t>
            </a:fld>
            <a:endParaRPr lang="en-CA"/>
          </a:p>
        </p:txBody>
      </p:sp>
    </p:spTree>
    <p:extLst>
      <p:ext uri="{BB962C8B-B14F-4D97-AF65-F5344CB8AC3E}">
        <p14:creationId xmlns:p14="http://schemas.microsoft.com/office/powerpoint/2010/main" val="1464237633"/>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hyperlink" Target="https://catalog.data.gov/dataset/crash-reporting-drivers-data" TargetMode="External"/><Relationship Id="rId1" Type="http://schemas.openxmlformats.org/officeDocument/2006/relationships/slideLayout" Target="../slideLayouts/slideLayout2.xml"/><Relationship Id="rId4" Type="http://schemas.openxmlformats.org/officeDocument/2006/relationships/hyperlink" Target="http://10.0.0.201:850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10.0.0.201:850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A56-1BAB-BC02-D276-D60C8AF3EC91}"/>
              </a:ext>
            </a:extLst>
          </p:cNvPr>
          <p:cNvSpPr>
            <a:spLocks noGrp="1"/>
          </p:cNvSpPr>
          <p:nvPr>
            <p:ph type="ctrTitle"/>
          </p:nvPr>
        </p:nvSpPr>
        <p:spPr/>
        <p:txBody>
          <a:bodyPr/>
          <a:lstStyle/>
          <a:p>
            <a:r>
              <a:rPr lang="en-CA" b="1" dirty="0"/>
              <a:t>M4P03 Final Project</a:t>
            </a:r>
            <a:br>
              <a:rPr lang="en-CA" b="1" dirty="0"/>
            </a:br>
            <a:endParaRPr lang="en-CA" dirty="0"/>
          </a:p>
        </p:txBody>
      </p:sp>
      <p:sp>
        <p:nvSpPr>
          <p:cNvPr id="3" name="Subtitle 2">
            <a:extLst>
              <a:ext uri="{FF2B5EF4-FFF2-40B4-BE49-F238E27FC236}">
                <a16:creationId xmlns:a16="http://schemas.microsoft.com/office/drawing/2014/main" id="{76933F21-D043-EA9D-D7FE-523E97F995B5}"/>
              </a:ext>
            </a:extLst>
          </p:cNvPr>
          <p:cNvSpPr>
            <a:spLocks noGrp="1"/>
          </p:cNvSpPr>
          <p:nvPr>
            <p:ph type="subTitle" idx="1"/>
          </p:nvPr>
        </p:nvSpPr>
        <p:spPr/>
        <p:txBody>
          <a:bodyPr>
            <a:normAutofit fontScale="92500" lnSpcReduction="20000"/>
          </a:bodyPr>
          <a:lstStyle/>
          <a:p>
            <a:r>
              <a:rPr lang="en-US" sz="3600" b="1" dirty="0"/>
              <a:t>Supervised Classification Model to predict Injury Severity from Vehicle Crashes</a:t>
            </a:r>
          </a:p>
          <a:p>
            <a:endParaRPr lang="en-CA" dirty="0"/>
          </a:p>
        </p:txBody>
      </p:sp>
    </p:spTree>
    <p:extLst>
      <p:ext uri="{BB962C8B-B14F-4D97-AF65-F5344CB8AC3E}">
        <p14:creationId xmlns:p14="http://schemas.microsoft.com/office/powerpoint/2010/main" val="275428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B672-8C57-7BC5-F20B-F41A1DA9E0D7}"/>
              </a:ext>
            </a:extLst>
          </p:cNvPr>
          <p:cNvSpPr>
            <a:spLocks noGrp="1"/>
          </p:cNvSpPr>
          <p:nvPr>
            <p:ph type="title"/>
          </p:nvPr>
        </p:nvSpPr>
        <p:spPr>
          <a:xfrm>
            <a:off x="913795" y="252919"/>
            <a:ext cx="10353762" cy="813881"/>
          </a:xfrm>
        </p:spPr>
        <p:txBody>
          <a:bodyPr/>
          <a:lstStyle/>
          <a:p>
            <a:r>
              <a:rPr lang="en-CA" dirty="0"/>
              <a:t>Observations from Visualization</a:t>
            </a:r>
          </a:p>
        </p:txBody>
      </p:sp>
      <p:sp>
        <p:nvSpPr>
          <p:cNvPr id="3" name="Content Placeholder 2">
            <a:extLst>
              <a:ext uri="{FF2B5EF4-FFF2-40B4-BE49-F238E27FC236}">
                <a16:creationId xmlns:a16="http://schemas.microsoft.com/office/drawing/2014/main" id="{D5DBF336-4C36-BD41-411F-82A17283AF5B}"/>
              </a:ext>
            </a:extLst>
          </p:cNvPr>
          <p:cNvSpPr>
            <a:spLocks noGrp="1"/>
          </p:cNvSpPr>
          <p:nvPr>
            <p:ph idx="1"/>
          </p:nvPr>
        </p:nvSpPr>
        <p:spPr>
          <a:xfrm>
            <a:off x="515566" y="1274323"/>
            <a:ext cx="11293813" cy="5019473"/>
          </a:xfrm>
        </p:spPr>
        <p:txBody>
          <a:bodyPr>
            <a:normAutofit lnSpcReduction="10000"/>
          </a:bodyPr>
          <a:lstStyle/>
          <a:p>
            <a:r>
              <a:rPr lang="en-US" dirty="0"/>
              <a:t>There is a class imbalance in the 'Injury Severity' column, with 'NO APPARENT INJURY' appearing to be over 80% of the entire dataset based off the count plot.</a:t>
            </a:r>
          </a:p>
          <a:p>
            <a:pPr marL="36900" indent="0">
              <a:buNone/>
            </a:pPr>
            <a:endParaRPr lang="en-US" dirty="0"/>
          </a:p>
          <a:p>
            <a:r>
              <a:rPr lang="en-US" dirty="0"/>
              <a:t>From the Box plot, 'FATAL INJURY' (from 'Injury Severity' column) occurs the most often at Speed Limit of 40 (mph). The other 4 </a:t>
            </a:r>
            <a:r>
              <a:rPr lang="en-US" dirty="0" err="1"/>
              <a:t>catergories</a:t>
            </a:r>
            <a:r>
              <a:rPr lang="en-US" dirty="0"/>
              <a:t> occur the most often at around Speed Limit of 35 (mph).</a:t>
            </a:r>
          </a:p>
          <a:p>
            <a:endParaRPr lang="en-US" dirty="0"/>
          </a:p>
          <a:p>
            <a:r>
              <a:rPr lang="en-US" dirty="0"/>
              <a:t>From the Violin Plot, the 'Vehicle Year' which occur the most often are vehicle years around 2010.</a:t>
            </a:r>
          </a:p>
          <a:p>
            <a:endParaRPr lang="en-US" dirty="0"/>
          </a:p>
          <a:p>
            <a:r>
              <a:rPr lang="en-US" dirty="0"/>
              <a:t>From the Scatter Plot, majority of crashes </a:t>
            </a:r>
            <a:r>
              <a:rPr lang="en-US" dirty="0" err="1"/>
              <a:t>occured</a:t>
            </a:r>
            <a:r>
              <a:rPr lang="en-US" dirty="0"/>
              <a:t> at Speed Limit of 35 (mph), ranging from Vehicle year from around 1950 to 2025.</a:t>
            </a:r>
          </a:p>
          <a:p>
            <a:endParaRPr lang="en-US" dirty="0"/>
          </a:p>
          <a:p>
            <a:r>
              <a:rPr lang="en-US" dirty="0"/>
              <a:t>From the Bar Plot ('Weather' and 'Injury Severity'), majority at crashes occurred during clear weather. Other crashes occurred during cloudy and raining weather. </a:t>
            </a:r>
            <a:endParaRPr lang="en-CA" dirty="0"/>
          </a:p>
        </p:txBody>
      </p:sp>
    </p:spTree>
    <p:extLst>
      <p:ext uri="{BB962C8B-B14F-4D97-AF65-F5344CB8AC3E}">
        <p14:creationId xmlns:p14="http://schemas.microsoft.com/office/powerpoint/2010/main" val="258497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E875-86F4-0C5B-3EDE-D004ABB40080}"/>
              </a:ext>
            </a:extLst>
          </p:cNvPr>
          <p:cNvSpPr>
            <a:spLocks noGrp="1"/>
          </p:cNvSpPr>
          <p:nvPr>
            <p:ph type="title"/>
          </p:nvPr>
        </p:nvSpPr>
        <p:spPr>
          <a:xfrm>
            <a:off x="913795" y="466928"/>
            <a:ext cx="10353762" cy="700391"/>
          </a:xfrm>
        </p:spPr>
        <p:txBody>
          <a:bodyPr>
            <a:normAutofit fontScale="90000"/>
          </a:bodyPr>
          <a:lstStyle/>
          <a:p>
            <a:r>
              <a:rPr lang="en-US" dirty="0"/>
              <a:t>Columns Removed</a:t>
            </a:r>
            <a:endParaRPr lang="en-CA" dirty="0"/>
          </a:p>
        </p:txBody>
      </p:sp>
      <p:sp>
        <p:nvSpPr>
          <p:cNvPr id="3" name="Content Placeholder 2">
            <a:extLst>
              <a:ext uri="{FF2B5EF4-FFF2-40B4-BE49-F238E27FC236}">
                <a16:creationId xmlns:a16="http://schemas.microsoft.com/office/drawing/2014/main" id="{8B97455B-DA3E-8F11-0420-8AD4AEFCDE25}"/>
              </a:ext>
            </a:extLst>
          </p:cNvPr>
          <p:cNvSpPr>
            <a:spLocks noGrp="1"/>
          </p:cNvSpPr>
          <p:nvPr>
            <p:ph idx="1"/>
          </p:nvPr>
        </p:nvSpPr>
        <p:spPr>
          <a:xfrm>
            <a:off x="544749" y="1245141"/>
            <a:ext cx="11031166" cy="5003260"/>
          </a:xfrm>
        </p:spPr>
        <p:txBody>
          <a:bodyPr>
            <a:normAutofit/>
          </a:bodyPr>
          <a:lstStyle/>
          <a:p>
            <a:pPr marL="36900" indent="0">
              <a:buNone/>
            </a:pPr>
            <a:r>
              <a:rPr lang="en-US" sz="1800" u="sng" dirty="0"/>
              <a:t>Columns/Features considered to be removed:</a:t>
            </a:r>
          </a:p>
          <a:p>
            <a:pPr marL="36900" indent="0">
              <a:buNone/>
            </a:pPr>
            <a:r>
              <a:rPr lang="en-US" sz="1800" i="1" u="sng" dirty="0"/>
              <a:t>Not predictive:</a:t>
            </a:r>
          </a:p>
          <a:p>
            <a:r>
              <a:rPr lang="en-US" sz="1800" dirty="0"/>
              <a:t>Report Number, Local Case Number, Agency Name, Person ID, Vehicle ID, Off-Road Description</a:t>
            </a:r>
          </a:p>
          <a:p>
            <a:pPr marL="36900" indent="0">
              <a:buNone/>
            </a:pPr>
            <a:r>
              <a:rPr lang="en-US" sz="1800" i="1" u="sng" dirty="0"/>
              <a:t>Rarely relevant for injury prediction:</a:t>
            </a:r>
          </a:p>
          <a:p>
            <a:r>
              <a:rPr lang="en-US" sz="1800" dirty="0"/>
              <a:t>Driverless Vehicle, Parked Vehicle</a:t>
            </a:r>
          </a:p>
          <a:p>
            <a:pPr marL="36900" indent="0">
              <a:buNone/>
            </a:pPr>
            <a:r>
              <a:rPr lang="en-US" sz="1800" i="1" u="sng" dirty="0"/>
              <a:t>Hard to quantify effectively:</a:t>
            </a:r>
          </a:p>
          <a:p>
            <a:r>
              <a:rPr lang="en-US" sz="1800" dirty="0"/>
              <a:t>Vehicle First Impact Location</a:t>
            </a:r>
          </a:p>
          <a:p>
            <a:pPr marL="36900" indent="0">
              <a:buNone/>
            </a:pPr>
            <a:r>
              <a:rPr lang="en-US" sz="1800" i="1" u="sng" dirty="0"/>
              <a:t>Redundant because of Lat/Long:</a:t>
            </a:r>
          </a:p>
          <a:p>
            <a:r>
              <a:rPr lang="en-US" sz="1800" dirty="0"/>
              <a:t>Location</a:t>
            </a:r>
          </a:p>
          <a:p>
            <a:pPr marL="36900" indent="0">
              <a:buNone/>
            </a:pPr>
            <a:r>
              <a:rPr lang="en-US" sz="1800" u="sng" dirty="0"/>
              <a:t>Columns/Features considered to be removed due to too many missing values (&gt; 80% missing values):</a:t>
            </a:r>
          </a:p>
          <a:p>
            <a:r>
              <a:rPr lang="en-US" sz="1800" dirty="0"/>
              <a:t>'Off-Road Description', 'Municipality', 'Related Non-Motorist', 'Non-Motorist Substance Abuse', 'Circumstance'</a:t>
            </a:r>
            <a:endParaRPr lang="en-CA" sz="1800" dirty="0"/>
          </a:p>
        </p:txBody>
      </p:sp>
    </p:spTree>
    <p:extLst>
      <p:ext uri="{BB962C8B-B14F-4D97-AF65-F5344CB8AC3E}">
        <p14:creationId xmlns:p14="http://schemas.microsoft.com/office/powerpoint/2010/main" val="263105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36E8-7503-E0A4-9104-6F6FE87DE7B0}"/>
              </a:ext>
            </a:extLst>
          </p:cNvPr>
          <p:cNvSpPr>
            <a:spLocks noGrp="1"/>
          </p:cNvSpPr>
          <p:nvPr>
            <p:ph type="title"/>
          </p:nvPr>
        </p:nvSpPr>
        <p:spPr>
          <a:xfrm>
            <a:off x="913795" y="204282"/>
            <a:ext cx="10353762" cy="768484"/>
          </a:xfrm>
        </p:spPr>
        <p:txBody>
          <a:bodyPr>
            <a:normAutofit/>
          </a:bodyPr>
          <a:lstStyle/>
          <a:p>
            <a:r>
              <a:rPr lang="en-US" dirty="0"/>
              <a:t>Columns/Features kept for Prediction:</a:t>
            </a:r>
            <a:endParaRPr lang="en-CA" dirty="0"/>
          </a:p>
        </p:txBody>
      </p:sp>
      <p:sp>
        <p:nvSpPr>
          <p:cNvPr id="3" name="Content Placeholder 2">
            <a:extLst>
              <a:ext uri="{FF2B5EF4-FFF2-40B4-BE49-F238E27FC236}">
                <a16:creationId xmlns:a16="http://schemas.microsoft.com/office/drawing/2014/main" id="{F64B2E08-9832-E562-8B2E-6326AADC1730}"/>
              </a:ext>
            </a:extLst>
          </p:cNvPr>
          <p:cNvSpPr>
            <a:spLocks noGrp="1"/>
          </p:cNvSpPr>
          <p:nvPr>
            <p:ph idx="1"/>
          </p:nvPr>
        </p:nvSpPr>
        <p:spPr>
          <a:xfrm>
            <a:off x="301557" y="1066800"/>
            <a:ext cx="11595371" cy="5499370"/>
          </a:xfrm>
        </p:spPr>
        <p:txBody>
          <a:bodyPr>
            <a:normAutofit/>
          </a:bodyPr>
          <a:lstStyle/>
          <a:p>
            <a:pPr marL="36900" indent="0">
              <a:buNone/>
            </a:pPr>
            <a:r>
              <a:rPr lang="en-CA" dirty="0"/>
              <a:t>1. </a:t>
            </a:r>
            <a:r>
              <a:rPr lang="en-CA" u="sng" dirty="0"/>
              <a:t>Crash Circumstances:</a:t>
            </a:r>
          </a:p>
          <a:p>
            <a:r>
              <a:rPr lang="en-CA" sz="1800" dirty="0"/>
              <a:t>Crash Date/Time (converted to 'Year', 'Month', 'Day', '</a:t>
            </a:r>
            <a:r>
              <a:rPr lang="en-CA" sz="1800" dirty="0" err="1"/>
              <a:t>DayOfWeek</a:t>
            </a:r>
            <a:r>
              <a:rPr lang="en-CA" sz="1800" dirty="0"/>
              <a:t>', 'Hour', '</a:t>
            </a:r>
            <a:r>
              <a:rPr lang="en-CA" sz="1800" dirty="0" err="1"/>
              <a:t>TimeOfDay</a:t>
            </a:r>
            <a:r>
              <a:rPr lang="en-CA" sz="1800" dirty="0"/>
              <a:t>'), Route Type, Road Name, Cross-Street Name, Weather, Surface Condition, Light, Traffic Control, Collision Type</a:t>
            </a:r>
          </a:p>
          <a:p>
            <a:pPr marL="36900" indent="0">
              <a:buNone/>
            </a:pPr>
            <a:r>
              <a:rPr lang="en-CA" dirty="0"/>
              <a:t>2. </a:t>
            </a:r>
            <a:r>
              <a:rPr lang="en-CA" u="sng" dirty="0"/>
              <a:t>Driver Behavior &amp; Risk Factors:</a:t>
            </a:r>
          </a:p>
          <a:p>
            <a:r>
              <a:rPr lang="en-CA" sz="1800" dirty="0"/>
              <a:t>Driver At Fault, Driver Substance Abuse, Non-Motorist Substance Abuse, Driver Distracted By, Drivers License State </a:t>
            </a:r>
          </a:p>
          <a:p>
            <a:pPr marL="36900" indent="0">
              <a:buNone/>
            </a:pPr>
            <a:r>
              <a:rPr lang="en-CA" dirty="0"/>
              <a:t>3. </a:t>
            </a:r>
            <a:r>
              <a:rPr lang="en-CA" u="sng" dirty="0"/>
              <a:t>Vehicle Information:</a:t>
            </a:r>
          </a:p>
          <a:p>
            <a:r>
              <a:rPr lang="en-CA" sz="1800" dirty="0"/>
              <a:t>Vehicle Body Type, Vehicle Movement, Vehicle Going Dir, Speed Limit, Vehicle Damage Extent, Vehicle Year, Vehicle Make, Vehicle Model </a:t>
            </a:r>
          </a:p>
          <a:p>
            <a:pPr marL="36900" indent="0">
              <a:buNone/>
            </a:pPr>
            <a:r>
              <a:rPr lang="en-CA" dirty="0"/>
              <a:t>4. </a:t>
            </a:r>
            <a:r>
              <a:rPr lang="en-CA" u="sng" dirty="0"/>
              <a:t>Location Data: </a:t>
            </a:r>
          </a:p>
          <a:p>
            <a:r>
              <a:rPr lang="en-CA" sz="1800" dirty="0"/>
              <a:t>Latitude, Longitude</a:t>
            </a:r>
          </a:p>
          <a:p>
            <a:pPr marL="36900" indent="0">
              <a:buNone/>
            </a:pPr>
            <a:r>
              <a:rPr lang="en-CA" dirty="0"/>
              <a:t>5. </a:t>
            </a:r>
            <a:r>
              <a:rPr lang="en-CA" u="sng" dirty="0"/>
              <a:t>High Correlation:</a:t>
            </a:r>
          </a:p>
          <a:p>
            <a:r>
              <a:rPr lang="en-CA" sz="1800" dirty="0"/>
              <a:t>ACRS Report Type</a:t>
            </a:r>
          </a:p>
        </p:txBody>
      </p:sp>
    </p:spTree>
    <p:extLst>
      <p:ext uri="{BB962C8B-B14F-4D97-AF65-F5344CB8AC3E}">
        <p14:creationId xmlns:p14="http://schemas.microsoft.com/office/powerpoint/2010/main" val="19912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4140-C04F-353C-5FF7-E8308D865F20}"/>
              </a:ext>
            </a:extLst>
          </p:cNvPr>
          <p:cNvSpPr>
            <a:spLocks noGrp="1"/>
          </p:cNvSpPr>
          <p:nvPr>
            <p:ph type="title"/>
          </p:nvPr>
        </p:nvSpPr>
        <p:spPr/>
        <p:txBody>
          <a:bodyPr>
            <a:normAutofit/>
          </a:bodyPr>
          <a:lstStyle/>
          <a:p>
            <a:r>
              <a:rPr lang="en-US" sz="4000" dirty="0"/>
              <a:t>Chosen Target Variable, y</a:t>
            </a:r>
            <a:endParaRPr lang="en-CA" dirty="0"/>
          </a:p>
        </p:txBody>
      </p:sp>
      <p:sp>
        <p:nvSpPr>
          <p:cNvPr id="3" name="Content Placeholder 2">
            <a:extLst>
              <a:ext uri="{FF2B5EF4-FFF2-40B4-BE49-F238E27FC236}">
                <a16:creationId xmlns:a16="http://schemas.microsoft.com/office/drawing/2014/main" id="{2C3039E7-5CFE-0E68-F602-55FE43C05AB6}"/>
              </a:ext>
            </a:extLst>
          </p:cNvPr>
          <p:cNvSpPr>
            <a:spLocks noGrp="1"/>
          </p:cNvSpPr>
          <p:nvPr>
            <p:ph idx="1"/>
          </p:nvPr>
        </p:nvSpPr>
        <p:spPr/>
        <p:txBody>
          <a:bodyPr/>
          <a:lstStyle/>
          <a:p>
            <a:r>
              <a:rPr lang="en-US" sz="2000" dirty="0"/>
              <a:t>'Injury Severity' will be target variable y, as the model(s) will attempt to predict the Injury Severity based off five categories. </a:t>
            </a:r>
          </a:p>
          <a:p>
            <a:endParaRPr lang="en-US" dirty="0"/>
          </a:p>
          <a:p>
            <a:r>
              <a:rPr lang="en-US" sz="2000" dirty="0"/>
              <a:t>The five categories are:</a:t>
            </a:r>
          </a:p>
          <a:p>
            <a:pPr marL="494100" indent="-457200">
              <a:buSzPct val="100000"/>
              <a:buFont typeface="+mj-lt"/>
              <a:buAutoNum type="arabicPeriod"/>
            </a:pPr>
            <a:r>
              <a:rPr lang="en-US" dirty="0"/>
              <a:t>FATAL INJURY</a:t>
            </a:r>
          </a:p>
          <a:p>
            <a:pPr marL="494100" indent="-457200">
              <a:buSzPct val="100000"/>
              <a:buFont typeface="+mj-lt"/>
              <a:buAutoNum type="arabicPeriod"/>
            </a:pPr>
            <a:r>
              <a:rPr lang="en-US" dirty="0"/>
              <a:t>SUSPECTED SERIOUS INJURY</a:t>
            </a:r>
          </a:p>
          <a:p>
            <a:pPr marL="494100" indent="-457200">
              <a:buSzPct val="100000"/>
              <a:buFont typeface="+mj-lt"/>
              <a:buAutoNum type="arabicPeriod"/>
            </a:pPr>
            <a:r>
              <a:rPr lang="en-US" dirty="0"/>
              <a:t>SUSPECTED MINOR INJURY</a:t>
            </a:r>
          </a:p>
          <a:p>
            <a:pPr marL="494100" indent="-457200">
              <a:buSzPct val="100000"/>
              <a:buFont typeface="+mj-lt"/>
              <a:buAutoNum type="arabicPeriod"/>
            </a:pPr>
            <a:r>
              <a:rPr lang="en-US" dirty="0"/>
              <a:t>POSSIBLE INJURY</a:t>
            </a:r>
          </a:p>
          <a:p>
            <a:pPr marL="494100" indent="-457200">
              <a:buSzPct val="100000"/>
              <a:buFont typeface="+mj-lt"/>
              <a:buAutoNum type="arabicPeriod"/>
            </a:pPr>
            <a:r>
              <a:rPr lang="en-US" dirty="0"/>
              <a:t>NO APPARENT INJURY</a:t>
            </a:r>
          </a:p>
          <a:p>
            <a:pPr marL="494100" indent="-457200">
              <a:buSzPct val="100000"/>
              <a:buFont typeface="+mj-lt"/>
              <a:buAutoNum type="arabicPeriod"/>
            </a:pPr>
            <a:endParaRPr lang="en-US" dirty="0"/>
          </a:p>
          <a:p>
            <a:pPr marL="494100" indent="-457200">
              <a:buFont typeface="+mj-lt"/>
              <a:buAutoNum type="arabicPeriod"/>
            </a:pPr>
            <a:endParaRPr lang="en-CA" sz="2000" dirty="0"/>
          </a:p>
          <a:p>
            <a:endParaRPr lang="en-CA" dirty="0"/>
          </a:p>
        </p:txBody>
      </p:sp>
    </p:spTree>
    <p:extLst>
      <p:ext uri="{BB962C8B-B14F-4D97-AF65-F5344CB8AC3E}">
        <p14:creationId xmlns:p14="http://schemas.microsoft.com/office/powerpoint/2010/main" val="91563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C08B-97D6-B83D-4590-0C34A05033F5}"/>
              </a:ext>
            </a:extLst>
          </p:cNvPr>
          <p:cNvSpPr>
            <a:spLocks noGrp="1"/>
          </p:cNvSpPr>
          <p:nvPr>
            <p:ph type="title"/>
          </p:nvPr>
        </p:nvSpPr>
        <p:spPr>
          <a:xfrm>
            <a:off x="913795" y="282102"/>
            <a:ext cx="10353762" cy="784698"/>
          </a:xfrm>
        </p:spPr>
        <p:txBody>
          <a:bodyPr>
            <a:normAutofit/>
          </a:bodyPr>
          <a:lstStyle/>
          <a:p>
            <a:r>
              <a:rPr lang="en-CA" dirty="0"/>
              <a:t>Pre-processing and Feature Engineering </a:t>
            </a:r>
          </a:p>
        </p:txBody>
      </p:sp>
      <p:sp>
        <p:nvSpPr>
          <p:cNvPr id="3" name="Content Placeholder 2">
            <a:extLst>
              <a:ext uri="{FF2B5EF4-FFF2-40B4-BE49-F238E27FC236}">
                <a16:creationId xmlns:a16="http://schemas.microsoft.com/office/drawing/2014/main" id="{8FC81250-4D47-E940-C174-22B800106CD4}"/>
              </a:ext>
            </a:extLst>
          </p:cNvPr>
          <p:cNvSpPr>
            <a:spLocks noGrp="1"/>
          </p:cNvSpPr>
          <p:nvPr>
            <p:ph idx="1"/>
          </p:nvPr>
        </p:nvSpPr>
        <p:spPr>
          <a:xfrm>
            <a:off x="408562" y="1215957"/>
            <a:ext cx="11381361" cy="5291847"/>
          </a:xfrm>
        </p:spPr>
        <p:txBody>
          <a:bodyPr/>
          <a:lstStyle/>
          <a:p>
            <a:pPr marL="36900" indent="0">
              <a:buNone/>
            </a:pPr>
            <a:r>
              <a:rPr lang="en-CA" u="sng" dirty="0"/>
              <a:t>Pre-processing: </a:t>
            </a:r>
          </a:p>
          <a:p>
            <a:r>
              <a:rPr lang="en-US" dirty="0"/>
              <a:t>'Vehicle Year' column had numerical values (its years) from 0 to 9999, which does not make sense. 'Vehicle Year' was filtered to have years from 1938 and 2025.</a:t>
            </a:r>
          </a:p>
          <a:p>
            <a:r>
              <a:rPr lang="en-US" dirty="0"/>
              <a:t>Made all objects/strings upper case to avoid duplicates. Example: For "Light" column, there's 'DAYLIGHT' and 'Daylight'. Made all 'daylight' values to 'DAYLIGHT’.</a:t>
            </a:r>
          </a:p>
          <a:p>
            <a:r>
              <a:rPr lang="en-US" dirty="0"/>
              <a:t>Filled missing values with the mode.</a:t>
            </a:r>
          </a:p>
          <a:p>
            <a:endParaRPr lang="en-US" dirty="0"/>
          </a:p>
          <a:p>
            <a:pPr marL="36900" indent="0">
              <a:buNone/>
            </a:pPr>
            <a:r>
              <a:rPr lang="en-US" u="sng" dirty="0"/>
              <a:t>Pre-processing and Feature Engineering on 'Crash Date/Time’:</a:t>
            </a:r>
          </a:p>
          <a:p>
            <a:r>
              <a:rPr lang="en-US" dirty="0"/>
              <a:t>Pre-processing: Converting 'Crash Date/Time' into a datetime format. (ex:</a:t>
            </a:r>
            <a:r>
              <a:rPr lang="en-CA" dirty="0"/>
              <a:t>05/27/2021 07:40:00 PM)</a:t>
            </a:r>
            <a:endParaRPr lang="en-US" dirty="0"/>
          </a:p>
          <a:p>
            <a:r>
              <a:rPr lang="en-US" dirty="0"/>
              <a:t>Feature Engineering: Creating new features like 'Year', 'Month', 'Day', '</a:t>
            </a:r>
            <a:r>
              <a:rPr lang="en-US" dirty="0" err="1"/>
              <a:t>DayOfWeek</a:t>
            </a:r>
            <a:r>
              <a:rPr lang="en-US" dirty="0"/>
              <a:t>', 'Hour', and '</a:t>
            </a:r>
            <a:r>
              <a:rPr lang="en-US" dirty="0" err="1"/>
              <a:t>TimeOfDay</a:t>
            </a:r>
            <a:r>
              <a:rPr lang="en-US" dirty="0"/>
              <a:t>' from the datetime data.</a:t>
            </a:r>
          </a:p>
          <a:p>
            <a:pPr marL="36900" indent="0">
              <a:buNone/>
            </a:pPr>
            <a:endParaRPr lang="en-US" dirty="0"/>
          </a:p>
          <a:p>
            <a:endParaRPr lang="en-CA" dirty="0"/>
          </a:p>
        </p:txBody>
      </p:sp>
    </p:spTree>
    <p:extLst>
      <p:ext uri="{BB962C8B-B14F-4D97-AF65-F5344CB8AC3E}">
        <p14:creationId xmlns:p14="http://schemas.microsoft.com/office/powerpoint/2010/main" val="11981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22D8-EDE0-C2EF-0768-D7FD98C75DC3}"/>
              </a:ext>
            </a:extLst>
          </p:cNvPr>
          <p:cNvSpPr>
            <a:spLocks noGrp="1"/>
          </p:cNvSpPr>
          <p:nvPr>
            <p:ph type="title"/>
          </p:nvPr>
        </p:nvSpPr>
        <p:spPr>
          <a:xfrm>
            <a:off x="359924" y="282101"/>
            <a:ext cx="11293812" cy="953311"/>
          </a:xfrm>
        </p:spPr>
        <p:txBody>
          <a:bodyPr>
            <a:noAutofit/>
          </a:bodyPr>
          <a:lstStyle/>
          <a:p>
            <a:r>
              <a:rPr lang="en-US" sz="3200" dirty="0"/>
              <a:t>Feature Engineering : Binary Encoding and Mapping Values (Converting to Numerical Values )</a:t>
            </a:r>
            <a:endParaRPr lang="en-CA" sz="3200" dirty="0"/>
          </a:p>
        </p:txBody>
      </p:sp>
      <p:sp>
        <p:nvSpPr>
          <p:cNvPr id="3" name="Content Placeholder 2">
            <a:extLst>
              <a:ext uri="{FF2B5EF4-FFF2-40B4-BE49-F238E27FC236}">
                <a16:creationId xmlns:a16="http://schemas.microsoft.com/office/drawing/2014/main" id="{F8DBF6B9-AFC1-099B-DD44-A3C7114BE995}"/>
              </a:ext>
            </a:extLst>
          </p:cNvPr>
          <p:cNvSpPr>
            <a:spLocks noGrp="1"/>
          </p:cNvSpPr>
          <p:nvPr>
            <p:ph idx="1"/>
          </p:nvPr>
        </p:nvSpPr>
        <p:spPr>
          <a:xfrm>
            <a:off x="913795" y="1732449"/>
            <a:ext cx="10353762" cy="4687806"/>
          </a:xfrm>
        </p:spPr>
        <p:txBody>
          <a:bodyPr/>
          <a:lstStyle/>
          <a:p>
            <a:pPr marL="36900" indent="0">
              <a:buNone/>
            </a:pPr>
            <a:r>
              <a:rPr lang="en-CA" dirty="0"/>
              <a:t>Binary encoding was used to encode all features (except 'Injury Severity’) which had object/string values, to be converted to be numerical values.</a:t>
            </a:r>
          </a:p>
          <a:p>
            <a:pPr marL="36900" indent="0">
              <a:buNone/>
            </a:pPr>
            <a:endParaRPr lang="en-CA" dirty="0"/>
          </a:p>
          <a:p>
            <a:pPr marL="36900" indent="0">
              <a:buNone/>
            </a:pPr>
            <a:r>
              <a:rPr lang="en-US" dirty="0"/>
              <a:t>Mapped 'Injury Severity' categorical values to the following:</a:t>
            </a:r>
          </a:p>
          <a:p>
            <a:r>
              <a:rPr lang="en-US" dirty="0"/>
              <a:t>'FATAL INJURY’: 4</a:t>
            </a:r>
          </a:p>
          <a:p>
            <a:r>
              <a:rPr lang="en-US" dirty="0"/>
              <a:t>'SUSPECTED SERIOUS INJURY’: 3</a:t>
            </a:r>
          </a:p>
          <a:p>
            <a:r>
              <a:rPr lang="en-US" dirty="0"/>
              <a:t>'SUSPECTED MINOR INJURY’: 2</a:t>
            </a:r>
          </a:p>
          <a:p>
            <a:r>
              <a:rPr lang="en-US" dirty="0"/>
              <a:t>'POSSIBLE INJURY’: 1</a:t>
            </a:r>
          </a:p>
          <a:p>
            <a:r>
              <a:rPr lang="en-US" dirty="0"/>
              <a:t>'NO APPARENT INJURY’: 0</a:t>
            </a:r>
          </a:p>
          <a:p>
            <a:endParaRPr lang="en-US" dirty="0"/>
          </a:p>
          <a:p>
            <a:pPr marL="36900" indent="0">
              <a:buNone/>
            </a:pPr>
            <a:endParaRPr lang="en-CA" dirty="0"/>
          </a:p>
        </p:txBody>
      </p:sp>
    </p:spTree>
    <p:extLst>
      <p:ext uri="{BB962C8B-B14F-4D97-AF65-F5344CB8AC3E}">
        <p14:creationId xmlns:p14="http://schemas.microsoft.com/office/powerpoint/2010/main" val="84462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139E-3AC9-594B-7D6B-A6586DE9E732}"/>
              </a:ext>
            </a:extLst>
          </p:cNvPr>
          <p:cNvSpPr>
            <a:spLocks noGrp="1"/>
          </p:cNvSpPr>
          <p:nvPr>
            <p:ph type="title"/>
          </p:nvPr>
        </p:nvSpPr>
        <p:spPr>
          <a:xfrm>
            <a:off x="913795" y="175098"/>
            <a:ext cx="10353762" cy="583659"/>
          </a:xfrm>
        </p:spPr>
        <p:txBody>
          <a:bodyPr>
            <a:normAutofit fontScale="90000"/>
          </a:bodyPr>
          <a:lstStyle/>
          <a:p>
            <a:r>
              <a:rPr lang="en-US" dirty="0"/>
              <a:t>Top 20 Correlations</a:t>
            </a:r>
            <a:endParaRPr lang="en-CA" dirty="0"/>
          </a:p>
        </p:txBody>
      </p:sp>
      <p:graphicFrame>
        <p:nvGraphicFramePr>
          <p:cNvPr id="31" name="Content Placeholder 30">
            <a:extLst>
              <a:ext uri="{FF2B5EF4-FFF2-40B4-BE49-F238E27FC236}">
                <a16:creationId xmlns:a16="http://schemas.microsoft.com/office/drawing/2014/main" id="{2DBFDC34-11F4-B14D-D5F5-943C93303267}"/>
              </a:ext>
            </a:extLst>
          </p:cNvPr>
          <p:cNvGraphicFramePr>
            <a:graphicFrameLocks noGrp="1"/>
          </p:cNvGraphicFramePr>
          <p:nvPr>
            <p:ph idx="1"/>
            <p:extLst>
              <p:ext uri="{D42A27DB-BD31-4B8C-83A1-F6EECF244321}">
                <p14:modId xmlns:p14="http://schemas.microsoft.com/office/powerpoint/2010/main" val="3522900263"/>
              </p:ext>
            </p:extLst>
          </p:nvPr>
        </p:nvGraphicFramePr>
        <p:xfrm>
          <a:off x="158885" y="992221"/>
          <a:ext cx="5330756" cy="5389125"/>
        </p:xfrm>
        <a:graphic>
          <a:graphicData uri="http://schemas.openxmlformats.org/drawingml/2006/table">
            <a:tbl>
              <a:tblPr>
                <a:tableStyleId>{5C22544A-7EE6-4342-B048-85BDC9FD1C3A}</a:tableStyleId>
              </a:tblPr>
              <a:tblGrid>
                <a:gridCol w="3581932">
                  <a:extLst>
                    <a:ext uri="{9D8B030D-6E8A-4147-A177-3AD203B41FA5}">
                      <a16:colId xmlns:a16="http://schemas.microsoft.com/office/drawing/2014/main" val="1943209032"/>
                    </a:ext>
                  </a:extLst>
                </a:gridCol>
                <a:gridCol w="1748824">
                  <a:extLst>
                    <a:ext uri="{9D8B030D-6E8A-4147-A177-3AD203B41FA5}">
                      <a16:colId xmlns:a16="http://schemas.microsoft.com/office/drawing/2014/main" val="1504180902"/>
                    </a:ext>
                  </a:extLst>
                </a:gridCol>
              </a:tblGrid>
              <a:tr h="256625">
                <a:tc>
                  <a:txBody>
                    <a:bodyPr/>
                    <a:lstStyle/>
                    <a:p>
                      <a:pPr algn="ctr" fontAlgn="ctr"/>
                      <a:r>
                        <a:rPr lang="en-CA" sz="1200" u="none" strike="noStrike">
                          <a:effectLst/>
                        </a:rPr>
                        <a:t>Feature</a:t>
                      </a:r>
                      <a:endParaRPr lang="en-CA" sz="1200" b="1"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Correlation</a:t>
                      </a:r>
                      <a:endParaRPr lang="en-CA" sz="1200" b="1"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1686140325"/>
                  </a:ext>
                </a:extLst>
              </a:tr>
              <a:tr h="256625">
                <a:tc>
                  <a:txBody>
                    <a:bodyPr/>
                    <a:lstStyle/>
                    <a:p>
                      <a:pPr algn="l" fontAlgn="ctr"/>
                      <a:r>
                        <a:rPr lang="en-CA" sz="1200" u="none" strike="noStrike">
                          <a:effectLst/>
                        </a:rPr>
                        <a:t>Injury Severity</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1</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1850758371"/>
                  </a:ext>
                </a:extLst>
              </a:tr>
              <a:tr h="256625">
                <a:tc>
                  <a:txBody>
                    <a:bodyPr/>
                    <a:lstStyle/>
                    <a:p>
                      <a:pPr algn="l" fontAlgn="ctr"/>
                      <a:r>
                        <a:rPr lang="en-CA" sz="1200" u="none" strike="noStrike">
                          <a:effectLst/>
                        </a:rPr>
                        <a:t>ACRS Report Type_0</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0.568206</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825573806"/>
                  </a:ext>
                </a:extLst>
              </a:tr>
              <a:tr h="256625">
                <a:tc>
                  <a:txBody>
                    <a:bodyPr/>
                    <a:lstStyle/>
                    <a:p>
                      <a:pPr algn="l" fontAlgn="ctr"/>
                      <a:r>
                        <a:rPr lang="en-CA" sz="1200" u="none" strike="noStrike">
                          <a:effectLst/>
                        </a:rPr>
                        <a:t>Vehicle Damage Extent_1</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0.194687</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228775655"/>
                  </a:ext>
                </a:extLst>
              </a:tr>
              <a:tr h="256625">
                <a:tc>
                  <a:txBody>
                    <a:bodyPr/>
                    <a:lstStyle/>
                    <a:p>
                      <a:pPr algn="l" fontAlgn="ctr"/>
                      <a:r>
                        <a:rPr lang="en-CA" sz="1200" u="none" strike="noStrike">
                          <a:effectLst/>
                        </a:rPr>
                        <a:t>Speed Limit</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0.110278</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819850015"/>
                  </a:ext>
                </a:extLst>
              </a:tr>
              <a:tr h="256625">
                <a:tc>
                  <a:txBody>
                    <a:bodyPr/>
                    <a:lstStyle/>
                    <a:p>
                      <a:pPr algn="l" fontAlgn="ctr"/>
                      <a:r>
                        <a:rPr lang="en-CA" sz="1200" u="none" strike="noStrike" dirty="0">
                          <a:effectLst/>
                        </a:rPr>
                        <a:t>Vehicle Damage Extent_2</a:t>
                      </a:r>
                      <a:endParaRPr lang="en-CA" sz="1200" b="0" i="0" u="none" strike="noStrike" dirty="0">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0.07939</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1006201843"/>
                  </a:ext>
                </a:extLst>
              </a:tr>
              <a:tr h="256625">
                <a:tc>
                  <a:txBody>
                    <a:bodyPr/>
                    <a:lstStyle/>
                    <a:p>
                      <a:pPr algn="l" fontAlgn="ctr"/>
                      <a:r>
                        <a:rPr lang="en-CA" sz="1200" u="none" strike="noStrike">
                          <a:effectLst/>
                        </a:rPr>
                        <a:t>Driver At Fault_1</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0.072794</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143370890"/>
                  </a:ext>
                </a:extLst>
              </a:tr>
              <a:tr h="256625">
                <a:tc>
                  <a:txBody>
                    <a:bodyPr/>
                    <a:lstStyle/>
                    <a:p>
                      <a:pPr algn="l" fontAlgn="ctr"/>
                      <a:r>
                        <a:rPr lang="en-CA" sz="1200" u="none" strike="noStrike">
                          <a:effectLst/>
                        </a:rPr>
                        <a:t>Latitude</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0.060372</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572730563"/>
                  </a:ext>
                </a:extLst>
              </a:tr>
              <a:tr h="256625">
                <a:tc>
                  <a:txBody>
                    <a:bodyPr/>
                    <a:lstStyle/>
                    <a:p>
                      <a:pPr algn="l" fontAlgn="ctr"/>
                      <a:r>
                        <a:rPr lang="en-CA" sz="1200" u="none" strike="noStrike">
                          <a:effectLst/>
                        </a:rPr>
                        <a:t>Vehicle Movement_2</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0.054615</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458227565"/>
                  </a:ext>
                </a:extLst>
              </a:tr>
              <a:tr h="256625">
                <a:tc>
                  <a:txBody>
                    <a:bodyPr/>
                    <a:lstStyle/>
                    <a:p>
                      <a:pPr algn="l" fontAlgn="ctr"/>
                      <a:r>
                        <a:rPr lang="en-CA" sz="1200" u="none" strike="noStrike">
                          <a:effectLst/>
                        </a:rPr>
                        <a:t>Traffic Control_3</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0.044948</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954954322"/>
                  </a:ext>
                </a:extLst>
              </a:tr>
              <a:tr h="256625">
                <a:tc>
                  <a:txBody>
                    <a:bodyPr/>
                    <a:lstStyle/>
                    <a:p>
                      <a:pPr algn="l" fontAlgn="ctr"/>
                      <a:r>
                        <a:rPr lang="en-CA" sz="1200" u="none" strike="noStrike">
                          <a:effectLst/>
                        </a:rPr>
                        <a:t>Vehicle Body Type_1</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0.040948</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749812090"/>
                  </a:ext>
                </a:extLst>
              </a:tr>
              <a:tr h="256625">
                <a:tc>
                  <a:txBody>
                    <a:bodyPr/>
                    <a:lstStyle/>
                    <a:p>
                      <a:pPr algn="l" fontAlgn="ctr"/>
                      <a:r>
                        <a:rPr lang="en-CA" sz="1200" u="none" strike="noStrike">
                          <a:effectLst/>
                        </a:rPr>
                        <a:t>Cross-Street Name_11</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0.032687</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2643757322"/>
                  </a:ext>
                </a:extLst>
              </a:tr>
              <a:tr h="256625">
                <a:tc>
                  <a:txBody>
                    <a:bodyPr/>
                    <a:lstStyle/>
                    <a:p>
                      <a:pPr algn="l" fontAlgn="ctr"/>
                      <a:r>
                        <a:rPr lang="en-CA" sz="1200" u="none" strike="noStrike">
                          <a:effectLst/>
                        </a:rPr>
                        <a:t>Cross-Street Name_3</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0.032372</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1274983538"/>
                  </a:ext>
                </a:extLst>
              </a:tr>
              <a:tr h="256625">
                <a:tc>
                  <a:txBody>
                    <a:bodyPr/>
                    <a:lstStyle/>
                    <a:p>
                      <a:pPr algn="l" fontAlgn="ctr"/>
                      <a:r>
                        <a:rPr lang="en-CA" sz="1200" u="none" strike="noStrike">
                          <a:effectLst/>
                        </a:rPr>
                        <a:t>Cross-Street Name_9</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0.030143</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500157960"/>
                  </a:ext>
                </a:extLst>
              </a:tr>
              <a:tr h="256625">
                <a:tc>
                  <a:txBody>
                    <a:bodyPr/>
                    <a:lstStyle/>
                    <a:p>
                      <a:pPr algn="l" fontAlgn="ctr"/>
                      <a:r>
                        <a:rPr lang="en-CA" sz="1200" u="none" strike="noStrike">
                          <a:effectLst/>
                        </a:rPr>
                        <a:t>Cross-Street Name_6</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0.030088</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799469886"/>
                  </a:ext>
                </a:extLst>
              </a:tr>
              <a:tr h="256625">
                <a:tc>
                  <a:txBody>
                    <a:bodyPr/>
                    <a:lstStyle/>
                    <a:p>
                      <a:pPr algn="l" fontAlgn="ctr"/>
                      <a:r>
                        <a:rPr lang="en-CA" sz="1200" u="none" strike="noStrike">
                          <a:effectLst/>
                        </a:rPr>
                        <a:t>Road Name_8</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0.029478</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3526447168"/>
                  </a:ext>
                </a:extLst>
              </a:tr>
              <a:tr h="256625">
                <a:tc>
                  <a:txBody>
                    <a:bodyPr/>
                    <a:lstStyle/>
                    <a:p>
                      <a:pPr algn="l" fontAlgn="ctr"/>
                      <a:r>
                        <a:rPr lang="en-CA" sz="1200" u="none" strike="noStrike">
                          <a:effectLst/>
                        </a:rPr>
                        <a:t>Vehicle Model_9</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0.027482</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781280380"/>
                  </a:ext>
                </a:extLst>
              </a:tr>
              <a:tr h="256625">
                <a:tc>
                  <a:txBody>
                    <a:bodyPr/>
                    <a:lstStyle/>
                    <a:p>
                      <a:pPr algn="l" fontAlgn="ctr"/>
                      <a:r>
                        <a:rPr lang="en-CA" sz="1200" u="none" strike="noStrike">
                          <a:effectLst/>
                        </a:rPr>
                        <a:t>Cross-Street Name_10</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0.02719</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2859458057"/>
                  </a:ext>
                </a:extLst>
              </a:tr>
              <a:tr h="256625">
                <a:tc>
                  <a:txBody>
                    <a:bodyPr/>
                    <a:lstStyle/>
                    <a:p>
                      <a:pPr algn="l" fontAlgn="ctr"/>
                      <a:r>
                        <a:rPr lang="en-CA" sz="1200" u="none" strike="noStrike">
                          <a:effectLst/>
                        </a:rPr>
                        <a:t>Cross-Street Name_4</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0.027115</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2774844604"/>
                  </a:ext>
                </a:extLst>
              </a:tr>
              <a:tr h="256625">
                <a:tc>
                  <a:txBody>
                    <a:bodyPr/>
                    <a:lstStyle/>
                    <a:p>
                      <a:pPr algn="l" fontAlgn="ctr"/>
                      <a:r>
                        <a:rPr lang="en-CA" sz="1200" u="none" strike="noStrike">
                          <a:effectLst/>
                        </a:rPr>
                        <a:t>Collision Type_4</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a:effectLst/>
                        </a:rPr>
                        <a:t>0.026262</a:t>
                      </a:r>
                      <a:endParaRPr lang="en-CA" sz="1200" b="0" i="0" u="none" strike="noStrike">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607879898"/>
                  </a:ext>
                </a:extLst>
              </a:tr>
              <a:tr h="256625">
                <a:tc>
                  <a:txBody>
                    <a:bodyPr/>
                    <a:lstStyle/>
                    <a:p>
                      <a:pPr algn="l" fontAlgn="ctr"/>
                      <a:r>
                        <a:rPr lang="en-CA" sz="1200" u="none" strike="noStrike">
                          <a:effectLst/>
                        </a:rPr>
                        <a:t>Cross-Street Name_5</a:t>
                      </a:r>
                      <a:endParaRPr lang="en-CA" sz="1200" b="0" i="0" u="none" strike="noStrike">
                        <a:solidFill>
                          <a:srgbClr val="000000"/>
                        </a:solidFill>
                        <a:effectLst/>
                        <a:latin typeface="Calibri" panose="020F0502020204030204" pitchFamily="34" charset="0"/>
                      </a:endParaRPr>
                    </a:p>
                  </a:txBody>
                  <a:tcPr marL="6443" marR="6443" marT="6443" marB="0" anchor="ctr"/>
                </a:tc>
                <a:tc>
                  <a:txBody>
                    <a:bodyPr/>
                    <a:lstStyle/>
                    <a:p>
                      <a:pPr algn="ctr" fontAlgn="ctr"/>
                      <a:r>
                        <a:rPr lang="en-CA" sz="1200" u="none" strike="noStrike" dirty="0">
                          <a:effectLst/>
                        </a:rPr>
                        <a:t>0.025597</a:t>
                      </a:r>
                      <a:endParaRPr lang="en-CA" sz="1200" b="0" i="0" u="none" strike="noStrike" dirty="0">
                        <a:solidFill>
                          <a:srgbClr val="000000"/>
                        </a:solidFill>
                        <a:effectLst/>
                        <a:latin typeface="Calibri" panose="020F0502020204030204" pitchFamily="34" charset="0"/>
                      </a:endParaRPr>
                    </a:p>
                  </a:txBody>
                  <a:tcPr marL="6443" marR="6443" marT="6443" marB="0" anchor="ctr"/>
                </a:tc>
                <a:extLst>
                  <a:ext uri="{0D108BD9-81ED-4DB2-BD59-A6C34878D82A}">
                    <a16:rowId xmlns:a16="http://schemas.microsoft.com/office/drawing/2014/main" val="837839897"/>
                  </a:ext>
                </a:extLst>
              </a:tr>
            </a:tbl>
          </a:graphicData>
        </a:graphic>
      </p:graphicFrame>
      <p:sp>
        <p:nvSpPr>
          <p:cNvPr id="33" name="TextBox 32">
            <a:extLst>
              <a:ext uri="{FF2B5EF4-FFF2-40B4-BE49-F238E27FC236}">
                <a16:creationId xmlns:a16="http://schemas.microsoft.com/office/drawing/2014/main" id="{FA299043-AB45-79F0-2721-8A70CF2F3E8C}"/>
              </a:ext>
            </a:extLst>
          </p:cNvPr>
          <p:cNvSpPr txBox="1"/>
          <p:nvPr/>
        </p:nvSpPr>
        <p:spPr>
          <a:xfrm>
            <a:off x="5612860" y="992221"/>
            <a:ext cx="6420255" cy="1538883"/>
          </a:xfrm>
          <a:prstGeom prst="rect">
            <a:avLst/>
          </a:prstGeom>
          <a:noFill/>
        </p:spPr>
        <p:txBody>
          <a:bodyPr wrap="square">
            <a:spAutoFit/>
          </a:bodyPr>
          <a:lstStyle/>
          <a:p>
            <a:r>
              <a:rPr lang="en-US" sz="2000" dirty="0"/>
              <a:t>Observations regarding the top 20 correlations with 'Injury Severity’:</a:t>
            </a:r>
          </a:p>
          <a:p>
            <a:pPr marL="285750" indent="-285750">
              <a:buFont typeface="Arial" panose="020B0604020202020204" pitchFamily="34" charset="0"/>
              <a:buChar char="•"/>
            </a:pPr>
            <a:r>
              <a:rPr lang="en-US" dirty="0"/>
              <a:t>Features which involve 'ACRS Report Type', 'Vehicle Damage Extent', 'Speed Limit', and 'Driver At Fault' are among the highest correlations with 'Injury Severity'.</a:t>
            </a:r>
            <a:endParaRPr lang="en-CA" dirty="0"/>
          </a:p>
        </p:txBody>
      </p:sp>
    </p:spTree>
    <p:extLst>
      <p:ext uri="{BB962C8B-B14F-4D97-AF65-F5344CB8AC3E}">
        <p14:creationId xmlns:p14="http://schemas.microsoft.com/office/powerpoint/2010/main" val="29137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DE76-8CEC-A37B-5B7D-2D5CEC342840}"/>
              </a:ext>
            </a:extLst>
          </p:cNvPr>
          <p:cNvSpPr>
            <a:spLocks noGrp="1"/>
          </p:cNvSpPr>
          <p:nvPr>
            <p:ph type="title"/>
          </p:nvPr>
        </p:nvSpPr>
        <p:spPr>
          <a:xfrm>
            <a:off x="913795" y="97278"/>
            <a:ext cx="10353762" cy="542404"/>
          </a:xfrm>
        </p:spPr>
        <p:txBody>
          <a:bodyPr>
            <a:normAutofit fontScale="90000"/>
          </a:bodyPr>
          <a:lstStyle/>
          <a:p>
            <a:r>
              <a:rPr lang="en-US" dirty="0"/>
              <a:t>Correlation Heatmap</a:t>
            </a:r>
            <a:endParaRPr lang="en-CA" dirty="0"/>
          </a:p>
        </p:txBody>
      </p:sp>
      <p:pic>
        <p:nvPicPr>
          <p:cNvPr id="5" name="Content Placeholder 4">
            <a:extLst>
              <a:ext uri="{FF2B5EF4-FFF2-40B4-BE49-F238E27FC236}">
                <a16:creationId xmlns:a16="http://schemas.microsoft.com/office/drawing/2014/main" id="{DBF3D6BF-BC6E-F61E-9410-1BC3A78C050C}"/>
              </a:ext>
            </a:extLst>
          </p:cNvPr>
          <p:cNvPicPr>
            <a:picLocks noGrp="1" noChangeAspect="1"/>
          </p:cNvPicPr>
          <p:nvPr>
            <p:ph idx="1"/>
          </p:nvPr>
        </p:nvPicPr>
        <p:blipFill>
          <a:blip r:embed="rId2"/>
          <a:stretch>
            <a:fillRect/>
          </a:stretch>
        </p:blipFill>
        <p:spPr>
          <a:xfrm>
            <a:off x="2461098" y="639682"/>
            <a:ext cx="6911662" cy="6043220"/>
          </a:xfrm>
        </p:spPr>
      </p:pic>
    </p:spTree>
    <p:extLst>
      <p:ext uri="{BB962C8B-B14F-4D97-AF65-F5344CB8AC3E}">
        <p14:creationId xmlns:p14="http://schemas.microsoft.com/office/powerpoint/2010/main" val="805156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1878-C1FB-FAC7-D61B-4619459A8E90}"/>
              </a:ext>
            </a:extLst>
          </p:cNvPr>
          <p:cNvSpPr>
            <a:spLocks noGrp="1"/>
          </p:cNvSpPr>
          <p:nvPr>
            <p:ph type="title"/>
          </p:nvPr>
        </p:nvSpPr>
        <p:spPr>
          <a:xfrm>
            <a:off x="913795" y="184826"/>
            <a:ext cx="10353762" cy="719846"/>
          </a:xfrm>
        </p:spPr>
        <p:txBody>
          <a:bodyPr>
            <a:normAutofit/>
          </a:bodyPr>
          <a:lstStyle/>
          <a:p>
            <a:r>
              <a:rPr lang="en-CA" dirty="0"/>
              <a:t>Class Weights</a:t>
            </a:r>
          </a:p>
        </p:txBody>
      </p:sp>
      <p:sp>
        <p:nvSpPr>
          <p:cNvPr id="3" name="Content Placeholder 2">
            <a:extLst>
              <a:ext uri="{FF2B5EF4-FFF2-40B4-BE49-F238E27FC236}">
                <a16:creationId xmlns:a16="http://schemas.microsoft.com/office/drawing/2014/main" id="{D453960D-47B8-1EDA-EDEF-D9D7896ABFA3}"/>
              </a:ext>
            </a:extLst>
          </p:cNvPr>
          <p:cNvSpPr>
            <a:spLocks noGrp="1"/>
          </p:cNvSpPr>
          <p:nvPr>
            <p:ph idx="1"/>
          </p:nvPr>
        </p:nvSpPr>
        <p:spPr>
          <a:xfrm>
            <a:off x="913795" y="1147865"/>
            <a:ext cx="10353762" cy="4643336"/>
          </a:xfrm>
        </p:spPr>
        <p:txBody>
          <a:bodyPr/>
          <a:lstStyle/>
          <a:p>
            <a:pPr>
              <a:buNone/>
            </a:pPr>
            <a:r>
              <a:rPr lang="en-US" dirty="0"/>
              <a:t>The following Class Weights was be used to handle class imbalance:</a:t>
            </a:r>
          </a:p>
          <a:p>
            <a:r>
              <a:rPr lang="en-US" dirty="0" err="1"/>
              <a:t>class_weights</a:t>
            </a:r>
            <a:r>
              <a:rPr lang="en-US" dirty="0"/>
              <a:t> = {0: 1, 1: 12, 2: 15, 3: 20, 4: 19}</a:t>
            </a:r>
          </a:p>
          <a:p>
            <a:r>
              <a:rPr lang="en-US" dirty="0"/>
              <a:t>Higher class weight was given to POSSIBLE INJURY (class 1), SUSPECTED MINOR INJURY (class 2) and SUSPECTED SERIOUS INJURY (class 3) as these three categories get the lowest metrics from the classification reports (based on previous model fitting/training).</a:t>
            </a:r>
          </a:p>
          <a:p>
            <a:r>
              <a:rPr lang="en-US" dirty="0"/>
              <a:t>Higher class weight was given to FATAL INJURY (class 4) due to having the lowest number entries.</a:t>
            </a:r>
          </a:p>
          <a:p>
            <a:pPr marL="36900" indent="0">
              <a:buNone/>
            </a:pPr>
            <a:endParaRPr lang="en-CA" dirty="0"/>
          </a:p>
        </p:txBody>
      </p:sp>
    </p:spTree>
    <p:extLst>
      <p:ext uri="{BB962C8B-B14F-4D97-AF65-F5344CB8AC3E}">
        <p14:creationId xmlns:p14="http://schemas.microsoft.com/office/powerpoint/2010/main" val="208296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3DEF-6685-FD0B-762E-EDFA20CFDD06}"/>
              </a:ext>
            </a:extLst>
          </p:cNvPr>
          <p:cNvSpPr>
            <a:spLocks noGrp="1"/>
          </p:cNvSpPr>
          <p:nvPr>
            <p:ph type="title"/>
          </p:nvPr>
        </p:nvSpPr>
        <p:spPr>
          <a:xfrm>
            <a:off x="913795" y="291830"/>
            <a:ext cx="10353762" cy="875489"/>
          </a:xfrm>
        </p:spPr>
        <p:txBody>
          <a:bodyPr>
            <a:normAutofit/>
          </a:bodyPr>
          <a:lstStyle/>
          <a:p>
            <a:r>
              <a:rPr lang="en-US" dirty="0"/>
              <a:t>Scaling (</a:t>
            </a:r>
            <a:r>
              <a:rPr lang="en-US" dirty="0" err="1"/>
              <a:t>StandardScaler</a:t>
            </a:r>
            <a:r>
              <a:rPr lang="en-US" dirty="0"/>
              <a:t> )</a:t>
            </a:r>
            <a:endParaRPr lang="en-CA" dirty="0"/>
          </a:p>
        </p:txBody>
      </p:sp>
      <p:sp>
        <p:nvSpPr>
          <p:cNvPr id="3" name="Content Placeholder 2">
            <a:extLst>
              <a:ext uri="{FF2B5EF4-FFF2-40B4-BE49-F238E27FC236}">
                <a16:creationId xmlns:a16="http://schemas.microsoft.com/office/drawing/2014/main" id="{214D5BBB-3F8A-5201-A2A8-5E521F296497}"/>
              </a:ext>
            </a:extLst>
          </p:cNvPr>
          <p:cNvSpPr>
            <a:spLocks noGrp="1"/>
          </p:cNvSpPr>
          <p:nvPr>
            <p:ph idx="1"/>
          </p:nvPr>
        </p:nvSpPr>
        <p:spPr>
          <a:xfrm>
            <a:off x="632298" y="1342417"/>
            <a:ext cx="10924161" cy="4905983"/>
          </a:xfrm>
        </p:spPr>
        <p:txBody>
          <a:bodyPr/>
          <a:lstStyle/>
          <a:p>
            <a:pPr marL="36900" indent="0">
              <a:buNone/>
            </a:pPr>
            <a:r>
              <a:rPr lang="en-US" u="sng" dirty="0"/>
              <a:t>Logistic Regression has scaled data:</a:t>
            </a:r>
          </a:p>
          <a:p>
            <a:r>
              <a:rPr lang="en-US" dirty="0"/>
              <a:t>Logistic Regression should have scaled data because it uses optimization methods to find the best solution, and if features are on different scales, it can slow down the process.</a:t>
            </a:r>
          </a:p>
          <a:p>
            <a:endParaRPr lang="en-US" dirty="0"/>
          </a:p>
          <a:p>
            <a:pPr marL="36900" indent="0">
              <a:buNone/>
            </a:pPr>
            <a:r>
              <a:rPr lang="en-US" u="sng" dirty="0"/>
              <a:t>Support Vector Classification (SVC) has scaled data:</a:t>
            </a:r>
          </a:p>
          <a:p>
            <a:r>
              <a:rPr lang="en-US" dirty="0"/>
              <a:t>SVC (Support Vector Classification) is sensitive to the scale of the input features because it relies on calculating distances between data points. </a:t>
            </a:r>
          </a:p>
          <a:p>
            <a:endParaRPr lang="en-US" dirty="0"/>
          </a:p>
          <a:p>
            <a:pPr marL="36900" indent="0">
              <a:buNone/>
            </a:pPr>
            <a:r>
              <a:rPr lang="en-US" u="sng" dirty="0"/>
              <a:t>Random Forest Classification not requiring scaling:</a:t>
            </a:r>
          </a:p>
          <a:p>
            <a:r>
              <a:rPr lang="en-US" dirty="0"/>
              <a:t>Random Forest does not require data to be scaled because it builds decision trees that split data based on feature values, which are not affected by the scale of the features. </a:t>
            </a:r>
          </a:p>
          <a:p>
            <a:pPr marL="36900" indent="0">
              <a:buNone/>
            </a:pPr>
            <a:endParaRPr lang="en-CA" dirty="0"/>
          </a:p>
        </p:txBody>
      </p:sp>
    </p:spTree>
    <p:extLst>
      <p:ext uri="{BB962C8B-B14F-4D97-AF65-F5344CB8AC3E}">
        <p14:creationId xmlns:p14="http://schemas.microsoft.com/office/powerpoint/2010/main" val="245226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DC44-AB7C-1457-B5C5-B59EF1267918}"/>
              </a:ext>
            </a:extLst>
          </p:cNvPr>
          <p:cNvSpPr>
            <a:spLocks noGrp="1"/>
          </p:cNvSpPr>
          <p:nvPr>
            <p:ph type="title"/>
          </p:nvPr>
        </p:nvSpPr>
        <p:spPr>
          <a:xfrm>
            <a:off x="913795" y="223736"/>
            <a:ext cx="10353762" cy="603115"/>
          </a:xfrm>
        </p:spPr>
        <p:txBody>
          <a:bodyPr>
            <a:normAutofit fontScale="90000"/>
          </a:bodyPr>
          <a:lstStyle/>
          <a:p>
            <a:pPr algn="l"/>
            <a:r>
              <a:rPr lang="en-US" dirty="0"/>
              <a:t>Summary</a:t>
            </a:r>
            <a:endParaRPr lang="en-CA" dirty="0"/>
          </a:p>
        </p:txBody>
      </p:sp>
      <p:sp>
        <p:nvSpPr>
          <p:cNvPr id="3" name="Content Placeholder 2">
            <a:extLst>
              <a:ext uri="{FF2B5EF4-FFF2-40B4-BE49-F238E27FC236}">
                <a16:creationId xmlns:a16="http://schemas.microsoft.com/office/drawing/2014/main" id="{4D0DAD7F-BB2C-75E2-2BA0-6E9FBBC337C9}"/>
              </a:ext>
            </a:extLst>
          </p:cNvPr>
          <p:cNvSpPr>
            <a:spLocks noGrp="1"/>
          </p:cNvSpPr>
          <p:nvPr>
            <p:ph idx="1"/>
          </p:nvPr>
        </p:nvSpPr>
        <p:spPr>
          <a:xfrm>
            <a:off x="437744" y="1050587"/>
            <a:ext cx="11332723" cy="5330758"/>
          </a:xfrm>
        </p:spPr>
        <p:txBody>
          <a:bodyPr>
            <a:normAutofit/>
          </a:bodyPr>
          <a:lstStyle/>
          <a:p>
            <a:r>
              <a:rPr lang="en-US" sz="1800" b="1" dirty="0"/>
              <a:t>Summary/Objective: </a:t>
            </a:r>
            <a:br>
              <a:rPr lang="en-US" sz="1800" b="1" dirty="0"/>
            </a:br>
            <a:r>
              <a:rPr lang="en-US" sz="1800" dirty="0"/>
              <a:t>This project involves building a classification model to predict the severity of injuries from vehicle crashes. The dataset contains information such as the type of weather, extent of vehicle damage, speed limit, driver fault, etc. Various machine learning models will be evaluated to determine the best model for predicting injury severity. The goal is to determine the most accurate model and deploy it for future predictions of traffic accident severity. After choosing a final model, the final model will be deployed in a </a:t>
            </a:r>
            <a:r>
              <a:rPr lang="en-US" sz="1800" dirty="0" err="1"/>
              <a:t>Streamlit</a:t>
            </a:r>
            <a:r>
              <a:rPr lang="en-US" sz="1800" dirty="0"/>
              <a:t> app to make a prediction.</a:t>
            </a:r>
          </a:p>
          <a:p>
            <a:endParaRPr lang="en-US" sz="1800" dirty="0"/>
          </a:p>
          <a:p>
            <a:r>
              <a:rPr lang="en-CA" sz="1800" b="1" dirty="0"/>
              <a:t>Reference link for dataset: </a:t>
            </a:r>
            <a:br>
              <a:rPr lang="en-CA" sz="1800" b="1" dirty="0"/>
            </a:br>
            <a:r>
              <a:rPr lang="en-CA" sz="1800" dirty="0">
                <a:hlinkClick r:id="rId2"/>
              </a:rPr>
              <a:t>https://catalog.data.gov/dataset/crash-reporting-drivers-data</a:t>
            </a:r>
            <a:endParaRPr lang="en-CA" sz="1800" dirty="0"/>
          </a:p>
          <a:p>
            <a:endParaRPr lang="en-CA" sz="1800" dirty="0"/>
          </a:p>
          <a:p>
            <a:r>
              <a:rPr lang="en-US" sz="1600" b="1" dirty="0"/>
              <a:t>URLs for </a:t>
            </a:r>
            <a:r>
              <a:rPr lang="en-US" sz="1600" b="1" dirty="0" err="1"/>
              <a:t>Streamlit</a:t>
            </a:r>
            <a:r>
              <a:rPr lang="en-US" sz="1600" b="1" dirty="0"/>
              <a:t> app:</a:t>
            </a:r>
            <a:r>
              <a:rPr lang="en-US" sz="1600" dirty="0"/>
              <a:t> </a:t>
            </a:r>
            <a:br>
              <a:rPr lang="en-US" sz="1600" dirty="0"/>
            </a:br>
            <a:r>
              <a:rPr lang="en-US" sz="1600" dirty="0"/>
              <a:t>Local URL: </a:t>
            </a:r>
            <a:r>
              <a:rPr lang="en-US" sz="1600" dirty="0">
                <a:hlinkClick r:id="rId3"/>
              </a:rPr>
              <a:t>http://localhost:8501</a:t>
            </a:r>
            <a:r>
              <a:rPr lang="en-US" sz="1600" dirty="0"/>
              <a:t> </a:t>
            </a:r>
            <a:br>
              <a:rPr lang="en-US" sz="1600" dirty="0"/>
            </a:br>
            <a:r>
              <a:rPr lang="en-US" sz="1600" dirty="0"/>
              <a:t>Network URL: </a:t>
            </a:r>
            <a:r>
              <a:rPr lang="en-US" sz="1600" dirty="0">
                <a:hlinkClick r:id="rId4"/>
              </a:rPr>
              <a:t>http://10.0.0.201:8501</a:t>
            </a:r>
            <a:endParaRPr lang="en-CA" sz="1800" dirty="0"/>
          </a:p>
          <a:p>
            <a:endParaRPr lang="en-CA" sz="1600" dirty="0"/>
          </a:p>
        </p:txBody>
      </p:sp>
    </p:spTree>
    <p:extLst>
      <p:ext uri="{BB962C8B-B14F-4D97-AF65-F5344CB8AC3E}">
        <p14:creationId xmlns:p14="http://schemas.microsoft.com/office/powerpoint/2010/main" val="314573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1569-498D-DFDE-6CD6-9ED9016FDC1F}"/>
              </a:ext>
            </a:extLst>
          </p:cNvPr>
          <p:cNvSpPr>
            <a:spLocks noGrp="1"/>
          </p:cNvSpPr>
          <p:nvPr>
            <p:ph type="title"/>
          </p:nvPr>
        </p:nvSpPr>
        <p:spPr/>
        <p:txBody>
          <a:bodyPr/>
          <a:lstStyle/>
          <a:p>
            <a:r>
              <a:rPr lang="en-US" dirty="0" err="1"/>
              <a:t>GridSearchCV</a:t>
            </a:r>
            <a:r>
              <a:rPr lang="en-US" dirty="0"/>
              <a:t>, Model Training</a:t>
            </a:r>
            <a:endParaRPr lang="en-CA" dirty="0"/>
          </a:p>
        </p:txBody>
      </p:sp>
      <p:sp>
        <p:nvSpPr>
          <p:cNvPr id="3" name="Content Placeholder 2">
            <a:extLst>
              <a:ext uri="{FF2B5EF4-FFF2-40B4-BE49-F238E27FC236}">
                <a16:creationId xmlns:a16="http://schemas.microsoft.com/office/drawing/2014/main" id="{961A6B62-247F-F851-3CAE-EB9C14094904}"/>
              </a:ext>
            </a:extLst>
          </p:cNvPr>
          <p:cNvSpPr>
            <a:spLocks noGrp="1"/>
          </p:cNvSpPr>
          <p:nvPr>
            <p:ph idx="1"/>
          </p:nvPr>
        </p:nvSpPr>
        <p:spPr/>
        <p:txBody>
          <a:bodyPr/>
          <a:lstStyle/>
          <a:p>
            <a:pPr marL="36900" indent="0">
              <a:buNone/>
            </a:pPr>
            <a:r>
              <a:rPr lang="en-CA" dirty="0" err="1"/>
              <a:t>GridSearchCV</a:t>
            </a:r>
            <a:r>
              <a:rPr lang="en-CA" dirty="0"/>
              <a:t> was used to find the best hypermeters (in </a:t>
            </a:r>
            <a:r>
              <a:rPr lang="en-CA" dirty="0" err="1"/>
              <a:t>param_grid</a:t>
            </a:r>
            <a:r>
              <a:rPr lang="en-CA" dirty="0"/>
              <a:t>) for each model.</a:t>
            </a:r>
          </a:p>
          <a:p>
            <a:pPr marL="36900" indent="0">
              <a:buNone/>
            </a:pPr>
            <a:r>
              <a:rPr lang="en-CA" dirty="0" err="1"/>
              <a:t>GridSearchCV</a:t>
            </a:r>
            <a:r>
              <a:rPr lang="en-CA" dirty="0"/>
              <a:t> arguments and parameters used:</a:t>
            </a:r>
          </a:p>
          <a:p>
            <a:r>
              <a:rPr lang="en-CA" dirty="0"/>
              <a:t>cv=5</a:t>
            </a:r>
          </a:p>
          <a:p>
            <a:r>
              <a:rPr lang="en-CA" dirty="0"/>
              <a:t>scoring='accuracy’</a:t>
            </a:r>
          </a:p>
          <a:p>
            <a:pPr marL="36900" indent="0">
              <a:buNone/>
            </a:pPr>
            <a:r>
              <a:rPr lang="en-CA" dirty="0"/>
              <a:t> Each model was being assigned </a:t>
            </a:r>
            <a:r>
              <a:rPr lang="en-US" dirty="0" err="1"/>
              <a:t>class_weights</a:t>
            </a:r>
            <a:r>
              <a:rPr lang="en-US" dirty="0"/>
              <a:t> = {0: 1, 1: 12, 2: 15, 3: 20, 4: 19} </a:t>
            </a:r>
          </a:p>
          <a:p>
            <a:pPr marL="36900" indent="0">
              <a:buNone/>
            </a:pPr>
            <a:endParaRPr lang="en-CA" dirty="0"/>
          </a:p>
        </p:txBody>
      </p:sp>
    </p:spTree>
    <p:extLst>
      <p:ext uri="{BB962C8B-B14F-4D97-AF65-F5344CB8AC3E}">
        <p14:creationId xmlns:p14="http://schemas.microsoft.com/office/powerpoint/2010/main" val="3350195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CA2-3708-3A90-EC8B-549F34A68106}"/>
              </a:ext>
            </a:extLst>
          </p:cNvPr>
          <p:cNvSpPr>
            <a:spLocks noGrp="1"/>
          </p:cNvSpPr>
          <p:nvPr>
            <p:ph type="title"/>
          </p:nvPr>
        </p:nvSpPr>
        <p:spPr>
          <a:xfrm>
            <a:off x="913795" y="165371"/>
            <a:ext cx="10353762" cy="496110"/>
          </a:xfrm>
        </p:spPr>
        <p:txBody>
          <a:bodyPr>
            <a:normAutofit fontScale="90000"/>
          </a:bodyPr>
          <a:lstStyle/>
          <a:p>
            <a:r>
              <a:rPr lang="en-CA" dirty="0"/>
              <a:t>Model 1: Logistic Regression</a:t>
            </a:r>
          </a:p>
        </p:txBody>
      </p:sp>
      <p:sp>
        <p:nvSpPr>
          <p:cNvPr id="3" name="Content Placeholder 2">
            <a:extLst>
              <a:ext uri="{FF2B5EF4-FFF2-40B4-BE49-F238E27FC236}">
                <a16:creationId xmlns:a16="http://schemas.microsoft.com/office/drawing/2014/main" id="{09B754E6-8451-781A-A4A1-A774C635577D}"/>
              </a:ext>
            </a:extLst>
          </p:cNvPr>
          <p:cNvSpPr>
            <a:spLocks noGrp="1"/>
          </p:cNvSpPr>
          <p:nvPr>
            <p:ph idx="1"/>
          </p:nvPr>
        </p:nvSpPr>
        <p:spPr>
          <a:xfrm>
            <a:off x="262646" y="661481"/>
            <a:ext cx="11449455" cy="5865779"/>
          </a:xfrm>
        </p:spPr>
        <p:txBody>
          <a:bodyPr/>
          <a:lstStyle/>
          <a:p>
            <a:r>
              <a:rPr lang="en-CA" dirty="0"/>
              <a:t>Best parameters: {'C': 1.0, 'l1_ratio': 0.0, 'penalty': 'l2', 'solver': '</a:t>
            </a:r>
            <a:r>
              <a:rPr lang="en-CA" dirty="0" err="1"/>
              <a:t>liblinear</a:t>
            </a:r>
            <a:r>
              <a:rPr lang="en-CA" dirty="0"/>
              <a:t>'}</a:t>
            </a:r>
          </a:p>
        </p:txBody>
      </p:sp>
      <p:pic>
        <p:nvPicPr>
          <p:cNvPr id="6" name="Picture 5">
            <a:extLst>
              <a:ext uri="{FF2B5EF4-FFF2-40B4-BE49-F238E27FC236}">
                <a16:creationId xmlns:a16="http://schemas.microsoft.com/office/drawing/2014/main" id="{BBFC9CA2-2E97-0C30-BBE9-B25908A05E2E}"/>
              </a:ext>
            </a:extLst>
          </p:cNvPr>
          <p:cNvPicPr>
            <a:picLocks noChangeAspect="1"/>
          </p:cNvPicPr>
          <p:nvPr/>
        </p:nvPicPr>
        <p:blipFill>
          <a:blip r:embed="rId2"/>
          <a:stretch>
            <a:fillRect/>
          </a:stretch>
        </p:blipFill>
        <p:spPr>
          <a:xfrm>
            <a:off x="262646" y="1157591"/>
            <a:ext cx="6370149" cy="5391684"/>
          </a:xfrm>
          <a:prstGeom prst="rect">
            <a:avLst/>
          </a:prstGeom>
        </p:spPr>
      </p:pic>
      <p:pic>
        <p:nvPicPr>
          <p:cNvPr id="8" name="Picture 7">
            <a:extLst>
              <a:ext uri="{FF2B5EF4-FFF2-40B4-BE49-F238E27FC236}">
                <a16:creationId xmlns:a16="http://schemas.microsoft.com/office/drawing/2014/main" id="{81AD6ED7-6B7B-EA08-157A-82DBE63BC9BA}"/>
              </a:ext>
            </a:extLst>
          </p:cNvPr>
          <p:cNvPicPr>
            <a:picLocks noChangeAspect="1"/>
          </p:cNvPicPr>
          <p:nvPr/>
        </p:nvPicPr>
        <p:blipFill>
          <a:blip r:embed="rId3"/>
          <a:stretch>
            <a:fillRect/>
          </a:stretch>
        </p:blipFill>
        <p:spPr>
          <a:xfrm>
            <a:off x="6712085" y="1157590"/>
            <a:ext cx="5357927" cy="3334911"/>
          </a:xfrm>
          <a:prstGeom prst="rect">
            <a:avLst/>
          </a:prstGeom>
        </p:spPr>
      </p:pic>
    </p:spTree>
    <p:extLst>
      <p:ext uri="{BB962C8B-B14F-4D97-AF65-F5344CB8AC3E}">
        <p14:creationId xmlns:p14="http://schemas.microsoft.com/office/powerpoint/2010/main" val="210766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537E7-2653-276A-190E-729A24C0B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92EEF-46DB-378D-8355-500CA9DB1E4D}"/>
              </a:ext>
            </a:extLst>
          </p:cNvPr>
          <p:cNvSpPr>
            <a:spLocks noGrp="1"/>
          </p:cNvSpPr>
          <p:nvPr>
            <p:ph type="title"/>
          </p:nvPr>
        </p:nvSpPr>
        <p:spPr>
          <a:xfrm>
            <a:off x="913795" y="165371"/>
            <a:ext cx="10353762" cy="496110"/>
          </a:xfrm>
        </p:spPr>
        <p:txBody>
          <a:bodyPr>
            <a:normAutofit fontScale="90000"/>
          </a:bodyPr>
          <a:lstStyle/>
          <a:p>
            <a:r>
              <a:rPr lang="en-CA" dirty="0"/>
              <a:t>Model 2: Support Vector Classification (SVC) </a:t>
            </a:r>
          </a:p>
        </p:txBody>
      </p:sp>
      <p:sp>
        <p:nvSpPr>
          <p:cNvPr id="3" name="Content Placeholder 2">
            <a:extLst>
              <a:ext uri="{FF2B5EF4-FFF2-40B4-BE49-F238E27FC236}">
                <a16:creationId xmlns:a16="http://schemas.microsoft.com/office/drawing/2014/main" id="{D31ADDC2-388D-7470-DA58-517D28B1D181}"/>
              </a:ext>
            </a:extLst>
          </p:cNvPr>
          <p:cNvSpPr>
            <a:spLocks noGrp="1"/>
          </p:cNvSpPr>
          <p:nvPr>
            <p:ph idx="1"/>
          </p:nvPr>
        </p:nvSpPr>
        <p:spPr>
          <a:xfrm>
            <a:off x="262646" y="661481"/>
            <a:ext cx="11449455" cy="5865779"/>
          </a:xfrm>
        </p:spPr>
        <p:txBody>
          <a:bodyPr/>
          <a:lstStyle/>
          <a:p>
            <a:r>
              <a:rPr lang="en-CA" dirty="0"/>
              <a:t>Best hyperparameters: {'C': 10, 'gamma': 'scale', 'kernel': '</a:t>
            </a:r>
            <a:r>
              <a:rPr lang="en-CA" dirty="0" err="1"/>
              <a:t>rbf</a:t>
            </a:r>
            <a:r>
              <a:rPr lang="en-CA" dirty="0"/>
              <a:t>'}</a:t>
            </a:r>
          </a:p>
        </p:txBody>
      </p:sp>
      <p:pic>
        <p:nvPicPr>
          <p:cNvPr id="5" name="Picture 4">
            <a:extLst>
              <a:ext uri="{FF2B5EF4-FFF2-40B4-BE49-F238E27FC236}">
                <a16:creationId xmlns:a16="http://schemas.microsoft.com/office/drawing/2014/main" id="{3DA3FB93-FCE8-1C19-8AF2-5D4DE5D2DFFD}"/>
              </a:ext>
            </a:extLst>
          </p:cNvPr>
          <p:cNvPicPr>
            <a:picLocks noChangeAspect="1"/>
          </p:cNvPicPr>
          <p:nvPr/>
        </p:nvPicPr>
        <p:blipFill>
          <a:blip r:embed="rId2"/>
          <a:stretch>
            <a:fillRect/>
          </a:stretch>
        </p:blipFill>
        <p:spPr>
          <a:xfrm>
            <a:off x="262646" y="1150052"/>
            <a:ext cx="6266620" cy="5377208"/>
          </a:xfrm>
          <a:prstGeom prst="rect">
            <a:avLst/>
          </a:prstGeom>
        </p:spPr>
      </p:pic>
      <p:pic>
        <p:nvPicPr>
          <p:cNvPr id="9" name="Picture 8">
            <a:extLst>
              <a:ext uri="{FF2B5EF4-FFF2-40B4-BE49-F238E27FC236}">
                <a16:creationId xmlns:a16="http://schemas.microsoft.com/office/drawing/2014/main" id="{D11CDC43-9BC1-D9F7-C024-B8107BE4F1E1}"/>
              </a:ext>
            </a:extLst>
          </p:cNvPr>
          <p:cNvPicPr>
            <a:picLocks noChangeAspect="1"/>
          </p:cNvPicPr>
          <p:nvPr/>
        </p:nvPicPr>
        <p:blipFill>
          <a:blip r:embed="rId3"/>
          <a:stretch>
            <a:fillRect/>
          </a:stretch>
        </p:blipFill>
        <p:spPr>
          <a:xfrm>
            <a:off x="6645070" y="1150052"/>
            <a:ext cx="5384246" cy="3528952"/>
          </a:xfrm>
          <a:prstGeom prst="rect">
            <a:avLst/>
          </a:prstGeom>
        </p:spPr>
      </p:pic>
    </p:spTree>
    <p:extLst>
      <p:ext uri="{BB962C8B-B14F-4D97-AF65-F5344CB8AC3E}">
        <p14:creationId xmlns:p14="http://schemas.microsoft.com/office/powerpoint/2010/main" val="168486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402F-005A-A391-D8DA-6DBA7A26B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C8BBB-4075-12A7-8A93-8BD5EDE38551}"/>
              </a:ext>
            </a:extLst>
          </p:cNvPr>
          <p:cNvSpPr>
            <a:spLocks noGrp="1"/>
          </p:cNvSpPr>
          <p:nvPr>
            <p:ph type="title"/>
          </p:nvPr>
        </p:nvSpPr>
        <p:spPr>
          <a:xfrm>
            <a:off x="913795" y="165371"/>
            <a:ext cx="10353762" cy="496110"/>
          </a:xfrm>
        </p:spPr>
        <p:txBody>
          <a:bodyPr>
            <a:normAutofit fontScale="90000"/>
          </a:bodyPr>
          <a:lstStyle/>
          <a:p>
            <a:r>
              <a:rPr lang="en-CA" dirty="0"/>
              <a:t>Model 3: Random Forest Classification</a:t>
            </a:r>
          </a:p>
        </p:txBody>
      </p:sp>
      <p:sp>
        <p:nvSpPr>
          <p:cNvPr id="3" name="Content Placeholder 2">
            <a:extLst>
              <a:ext uri="{FF2B5EF4-FFF2-40B4-BE49-F238E27FC236}">
                <a16:creationId xmlns:a16="http://schemas.microsoft.com/office/drawing/2014/main" id="{FE9DD1C7-7454-B638-DF7D-DC2F611556FE}"/>
              </a:ext>
            </a:extLst>
          </p:cNvPr>
          <p:cNvSpPr>
            <a:spLocks noGrp="1"/>
          </p:cNvSpPr>
          <p:nvPr>
            <p:ph idx="1"/>
          </p:nvPr>
        </p:nvSpPr>
        <p:spPr>
          <a:xfrm>
            <a:off x="262646" y="661481"/>
            <a:ext cx="11449455" cy="5865779"/>
          </a:xfrm>
        </p:spPr>
        <p:txBody>
          <a:bodyPr/>
          <a:lstStyle/>
          <a:p>
            <a:r>
              <a:rPr lang="en-CA" dirty="0"/>
              <a:t>Best parameters: {'bootstrap': True, '</a:t>
            </a:r>
            <a:r>
              <a:rPr lang="en-CA" dirty="0" err="1"/>
              <a:t>max_depth</a:t>
            </a:r>
            <a:r>
              <a:rPr lang="en-CA" dirty="0"/>
              <a:t>': None, '</a:t>
            </a:r>
            <a:r>
              <a:rPr lang="en-CA" dirty="0" err="1"/>
              <a:t>max_features</a:t>
            </a:r>
            <a:r>
              <a:rPr lang="en-CA" dirty="0"/>
              <a:t>': 'sqrt', '</a:t>
            </a:r>
            <a:r>
              <a:rPr lang="en-CA" dirty="0" err="1"/>
              <a:t>n_estimators</a:t>
            </a:r>
            <a:r>
              <a:rPr lang="en-CA" dirty="0"/>
              <a:t>': 100}</a:t>
            </a:r>
          </a:p>
        </p:txBody>
      </p:sp>
      <p:pic>
        <p:nvPicPr>
          <p:cNvPr id="6" name="Picture 5">
            <a:extLst>
              <a:ext uri="{FF2B5EF4-FFF2-40B4-BE49-F238E27FC236}">
                <a16:creationId xmlns:a16="http://schemas.microsoft.com/office/drawing/2014/main" id="{B94492CF-C958-D41F-934C-005E52579D38}"/>
              </a:ext>
            </a:extLst>
          </p:cNvPr>
          <p:cNvPicPr>
            <a:picLocks noChangeAspect="1"/>
          </p:cNvPicPr>
          <p:nvPr/>
        </p:nvPicPr>
        <p:blipFill>
          <a:blip r:embed="rId2"/>
          <a:stretch>
            <a:fillRect/>
          </a:stretch>
        </p:blipFill>
        <p:spPr>
          <a:xfrm>
            <a:off x="131505" y="1078876"/>
            <a:ext cx="6370670" cy="5465510"/>
          </a:xfrm>
          <a:prstGeom prst="rect">
            <a:avLst/>
          </a:prstGeom>
        </p:spPr>
      </p:pic>
      <p:pic>
        <p:nvPicPr>
          <p:cNvPr id="8" name="Picture 7">
            <a:extLst>
              <a:ext uri="{FF2B5EF4-FFF2-40B4-BE49-F238E27FC236}">
                <a16:creationId xmlns:a16="http://schemas.microsoft.com/office/drawing/2014/main" id="{B2F7046B-9D41-26CA-8890-1601DC6C41DD}"/>
              </a:ext>
            </a:extLst>
          </p:cNvPr>
          <p:cNvPicPr>
            <a:picLocks noChangeAspect="1"/>
          </p:cNvPicPr>
          <p:nvPr/>
        </p:nvPicPr>
        <p:blipFill>
          <a:blip r:embed="rId3"/>
          <a:stretch>
            <a:fillRect/>
          </a:stretch>
        </p:blipFill>
        <p:spPr>
          <a:xfrm>
            <a:off x="6568487" y="1078875"/>
            <a:ext cx="5492008" cy="3415303"/>
          </a:xfrm>
          <a:prstGeom prst="rect">
            <a:avLst/>
          </a:prstGeom>
        </p:spPr>
      </p:pic>
    </p:spTree>
    <p:extLst>
      <p:ext uri="{BB962C8B-B14F-4D97-AF65-F5344CB8AC3E}">
        <p14:creationId xmlns:p14="http://schemas.microsoft.com/office/powerpoint/2010/main" val="1025915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9D4-CE50-2FA2-E1C0-8D3E3FFF2B2F}"/>
              </a:ext>
            </a:extLst>
          </p:cNvPr>
          <p:cNvSpPr>
            <a:spLocks noGrp="1"/>
          </p:cNvSpPr>
          <p:nvPr>
            <p:ph type="title"/>
          </p:nvPr>
        </p:nvSpPr>
        <p:spPr>
          <a:xfrm>
            <a:off x="913795" y="96350"/>
            <a:ext cx="10353762" cy="711046"/>
          </a:xfrm>
        </p:spPr>
        <p:txBody>
          <a:bodyPr/>
          <a:lstStyle/>
          <a:p>
            <a:r>
              <a:rPr lang="en-US" dirty="0"/>
              <a:t>Evaluation for all 3 Models</a:t>
            </a:r>
            <a:endParaRPr lang="en-CA" dirty="0"/>
          </a:p>
        </p:txBody>
      </p:sp>
      <p:pic>
        <p:nvPicPr>
          <p:cNvPr id="5" name="Content Placeholder 4">
            <a:extLst>
              <a:ext uri="{FF2B5EF4-FFF2-40B4-BE49-F238E27FC236}">
                <a16:creationId xmlns:a16="http://schemas.microsoft.com/office/drawing/2014/main" id="{8A24C239-1E09-AF1B-B26B-E542F60C1870}"/>
              </a:ext>
            </a:extLst>
          </p:cNvPr>
          <p:cNvPicPr>
            <a:picLocks noGrp="1" noChangeAspect="1"/>
          </p:cNvPicPr>
          <p:nvPr>
            <p:ph idx="1"/>
          </p:nvPr>
        </p:nvPicPr>
        <p:blipFill>
          <a:blip r:embed="rId2"/>
          <a:stretch>
            <a:fillRect/>
          </a:stretch>
        </p:blipFill>
        <p:spPr>
          <a:xfrm>
            <a:off x="320948" y="807396"/>
            <a:ext cx="11609307" cy="3492230"/>
          </a:xfrm>
        </p:spPr>
      </p:pic>
      <p:pic>
        <p:nvPicPr>
          <p:cNvPr id="9" name="Picture 8">
            <a:extLst>
              <a:ext uri="{FF2B5EF4-FFF2-40B4-BE49-F238E27FC236}">
                <a16:creationId xmlns:a16="http://schemas.microsoft.com/office/drawing/2014/main" id="{0BC33CF5-1D7C-AD5C-3ACD-504DB2ED50E3}"/>
              </a:ext>
            </a:extLst>
          </p:cNvPr>
          <p:cNvPicPr>
            <a:picLocks noChangeAspect="1"/>
          </p:cNvPicPr>
          <p:nvPr/>
        </p:nvPicPr>
        <p:blipFill>
          <a:blip r:embed="rId3"/>
          <a:stretch>
            <a:fillRect/>
          </a:stretch>
        </p:blipFill>
        <p:spPr>
          <a:xfrm>
            <a:off x="2852040" y="4545219"/>
            <a:ext cx="6018075" cy="1651300"/>
          </a:xfrm>
          <a:prstGeom prst="rect">
            <a:avLst/>
          </a:prstGeom>
        </p:spPr>
      </p:pic>
    </p:spTree>
    <p:extLst>
      <p:ext uri="{BB962C8B-B14F-4D97-AF65-F5344CB8AC3E}">
        <p14:creationId xmlns:p14="http://schemas.microsoft.com/office/powerpoint/2010/main" val="117658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86B5-C004-CF69-7F58-0FA2E69A5EF1}"/>
              </a:ext>
            </a:extLst>
          </p:cNvPr>
          <p:cNvSpPr>
            <a:spLocks noGrp="1"/>
          </p:cNvSpPr>
          <p:nvPr>
            <p:ph type="title"/>
          </p:nvPr>
        </p:nvSpPr>
        <p:spPr>
          <a:xfrm>
            <a:off x="913795" y="210766"/>
            <a:ext cx="10353762" cy="723089"/>
          </a:xfrm>
        </p:spPr>
        <p:txBody>
          <a:bodyPr/>
          <a:lstStyle/>
          <a:p>
            <a:r>
              <a:rPr lang="en-US" dirty="0"/>
              <a:t>Classification Reports Evaluation Comments</a:t>
            </a:r>
            <a:endParaRPr lang="en-CA" dirty="0"/>
          </a:p>
        </p:txBody>
      </p:sp>
      <p:sp>
        <p:nvSpPr>
          <p:cNvPr id="3" name="Content Placeholder 2">
            <a:extLst>
              <a:ext uri="{FF2B5EF4-FFF2-40B4-BE49-F238E27FC236}">
                <a16:creationId xmlns:a16="http://schemas.microsoft.com/office/drawing/2014/main" id="{3799198B-20A6-B002-941B-71D9DC081FF0}"/>
              </a:ext>
            </a:extLst>
          </p:cNvPr>
          <p:cNvSpPr>
            <a:spLocks noGrp="1"/>
          </p:cNvSpPr>
          <p:nvPr>
            <p:ph idx="1"/>
          </p:nvPr>
        </p:nvSpPr>
        <p:spPr>
          <a:xfrm>
            <a:off x="457200" y="1181217"/>
            <a:ext cx="11313268" cy="2855762"/>
          </a:xfrm>
        </p:spPr>
        <p:txBody>
          <a:bodyPr>
            <a:normAutofit lnSpcReduction="10000"/>
          </a:bodyPr>
          <a:lstStyle/>
          <a:p>
            <a:r>
              <a:rPr lang="en-US" dirty="0"/>
              <a:t>Noticed that the Precision, Recall and F1-Score are quite low for POSSIBLE INJURY (Class 1), SUSPECTED MINOR INJURY (Class 2) and SUSPECTED SERIOUS INJURY (Class 3).</a:t>
            </a:r>
          </a:p>
          <a:p>
            <a:r>
              <a:rPr lang="en-US" dirty="0"/>
              <a:t>Noticed that the Precision, Recall and F1-Score are higher for NO APPARENT INJURY (Class 0) and FATAL INJURY (Class 4).</a:t>
            </a:r>
          </a:p>
          <a:p>
            <a:r>
              <a:rPr lang="en-US" dirty="0"/>
              <a:t>Despite including class weights, the metrics for POSSIBLE INJURY (Class 1), SUSPECTED MINOR INJURY (Class 2) and SUSPECTED SERIOUS INJURY (Class 3) were still low. As a future possible improvement, consider using higher class weights for these classes.</a:t>
            </a:r>
          </a:p>
          <a:p>
            <a:r>
              <a:rPr lang="en-US" dirty="0"/>
              <a:t>Random Forest Classification has the highest accuracy.</a:t>
            </a:r>
          </a:p>
          <a:p>
            <a:endParaRPr lang="en-US" dirty="0"/>
          </a:p>
          <a:p>
            <a:endParaRPr lang="en-CA" dirty="0"/>
          </a:p>
        </p:txBody>
      </p:sp>
      <p:sp>
        <p:nvSpPr>
          <p:cNvPr id="5" name="TextBox 4">
            <a:extLst>
              <a:ext uri="{FF2B5EF4-FFF2-40B4-BE49-F238E27FC236}">
                <a16:creationId xmlns:a16="http://schemas.microsoft.com/office/drawing/2014/main" id="{57312053-A969-F6D5-108F-A655836E8E8B}"/>
              </a:ext>
            </a:extLst>
          </p:cNvPr>
          <p:cNvSpPr txBox="1"/>
          <p:nvPr/>
        </p:nvSpPr>
        <p:spPr>
          <a:xfrm>
            <a:off x="525294" y="4036979"/>
            <a:ext cx="11118714" cy="861774"/>
          </a:xfrm>
          <a:prstGeom prst="rect">
            <a:avLst/>
          </a:prstGeom>
          <a:noFill/>
        </p:spPr>
        <p:txBody>
          <a:bodyPr wrap="square">
            <a:spAutoFit/>
          </a:bodyPr>
          <a:lstStyle/>
          <a:p>
            <a:r>
              <a:rPr lang="en-US" dirty="0"/>
              <a:t>--------------------------------------------------------------------------------------------------------------------------------------------------------------------</a:t>
            </a:r>
          </a:p>
          <a:p>
            <a:pPr algn="ctr"/>
            <a:r>
              <a:rPr lang="en-US" sz="3200" dirty="0"/>
              <a:t>Final Chosen Model</a:t>
            </a:r>
          </a:p>
        </p:txBody>
      </p:sp>
      <p:sp>
        <p:nvSpPr>
          <p:cNvPr id="7" name="TextBox 6">
            <a:extLst>
              <a:ext uri="{FF2B5EF4-FFF2-40B4-BE49-F238E27FC236}">
                <a16:creationId xmlns:a16="http://schemas.microsoft.com/office/drawing/2014/main" id="{52D858B6-11D8-E574-0E74-6487E41DAB4A}"/>
              </a:ext>
            </a:extLst>
          </p:cNvPr>
          <p:cNvSpPr txBox="1"/>
          <p:nvPr/>
        </p:nvSpPr>
        <p:spPr>
          <a:xfrm>
            <a:off x="535021" y="5005041"/>
            <a:ext cx="11118715" cy="369332"/>
          </a:xfrm>
          <a:prstGeom prst="rect">
            <a:avLst/>
          </a:prstGeom>
          <a:noFill/>
        </p:spPr>
        <p:txBody>
          <a:bodyPr wrap="square">
            <a:spAutoFit/>
          </a:bodyPr>
          <a:lstStyle/>
          <a:p>
            <a:r>
              <a:rPr lang="en-US" b="1" dirty="0"/>
              <a:t>The Random Forest Classification was chosen as the Final Model </a:t>
            </a:r>
            <a:r>
              <a:rPr lang="en-US" dirty="0"/>
              <a:t>for having the highest accuracy. </a:t>
            </a:r>
          </a:p>
        </p:txBody>
      </p:sp>
    </p:spTree>
    <p:extLst>
      <p:ext uri="{BB962C8B-B14F-4D97-AF65-F5344CB8AC3E}">
        <p14:creationId xmlns:p14="http://schemas.microsoft.com/office/powerpoint/2010/main" val="2309088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ADD4-7F03-642D-838A-14F538B66E1F}"/>
              </a:ext>
            </a:extLst>
          </p:cNvPr>
          <p:cNvSpPr>
            <a:spLocks noGrp="1"/>
          </p:cNvSpPr>
          <p:nvPr>
            <p:ph type="title"/>
          </p:nvPr>
        </p:nvSpPr>
        <p:spPr>
          <a:xfrm>
            <a:off x="1411369" y="581575"/>
            <a:ext cx="9358614" cy="970450"/>
          </a:xfrm>
        </p:spPr>
        <p:txBody>
          <a:bodyPr>
            <a:normAutofit fontScale="90000"/>
          </a:bodyPr>
          <a:lstStyle/>
          <a:p>
            <a:r>
              <a:rPr lang="en-US" dirty="0"/>
              <a:t>Evaluation with Test Data and Holdout Data (Final Model: Random Forest Classification)</a:t>
            </a:r>
            <a:endParaRPr lang="en-CA" dirty="0"/>
          </a:p>
        </p:txBody>
      </p:sp>
      <p:pic>
        <p:nvPicPr>
          <p:cNvPr id="5" name="Content Placeholder 4">
            <a:extLst>
              <a:ext uri="{FF2B5EF4-FFF2-40B4-BE49-F238E27FC236}">
                <a16:creationId xmlns:a16="http://schemas.microsoft.com/office/drawing/2014/main" id="{8FC4826E-79CC-6247-8923-892BA83721F5}"/>
              </a:ext>
            </a:extLst>
          </p:cNvPr>
          <p:cNvPicPr>
            <a:picLocks noGrp="1" noChangeAspect="1"/>
          </p:cNvPicPr>
          <p:nvPr>
            <p:ph idx="1"/>
          </p:nvPr>
        </p:nvPicPr>
        <p:blipFill>
          <a:blip r:embed="rId2"/>
          <a:stretch>
            <a:fillRect/>
          </a:stretch>
        </p:blipFill>
        <p:spPr>
          <a:xfrm>
            <a:off x="520936" y="1789890"/>
            <a:ext cx="11167913" cy="3356042"/>
          </a:xfrm>
        </p:spPr>
      </p:pic>
      <p:pic>
        <p:nvPicPr>
          <p:cNvPr id="7" name="Picture 6">
            <a:extLst>
              <a:ext uri="{FF2B5EF4-FFF2-40B4-BE49-F238E27FC236}">
                <a16:creationId xmlns:a16="http://schemas.microsoft.com/office/drawing/2014/main" id="{C6783699-3516-D77D-52E8-B03D37E204F8}"/>
              </a:ext>
            </a:extLst>
          </p:cNvPr>
          <p:cNvPicPr>
            <a:picLocks noChangeAspect="1"/>
          </p:cNvPicPr>
          <p:nvPr/>
        </p:nvPicPr>
        <p:blipFill>
          <a:blip r:embed="rId3"/>
          <a:stretch>
            <a:fillRect/>
          </a:stretch>
        </p:blipFill>
        <p:spPr>
          <a:xfrm>
            <a:off x="3490556" y="5383797"/>
            <a:ext cx="5210888" cy="1104552"/>
          </a:xfrm>
          <a:prstGeom prst="rect">
            <a:avLst/>
          </a:prstGeom>
        </p:spPr>
      </p:pic>
    </p:spTree>
    <p:extLst>
      <p:ext uri="{BB962C8B-B14F-4D97-AF65-F5344CB8AC3E}">
        <p14:creationId xmlns:p14="http://schemas.microsoft.com/office/powerpoint/2010/main" val="4146701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4953-9037-6A21-C4D5-2F0557209766}"/>
              </a:ext>
            </a:extLst>
          </p:cNvPr>
          <p:cNvSpPr>
            <a:spLocks noGrp="1"/>
          </p:cNvSpPr>
          <p:nvPr>
            <p:ph type="title"/>
          </p:nvPr>
        </p:nvSpPr>
        <p:spPr>
          <a:xfrm>
            <a:off x="913795" y="249676"/>
            <a:ext cx="10353762" cy="970450"/>
          </a:xfrm>
        </p:spPr>
        <p:txBody>
          <a:bodyPr/>
          <a:lstStyle/>
          <a:p>
            <a:r>
              <a:rPr lang="en-US" dirty="0"/>
              <a:t>Holdout Data Comparison Comments</a:t>
            </a:r>
            <a:endParaRPr lang="en-CA" dirty="0"/>
          </a:p>
        </p:txBody>
      </p:sp>
      <p:sp>
        <p:nvSpPr>
          <p:cNvPr id="3" name="Content Placeholder 2">
            <a:extLst>
              <a:ext uri="{FF2B5EF4-FFF2-40B4-BE49-F238E27FC236}">
                <a16:creationId xmlns:a16="http://schemas.microsoft.com/office/drawing/2014/main" id="{D1C585B2-5138-0DE5-736D-65D6AB41A9FB}"/>
              </a:ext>
            </a:extLst>
          </p:cNvPr>
          <p:cNvSpPr>
            <a:spLocks noGrp="1"/>
          </p:cNvSpPr>
          <p:nvPr>
            <p:ph idx="1"/>
          </p:nvPr>
        </p:nvSpPr>
        <p:spPr/>
        <p:txBody>
          <a:bodyPr/>
          <a:lstStyle/>
          <a:p>
            <a:r>
              <a:rPr lang="en-US" dirty="0"/>
              <a:t>With Cross-validation (with </a:t>
            </a:r>
            <a:r>
              <a:rPr lang="en-US" dirty="0" err="1"/>
              <a:t>GridsearchCV</a:t>
            </a:r>
            <a:r>
              <a:rPr lang="en-US" dirty="0"/>
              <a:t>), the metric results (Precision, Recall and F1-Score) of the testing data for Random Forest Classification is similar to the metric results of the holdout data for Random Forest Classification, with the exception of 'SUSPECTED MINOR INJURY' where the metrics were higher with the holdout data when comparing with the test data.</a:t>
            </a:r>
          </a:p>
          <a:p>
            <a:r>
              <a:rPr lang="en-US" dirty="0"/>
              <a:t>With Cross-validation (with </a:t>
            </a:r>
            <a:r>
              <a:rPr lang="en-US" dirty="0" err="1"/>
              <a:t>GridsearchCV</a:t>
            </a:r>
            <a:r>
              <a:rPr lang="en-US" dirty="0"/>
              <a:t>), the accuracy of the testing data for Random Forest Classification is almost similar to the accuracy of the holdout data for Random Forest Classification, with the holdout data having slightly higher accuracy over the test data.</a:t>
            </a:r>
            <a:endParaRPr lang="en-CA" dirty="0"/>
          </a:p>
        </p:txBody>
      </p:sp>
    </p:spTree>
    <p:extLst>
      <p:ext uri="{BB962C8B-B14F-4D97-AF65-F5344CB8AC3E}">
        <p14:creationId xmlns:p14="http://schemas.microsoft.com/office/powerpoint/2010/main" val="183324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04D4-03BC-95E9-C783-72AD48072295}"/>
              </a:ext>
            </a:extLst>
          </p:cNvPr>
          <p:cNvSpPr>
            <a:spLocks noGrp="1"/>
          </p:cNvSpPr>
          <p:nvPr>
            <p:ph type="title"/>
          </p:nvPr>
        </p:nvSpPr>
        <p:spPr>
          <a:xfrm>
            <a:off x="914356" y="96350"/>
            <a:ext cx="10353762" cy="788867"/>
          </a:xfrm>
        </p:spPr>
        <p:txBody>
          <a:bodyPr>
            <a:normAutofit fontScale="90000"/>
          </a:bodyPr>
          <a:lstStyle/>
          <a:p>
            <a:r>
              <a:rPr lang="en-US" dirty="0"/>
              <a:t>Saved Final Model for Deployment (</a:t>
            </a:r>
            <a:r>
              <a:rPr lang="en-US" dirty="0" err="1"/>
              <a:t>Streamlit</a:t>
            </a:r>
            <a:r>
              <a:rPr lang="en-US" dirty="0"/>
              <a:t> App)</a:t>
            </a:r>
            <a:endParaRPr lang="en-CA" dirty="0"/>
          </a:p>
        </p:txBody>
      </p:sp>
      <p:pic>
        <p:nvPicPr>
          <p:cNvPr id="5" name="Content Placeholder 4">
            <a:extLst>
              <a:ext uri="{FF2B5EF4-FFF2-40B4-BE49-F238E27FC236}">
                <a16:creationId xmlns:a16="http://schemas.microsoft.com/office/drawing/2014/main" id="{6F48CAD0-CFF9-B7A5-0F06-2CABE2017D7D}"/>
              </a:ext>
            </a:extLst>
          </p:cNvPr>
          <p:cNvPicPr>
            <a:picLocks noGrp="1" noChangeAspect="1"/>
          </p:cNvPicPr>
          <p:nvPr>
            <p:ph idx="1"/>
          </p:nvPr>
        </p:nvPicPr>
        <p:blipFill>
          <a:blip r:embed="rId2"/>
          <a:stretch>
            <a:fillRect/>
          </a:stretch>
        </p:blipFill>
        <p:spPr>
          <a:xfrm>
            <a:off x="8180962" y="822132"/>
            <a:ext cx="3579777" cy="5605834"/>
          </a:xfrm>
        </p:spPr>
      </p:pic>
      <p:sp>
        <p:nvSpPr>
          <p:cNvPr id="7" name="TextBox 6">
            <a:extLst>
              <a:ext uri="{FF2B5EF4-FFF2-40B4-BE49-F238E27FC236}">
                <a16:creationId xmlns:a16="http://schemas.microsoft.com/office/drawing/2014/main" id="{02290AFD-6CE1-CB1A-CA00-0F7A1DCE10CA}"/>
              </a:ext>
            </a:extLst>
          </p:cNvPr>
          <p:cNvSpPr txBox="1"/>
          <p:nvPr/>
        </p:nvSpPr>
        <p:spPr>
          <a:xfrm>
            <a:off x="421735" y="885217"/>
            <a:ext cx="7379848" cy="5847755"/>
          </a:xfrm>
          <a:prstGeom prst="rect">
            <a:avLst/>
          </a:prstGeom>
          <a:noFill/>
        </p:spPr>
        <p:txBody>
          <a:bodyPr wrap="square">
            <a:spAutoFit/>
          </a:bodyPr>
          <a:lstStyle/>
          <a:p>
            <a:pPr marL="285750" indent="-285750">
              <a:buFont typeface="Arial" panose="020B0604020202020204" pitchFamily="34" charset="0"/>
              <a:buChar char="•"/>
            </a:pPr>
            <a:r>
              <a:rPr lang="en-US" sz="2000" dirty="0"/>
              <a:t>Final Model (Random Forest Classification) was saved </a:t>
            </a:r>
            <a:r>
              <a:rPr lang="en-CA" sz="2000" dirty="0"/>
              <a:t>as a JOBLIB file.</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Final Model was </a:t>
            </a:r>
            <a:r>
              <a:rPr lang="en-US" sz="2000" dirty="0"/>
              <a:t>deployed</a:t>
            </a:r>
            <a:r>
              <a:rPr lang="en-CA" sz="2000" dirty="0"/>
              <a:t> and imported to make prediction on </a:t>
            </a:r>
            <a:r>
              <a:rPr lang="en-US" sz="2000" dirty="0"/>
              <a:t>a </a:t>
            </a:r>
            <a:r>
              <a:rPr lang="en-US" sz="2000" dirty="0" err="1"/>
              <a:t>Streamlit</a:t>
            </a:r>
            <a:r>
              <a:rPr lang="en-CA" sz="2000" dirty="0"/>
              <a:t> app.</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Inputs created for users to make prediction: </a:t>
            </a:r>
          </a:p>
          <a:p>
            <a:pPr marL="457200" indent="-457200">
              <a:buFont typeface="+mj-lt"/>
              <a:buAutoNum type="arabicPeriod"/>
            </a:pPr>
            <a:r>
              <a:rPr lang="en-CA" sz="2000" dirty="0"/>
              <a:t>ACRS Report Type</a:t>
            </a:r>
          </a:p>
          <a:p>
            <a:pPr marL="457200" indent="-457200">
              <a:buFont typeface="+mj-lt"/>
              <a:buAutoNum type="arabicPeriod"/>
            </a:pPr>
            <a:r>
              <a:rPr lang="en-CA" sz="2000" dirty="0"/>
              <a:t>Vehicle Damage Extent</a:t>
            </a:r>
          </a:p>
          <a:p>
            <a:pPr marL="457200" indent="-457200">
              <a:buFont typeface="+mj-lt"/>
              <a:buAutoNum type="arabicPeriod"/>
            </a:pPr>
            <a:r>
              <a:rPr lang="en-CA" sz="2000" dirty="0"/>
              <a:t>Speed Limit</a:t>
            </a:r>
          </a:p>
          <a:p>
            <a:pPr marL="457200" indent="-457200">
              <a:buFont typeface="+mj-lt"/>
              <a:buAutoNum type="arabicPeriod"/>
            </a:pPr>
            <a:r>
              <a:rPr lang="en-CA" sz="2000" dirty="0"/>
              <a:t>Driver At Fault</a:t>
            </a:r>
          </a:p>
          <a:p>
            <a:pPr marL="457200" indent="-457200">
              <a:buFont typeface="+mj-lt"/>
              <a:buAutoNum type="arabicPeriod"/>
            </a:pPr>
            <a:r>
              <a:rPr lang="en-CA" sz="2000" dirty="0"/>
              <a:t>Vehicle Movement</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US" sz="2000" b="1" dirty="0"/>
              <a:t>URLs for </a:t>
            </a:r>
            <a:r>
              <a:rPr lang="en-US" sz="2000" b="1" dirty="0" err="1"/>
              <a:t>Streamlit</a:t>
            </a:r>
            <a:r>
              <a:rPr lang="en-US" sz="2000" b="1" dirty="0"/>
              <a:t> app:</a:t>
            </a:r>
            <a:r>
              <a:rPr lang="en-US" sz="2000" dirty="0"/>
              <a:t> </a:t>
            </a:r>
            <a:br>
              <a:rPr lang="en-US" sz="2000" dirty="0"/>
            </a:br>
            <a:r>
              <a:rPr lang="en-US" sz="2000" dirty="0"/>
              <a:t>Local URL: </a:t>
            </a:r>
            <a:r>
              <a:rPr lang="en-US" sz="2000" dirty="0">
                <a:hlinkClick r:id="rId3"/>
              </a:rPr>
              <a:t>http://localhost:8501</a:t>
            </a:r>
            <a:r>
              <a:rPr lang="en-US" sz="2000" dirty="0"/>
              <a:t> </a:t>
            </a:r>
            <a:br>
              <a:rPr lang="en-US" sz="2000" dirty="0"/>
            </a:br>
            <a:r>
              <a:rPr lang="en-US" sz="2000" dirty="0"/>
              <a:t>Network URL: </a:t>
            </a:r>
            <a:r>
              <a:rPr lang="en-US" sz="2000" dirty="0">
                <a:hlinkClick r:id="rId4"/>
              </a:rPr>
              <a:t>http://10.0.0.201:8501</a:t>
            </a:r>
            <a:endParaRPr lang="en-CA" sz="2000"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1507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F263-CBFF-8D2A-0B3F-7C2F6ACE9FAA}"/>
              </a:ext>
            </a:extLst>
          </p:cNvPr>
          <p:cNvSpPr>
            <a:spLocks noGrp="1"/>
          </p:cNvSpPr>
          <p:nvPr>
            <p:ph type="title"/>
          </p:nvPr>
        </p:nvSpPr>
        <p:spPr>
          <a:xfrm>
            <a:off x="913795" y="223736"/>
            <a:ext cx="10353762" cy="593387"/>
          </a:xfrm>
        </p:spPr>
        <p:txBody>
          <a:bodyPr>
            <a:normAutofit fontScale="90000"/>
          </a:bodyPr>
          <a:lstStyle/>
          <a:p>
            <a:r>
              <a:rPr lang="en-US" dirty="0"/>
              <a:t>Conclusion</a:t>
            </a:r>
            <a:endParaRPr lang="en-CA" dirty="0"/>
          </a:p>
        </p:txBody>
      </p:sp>
      <p:sp>
        <p:nvSpPr>
          <p:cNvPr id="3" name="Content Placeholder 2">
            <a:extLst>
              <a:ext uri="{FF2B5EF4-FFF2-40B4-BE49-F238E27FC236}">
                <a16:creationId xmlns:a16="http://schemas.microsoft.com/office/drawing/2014/main" id="{98D22D2F-41A6-39D5-AD44-016C0CD1175F}"/>
              </a:ext>
            </a:extLst>
          </p:cNvPr>
          <p:cNvSpPr>
            <a:spLocks noGrp="1"/>
          </p:cNvSpPr>
          <p:nvPr>
            <p:ph idx="1"/>
          </p:nvPr>
        </p:nvSpPr>
        <p:spPr>
          <a:xfrm>
            <a:off x="447472" y="817123"/>
            <a:ext cx="11400817" cy="5680954"/>
          </a:xfrm>
        </p:spPr>
        <p:txBody>
          <a:bodyPr>
            <a:normAutofit/>
          </a:bodyPr>
          <a:lstStyle/>
          <a:p>
            <a:pPr marL="36900" indent="0">
              <a:buNone/>
            </a:pPr>
            <a:r>
              <a:rPr lang="en-US" sz="1600" dirty="0"/>
              <a:t>In conclusion, three models were tested: Logistic Regression, Support Vector Classification (SVC) and Random Forest Classification. </a:t>
            </a:r>
          </a:p>
          <a:p>
            <a:pPr marL="36900" indent="0">
              <a:buNone/>
            </a:pPr>
            <a:r>
              <a:rPr lang="en-US" sz="1600" dirty="0"/>
              <a:t>Of the three models, the Random Forest Classification model had the best performance as it had the highest accuracy. </a:t>
            </a:r>
          </a:p>
          <a:p>
            <a:pPr marL="36900" indent="0">
              <a:buNone/>
            </a:pPr>
            <a:r>
              <a:rPr lang="en-US" sz="1600" b="1" u="sng" dirty="0"/>
              <a:t>The Random Forest Classification model was chosen as the final model.</a:t>
            </a:r>
          </a:p>
          <a:p>
            <a:r>
              <a:rPr lang="en-CA" sz="1600" dirty="0"/>
              <a:t>For chosen features: features such as Weather, Driver At Fault, Vehicle Damage Extent, Speed Limit, ACRS Report Type, etc. were chosen as they could influence the Injury Severity.</a:t>
            </a:r>
          </a:p>
          <a:p>
            <a:r>
              <a:rPr lang="en-US" sz="1600" dirty="0"/>
              <a:t>The features underwent various preprocessing and feature engineering techniques to enhance their suitability for model prediction.</a:t>
            </a:r>
          </a:p>
          <a:p>
            <a:r>
              <a:rPr lang="en-US" sz="1600" dirty="0"/>
              <a:t>Cross-validation (with </a:t>
            </a:r>
            <a:r>
              <a:rPr lang="en-US" sz="1600" dirty="0" err="1"/>
              <a:t>GridSearchCV</a:t>
            </a:r>
            <a:r>
              <a:rPr lang="en-US" sz="1600" dirty="0"/>
              <a:t>) was used as a validation scheme. Cross-validation was used to evaluate the holdout data for the final model, and has almost similar results/metrics with the test data.</a:t>
            </a:r>
          </a:p>
          <a:p>
            <a:r>
              <a:rPr lang="en-US" sz="1600" dirty="0"/>
              <a:t>Binary Encoder was used was used on all applicable features (which were originally objects/strings) to convert their values to be numerical.</a:t>
            </a:r>
          </a:p>
          <a:p>
            <a:r>
              <a:rPr lang="en-US" sz="1600" dirty="0"/>
              <a:t>Mapping was used for 'Injury Severity' to convert their values to be numerical.</a:t>
            </a:r>
          </a:p>
          <a:p>
            <a:r>
              <a:rPr lang="en-US" sz="1600" dirty="0"/>
              <a:t>Scaling was not applied on the data for the final model (Random Forest Classification), as it was not necessary for the Random Forest model.</a:t>
            </a:r>
          </a:p>
          <a:p>
            <a:r>
              <a:rPr lang="en-US" sz="1600" dirty="0"/>
              <a:t>After experimentation, the Random Forest Classification Model was able to provide a prediction of the Injury Severity.</a:t>
            </a:r>
          </a:p>
          <a:p>
            <a:r>
              <a:rPr lang="en-US" sz="1600" dirty="0"/>
              <a:t>The final model ('M4P03_final_model.joblib') was used for deployment as a </a:t>
            </a:r>
            <a:r>
              <a:rPr lang="en-US" sz="1600" dirty="0" err="1"/>
              <a:t>Streamlit</a:t>
            </a:r>
            <a:r>
              <a:rPr lang="en-US" sz="1600" dirty="0"/>
              <a:t> app and was able to make a prediction.</a:t>
            </a:r>
            <a:endParaRPr lang="en-CA" sz="1600" dirty="0"/>
          </a:p>
        </p:txBody>
      </p:sp>
    </p:spTree>
    <p:extLst>
      <p:ext uri="{BB962C8B-B14F-4D97-AF65-F5344CB8AC3E}">
        <p14:creationId xmlns:p14="http://schemas.microsoft.com/office/powerpoint/2010/main" val="318587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083F-DCB2-948F-3068-25BD231E2268}"/>
              </a:ext>
            </a:extLst>
          </p:cNvPr>
          <p:cNvSpPr>
            <a:spLocks noGrp="1"/>
          </p:cNvSpPr>
          <p:nvPr>
            <p:ph type="title"/>
          </p:nvPr>
        </p:nvSpPr>
        <p:spPr/>
        <p:txBody>
          <a:bodyPr/>
          <a:lstStyle/>
          <a:p>
            <a:r>
              <a:rPr lang="en-US" dirty="0"/>
              <a:t>Three Classification Models</a:t>
            </a:r>
            <a:endParaRPr lang="en-CA" dirty="0"/>
          </a:p>
        </p:txBody>
      </p:sp>
      <p:sp>
        <p:nvSpPr>
          <p:cNvPr id="3" name="Content Placeholder 2">
            <a:extLst>
              <a:ext uri="{FF2B5EF4-FFF2-40B4-BE49-F238E27FC236}">
                <a16:creationId xmlns:a16="http://schemas.microsoft.com/office/drawing/2014/main" id="{04147587-387D-44B3-81C1-8CB373C0D935}"/>
              </a:ext>
            </a:extLst>
          </p:cNvPr>
          <p:cNvSpPr>
            <a:spLocks noGrp="1"/>
          </p:cNvSpPr>
          <p:nvPr>
            <p:ph idx="1"/>
          </p:nvPr>
        </p:nvSpPr>
        <p:spPr>
          <a:xfrm>
            <a:off x="913795" y="1732449"/>
            <a:ext cx="10353762" cy="4181967"/>
          </a:xfrm>
        </p:spPr>
        <p:txBody>
          <a:bodyPr/>
          <a:lstStyle/>
          <a:p>
            <a:pPr>
              <a:buSzPct val="80000"/>
              <a:buFont typeface="+mj-lt"/>
              <a:buAutoNum type="arabicPeriod"/>
            </a:pPr>
            <a:r>
              <a:rPr lang="en-CA" sz="3600" dirty="0"/>
              <a:t> Logistic Regression</a:t>
            </a:r>
          </a:p>
          <a:p>
            <a:pPr>
              <a:buSzPct val="80000"/>
              <a:buFont typeface="+mj-lt"/>
              <a:buAutoNum type="arabicPeriod"/>
            </a:pPr>
            <a:r>
              <a:rPr lang="en-CA" sz="3600" dirty="0"/>
              <a:t> Support Vector Classification (SVC)</a:t>
            </a:r>
          </a:p>
          <a:p>
            <a:pPr>
              <a:buSzPct val="80000"/>
              <a:buFont typeface="+mj-lt"/>
              <a:buAutoNum type="arabicPeriod"/>
            </a:pPr>
            <a:r>
              <a:rPr lang="en-CA" sz="3600" dirty="0"/>
              <a:t> Random Forest Classification</a:t>
            </a:r>
          </a:p>
          <a:p>
            <a:pPr>
              <a:buFont typeface="+mj-lt"/>
              <a:buAutoNum type="arabicPeriod"/>
            </a:pPr>
            <a:endParaRPr lang="en-CA" sz="3600" dirty="0"/>
          </a:p>
          <a:p>
            <a:endParaRPr lang="en-CA" dirty="0"/>
          </a:p>
        </p:txBody>
      </p:sp>
    </p:spTree>
    <p:extLst>
      <p:ext uri="{BB962C8B-B14F-4D97-AF65-F5344CB8AC3E}">
        <p14:creationId xmlns:p14="http://schemas.microsoft.com/office/powerpoint/2010/main" val="100657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AF0-680F-0450-B246-AE0B57D88E25}"/>
              </a:ext>
            </a:extLst>
          </p:cNvPr>
          <p:cNvSpPr>
            <a:spLocks noGrp="1"/>
          </p:cNvSpPr>
          <p:nvPr>
            <p:ph type="title"/>
          </p:nvPr>
        </p:nvSpPr>
        <p:spPr/>
        <p:txBody>
          <a:bodyPr>
            <a:noAutofit/>
          </a:bodyPr>
          <a:lstStyle/>
          <a:p>
            <a:r>
              <a:rPr lang="en-US" sz="6000" dirty="0"/>
              <a:t>End</a:t>
            </a:r>
            <a:endParaRPr lang="en-CA" sz="6000" dirty="0"/>
          </a:p>
        </p:txBody>
      </p:sp>
      <p:sp>
        <p:nvSpPr>
          <p:cNvPr id="3" name="Content Placeholder 2">
            <a:extLst>
              <a:ext uri="{FF2B5EF4-FFF2-40B4-BE49-F238E27FC236}">
                <a16:creationId xmlns:a16="http://schemas.microsoft.com/office/drawing/2014/main" id="{EA6760F5-505E-071E-132E-80C923E00D85}"/>
              </a:ext>
            </a:extLst>
          </p:cNvPr>
          <p:cNvSpPr>
            <a:spLocks noGrp="1"/>
          </p:cNvSpPr>
          <p:nvPr>
            <p:ph idx="1"/>
          </p:nvPr>
        </p:nvSpPr>
        <p:spPr/>
        <p:txBody>
          <a:bodyPr>
            <a:normAutofit/>
          </a:bodyPr>
          <a:lstStyle/>
          <a:p>
            <a:pPr marL="36900" indent="0" algn="ctr">
              <a:buNone/>
            </a:pPr>
            <a:r>
              <a:rPr lang="en-US" sz="4400" dirty="0"/>
              <a:t>Thank you</a:t>
            </a:r>
            <a:endParaRPr lang="en-CA" sz="4400" dirty="0"/>
          </a:p>
        </p:txBody>
      </p:sp>
    </p:spTree>
    <p:extLst>
      <p:ext uri="{BB962C8B-B14F-4D97-AF65-F5344CB8AC3E}">
        <p14:creationId xmlns:p14="http://schemas.microsoft.com/office/powerpoint/2010/main" val="351748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78C-6A27-3A4E-A03C-46117555AE3B}"/>
              </a:ext>
            </a:extLst>
          </p:cNvPr>
          <p:cNvSpPr>
            <a:spLocks noGrp="1"/>
          </p:cNvSpPr>
          <p:nvPr>
            <p:ph type="title"/>
          </p:nvPr>
        </p:nvSpPr>
        <p:spPr>
          <a:xfrm>
            <a:off x="913795" y="437746"/>
            <a:ext cx="10353762" cy="778212"/>
          </a:xfrm>
        </p:spPr>
        <p:txBody>
          <a:bodyPr>
            <a:normAutofit/>
          </a:bodyPr>
          <a:lstStyle/>
          <a:p>
            <a:r>
              <a:rPr lang="en-US" dirty="0"/>
              <a:t>Observations from EDA</a:t>
            </a:r>
            <a:endParaRPr lang="en-CA" dirty="0"/>
          </a:p>
        </p:txBody>
      </p:sp>
      <p:sp>
        <p:nvSpPr>
          <p:cNvPr id="3" name="Content Placeholder 2">
            <a:extLst>
              <a:ext uri="{FF2B5EF4-FFF2-40B4-BE49-F238E27FC236}">
                <a16:creationId xmlns:a16="http://schemas.microsoft.com/office/drawing/2014/main" id="{D7A0BE2B-7433-A913-DD2E-AE1F1C09C1B3}"/>
              </a:ext>
            </a:extLst>
          </p:cNvPr>
          <p:cNvSpPr>
            <a:spLocks noGrp="1"/>
          </p:cNvSpPr>
          <p:nvPr>
            <p:ph idx="1"/>
          </p:nvPr>
        </p:nvSpPr>
        <p:spPr>
          <a:xfrm>
            <a:off x="680936" y="1391055"/>
            <a:ext cx="10943617" cy="4717915"/>
          </a:xfrm>
        </p:spPr>
        <p:txBody>
          <a:bodyPr>
            <a:normAutofit/>
          </a:bodyPr>
          <a:lstStyle/>
          <a:p>
            <a:pPr marL="36900" indent="0">
              <a:buNone/>
            </a:pPr>
            <a:r>
              <a:rPr lang="en-US" sz="2800" dirty="0"/>
              <a:t>Missing values:</a:t>
            </a:r>
          </a:p>
          <a:p>
            <a:r>
              <a:rPr lang="en-US" dirty="0"/>
              <a:t>Route Type, Road Name, Cross-Street Name, Off-Road Description, Municipality, Related Non-Motorist, Collision Type, Weather, Surface Condition, Light , Traffic Control, Driver Substance Abuse, Non-Motorist Substance Abuse, Injury Severity, Circumstance, Driver Distracted By, Drivers License State, Vehicle Damage Extent, Vehicle First Impact Location, Vehicle Body Type, Vehicle Movement, Vehicle Going Dir, Parked Vehicle, Vehicle Make, Vehicle Model</a:t>
            </a:r>
          </a:p>
          <a:p>
            <a:pPr marL="36900" indent="0">
              <a:buNone/>
            </a:pPr>
            <a:endParaRPr lang="en-US" dirty="0"/>
          </a:p>
          <a:p>
            <a:pPr marL="36900" indent="0">
              <a:buNone/>
            </a:pPr>
            <a:r>
              <a:rPr lang="en-US" sz="2800" dirty="0"/>
              <a:t>Columns with numerical values:</a:t>
            </a:r>
          </a:p>
          <a:p>
            <a:r>
              <a:rPr lang="en-US" dirty="0"/>
              <a:t>The only columns with numerical values are Speed Limit, Vehicle Year, Latitude and Longitude.</a:t>
            </a:r>
          </a:p>
          <a:p>
            <a:r>
              <a:rPr lang="en-US" dirty="0"/>
              <a:t>The other columns have object/string values and will either need to be converted to be numerical or will be removed completely. </a:t>
            </a:r>
            <a:endParaRPr lang="en-CA" dirty="0"/>
          </a:p>
        </p:txBody>
      </p:sp>
    </p:spTree>
    <p:extLst>
      <p:ext uri="{BB962C8B-B14F-4D97-AF65-F5344CB8AC3E}">
        <p14:creationId xmlns:p14="http://schemas.microsoft.com/office/powerpoint/2010/main" val="276999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F3B0-AA72-7596-7CC3-D3BF3A519908}"/>
              </a:ext>
            </a:extLst>
          </p:cNvPr>
          <p:cNvSpPr>
            <a:spLocks noGrp="1"/>
          </p:cNvSpPr>
          <p:nvPr>
            <p:ph type="title"/>
          </p:nvPr>
        </p:nvSpPr>
        <p:spPr>
          <a:xfrm>
            <a:off x="913795" y="175098"/>
            <a:ext cx="10353762" cy="573932"/>
          </a:xfrm>
        </p:spPr>
        <p:txBody>
          <a:bodyPr>
            <a:normAutofit fontScale="90000"/>
          </a:bodyPr>
          <a:lstStyle/>
          <a:p>
            <a:r>
              <a:rPr lang="en-CA" dirty="0"/>
              <a:t>Visualization 1</a:t>
            </a:r>
          </a:p>
        </p:txBody>
      </p:sp>
      <p:pic>
        <p:nvPicPr>
          <p:cNvPr id="5" name="Content Placeholder 4">
            <a:extLst>
              <a:ext uri="{FF2B5EF4-FFF2-40B4-BE49-F238E27FC236}">
                <a16:creationId xmlns:a16="http://schemas.microsoft.com/office/drawing/2014/main" id="{4FB215D4-B67E-7898-3661-F4AED0F8BAF6}"/>
              </a:ext>
            </a:extLst>
          </p:cNvPr>
          <p:cNvPicPr>
            <a:picLocks noGrp="1" noChangeAspect="1"/>
          </p:cNvPicPr>
          <p:nvPr>
            <p:ph idx="1"/>
          </p:nvPr>
        </p:nvPicPr>
        <p:blipFill>
          <a:blip r:embed="rId2"/>
          <a:stretch>
            <a:fillRect/>
          </a:stretch>
        </p:blipFill>
        <p:spPr>
          <a:xfrm>
            <a:off x="2396002" y="1040859"/>
            <a:ext cx="7389348" cy="5399909"/>
          </a:xfrm>
        </p:spPr>
      </p:pic>
    </p:spTree>
    <p:extLst>
      <p:ext uri="{BB962C8B-B14F-4D97-AF65-F5344CB8AC3E}">
        <p14:creationId xmlns:p14="http://schemas.microsoft.com/office/powerpoint/2010/main" val="339523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57977-42FC-0810-F20F-9F1A44762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8BA63-F9DC-4AE7-7FA8-363B4BA9D813}"/>
              </a:ext>
            </a:extLst>
          </p:cNvPr>
          <p:cNvSpPr>
            <a:spLocks noGrp="1"/>
          </p:cNvSpPr>
          <p:nvPr>
            <p:ph type="title"/>
          </p:nvPr>
        </p:nvSpPr>
        <p:spPr>
          <a:xfrm>
            <a:off x="913795" y="175098"/>
            <a:ext cx="10353762" cy="573932"/>
          </a:xfrm>
        </p:spPr>
        <p:txBody>
          <a:bodyPr>
            <a:normAutofit fontScale="90000"/>
          </a:bodyPr>
          <a:lstStyle/>
          <a:p>
            <a:r>
              <a:rPr lang="en-CA" dirty="0"/>
              <a:t>Visualization 2</a:t>
            </a:r>
          </a:p>
        </p:txBody>
      </p:sp>
      <p:pic>
        <p:nvPicPr>
          <p:cNvPr id="7" name="Content Placeholder 6">
            <a:extLst>
              <a:ext uri="{FF2B5EF4-FFF2-40B4-BE49-F238E27FC236}">
                <a16:creationId xmlns:a16="http://schemas.microsoft.com/office/drawing/2014/main" id="{019D4E7E-C7A0-E821-13CD-E880F23C8DA5}"/>
              </a:ext>
            </a:extLst>
          </p:cNvPr>
          <p:cNvPicPr>
            <a:picLocks noGrp="1" noChangeAspect="1"/>
          </p:cNvPicPr>
          <p:nvPr>
            <p:ph idx="1"/>
          </p:nvPr>
        </p:nvPicPr>
        <p:blipFill>
          <a:blip r:embed="rId2"/>
          <a:stretch>
            <a:fillRect/>
          </a:stretch>
        </p:blipFill>
        <p:spPr>
          <a:xfrm>
            <a:off x="1215957" y="820543"/>
            <a:ext cx="9640111" cy="5815450"/>
          </a:xfrm>
        </p:spPr>
      </p:pic>
    </p:spTree>
    <p:extLst>
      <p:ext uri="{BB962C8B-B14F-4D97-AF65-F5344CB8AC3E}">
        <p14:creationId xmlns:p14="http://schemas.microsoft.com/office/powerpoint/2010/main" val="347559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D0361-C64C-6920-F5F2-06467F825B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4CD9E-7661-15F4-72A1-87D043BAC888}"/>
              </a:ext>
            </a:extLst>
          </p:cNvPr>
          <p:cNvSpPr>
            <a:spLocks noGrp="1"/>
          </p:cNvSpPr>
          <p:nvPr>
            <p:ph type="title"/>
          </p:nvPr>
        </p:nvSpPr>
        <p:spPr>
          <a:xfrm>
            <a:off x="913795" y="175098"/>
            <a:ext cx="10353762" cy="573932"/>
          </a:xfrm>
        </p:spPr>
        <p:txBody>
          <a:bodyPr>
            <a:normAutofit fontScale="90000"/>
          </a:bodyPr>
          <a:lstStyle/>
          <a:p>
            <a:r>
              <a:rPr lang="en-CA" dirty="0"/>
              <a:t>Visualization 3</a:t>
            </a:r>
          </a:p>
        </p:txBody>
      </p:sp>
      <p:pic>
        <p:nvPicPr>
          <p:cNvPr id="6" name="Content Placeholder 5">
            <a:extLst>
              <a:ext uri="{FF2B5EF4-FFF2-40B4-BE49-F238E27FC236}">
                <a16:creationId xmlns:a16="http://schemas.microsoft.com/office/drawing/2014/main" id="{3636C47F-31CC-9327-032F-E88F830F88F9}"/>
              </a:ext>
            </a:extLst>
          </p:cNvPr>
          <p:cNvPicPr>
            <a:picLocks noGrp="1" noChangeAspect="1"/>
          </p:cNvPicPr>
          <p:nvPr>
            <p:ph idx="1"/>
          </p:nvPr>
        </p:nvPicPr>
        <p:blipFill>
          <a:blip r:embed="rId2"/>
          <a:stretch>
            <a:fillRect/>
          </a:stretch>
        </p:blipFill>
        <p:spPr>
          <a:xfrm>
            <a:off x="1322961" y="896281"/>
            <a:ext cx="9484081" cy="5699072"/>
          </a:xfrm>
        </p:spPr>
      </p:pic>
    </p:spTree>
    <p:extLst>
      <p:ext uri="{BB962C8B-B14F-4D97-AF65-F5344CB8AC3E}">
        <p14:creationId xmlns:p14="http://schemas.microsoft.com/office/powerpoint/2010/main" val="365001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60EA5-832F-90AF-0138-CD80BDE84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885DB-625B-F10C-D4BC-D24C8487F298}"/>
              </a:ext>
            </a:extLst>
          </p:cNvPr>
          <p:cNvSpPr>
            <a:spLocks noGrp="1"/>
          </p:cNvSpPr>
          <p:nvPr>
            <p:ph type="title"/>
          </p:nvPr>
        </p:nvSpPr>
        <p:spPr>
          <a:xfrm>
            <a:off x="913795" y="175098"/>
            <a:ext cx="10353762" cy="573932"/>
          </a:xfrm>
        </p:spPr>
        <p:txBody>
          <a:bodyPr>
            <a:normAutofit fontScale="90000"/>
          </a:bodyPr>
          <a:lstStyle/>
          <a:p>
            <a:r>
              <a:rPr lang="en-CA" dirty="0"/>
              <a:t>Visualization 4</a:t>
            </a:r>
          </a:p>
        </p:txBody>
      </p:sp>
      <p:pic>
        <p:nvPicPr>
          <p:cNvPr id="7" name="Content Placeholder 6">
            <a:extLst>
              <a:ext uri="{FF2B5EF4-FFF2-40B4-BE49-F238E27FC236}">
                <a16:creationId xmlns:a16="http://schemas.microsoft.com/office/drawing/2014/main" id="{5B2B52A9-6766-BCF8-4D3A-6C506AB4A745}"/>
              </a:ext>
            </a:extLst>
          </p:cNvPr>
          <p:cNvPicPr>
            <a:picLocks noGrp="1" noChangeAspect="1"/>
          </p:cNvPicPr>
          <p:nvPr>
            <p:ph idx="1"/>
          </p:nvPr>
        </p:nvPicPr>
        <p:blipFill>
          <a:blip r:embed="rId2"/>
          <a:stretch>
            <a:fillRect/>
          </a:stretch>
        </p:blipFill>
        <p:spPr>
          <a:xfrm>
            <a:off x="1241437" y="840759"/>
            <a:ext cx="9698477" cy="5772205"/>
          </a:xfrm>
        </p:spPr>
      </p:pic>
    </p:spTree>
    <p:extLst>
      <p:ext uri="{BB962C8B-B14F-4D97-AF65-F5344CB8AC3E}">
        <p14:creationId xmlns:p14="http://schemas.microsoft.com/office/powerpoint/2010/main" val="241412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6115-575B-626D-519B-A23287F88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1B32C-5BD0-F26F-A7A0-576355473932}"/>
              </a:ext>
            </a:extLst>
          </p:cNvPr>
          <p:cNvSpPr>
            <a:spLocks noGrp="1"/>
          </p:cNvSpPr>
          <p:nvPr>
            <p:ph type="title"/>
          </p:nvPr>
        </p:nvSpPr>
        <p:spPr>
          <a:xfrm>
            <a:off x="913795" y="175098"/>
            <a:ext cx="10353762" cy="573932"/>
          </a:xfrm>
        </p:spPr>
        <p:txBody>
          <a:bodyPr>
            <a:normAutofit fontScale="90000"/>
          </a:bodyPr>
          <a:lstStyle/>
          <a:p>
            <a:r>
              <a:rPr lang="en-CA" dirty="0"/>
              <a:t>Visualization 6</a:t>
            </a:r>
          </a:p>
        </p:txBody>
      </p:sp>
      <p:pic>
        <p:nvPicPr>
          <p:cNvPr id="7" name="Content Placeholder 6">
            <a:extLst>
              <a:ext uri="{FF2B5EF4-FFF2-40B4-BE49-F238E27FC236}">
                <a16:creationId xmlns:a16="http://schemas.microsoft.com/office/drawing/2014/main" id="{67F224D9-7A68-D56B-0AA3-FBD229573B5C}"/>
              </a:ext>
            </a:extLst>
          </p:cNvPr>
          <p:cNvPicPr>
            <a:picLocks noGrp="1" noChangeAspect="1"/>
          </p:cNvPicPr>
          <p:nvPr>
            <p:ph idx="1"/>
          </p:nvPr>
        </p:nvPicPr>
        <p:blipFill>
          <a:blip r:embed="rId2"/>
          <a:stretch>
            <a:fillRect/>
          </a:stretch>
        </p:blipFill>
        <p:spPr>
          <a:xfrm>
            <a:off x="1258432" y="782522"/>
            <a:ext cx="9786796" cy="5825473"/>
          </a:xfrm>
        </p:spPr>
      </p:pic>
    </p:spTree>
    <p:extLst>
      <p:ext uri="{BB962C8B-B14F-4D97-AF65-F5344CB8AC3E}">
        <p14:creationId xmlns:p14="http://schemas.microsoft.com/office/powerpoint/2010/main" val="1855611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198</TotalTime>
  <Words>2078</Words>
  <Application>Microsoft Office PowerPoint</Application>
  <PresentationFormat>Widescreen</PresentationFormat>
  <Paragraphs>198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Calisto MT</vt:lpstr>
      <vt:lpstr>Wingdings 2</vt:lpstr>
      <vt:lpstr>Slate</vt:lpstr>
      <vt:lpstr>M4P03 Final Project </vt:lpstr>
      <vt:lpstr>Summary</vt:lpstr>
      <vt:lpstr>Three Classification Models</vt:lpstr>
      <vt:lpstr>Observations from EDA</vt:lpstr>
      <vt:lpstr>Visualization 1</vt:lpstr>
      <vt:lpstr>Visualization 2</vt:lpstr>
      <vt:lpstr>Visualization 3</vt:lpstr>
      <vt:lpstr>Visualization 4</vt:lpstr>
      <vt:lpstr>Visualization 6</vt:lpstr>
      <vt:lpstr>Observations from Visualization</vt:lpstr>
      <vt:lpstr>Columns Removed</vt:lpstr>
      <vt:lpstr>Columns/Features kept for Prediction:</vt:lpstr>
      <vt:lpstr>Chosen Target Variable, y</vt:lpstr>
      <vt:lpstr>Pre-processing and Feature Engineering </vt:lpstr>
      <vt:lpstr>Feature Engineering : Binary Encoding and Mapping Values (Converting to Numerical Values )</vt:lpstr>
      <vt:lpstr>Top 20 Correlations</vt:lpstr>
      <vt:lpstr>Correlation Heatmap</vt:lpstr>
      <vt:lpstr>Class Weights</vt:lpstr>
      <vt:lpstr>Scaling (StandardScaler )</vt:lpstr>
      <vt:lpstr>GridSearchCV, Model Training</vt:lpstr>
      <vt:lpstr>Model 1: Logistic Regression</vt:lpstr>
      <vt:lpstr>Model 2: Support Vector Classification (SVC) </vt:lpstr>
      <vt:lpstr>Model 3: Random Forest Classification</vt:lpstr>
      <vt:lpstr>Evaluation for all 3 Models</vt:lpstr>
      <vt:lpstr>Classification Reports Evaluation Comments</vt:lpstr>
      <vt:lpstr>Evaluation with Test Data and Holdout Data (Final Model: Random Forest Classification)</vt:lpstr>
      <vt:lpstr>Holdout Data Comparison Comments</vt:lpstr>
      <vt:lpstr>Saved Final Model for Deployment (Streamlit App)</vt:lpstr>
      <vt:lpstr>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 Wong</dc:creator>
  <cp:lastModifiedBy>Jimmy Wong</cp:lastModifiedBy>
  <cp:revision>20</cp:revision>
  <dcterms:created xsi:type="dcterms:W3CDTF">2025-04-03T20:11:05Z</dcterms:created>
  <dcterms:modified xsi:type="dcterms:W3CDTF">2025-04-04T14:11:48Z</dcterms:modified>
</cp:coreProperties>
</file>