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61" r:id="rId2"/>
    <p:sldId id="264" r:id="rId3"/>
    <p:sldId id="274" r:id="rId4"/>
    <p:sldId id="265" r:id="rId5"/>
    <p:sldId id="275" r:id="rId6"/>
    <p:sldId id="266" r:id="rId7"/>
    <p:sldId id="276" r:id="rId8"/>
    <p:sldId id="277" r:id="rId9"/>
    <p:sldId id="278" r:id="rId10"/>
    <p:sldId id="279" r:id="rId11"/>
    <p:sldId id="280" r:id="rId12"/>
    <p:sldId id="281" r:id="rId13"/>
    <p:sldId id="268" r:id="rId14"/>
    <p:sldId id="262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026EF-5F2B-4238-A3F7-CB12ECD50EFA}" type="doc">
      <dgm:prSet loTypeId="urn:microsoft.com/office/officeart/2005/8/layout/radial4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419"/>
        </a:p>
      </dgm:t>
    </dgm:pt>
    <dgm:pt modelId="{F29531D5-628D-4B3C-AC54-3CD292CFCC73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419" b="1" smtClean="0"/>
            <a:t>C&amp;R</a:t>
          </a:r>
          <a:endParaRPr lang="es-419" dirty="0"/>
        </a:p>
      </dgm:t>
    </dgm:pt>
    <dgm:pt modelId="{ACF1A34E-9C6C-4A94-BF5A-7253117A6EBE}" type="parTrans" cxnId="{8EFDD76E-8685-424B-9DE5-7779AA186E0E}">
      <dgm:prSet/>
      <dgm:spPr/>
      <dgm:t>
        <a:bodyPr/>
        <a:lstStyle/>
        <a:p>
          <a:endParaRPr lang="es-419"/>
        </a:p>
      </dgm:t>
    </dgm:pt>
    <dgm:pt modelId="{568385E1-6BCF-4BBD-A8EA-B81ECB7B4AD0}" type="sibTrans" cxnId="{8EFDD76E-8685-424B-9DE5-7779AA186E0E}">
      <dgm:prSet/>
      <dgm:spPr/>
      <dgm:t>
        <a:bodyPr/>
        <a:lstStyle/>
        <a:p>
          <a:endParaRPr lang="es-419"/>
        </a:p>
      </dgm:t>
    </dgm:pt>
    <dgm:pt modelId="{A7DC1DAA-7CE5-4875-B4CB-40E16E27E6D4}">
      <dgm:prSet phldrT="[Texto]"/>
      <dgm:spPr/>
      <dgm:t>
        <a:bodyPr/>
        <a:lstStyle/>
        <a:p>
          <a:r>
            <a:rPr lang="es-ES" dirty="0" smtClean="0"/>
            <a:t>Laura Daniela Moscoso Sánchez                          </a:t>
          </a:r>
          <a:endParaRPr lang="es-419" dirty="0"/>
        </a:p>
      </dgm:t>
    </dgm:pt>
    <dgm:pt modelId="{4374F17B-12AA-4C7B-BB1D-34A552B9A5BD}" type="parTrans" cxnId="{D2979A72-F855-4C23-AA1D-422FCE378009}">
      <dgm:prSet/>
      <dgm:spPr/>
      <dgm:t>
        <a:bodyPr/>
        <a:lstStyle/>
        <a:p>
          <a:endParaRPr lang="es-419"/>
        </a:p>
      </dgm:t>
    </dgm:pt>
    <dgm:pt modelId="{46FC4AE1-5820-4BD9-85FB-D8909CC6B005}" type="sibTrans" cxnId="{D2979A72-F855-4C23-AA1D-422FCE378009}">
      <dgm:prSet/>
      <dgm:spPr/>
      <dgm:t>
        <a:bodyPr/>
        <a:lstStyle/>
        <a:p>
          <a:endParaRPr lang="es-419"/>
        </a:p>
      </dgm:t>
    </dgm:pt>
    <dgm:pt modelId="{D22651E9-B989-4541-96D0-8530200BC91C}">
      <dgm:prSet phldrT="[Texto]"/>
      <dgm:spPr/>
      <dgm:t>
        <a:bodyPr/>
        <a:lstStyle/>
        <a:p>
          <a:r>
            <a:rPr lang="es-ES" dirty="0" smtClean="0"/>
            <a:t>Melanie Patricia Nieto Rodríguez            </a:t>
          </a:r>
          <a:endParaRPr lang="es-419" dirty="0"/>
        </a:p>
      </dgm:t>
    </dgm:pt>
    <dgm:pt modelId="{20D65D66-E7A7-40BA-A327-37359A7E3C78}" type="parTrans" cxnId="{BA8EA8D4-1DC6-45E1-9DF6-11F9E4BF85E7}">
      <dgm:prSet/>
      <dgm:spPr/>
      <dgm:t>
        <a:bodyPr/>
        <a:lstStyle/>
        <a:p>
          <a:endParaRPr lang="es-419"/>
        </a:p>
      </dgm:t>
    </dgm:pt>
    <dgm:pt modelId="{382A9ACD-74A0-4C86-9D78-9B1DAA234143}" type="sibTrans" cxnId="{BA8EA8D4-1DC6-45E1-9DF6-11F9E4BF85E7}">
      <dgm:prSet/>
      <dgm:spPr/>
      <dgm:t>
        <a:bodyPr/>
        <a:lstStyle/>
        <a:p>
          <a:endParaRPr lang="es-419"/>
        </a:p>
      </dgm:t>
    </dgm:pt>
    <dgm:pt modelId="{6BC25F2A-1947-4356-B9DC-C9C77C90E24E}">
      <dgm:prSet phldrT="[Texto]"/>
      <dgm:spPr/>
      <dgm:t>
        <a:bodyPr/>
        <a:lstStyle/>
        <a:p>
          <a:r>
            <a:rPr lang="es-ES" dirty="0" smtClean="0"/>
            <a:t>Diana Patricia Hernández González       </a:t>
          </a:r>
          <a:endParaRPr lang="es-419" dirty="0"/>
        </a:p>
      </dgm:t>
    </dgm:pt>
    <dgm:pt modelId="{D1A89E25-C8CC-4094-BE16-B7245859B5BF}" type="parTrans" cxnId="{61F60817-D936-4755-AAD0-BF5F6B044C6A}">
      <dgm:prSet/>
      <dgm:spPr/>
      <dgm:t>
        <a:bodyPr/>
        <a:lstStyle/>
        <a:p>
          <a:endParaRPr lang="es-419"/>
        </a:p>
      </dgm:t>
    </dgm:pt>
    <dgm:pt modelId="{9F4A697B-DFE2-4956-9B61-99F95D7F982D}" type="sibTrans" cxnId="{61F60817-D936-4755-AAD0-BF5F6B044C6A}">
      <dgm:prSet/>
      <dgm:spPr/>
      <dgm:t>
        <a:bodyPr/>
        <a:lstStyle/>
        <a:p>
          <a:endParaRPr lang="es-419"/>
        </a:p>
      </dgm:t>
    </dgm:pt>
    <dgm:pt modelId="{5950D91B-406A-423C-9831-20AF266FC9A9}" type="pres">
      <dgm:prSet presAssocID="{9D5026EF-5F2B-4238-A3F7-CB12ECD50EF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419"/>
        </a:p>
      </dgm:t>
    </dgm:pt>
    <dgm:pt modelId="{4BBD29E8-47AC-4C3B-93CF-E93599277897}" type="pres">
      <dgm:prSet presAssocID="{F29531D5-628D-4B3C-AC54-3CD292CFCC73}" presName="centerShape" presStyleLbl="node0" presStyleIdx="0" presStyleCnt="1"/>
      <dgm:spPr/>
      <dgm:t>
        <a:bodyPr/>
        <a:lstStyle/>
        <a:p>
          <a:endParaRPr lang="es-419"/>
        </a:p>
      </dgm:t>
    </dgm:pt>
    <dgm:pt modelId="{825428CA-359A-47C2-81B7-A960BB559021}" type="pres">
      <dgm:prSet presAssocID="{4374F17B-12AA-4C7B-BB1D-34A552B9A5BD}" presName="parTrans" presStyleLbl="bgSibTrans2D1" presStyleIdx="0" presStyleCnt="3"/>
      <dgm:spPr/>
      <dgm:t>
        <a:bodyPr/>
        <a:lstStyle/>
        <a:p>
          <a:endParaRPr lang="es-419"/>
        </a:p>
      </dgm:t>
    </dgm:pt>
    <dgm:pt modelId="{25E1F9D6-41BD-4319-85B0-F99A664E26CD}" type="pres">
      <dgm:prSet presAssocID="{A7DC1DAA-7CE5-4875-B4CB-40E16E27E6D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419"/>
        </a:p>
      </dgm:t>
    </dgm:pt>
    <dgm:pt modelId="{926BB6E7-0E6E-4231-B231-52405BEE6F0F}" type="pres">
      <dgm:prSet presAssocID="{20D65D66-E7A7-40BA-A327-37359A7E3C78}" presName="parTrans" presStyleLbl="bgSibTrans2D1" presStyleIdx="1" presStyleCnt="3"/>
      <dgm:spPr/>
      <dgm:t>
        <a:bodyPr/>
        <a:lstStyle/>
        <a:p>
          <a:endParaRPr lang="es-419"/>
        </a:p>
      </dgm:t>
    </dgm:pt>
    <dgm:pt modelId="{D53AD1A3-30B6-4CAB-A6BC-92F79F068CEF}" type="pres">
      <dgm:prSet presAssocID="{D22651E9-B989-4541-96D0-8530200BC91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419"/>
        </a:p>
      </dgm:t>
    </dgm:pt>
    <dgm:pt modelId="{9DA887B9-34E5-439E-AC21-E6AA0B4F7DBA}" type="pres">
      <dgm:prSet presAssocID="{D1A89E25-C8CC-4094-BE16-B7245859B5BF}" presName="parTrans" presStyleLbl="bgSibTrans2D1" presStyleIdx="2" presStyleCnt="3"/>
      <dgm:spPr/>
      <dgm:t>
        <a:bodyPr/>
        <a:lstStyle/>
        <a:p>
          <a:endParaRPr lang="es-419"/>
        </a:p>
      </dgm:t>
    </dgm:pt>
    <dgm:pt modelId="{B694722D-02E9-4CA7-8894-D62F36CD36DF}" type="pres">
      <dgm:prSet presAssocID="{6BC25F2A-1947-4356-B9DC-C9C77C90E2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419"/>
        </a:p>
      </dgm:t>
    </dgm:pt>
  </dgm:ptLst>
  <dgm:cxnLst>
    <dgm:cxn modelId="{BA8EA8D4-1DC6-45E1-9DF6-11F9E4BF85E7}" srcId="{F29531D5-628D-4B3C-AC54-3CD292CFCC73}" destId="{D22651E9-B989-4541-96D0-8530200BC91C}" srcOrd="1" destOrd="0" parTransId="{20D65D66-E7A7-40BA-A327-37359A7E3C78}" sibTransId="{382A9ACD-74A0-4C86-9D78-9B1DAA234143}"/>
    <dgm:cxn modelId="{946E4230-DAAF-4F91-9572-0583DFCE1951}" type="presOf" srcId="{20D65D66-E7A7-40BA-A327-37359A7E3C78}" destId="{926BB6E7-0E6E-4231-B231-52405BEE6F0F}" srcOrd="0" destOrd="0" presId="urn:microsoft.com/office/officeart/2005/8/layout/radial4"/>
    <dgm:cxn modelId="{A073EAB1-5562-4572-BBE2-BAFE7448A779}" type="presOf" srcId="{D22651E9-B989-4541-96D0-8530200BC91C}" destId="{D53AD1A3-30B6-4CAB-A6BC-92F79F068CEF}" srcOrd="0" destOrd="0" presId="urn:microsoft.com/office/officeart/2005/8/layout/radial4"/>
    <dgm:cxn modelId="{2DDFB1F6-EB49-4FF4-BBEC-8991776369F6}" type="presOf" srcId="{D1A89E25-C8CC-4094-BE16-B7245859B5BF}" destId="{9DA887B9-34E5-439E-AC21-E6AA0B4F7DBA}" srcOrd="0" destOrd="0" presId="urn:microsoft.com/office/officeart/2005/8/layout/radial4"/>
    <dgm:cxn modelId="{61F60817-D936-4755-AAD0-BF5F6B044C6A}" srcId="{F29531D5-628D-4B3C-AC54-3CD292CFCC73}" destId="{6BC25F2A-1947-4356-B9DC-C9C77C90E24E}" srcOrd="2" destOrd="0" parTransId="{D1A89E25-C8CC-4094-BE16-B7245859B5BF}" sibTransId="{9F4A697B-DFE2-4956-9B61-99F95D7F982D}"/>
    <dgm:cxn modelId="{D2979A72-F855-4C23-AA1D-422FCE378009}" srcId="{F29531D5-628D-4B3C-AC54-3CD292CFCC73}" destId="{A7DC1DAA-7CE5-4875-B4CB-40E16E27E6D4}" srcOrd="0" destOrd="0" parTransId="{4374F17B-12AA-4C7B-BB1D-34A552B9A5BD}" sibTransId="{46FC4AE1-5820-4BD9-85FB-D8909CC6B005}"/>
    <dgm:cxn modelId="{98B1C8F6-E3CF-467F-BE5E-3ABADEC9EC8F}" type="presOf" srcId="{F29531D5-628D-4B3C-AC54-3CD292CFCC73}" destId="{4BBD29E8-47AC-4C3B-93CF-E93599277897}" srcOrd="0" destOrd="0" presId="urn:microsoft.com/office/officeart/2005/8/layout/radial4"/>
    <dgm:cxn modelId="{B25ECDED-F36A-40CC-B2AD-D7CC3BB76984}" type="presOf" srcId="{6BC25F2A-1947-4356-B9DC-C9C77C90E24E}" destId="{B694722D-02E9-4CA7-8894-D62F36CD36DF}" srcOrd="0" destOrd="0" presId="urn:microsoft.com/office/officeart/2005/8/layout/radial4"/>
    <dgm:cxn modelId="{D10F89D3-A50E-41A9-AA20-F9C4F794BBD4}" type="presOf" srcId="{9D5026EF-5F2B-4238-A3F7-CB12ECD50EFA}" destId="{5950D91B-406A-423C-9831-20AF266FC9A9}" srcOrd="0" destOrd="0" presId="urn:microsoft.com/office/officeart/2005/8/layout/radial4"/>
    <dgm:cxn modelId="{8EFDD76E-8685-424B-9DE5-7779AA186E0E}" srcId="{9D5026EF-5F2B-4238-A3F7-CB12ECD50EFA}" destId="{F29531D5-628D-4B3C-AC54-3CD292CFCC73}" srcOrd="0" destOrd="0" parTransId="{ACF1A34E-9C6C-4A94-BF5A-7253117A6EBE}" sibTransId="{568385E1-6BCF-4BBD-A8EA-B81ECB7B4AD0}"/>
    <dgm:cxn modelId="{290D563D-A041-4951-AA54-8D7F65057D3D}" type="presOf" srcId="{4374F17B-12AA-4C7B-BB1D-34A552B9A5BD}" destId="{825428CA-359A-47C2-81B7-A960BB559021}" srcOrd="0" destOrd="0" presId="urn:microsoft.com/office/officeart/2005/8/layout/radial4"/>
    <dgm:cxn modelId="{DA240A23-9B04-49E8-B052-8E2E8F60273D}" type="presOf" srcId="{A7DC1DAA-7CE5-4875-B4CB-40E16E27E6D4}" destId="{25E1F9D6-41BD-4319-85B0-F99A664E26CD}" srcOrd="0" destOrd="0" presId="urn:microsoft.com/office/officeart/2005/8/layout/radial4"/>
    <dgm:cxn modelId="{0205F861-9BC0-4A63-A1B2-27C84C93E3B3}" type="presParOf" srcId="{5950D91B-406A-423C-9831-20AF266FC9A9}" destId="{4BBD29E8-47AC-4C3B-93CF-E93599277897}" srcOrd="0" destOrd="0" presId="urn:microsoft.com/office/officeart/2005/8/layout/radial4"/>
    <dgm:cxn modelId="{35233EB5-DC87-434C-A977-325D3067A09D}" type="presParOf" srcId="{5950D91B-406A-423C-9831-20AF266FC9A9}" destId="{825428CA-359A-47C2-81B7-A960BB559021}" srcOrd="1" destOrd="0" presId="urn:microsoft.com/office/officeart/2005/8/layout/radial4"/>
    <dgm:cxn modelId="{058C059B-989C-4FBD-AE83-DF608C0F6F0E}" type="presParOf" srcId="{5950D91B-406A-423C-9831-20AF266FC9A9}" destId="{25E1F9D6-41BD-4319-85B0-F99A664E26CD}" srcOrd="2" destOrd="0" presId="urn:microsoft.com/office/officeart/2005/8/layout/radial4"/>
    <dgm:cxn modelId="{71F69EE7-36E3-437D-AFEC-3593D10EC698}" type="presParOf" srcId="{5950D91B-406A-423C-9831-20AF266FC9A9}" destId="{926BB6E7-0E6E-4231-B231-52405BEE6F0F}" srcOrd="3" destOrd="0" presId="urn:microsoft.com/office/officeart/2005/8/layout/radial4"/>
    <dgm:cxn modelId="{4517D987-66D7-4E0E-A5C7-8C68C1765B95}" type="presParOf" srcId="{5950D91B-406A-423C-9831-20AF266FC9A9}" destId="{D53AD1A3-30B6-4CAB-A6BC-92F79F068CEF}" srcOrd="4" destOrd="0" presId="urn:microsoft.com/office/officeart/2005/8/layout/radial4"/>
    <dgm:cxn modelId="{A4DB0577-5FB5-4CE3-BF2C-C4409D5B43BD}" type="presParOf" srcId="{5950D91B-406A-423C-9831-20AF266FC9A9}" destId="{9DA887B9-34E5-439E-AC21-E6AA0B4F7DBA}" srcOrd="5" destOrd="0" presId="urn:microsoft.com/office/officeart/2005/8/layout/radial4"/>
    <dgm:cxn modelId="{DEFF5D23-9202-4310-9EBC-86D5691AC40B}" type="presParOf" srcId="{5950D91B-406A-423C-9831-20AF266FC9A9}" destId="{B694722D-02E9-4CA7-8894-D62F36CD36D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D29E8-47AC-4C3B-93CF-E93599277897}">
      <dsp:nvSpPr>
        <dsp:cNvPr id="0" name=""/>
        <dsp:cNvSpPr/>
      </dsp:nvSpPr>
      <dsp:spPr>
        <a:xfrm>
          <a:off x="1970997" y="1866379"/>
          <a:ext cx="1457998" cy="1457998"/>
        </a:xfrm>
        <a:prstGeom prst="ellipse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3500" b="1" kern="1200" smtClean="0"/>
            <a:t>C&amp;R</a:t>
          </a:r>
          <a:endParaRPr lang="es-419" sz="3500" kern="1200" dirty="0"/>
        </a:p>
      </dsp:txBody>
      <dsp:txXfrm>
        <a:off x="2184516" y="2079898"/>
        <a:ext cx="1030960" cy="1030960"/>
      </dsp:txXfrm>
    </dsp:sp>
    <dsp:sp modelId="{825428CA-359A-47C2-81B7-A960BB559021}">
      <dsp:nvSpPr>
        <dsp:cNvPr id="0" name=""/>
        <dsp:cNvSpPr/>
      </dsp:nvSpPr>
      <dsp:spPr>
        <a:xfrm rot="12900000">
          <a:off x="916293" y="1572615"/>
          <a:ext cx="1239529" cy="415529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1F9D6-41BD-4319-85B0-F99A664E26CD}">
      <dsp:nvSpPr>
        <dsp:cNvPr id="0" name=""/>
        <dsp:cNvSpPr/>
      </dsp:nvSpPr>
      <dsp:spPr>
        <a:xfrm>
          <a:off x="335827" y="870858"/>
          <a:ext cx="1385098" cy="11080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Laura Daniela Moscoso Sánchez                          </a:t>
          </a:r>
          <a:endParaRPr lang="es-419" sz="1800" kern="1200" dirty="0"/>
        </a:p>
      </dsp:txBody>
      <dsp:txXfrm>
        <a:off x="368281" y="903312"/>
        <a:ext cx="1320190" cy="1043170"/>
      </dsp:txXfrm>
    </dsp:sp>
    <dsp:sp modelId="{926BB6E7-0E6E-4231-B231-52405BEE6F0F}">
      <dsp:nvSpPr>
        <dsp:cNvPr id="0" name=""/>
        <dsp:cNvSpPr/>
      </dsp:nvSpPr>
      <dsp:spPr>
        <a:xfrm rot="16200000">
          <a:off x="2080231" y="966707"/>
          <a:ext cx="1239529" cy="415529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AD1A3-30B6-4CAB-A6BC-92F79F068CEF}">
      <dsp:nvSpPr>
        <dsp:cNvPr id="0" name=""/>
        <dsp:cNvSpPr/>
      </dsp:nvSpPr>
      <dsp:spPr>
        <a:xfrm>
          <a:off x="2007447" y="668"/>
          <a:ext cx="1385098" cy="1108078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Melanie Patricia Nieto Rodríguez            </a:t>
          </a:r>
          <a:endParaRPr lang="es-419" sz="1800" kern="1200" dirty="0"/>
        </a:p>
      </dsp:txBody>
      <dsp:txXfrm>
        <a:off x="2039901" y="33122"/>
        <a:ext cx="1320190" cy="1043170"/>
      </dsp:txXfrm>
    </dsp:sp>
    <dsp:sp modelId="{9DA887B9-34E5-439E-AC21-E6AA0B4F7DBA}">
      <dsp:nvSpPr>
        <dsp:cNvPr id="0" name=""/>
        <dsp:cNvSpPr/>
      </dsp:nvSpPr>
      <dsp:spPr>
        <a:xfrm rot="19500000">
          <a:off x="3244169" y="1572615"/>
          <a:ext cx="1239529" cy="415529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4722D-02E9-4CA7-8894-D62F36CD36DF}">
      <dsp:nvSpPr>
        <dsp:cNvPr id="0" name=""/>
        <dsp:cNvSpPr/>
      </dsp:nvSpPr>
      <dsp:spPr>
        <a:xfrm>
          <a:off x="3679067" y="870858"/>
          <a:ext cx="1385098" cy="110807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Diana Patricia Hernández González       </a:t>
          </a:r>
          <a:endParaRPr lang="es-419" sz="1800" kern="1200" dirty="0"/>
        </a:p>
      </dsp:txBody>
      <dsp:txXfrm>
        <a:off x="3711521" y="903312"/>
        <a:ext cx="1320190" cy="1043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56687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245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119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51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47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E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417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4217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280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243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729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85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650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46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463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204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188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1058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708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01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567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8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ENER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5675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ÍTULO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B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567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7650702" y="4751012"/>
            <a:ext cx="1493297" cy="39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Resultados.pdf" TargetMode="External"/><Relationship Id="rId3" Type="http://schemas.openxmlformats.org/officeDocument/2006/relationships/hyperlink" Target="Encuesta%20usuarios%20parqueadero.pdf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hyperlink" Target="Imagenes.pdf" TargetMode="External"/><Relationship Id="rId10" Type="http://schemas.openxmlformats.org/officeDocument/2006/relationships/hyperlink" Target="Instrumentos%20de%20recolecci&#243;n.docx" TargetMode="External"/><Relationship Id="rId4" Type="http://schemas.openxmlformats.org/officeDocument/2006/relationships/hyperlink" Target="encuesta%20administrativos.pdf" TargetMode="Externa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760813" y="494640"/>
            <a:ext cx="4955831" cy="9541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defTabSz="288000"/>
            <a:r>
              <a:rPr lang="es-CO" sz="4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Sustentación </a:t>
            </a:r>
          </a:p>
          <a:p>
            <a:pPr defTabSz="288000"/>
            <a:r>
              <a:rPr lang="es-CO" sz="44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		Proyecto </a:t>
            </a:r>
            <a:r>
              <a:rPr lang="es-CO" sz="44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ADSI </a:t>
            </a:r>
            <a:endParaRPr lang="es-CO" sz="44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820019" y="2160537"/>
            <a:ext cx="444929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defTabSz="288000"/>
            <a:r>
              <a:rPr lang="es-CO" sz="24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					 </a:t>
            </a:r>
            <a:r>
              <a:rPr lang="es-CO" sz="2400" b="1" dirty="0">
                <a:solidFill>
                  <a:srgbClr val="F7B673"/>
                </a:solidFill>
                <a:latin typeface="Calibri" panose="020F0502020204030204" pitchFamily="34" charset="0"/>
              </a:rPr>
              <a:t>I </a:t>
            </a:r>
            <a:r>
              <a:rPr lang="es-CO" sz="2400" b="1" dirty="0" err="1">
                <a:solidFill>
                  <a:srgbClr val="F7B673"/>
                </a:solidFill>
                <a:latin typeface="Calibri" panose="020F0502020204030204" pitchFamily="34" charset="0"/>
              </a:rPr>
              <a:t>I</a:t>
            </a:r>
            <a:r>
              <a:rPr lang="es-CO" sz="2400" b="1" dirty="0">
                <a:solidFill>
                  <a:srgbClr val="F7B673"/>
                </a:solidFill>
                <a:latin typeface="Calibri" panose="020F0502020204030204" pitchFamily="34" charset="0"/>
              </a:rPr>
              <a:t> </a:t>
            </a:r>
            <a:r>
              <a:rPr lang="es-CO" sz="2400" b="1" dirty="0" err="1">
                <a:solidFill>
                  <a:srgbClr val="F7B673"/>
                </a:solidFill>
                <a:latin typeface="Calibri" panose="020F0502020204030204" pitchFamily="34" charset="0"/>
              </a:rPr>
              <a:t>I</a:t>
            </a:r>
            <a:r>
              <a:rPr lang="es-CO" sz="2400" b="1" dirty="0">
                <a:solidFill>
                  <a:srgbClr val="F7B673"/>
                </a:solidFill>
                <a:latin typeface="Calibri" panose="020F0502020204030204" pitchFamily="34" charset="0"/>
              </a:rPr>
              <a:t> </a:t>
            </a:r>
            <a:r>
              <a:rPr lang="es-CO" sz="2400" b="1" dirty="0" smtClean="0">
                <a:solidFill>
                  <a:srgbClr val="F7B673"/>
                </a:solidFill>
                <a:latin typeface="Calibri" panose="020F0502020204030204" pitchFamily="34" charset="0"/>
              </a:rPr>
              <a:t>Trimestre </a:t>
            </a:r>
            <a:r>
              <a:rPr lang="es-CO" sz="2400" b="1" dirty="0">
                <a:solidFill>
                  <a:srgbClr val="F7B673"/>
                </a:solidFill>
                <a:latin typeface="Calibri" panose="020F0502020204030204" pitchFamily="34" charset="0"/>
              </a:rPr>
              <a:t>Diurno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sz="1800" b="1" dirty="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15" y="3122354"/>
            <a:ext cx="2120180" cy="1587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171764" y="195543"/>
            <a:ext cx="695916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lang="es-ES" sz="4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03035" y="1313726"/>
            <a:ext cx="8192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alcance del proyecto es el desarrollo de un sistema de información de control y  registro  de entrada y salida de  los vehículos, como son las motos y  bicicletas en los parqueaderos de las sede Colombia y sede Restrepo  de SENA-</a:t>
            </a:r>
            <a:r>
              <a:rPr lang="es-419" sz="3200" dirty="0" err="1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Colsutec</a:t>
            </a:r>
            <a:r>
              <a:rPr lang="es-419" sz="3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75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171764" y="195543"/>
            <a:ext cx="695916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lang="es-ES" sz="4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03035" y="1313726"/>
            <a:ext cx="8192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 herramienta será una  aplicación en ambiente web. El sistema tendrá módulos: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419" sz="3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el registro de ingreso  y salida de los vehículos (motos y bicicletas).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419" sz="3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la captura de la información y validación de  los datos tanto de usuarios como de vehículos.</a:t>
            </a:r>
          </a:p>
        </p:txBody>
      </p:sp>
    </p:spTree>
    <p:extLst>
      <p:ext uri="{BB962C8B-B14F-4D97-AF65-F5344CB8AC3E}">
        <p14:creationId xmlns:p14="http://schemas.microsoft.com/office/powerpoint/2010/main" val="503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42679" y="1713148"/>
            <a:ext cx="7140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200" dirty="0">
                <a:latin typeface="Calibri" panose="020F0502020204030204" pitchFamily="34" charset="0"/>
              </a:rPr>
              <a:t>Este software es un producto que genera beneficios y soluciones, tanto a la institución como a los usuarios registrados ya que se puede tener una mayor organización de la información.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480144" y="124990"/>
            <a:ext cx="5164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Justificación</a:t>
            </a:r>
            <a:endParaRPr lang="es-419" sz="4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7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533477" y="2012400"/>
            <a:ext cx="278927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Técnico</a:t>
            </a:r>
            <a:endParaRPr lang="es-ES"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147" y="1769688"/>
            <a:ext cx="990599" cy="50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4409348" y="1531803"/>
            <a:ext cx="259126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sz="1800" b="1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4119898" y="1617695"/>
            <a:ext cx="4432044" cy="1815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42900">
              <a:buSzPct val="25000"/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del levantamiento de información</a:t>
            </a:r>
          </a:p>
          <a:p>
            <a:pPr marL="342900" lvl="0" indent="-342900">
              <a:buSzPct val="25000"/>
              <a:buFont typeface="Arial" panose="020B0604020202020204" pitchFamily="34" charset="0"/>
              <a:buChar char="•"/>
            </a:pPr>
            <a:endParaRPr lang="es-419" sz="1600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SzPct val="25000"/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Mapa de procesos </a:t>
            </a:r>
          </a:p>
          <a:p>
            <a:pPr lvl="0">
              <a:buSzPct val="25000"/>
            </a:pPr>
            <a:r>
              <a:rPr lang="es-419" sz="1600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	-BPMN o diagrama de flujo de proceso</a:t>
            </a:r>
          </a:p>
          <a:p>
            <a:pPr marL="342900" lvl="0" indent="-342900">
              <a:buSzPct val="25000"/>
              <a:buFont typeface="Arial" panose="020B0604020202020204" pitchFamily="34" charset="0"/>
              <a:buChar char="•"/>
            </a:pPr>
            <a:endParaRPr lang="es-419" sz="1600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SzPct val="25000"/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Hardware, software con el que cuenta el cliente. (Inventario)</a:t>
            </a:r>
            <a:endParaRPr lang="es-419" sz="1600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821067" y="260381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045822" y="2075464"/>
            <a:ext cx="1977541" cy="7694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2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Encuesta</a:t>
            </a:r>
            <a:endParaRPr lang="es-ES" sz="2200" dirty="0" smtClean="0">
              <a:ln>
                <a:solidFill>
                  <a:schemeClr val="bg2"/>
                </a:solidFill>
              </a:ln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2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4" action="ppaction://hlinkfile"/>
              </a:rPr>
              <a:t>Entrevista</a:t>
            </a:r>
            <a:endParaRPr lang="es-ES" sz="2200" dirty="0" smtClean="0">
              <a:ln>
                <a:solidFill>
                  <a:schemeClr val="bg2"/>
                </a:solidFill>
              </a:ln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2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file"/>
              </a:rPr>
              <a:t>Observación</a:t>
            </a:r>
            <a:endParaRPr lang="es-ES" sz="2200" dirty="0">
              <a:ln>
                <a:solidFill>
                  <a:schemeClr val="bg2"/>
                </a:solidFill>
              </a:ln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5240" y="3495357"/>
            <a:ext cx="1623042" cy="4571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415967" y="2163386"/>
            <a:ext cx="1977541" cy="7694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/>
            <a:r>
              <a:rPr lang="es-419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Técnicas de </a:t>
            </a:r>
            <a:r>
              <a:rPr lang="es-419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levantamiento</a:t>
            </a:r>
            <a:r>
              <a:rPr lang="es-419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información</a:t>
            </a:r>
            <a:endParaRPr lang="es-E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6025830" y="1696033"/>
            <a:ext cx="2603886" cy="2185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s-419" sz="1600" b="1" dirty="0" smtClean="0">
                <a:latin typeface="Calibri" panose="020F0502020204030204" pitchFamily="34" charset="0"/>
              </a:rPr>
              <a:t>CONCLUSION</a:t>
            </a:r>
          </a:p>
          <a:p>
            <a:endParaRPr lang="es-ES" sz="1600" b="1" dirty="0">
              <a:latin typeface="Calibri" panose="020F0502020204030204" pitchFamily="34" charset="0"/>
            </a:endParaRPr>
          </a:p>
          <a:p>
            <a:r>
              <a:rPr lang="es-419" sz="1600" b="1" dirty="0">
                <a:latin typeface="Calibri" panose="020F0502020204030204" pitchFamily="34" charset="0"/>
              </a:rPr>
              <a:t>Los usuarios del sistema creen que si es adecuado un sistema de registro de entrada y salida de vehículo, tanto para  su seguridad como para el registro de la gestión del parqueadero.</a:t>
            </a:r>
            <a:endParaRPr lang="es-ES" sz="1600" b="1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95987" y="1696033"/>
            <a:ext cx="36000" cy="234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2212" y="73866"/>
            <a:ext cx="2188791" cy="1452327"/>
          </a:xfrm>
          <a:prstGeom prst="rect">
            <a:avLst/>
          </a:prstGeom>
        </p:spPr>
      </p:pic>
      <p:sp>
        <p:nvSpPr>
          <p:cNvPr id="10" name="CuadroTexto 9">
            <a:hlinkClick r:id="rId10" action="ppaction://hlinkfile"/>
            <a:extLst>
              <a:ext uri="{FF2B5EF4-FFF2-40B4-BE49-F238E27FC236}">
                <a16:creationId xmlns="" xmlns:a16="http://schemas.microsoft.com/office/drawing/2014/main" id="{5C69E76A-2CAD-45C2-BA28-6148BEF48C9C}"/>
              </a:ext>
            </a:extLst>
          </p:cNvPr>
          <p:cNvSpPr txBox="1"/>
          <p:nvPr/>
        </p:nvSpPr>
        <p:spPr>
          <a:xfrm>
            <a:off x="585919" y="4114392"/>
            <a:ext cx="2299096" cy="1520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n-US" b="1" dirty="0" smtClean="0">
                <a:hlinkClick r:id="rId10" action="ppaction://hlinkfile"/>
              </a:rPr>
              <a:t>Informe completo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990199" y="110721"/>
            <a:ext cx="7624548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419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Mapa de procesos</a:t>
            </a:r>
            <a:endParaRPr lang="es-E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747397" y="1968765"/>
            <a:ext cx="5591670" cy="1107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CAPÍTULO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533477" y="2012400"/>
            <a:ext cx="278927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TEMA 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DESTACAR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147" y="1769688"/>
            <a:ext cx="990599" cy="50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4409348" y="1531803"/>
            <a:ext cx="259126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1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409348" y="2012400"/>
            <a:ext cx="3885416" cy="1815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4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Texto para reemplazar. Importancia de la formación técnica y tecnológica y sus aportes en el desarrollo de un país.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4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El emprendimiento de base tecnológica: ¿Cómo estamos?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4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Empleabilidad en Colombia; lo que los empresarios requieren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4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Innovaciones para el campo colombiano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553337" y="162651"/>
            <a:ext cx="28128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1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7" y="510489"/>
            <a:ext cx="217897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0" y="1958192"/>
            <a:ext cx="241299" cy="3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954675" y="144886"/>
            <a:ext cx="2591261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000" b="1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INDICADOR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000" b="1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CAPÍTULO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954675" y="1227521"/>
            <a:ext cx="2591261" cy="4001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000" b="1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TÍTULO PRINCIPAL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990199" y="1552504"/>
            <a:ext cx="2591261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600" b="1">
                <a:solidFill>
                  <a:srgbClr val="1D9A88"/>
                </a:solidFill>
                <a:latin typeface="Calibri"/>
                <a:ea typeface="Calibri"/>
                <a:cs typeface="Calibri"/>
                <a:sym typeface="Calibri"/>
              </a:rPr>
              <a:t>SUBTÍTULO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990199" y="2106233"/>
            <a:ext cx="2591261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600" b="1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Destacado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990199" y="2502825"/>
            <a:ext cx="5936905" cy="1169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4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Texto para reemplazar. Importancia de la formación técnica y tecnológica y sus aportes en el desarrollo de un país.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4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El emprendimiento de base tecnológica: ¿Cómo estamos?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4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Empleabilidad en Colombia; lo que los empresarios requieren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4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Innovaciones para el campo colombiano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915204" y="138308"/>
            <a:ext cx="2591261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4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lang="es-ES" sz="4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0" y="1963366"/>
            <a:ext cx="265429" cy="419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a 9">
            <a:extLst>
              <a:ext uri="{FF2B5EF4-FFF2-40B4-BE49-F238E27FC236}">
                <a16:creationId xmlns="" xmlns:a16="http://schemas.microsoft.com/office/drawing/2014/main" id="{BFC0B58F-0F03-4CA5-8DF8-44A60185D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84521"/>
              </p:ext>
            </p:extLst>
          </p:nvPr>
        </p:nvGraphicFramePr>
        <p:xfrm>
          <a:off x="434176" y="1335418"/>
          <a:ext cx="8217708" cy="3375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8854">
                  <a:extLst>
                    <a:ext uri="{9D8B030D-6E8A-4147-A177-3AD203B41FA5}">
                      <a16:colId xmlns="" xmlns:a16="http://schemas.microsoft.com/office/drawing/2014/main" val="1645676806"/>
                    </a:ext>
                  </a:extLst>
                </a:gridCol>
                <a:gridCol w="4108854">
                  <a:extLst>
                    <a:ext uri="{9D8B030D-6E8A-4147-A177-3AD203B41FA5}">
                      <a16:colId xmlns="" xmlns:a16="http://schemas.microsoft.com/office/drawing/2014/main" val="4157649937"/>
                    </a:ext>
                  </a:extLst>
                </a:gridCol>
              </a:tblGrid>
              <a:tr h="362209">
                <a:tc>
                  <a:txBody>
                    <a:bodyPr/>
                    <a:lstStyle/>
                    <a:p>
                      <a:r>
                        <a:rPr lang="es-CO" noProof="0" dirty="0"/>
                        <a:t>1.Nombre del proyecto e integrantes.</a:t>
                      </a:r>
                      <a:endParaRPr lang="es-CO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11.Informe de </a:t>
                      </a:r>
                      <a:r>
                        <a:rPr lang="es-CO" noProof="0" dirty="0" smtClean="0"/>
                        <a:t>requerimientos.</a:t>
                      </a:r>
                      <a:endParaRPr lang="es-CO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8440421"/>
                  </a:ext>
                </a:extLst>
              </a:tr>
              <a:tr h="367240">
                <a:tc>
                  <a:txBody>
                    <a:bodyPr/>
                    <a:lstStyle/>
                    <a:p>
                      <a:r>
                        <a:rPr lang="es-CO" noProof="0"/>
                        <a:t>2.Introducción.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12.Diagrama de casos de uso.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7376147"/>
                  </a:ext>
                </a:extLst>
              </a:tr>
              <a:tr h="367240">
                <a:tc>
                  <a:txBody>
                    <a:bodyPr/>
                    <a:lstStyle/>
                    <a:p>
                      <a:r>
                        <a:rPr lang="es-CO" noProof="0"/>
                        <a:t>3. Planteamiento del problema.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13.Casos de uso extendidos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127537"/>
                  </a:ext>
                </a:extLst>
              </a:tr>
              <a:tr h="367240">
                <a:tc>
                  <a:txBody>
                    <a:bodyPr/>
                    <a:lstStyle/>
                    <a:p>
                      <a:r>
                        <a:rPr lang="es-CO" noProof="0" dirty="0"/>
                        <a:t>4.Objetivo general y Objetivos específicos.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14.Modelo Entidad Relación (MER)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2120058"/>
                  </a:ext>
                </a:extLst>
              </a:tr>
              <a:tr h="367240">
                <a:tc>
                  <a:txBody>
                    <a:bodyPr/>
                    <a:lstStyle/>
                    <a:p>
                      <a:r>
                        <a:rPr lang="es-CO" noProof="0" dirty="0"/>
                        <a:t>5. Alcance</a:t>
                      </a:r>
                      <a:r>
                        <a:rPr lang="es-CO" noProof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15.Diccionario de datos.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6250038"/>
                  </a:ext>
                </a:extLst>
              </a:tr>
              <a:tr h="1177179">
                <a:tc>
                  <a:txBody>
                    <a:bodyPr/>
                    <a:lstStyle/>
                    <a:p>
                      <a:r>
                        <a:rPr lang="es-CO" noProof="0" dirty="0"/>
                        <a:t>6.Justificación.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16.Diagrama de Gantt </a:t>
                      </a:r>
                      <a:r>
                        <a:rPr lang="es-CO" noProof="0" dirty="0" smtClean="0"/>
                        <a:t>.-agregar verificar</a:t>
                      </a:r>
                      <a:r>
                        <a:rPr lang="es-CO" baseline="0" noProof="0" dirty="0" smtClean="0"/>
                        <a:t>.</a:t>
                      </a:r>
                      <a:endParaRPr lang="es-CO" noProof="0" dirty="0" smtClean="0"/>
                    </a:p>
                    <a:p>
                      <a:r>
                        <a:rPr lang="es-CO" noProof="0" dirty="0" smtClean="0"/>
                        <a:t>-presupuesto</a:t>
                      </a:r>
                    </a:p>
                    <a:p>
                      <a:r>
                        <a:rPr lang="es-CO" noProof="0" dirty="0" smtClean="0"/>
                        <a:t>-selección</a:t>
                      </a:r>
                      <a:r>
                        <a:rPr lang="es-CO" baseline="0" noProof="0" dirty="0" smtClean="0"/>
                        <a:t> personal </a:t>
                      </a:r>
                    </a:p>
                    <a:p>
                      <a:r>
                        <a:rPr lang="es-CO" baseline="0" noProof="0" dirty="0" smtClean="0"/>
                        <a:t>-recursos</a:t>
                      </a:r>
                      <a:endParaRPr lang="es-CO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693234"/>
                  </a:ext>
                </a:extLst>
              </a:tr>
              <a:tr h="367240">
                <a:tc>
                  <a:txBody>
                    <a:bodyPr/>
                    <a:lstStyle/>
                    <a:p>
                      <a:r>
                        <a:rPr lang="es-CO" noProof="0" dirty="0"/>
                        <a:t>7. Tec. Levantamiento de información.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 smtClean="0"/>
                        <a:t>17.Diagrama</a:t>
                      </a:r>
                      <a:r>
                        <a:rPr lang="es-CO" baseline="0" noProof="0" dirty="0" smtClean="0"/>
                        <a:t> de clases.-corregir</a:t>
                      </a:r>
                      <a:endParaRPr lang="es-CO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29247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915204" y="138308"/>
            <a:ext cx="2591261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4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lang="es-ES" sz="4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0" y="1963366"/>
            <a:ext cx="265429" cy="419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15200"/>
              </p:ext>
            </p:extLst>
          </p:nvPr>
        </p:nvGraphicFramePr>
        <p:xfrm>
          <a:off x="404691" y="1491791"/>
          <a:ext cx="8370276" cy="1193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85138"/>
                <a:gridCol w="4185138"/>
              </a:tblGrid>
              <a:tr h="0">
                <a:tc>
                  <a:txBody>
                    <a:bodyPr/>
                    <a:lstStyle/>
                    <a:p>
                      <a:r>
                        <a:rPr lang="es-CO" noProof="0" dirty="0"/>
                        <a:t>8. Resultados aplicación de técnicas.</a:t>
                      </a:r>
                      <a:endParaRPr lang="es-CO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 smtClean="0"/>
                        <a:t>18.Prototipo.</a:t>
                      </a:r>
                      <a:endParaRPr lang="es-CO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noProof="0" dirty="0"/>
                        <a:t>9.Mapa de procesos</a:t>
                      </a:r>
                      <a:r>
                        <a:rPr lang="es-CO" noProof="0" dirty="0" smtClean="0"/>
                        <a:t>.-corregir</a:t>
                      </a:r>
                      <a:endParaRPr lang="es-C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19</a:t>
                      </a:r>
                      <a:r>
                        <a:rPr lang="es-CO" noProof="0" dirty="0" smtClean="0"/>
                        <a:t>. Diagrama de distribución.</a:t>
                      </a:r>
                      <a:endParaRPr lang="es-CO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noProof="0" dirty="0"/>
                        <a:t>10.Hardware y software con el que cuenta el cliente.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 smtClean="0"/>
                        <a:t>20.Sistema de control de versiones.-corregir</a:t>
                      </a:r>
                      <a:endParaRPr lang="es-CO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="" xmlns:a16="http://schemas.microsoft.com/office/drawing/2014/main" id="{BFC0B58F-0F03-4CA5-8DF8-44A60185D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48339"/>
              </p:ext>
            </p:extLst>
          </p:nvPr>
        </p:nvGraphicFramePr>
        <p:xfrm>
          <a:off x="404691" y="3157166"/>
          <a:ext cx="8078298" cy="167692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39149">
                  <a:extLst>
                    <a:ext uri="{9D8B030D-6E8A-4147-A177-3AD203B41FA5}">
                      <a16:colId xmlns="" xmlns:a16="http://schemas.microsoft.com/office/drawing/2014/main" val="1645676806"/>
                    </a:ext>
                  </a:extLst>
                </a:gridCol>
                <a:gridCol w="4039149">
                  <a:extLst>
                    <a:ext uri="{9D8B030D-6E8A-4147-A177-3AD203B41FA5}">
                      <a16:colId xmlns="" xmlns:a16="http://schemas.microsoft.com/office/drawing/2014/main" val="4157649937"/>
                    </a:ext>
                  </a:extLst>
                </a:gridCol>
              </a:tblGrid>
              <a:tr h="640602">
                <a:tc>
                  <a:txBody>
                    <a:bodyPr/>
                    <a:lstStyle/>
                    <a:p>
                      <a:r>
                        <a:rPr lang="es-CO" noProof="0" dirty="0" smtClean="0"/>
                        <a:t>21.Informes</a:t>
                      </a:r>
                      <a:r>
                        <a:rPr lang="es-CO" baseline="0" noProof="0" dirty="0" smtClean="0"/>
                        <a:t> de costos</a:t>
                      </a:r>
                      <a:r>
                        <a:rPr lang="es-CO" noProof="0" dirty="0" smtClean="0"/>
                        <a:t>.</a:t>
                      </a:r>
                      <a:endParaRPr lang="es-CO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noProof="0" dirty="0" smtClean="0"/>
                        <a:t>22.Bases</a:t>
                      </a:r>
                      <a:r>
                        <a:rPr lang="es-CO" baseline="0" noProof="0" dirty="0" smtClean="0"/>
                        <a:t> de datos</a:t>
                      </a:r>
                      <a:r>
                        <a:rPr lang="es-CO" noProof="0" dirty="0" smtClean="0"/>
                        <a:t>.-Corregir.</a:t>
                      </a:r>
                    </a:p>
                    <a:p>
                      <a:endParaRPr lang="es-CO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8440421"/>
                  </a:ext>
                </a:extLst>
              </a:tr>
              <a:tr h="4678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noProof="0" dirty="0" smtClean="0"/>
                        <a:t>23.Prototipo</a:t>
                      </a:r>
                      <a:r>
                        <a:rPr lang="es-CO" baseline="0" noProof="0" dirty="0" smtClean="0"/>
                        <a:t> funcional al 60%.</a:t>
                      </a:r>
                      <a:endParaRPr lang="es-CO" noProof="0" dirty="0" smtClean="0"/>
                    </a:p>
                    <a:p>
                      <a:endParaRPr lang="es-C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noProof="0" dirty="0" smtClean="0"/>
                        <a:t>24.Pruebas.</a:t>
                      </a:r>
                    </a:p>
                    <a:p>
                      <a:endParaRPr lang="es-CO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7376147"/>
                  </a:ext>
                </a:extLst>
              </a:tr>
              <a:tr h="4678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noProof="0" dirty="0" smtClean="0"/>
                        <a:t>25.Implemetación</a:t>
                      </a:r>
                      <a:r>
                        <a:rPr lang="es-CO" baseline="0" noProof="0" dirty="0" smtClean="0"/>
                        <a:t> diagrama de distribución.</a:t>
                      </a:r>
                      <a:endParaRPr lang="es-CO" noProof="0" dirty="0" smtClean="0"/>
                    </a:p>
                    <a:p>
                      <a:endParaRPr lang="es-C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noProof="0" dirty="0" smtClean="0"/>
                        <a:t>26.Manuales</a:t>
                      </a:r>
                      <a:r>
                        <a:rPr lang="es-CO" baseline="0" noProof="0" dirty="0" smtClean="0"/>
                        <a:t> de usuario 60%  y de operación.</a:t>
                      </a:r>
                    </a:p>
                    <a:p>
                      <a:endParaRPr lang="es-CO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12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0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533477" y="2012400"/>
            <a:ext cx="278927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defTabSz="288000"/>
            <a:r>
              <a:rPr lang="es-CO" sz="2400" b="1" dirty="0">
                <a:solidFill>
                  <a:schemeClr val="bg1"/>
                </a:solidFill>
              </a:rPr>
              <a:t>Componente </a:t>
            </a:r>
            <a:endParaRPr lang="es-CO" sz="2400" b="1" dirty="0" smtClean="0">
              <a:solidFill>
                <a:schemeClr val="bg1"/>
              </a:solidFill>
            </a:endParaRPr>
          </a:p>
          <a:p>
            <a:pPr defTabSz="288000"/>
            <a:r>
              <a:rPr lang="es-CO" sz="2400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  <a:p>
            <a:pPr defTabSz="288000"/>
            <a:endParaRPr lang="es-CO" sz="2400" b="1" dirty="0">
              <a:solidFill>
                <a:schemeClr val="bg1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147" y="1769688"/>
            <a:ext cx="990599" cy="5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4139631" y="1512441"/>
            <a:ext cx="4616241" cy="1815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Nombre proyecto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Justificación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454536" y="2009650"/>
            <a:ext cx="278927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Integrantes y nombre proyecto</a:t>
            </a:r>
            <a:endParaRPr lang="es-ES" sz="2400" dirty="0">
              <a:solidFill>
                <a:schemeClr val="bg1"/>
              </a:solidFill>
            </a:endParaRPr>
          </a:p>
          <a:p>
            <a:pPr defTabSz="288000"/>
            <a:endParaRPr lang="es-CO" sz="2400" b="1" dirty="0">
              <a:solidFill>
                <a:schemeClr val="bg1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147" y="1769688"/>
            <a:ext cx="990599" cy="50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357801205"/>
              </p:ext>
            </p:extLst>
          </p:nvPr>
        </p:nvGraphicFramePr>
        <p:xfrm>
          <a:off x="3645331" y="947291"/>
          <a:ext cx="5399993" cy="332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46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928361" y="162651"/>
            <a:ext cx="42348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lang="es-ES" sz="4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26107" y="1206036"/>
            <a:ext cx="83497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2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Somos una empresa que se caracteriza por ofrecer  a nuestros clientes </a:t>
            </a:r>
            <a:r>
              <a:rPr lang="es-419" sz="3200" dirty="0">
                <a:solidFill>
                  <a:srgbClr val="0070C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soluciones</a:t>
            </a:r>
            <a:r>
              <a:rPr lang="es-419" sz="32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el control de la información y brinda una </a:t>
            </a:r>
            <a:r>
              <a:rPr lang="es-419" sz="3200" dirty="0">
                <a:solidFill>
                  <a:srgbClr val="00B05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mayor facilidad </a:t>
            </a:r>
            <a:r>
              <a:rPr lang="es-419" sz="32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el registro de entrada y salida de los vehículos (motos y bicicletas ) para que estos lleven una adecuada organización del lugar en el cual se ejecutaría nuestro software.</a:t>
            </a:r>
            <a:endParaRPr lang="es-ES" sz="3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198077" y="129759"/>
            <a:ext cx="695916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lang="es-ES" sz="4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2770" y="1550549"/>
            <a:ext cx="8192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6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Deficiencia en el </a:t>
            </a:r>
            <a:r>
              <a:rPr lang="es-419" sz="3600" dirty="0">
                <a:solidFill>
                  <a:srgbClr val="00B05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 adecuado</a:t>
            </a:r>
            <a:r>
              <a:rPr lang="es-419" sz="36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entrada y salida de los vehículos (motos y bicicletas) en el parqueadero de las sedes SENA-Colsutec (Barrio Colombia y Restrepo).</a:t>
            </a:r>
            <a:endParaRPr lang="es-ES" sz="36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171764" y="195543"/>
            <a:ext cx="695916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lang="es-ES" sz="4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03035" y="1313726"/>
            <a:ext cx="8192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Desarrollar un sistema de información para los parqueaderos de SENA-</a:t>
            </a:r>
            <a:r>
              <a:rPr lang="es-419" sz="3200" dirty="0" err="1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Colsutec</a:t>
            </a:r>
            <a:r>
              <a:rPr lang="es-419" sz="3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ubicados  en las sedes de los barrios Restrepo y Colombia, se realizará  mediante el uso de lenguaje </a:t>
            </a:r>
            <a:r>
              <a:rPr lang="es-419" sz="3200" dirty="0" err="1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s-419" sz="3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usando técnicas de programación, este sistema </a:t>
            </a:r>
            <a:r>
              <a:rPr lang="es-419" sz="3200" dirty="0">
                <a:solidFill>
                  <a:srgbClr val="00B05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controlará el registro de ingreso y salida </a:t>
            </a:r>
            <a:r>
              <a:rPr lang="es-419" sz="3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los vehículos (motos y bicicletas).</a:t>
            </a:r>
            <a:endParaRPr lang="es-419" sz="3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171764" y="195543"/>
            <a:ext cx="695916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lang="es-ES" sz="4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03035" y="1313726"/>
            <a:ext cx="81929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419" sz="28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Analizar el inconveniente de registro que tienen los </a:t>
            </a:r>
            <a:r>
              <a:rPr lang="es-419" sz="2800" dirty="0" smtClean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parqueaderos</a:t>
            </a:r>
            <a:r>
              <a:rPr lang="es-419" sz="28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419" sz="28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Desarrollar un sistema de información </a:t>
            </a:r>
            <a:r>
              <a:rPr lang="es-419" sz="2800" dirty="0" smtClean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según </a:t>
            </a:r>
            <a:r>
              <a:rPr lang="es-419" sz="28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del usuario.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419" sz="28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Implementar este nuevo Sistema de información.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419" sz="28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Facilitar el manejo y la interpretación </a:t>
            </a:r>
            <a:r>
              <a:rPr lang="es-419" sz="2800" dirty="0" smtClean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dela </a:t>
            </a:r>
            <a:r>
              <a:rPr lang="es-419" sz="28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información de control.</a:t>
            </a:r>
          </a:p>
        </p:txBody>
      </p:sp>
    </p:spTree>
    <p:extLst>
      <p:ext uri="{BB962C8B-B14F-4D97-AF65-F5344CB8AC3E}">
        <p14:creationId xmlns:p14="http://schemas.microsoft.com/office/powerpoint/2010/main" val="114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604</Words>
  <Application>Microsoft Office PowerPoint</Application>
  <PresentationFormat>Presentación en pantalla (16:9)</PresentationFormat>
  <Paragraphs>102</Paragraphs>
  <Slides>19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Tahoma</vt:lpstr>
      <vt:lpstr>Calibri</vt:lpstr>
      <vt:lpstr>Wingdings</vt:lpstr>
      <vt:lpstr>Arial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 II</dc:creator>
  <cp:lastModifiedBy>SENA II</cp:lastModifiedBy>
  <cp:revision>5</cp:revision>
  <dcterms:modified xsi:type="dcterms:W3CDTF">2017-09-19T17:01:11Z</dcterms:modified>
</cp:coreProperties>
</file>