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3" r:id="rId2"/>
    <p:sldId id="257" r:id="rId3"/>
    <p:sldId id="331" r:id="rId4"/>
    <p:sldId id="362" r:id="rId5"/>
    <p:sldId id="349" r:id="rId6"/>
    <p:sldId id="325" r:id="rId7"/>
    <p:sldId id="300" r:id="rId8"/>
    <p:sldId id="326" r:id="rId9"/>
    <p:sldId id="327" r:id="rId10"/>
    <p:sldId id="328" r:id="rId11"/>
    <p:sldId id="329" r:id="rId12"/>
    <p:sldId id="348" r:id="rId13"/>
    <p:sldId id="332" r:id="rId14"/>
    <p:sldId id="350" r:id="rId15"/>
    <p:sldId id="333" r:id="rId16"/>
    <p:sldId id="334" r:id="rId17"/>
    <p:sldId id="336" r:id="rId18"/>
    <p:sldId id="337" r:id="rId19"/>
    <p:sldId id="338" r:id="rId20"/>
    <p:sldId id="351" r:id="rId21"/>
    <p:sldId id="340" r:id="rId22"/>
    <p:sldId id="342" r:id="rId23"/>
    <p:sldId id="341" r:id="rId24"/>
    <p:sldId id="352" r:id="rId25"/>
    <p:sldId id="353" r:id="rId26"/>
    <p:sldId id="354" r:id="rId27"/>
    <p:sldId id="355" r:id="rId28"/>
    <p:sldId id="343" r:id="rId29"/>
    <p:sldId id="359" r:id="rId30"/>
    <p:sldId id="358" r:id="rId31"/>
    <p:sldId id="360" r:id="rId32"/>
    <p:sldId id="357" r:id="rId33"/>
    <p:sldId id="356" r:id="rId34"/>
    <p:sldId id="271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026EF-5F2B-4238-A3F7-CB12ECD50EFA}" type="doc">
      <dgm:prSet loTypeId="urn:microsoft.com/office/officeart/2005/8/layout/radial4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F29531D5-628D-4B3C-AC54-3CD292CFCC73}">
      <dgm:prSet phldrT="[Texto]"/>
      <dgm:spPr/>
      <dgm:t>
        <a:bodyPr/>
        <a:lstStyle/>
        <a:p>
          <a:r>
            <a:rPr lang="es-419" b="1" smtClean="0"/>
            <a:t>C&amp;R</a:t>
          </a:r>
          <a:endParaRPr lang="es-419" dirty="0"/>
        </a:p>
      </dgm:t>
    </dgm:pt>
    <dgm:pt modelId="{ACF1A34E-9C6C-4A94-BF5A-7253117A6EBE}" type="parTrans" cxnId="{8EFDD76E-8685-424B-9DE5-7779AA186E0E}">
      <dgm:prSet/>
      <dgm:spPr/>
      <dgm:t>
        <a:bodyPr/>
        <a:lstStyle/>
        <a:p>
          <a:endParaRPr lang="es-419"/>
        </a:p>
      </dgm:t>
    </dgm:pt>
    <dgm:pt modelId="{568385E1-6BCF-4BBD-A8EA-B81ECB7B4AD0}" type="sibTrans" cxnId="{8EFDD76E-8685-424B-9DE5-7779AA186E0E}">
      <dgm:prSet/>
      <dgm:spPr/>
      <dgm:t>
        <a:bodyPr/>
        <a:lstStyle/>
        <a:p>
          <a:endParaRPr lang="es-419"/>
        </a:p>
      </dgm:t>
    </dgm:pt>
    <dgm:pt modelId="{A7DC1DAA-7CE5-4875-B4CB-40E16E27E6D4}">
      <dgm:prSet phldrT="[Texto]"/>
      <dgm:spPr/>
      <dgm:t>
        <a:bodyPr/>
        <a:lstStyle/>
        <a:p>
          <a:r>
            <a:rPr lang="es-ES" dirty="0" smtClean="0"/>
            <a:t>Laura Daniela Moscoso Sánchez                          </a:t>
          </a:r>
          <a:endParaRPr lang="es-419" dirty="0"/>
        </a:p>
      </dgm:t>
    </dgm:pt>
    <dgm:pt modelId="{4374F17B-12AA-4C7B-BB1D-34A552B9A5BD}" type="parTrans" cxnId="{D2979A72-F855-4C23-AA1D-422FCE378009}">
      <dgm:prSet/>
      <dgm:spPr/>
      <dgm:t>
        <a:bodyPr/>
        <a:lstStyle/>
        <a:p>
          <a:endParaRPr lang="es-419"/>
        </a:p>
      </dgm:t>
    </dgm:pt>
    <dgm:pt modelId="{46FC4AE1-5820-4BD9-85FB-D8909CC6B005}" type="sibTrans" cxnId="{D2979A72-F855-4C23-AA1D-422FCE378009}">
      <dgm:prSet/>
      <dgm:spPr/>
      <dgm:t>
        <a:bodyPr/>
        <a:lstStyle/>
        <a:p>
          <a:endParaRPr lang="es-419"/>
        </a:p>
      </dgm:t>
    </dgm:pt>
    <dgm:pt modelId="{D22651E9-B989-4541-96D0-8530200BC91C}">
      <dgm:prSet phldrT="[Texto]"/>
      <dgm:spPr/>
      <dgm:t>
        <a:bodyPr/>
        <a:lstStyle/>
        <a:p>
          <a:r>
            <a:rPr lang="es-ES" dirty="0" smtClean="0"/>
            <a:t>Melanie Patricia Nieto Rodríguez            </a:t>
          </a:r>
          <a:endParaRPr lang="es-419" dirty="0"/>
        </a:p>
      </dgm:t>
    </dgm:pt>
    <dgm:pt modelId="{20D65D66-E7A7-40BA-A327-37359A7E3C78}" type="parTrans" cxnId="{BA8EA8D4-1DC6-45E1-9DF6-11F9E4BF85E7}">
      <dgm:prSet/>
      <dgm:spPr/>
      <dgm:t>
        <a:bodyPr/>
        <a:lstStyle/>
        <a:p>
          <a:endParaRPr lang="es-419"/>
        </a:p>
      </dgm:t>
    </dgm:pt>
    <dgm:pt modelId="{382A9ACD-74A0-4C86-9D78-9B1DAA234143}" type="sibTrans" cxnId="{BA8EA8D4-1DC6-45E1-9DF6-11F9E4BF85E7}">
      <dgm:prSet/>
      <dgm:spPr/>
      <dgm:t>
        <a:bodyPr/>
        <a:lstStyle/>
        <a:p>
          <a:endParaRPr lang="es-419"/>
        </a:p>
      </dgm:t>
    </dgm:pt>
    <dgm:pt modelId="{6BC25F2A-1947-4356-B9DC-C9C77C90E24E}">
      <dgm:prSet phldrT="[Texto]"/>
      <dgm:spPr/>
      <dgm:t>
        <a:bodyPr/>
        <a:lstStyle/>
        <a:p>
          <a:r>
            <a:rPr lang="es-ES" dirty="0" smtClean="0"/>
            <a:t>Diana Patricia Hernández González       </a:t>
          </a:r>
          <a:endParaRPr lang="es-419" dirty="0"/>
        </a:p>
      </dgm:t>
    </dgm:pt>
    <dgm:pt modelId="{D1A89E25-C8CC-4094-BE16-B7245859B5BF}" type="parTrans" cxnId="{61F60817-D936-4755-AAD0-BF5F6B044C6A}">
      <dgm:prSet/>
      <dgm:spPr/>
      <dgm:t>
        <a:bodyPr/>
        <a:lstStyle/>
        <a:p>
          <a:endParaRPr lang="es-419"/>
        </a:p>
      </dgm:t>
    </dgm:pt>
    <dgm:pt modelId="{9F4A697B-DFE2-4956-9B61-99F95D7F982D}" type="sibTrans" cxnId="{61F60817-D936-4755-AAD0-BF5F6B044C6A}">
      <dgm:prSet/>
      <dgm:spPr/>
      <dgm:t>
        <a:bodyPr/>
        <a:lstStyle/>
        <a:p>
          <a:endParaRPr lang="es-419"/>
        </a:p>
      </dgm:t>
    </dgm:pt>
    <dgm:pt modelId="{5950D91B-406A-423C-9831-20AF266FC9A9}" type="pres">
      <dgm:prSet presAssocID="{9D5026EF-5F2B-4238-A3F7-CB12ECD50EF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419"/>
        </a:p>
      </dgm:t>
    </dgm:pt>
    <dgm:pt modelId="{4BBD29E8-47AC-4C3B-93CF-E93599277897}" type="pres">
      <dgm:prSet presAssocID="{F29531D5-628D-4B3C-AC54-3CD292CFCC73}" presName="centerShape" presStyleLbl="node0" presStyleIdx="0" presStyleCnt="1"/>
      <dgm:spPr/>
      <dgm:t>
        <a:bodyPr/>
        <a:lstStyle/>
        <a:p>
          <a:endParaRPr lang="es-419"/>
        </a:p>
      </dgm:t>
    </dgm:pt>
    <dgm:pt modelId="{825428CA-359A-47C2-81B7-A960BB559021}" type="pres">
      <dgm:prSet presAssocID="{4374F17B-12AA-4C7B-BB1D-34A552B9A5BD}" presName="parTrans" presStyleLbl="bgSibTrans2D1" presStyleIdx="0" presStyleCnt="3"/>
      <dgm:spPr/>
      <dgm:t>
        <a:bodyPr/>
        <a:lstStyle/>
        <a:p>
          <a:endParaRPr lang="es-419"/>
        </a:p>
      </dgm:t>
    </dgm:pt>
    <dgm:pt modelId="{25E1F9D6-41BD-4319-85B0-F99A664E26CD}" type="pres">
      <dgm:prSet presAssocID="{A7DC1DAA-7CE5-4875-B4CB-40E16E27E6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26BB6E7-0E6E-4231-B231-52405BEE6F0F}" type="pres">
      <dgm:prSet presAssocID="{20D65D66-E7A7-40BA-A327-37359A7E3C78}" presName="parTrans" presStyleLbl="bgSibTrans2D1" presStyleIdx="1" presStyleCnt="3"/>
      <dgm:spPr/>
      <dgm:t>
        <a:bodyPr/>
        <a:lstStyle/>
        <a:p>
          <a:endParaRPr lang="es-419"/>
        </a:p>
      </dgm:t>
    </dgm:pt>
    <dgm:pt modelId="{D53AD1A3-30B6-4CAB-A6BC-92F79F068CEF}" type="pres">
      <dgm:prSet presAssocID="{D22651E9-B989-4541-96D0-8530200BC9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DA887B9-34E5-439E-AC21-E6AA0B4F7DBA}" type="pres">
      <dgm:prSet presAssocID="{D1A89E25-C8CC-4094-BE16-B7245859B5BF}" presName="parTrans" presStyleLbl="bgSibTrans2D1" presStyleIdx="2" presStyleCnt="3"/>
      <dgm:spPr/>
      <dgm:t>
        <a:bodyPr/>
        <a:lstStyle/>
        <a:p>
          <a:endParaRPr lang="es-419"/>
        </a:p>
      </dgm:t>
    </dgm:pt>
    <dgm:pt modelId="{B694722D-02E9-4CA7-8894-D62F36CD36DF}" type="pres">
      <dgm:prSet presAssocID="{6BC25F2A-1947-4356-B9DC-C9C77C90E2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</dgm:ptLst>
  <dgm:cxnLst>
    <dgm:cxn modelId="{61F60817-D936-4755-AAD0-BF5F6B044C6A}" srcId="{F29531D5-628D-4B3C-AC54-3CD292CFCC73}" destId="{6BC25F2A-1947-4356-B9DC-C9C77C90E24E}" srcOrd="2" destOrd="0" parTransId="{D1A89E25-C8CC-4094-BE16-B7245859B5BF}" sibTransId="{9F4A697B-DFE2-4956-9B61-99F95D7F982D}"/>
    <dgm:cxn modelId="{8452CB3C-D54F-4F90-B158-48A4437D722C}" type="presOf" srcId="{4374F17B-12AA-4C7B-BB1D-34A552B9A5BD}" destId="{825428CA-359A-47C2-81B7-A960BB559021}" srcOrd="0" destOrd="0" presId="urn:microsoft.com/office/officeart/2005/8/layout/radial4"/>
    <dgm:cxn modelId="{FFEC9AF9-E096-4347-9156-6551206D563A}" type="presOf" srcId="{6BC25F2A-1947-4356-B9DC-C9C77C90E24E}" destId="{B694722D-02E9-4CA7-8894-D62F36CD36DF}" srcOrd="0" destOrd="0" presId="urn:microsoft.com/office/officeart/2005/8/layout/radial4"/>
    <dgm:cxn modelId="{8C44C560-00AA-4730-B3D9-7F39D721E01D}" type="presOf" srcId="{A7DC1DAA-7CE5-4875-B4CB-40E16E27E6D4}" destId="{25E1F9D6-41BD-4319-85B0-F99A664E26CD}" srcOrd="0" destOrd="0" presId="urn:microsoft.com/office/officeart/2005/8/layout/radial4"/>
    <dgm:cxn modelId="{D2979A72-F855-4C23-AA1D-422FCE378009}" srcId="{F29531D5-628D-4B3C-AC54-3CD292CFCC73}" destId="{A7DC1DAA-7CE5-4875-B4CB-40E16E27E6D4}" srcOrd="0" destOrd="0" parTransId="{4374F17B-12AA-4C7B-BB1D-34A552B9A5BD}" sibTransId="{46FC4AE1-5820-4BD9-85FB-D8909CC6B005}"/>
    <dgm:cxn modelId="{33EFEFD2-1ED4-4E5A-8C09-D11CD639DD21}" type="presOf" srcId="{20D65D66-E7A7-40BA-A327-37359A7E3C78}" destId="{926BB6E7-0E6E-4231-B231-52405BEE6F0F}" srcOrd="0" destOrd="0" presId="urn:microsoft.com/office/officeart/2005/8/layout/radial4"/>
    <dgm:cxn modelId="{1FEFCC43-7A78-4860-94D7-05F2DD79C79A}" type="presOf" srcId="{D1A89E25-C8CC-4094-BE16-B7245859B5BF}" destId="{9DA887B9-34E5-439E-AC21-E6AA0B4F7DBA}" srcOrd="0" destOrd="0" presId="urn:microsoft.com/office/officeart/2005/8/layout/radial4"/>
    <dgm:cxn modelId="{2BFB840F-854F-4A24-8C06-5B3FE00BC983}" type="presOf" srcId="{F29531D5-628D-4B3C-AC54-3CD292CFCC73}" destId="{4BBD29E8-47AC-4C3B-93CF-E93599277897}" srcOrd="0" destOrd="0" presId="urn:microsoft.com/office/officeart/2005/8/layout/radial4"/>
    <dgm:cxn modelId="{BDE346FE-14A1-4CB5-B06B-E8497FACA7C6}" type="presOf" srcId="{D22651E9-B989-4541-96D0-8530200BC91C}" destId="{D53AD1A3-30B6-4CAB-A6BC-92F79F068CEF}" srcOrd="0" destOrd="0" presId="urn:microsoft.com/office/officeart/2005/8/layout/radial4"/>
    <dgm:cxn modelId="{8EFDD76E-8685-424B-9DE5-7779AA186E0E}" srcId="{9D5026EF-5F2B-4238-A3F7-CB12ECD50EFA}" destId="{F29531D5-628D-4B3C-AC54-3CD292CFCC73}" srcOrd="0" destOrd="0" parTransId="{ACF1A34E-9C6C-4A94-BF5A-7253117A6EBE}" sibTransId="{568385E1-6BCF-4BBD-A8EA-B81ECB7B4AD0}"/>
    <dgm:cxn modelId="{BA8EA8D4-1DC6-45E1-9DF6-11F9E4BF85E7}" srcId="{F29531D5-628D-4B3C-AC54-3CD292CFCC73}" destId="{D22651E9-B989-4541-96D0-8530200BC91C}" srcOrd="1" destOrd="0" parTransId="{20D65D66-E7A7-40BA-A327-37359A7E3C78}" sibTransId="{382A9ACD-74A0-4C86-9D78-9B1DAA234143}"/>
    <dgm:cxn modelId="{6F0528D1-D5F4-4B50-86E4-7502DEF20162}" type="presOf" srcId="{9D5026EF-5F2B-4238-A3F7-CB12ECD50EFA}" destId="{5950D91B-406A-423C-9831-20AF266FC9A9}" srcOrd="0" destOrd="0" presId="urn:microsoft.com/office/officeart/2005/8/layout/radial4"/>
    <dgm:cxn modelId="{F2E4CE81-99F5-489E-9747-214BF21B8F4D}" type="presParOf" srcId="{5950D91B-406A-423C-9831-20AF266FC9A9}" destId="{4BBD29E8-47AC-4C3B-93CF-E93599277897}" srcOrd="0" destOrd="0" presId="urn:microsoft.com/office/officeart/2005/8/layout/radial4"/>
    <dgm:cxn modelId="{5FB830B5-E676-4DA1-836B-2631F17C672A}" type="presParOf" srcId="{5950D91B-406A-423C-9831-20AF266FC9A9}" destId="{825428CA-359A-47C2-81B7-A960BB559021}" srcOrd="1" destOrd="0" presId="urn:microsoft.com/office/officeart/2005/8/layout/radial4"/>
    <dgm:cxn modelId="{CBF38323-5C31-4891-8433-FEBFFA090795}" type="presParOf" srcId="{5950D91B-406A-423C-9831-20AF266FC9A9}" destId="{25E1F9D6-41BD-4319-85B0-F99A664E26CD}" srcOrd="2" destOrd="0" presId="urn:microsoft.com/office/officeart/2005/8/layout/radial4"/>
    <dgm:cxn modelId="{E263C6FF-6370-4E95-BDF2-479D70FFC6DE}" type="presParOf" srcId="{5950D91B-406A-423C-9831-20AF266FC9A9}" destId="{926BB6E7-0E6E-4231-B231-52405BEE6F0F}" srcOrd="3" destOrd="0" presId="urn:microsoft.com/office/officeart/2005/8/layout/radial4"/>
    <dgm:cxn modelId="{A4C918F1-80BF-4F8A-B111-22137D506D89}" type="presParOf" srcId="{5950D91B-406A-423C-9831-20AF266FC9A9}" destId="{D53AD1A3-30B6-4CAB-A6BC-92F79F068CEF}" srcOrd="4" destOrd="0" presId="urn:microsoft.com/office/officeart/2005/8/layout/radial4"/>
    <dgm:cxn modelId="{E01E3B96-4836-4C43-B932-2A55EDB1E542}" type="presParOf" srcId="{5950D91B-406A-423C-9831-20AF266FC9A9}" destId="{9DA887B9-34E5-439E-AC21-E6AA0B4F7DBA}" srcOrd="5" destOrd="0" presId="urn:microsoft.com/office/officeart/2005/8/layout/radial4"/>
    <dgm:cxn modelId="{727B014A-0549-4D8A-AF4D-3DE21DA13357}" type="presParOf" srcId="{5950D91B-406A-423C-9831-20AF266FC9A9}" destId="{B694722D-02E9-4CA7-8894-D62F36CD36D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D9E-74DB-400B-AFC5-EE5ED079CBC5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3FDC-E533-46F5-A8AD-1B5EFA6FE4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27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46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63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23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26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8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Diagrama</a:t>
            </a:r>
            <a:r>
              <a:rPr lang="es-CO" baseline="0" dirty="0">
                <a:solidFill>
                  <a:srgbClr val="FF0000"/>
                </a:solidFill>
              </a:rPr>
              <a:t> de clases de análisis (modelo de dominio)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88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9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51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35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70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5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ncuesta%20usuarios%20parqueadero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Imagenes.pdf" TargetMode="External"/><Relationship Id="rId4" Type="http://schemas.openxmlformats.org/officeDocument/2006/relationships/hyperlink" Target="encuesta%20administrativos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Resultados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Anexos-Documentos%20completos/Tabulacion%20de%20datos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hyperlink" Target="Mapa%20de%20procesos%20%20colsutec%20.pdf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specificaci&#243;n%20de%20requisitos%20de%20software.docx" TargetMode="External"/><Relationship Id="rId2" Type="http://schemas.openxmlformats.org/officeDocument/2006/relationships/hyperlink" Target="Informe%20de%20requerimiento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xhbx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asos%20de%20uso%20extendidos%20J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er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.pdf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1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hyperlink" Target="Presupuesto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class.jpg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amp\www\poo2\proyecto\Administrador\PRE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espliegue%20Empresa.pdf" TargetMode="External"/><Relationship Id="rId2" Type="http://schemas.openxmlformats.org/officeDocument/2006/relationships/hyperlink" Target="Diagrama%20de%20despliegue%20sin%20actores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7909" y="151584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08175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584200" y="26035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60460" y="387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Analizar el inconveniente de registro que tienen los 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parqueaderos.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según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requisitos del usuario.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 este nuevo Sistema de información.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Facilitar el manejo y la interpretación de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información de control.</a:t>
            </a: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4163" y="3266977"/>
            <a:ext cx="7475674" cy="25951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alcance del proyecto es el desarrollo de un sistema de información de control y  registro  de entrada y salida de  los vehículos, como son las motos y  bicicletas en los parqueaderos de las sede Colombia y sede Restrepo  de SENA-Colsutec.</a:t>
            </a:r>
          </a:p>
          <a:p>
            <a:pPr algn="just"/>
            <a:endParaRPr lang="es-E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202" y="2089506"/>
            <a:ext cx="775230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herramienta será una  aplicación en ambiente web. El sistema tendrá módulos: </a:t>
            </a:r>
          </a:p>
          <a:p>
            <a:pPr marL="514350" indent="-514350" algn="just">
              <a:buAutoNum type="arabicPeriod"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el registro de ingreso  y salida de los vehículos (motos y bicicletas). </a:t>
            </a:r>
          </a:p>
          <a:p>
            <a:pPr marL="514350" indent="-514350" algn="just">
              <a:buAutoNum type="arabicPeriod"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la captura de la información y validación de  los datos tanto de usuarios como de vehículos.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2692" y="2594521"/>
            <a:ext cx="7001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419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software es un producto que genera beneficios y soluciones, tanto a la institución como a los usuarios registrados ya que se puede tener una mayor organización de la información.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77792" y="321603"/>
            <a:ext cx="52823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Justificación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2990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63762" y="2309324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36571" y="4833257"/>
            <a:ext cx="4371703" cy="94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6000" b="1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4495" y="2922929"/>
            <a:ext cx="63459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-BPMN o diagrama de flujo de proceso</a:t>
            </a:r>
          </a:p>
          <a:p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22308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736964" y="674910"/>
            <a:ext cx="10795363" cy="84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 de </a:t>
            </a:r>
            <a:r>
              <a:rPr lang="es-419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levantamiento</a:t>
            </a:r>
            <a:r>
              <a:rPr lang="es-419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información</a:t>
            </a:r>
            <a:endParaRPr lang="es-E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419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49469" y="2018982"/>
            <a:ext cx="4249783" cy="992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5400" b="1" dirty="0">
                <a:solidFill>
                  <a:srgbClr val="92D050"/>
                </a:solidFill>
                <a:hlinkClick r:id="rId3" action="ppaction://hlinkfile"/>
              </a:rPr>
              <a:t>Encuesta</a:t>
            </a:r>
            <a:endParaRPr lang="es-ES" sz="54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37094" y="3370217"/>
            <a:ext cx="4239065" cy="949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600" b="1" dirty="0">
                <a:solidFill>
                  <a:srgbClr val="92D050"/>
                </a:solidFill>
                <a:hlinkClick r:id="rId4" action="ppaction://hlinkfile"/>
              </a:rPr>
              <a:t>Entrevista</a:t>
            </a:r>
            <a:endParaRPr lang="es-ES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36571" y="4833257"/>
            <a:ext cx="4371703" cy="94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000" b="1" dirty="0">
                <a:solidFill>
                  <a:srgbClr val="92D050"/>
                </a:solidFill>
                <a:hlinkClick r:id="rId5" action="ppaction://hlinkfile"/>
              </a:rPr>
              <a:t>Observación</a:t>
            </a:r>
            <a:endParaRPr lang="es-ES" sz="6000" b="1" dirty="0">
              <a:solidFill>
                <a:srgbClr val="92D05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4833" y="5127767"/>
            <a:ext cx="2389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https://acipet.com/encuesta-guia-salarial-colombia-2015-y-tendencias-del-mercado-laboral/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33" y="3581328"/>
            <a:ext cx="2389273" cy="15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736846" y="424521"/>
            <a:ext cx="9239794" cy="9666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4800" b="1" dirty="0">
                <a:solidFill>
                  <a:schemeClr val="bg1"/>
                </a:solidFill>
              </a:rPr>
              <a:t>Resultados de aplicación de técnicas</a:t>
            </a:r>
            <a:endParaRPr lang="es-ES" sz="48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5" y="2534194"/>
            <a:ext cx="3083877" cy="20462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0761" y="4986775"/>
            <a:ext cx="366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http://vadegeneracionnet.blogspot.com.co/2012/06/modelo-de-entrevista-y-encuesta.html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58789" y="1611086"/>
            <a:ext cx="69668" cy="45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7463" y="1872343"/>
            <a:ext cx="2569028" cy="5921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/>
              <a:t>CONCLUSION</a:t>
            </a:r>
            <a:endParaRPr lang="es-E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737463" y="2595154"/>
            <a:ext cx="3884023" cy="37098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400" b="1" dirty="0"/>
              <a:t>Los usuarios del sistema creen que si es adecuado un sistema de registro de entrada y salida de vehículo, tanto para  su seguridad como para el registro de la gestión del parqueadero.</a:t>
            </a:r>
            <a:endParaRPr lang="es-ES" sz="2400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hlinkClick r:id="rId4" action="ppaction://hlinkfile"/>
            <a:extLst>
              <a:ext uri="{FF2B5EF4-FFF2-40B4-BE49-F238E27FC236}">
                <a16:creationId xmlns="" xmlns:a16="http://schemas.microsoft.com/office/drawing/2014/main" id="{5C69E76A-2CAD-45C2-BA28-6148BEF48C9C}"/>
              </a:ext>
            </a:extLst>
          </p:cNvPr>
          <p:cNvSpPr txBox="1"/>
          <p:nvPr/>
        </p:nvSpPr>
        <p:spPr>
          <a:xfrm>
            <a:off x="6203852" y="6305005"/>
            <a:ext cx="2299096" cy="1520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b="1" dirty="0"/>
              <a:t>Informe completo</a:t>
            </a:r>
          </a:p>
        </p:txBody>
      </p:sp>
    </p:spTree>
    <p:extLst>
      <p:ext uri="{BB962C8B-B14F-4D97-AF65-F5344CB8AC3E}">
        <p14:creationId xmlns:p14="http://schemas.microsoft.com/office/powerpoint/2010/main" val="316378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3474" y="513806"/>
            <a:ext cx="6226629" cy="8621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5400" b="1" dirty="0">
                <a:solidFill>
                  <a:schemeClr val="bg1"/>
                </a:solidFill>
              </a:rPr>
              <a:t>Mapa de procesos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2514" y="1898469"/>
            <a:ext cx="7924800" cy="4145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9" name="Imagen 8" descr="Recorte de pantalla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725311"/>
            <a:ext cx="8456930" cy="51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1541"/>
              </p:ext>
            </p:extLst>
          </p:nvPr>
        </p:nvGraphicFramePr>
        <p:xfrm>
          <a:off x="592182" y="243385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Computador  AOC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7 profesional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i7-3770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36023" y="609600"/>
            <a:ext cx="6888480" cy="6531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4800" b="1" dirty="0">
                <a:solidFill>
                  <a:schemeClr val="bg1"/>
                </a:solidFill>
              </a:rPr>
              <a:t>Hardware y Software del cliente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55816" y="1947179"/>
            <a:ext cx="2368732" cy="5399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Administrador</a:t>
            </a:r>
            <a:endParaRPr lang="es-ES" sz="2800" b="1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98120"/>
              </p:ext>
            </p:extLst>
          </p:nvPr>
        </p:nvGraphicFramePr>
        <p:xfrm>
          <a:off x="592182" y="471639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622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Computador  Toshiba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92182" y="4364704"/>
            <a:ext cx="3823062" cy="2699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					Guarda</a:t>
            </a:r>
            <a:endParaRPr lang="es-ES" sz="28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6792685" y="3452987"/>
            <a:ext cx="2830286" cy="3693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 Colombia</a:t>
            </a:r>
            <a:endParaRPr lang="es-E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4400" y="461554"/>
            <a:ext cx="7855131" cy="1018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</a:rPr>
              <a:t>Hardware y Software del cliente</a:t>
            </a:r>
            <a:endParaRPr lang="es-E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10296"/>
              </p:ext>
            </p:extLst>
          </p:nvPr>
        </p:nvGraphicFramePr>
        <p:xfrm>
          <a:off x="444137" y="2476137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Computador  hp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</a:t>
                      </a:r>
                      <a:r>
                        <a:rPr lang="es-ES" baseline="0" dirty="0"/>
                        <a:t> 10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4.00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25234"/>
              </p:ext>
            </p:extLst>
          </p:nvPr>
        </p:nvGraphicFramePr>
        <p:xfrm>
          <a:off x="370114" y="4751251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324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Computador  AOC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4.00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07773" y="1922414"/>
            <a:ext cx="4920343" cy="5399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/>
              <a:t>Administrador</a:t>
            </a:r>
            <a:endParaRPr lang="es-ES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70114" y="4424316"/>
            <a:ext cx="6096000" cy="2699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					Guarda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92685" y="3452987"/>
            <a:ext cx="2830286" cy="3693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 Restrepo</a:t>
            </a:r>
            <a:endParaRPr lang="es-E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</a:t>
            </a:r>
            <a:r>
              <a:rPr lang="es-CO" sz="5400" b="1" dirty="0" smtClean="0">
                <a:solidFill>
                  <a:schemeClr val="bg1"/>
                </a:solidFill>
              </a:rPr>
              <a:t>I I </a:t>
            </a:r>
            <a:r>
              <a:rPr lang="es-CO" sz="5400" b="1" dirty="0">
                <a:solidFill>
                  <a:schemeClr val="bg1"/>
                </a:solidFill>
              </a:rPr>
              <a:t>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No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-Diagrama de Casos de Uso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-Formato Casos de Uso Extendido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33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9828" y="-604911"/>
            <a:ext cx="7877907" cy="27854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b="1" dirty="0">
                <a:solidFill>
                  <a:schemeClr val="bg1"/>
                </a:solidFill>
                <a:hlinkClick r:id="rId2" action="ppaction://hlinkfile"/>
              </a:rPr>
              <a:t>Informe de requerimientos</a:t>
            </a:r>
            <a:endParaRPr lang="es-CO" sz="5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Recorte de pantalla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84" y="2262138"/>
            <a:ext cx="5046365" cy="2276793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373" y="4391159"/>
            <a:ext cx="5525271" cy="19243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E060BBB-4329-4C6C-A4B6-82340B1378BD}"/>
              </a:ext>
            </a:extLst>
          </p:cNvPr>
          <p:cNvSpPr txBox="1"/>
          <p:nvPr/>
        </p:nvSpPr>
        <p:spPr>
          <a:xfrm>
            <a:off x="2616591" y="2265350"/>
            <a:ext cx="2785403" cy="3492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900" b="1" dirty="0"/>
              <a:t>Informe IEEE 830</a:t>
            </a:r>
          </a:p>
        </p:txBody>
      </p:sp>
    </p:spTree>
    <p:extLst>
      <p:ext uri="{BB962C8B-B14F-4D97-AF65-F5344CB8AC3E}">
        <p14:creationId xmlns:p14="http://schemas.microsoft.com/office/powerpoint/2010/main" val="402328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647113"/>
            <a:ext cx="9270610" cy="3207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hlinkClick r:id="rId2" action="ppaction://hlinkfile"/>
              </a:rPr>
              <a:t>Diagrama de casos de uso</a:t>
            </a:r>
            <a:endParaRPr lang="es-CO" sz="54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44394" y="57174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https://es.slideshare.net/Juan_Tapias/diagrama-de-casos-de-usos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83" y="1797855"/>
            <a:ext cx="5211494" cy="39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6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" y="-858129"/>
            <a:ext cx="10030265" cy="3474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7200" b="1" dirty="0">
                <a:solidFill>
                  <a:srgbClr val="92D050"/>
                </a:solidFill>
                <a:hlinkClick r:id="rId3" action="ppaction://hlinkfile"/>
              </a:rPr>
              <a:t>Casos de uso detallados</a:t>
            </a:r>
            <a:endParaRPr lang="es-CO" sz="7200" b="1" dirty="0">
              <a:solidFill>
                <a:srgbClr val="92D050"/>
              </a:solidFill>
            </a:endParaRPr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442" y="1719244"/>
            <a:ext cx="4852945" cy="46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MER Notación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-Normalización del MER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3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81546" y="570803"/>
            <a:ext cx="5385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Modelo Entidad Relación</a:t>
            </a:r>
          </a:p>
        </p:txBody>
      </p:sp>
      <p:pic>
        <p:nvPicPr>
          <p:cNvPr id="3" name="Imagen 2">
            <a:hlinkClick r:id="rId3" action="ppaction://hlinkfile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429692"/>
            <a:ext cx="7493635" cy="3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7322" y="553386"/>
            <a:ext cx="5278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921">
            <a:off x="2842267" y="2297359"/>
            <a:ext cx="2148701" cy="3602532"/>
          </a:xfrm>
          <a:prstGeom prst="rect">
            <a:avLst/>
          </a:prstGeom>
        </p:spPr>
      </p:pic>
      <p:pic>
        <p:nvPicPr>
          <p:cNvPr id="4" name="Imagen 3">
            <a:hlinkClick r:id="rId3" action="ppaction://hlinkfile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184">
            <a:off x="3473995" y="2299062"/>
            <a:ext cx="2264953" cy="41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recursos</a:t>
            </a:r>
          </a:p>
          <a:p>
            <a:pPr marL="457200" lvl="1" indent="0">
              <a:buNone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/>
              <a:t>se recomienda usar </a:t>
            </a:r>
            <a:r>
              <a:rPr lang="es-ES" i="1" dirty="0" err="1"/>
              <a:t>project</a:t>
            </a:r>
            <a:r>
              <a:rPr lang="es-ES" i="1" dirty="0"/>
              <a:t> para realizar 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25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6279" y="-951914"/>
            <a:ext cx="9833986" cy="38317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600" b="1" dirty="0">
                <a:solidFill>
                  <a:schemeClr val="bg1"/>
                </a:solidFill>
              </a:rPr>
              <a:t>Diagrama de Gantt</a:t>
            </a:r>
            <a:endParaRPr lang="es-ES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Recorte de pantalla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" y="2324348"/>
            <a:ext cx="7771834" cy="30776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86263" y="5562934"/>
            <a:ext cx="7484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http://es.ccm.net/contents/580-diagrama-de-gantt</a:t>
            </a:r>
          </a:p>
        </p:txBody>
      </p:sp>
      <p:pic>
        <p:nvPicPr>
          <p:cNvPr id="6" name="Imagen 5" descr="Recorte de pantalla">
            <a:hlinkClick r:id="rId3" action="ppaction://hlinkfile"/>
            <a:extLst>
              <a:ext uri="{FF2B5EF4-FFF2-40B4-BE49-F238E27FC236}">
                <a16:creationId xmlns="" xmlns:a16="http://schemas.microsoft.com/office/drawing/2014/main" id="{186CE56B-F434-4C19-9B42-629DE5712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" y="2485288"/>
            <a:ext cx="7771834" cy="3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B740E3D9-C329-4BB4-9820-97F01D76990B}"/>
              </a:ext>
            </a:extLst>
          </p:cNvPr>
          <p:cNvSpPr txBox="1"/>
          <p:nvPr/>
        </p:nvSpPr>
        <p:spPr>
          <a:xfrm>
            <a:off x="928468" y="506437"/>
            <a:ext cx="7441809" cy="88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Presupuesto</a:t>
            </a:r>
          </a:p>
        </p:txBody>
      </p:sp>
      <p:pic>
        <p:nvPicPr>
          <p:cNvPr id="4" name="Imagen 3" descr="Recorte de pantalla">
            <a:hlinkClick r:id="rId2" action="ppaction://hlinkfile"/>
            <a:extLst>
              <a:ext uri="{FF2B5EF4-FFF2-40B4-BE49-F238E27FC236}">
                <a16:creationId xmlns="" xmlns:a16="http://schemas.microsoft.com/office/drawing/2014/main" id="{5D7C4BA7-4A35-475B-BDEF-F2810DA6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7" y="2897945"/>
            <a:ext cx="6852180" cy="15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53664"/>
              </p:ext>
            </p:extLst>
          </p:nvPr>
        </p:nvGraphicFramePr>
        <p:xfrm>
          <a:off x="386862" y="2332405"/>
          <a:ext cx="8370276" cy="3937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>
                  <a:extLst>
                    <a:ext uri="{9D8B030D-6E8A-4147-A177-3AD203B41FA5}">
                      <a16:colId xmlns="" xmlns:a16="http://schemas.microsoft.com/office/drawing/2014/main" val="1645676806"/>
                    </a:ext>
                  </a:extLst>
                </a:gridCol>
                <a:gridCol w="4185138">
                  <a:extLst>
                    <a:ext uri="{9D8B030D-6E8A-4147-A177-3AD203B41FA5}">
                      <a16:colId xmlns="" xmlns:a16="http://schemas.microsoft.com/office/drawing/2014/main" val="4157649937"/>
                    </a:ext>
                  </a:extLst>
                </a:gridCol>
              </a:tblGrid>
              <a:tr h="422524"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1.Nombre del proyecto e integrantes.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11.Informe de 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requerimientos.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8440421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/>
                        <a:t>2.Introducción.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12.Diagrama de casos de uso.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376147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/>
                        <a:t>3. Planteamiento del problema.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13.Casos de uso extendidos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27537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4.Objetivo general y Objetivos específicos.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14.Modelo Entidad Relación (MER)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120058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5. Alcance</a:t>
                      </a:r>
                      <a:r>
                        <a:rPr lang="es-CO" noProof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15.Diccionario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250038"/>
                  </a:ext>
                </a:extLst>
              </a:tr>
              <a:tr h="1373202">
                <a:tc>
                  <a:txBody>
                    <a:bodyPr/>
                    <a:lstStyle/>
                    <a:p>
                      <a:r>
                        <a:rPr lang="es-CO" noProof="0" dirty="0"/>
                        <a:t>6.Justificación.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16.Diagrama de Gantt </a:t>
                      </a:r>
                      <a:r>
                        <a:rPr lang="es-CO" noProof="0" dirty="0" smtClean="0"/>
                        <a:t>.-agregar verificar</a:t>
                      </a:r>
                      <a:r>
                        <a:rPr lang="es-CO" baseline="0" noProof="0" dirty="0" smtClean="0"/>
                        <a:t>.</a:t>
                      </a:r>
                      <a:endParaRPr lang="es-CO" noProof="0" dirty="0" smtClean="0"/>
                    </a:p>
                    <a:p>
                      <a:r>
                        <a:rPr lang="es-CO" noProof="0" dirty="0" smtClean="0"/>
                        <a:t>-presupuesto</a:t>
                      </a:r>
                    </a:p>
                    <a:p>
                      <a:r>
                        <a:rPr lang="es-CO" noProof="0" dirty="0" smtClean="0"/>
                        <a:t>-selección</a:t>
                      </a:r>
                      <a:r>
                        <a:rPr lang="es-CO" baseline="0" noProof="0" dirty="0" smtClean="0"/>
                        <a:t> personal </a:t>
                      </a:r>
                    </a:p>
                    <a:p>
                      <a:r>
                        <a:rPr lang="es-CO" baseline="0" noProof="0" dirty="0" smtClean="0"/>
                        <a:t>-recursos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693234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7. Tec. Levantamiento de información.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17.Diagrama</a:t>
                      </a:r>
                      <a:r>
                        <a:rPr lang="es-CO" baseline="0" noProof="0" dirty="0" smtClean="0"/>
                        <a:t> de clases.-corregir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92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9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CO" sz="2800" dirty="0">
                <a:solidFill>
                  <a:schemeClr val="accent6"/>
                </a:solidFill>
              </a:rPr>
              <a:t>Maquetas de Navegación y Maquetas con base en los </a:t>
            </a:r>
            <a:r>
              <a:rPr lang="es-CO" sz="2800" dirty="0" err="1">
                <a:solidFill>
                  <a:schemeClr val="accent6"/>
                </a:solidFill>
              </a:rPr>
              <a:t>Mockups</a:t>
            </a:r>
            <a:r>
              <a:rPr lang="es-CO" sz="2800" dirty="0">
                <a:solidFill>
                  <a:schemeClr val="accent6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62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20759167-73D5-4063-87E6-ED470AE06C69}"/>
              </a:ext>
            </a:extLst>
          </p:cNvPr>
          <p:cNvSpPr txBox="1"/>
          <p:nvPr/>
        </p:nvSpPr>
        <p:spPr>
          <a:xfrm>
            <a:off x="534572" y="422031"/>
            <a:ext cx="7906043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58860EB5-2748-47D4-8D7E-336748A0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" y="2208628"/>
            <a:ext cx="7726657" cy="44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3143" y="383177"/>
            <a:ext cx="7689668" cy="8969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0" b="1" dirty="0">
                <a:solidFill>
                  <a:schemeClr val="bg1"/>
                </a:solidFill>
              </a:rPr>
              <a:t>Prototipo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/>
          <a:srcRect l="16866" t="9749" r="19837" b="24994"/>
          <a:stretch/>
        </p:blipFill>
        <p:spPr>
          <a:xfrm>
            <a:off x="1837707" y="2388092"/>
            <a:ext cx="6246102" cy="3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6921" y="430114"/>
            <a:ext cx="5924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hlinkClick r:id="rId2" action="ppaction://hlinkfile"/>
              </a:rPr>
              <a:t>Diagrama de distribución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3" action="ppaction://hlinkfile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4" y="2263806"/>
            <a:ext cx="4003829" cy="40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94053"/>
              </p:ext>
            </p:extLst>
          </p:nvPr>
        </p:nvGraphicFramePr>
        <p:xfrm>
          <a:off x="542838" y="4330662"/>
          <a:ext cx="837027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>
                  <a:extLst>
                    <a:ext uri="{9D8B030D-6E8A-4147-A177-3AD203B41FA5}">
                      <a16:colId xmlns="" xmlns:a16="http://schemas.microsoft.com/office/drawing/2014/main" val="1645676806"/>
                    </a:ext>
                  </a:extLst>
                </a:gridCol>
                <a:gridCol w="4185138">
                  <a:extLst>
                    <a:ext uri="{9D8B030D-6E8A-4147-A177-3AD203B41FA5}">
                      <a16:colId xmlns="" xmlns:a16="http://schemas.microsoft.com/office/drawing/2014/main" val="415764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21.Informes</a:t>
                      </a:r>
                      <a:r>
                        <a:rPr lang="es-CO" b="0" baseline="0" noProof="0" dirty="0" smtClean="0">
                          <a:solidFill>
                            <a:schemeClr val="tx1"/>
                          </a:solidFill>
                        </a:rPr>
                        <a:t> de costos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22.Bases</a:t>
                      </a:r>
                      <a:r>
                        <a:rPr lang="es-CO" b="0" baseline="0" noProof="0" dirty="0" smtClean="0">
                          <a:solidFill>
                            <a:schemeClr val="tx1"/>
                          </a:solidFill>
                        </a:rPr>
                        <a:t> de datos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.-Corregir.</a:t>
                      </a:r>
                    </a:p>
                    <a:p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844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23.Prototipo</a:t>
                      </a:r>
                      <a:r>
                        <a:rPr lang="es-CO" baseline="0" noProof="0" dirty="0" smtClean="0"/>
                        <a:t> funcional al 60%.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24.Pruebas.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37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25.Implemetación</a:t>
                      </a:r>
                      <a:r>
                        <a:rPr lang="es-CO" baseline="0" noProof="0" dirty="0" smtClean="0"/>
                        <a:t> diagrama de distribución.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26.Manuales</a:t>
                      </a:r>
                      <a:r>
                        <a:rPr lang="es-CO" baseline="0" noProof="0" dirty="0" smtClean="0"/>
                        <a:t> de usuario 60%  y de operación.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27537"/>
                  </a:ext>
                </a:extLst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05939"/>
              </p:ext>
            </p:extLst>
          </p:nvPr>
        </p:nvGraphicFramePr>
        <p:xfrm>
          <a:off x="542838" y="2379877"/>
          <a:ext cx="8370276" cy="137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/>
                <a:gridCol w="4185138"/>
              </a:tblGrid>
              <a:tr h="0"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8. Resultados aplicación de técnicas.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18.Prototipo.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9.Mapa de procesos</a:t>
                      </a:r>
                      <a:r>
                        <a:rPr lang="es-CO" noProof="0" dirty="0" smtClean="0"/>
                        <a:t>.-corregir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19</a:t>
                      </a:r>
                      <a:r>
                        <a:rPr lang="es-CO" noProof="0" dirty="0" smtClean="0"/>
                        <a:t>. Diagrama de distribución.</a:t>
                      </a:r>
                      <a:endParaRPr lang="es-CO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10.Hardware y software con el que cuenta el cliente.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20.Sistema de control de versiones.-corregir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4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8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59" y="445022"/>
            <a:ext cx="882287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08069" y="1968137"/>
            <a:ext cx="4876800" cy="10450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0" b="1" dirty="0" smtClean="0">
                <a:solidFill>
                  <a:srgbClr val="92D050"/>
                </a:solidFill>
              </a:rPr>
              <a:t>   </a:t>
            </a:r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56" y="4997203"/>
            <a:ext cx="2120180" cy="1587670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65213879"/>
              </p:ext>
            </p:extLst>
          </p:nvPr>
        </p:nvGraphicFramePr>
        <p:xfrm>
          <a:off x="1408669" y="21621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Introducción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397146" y="2214910"/>
            <a:ext cx="83497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Somos una empresa que se caracteriza por ofrecer  a nuestros clientes soluciones para el control de la información y brinda una mayor facilidad en el registro de entrada y salida de los vehículos (motos y bicicletas ) para que estos lleven una adecuada organización del lugar en el cual se ejecutaría nuestro software.</a:t>
            </a:r>
            <a:endParaRPr lang="es-E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620122" y="2405743"/>
            <a:ext cx="8192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Deficiencia en el registro adecuado de entrada y salida de los vehículos (motos y bicicletas) en el parqueadero de las sedes SENA-Colsutec (Barrio Colombia y Restrepo).</a:t>
            </a:r>
            <a:endParaRPr lang="es-E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460460" y="5455856"/>
            <a:ext cx="841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96960" y="2545968"/>
            <a:ext cx="848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683311" y="4256110"/>
            <a:ext cx="8093057" cy="6456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para los parqueaderos de SENA-Colsutec ubicados  en las sedes de los barrios Restrepo y Colombia, se realizará  mediante el uso de lenguaje php, usando técnicas de programación, este sistema controlará el registro de ingreso y salida de los vehículos (motos y bicicletas).</a:t>
            </a:r>
            <a:endParaRPr lang="es-E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s-CO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789</Words>
  <Application>Microsoft Office PowerPoint</Application>
  <PresentationFormat>Presentación en pantalla (4:3)</PresentationFormat>
  <Paragraphs>209</Paragraphs>
  <Slides>34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Wingdings</vt:lpstr>
      <vt:lpstr>Tema de Office</vt:lpstr>
      <vt:lpstr>Presentación de PowerPoint</vt:lpstr>
      <vt:lpstr>FORMACIÓN I I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 II</cp:lastModifiedBy>
  <cp:revision>252</cp:revision>
  <dcterms:created xsi:type="dcterms:W3CDTF">2014-06-25T16:18:26Z</dcterms:created>
  <dcterms:modified xsi:type="dcterms:W3CDTF">2017-10-18T16:09:50Z</dcterms:modified>
</cp:coreProperties>
</file>