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74" r:id="rId3"/>
    <p:sldId id="259" r:id="rId4"/>
    <p:sldId id="327" r:id="rId5"/>
    <p:sldId id="319" r:id="rId6"/>
    <p:sldId id="322" r:id="rId7"/>
    <p:sldId id="326" r:id="rId8"/>
    <p:sldId id="325" r:id="rId9"/>
    <p:sldId id="311" r:id="rId10"/>
    <p:sldId id="32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8" autoAdjust="0"/>
    <p:restoredTop sz="75668" autoAdjust="0"/>
  </p:normalViewPr>
  <p:slideViewPr>
    <p:cSldViewPr snapToGrid="0">
      <p:cViewPr varScale="1">
        <p:scale>
          <a:sx n="73" d="100"/>
          <a:sy n="73" d="100"/>
        </p:scale>
        <p:origin x="60" y="1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2</a:t>
            </a:fld>
            <a:endParaRPr lang="en-US"/>
          </a:p>
        </p:txBody>
      </p:sp>
    </p:spTree>
    <p:extLst>
      <p:ext uri="{BB962C8B-B14F-4D97-AF65-F5344CB8AC3E}">
        <p14:creationId xmlns:p14="http://schemas.microsoft.com/office/powerpoint/2010/main" val="207173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https://www.mongodb.com/nosql-explained </a:t>
            </a:r>
          </a:p>
        </p:txBody>
      </p:sp>
      <p:sp>
        <p:nvSpPr>
          <p:cNvPr id="4" name="Slide Number Placeholder 3"/>
          <p:cNvSpPr>
            <a:spLocks noGrp="1"/>
          </p:cNvSpPr>
          <p:nvPr>
            <p:ph type="sldNum" sz="quarter" idx="5"/>
          </p:nvPr>
        </p:nvSpPr>
        <p:spPr/>
        <p:txBody>
          <a:bodyPr/>
          <a:lstStyle/>
          <a:p>
            <a:fld id="{791F1524-C5FD-4370-8A10-5BE52A97A495}" type="slidenum">
              <a:rPr lang="en-US" smtClean="0"/>
              <a:t>6</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https://beginnersbook.com/2017/09/mapping-relational-databases-to-mongodb/</a:t>
            </a:r>
          </a:p>
        </p:txBody>
      </p:sp>
      <p:sp>
        <p:nvSpPr>
          <p:cNvPr id="4" name="Slide Number Placeholder 3"/>
          <p:cNvSpPr>
            <a:spLocks noGrp="1"/>
          </p:cNvSpPr>
          <p:nvPr>
            <p:ph type="sldNum" sz="quarter" idx="5"/>
          </p:nvPr>
        </p:nvSpPr>
        <p:spPr/>
        <p:txBody>
          <a:bodyPr/>
          <a:lstStyle/>
          <a:p>
            <a:fld id="{791F1524-C5FD-4370-8A10-5BE52A97A495}" type="slidenum">
              <a:rPr lang="en-US" smtClean="0"/>
              <a:t>7</a:t>
            </a:fld>
            <a:endParaRPr lang="en-US"/>
          </a:p>
        </p:txBody>
      </p:sp>
    </p:spTree>
    <p:extLst>
      <p:ext uri="{BB962C8B-B14F-4D97-AF65-F5344CB8AC3E}">
        <p14:creationId xmlns:p14="http://schemas.microsoft.com/office/powerpoint/2010/main" val="296696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10</a:t>
            </a:fld>
            <a:endParaRPr lang="en-US"/>
          </a:p>
        </p:txBody>
      </p:sp>
    </p:spTree>
    <p:extLst>
      <p:ext uri="{BB962C8B-B14F-4D97-AF65-F5344CB8AC3E}">
        <p14:creationId xmlns:p14="http://schemas.microsoft.com/office/powerpoint/2010/main" val="271924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11</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3/2/2022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3/2/2022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23</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ADA65C-BA4C-42BE-84D1-1AF286B7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2F5EBA-F777-4A1C-8E30-62DA7F55A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09737D-C9C9-4B9B-91CA-B234DF817BF6}"/>
              </a:ext>
            </a:extLst>
          </p:cNvPr>
          <p:cNvSpPr>
            <a:spLocks noGrp="1"/>
          </p:cNvSpPr>
          <p:nvPr>
            <p:ph type="title"/>
          </p:nvPr>
        </p:nvSpPr>
        <p:spPr>
          <a:xfrm>
            <a:off x="8180438" y="758952"/>
            <a:ext cx="2853005" cy="4041648"/>
          </a:xfrm>
        </p:spPr>
        <p:txBody>
          <a:bodyPr vert="horz" lIns="91440" tIns="45720" rIns="91440" bIns="45720" rtlCol="0" anchor="b">
            <a:normAutofit/>
          </a:bodyPr>
          <a:lstStyle/>
          <a:p>
            <a:pPr>
              <a:lnSpc>
                <a:spcPct val="85000"/>
              </a:lnSpc>
            </a:pPr>
            <a:r>
              <a:rPr lang="en-US" sz="6000"/>
              <a:t>Group Project Work (30 mins) </a:t>
            </a:r>
          </a:p>
        </p:txBody>
      </p:sp>
      <p:pic>
        <p:nvPicPr>
          <p:cNvPr id="5" name="Picture 4" descr="Skydivers make a formation above the clouds">
            <a:extLst>
              <a:ext uri="{FF2B5EF4-FFF2-40B4-BE49-F238E27FC236}">
                <a16:creationId xmlns:a16="http://schemas.microsoft.com/office/drawing/2014/main" id="{BE4EE9B4-C7EA-4380-9FE3-7B7FCC7B74E0}"/>
              </a:ext>
            </a:extLst>
          </p:cNvPr>
          <p:cNvPicPr>
            <a:picLocks noChangeAspect="1"/>
          </p:cNvPicPr>
          <p:nvPr/>
        </p:nvPicPr>
        <p:blipFill rotWithShape="1">
          <a:blip r:embed="rId3"/>
          <a:srcRect l="20161" r="10552" b="-1"/>
          <a:stretch/>
        </p:blipFill>
        <p:spPr>
          <a:xfrm>
            <a:off x="442453" y="10"/>
            <a:ext cx="7118554" cy="6857990"/>
          </a:xfrm>
          <a:prstGeom prst="rect">
            <a:avLst/>
          </a:prstGeom>
        </p:spPr>
      </p:pic>
    </p:spTree>
    <p:extLst>
      <p:ext uri="{BB962C8B-B14F-4D97-AF65-F5344CB8AC3E}">
        <p14:creationId xmlns:p14="http://schemas.microsoft.com/office/powerpoint/2010/main" val="48586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a:t>Week 23 </a:t>
            </a:r>
            <a:r>
              <a:rPr lang="en-US" dirty="0"/>
              <a:t>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pPr marL="0" indent="0">
              <a:buNone/>
            </a:pPr>
            <a:r>
              <a:rPr lang="en-US" dirty="0"/>
              <a:t>What is object-oriented programming? How have we used objects in this class? </a:t>
            </a:r>
          </a:p>
          <a:p>
            <a:endParaRPr lang="en-US" dirty="0"/>
          </a:p>
          <a:p>
            <a:endParaRPr lang="en-US" dirty="0"/>
          </a:p>
          <a:p>
            <a:endParaRPr lang="en-US" dirty="0"/>
          </a:p>
          <a:p>
            <a:r>
              <a:rPr lang="en-US" dirty="0"/>
              <a:t>Why do we model data?</a:t>
            </a:r>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(15 mins)</a:t>
            </a:r>
          </a:p>
          <a:p>
            <a:r>
              <a:rPr lang="en-US" dirty="0"/>
              <a:t>NoSQL DBs Reading (15 mins)</a:t>
            </a:r>
          </a:p>
          <a:p>
            <a:r>
              <a:rPr lang="en-US" dirty="0"/>
              <a:t>Mongo DB (30 mins)</a:t>
            </a:r>
          </a:p>
          <a:p>
            <a:r>
              <a:rPr lang="en-US" dirty="0"/>
              <a:t>Break (15 mins) </a:t>
            </a:r>
          </a:p>
          <a:p>
            <a:r>
              <a:rPr lang="en-US" dirty="0"/>
              <a:t>Final Project Breakout (30 mins)</a:t>
            </a:r>
          </a:p>
          <a:p>
            <a:r>
              <a:rPr lang="en-US" dirty="0"/>
              <a:t>Group </a:t>
            </a:r>
            <a:r>
              <a:rPr lang="en-US"/>
              <a:t>Exercise (60 </a:t>
            </a:r>
            <a:r>
              <a:rPr lang="en-US" dirty="0"/>
              <a:t>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8FDA80-49FE-4093-AB9A-C1E7DC95FC5E}"/>
              </a:ext>
            </a:extLst>
          </p:cNvPr>
          <p:cNvSpPr>
            <a:spLocks noGrp="1"/>
          </p:cNvSpPr>
          <p:nvPr>
            <p:ph type="title"/>
          </p:nvPr>
        </p:nvSpPr>
        <p:spPr>
          <a:xfrm>
            <a:off x="5524536" y="1565169"/>
            <a:ext cx="5157591" cy="5008802"/>
          </a:xfrm>
        </p:spPr>
        <p:txBody>
          <a:bodyPr vert="horz" lIns="91440" tIns="45720" rIns="91440" bIns="45720" rtlCol="0" anchor="b">
            <a:normAutofit fontScale="90000"/>
          </a:bodyPr>
          <a:lstStyle/>
          <a:p>
            <a:pPr>
              <a:lnSpc>
                <a:spcPct val="85000"/>
              </a:lnSpc>
            </a:pPr>
            <a:r>
              <a:rPr lang="en-US" dirty="0"/>
              <a:t>Next week is our last class! Please come prepared to present your final project. Also, think about something you learned that you found interesting AND be prepared to share what the next topic is you plan to learn about.</a:t>
            </a:r>
          </a:p>
        </p:txBody>
      </p:sp>
      <p:sp>
        <p:nvSpPr>
          <p:cNvPr id="14" name="Rectangle 13">
            <a:extLst>
              <a:ext uri="{FF2B5EF4-FFF2-40B4-BE49-F238E27FC236}">
                <a16:creationId xmlns:a16="http://schemas.microsoft.com/office/drawing/2014/main" id="{D3413A8A-4C21-4D2E-A92A-11B2841B5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ooting star">
            <a:extLst>
              <a:ext uri="{FF2B5EF4-FFF2-40B4-BE49-F238E27FC236}">
                <a16:creationId xmlns:a16="http://schemas.microsoft.com/office/drawing/2014/main" id="{F894B594-2FC3-4B4D-94F6-1C9A516869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751" y="1565169"/>
            <a:ext cx="3718563" cy="3718563"/>
          </a:xfrm>
          <a:prstGeom prst="rect">
            <a:avLst/>
          </a:prstGeom>
        </p:spPr>
      </p:pic>
    </p:spTree>
    <p:extLst>
      <p:ext uri="{BB962C8B-B14F-4D97-AF65-F5344CB8AC3E}">
        <p14:creationId xmlns:p14="http://schemas.microsoft.com/office/powerpoint/2010/main" val="329026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Why is MongoDB considered to be a non-relational database? What does it mean for a database to be “non-relational”? How does that differ from “relational” databases?</a:t>
            </a:r>
          </a:p>
          <a:p>
            <a:pPr marL="342900" indent="-342900">
              <a:buAutoNum type="arabicPeriod"/>
            </a:pPr>
            <a:r>
              <a:rPr lang="en-US" dirty="0"/>
              <a:t>What are the four types of NoSQL databases? What type is MongoDB? How does that type work?</a:t>
            </a:r>
          </a:p>
        </p:txBody>
      </p:sp>
    </p:spTree>
    <p:extLst>
      <p:ext uri="{BB962C8B-B14F-4D97-AF65-F5344CB8AC3E}">
        <p14:creationId xmlns:p14="http://schemas.microsoft.com/office/powerpoint/2010/main" val="414773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AE6DA-A080-475C-BE02-EF343FB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AB33EF95-E91B-40C4-A692-E91065291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953CAC5D-D424-4EE2-A0C2-72ED7A88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ormat mapping relational database_to_MongoDB">
            <a:extLst>
              <a:ext uri="{FF2B5EF4-FFF2-40B4-BE49-F238E27FC236}">
                <a16:creationId xmlns:a16="http://schemas.microsoft.com/office/drawing/2014/main" id="{9F9182FB-63E2-40F8-85C8-410A1590F1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569154"/>
            <a:ext cx="5371395" cy="37196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DBMS MongoDB Mapping">
            <a:extLst>
              <a:ext uri="{FF2B5EF4-FFF2-40B4-BE49-F238E27FC236}">
                <a16:creationId xmlns:a16="http://schemas.microsoft.com/office/drawing/2014/main" id="{0E0909E3-19B6-453C-A42F-6870AEA3EDC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75729" y="1633757"/>
            <a:ext cx="5371395" cy="358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0F4E-2A7A-49EE-A245-D8003062DA7E}"/>
              </a:ext>
            </a:extLst>
          </p:cNvPr>
          <p:cNvSpPr>
            <a:spLocks noGrp="1"/>
          </p:cNvSpPr>
          <p:nvPr>
            <p:ph type="title"/>
          </p:nvPr>
        </p:nvSpPr>
        <p:spPr/>
        <p:txBody>
          <a:bodyPr/>
          <a:lstStyle/>
          <a:p>
            <a:r>
              <a:rPr lang="en-US" dirty="0"/>
              <a:t>ACID vs CAP</a:t>
            </a:r>
          </a:p>
        </p:txBody>
      </p:sp>
      <p:sp>
        <p:nvSpPr>
          <p:cNvPr id="4" name="Text Placeholder 3">
            <a:extLst>
              <a:ext uri="{FF2B5EF4-FFF2-40B4-BE49-F238E27FC236}">
                <a16:creationId xmlns:a16="http://schemas.microsoft.com/office/drawing/2014/main" id="{7CDFDE20-50AF-4194-9B4F-A9DCD4CFDCD2}"/>
              </a:ext>
            </a:extLst>
          </p:cNvPr>
          <p:cNvSpPr>
            <a:spLocks noGrp="1"/>
          </p:cNvSpPr>
          <p:nvPr>
            <p:ph type="body" idx="1"/>
          </p:nvPr>
        </p:nvSpPr>
        <p:spPr/>
        <p:txBody>
          <a:bodyPr/>
          <a:lstStyle/>
          <a:p>
            <a:r>
              <a:rPr lang="en-US" dirty="0"/>
              <a:t>ACID</a:t>
            </a:r>
          </a:p>
        </p:txBody>
      </p:sp>
      <p:sp>
        <p:nvSpPr>
          <p:cNvPr id="5" name="Content Placeholder 4">
            <a:extLst>
              <a:ext uri="{FF2B5EF4-FFF2-40B4-BE49-F238E27FC236}">
                <a16:creationId xmlns:a16="http://schemas.microsoft.com/office/drawing/2014/main" id="{A41B349C-958D-4A15-9D38-7C0768FF7EC0}"/>
              </a:ext>
            </a:extLst>
          </p:cNvPr>
          <p:cNvSpPr>
            <a:spLocks noGrp="1"/>
          </p:cNvSpPr>
          <p:nvPr>
            <p:ph sz="half" idx="2"/>
          </p:nvPr>
        </p:nvSpPr>
        <p:spPr/>
        <p:txBody>
          <a:bodyPr/>
          <a:lstStyle/>
          <a:p>
            <a:r>
              <a:rPr lang="en-US" dirty="0"/>
              <a:t>Guiding principles for SQL DBs</a:t>
            </a:r>
          </a:p>
          <a:p>
            <a:r>
              <a:rPr lang="en-US" dirty="0"/>
              <a:t>Atomicity, Consistency, Isolation, and Durability</a:t>
            </a:r>
          </a:p>
          <a:p>
            <a:r>
              <a:rPr lang="en-US" dirty="0"/>
              <a:t>Focused on reliability and consistency of data</a:t>
            </a:r>
          </a:p>
        </p:txBody>
      </p:sp>
      <p:sp>
        <p:nvSpPr>
          <p:cNvPr id="7" name="Text Placeholder 6">
            <a:extLst>
              <a:ext uri="{FF2B5EF4-FFF2-40B4-BE49-F238E27FC236}">
                <a16:creationId xmlns:a16="http://schemas.microsoft.com/office/drawing/2014/main" id="{1D4777B1-48D5-419E-BB4F-A34A03A739EC}"/>
              </a:ext>
            </a:extLst>
          </p:cNvPr>
          <p:cNvSpPr>
            <a:spLocks noGrp="1"/>
          </p:cNvSpPr>
          <p:nvPr>
            <p:ph type="body" sz="quarter" idx="13"/>
          </p:nvPr>
        </p:nvSpPr>
        <p:spPr/>
        <p:txBody>
          <a:bodyPr/>
          <a:lstStyle/>
          <a:p>
            <a:r>
              <a:rPr lang="en-US" dirty="0"/>
              <a:t>CAP</a:t>
            </a:r>
          </a:p>
        </p:txBody>
      </p:sp>
      <p:sp>
        <p:nvSpPr>
          <p:cNvPr id="6" name="Content Placeholder 5">
            <a:extLst>
              <a:ext uri="{FF2B5EF4-FFF2-40B4-BE49-F238E27FC236}">
                <a16:creationId xmlns:a16="http://schemas.microsoft.com/office/drawing/2014/main" id="{1CDF21A8-9F44-4349-9A5F-F11B77C558AF}"/>
              </a:ext>
            </a:extLst>
          </p:cNvPr>
          <p:cNvSpPr>
            <a:spLocks noGrp="1"/>
          </p:cNvSpPr>
          <p:nvPr>
            <p:ph sz="quarter" idx="4"/>
          </p:nvPr>
        </p:nvSpPr>
        <p:spPr/>
        <p:txBody>
          <a:bodyPr/>
          <a:lstStyle/>
          <a:p>
            <a:r>
              <a:rPr lang="en-US" dirty="0"/>
              <a:t>Guiding principles for NoSQL DBs</a:t>
            </a:r>
          </a:p>
          <a:p>
            <a:r>
              <a:rPr lang="en-US" dirty="0"/>
              <a:t>Consistency, Availability and Partition</a:t>
            </a:r>
          </a:p>
          <a:p>
            <a:r>
              <a:rPr lang="en-US" dirty="0"/>
              <a:t>Focused on high availability of data </a:t>
            </a:r>
          </a:p>
        </p:txBody>
      </p:sp>
    </p:spTree>
    <p:extLst>
      <p:ext uri="{BB962C8B-B14F-4D97-AF65-F5344CB8AC3E}">
        <p14:creationId xmlns:p14="http://schemas.microsoft.com/office/powerpoint/2010/main" val="101402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27669</TotalTime>
  <Words>285</Words>
  <Application>Microsoft Office PowerPoint</Application>
  <PresentationFormat>Widescreen</PresentationFormat>
  <Paragraphs>44</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Slack-Lato</vt:lpstr>
      <vt:lpstr>Wingdings 2</vt:lpstr>
      <vt:lpstr>View</vt:lpstr>
      <vt:lpstr>Week 23</vt:lpstr>
      <vt:lpstr>Warm-up (10 minutes)</vt:lpstr>
      <vt:lpstr>Today's Activities</vt:lpstr>
      <vt:lpstr>Next week is our last class! Please come prepared to present your final project. Also, think about something you learned that you found interesting AND be prepared to share what the next topic is you plan to learn about.</vt:lpstr>
      <vt:lpstr>Review Homework</vt:lpstr>
      <vt:lpstr>Questions from Reading</vt:lpstr>
      <vt:lpstr>PowerPoint Presentation</vt:lpstr>
      <vt:lpstr>ACID vs CAP</vt:lpstr>
      <vt:lpstr>Break (15 Minutes)</vt:lpstr>
      <vt:lpstr>Group Project Work (30 mins) </vt:lpstr>
      <vt:lpstr>Week 23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McKenzie, Alexis (STL)</cp:lastModifiedBy>
  <cp:revision>828</cp:revision>
  <dcterms:created xsi:type="dcterms:W3CDTF">2020-08-22T14:57:00Z</dcterms:created>
  <dcterms:modified xsi:type="dcterms:W3CDTF">2022-03-03T00:51:32Z</dcterms:modified>
</cp:coreProperties>
</file>