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Nunito Semi Bold" panose="020B0604020202020204" charset="0"/>
      <p:regular r:id="rId13"/>
    </p:embeddedFont>
    <p:embeddedFont>
      <p:font typeface="PT Sans" panose="020B0503020203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17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Această diapozitiv prezintă câteva aspecte cheie ale optimizării performanței serverului DHCP.
• În primul rând, serverul DHCP poate gestiona o mare cantitate de solicitări simultane, până la 1.000 de solicitări. Acest lucru este esențial pentru a asigura o experiență fluidă pentru utilizatori.
• În al doilea rând, serverul DHCP asigură o disponibilitate ridicată, minimizând perioadele de nefuncționare. Acest lucru este crucial pentru a menține conectivitatea rețelei.
• În al treilea rând, serverul DHCP poate fi scalat pentru a gestiona rețele mari și complexe. Această capacitate de scalare permite adaptarea la cerințele în creștere ale organizației.
• În ansamblu, aceste caracteristici demonstrează modul în care serverul DHCP poate fi optimizat pentru a oferi performanțe excelente și o experiență fiabilă pentru utilizatori.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6883" y="1798979"/>
            <a:ext cx="7333710" cy="1703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DHCP Server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098366"/>
            <a:ext cx="8410448" cy="2741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 DHCP (Dynamic Host Configuration Protocol) este un element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esential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al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oricarei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retele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moderne, atribuind adrese IP automate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dispozitivelor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simplificand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configurarea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retelei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Aceasta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prezentare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evidentiaza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functionarea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DHCP in detaliu, detaliind aspectele cheie ale procesului de atribuire a adreselor IP.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A0A85-96C3-8A43-867D-E915332E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663" y="0"/>
            <a:ext cx="463373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76457"/>
            <a:ext cx="635817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Network Communication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359223"/>
            <a:ext cx="2159079" cy="1357193"/>
          </a:xfrm>
          <a:prstGeom prst="roundRect">
            <a:avLst>
              <a:gd name="adj" fmla="val 2645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9899" y="2798445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3236119" y="25985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Transmisie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36119" y="3094077"/>
            <a:ext cx="455116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 DHCP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raspunde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solicitarile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DHCP.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16461" y="3701177"/>
            <a:ext cx="10556558" cy="15240"/>
          </a:xfrm>
          <a:prstGeom prst="roundRect">
            <a:avLst>
              <a:gd name="adj" fmla="val 2356110"/>
            </a:avLst>
          </a:prstGeom>
          <a:solidFill>
            <a:srgbClr val="F2B42D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3836075"/>
            <a:ext cx="4318278" cy="1357193"/>
          </a:xfrm>
          <a:prstGeom prst="roundRect">
            <a:avLst>
              <a:gd name="adj" fmla="val 2645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99899" y="4275296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8"/>
          <p:cNvSpPr/>
          <p:nvPr/>
        </p:nvSpPr>
        <p:spPr>
          <a:xfrm>
            <a:off x="5395317" y="40753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Ascultare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95317" y="4570928"/>
            <a:ext cx="68734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 DHCP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asculta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pe porturile DHCP specifice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pentru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solicitari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5659" y="5178028"/>
            <a:ext cx="8397359" cy="15240"/>
          </a:xfrm>
          <a:prstGeom prst="roundRect">
            <a:avLst>
              <a:gd name="adj" fmla="val 2356110"/>
            </a:avLst>
          </a:prstGeom>
          <a:solidFill>
            <a:srgbClr val="D7425E"/>
          </a:solidFill>
          <a:ln/>
        </p:spPr>
      </p:sp>
      <p:sp>
        <p:nvSpPr>
          <p:cNvPr id="13" name="Shape 11"/>
          <p:cNvSpPr/>
          <p:nvPr/>
        </p:nvSpPr>
        <p:spPr>
          <a:xfrm>
            <a:off x="837724" y="5312926"/>
            <a:ext cx="6477476" cy="1740218"/>
          </a:xfrm>
          <a:prstGeom prst="roundRect">
            <a:avLst>
              <a:gd name="adj" fmla="val 20634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99899" y="5943719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3"/>
          <p:cNvSpPr/>
          <p:nvPr/>
        </p:nvSpPr>
        <p:spPr>
          <a:xfrm>
            <a:off x="7554516" y="55522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</a:rPr>
              <a:t>Broadcast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54516" y="6047780"/>
            <a:ext cx="599884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Raspunsurile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DHCP sunt transmise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prin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broadcast,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permitand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tuturor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dispozitivelor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primeasca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AC4AB3-7868-C381-DC49-DC39CED3740E}"/>
              </a:ext>
            </a:extLst>
          </p:cNvPr>
          <p:cNvSpPr/>
          <p:nvPr/>
        </p:nvSpPr>
        <p:spPr>
          <a:xfrm>
            <a:off x="12801600" y="7755038"/>
            <a:ext cx="1736203" cy="444082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9383" y="382592"/>
            <a:ext cx="613410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 err="1">
                <a:solidFill>
                  <a:srgbClr val="FFFFFF"/>
                </a:solidFill>
                <a:latin typeface="Nunito Semi Bold" pitchFamily="34" charset="0"/>
              </a:rPr>
              <a:t>Cuprins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79383" y="1910120"/>
            <a:ext cx="3625572" cy="734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endParaRPr lang="en-US" sz="5750" dirty="0"/>
          </a:p>
        </p:txBody>
      </p:sp>
      <p:sp>
        <p:nvSpPr>
          <p:cNvPr id="5" name="Text 2"/>
          <p:cNvSpPr/>
          <p:nvPr/>
        </p:nvSpPr>
        <p:spPr>
          <a:xfrm>
            <a:off x="1282065" y="2923223"/>
            <a:ext cx="2620089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779383" y="3384352"/>
            <a:ext cx="3625572" cy="71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38926" y="1910120"/>
            <a:ext cx="3625691" cy="734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endParaRPr lang="en-US" sz="5750" dirty="0"/>
          </a:p>
        </p:txBody>
      </p:sp>
      <p:sp>
        <p:nvSpPr>
          <p:cNvPr id="8" name="Text 5"/>
          <p:cNvSpPr/>
          <p:nvPr/>
        </p:nvSpPr>
        <p:spPr>
          <a:xfrm>
            <a:off x="5241727" y="2923223"/>
            <a:ext cx="2620089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4738926" y="3384352"/>
            <a:ext cx="3625691" cy="10690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79383" y="5232797"/>
            <a:ext cx="3625572" cy="734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endParaRPr lang="en-US" sz="5750" dirty="0"/>
          </a:p>
        </p:txBody>
      </p:sp>
      <p:sp>
        <p:nvSpPr>
          <p:cNvPr id="11" name="Text 8"/>
          <p:cNvSpPr/>
          <p:nvPr/>
        </p:nvSpPr>
        <p:spPr>
          <a:xfrm>
            <a:off x="1282065" y="6245900"/>
            <a:ext cx="2620089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779383" y="6707029"/>
            <a:ext cx="3625572" cy="71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5411A-B424-0CAF-F084-8D470B64DC47}"/>
              </a:ext>
            </a:extLst>
          </p:cNvPr>
          <p:cNvSpPr txBox="1"/>
          <p:nvPr/>
        </p:nvSpPr>
        <p:spPr>
          <a:xfrm>
            <a:off x="925975" y="1621732"/>
            <a:ext cx="38129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PT Sans" panose="020B0503020203020204" pitchFamily="34" charset="0"/>
              </a:rPr>
              <a:t>IP Address Allocation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PT Sans" panose="020B0503020203020204" pitchFamily="34" charset="0"/>
              </a:rPr>
              <a:t>DHCP Message Handling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PT Sans" panose="020B0503020203020204" pitchFamily="34" charset="0"/>
              </a:rPr>
              <a:t>IP Lease Management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PT Sans" panose="020B0503020203020204" pitchFamily="34" charset="0"/>
              </a:rPr>
              <a:t>Configuration Management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PT Sans" panose="020B0503020203020204" pitchFamily="34" charset="0"/>
              </a:rPr>
              <a:t>Multithreaded Handling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PT Sans" panose="020B0503020203020204" pitchFamily="34" charset="0"/>
              </a:rPr>
              <a:t>Logging Events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PT Sans" panose="020B0503020203020204" pitchFamily="34" charset="0"/>
              </a:rPr>
              <a:t>Expired Lease Cleanup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PT Sans" panose="020B0503020203020204" pitchFamily="34" charset="0"/>
              </a:rPr>
              <a:t>Network Communication</a:t>
            </a:r>
          </a:p>
          <a:p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C2842-200A-B99C-9111-2EA7EB074FA0}"/>
              </a:ext>
            </a:extLst>
          </p:cNvPr>
          <p:cNvSpPr/>
          <p:nvPr/>
        </p:nvSpPr>
        <p:spPr>
          <a:xfrm>
            <a:off x="12732152" y="7604567"/>
            <a:ext cx="1817225" cy="520861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613802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chemeClr val="bg1"/>
                </a:solidFill>
                <a:latin typeface="PT Sans" panose="020B0503020203020204" pitchFamily="34" charset="0"/>
              </a:rPr>
              <a:t>IP Address Allocation:</a:t>
            </a:r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31555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Gestionarea adreselor IP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DHCP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gestioneaza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o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gama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IP,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atribuind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o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unica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fiecarui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dispozitiv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din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retea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Aceasta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atribuire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dinamica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elimina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necesitatea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configurarii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manuale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adreselor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pentru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fiecare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dispozitiv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simplificand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procesul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</a:p>
        </p:txBody>
      </p:sp>
      <p:sp>
        <p:nvSpPr>
          <p:cNvPr id="5" name="Text 3"/>
          <p:cNvSpPr/>
          <p:nvPr/>
        </p:nvSpPr>
        <p:spPr>
          <a:xfrm>
            <a:off x="7614761" y="3596521"/>
            <a:ext cx="282201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IP </a:t>
            </a:r>
            <a:r>
              <a:rPr 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Tabel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DHCP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mentine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un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tabel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cu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adresele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atribuite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monitorizeaza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durata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valabilitate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adresei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atribuite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Aceasta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urmarire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permite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gestionarea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eficienta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adreselor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prevenirea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conflictelor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E4A1-68FB-BCB8-5CA8-3F77ECD0346E}"/>
              </a:ext>
            </a:extLst>
          </p:cNvPr>
          <p:cNvSpPr/>
          <p:nvPr/>
        </p:nvSpPr>
        <p:spPr>
          <a:xfrm>
            <a:off x="12766876" y="7674015"/>
            <a:ext cx="1770927" cy="462988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64425"/>
            <a:ext cx="733925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Prelucrarea mesajelor DHCP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51639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05602" y="361664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35163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DISCOVER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4011930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Dispozitivul solicită o adresă IP.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5773" y="351639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03652" y="361664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13609" y="35163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OFFER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13609" y="401193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 DHCP propune o adresă IP.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9633823" y="351639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01701" y="361664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1658" y="35163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REQUEST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1658" y="401193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Dispozitivul acceptă adresa IP propusă.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837724" y="528649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05602" y="5386745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615559" y="52864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ACK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615559" y="5782032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 DHCP confirmă atribuirea adresei IP.</a:t>
            </a:r>
            <a:endParaRPr lang="en-US" sz="1850" dirty="0"/>
          </a:p>
        </p:txBody>
      </p:sp>
      <p:sp>
        <p:nvSpPr>
          <p:cNvPr id="19" name="Shape 17"/>
          <p:cNvSpPr/>
          <p:nvPr/>
        </p:nvSpPr>
        <p:spPr>
          <a:xfrm>
            <a:off x="7434858" y="528649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59ABA9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602736" y="5386745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212693" y="52864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NAK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212693" y="5782032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 DHCP respinge cererea de adresă IP.</a:t>
            </a:r>
            <a:endParaRPr lang="en-US" sz="18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58A1-60CA-754B-8E09-211B845E11B2}"/>
              </a:ext>
            </a:extLst>
          </p:cNvPr>
          <p:cNvSpPr/>
          <p:nvPr/>
        </p:nvSpPr>
        <p:spPr>
          <a:xfrm>
            <a:off x="12790025" y="7755038"/>
            <a:ext cx="1840375" cy="383024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29468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IP lease management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357676"/>
            <a:ext cx="3614618" cy="2551986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86299" y="26198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Durata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86299" y="3115389"/>
            <a:ext cx="309026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DHCP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stabileste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o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durata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pentru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contractul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inchiriere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adresei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IP, de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obicei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cateva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ore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sau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zile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</a:p>
        </p:txBody>
      </p:sp>
      <p:sp>
        <p:nvSpPr>
          <p:cNvPr id="7" name="Shape 4"/>
          <p:cNvSpPr/>
          <p:nvPr/>
        </p:nvSpPr>
        <p:spPr>
          <a:xfrm>
            <a:off x="10178058" y="2357676"/>
            <a:ext cx="3614618" cy="2551986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40233" y="26198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Expirarea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40233" y="3115389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Cand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durata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expira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este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eliberata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catre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DHCP.</a:t>
            </a:r>
          </a:p>
        </p:txBody>
      </p:sp>
      <p:sp>
        <p:nvSpPr>
          <p:cNvPr id="10" name="Shape 7"/>
          <p:cNvSpPr/>
          <p:nvPr/>
        </p:nvSpPr>
        <p:spPr>
          <a:xfrm>
            <a:off x="6324124" y="5148977"/>
            <a:ext cx="7468553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86299" y="54111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</a:rPr>
              <a:t>IP Renewal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86299" y="5906691"/>
            <a:ext cx="694420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 err="1">
                <a:solidFill>
                  <a:schemeClr val="bg1"/>
                </a:solidFill>
              </a:rPr>
              <a:t>Dupa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expirarea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jumatate</a:t>
            </a:r>
            <a:r>
              <a:rPr lang="en-US" sz="1850" dirty="0">
                <a:solidFill>
                  <a:schemeClr val="bg1"/>
                </a:solidFill>
              </a:rPr>
              <a:t> din lease duration </a:t>
            </a:r>
            <a:r>
              <a:rPr lang="en-US" sz="1850" dirty="0" err="1">
                <a:solidFill>
                  <a:schemeClr val="bg1"/>
                </a:solidFill>
              </a:rPr>
              <a:t>clientul</a:t>
            </a:r>
            <a:r>
              <a:rPr lang="en-US" sz="1850" dirty="0">
                <a:solidFill>
                  <a:schemeClr val="bg1"/>
                </a:solidFill>
              </a:rPr>
              <a:t> face automat un request </a:t>
            </a:r>
            <a:r>
              <a:rPr lang="en-US" sz="1850" dirty="0" err="1">
                <a:solidFill>
                  <a:schemeClr val="bg1"/>
                </a:solidFill>
              </a:rPr>
              <a:t>pentru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pastra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aceeasi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adresa</a:t>
            </a:r>
            <a:r>
              <a:rPr lang="en-US" sz="1850" dirty="0">
                <a:solidFill>
                  <a:schemeClr val="bg1"/>
                </a:solidFill>
              </a:rPr>
              <a:t> IP.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B25A6A-8838-E205-5320-333628759A4E}"/>
              </a:ext>
            </a:extLst>
          </p:cNvPr>
          <p:cNvSpPr/>
          <p:nvPr/>
        </p:nvSpPr>
        <p:spPr>
          <a:xfrm>
            <a:off x="12813175" y="7778187"/>
            <a:ext cx="1724628" cy="370390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41878"/>
            <a:ext cx="701028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Configuration Management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1804868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26425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Intervalul IP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3138130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Definiți gama de adrese IP disponibile pentru atribuire.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27" y="1804868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1427" y="26425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Gateway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51427" y="3138130"/>
            <a:ext cx="355484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Configurați adresa gateway-ului pentru a permite dispozitivelor să comunice cu rețeaua externă.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5005268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37724" y="58429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37724" y="6338530"/>
            <a:ext cx="3554730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Configurați serverele DNS pentru a permite dispozitivelor să rezolve nume de domenii.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427" y="5005268"/>
            <a:ext cx="598408" cy="5984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51427" y="58429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Subnet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51427" y="6338530"/>
            <a:ext cx="35548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Definiți masca de subnet pentru a segmenta rețeaua.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178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928" y="3490793"/>
            <a:ext cx="5577840" cy="639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Multithreaded Handling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60928" y="6130409"/>
            <a:ext cx="13108543" cy="30480"/>
          </a:xfrm>
          <a:prstGeom prst="roundRect">
            <a:avLst>
              <a:gd name="adj" fmla="val 1070058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3968353" y="5369540"/>
            <a:ext cx="30480" cy="760928"/>
          </a:xfrm>
          <a:prstGeom prst="roundRect">
            <a:avLst>
              <a:gd name="adj" fmla="val 1070058"/>
            </a:avLst>
          </a:prstGeom>
          <a:solidFill>
            <a:srgbClr val="F2B42D"/>
          </a:solidFill>
          <a:ln/>
        </p:spPr>
      </p:sp>
      <p:sp>
        <p:nvSpPr>
          <p:cNvPr id="6" name="Shape 3"/>
          <p:cNvSpPr/>
          <p:nvPr/>
        </p:nvSpPr>
        <p:spPr>
          <a:xfrm>
            <a:off x="3739039" y="5885795"/>
            <a:ext cx="489228" cy="489228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91558" y="5976878"/>
            <a:ext cx="184190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978337" y="4456390"/>
            <a:ext cx="6010751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 DHCP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accepta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solicitari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simultane de la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mai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multi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clienti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299841" y="6130350"/>
            <a:ext cx="30480" cy="760928"/>
          </a:xfrm>
          <a:prstGeom prst="roundRect">
            <a:avLst>
              <a:gd name="adj" fmla="val 1070058"/>
            </a:avLst>
          </a:prstGeom>
          <a:solidFill>
            <a:srgbClr val="D7425E"/>
          </a:solidFill>
          <a:ln/>
        </p:spPr>
      </p:sp>
      <p:sp>
        <p:nvSpPr>
          <p:cNvPr id="10" name="Shape 7"/>
          <p:cNvSpPr/>
          <p:nvPr/>
        </p:nvSpPr>
        <p:spPr>
          <a:xfrm>
            <a:off x="7070527" y="5885795"/>
            <a:ext cx="489228" cy="489228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223046" y="5976878"/>
            <a:ext cx="184190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4309824" y="7108865"/>
            <a:ext cx="6010751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Fiecare solicitare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este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gestionata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un fir de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executie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separat.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10631329" y="5369540"/>
            <a:ext cx="30480" cy="760928"/>
          </a:xfrm>
          <a:prstGeom prst="roundRect">
            <a:avLst>
              <a:gd name="adj" fmla="val 1070058"/>
            </a:avLst>
          </a:prstGeom>
          <a:solidFill>
            <a:srgbClr val="DD785E"/>
          </a:solidFill>
          <a:ln/>
        </p:spPr>
      </p:sp>
      <p:sp>
        <p:nvSpPr>
          <p:cNvPr id="14" name="Shape 11"/>
          <p:cNvSpPr/>
          <p:nvPr/>
        </p:nvSpPr>
        <p:spPr>
          <a:xfrm>
            <a:off x="10402014" y="5885795"/>
            <a:ext cx="489228" cy="489228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554533" y="5976878"/>
            <a:ext cx="184190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7641312" y="4456390"/>
            <a:ext cx="6010751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Aceasta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arhitectura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multi-threaded permite o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prelucrare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rapida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eficienta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 cererilor.</a:t>
            </a:r>
            <a:endParaRPr lang="en-US" sz="1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1547F-7E65-DF8F-5F2D-E4A51772FC4E}"/>
              </a:ext>
            </a:extLst>
          </p:cNvPr>
          <p:cNvSpPr/>
          <p:nvPr/>
        </p:nvSpPr>
        <p:spPr>
          <a:xfrm>
            <a:off x="12766876" y="7743463"/>
            <a:ext cx="1782501" cy="417557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02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9977" y="3355181"/>
            <a:ext cx="5177076" cy="647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Logging events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77" y="4332208"/>
            <a:ext cx="4363403" cy="8799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9886" y="5542121"/>
            <a:ext cx="2935605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Urmarirea</a:t>
            </a: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evenimentelor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989886" y="5997535"/>
            <a:ext cx="3923586" cy="1407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 DHCP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inregistreaza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toate evenimentele relevante, cum ar fi atribuirea,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eliberarea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adreselor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IP,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afisandu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le pe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ecran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380" y="4332208"/>
            <a:ext cx="4363522" cy="8799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53288" y="5539969"/>
            <a:ext cx="2588538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5353288" y="5997535"/>
            <a:ext cx="3923705" cy="1055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</a:rPr>
              <a:t>Pe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</a:rPr>
              <a:t>baza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</a:rPr>
              <a:t>operatiei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</a:rPr>
              <a:t>anterioare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</a:rPr>
              <a:t>serverul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</a:rPr>
              <a:t> 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901" y="4332208"/>
            <a:ext cx="4363522" cy="8799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6810" y="5542121"/>
            <a:ext cx="2588538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Jurnalizarea erorilor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9716810" y="5997535"/>
            <a:ext cx="3923705" cy="1407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Serverul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DHCP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inregistreaza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erorile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intalnite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le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afiseaza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pe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ecran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oferind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informatii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valoroase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pentru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depanarea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rezolvarea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problemelor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0D68F-3A15-228F-D23D-E5FD2DBCE650}"/>
              </a:ext>
            </a:extLst>
          </p:cNvPr>
          <p:cNvSpPr/>
          <p:nvPr/>
        </p:nvSpPr>
        <p:spPr>
          <a:xfrm>
            <a:off x="12801600" y="7801337"/>
            <a:ext cx="1747777" cy="389329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27798"/>
            <a:ext cx="586144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Expired Lease Cleanup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38" y="2610564"/>
            <a:ext cx="2137529" cy="13571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6570" y="3217426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84482" y="28498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Reclamat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84482" y="3345418"/>
            <a:ext cx="777871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Adresele IP expirate sunt automat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eliberate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disponibile pentru reatribuire.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04936" y="3982402"/>
            <a:ext cx="8527971" cy="15240"/>
          </a:xfrm>
          <a:prstGeom prst="roundRect">
            <a:avLst>
              <a:gd name="adj" fmla="val 2356110"/>
            </a:avLst>
          </a:prstGeom>
          <a:solidFill>
            <a:srgbClr val="F2B42D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814" y="4027527"/>
            <a:ext cx="4275058" cy="13571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6570" y="4466749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6453187" y="42668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Eliberat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53187" y="4762381"/>
            <a:ext cx="3998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Dispozitivul pierde accesul la adresa IP.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6273641" y="5399365"/>
            <a:ext cx="7459266" cy="15240"/>
          </a:xfrm>
          <a:prstGeom prst="roundRect">
            <a:avLst>
              <a:gd name="adj" fmla="val 2356110"/>
            </a:avLst>
          </a:prstGeom>
          <a:solidFill>
            <a:srgbClr val="D7425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09" y="5444490"/>
            <a:ext cx="6412587" cy="135719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6570" y="5883712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7522012" y="56838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Expirarea contractului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22011" y="6179344"/>
            <a:ext cx="479345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Lease duration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devine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0,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iar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adresa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IP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expira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B37D-C35B-0CFD-F2F2-EC5132E88FCA}"/>
              </a:ext>
            </a:extLst>
          </p:cNvPr>
          <p:cNvSpPr/>
          <p:nvPr/>
        </p:nvSpPr>
        <p:spPr>
          <a:xfrm>
            <a:off x="12778451" y="7674015"/>
            <a:ext cx="1759352" cy="479385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624</Words>
  <Application>Microsoft Office PowerPoint</Application>
  <PresentationFormat>Custom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PT Sans</vt:lpstr>
      <vt:lpstr>Nunito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Oprea Florin</cp:lastModifiedBy>
  <cp:revision>7</cp:revision>
  <dcterms:created xsi:type="dcterms:W3CDTF">2025-01-13T16:55:18Z</dcterms:created>
  <dcterms:modified xsi:type="dcterms:W3CDTF">2025-01-13T17:31:10Z</dcterms:modified>
</cp:coreProperties>
</file>