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5" r:id="rId2"/>
    <p:sldId id="771" r:id="rId3"/>
    <p:sldId id="844" r:id="rId4"/>
    <p:sldId id="829" r:id="rId5"/>
    <p:sldId id="821" r:id="rId6"/>
    <p:sldId id="847" r:id="rId7"/>
    <p:sldId id="848" r:id="rId8"/>
    <p:sldId id="849" r:id="rId9"/>
    <p:sldId id="850" r:id="rId10"/>
    <p:sldId id="846" r:id="rId11"/>
    <p:sldId id="851" r:id="rId12"/>
    <p:sldId id="852" r:id="rId13"/>
    <p:sldId id="845" r:id="rId14"/>
    <p:sldId id="2594" r:id="rId15"/>
    <p:sldId id="472" r:id="rId16"/>
    <p:sldId id="774" r:id="rId17"/>
    <p:sldId id="458" r:id="rId18"/>
    <p:sldId id="827" r:id="rId19"/>
    <p:sldId id="826" r:id="rId20"/>
    <p:sldId id="843" r:id="rId21"/>
    <p:sldId id="840" r:id="rId22"/>
    <p:sldId id="784" r:id="rId23"/>
    <p:sldId id="787" r:id="rId24"/>
    <p:sldId id="2593" r:id="rId25"/>
    <p:sldId id="789" r:id="rId26"/>
    <p:sldId id="804" r:id="rId27"/>
    <p:sldId id="805" r:id="rId28"/>
    <p:sldId id="998" r:id="rId29"/>
    <p:sldId id="790" r:id="rId30"/>
    <p:sldId id="793" r:id="rId3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1"/>
    <a:srgbClr val="0F4D92"/>
    <a:srgbClr val="FF6600"/>
    <a:srgbClr val="FFCC99"/>
    <a:srgbClr val="C5D1E0"/>
    <a:srgbClr val="F3F3F3"/>
    <a:srgbClr val="FF1D1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/>
    <p:restoredTop sz="86439" autoAdjust="0"/>
  </p:normalViewPr>
  <p:slideViewPr>
    <p:cSldViewPr snapToGrid="0">
      <p:cViewPr varScale="1">
        <p:scale>
          <a:sx n="112" d="100"/>
          <a:sy n="112" d="100"/>
        </p:scale>
        <p:origin x="9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934C4C7-D225-D640-BEC8-BF4992EDB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B5CD6-1372-1A4F-BBF0-0A35B8A9C40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5783E5E-9884-8747-953B-A5D4C55E3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19063E6-ED8A-B54F-8C7D-C8CAF943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7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3AFF837-4BEE-B443-B081-4DD452D9F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27D06B-4062-064E-8EDE-045DA0D8065B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17554E1-37DE-F347-9693-04A80662B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6821288C-298D-A44B-8CEE-C4B247067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9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Northbound abstractions and services</a:t>
            </a:r>
          </a:p>
          <a:p>
            <a:pPr lvl="1"/>
            <a:r>
              <a:rPr lang="en-US" sz="1400" dirty="0"/>
              <a:t>Cellular network information</a:t>
            </a:r>
          </a:p>
          <a:p>
            <a:pPr lvl="1"/>
            <a:r>
              <a:rPr lang="en-US" sz="1400" dirty="0"/>
              <a:t>MEC network information</a:t>
            </a:r>
          </a:p>
          <a:p>
            <a:pPr lvl="1"/>
            <a:r>
              <a:rPr lang="en-US" sz="1400" dirty="0"/>
              <a:t>Huge data network information</a:t>
            </a:r>
          </a:p>
          <a:p>
            <a:r>
              <a:rPr lang="en-US" sz="1400" dirty="0"/>
              <a:t>Transport</a:t>
            </a:r>
          </a:p>
          <a:p>
            <a:pPr lvl="1"/>
            <a:r>
              <a:rPr lang="en-US" sz="1400" dirty="0"/>
              <a:t>HTTP/2/3, multipart, </a:t>
            </a:r>
            <a:r>
              <a:rPr lang="en-US" sz="1400" dirty="0" err="1"/>
              <a:t>inband+outband</a:t>
            </a:r>
            <a:endParaRPr lang="en-US" sz="1400" dirty="0"/>
          </a:p>
          <a:p>
            <a:r>
              <a:rPr lang="en-US" sz="1400" dirty="0"/>
              <a:t>Backend (southbound) and operations</a:t>
            </a:r>
          </a:p>
          <a:p>
            <a:pPr lvl="1"/>
            <a:r>
              <a:rPr lang="en-US" sz="1400" dirty="0"/>
              <a:t>Automatic measurements/derivation</a:t>
            </a:r>
          </a:p>
          <a:p>
            <a:r>
              <a:rPr lang="en-US" sz="1400" dirty="0"/>
              <a:t>East-west (server-to-server)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6805835-7547-B748-90DD-20BFDDB72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CA2B09-E615-4E47-92C6-8B2928112B1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FD2188F-041D-4D40-B83C-4856618F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0601AA4-4A0B-6C4E-9B36-323E1E7C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1650D8A-70F1-5D48-BA4C-FAFAE1623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5345B-FC71-6C49-812C-FD3FF60698AF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644D4E7-2C85-0C40-981C-82552E2C2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AD48367-3E66-404A-8586-391FD6F6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1650D8A-70F1-5D48-BA4C-FAFAE1623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5345B-FC71-6C49-812C-FD3FF60698A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644D4E7-2C85-0C40-981C-82552E2C2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AD48367-3E66-404A-8586-391FD6F6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5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923D00F2-9870-A146-B681-9845B7E6C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307937-8637-1044-A1E6-CCF4C1011E43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FEBE237-B579-D74C-B187-8BECC362A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D89036D-05E4-DF42-B9ED-56FD07B2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6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BA2C7-9184-D347-A570-C1897C3FC06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Concave meaning: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consider two points (g(x1), f(x1)) and (g(x1), f(x1)) 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consider 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  a g(x1) + (1-a)g(x2)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  since g() is linear, a g(x1) + (1-a)g(x2) = g(ax1 + (1-a)x2)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  f(ax1 + (1-a)x2) &gt;= 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af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(x1) + (1-a)f(x2) since f() is concave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713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7D194-3A7B-1843-83D8-6C6709A0959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3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1" y="57150"/>
            <a:ext cx="2212975" cy="468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4" y="57150"/>
            <a:ext cx="6491287" cy="468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4" y="742950"/>
            <a:ext cx="4351337" cy="40005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742950"/>
            <a:ext cx="4352925" cy="40005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64211"/>
            <a:ext cx="8562466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742950"/>
            <a:ext cx="8856662" cy="4000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4926280"/>
            <a:ext cx="9144000" cy="13097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45873" y="4941345"/>
            <a:ext cx="7328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aseline="0" dirty="0">
                <a:latin typeface="Arial" charset="0"/>
                <a:ea typeface="Arial" charset="0"/>
                <a:cs typeface="Arial" charset="0"/>
              </a:rPr>
              <a:t>Apr 27, 2022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7125758" y="4917403"/>
            <a:ext cx="19050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75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75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CFF5B-030C-2C41-8DC2-D3EEEA93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ALTO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6BA157-90A4-854E-AAE6-9F5A0180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4/27/2022</a:t>
            </a:r>
          </a:p>
          <a:p>
            <a:endParaRPr lang="en-US" dirty="0"/>
          </a:p>
          <a:p>
            <a:r>
              <a:rPr lang="en-US" dirty="0"/>
              <a:t>Jordi Jordi Ros Giralt, Y. Richard Yang</a:t>
            </a:r>
          </a:p>
          <a:p>
            <a:r>
              <a:rPr lang="en-US" dirty="0"/>
              <a:t>on behalf of IETF ALTO WG</a:t>
            </a:r>
          </a:p>
        </p:txBody>
      </p:sp>
    </p:spTree>
    <p:extLst>
      <p:ext uri="{BB962C8B-B14F-4D97-AF65-F5344CB8AC3E}">
        <p14:creationId xmlns:p14="http://schemas.microsoft.com/office/powerpoint/2010/main" val="12376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033D-6BBF-954E-B164-B4576D4C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ALTO WG + </a:t>
            </a:r>
            <a:r>
              <a:rPr lang="en-US" dirty="0" err="1"/>
              <a:t>Rucio</a:t>
            </a:r>
            <a:r>
              <a:rPr lang="en-US" dirty="0"/>
              <a:t> Project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D3C0-459F-374C-A0EB-4B944F61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collaboration</a:t>
            </a:r>
          </a:p>
          <a:p>
            <a:pPr lvl="1"/>
            <a:r>
              <a:rPr lang="en-US" dirty="0"/>
              <a:t>ALTO =&gt; </a:t>
            </a:r>
            <a:r>
              <a:rPr lang="en-US" dirty="0" err="1"/>
              <a:t>Rucio</a:t>
            </a:r>
            <a:r>
              <a:rPr lang="en-US" dirty="0"/>
              <a:t>: provide information and abstraction that </a:t>
            </a:r>
            <a:r>
              <a:rPr lang="en-US" dirty="0" err="1"/>
              <a:t>Rucio</a:t>
            </a:r>
            <a:r>
              <a:rPr lang="en-US" dirty="0"/>
              <a:t> can use</a:t>
            </a:r>
          </a:p>
          <a:p>
            <a:pPr lvl="1"/>
            <a:r>
              <a:rPr lang="en-US" dirty="0" err="1"/>
              <a:t>Rucio</a:t>
            </a:r>
            <a:r>
              <a:rPr lang="en-US" dirty="0"/>
              <a:t> =&gt; ALTO: provide use cases and abstractions to define as Internet standards</a:t>
            </a:r>
          </a:p>
          <a:p>
            <a:pPr lvl="1"/>
            <a:endParaRPr lang="en-US" dirty="0"/>
          </a:p>
          <a:p>
            <a:r>
              <a:rPr lang="en-US" dirty="0"/>
              <a:t>Consider both short term and long term collaborations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019-9D6A-D44A-8B3D-C9F8C3A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C3FA-0BD7-9E47-A419-7AC712C9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Direction: ALTO team works with </a:t>
            </a:r>
            <a:r>
              <a:rPr lang="en-US" dirty="0" err="1"/>
              <a:t>Rucio</a:t>
            </a:r>
            <a:r>
              <a:rPr lang="en-US" dirty="0"/>
              <a:t> team advising: introduces ALTO path costs as a source of </a:t>
            </a:r>
            <a:r>
              <a:rPr lang="en-US" dirty="0" err="1"/>
              <a:t>Rucio</a:t>
            </a:r>
            <a:r>
              <a:rPr lang="en-US" dirty="0"/>
              <a:t> RSE distances</a:t>
            </a:r>
          </a:p>
          <a:p>
            <a:r>
              <a:rPr lang="en-US" dirty="0"/>
              <a:t>Step 1: IETF 113 Hackathon [March 2022]</a:t>
            </a:r>
          </a:p>
          <a:p>
            <a:pPr lvl="1"/>
            <a:r>
              <a:rPr lang="en-US" dirty="0"/>
              <a:t>Simple emulated network setting</a:t>
            </a:r>
          </a:p>
          <a:p>
            <a:pPr lvl="1"/>
            <a:r>
              <a:rPr lang="en-US" dirty="0"/>
              <a:t>Focus: build initial development framework, initial code development/integration, initial contribution to address </a:t>
            </a:r>
            <a:r>
              <a:rPr lang="en-US" dirty="0" err="1"/>
              <a:t>Rucio</a:t>
            </a:r>
            <a:r>
              <a:rPr lang="en-US" dirty="0"/>
              <a:t> #5012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rucio</a:t>
            </a:r>
            <a:r>
              <a:rPr lang="en-US" dirty="0"/>
              <a:t>/</a:t>
            </a:r>
            <a:r>
              <a:rPr lang="en-US" dirty="0" err="1"/>
              <a:t>rucio</a:t>
            </a:r>
            <a:r>
              <a:rPr lang="en-US" dirty="0"/>
              <a:t>/issues/5012)</a:t>
            </a:r>
          </a:p>
          <a:p>
            <a:r>
              <a:rPr lang="en-US" dirty="0"/>
              <a:t>Step 2: After Hackathon</a:t>
            </a:r>
          </a:p>
          <a:p>
            <a:pPr lvl="1"/>
            <a:r>
              <a:rPr lang="en-US" dirty="0"/>
              <a:t>Abstraction of real LHC networks</a:t>
            </a:r>
          </a:p>
          <a:p>
            <a:pPr lvl="1"/>
            <a:r>
              <a:rPr lang="en-US" dirty="0"/>
              <a:t>Integration of path vector/bottleneck structure</a:t>
            </a:r>
          </a:p>
        </p:txBody>
      </p:sp>
    </p:spTree>
    <p:extLst>
      <p:ext uri="{BB962C8B-B14F-4D97-AF65-F5344CB8AC3E}">
        <p14:creationId xmlns:p14="http://schemas.microsoft.com/office/powerpoint/2010/main" val="39209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4302-08B9-454F-B2FB-5BEC1F8A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8E86-1738-6F4D-BDCA-F4B4EA9F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declarative data management system for large-scale scientific data management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Rucio</a:t>
            </a:r>
            <a:r>
              <a:rPr lang="en-US" dirty="0"/>
              <a:t> declarative (replication-rule) design</a:t>
            </a:r>
          </a:p>
          <a:p>
            <a:pPr lvl="1"/>
            <a:r>
              <a:rPr lang="en-US" dirty="0"/>
              <a:t>Extension with flexible, declarative network-application goals</a:t>
            </a:r>
          </a:p>
          <a:p>
            <a:pPr lvl="2"/>
            <a:r>
              <a:rPr lang="en-US" dirty="0" err="1"/>
              <a:t>Rucio</a:t>
            </a:r>
            <a:r>
              <a:rPr lang="en-US" dirty="0"/>
              <a:t> user specifies m(x), where x is rate vector of {</a:t>
            </a:r>
            <a:r>
              <a:rPr lang="en-US" dirty="0" err="1"/>
              <a:t>xij</a:t>
            </a:r>
            <a:r>
              <a:rPr lang="en-US" dirty="0"/>
              <a:t>}, for each RSE </a:t>
            </a:r>
            <a:r>
              <a:rPr lang="en-US" dirty="0" err="1"/>
              <a:t>i</a:t>
            </a:r>
            <a:r>
              <a:rPr lang="en-US" dirty="0"/>
              <a:t>-&gt;j</a:t>
            </a:r>
          </a:p>
          <a:p>
            <a:pPr lvl="2"/>
            <a:r>
              <a:rPr lang="en-US" dirty="0"/>
              <a:t>System jointly computes feasible region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2760D-EEEF-9247-9A95-04BD77BEB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Backup: More Details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7E102E-AC10-BB4C-85CB-1BD97DCC6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77CA-DB60-EE43-82BA-34457C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Multi-Domain Data Management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EB30-C235-C145-B432-8228D5E6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373216"/>
            <a:ext cx="8856662" cy="37023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irtf.org</a:t>
            </a:r>
            <a:r>
              <a:rPr lang="en-US" dirty="0"/>
              <a:t>/</a:t>
            </a:r>
            <a:r>
              <a:rPr lang="en-US" dirty="0" err="1"/>
              <a:t>anrw</a:t>
            </a:r>
            <a:r>
              <a:rPr lang="en-US" dirty="0"/>
              <a:t>/2019/slides-anrw19-final28.pdf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B3184-6266-B348-9116-912F7190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580"/>
            <a:ext cx="9144000" cy="38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ALTO Network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27" y="952206"/>
            <a:ext cx="3271636" cy="1694277"/>
          </a:xfrm>
        </p:spPr>
        <p:txBody>
          <a:bodyPr/>
          <a:lstStyle/>
          <a:p>
            <a:r>
              <a:rPr lang="en-US" sz="2100" dirty="0"/>
              <a:t>A nodes can be an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endpoint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aggregations of endpoints (PID) 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abstract network element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72691" y="966954"/>
            <a:ext cx="3271636" cy="18041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A path has </a:t>
            </a:r>
            <a:r>
              <a:rPr lang="en-US" sz="2100" kern="0" baseline="0" dirty="0">
                <a:solidFill>
                  <a:srgbClr val="C00000"/>
                </a:solidFill>
              </a:rPr>
              <a:t>path properties:</a:t>
            </a:r>
            <a:r>
              <a:rPr lang="en-US" sz="2100" kern="0" baseline="0" dirty="0"/>
              <a:t> 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cost metrics, </a:t>
            </a:r>
            <a:r>
              <a:rPr lang="en-US" sz="1800" kern="0" baseline="0" dirty="0" err="1">
                <a:solidFill>
                  <a:srgbClr val="C00000"/>
                </a:solidFill>
              </a:rPr>
              <a:t>multicost</a:t>
            </a:r>
            <a:r>
              <a:rPr lang="en-US" sz="1800" kern="0" baseline="0" dirty="0">
                <a:solidFill>
                  <a:srgbClr val="C00000"/>
                </a:solidFill>
              </a:rPr>
              <a:t>, calendars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vector</a:t>
            </a:r>
            <a:r>
              <a:rPr lang="en-US" sz="1800" kern="0" baseline="0" dirty="0"/>
              <a:t> of </a:t>
            </a:r>
            <a:r>
              <a:rPr lang="en-US" sz="1800" kern="0" baseline="0" dirty="0">
                <a:solidFill>
                  <a:srgbClr val="C00000"/>
                </a:solidFill>
              </a:rPr>
              <a:t>abstract network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8238" y="2646483"/>
            <a:ext cx="3616172" cy="20765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Endpoints, aggregations of endpoints, abstract network elements are called </a:t>
            </a:r>
            <a:r>
              <a:rPr lang="en-US" sz="2100" kern="0" baseline="0" dirty="0">
                <a:solidFill>
                  <a:srgbClr val="C00000"/>
                </a:solidFill>
              </a:rPr>
              <a:t>entities</a:t>
            </a:r>
          </a:p>
          <a:p>
            <a:r>
              <a:rPr lang="en-US" sz="2100" kern="0" baseline="0" dirty="0"/>
              <a:t>Entities have </a:t>
            </a:r>
            <a:r>
              <a:rPr lang="en-US" sz="2100" kern="0" baseline="0" dirty="0">
                <a:solidFill>
                  <a:srgbClr val="C00000"/>
                </a:solidFill>
              </a:rPr>
              <a:t>properties </a:t>
            </a:r>
            <a:r>
              <a:rPr lang="en-US" sz="2100" kern="0" baseline="0" dirty="0"/>
              <a:t>that can be</a:t>
            </a:r>
            <a:r>
              <a:rPr lang="en-US" sz="2100" kern="0" baseline="0" dirty="0">
                <a:solidFill>
                  <a:srgbClr val="C00000"/>
                </a:solidFill>
              </a:rPr>
              <a:t> inherited</a:t>
            </a:r>
          </a:p>
          <a:p>
            <a:r>
              <a:rPr lang="en-US" sz="2100" kern="0" baseline="0" dirty="0"/>
              <a:t>Entities can have </a:t>
            </a:r>
            <a:r>
              <a:rPr lang="en-US" sz="2100" kern="0" baseline="0" dirty="0">
                <a:solidFill>
                  <a:srgbClr val="C00000"/>
                </a:solidFill>
              </a:rPr>
              <a:t>capabilities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8336" y="563813"/>
            <a:ext cx="6482561" cy="4031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00" kern="0" baseline="0" dirty="0"/>
              <a:t>A network consists of nodes and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127B4-B9B3-D940-9424-3A9D224FFECC}"/>
              </a:ext>
            </a:extLst>
          </p:cNvPr>
          <p:cNvSpPr txBox="1">
            <a:spLocks/>
          </p:cNvSpPr>
          <p:nvPr/>
        </p:nvSpPr>
        <p:spPr bwMode="auto">
          <a:xfrm>
            <a:off x="5158856" y="2771136"/>
            <a:ext cx="3271636" cy="18041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A set of paths can form a co-flow, with</a:t>
            </a:r>
            <a:r>
              <a:rPr lang="en-US" sz="2100" kern="0" baseline="0" dirty="0">
                <a:solidFill>
                  <a:srgbClr val="C00000"/>
                </a:solidFill>
              </a:rPr>
              <a:t>:</a:t>
            </a:r>
            <a:r>
              <a:rPr lang="en-US" sz="2100" kern="0" baseline="0" dirty="0"/>
              <a:t> 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shared abstract network elements cross the co-flows</a:t>
            </a:r>
          </a:p>
        </p:txBody>
      </p:sp>
    </p:spTree>
    <p:extLst>
      <p:ext uri="{BB962C8B-B14F-4D97-AF65-F5344CB8AC3E}">
        <p14:creationId xmlns:p14="http://schemas.microsoft.com/office/powerpoint/2010/main" val="204536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60" y="151280"/>
            <a:ext cx="6421850" cy="51435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ea typeface="ＭＳ Ｐゴシック" charset="0"/>
                <a:cs typeface="ＭＳ Ｐゴシック" charset="0"/>
              </a:rPr>
              <a:t>ALTO Network Abstractions and Services</a:t>
            </a:r>
            <a:endParaRPr lang="en-US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36059" y="1266265"/>
            <a:ext cx="5748617" cy="31376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881" y="1938617"/>
            <a:ext cx="269798" cy="257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887" y="2758889"/>
            <a:ext cx="269798" cy="257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556" y="2483207"/>
            <a:ext cx="269798" cy="257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930" y="2233979"/>
            <a:ext cx="269798" cy="257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570" y="3002794"/>
            <a:ext cx="269798" cy="257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570" y="3289338"/>
            <a:ext cx="269798" cy="25773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2420471" y="1860176"/>
            <a:ext cx="952500" cy="8964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72417" y="2702858"/>
            <a:ext cx="952500" cy="8964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541930" y="819148"/>
            <a:ext cx="1557619" cy="678353"/>
          </a:xfrm>
          <a:prstGeom prst="wedgeRoundRectCallout">
            <a:avLst>
              <a:gd name="adj1" fmla="val 39675"/>
              <a:gd name="adj2" fmla="val 11751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UP/</a:t>
            </a:r>
            <a:b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EPS/</a:t>
            </a:r>
            <a:r>
              <a:rPr lang="en-US" sz="210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endParaRPr lang="en-US" sz="21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 bwMode="auto">
          <a:xfrm>
            <a:off x="3172728" y="2362847"/>
            <a:ext cx="2714843" cy="768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0" name="Rounded Rectangular Callout 19"/>
          <p:cNvSpPr/>
          <p:nvPr/>
        </p:nvSpPr>
        <p:spPr bwMode="auto">
          <a:xfrm>
            <a:off x="6749659" y="1222957"/>
            <a:ext cx="840442" cy="549088"/>
          </a:xfrm>
          <a:prstGeom prst="wedgeRoundRectCallout">
            <a:avLst>
              <a:gd name="adj1" fmla="val -220696"/>
              <a:gd name="adj2" fmla="val 21702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ECS</a:t>
            </a:r>
          </a:p>
        </p:txBody>
      </p:sp>
      <p:cxnSp>
        <p:nvCxnSpPr>
          <p:cNvPr id="22" name="Straight Arrow Connector 21"/>
          <p:cNvCxnSpPr>
            <a:cxnSpLocks/>
            <a:endCxn id="16" idx="1"/>
          </p:cNvCxnSpPr>
          <p:nvPr/>
        </p:nvCxnSpPr>
        <p:spPr bwMode="auto">
          <a:xfrm>
            <a:off x="3351680" y="2149288"/>
            <a:ext cx="2460228" cy="68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ounded Rectangular Callout 22"/>
          <p:cNvSpPr/>
          <p:nvPr/>
        </p:nvSpPr>
        <p:spPr bwMode="auto">
          <a:xfrm>
            <a:off x="4103595" y="820271"/>
            <a:ext cx="840442" cy="549088"/>
          </a:xfrm>
          <a:prstGeom prst="wedgeRoundRectCallout">
            <a:avLst>
              <a:gd name="adj1" fmla="val -141277"/>
              <a:gd name="adj2" fmla="val 173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Net</a:t>
            </a:r>
            <a:b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540188" y="777688"/>
            <a:ext cx="840442" cy="549088"/>
          </a:xfrm>
          <a:prstGeom prst="wedgeRoundRectCallout">
            <a:avLst>
              <a:gd name="adj1" fmla="val -138610"/>
              <a:gd name="adj2" fmla="val 29354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</a:t>
            </a:r>
            <a:b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75A14C-3594-7F41-879D-B5CB3F4AC1C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>
            <a:off x="2948354" y="2612074"/>
            <a:ext cx="2939217" cy="806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AE9AAE71-16D4-1045-8CD9-876CBB661E5D}"/>
              </a:ext>
            </a:extLst>
          </p:cNvPr>
          <p:cNvSpPr/>
          <p:nvPr/>
        </p:nvSpPr>
        <p:spPr bwMode="auto">
          <a:xfrm>
            <a:off x="1637551" y="4185603"/>
            <a:ext cx="840442" cy="549088"/>
          </a:xfrm>
          <a:prstGeom prst="wedgeRoundRectCallout">
            <a:avLst>
              <a:gd name="adj1" fmla="val 221390"/>
              <a:gd name="adj2" fmla="val -27466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0FB0D6-9D9E-F945-A3CC-A22E19B10840}"/>
              </a:ext>
            </a:extLst>
          </p:cNvPr>
          <p:cNvSpPr/>
          <p:nvPr/>
        </p:nvSpPr>
        <p:spPr bwMode="auto">
          <a:xfrm rot="703826">
            <a:off x="3561942" y="2689571"/>
            <a:ext cx="317621" cy="2649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B6FE3B-7DE7-1C46-824B-69EADED2EF58}"/>
              </a:ext>
            </a:extLst>
          </p:cNvPr>
          <p:cNvSpPr/>
          <p:nvPr/>
        </p:nvSpPr>
        <p:spPr bwMode="auto">
          <a:xfrm rot="1143694">
            <a:off x="4057753" y="2613683"/>
            <a:ext cx="317621" cy="447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8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ALTO </a:t>
            </a:r>
            <a:r>
              <a:rPr lang="en-US" dirty="0">
                <a:solidFill>
                  <a:srgbClr val="00B050"/>
                </a:solidFill>
              </a:rPr>
              <a:t>RFCs</a:t>
            </a:r>
            <a:r>
              <a:rPr lang="en-US" dirty="0"/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WG Docs</a:t>
            </a:r>
            <a:r>
              <a:rPr lang="en-US" dirty="0"/>
              <a:t>/</a:t>
            </a:r>
            <a:r>
              <a:rPr lang="en-US" dirty="0">
                <a:solidFill>
                  <a:srgbClr val="002060"/>
                </a:solidFill>
              </a:rPr>
              <a:t>Drafts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1891" y="4245140"/>
            <a:ext cx="1449729" cy="45702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Problem Statement</a:t>
            </a:r>
          </a:p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(RFC5693)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9221" y="3724593"/>
            <a:ext cx="1449729" cy="40322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Requirements (RFC6708)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9221" y="3165404"/>
            <a:ext cx="1449729" cy="43711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Protocol (RFC7285)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1891" y="2633535"/>
            <a:ext cx="1449729" cy="41454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 Discovery (RFC7286)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4586" y="2074346"/>
            <a:ext cx="1449729" cy="406604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Deployment (RFC7971)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4586" y="1513149"/>
            <a:ext cx="1449729" cy="39546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Multicost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(RFC8189)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66930" y="2731119"/>
            <a:ext cx="1449729" cy="41454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Calendar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3242" y="1393230"/>
            <a:ext cx="1449729" cy="42563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endParaRPr lang="en-US" sz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6930" y="2172095"/>
            <a:ext cx="1449729" cy="43711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SSE/</a:t>
            </a:r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Incr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Update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3242" y="2236078"/>
            <a:ext cx="1449729" cy="41469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Path Vector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13242" y="2998728"/>
            <a:ext cx="1449729" cy="4066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Unified Properties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3242" y="3704422"/>
            <a:ext cx="1449729" cy="45702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Metrics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68017" y="3724593"/>
            <a:ext cx="2778491" cy="6386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ALTO drafts (FCS, cost context, BGP, multipart, 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803868" y="895251"/>
            <a:ext cx="2791513" cy="590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MEC drafts (service edge, FDN, unified resources)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816890" y="1786819"/>
            <a:ext cx="2791512" cy="5585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Cellular/mobile networks drafts (MOWIE, cellular addresses, mobility network models)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816890" y="2662030"/>
            <a:ext cx="2778491" cy="6366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Aggregation, proxy, multi-domain drafts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1E8A26-3186-F14B-B0FB-88CFF1CA8205}"/>
              </a:ext>
            </a:extLst>
          </p:cNvPr>
          <p:cNvSpPr/>
          <p:nvPr/>
        </p:nvSpPr>
        <p:spPr bwMode="auto">
          <a:xfrm>
            <a:off x="374586" y="836634"/>
            <a:ext cx="1449729" cy="510786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Xdom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Service Discovery (RFC8686)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4E9AC-C4F7-4F41-AEAC-283EEEF6992E}"/>
              </a:ext>
            </a:extLst>
          </p:cNvPr>
          <p:cNvSpPr txBox="1"/>
          <p:nvPr/>
        </p:nvSpPr>
        <p:spPr>
          <a:xfrm>
            <a:off x="3256635" y="4460534"/>
            <a:ext cx="538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List see google doc: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docs.google.com</a:t>
            </a:r>
            <a:r>
              <a:rPr lang="en-US" sz="1200" dirty="0"/>
              <a:t>/document/d/1qP9jf-CMXvNiEE3YAnApTczAE4QkBW23Q1Eg99uOaEQ/</a:t>
            </a:r>
            <a:r>
              <a:rPr lang="en-US" sz="1200" dirty="0" err="1"/>
              <a:t>edit?usp</a:t>
            </a:r>
            <a:r>
              <a:rPr lang="en-US" sz="1200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75058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C748-B62B-B04C-9D05-A0A4803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ALTO Deployment Setting: Flow Director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A77A-0A64-754D-AAEB-C0939F5E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1398641"/>
            <a:ext cx="9144000" cy="2346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ECE7DA-5D22-524B-A2CC-A86AAB8ECE08}"/>
              </a:ext>
            </a:extLst>
          </p:cNvPr>
          <p:cNvSpPr/>
          <p:nvPr/>
        </p:nvSpPr>
        <p:spPr>
          <a:xfrm>
            <a:off x="125413" y="4404896"/>
            <a:ext cx="859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baseline="0" dirty="0"/>
              <a:t>source: http://people.csail.mit.edu/gsmaragd/publications/CoNEXT2019/CoNEXT2019.pdf</a:t>
            </a:r>
            <a:br>
              <a:rPr lang="en-US" sz="1400" i="1" baseline="0" dirty="0"/>
            </a:br>
            <a:r>
              <a:rPr lang="en-US" sz="1400" i="1" baseline="0" dirty="0" err="1"/>
              <a:t>CoNEXT</a:t>
            </a:r>
            <a:r>
              <a:rPr lang="en-US" sz="1400" i="1" baseline="0" dirty="0"/>
              <a:t> 2019 Best Paper Award; IETF/IRTF 2020 Applied Networking Research Prize</a:t>
            </a:r>
          </a:p>
        </p:txBody>
      </p:sp>
    </p:spTree>
    <p:extLst>
      <p:ext uri="{BB962C8B-B14F-4D97-AF65-F5344CB8AC3E}">
        <p14:creationId xmlns:p14="http://schemas.microsoft.com/office/powerpoint/2010/main" val="310211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23D1-A0EE-A642-B318-247380CD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ALTO Deployment Setting: Flow Director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53B02-C3D2-FC46-A953-300B172D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441"/>
            <a:ext cx="9144000" cy="2452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26193-B8DE-1349-A775-36ADE0F52006}"/>
              </a:ext>
            </a:extLst>
          </p:cNvPr>
          <p:cNvSpPr/>
          <p:nvPr/>
        </p:nvSpPr>
        <p:spPr>
          <a:xfrm>
            <a:off x="125413" y="4404896"/>
            <a:ext cx="859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baseline="0" dirty="0"/>
              <a:t>source: http://people.csail.mit.edu/gsmaragd/publications/CoNEXT2019/CoNEXT2019.pdf</a:t>
            </a:r>
            <a:br>
              <a:rPr lang="en-US" sz="1400" i="1" baseline="0" dirty="0"/>
            </a:br>
            <a:r>
              <a:rPr lang="en-US" sz="1400" i="1" baseline="0" dirty="0" err="1"/>
              <a:t>CoNEXT</a:t>
            </a:r>
            <a:r>
              <a:rPr lang="en-US" sz="1400" i="1" baseline="0" dirty="0"/>
              <a:t> 2019 Best Paper Award; IETF/IRTF 2020 Applied Networking Research Prize</a:t>
            </a:r>
          </a:p>
        </p:txBody>
      </p:sp>
    </p:spTree>
    <p:extLst>
      <p:ext uri="{BB962C8B-B14F-4D97-AF65-F5344CB8AC3E}">
        <p14:creationId xmlns:p14="http://schemas.microsoft.com/office/powerpoint/2010/main" val="12483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>
                <a:ea typeface="ＭＳ Ｐゴシック" charset="0"/>
                <a:cs typeface="ＭＳ Ｐゴシック" charset="0"/>
              </a:rPr>
              <a:t>IETF ALTO High-Level Goals and Basic Information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1" y="738130"/>
            <a:ext cx="8449139" cy="3851360"/>
          </a:xfrm>
        </p:spPr>
        <p:txBody>
          <a:bodyPr>
            <a:noAutofit/>
          </a:bodyPr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high-level goal: provide abstractions of network state to applications to optimize both network and application performance</a:t>
            </a: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working group in the transport area of Internet Engineering Task Force (IETF)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947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CF8E-968E-EF4B-8A88-5008B76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E4A6-9D70-9047-8913-B4172886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the information resource directory (IRD)</a:t>
            </a:r>
          </a:p>
          <a:p>
            <a:pPr lvl="1"/>
            <a:r>
              <a:rPr lang="en-US" dirty="0"/>
              <a:t>Decide what information resources I can/should provide [e.g., what metrics, how they are divided into multiple entries]</a:t>
            </a:r>
          </a:p>
          <a:p>
            <a:r>
              <a:rPr lang="en-US" dirty="0"/>
              <a:t>Populate (may be proactive, reactive) the content of the services i.e., pull the backend if knows already exists, or trigger just-in-time measurements</a:t>
            </a:r>
          </a:p>
          <a:p>
            <a:r>
              <a:rPr lang="en-US" dirty="0"/>
              <a:t>Aggregation/processing the collected information and give to clients</a:t>
            </a:r>
          </a:p>
        </p:txBody>
      </p:sp>
    </p:spTree>
    <p:extLst>
      <p:ext uri="{BB962C8B-B14F-4D97-AF65-F5344CB8AC3E}">
        <p14:creationId xmlns:p14="http://schemas.microsoft.com/office/powerpoint/2010/main" val="292285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7EAC-1F40-CA4E-ABC2-D765F458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 of ALTO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FE20-00AA-AD44-991F-452F9261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0150"/>
            <a:ext cx="4176262" cy="3486150"/>
          </a:xfrm>
        </p:spPr>
        <p:txBody>
          <a:bodyPr/>
          <a:lstStyle/>
          <a:p>
            <a:r>
              <a:rPr lang="en-US" sz="1800" dirty="0"/>
              <a:t>Applications and networks can be designed with different objectives</a:t>
            </a:r>
          </a:p>
          <a:p>
            <a:pPr lvl="1"/>
            <a:r>
              <a:rPr lang="en-US" sz="1500" dirty="0"/>
              <a:t>Application: optimizes application’s utility</a:t>
            </a:r>
          </a:p>
          <a:p>
            <a:pPr lvl="1"/>
            <a:r>
              <a:rPr lang="en-US" sz="1500" dirty="0"/>
              <a:t>Network: optimizes network’s utility, enforces fairness, …</a:t>
            </a:r>
          </a:p>
          <a:p>
            <a:r>
              <a:rPr lang="en-US" sz="1800" dirty="0"/>
              <a:t>Apps and networks have privacy/scalability concerns to share complete info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0060CD66-1934-1F43-88AD-AA469F5BC548}"/>
              </a:ext>
            </a:extLst>
          </p:cNvPr>
          <p:cNvSpPr>
            <a:spLocks/>
          </p:cNvSpPr>
          <p:nvPr/>
        </p:nvSpPr>
        <p:spPr bwMode="auto">
          <a:xfrm>
            <a:off x="4823961" y="3331605"/>
            <a:ext cx="2650167" cy="429905"/>
          </a:xfrm>
          <a:prstGeom prst="roundRect">
            <a:avLst>
              <a:gd name="adj" fmla="val 15000"/>
            </a:avLst>
          </a:prstGeom>
          <a:solidFill>
            <a:srgbClr val="4F81BD"/>
          </a:solidFill>
          <a:ln w="25400" cap="flat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kern="0" baseline="0" dirty="0">
                <a:solidFill>
                  <a:prstClr val="white"/>
                </a:solidFill>
                <a:cs typeface="Helvetica Neue Light" charset="0"/>
              </a:rPr>
              <a:t>Network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4D882F4-6255-284B-8ED1-A682521C0DBD}"/>
              </a:ext>
            </a:extLst>
          </p:cNvPr>
          <p:cNvSpPr>
            <a:spLocks/>
          </p:cNvSpPr>
          <p:nvPr/>
        </p:nvSpPr>
        <p:spPr bwMode="auto">
          <a:xfrm>
            <a:off x="4823961" y="1633956"/>
            <a:ext cx="2718868" cy="452511"/>
          </a:xfrm>
          <a:prstGeom prst="roundRect">
            <a:avLst>
              <a:gd name="adj" fmla="val 15000"/>
            </a:avLst>
          </a:prstGeom>
          <a:solidFill>
            <a:srgbClr val="4F81BD"/>
          </a:solidFill>
          <a:ln w="25400" cap="flat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kern="0" baseline="0" dirty="0">
                <a:solidFill>
                  <a:prstClr val="white"/>
                </a:solidFill>
                <a:cs typeface="Helvetica Neue Light" charset="0"/>
              </a:rPr>
              <a:t>NA-Application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7978FEA-5D33-C549-8A8E-37179F9FB61E}"/>
              </a:ext>
            </a:extLst>
          </p:cNvPr>
          <p:cNvSpPr/>
          <p:nvPr/>
        </p:nvSpPr>
        <p:spPr bwMode="auto">
          <a:xfrm>
            <a:off x="5463876" y="2270639"/>
            <a:ext cx="368173" cy="838875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761AA9EB-96E1-A141-800A-F4DE9A454D2C}"/>
              </a:ext>
            </a:extLst>
          </p:cNvPr>
          <p:cNvSpPr/>
          <p:nvPr/>
        </p:nvSpPr>
        <p:spPr bwMode="auto">
          <a:xfrm rot="10800000">
            <a:off x="6295912" y="2293330"/>
            <a:ext cx="388627" cy="838875"/>
          </a:xfrm>
          <a:prstGeom prst="upArrow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CF1BA-3762-0340-8B59-273D8D820B66}"/>
              </a:ext>
            </a:extLst>
          </p:cNvPr>
          <p:cNvSpPr/>
          <p:nvPr/>
        </p:nvSpPr>
        <p:spPr>
          <a:xfrm>
            <a:off x="4993916" y="2311979"/>
            <a:ext cx="584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350" dirty="0">
                <a:solidFill>
                  <a:prstClr val="black"/>
                </a:solidFill>
              </a:rPr>
              <a:t>Cap 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&amp;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594C79-E020-0245-AE12-D57A19189FDE}"/>
              </a:ext>
            </a:extLst>
          </p:cNvPr>
          <p:cNvSpPr/>
          <p:nvPr/>
        </p:nvSpPr>
        <p:spPr>
          <a:xfrm>
            <a:off x="6676136" y="2291308"/>
            <a:ext cx="584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350" dirty="0">
                <a:solidFill>
                  <a:prstClr val="black"/>
                </a:solidFill>
              </a:rPr>
              <a:t>Cap 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&amp;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244A313-B015-7240-A223-4731420CC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21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2795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7CD9B9-016B-5344-BD98-E5109FB5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Simple, Illustration Example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C7F119E-8906-7846-8AA3-F8188E9B5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941" y="1112573"/>
            <a:ext cx="3759492" cy="3843890"/>
          </a:xfrm>
        </p:spPr>
        <p:txBody>
          <a:bodyPr/>
          <a:lstStyle/>
          <a:p>
            <a:r>
              <a:rPr lang="en-US" altLang="en-US" sz="1500" dirty="0"/>
              <a:t>Application objective: optimize total throughput</a:t>
            </a:r>
          </a:p>
          <a:p>
            <a:pPr lvl="1"/>
            <a:r>
              <a:rPr lang="en-US" altLang="en-US" sz="1350" dirty="0"/>
              <a:t>Using a fluid model*, we can derive that: optimizing throughput </a:t>
            </a:r>
            <a:r>
              <a:rPr lang="en-US" altLang="en-US" sz="1350" b="1" dirty="0">
                <a:sym typeface="Symbol" pitchFamily="2" charset="2"/>
              </a:rPr>
              <a:t></a:t>
            </a:r>
            <a:r>
              <a:rPr lang="en-US" altLang="en-US" sz="1350" dirty="0"/>
              <a:t>    maximizing up/down link capacity usage</a:t>
            </a:r>
            <a:endParaRPr lang="en-US" altLang="en-US" sz="900" dirty="0"/>
          </a:p>
          <a:p>
            <a:pPr lvl="1"/>
            <a:endParaRPr lang="en-US" altLang="en-US" dirty="0"/>
          </a:p>
        </p:txBody>
      </p:sp>
      <p:pic>
        <p:nvPicPr>
          <p:cNvPr id="436228" name="Picture 4">
            <a:extLst>
              <a:ext uri="{FF2B5EF4-FFF2-40B4-BE49-F238E27FC236}">
                <a16:creationId xmlns:a16="http://schemas.microsoft.com/office/drawing/2014/main" id="{020B5C05-63AB-3947-B0AE-A61740F4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48" y="3954285"/>
            <a:ext cx="1364679" cy="831338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rgbClr val="7A5C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14A1A6C-2F45-9547-B934-B38AB5698D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33150" y="2602591"/>
          <a:ext cx="1774500" cy="215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23990300" imgH="32181800" progId="Equation.3">
                  <p:embed/>
                </p:oleObj>
              </mc:Choice>
              <mc:Fallback>
                <p:oleObj name="Equation" r:id="rId5" imgW="23990300" imgH="321818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F14A1A6C-2F45-9547-B934-B38AB5698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150" y="2602591"/>
                        <a:ext cx="1774500" cy="215825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6DE6DBCC-39B1-AA48-9E74-E0C68E13A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982" y="1129598"/>
            <a:ext cx="5151019" cy="16464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1500" kern="0" dirty="0"/>
              <a:t>Network objective: load balancing minimizing maximum link utilization (MLU)</a:t>
            </a:r>
          </a:p>
          <a:p>
            <a:pPr lvl="1"/>
            <a:r>
              <a:rPr lang="en-US" altLang="en-US" sz="1200" kern="0" dirty="0"/>
              <a:t>be: background traffic volume on link e</a:t>
            </a:r>
          </a:p>
          <a:p>
            <a:pPr lvl="1"/>
            <a:r>
              <a:rPr lang="en-US" altLang="en-US" sz="1200" kern="0" dirty="0" err="1"/>
              <a:t>ce</a:t>
            </a:r>
            <a:r>
              <a:rPr lang="en-US" altLang="en-US" sz="1200" kern="0" dirty="0"/>
              <a:t>: capacity of link e</a:t>
            </a:r>
          </a:p>
          <a:p>
            <a:pPr lvl="1"/>
            <a:r>
              <a:rPr lang="en-US" altLang="en-US" sz="1200" kern="0" dirty="0" err="1"/>
              <a:t>Ie</a:t>
            </a:r>
            <a:r>
              <a:rPr lang="en-US" altLang="en-US" sz="1200" kern="0" dirty="0"/>
              <a:t>(</a:t>
            </a:r>
            <a:r>
              <a:rPr lang="en-US" altLang="en-US" sz="1200" kern="0" dirty="0" err="1"/>
              <a:t>i,j</a:t>
            </a:r>
            <a:r>
              <a:rPr lang="en-US" altLang="en-US" sz="1200" kern="0" dirty="0"/>
              <a:t>) = 1 if link e is on the route from </a:t>
            </a:r>
            <a:r>
              <a:rPr lang="en-US" altLang="en-US" sz="1200" kern="0" dirty="0" err="1"/>
              <a:t>i</a:t>
            </a:r>
            <a:r>
              <a:rPr lang="en-US" altLang="en-US" sz="1200" kern="0" dirty="0"/>
              <a:t> to j</a:t>
            </a:r>
          </a:p>
          <a:p>
            <a:pPr lvl="1"/>
            <a:r>
              <a:rPr lang="en-US" altLang="en-US" sz="1200" kern="0" dirty="0" err="1"/>
              <a:t>t</a:t>
            </a:r>
            <a:r>
              <a:rPr lang="en-US" altLang="en-US" sz="1200" kern="0" baseline="30000" dirty="0" err="1"/>
              <a:t>k</a:t>
            </a:r>
            <a:r>
              <a:rPr lang="en-US" altLang="en-US" sz="1200" kern="0" dirty="0"/>
              <a:t> : a traffic matrix {</a:t>
            </a:r>
            <a:r>
              <a:rPr lang="en-US" altLang="en-US" sz="1200" kern="0" dirty="0" err="1"/>
              <a:t>t</a:t>
            </a:r>
            <a:r>
              <a:rPr lang="en-US" altLang="en-US" sz="1200" kern="0" baseline="30000" dirty="0" err="1"/>
              <a:t>k</a:t>
            </a:r>
            <a:r>
              <a:rPr lang="en-US" altLang="en-US" sz="1200" kern="0" dirty="0" err="1"/>
              <a:t>ij</a:t>
            </a:r>
            <a:r>
              <a:rPr lang="en-US" altLang="en-US" sz="1200" kern="0" dirty="0"/>
              <a:t>} for each pair of nodes (</a:t>
            </a:r>
            <a:r>
              <a:rPr lang="en-US" altLang="en-US" sz="1200" kern="0" dirty="0" err="1"/>
              <a:t>i,j</a:t>
            </a:r>
            <a:r>
              <a:rPr lang="en-US" altLang="en-US" sz="1200" kern="0" dirty="0"/>
              <a:t>)</a:t>
            </a:r>
            <a:br>
              <a:rPr lang="en-US" altLang="en-US" sz="1200" kern="0" dirty="0"/>
            </a:br>
            <a:r>
              <a:rPr lang="en-US" altLang="en-US" sz="1200" kern="0" dirty="0"/>
              <a:t>for app k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6E0015E-93AC-DF46-9C68-C2A4F569C9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29101" y="2973413"/>
          <a:ext cx="3746967" cy="65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46520100" imgH="8191500" progId="Equation.3">
                  <p:embed/>
                </p:oleObj>
              </mc:Choice>
              <mc:Fallback>
                <p:oleObj name="Equation" r:id="rId7" imgW="46520100" imgH="81915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A6E0015E-93AC-DF46-9C68-C2A4F569C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1" y="2973413"/>
                        <a:ext cx="3746967" cy="6598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CE2356E2-5C37-5C43-9A72-515D5F77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662" y="2904990"/>
            <a:ext cx="1677324" cy="758570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2DAF0D4-29E8-1248-8311-0E88EDE4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901" y="2885905"/>
            <a:ext cx="2351753" cy="777655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ED7680A-643D-FF41-B576-F8FFD511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52" y="2855648"/>
            <a:ext cx="2739548" cy="857250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7DB14E0-5868-3341-A9DC-6848BFFB2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54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B240219A-ABF7-1B43-A75D-85198B524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Global Traffic Engineering System Formulation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E2978C6-1AAE-5B40-A647-C76E43238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Combine the objectives of network  and applications</a:t>
            </a:r>
          </a:p>
        </p:txBody>
      </p:sp>
      <p:graphicFrame>
        <p:nvGraphicFramePr>
          <p:cNvPr id="46" name="Object 2">
            <a:extLst>
              <a:ext uri="{FF2B5EF4-FFF2-40B4-BE49-F238E27FC236}">
                <a16:creationId xmlns:a16="http://schemas.microsoft.com/office/drawing/2014/main" id="{C8E1FFA9-9141-CC47-8F29-0FBB3AD6DD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56870" y="1708898"/>
          <a:ext cx="4529921" cy="71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46520100" imgH="8191500" progId="Equation.3">
                  <p:embed/>
                </p:oleObj>
              </mc:Choice>
              <mc:Fallback>
                <p:oleObj name="Equation" r:id="rId4" imgW="46520100" imgH="8191500" progId="Equation.3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C8E1FFA9-9141-CC47-8F29-0FBB3AD6D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70" y="1708898"/>
                        <a:ext cx="4529921" cy="7199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>
            <a:extLst>
              <a:ext uri="{FF2B5EF4-FFF2-40B4-BE49-F238E27FC236}">
                <a16:creationId xmlns:a16="http://schemas.microsoft.com/office/drawing/2014/main" id="{799BC400-2B98-0C41-874F-0A828A520F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60014" y="2592847"/>
          <a:ext cx="1926777" cy="230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6" imgW="24282400" imgH="32181800" progId="Equation.3">
                  <p:embed/>
                </p:oleObj>
              </mc:Choice>
              <mc:Fallback>
                <p:oleObj name="Equation" r:id="rId6" imgW="24282400" imgH="32181800" progId="Equation.3">
                  <p:embed/>
                  <p:pic>
                    <p:nvPicPr>
                      <p:cNvPr id="47" name="Object 3">
                        <a:extLst>
                          <a:ext uri="{FF2B5EF4-FFF2-40B4-BE49-F238E27FC236}">
                            <a16:creationId xmlns:a16="http://schemas.microsoft.com/office/drawing/2014/main" id="{799BC400-2B98-0C41-874F-0A828A520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14" y="2592847"/>
                        <a:ext cx="1926777" cy="230542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>
            <a:extLst>
              <a:ext uri="{FF2B5EF4-FFF2-40B4-BE49-F238E27FC236}">
                <a16:creationId xmlns:a16="http://schemas.microsoft.com/office/drawing/2014/main" id="{5100CF26-861D-3542-A4F9-EAEDFAEE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46" y="2622374"/>
            <a:ext cx="1488054" cy="2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500" dirty="0" err="1">
                <a:solidFill>
                  <a:prstClr val="black"/>
                </a:solidFill>
                <a:latin typeface="Comic Sans MS" panose="030F0902030302020204" pitchFamily="66" charset="0"/>
              </a:rPr>
              <a:t>s.t.</a:t>
            </a:r>
            <a:r>
              <a:rPr lang="en-US" altLang="en-US" sz="1500" dirty="0">
                <a:solidFill>
                  <a:prstClr val="black"/>
                </a:solidFill>
                <a:latin typeface="Comic Sans MS" panose="030F0902030302020204" pitchFamily="66" charset="0"/>
              </a:rPr>
              <a:t>, for any k,</a:t>
            </a: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673E0F1E-5477-6D43-B455-21393FAA5DFC}"/>
              </a:ext>
            </a:extLst>
          </p:cNvPr>
          <p:cNvGrpSpPr>
            <a:grpSpLocks/>
          </p:cNvGrpSpPr>
          <p:nvPr/>
        </p:nvGrpSpPr>
        <p:grpSpPr bwMode="auto">
          <a:xfrm>
            <a:off x="1858756" y="3320000"/>
            <a:ext cx="1854276" cy="922191"/>
            <a:chOff x="144" y="2688"/>
            <a:chExt cx="2081" cy="1051"/>
          </a:xfrm>
        </p:grpSpPr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46875607-17B2-AF4B-91AA-C060360E9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44" y="2688"/>
              <a:ext cx="1837" cy="10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2B67DF53-FCB0-1846-AF71-3392741DF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3294"/>
              <a:ext cx="45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sz="1800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A9767AD9-E37E-0E46-B6DC-1BBF5462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317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D1ACAA84-5324-3041-8496-7453FC80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0EC211-6C80-9C4F-92BE-AC824F4F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53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009E8522-1661-3C41-93DB-69C70746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1E9F3B40-0EFA-CC40-A20E-3DF1CBBCB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179"/>
              <a:ext cx="397" cy="451"/>
              <a:chOff x="1968" y="3072"/>
              <a:chExt cx="413" cy="419"/>
            </a:xfrm>
          </p:grpSpPr>
          <p:sp>
            <p:nvSpPr>
              <p:cNvPr id="57" name="Oval 14">
                <a:extLst>
                  <a:ext uri="{FF2B5EF4-FFF2-40B4-BE49-F238E27FC236}">
                    <a16:creationId xmlns:a16="http://schemas.microsoft.com/office/drawing/2014/main" id="{BE4AC6BA-EECA-4545-99B4-6C5F015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 Box 15">
                <a:extLst>
                  <a:ext uri="{FF2B5EF4-FFF2-40B4-BE49-F238E27FC236}">
                    <a16:creationId xmlns:a16="http://schemas.microsoft.com/office/drawing/2014/main" id="{CD283CD6-9170-0A41-8E0F-F6D6F644E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97"/>
                <a:ext cx="413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24534F4C-4442-514E-A933-07CB0FCA2440}"/>
              </a:ext>
            </a:extLst>
          </p:cNvPr>
          <p:cNvGrpSpPr>
            <a:grpSpLocks/>
          </p:cNvGrpSpPr>
          <p:nvPr/>
        </p:nvGrpSpPr>
        <p:grpSpPr bwMode="auto">
          <a:xfrm>
            <a:off x="1601581" y="2844047"/>
            <a:ext cx="1382910" cy="597538"/>
            <a:chOff x="1244" y="2487"/>
            <a:chExt cx="1552" cy="681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289975F0-EA27-FF42-93A4-7E75BD27B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244" y="2487"/>
              <a:ext cx="1108" cy="68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DBF8DEE8-917D-724F-AAF0-24F0EB7D8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496"/>
              <a:ext cx="4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1</a:t>
              </a:r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05C360D6-A465-6443-ACD2-F88B840B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056A94C0-2F51-2B4F-A5E4-AF878DBF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034216F3-FCFA-7440-96C5-01009992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B42AAD5D-30C2-3540-AAE9-CB651AD4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</p:grp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5B8DB09F-7C81-354E-BABC-C7007C418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663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B240219A-ABF7-1B43-A75D-85198B524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Global Traffic Engineering System Formulation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E2978C6-1AAE-5B40-A647-C76E43238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Combine the objectives of network  and applications</a:t>
            </a:r>
          </a:p>
        </p:txBody>
      </p:sp>
      <p:graphicFrame>
        <p:nvGraphicFramePr>
          <p:cNvPr id="46" name="Object 2">
            <a:extLst>
              <a:ext uri="{FF2B5EF4-FFF2-40B4-BE49-F238E27FC236}">
                <a16:creationId xmlns:a16="http://schemas.microsoft.com/office/drawing/2014/main" id="{C8E1FFA9-9141-CC47-8F29-0FBB3AD6DD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56870" y="1708898"/>
          <a:ext cx="4529921" cy="71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46520100" imgH="8191500" progId="Equation.3">
                  <p:embed/>
                </p:oleObj>
              </mc:Choice>
              <mc:Fallback>
                <p:oleObj name="Equation" r:id="rId4" imgW="46520100" imgH="8191500" progId="Equation.3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C8E1FFA9-9141-CC47-8F29-0FBB3AD6D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70" y="1708898"/>
                        <a:ext cx="4529921" cy="7199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>
            <a:extLst>
              <a:ext uri="{FF2B5EF4-FFF2-40B4-BE49-F238E27FC236}">
                <a16:creationId xmlns:a16="http://schemas.microsoft.com/office/drawing/2014/main" id="{5100CF26-861D-3542-A4F9-EAEDFAEE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46" y="2622374"/>
            <a:ext cx="1488054" cy="2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500" dirty="0" err="1">
                <a:solidFill>
                  <a:prstClr val="black"/>
                </a:solidFill>
                <a:latin typeface="Comic Sans MS" panose="030F0902030302020204" pitchFamily="66" charset="0"/>
              </a:rPr>
              <a:t>s.t.</a:t>
            </a:r>
            <a:r>
              <a:rPr lang="en-US" altLang="en-US" sz="1500" dirty="0">
                <a:solidFill>
                  <a:prstClr val="black"/>
                </a:solidFill>
                <a:latin typeface="Comic Sans MS" panose="030F0902030302020204" pitchFamily="66" charset="0"/>
              </a:rPr>
              <a:t>, for any k,</a:t>
            </a: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673E0F1E-5477-6D43-B455-21393FAA5DFC}"/>
              </a:ext>
            </a:extLst>
          </p:cNvPr>
          <p:cNvGrpSpPr>
            <a:grpSpLocks/>
          </p:cNvGrpSpPr>
          <p:nvPr/>
        </p:nvGrpSpPr>
        <p:grpSpPr bwMode="auto">
          <a:xfrm>
            <a:off x="5215019" y="3413559"/>
            <a:ext cx="1854276" cy="922191"/>
            <a:chOff x="144" y="2688"/>
            <a:chExt cx="2081" cy="1051"/>
          </a:xfrm>
        </p:grpSpPr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46875607-17B2-AF4B-91AA-C060360E9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44" y="2688"/>
              <a:ext cx="1837" cy="10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2B67DF53-FCB0-1846-AF71-3392741DF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3294"/>
              <a:ext cx="45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sz="1800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A9767AD9-E37E-0E46-B6DC-1BBF5462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317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D1ACAA84-5324-3041-8496-7453FC80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0EC211-6C80-9C4F-92BE-AC824F4F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53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009E8522-1661-3C41-93DB-69C70746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1E9F3B40-0EFA-CC40-A20E-3DF1CBBCB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179"/>
              <a:ext cx="397" cy="451"/>
              <a:chOff x="1968" y="3072"/>
              <a:chExt cx="413" cy="419"/>
            </a:xfrm>
          </p:grpSpPr>
          <p:sp>
            <p:nvSpPr>
              <p:cNvPr id="57" name="Oval 14">
                <a:extLst>
                  <a:ext uri="{FF2B5EF4-FFF2-40B4-BE49-F238E27FC236}">
                    <a16:creationId xmlns:a16="http://schemas.microsoft.com/office/drawing/2014/main" id="{BE4AC6BA-EECA-4545-99B4-6C5F015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 Box 15">
                <a:extLst>
                  <a:ext uri="{FF2B5EF4-FFF2-40B4-BE49-F238E27FC236}">
                    <a16:creationId xmlns:a16="http://schemas.microsoft.com/office/drawing/2014/main" id="{CD283CD6-9170-0A41-8E0F-F6D6F644E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97"/>
                <a:ext cx="413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24534F4C-4442-514E-A933-07CB0FCA2440}"/>
              </a:ext>
            </a:extLst>
          </p:cNvPr>
          <p:cNvGrpSpPr>
            <a:grpSpLocks/>
          </p:cNvGrpSpPr>
          <p:nvPr/>
        </p:nvGrpSpPr>
        <p:grpSpPr bwMode="auto">
          <a:xfrm>
            <a:off x="4957844" y="2937606"/>
            <a:ext cx="1382910" cy="597538"/>
            <a:chOff x="1244" y="2487"/>
            <a:chExt cx="1552" cy="681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289975F0-EA27-FF42-93A4-7E75BD27B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244" y="2487"/>
              <a:ext cx="1108" cy="68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DBF8DEE8-917D-724F-AAF0-24F0EB7D8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496"/>
              <a:ext cx="4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1</a:t>
              </a:r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05C360D6-A465-6443-ACD2-F88B840B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056A94C0-2F51-2B4F-A5E4-AF878DBF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034216F3-FCFA-7440-96C5-01009992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B42AAD5D-30C2-3540-AAE9-CB651AD4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</p:grp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5B8DB09F-7C81-354E-BABC-C7007C418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13294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8DE85273-5C1B-584C-B17E-E90EBAD4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Why Hard: Constraints Couple Net/App</a:t>
            </a:r>
          </a:p>
        </p:txBody>
      </p: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ECE657B6-2BC6-F443-B8A5-796C11100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6" y="1200150"/>
          <a:ext cx="3449241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49733200" imgH="8191500" progId="Equation.3">
                  <p:embed/>
                </p:oleObj>
              </mc:Choice>
              <mc:Fallback>
                <p:oleObj name="Equation" r:id="rId4" imgW="49733200" imgH="8191500" progId="Equation.3">
                  <p:embed/>
                  <p:pic>
                    <p:nvPicPr>
                      <p:cNvPr id="422916" name="Object 2">
                        <a:extLst>
                          <a:ext uri="{FF2B5EF4-FFF2-40B4-BE49-F238E27FC236}">
                            <a16:creationId xmlns:a16="http://schemas.microsoft.com/office/drawing/2014/main" id="{ECE657B6-2BC6-F443-B8A5-796C11100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6" y="1200150"/>
                        <a:ext cx="3449241" cy="540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3">
            <a:extLst>
              <a:ext uri="{FF2B5EF4-FFF2-40B4-BE49-F238E27FC236}">
                <a16:creationId xmlns:a16="http://schemas.microsoft.com/office/drawing/2014/main" id="{B99AD62E-91A6-CA44-A9B8-833CA468F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057401"/>
          <a:ext cx="3429000" cy="10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53251100" imgH="17843500" progId="Equation.3">
                  <p:embed/>
                </p:oleObj>
              </mc:Choice>
              <mc:Fallback>
                <p:oleObj name="Equation" r:id="rId6" imgW="53251100" imgH="17843500" progId="Equation.3">
                  <p:embed/>
                  <p:pic>
                    <p:nvPicPr>
                      <p:cNvPr id="422917" name="Object 3">
                        <a:extLst>
                          <a:ext uri="{FF2B5EF4-FFF2-40B4-BE49-F238E27FC236}">
                            <a16:creationId xmlns:a16="http://schemas.microsoft.com/office/drawing/2014/main" id="{B99AD62E-91A6-CA44-A9B8-833CA468F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1"/>
                        <a:ext cx="3429000" cy="10727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AutoShape 6">
            <a:extLst>
              <a:ext uri="{FF2B5EF4-FFF2-40B4-BE49-F238E27FC236}">
                <a16:creationId xmlns:a16="http://schemas.microsoft.com/office/drawing/2014/main" id="{7806DDCF-6A20-014D-BF2A-F89696D8CF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71650" y="1828800"/>
            <a:ext cx="914400" cy="1028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9C3619F2-9D6E-EB43-83D3-AC86AC20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343150"/>
            <a:ext cx="2628900" cy="457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F3248DD1-13A6-2444-9D4C-C6597E8A7288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257301"/>
            <a:ext cx="2057400" cy="1075135"/>
            <a:chOff x="4320" y="1200"/>
            <a:chExt cx="1344" cy="903"/>
          </a:xfrm>
        </p:grpSpPr>
        <p:sp>
          <p:nvSpPr>
            <p:cNvPr id="7180" name="AutoShape 13">
              <a:extLst>
                <a:ext uri="{FF2B5EF4-FFF2-40B4-BE49-F238E27FC236}">
                  <a16:creationId xmlns:a16="http://schemas.microsoft.com/office/drawing/2014/main" id="{53464685-32C4-9C48-B746-2BA0C80B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00"/>
              <a:ext cx="1344" cy="90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7181" name="Text Box 12">
              <a:extLst>
                <a:ext uri="{FF2B5EF4-FFF2-40B4-BE49-F238E27FC236}">
                  <a16:creationId xmlns:a16="http://schemas.microsoft.com/office/drawing/2014/main" id="{C9B0F6D2-19B6-914E-9FBC-32CB3B5B0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38"/>
              <a:ext cx="129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Constraints couple network/applications together!</a:t>
              </a:r>
            </a:p>
          </p:txBody>
        </p:sp>
      </p:grpSp>
      <p:sp>
        <p:nvSpPr>
          <p:cNvPr id="450587" name="Oval 27">
            <a:extLst>
              <a:ext uri="{FF2B5EF4-FFF2-40B4-BE49-F238E27FC236}">
                <a16:creationId xmlns:a16="http://schemas.microsoft.com/office/drawing/2014/main" id="{1C58815B-5EAC-3949-BCFC-9BA95F1E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343150"/>
            <a:ext cx="285750" cy="40005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88" name="Oval 28">
            <a:extLst>
              <a:ext uri="{FF2B5EF4-FFF2-40B4-BE49-F238E27FC236}">
                <a16:creationId xmlns:a16="http://schemas.microsoft.com/office/drawing/2014/main" id="{EBA68FE9-6366-E241-8454-ECFB900D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343150"/>
            <a:ext cx="742950" cy="45720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89" name="Oval 29">
            <a:extLst>
              <a:ext uri="{FF2B5EF4-FFF2-40B4-BE49-F238E27FC236}">
                <a16:creationId xmlns:a16="http://schemas.microsoft.com/office/drawing/2014/main" id="{6BF68B6A-866A-6942-982A-11DF1D24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400300"/>
            <a:ext cx="285750" cy="40005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90" name="Oval 30">
            <a:extLst>
              <a:ext uri="{FF2B5EF4-FFF2-40B4-BE49-F238E27FC236}">
                <a16:creationId xmlns:a16="http://schemas.microsoft.com/office/drawing/2014/main" id="{14CEFD4F-E43D-9246-8759-391FEAB9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28850"/>
            <a:ext cx="228600" cy="628650"/>
          </a:xfrm>
          <a:prstGeom prst="ellipse">
            <a:avLst/>
          </a:prstGeom>
          <a:noFill/>
          <a:ln w="762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736542A-70A1-4B49-9B45-491A847E4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5186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50569" grpId="0" animBg="1"/>
      <p:bldP spid="450587" grpId="0" animBg="1"/>
      <p:bldP spid="450588" grpId="0" animBg="1"/>
      <p:bldP spid="450589" grpId="0" animBg="1"/>
      <p:bldP spid="4505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A Two-Slide Summary of Constrained </a:t>
            </a:r>
            <a:br>
              <a:rPr lang="en-US" altLang="en-US" sz="2400" dirty="0">
                <a:ea typeface="ＭＳ Ｐゴシック" charset="-128"/>
              </a:rPr>
            </a:br>
            <a:r>
              <a:rPr lang="en-US" altLang="en-US" sz="2400" dirty="0">
                <a:ea typeface="ＭＳ Ｐゴシック" charset="-128"/>
              </a:rPr>
              <a:t>Convex Optimization (Primal-Dual) Theory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F9BB8-6205-D84B-8334-FDD269A3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3076575" y="1191816"/>
          <a:ext cx="2530079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82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191816"/>
                        <a:ext cx="2530079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099572" y="1376364"/>
            <a:ext cx="1398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f(x) concave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g(x) linear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S is a convex set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329112" y="2809875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403152" y="3839767"/>
            <a:ext cx="3671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1500" dirty="0">
                <a:solidFill>
                  <a:srgbClr val="000000"/>
                </a:solidFill>
              </a:rPr>
            </a:br>
            <a:r>
              <a:rPr lang="en-US" altLang="en-US" sz="1500" dirty="0">
                <a:solidFill>
                  <a:srgbClr val="000000"/>
                </a:solidFill>
              </a:rPr>
              <a:t>f(x) – q g(x) of all mapped [f(x), g(x)]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/>
          </p:nvPr>
        </p:nvGraphicFramePr>
        <p:xfrm>
          <a:off x="4556245" y="4412456"/>
          <a:ext cx="3231356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245" y="4412456"/>
                        <a:ext cx="3231356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63678" y="3144441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404439" y="3505200"/>
            <a:ext cx="44793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Easy to read solution from contour (how?)</a:t>
            </a:r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A5824EEE-9ABE-B742-97E4-1B0570CB49C9}"/>
              </a:ext>
            </a:extLst>
          </p:cNvPr>
          <p:cNvGrpSpPr>
            <a:grpSpLocks/>
          </p:cNvGrpSpPr>
          <p:nvPr/>
        </p:nvGrpSpPr>
        <p:grpSpPr bwMode="auto">
          <a:xfrm>
            <a:off x="752476" y="3913591"/>
            <a:ext cx="1584722" cy="373857"/>
            <a:chOff x="1086" y="3381"/>
            <a:chExt cx="1331" cy="314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9FAEFCB8-9306-F842-843F-5BB24621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3385"/>
              <a:ext cx="1312" cy="310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CCE359EC-36F4-5743-9215-064B9CAF6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381"/>
              <a:ext cx="1312" cy="310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36" name="Line 5">
            <a:extLst>
              <a:ext uri="{FF2B5EF4-FFF2-40B4-BE49-F238E27FC236}">
                <a16:creationId xmlns:a16="http://schemas.microsoft.com/office/drawing/2014/main" id="{B884C0D2-44AE-3E41-9E18-3790858ED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7" y="4460081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9C2231D5-5496-0740-B312-1EF0CE7C8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9485" y="302180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38CAE628-F9F3-5E43-86C3-673568E9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894" y="4217194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1284B348-D9EA-9E4A-A6BA-D6E10BEF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81" y="289202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grpSp>
        <p:nvGrpSpPr>
          <p:cNvPr id="40" name="Group 26">
            <a:extLst>
              <a:ext uri="{FF2B5EF4-FFF2-40B4-BE49-F238E27FC236}">
                <a16:creationId xmlns:a16="http://schemas.microsoft.com/office/drawing/2014/main" id="{CF9CEAAF-03D2-884F-A854-9DF751EB50FE}"/>
              </a:ext>
            </a:extLst>
          </p:cNvPr>
          <p:cNvGrpSpPr>
            <a:grpSpLocks/>
          </p:cNvGrpSpPr>
          <p:nvPr/>
        </p:nvGrpSpPr>
        <p:grpSpPr bwMode="auto">
          <a:xfrm>
            <a:off x="641747" y="3098007"/>
            <a:ext cx="2675334" cy="1899047"/>
            <a:chOff x="302" y="2385"/>
            <a:chExt cx="2247" cy="1595"/>
          </a:xfrm>
        </p:grpSpPr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FF877B65-B5DE-9B4D-AAAD-7E8FFFB88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id="{1DE81284-3659-9849-ABB6-28F169156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7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 dirty="0">
                  <a:solidFill>
                    <a:srgbClr val="000000"/>
                  </a:solidFill>
                  <a:cs typeface="+mn-cs"/>
                </a:rPr>
                <a:t>slope q</a:t>
              </a:r>
              <a:endParaRPr lang="en-US" altLang="en-US" sz="1800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43" name="Freeform 21">
            <a:extLst>
              <a:ext uri="{FF2B5EF4-FFF2-40B4-BE49-F238E27FC236}">
                <a16:creationId xmlns:a16="http://schemas.microsoft.com/office/drawing/2014/main" id="{075967BD-2367-4441-8961-D75A0B5C6342}"/>
              </a:ext>
            </a:extLst>
          </p:cNvPr>
          <p:cNvSpPr>
            <a:spLocks/>
          </p:cNvSpPr>
          <p:nvPr/>
        </p:nvSpPr>
        <p:spPr bwMode="auto">
          <a:xfrm>
            <a:off x="134541" y="3154443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86C7B42B-B23F-FD4C-984F-90A4C2DB1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1" y="2961085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C5CF2085-C4D7-1A4E-BACC-E613D628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" y="3046565"/>
            <a:ext cx="105965" cy="4219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endParaRPr lang="en-US" altLang="en-US" sz="1350" baseline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6" name="Group 26">
            <a:extLst>
              <a:ext uri="{FF2B5EF4-FFF2-40B4-BE49-F238E27FC236}">
                <a16:creationId xmlns:a16="http://schemas.microsoft.com/office/drawing/2014/main" id="{CFBCE7C4-5E85-2D49-9B57-CB48F8B31DAA}"/>
              </a:ext>
            </a:extLst>
          </p:cNvPr>
          <p:cNvGrpSpPr>
            <a:grpSpLocks/>
          </p:cNvGrpSpPr>
          <p:nvPr/>
        </p:nvGrpSpPr>
        <p:grpSpPr bwMode="auto">
          <a:xfrm>
            <a:off x="756047" y="2507456"/>
            <a:ext cx="2675334" cy="1882379"/>
            <a:chOff x="302" y="2385"/>
            <a:chExt cx="2247" cy="1581"/>
          </a:xfrm>
        </p:grpSpPr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9DE47507-CAEC-2645-A982-F3E4F02E5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7661C2BA-1EC1-FD47-871A-2A4EF5C3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7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 dirty="0">
                  <a:solidFill>
                    <a:srgbClr val="000000"/>
                  </a:solidFill>
                  <a:cs typeface="+mn-cs"/>
                </a:rPr>
                <a:t>slope q</a:t>
              </a:r>
              <a:endParaRPr lang="en-US" altLang="en-US" sz="1800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D1510EA-D9DA-C043-9F04-EB357305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92" y="4042523"/>
            <a:ext cx="105965" cy="4219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endParaRPr lang="en-US" altLang="en-US" sz="1350" baseline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922C827E-91B7-0149-A884-05457782CEF0}"/>
              </a:ext>
            </a:extLst>
          </p:cNvPr>
          <p:cNvSpPr>
            <a:spLocks/>
          </p:cNvSpPr>
          <p:nvPr/>
        </p:nvSpPr>
        <p:spPr bwMode="auto">
          <a:xfrm rot="719157">
            <a:off x="394097" y="3597355"/>
            <a:ext cx="1157288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B87FECF2-A1F9-D443-B446-E160E75E9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710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1051" grpId="0"/>
      <p:bldP spid="25" grpId="0"/>
      <p:bldP spid="29" grpId="0"/>
      <p:bldP spid="31" grpId="0"/>
      <p:bldP spid="49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695"/>
            <a:ext cx="7772400" cy="857250"/>
          </a:xfrm>
        </p:spPr>
        <p:txBody>
          <a:bodyPr/>
          <a:lstStyle/>
          <a:p>
            <a:r>
              <a:rPr lang="en-US" altLang="en-US" sz="2700" dirty="0">
                <a:ea typeface="ＭＳ Ｐゴシック" charset="-128"/>
              </a:rPr>
              <a:t>A Two-Slide Summary of Constrained </a:t>
            </a:r>
            <a:br>
              <a:rPr lang="en-US" altLang="en-US" sz="2700" dirty="0">
                <a:ea typeface="ＭＳ Ｐゴシック" charset="-128"/>
              </a:rPr>
            </a:br>
            <a:r>
              <a:rPr lang="en-US" altLang="en-US" sz="2700" dirty="0">
                <a:ea typeface="ＭＳ Ｐゴシック" charset="-128"/>
              </a:rPr>
              <a:t>Convex Optimization (Primal-Dual) Theory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14882-6A8B-E545-81C2-365E32CA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3076575" y="1191816"/>
          <a:ext cx="2530079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84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191816"/>
                        <a:ext cx="2530079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099572" y="1376364"/>
            <a:ext cx="1398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f(x) concave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g(x) linear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367214" y="2659856"/>
          <a:ext cx="3231356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850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659856"/>
                        <a:ext cx="3231356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329112" y="3280173"/>
            <a:ext cx="3671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D(q) is called the dual;</a:t>
            </a:r>
            <a:br>
              <a:rPr lang="en-US" altLang="en-US" sz="1500" dirty="0">
                <a:solidFill>
                  <a:srgbClr val="000000"/>
                </a:solidFill>
              </a:rPr>
            </a:br>
            <a:r>
              <a:rPr lang="en-US" altLang="en-US" sz="1500" dirty="0">
                <a:solidFill>
                  <a:srgbClr val="000000"/>
                </a:solidFill>
              </a:rPr>
              <a:t>q (</a:t>
            </a:r>
            <a:r>
              <a:rPr lang="en-US" altLang="en-US" sz="1500" b="1" i="1" dirty="0">
                <a:solidFill>
                  <a:srgbClr val="FF0000"/>
                </a:solidFill>
              </a:rPr>
              <a:t>&gt;= 0</a:t>
            </a:r>
            <a:r>
              <a:rPr lang="en-US" altLang="en-US" sz="1500" dirty="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332686" y="4008835"/>
            <a:ext cx="33313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1500" b="1" i="1" dirty="0">
                <a:solidFill>
                  <a:srgbClr val="FF0000"/>
                </a:solidFill>
              </a:rPr>
              <a:t>&gt;= 0</a:t>
            </a:r>
            <a:r>
              <a:rPr lang="en-US" altLang="en-US" sz="1500" dirty="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313635" y="3784998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5E446FE-FA6A-4646-B03B-1B20DBC826FE}"/>
              </a:ext>
            </a:extLst>
          </p:cNvPr>
          <p:cNvGrpSpPr>
            <a:grpSpLocks/>
          </p:cNvGrpSpPr>
          <p:nvPr/>
        </p:nvGrpSpPr>
        <p:grpSpPr bwMode="auto">
          <a:xfrm>
            <a:off x="752476" y="3913591"/>
            <a:ext cx="1584722" cy="373857"/>
            <a:chOff x="1086" y="3381"/>
            <a:chExt cx="1331" cy="314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1DB603A-6299-9348-8CBB-1CE5F95DF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3385"/>
              <a:ext cx="1312" cy="310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0FBBE71-BD46-7C48-83B8-10970CD5C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381"/>
              <a:ext cx="1312" cy="310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32" name="Line 5">
            <a:extLst>
              <a:ext uri="{FF2B5EF4-FFF2-40B4-BE49-F238E27FC236}">
                <a16:creationId xmlns:a16="http://schemas.microsoft.com/office/drawing/2014/main" id="{CA87DE7C-1AC1-8F4A-98A8-F1CED43E8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7" y="4460081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51570087-C725-8446-9CF4-3D350E8E5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9485" y="302180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EC3F7FCF-AC9F-5C44-B9FA-2E92266B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467" y="4127743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 dirty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DC8B8FCD-5132-9844-B49D-151C2E20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81" y="289202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23E877AE-12ED-F64D-AB81-757B99BF25E5}"/>
              </a:ext>
            </a:extLst>
          </p:cNvPr>
          <p:cNvGrpSpPr>
            <a:grpSpLocks/>
          </p:cNvGrpSpPr>
          <p:nvPr/>
        </p:nvGrpSpPr>
        <p:grpSpPr bwMode="auto">
          <a:xfrm>
            <a:off x="595312" y="2826544"/>
            <a:ext cx="1452563" cy="2018110"/>
            <a:chOff x="500" y="2374"/>
            <a:chExt cx="1220" cy="1695"/>
          </a:xfrm>
        </p:grpSpPr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35884729-7D7A-A345-935E-D9F8B2278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B94555AC-D710-EF45-93EC-6E5B2761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374"/>
              <a:ext cx="31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01A03521-42B9-7E49-B359-F2252DD56993}"/>
              </a:ext>
            </a:extLst>
          </p:cNvPr>
          <p:cNvGrpSpPr>
            <a:grpSpLocks/>
          </p:cNvGrpSpPr>
          <p:nvPr/>
        </p:nvGrpSpPr>
        <p:grpSpPr bwMode="auto">
          <a:xfrm>
            <a:off x="359569" y="2839641"/>
            <a:ext cx="2155032" cy="1846659"/>
            <a:chOff x="302" y="2385"/>
            <a:chExt cx="1810" cy="1551"/>
          </a:xfrm>
        </p:grpSpPr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814AC602-961C-3748-B884-987513657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B7AECE34-7AC1-6B4E-A5D9-DAE685C6A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3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</p:grpSp>
      <p:sp>
        <p:nvSpPr>
          <p:cNvPr id="42" name="Freeform 21">
            <a:extLst>
              <a:ext uri="{FF2B5EF4-FFF2-40B4-BE49-F238E27FC236}">
                <a16:creationId xmlns:a16="http://schemas.microsoft.com/office/drawing/2014/main" id="{C1F6B455-2CB4-7E44-BE9C-9E575C6E506F}"/>
              </a:ext>
            </a:extLst>
          </p:cNvPr>
          <p:cNvSpPr>
            <a:spLocks/>
          </p:cNvSpPr>
          <p:nvPr/>
        </p:nvSpPr>
        <p:spPr bwMode="auto">
          <a:xfrm>
            <a:off x="134541" y="3154443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3036B595-1357-AC4B-A766-B7B0E23A8B62}"/>
              </a:ext>
            </a:extLst>
          </p:cNvPr>
          <p:cNvSpPr>
            <a:spLocks/>
          </p:cNvSpPr>
          <p:nvPr/>
        </p:nvSpPr>
        <p:spPr bwMode="auto">
          <a:xfrm rot="719157">
            <a:off x="392578" y="3511539"/>
            <a:ext cx="1039145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CEBB17F2-365A-2C4A-AEC0-33C831092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1" y="2961085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5CFB7C3A-0AB6-4B4E-8E69-C0B751263516}"/>
              </a:ext>
            </a:extLst>
          </p:cNvPr>
          <p:cNvGrpSpPr>
            <a:grpSpLocks/>
          </p:cNvGrpSpPr>
          <p:nvPr/>
        </p:nvGrpSpPr>
        <p:grpSpPr bwMode="auto">
          <a:xfrm>
            <a:off x="127398" y="3128963"/>
            <a:ext cx="2669382" cy="732235"/>
            <a:chOff x="554" y="3609"/>
            <a:chExt cx="2242" cy="615"/>
          </a:xfrm>
        </p:grpSpPr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B05C5B53-F3D2-8C48-ADFA-8B773563B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0F6F4F6E-0CB3-E84C-A6BB-381514EE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3609"/>
              <a:ext cx="3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3</a:t>
              </a:r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7EDB2A74-FFC7-814B-8853-FAE5D5E34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1394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29C7-64C5-D842-B01E-2B24A72E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B11F202D-0806-AD49-AC5F-3DCF41B46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333" y="3416473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A826C138-D25A-D44D-9CFE-CBA143595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4311" y="197819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E75DBF08-3BBA-2444-9AEB-2DF34CD3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71" y="3074196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 dirty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1E03ECA-7704-F449-8272-E2B0DB48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807" y="184842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2FE931A0-DFC6-034C-9E35-3100BACDD1FD}"/>
              </a:ext>
            </a:extLst>
          </p:cNvPr>
          <p:cNvSpPr>
            <a:spLocks/>
          </p:cNvSpPr>
          <p:nvPr/>
        </p:nvSpPr>
        <p:spPr bwMode="auto">
          <a:xfrm>
            <a:off x="979367" y="2110834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DCFAD0CA-796F-4548-B65F-E1BCCA86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67" y="1917476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9D9C6B-1043-1C4E-B147-42FED054B796}"/>
              </a:ext>
            </a:extLst>
          </p:cNvPr>
          <p:cNvSpPr/>
          <p:nvPr/>
        </p:nvSpPr>
        <p:spPr bwMode="auto">
          <a:xfrm>
            <a:off x="1644742" y="2917602"/>
            <a:ext cx="1053548" cy="3895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endParaRPr lang="en-US" sz="1350" baseline="0">
              <a:latin typeface="Comic Sans MS" pitchFamily="66" charset="0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9FB786EF-B318-4243-84F1-1CAA3E5517D9}"/>
              </a:ext>
            </a:extLst>
          </p:cNvPr>
          <p:cNvSpPr>
            <a:spLocks/>
          </p:cNvSpPr>
          <p:nvPr/>
        </p:nvSpPr>
        <p:spPr bwMode="auto">
          <a:xfrm rot="719157">
            <a:off x="1246683" y="2419996"/>
            <a:ext cx="958672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EBF9474-2FA4-B44E-AEC1-7937B9758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90092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85E5C0F1-D980-874E-AF9B-7C61C9A29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1471"/>
            <a:ext cx="7772400" cy="857250"/>
          </a:xfrm>
        </p:spPr>
        <p:txBody>
          <a:bodyPr/>
          <a:lstStyle/>
          <a:p>
            <a:r>
              <a:rPr lang="en-US" altLang="en-US" sz="2700" dirty="0"/>
              <a:t>ALTO Solution Architecture:</a:t>
            </a:r>
            <a:br>
              <a:rPr lang="en-US" altLang="en-US" sz="2700" dirty="0"/>
            </a:br>
            <a:r>
              <a:rPr lang="en-US" altLang="en-US" sz="2700" dirty="0"/>
              <a:t>Decouple Network and Application</a:t>
            </a:r>
          </a:p>
        </p:txBody>
      </p: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0887850C-D46A-394B-BD4F-CFE86AED8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76376" y="1371600"/>
          <a:ext cx="3449241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4" imgW="49733200" imgH="8191500" progId="Equation.3">
                  <p:embed/>
                </p:oleObj>
              </mc:Choice>
              <mc:Fallback>
                <p:oleObj name="Equation" r:id="rId4" imgW="49733200" imgH="8191500" progId="Equation.3">
                  <p:embed/>
                  <p:pic>
                    <p:nvPicPr>
                      <p:cNvPr id="422916" name="Object 2">
                        <a:extLst>
                          <a:ext uri="{FF2B5EF4-FFF2-40B4-BE49-F238E27FC236}">
                            <a16:creationId xmlns:a16="http://schemas.microsoft.com/office/drawing/2014/main" id="{0887850C-D46A-394B-BD4F-CFE86AED8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6" y="1371600"/>
                        <a:ext cx="3449241" cy="540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3">
            <a:extLst>
              <a:ext uri="{FF2B5EF4-FFF2-40B4-BE49-F238E27FC236}">
                <a16:creationId xmlns:a16="http://schemas.microsoft.com/office/drawing/2014/main" id="{747993B6-201B-BB49-AEE9-B9E3E8048A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2228850"/>
          <a:ext cx="3429000" cy="10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6" imgW="53251100" imgH="17843500" progId="Equation.3">
                  <p:embed/>
                </p:oleObj>
              </mc:Choice>
              <mc:Fallback>
                <p:oleObj name="Equation" r:id="rId6" imgW="53251100" imgH="17843500" progId="Equation.3">
                  <p:embed/>
                  <p:pic>
                    <p:nvPicPr>
                      <p:cNvPr id="422917" name="Object 3">
                        <a:extLst>
                          <a:ext uri="{FF2B5EF4-FFF2-40B4-BE49-F238E27FC236}">
                            <a16:creationId xmlns:a16="http://schemas.microsoft.com/office/drawing/2014/main" id="{747993B6-201B-BB49-AEE9-B9E3E8048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28850"/>
                        <a:ext cx="3429000" cy="10727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AutoShape 6">
            <a:extLst>
              <a:ext uri="{FF2B5EF4-FFF2-40B4-BE49-F238E27FC236}">
                <a16:creationId xmlns:a16="http://schemas.microsoft.com/office/drawing/2014/main" id="{AF401C8C-9ECE-8A4B-814F-D9ED93300A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71650" y="2000249"/>
            <a:ext cx="914400" cy="1028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AE9CBF53-FEAA-9149-97B9-E9BFC41D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1" y="2457450"/>
            <a:ext cx="504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pe</a:t>
            </a:r>
            <a:endParaRPr lang="en-US" altLang="en-US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8199" name="Group 10">
            <a:extLst>
              <a:ext uri="{FF2B5EF4-FFF2-40B4-BE49-F238E27FC236}">
                <a16:creationId xmlns:a16="http://schemas.microsoft.com/office/drawing/2014/main" id="{506F07B2-D040-114B-B13A-834F7DC46621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485900"/>
            <a:ext cx="1953816" cy="846535"/>
            <a:chOff x="4320" y="1200"/>
            <a:chExt cx="1344" cy="903"/>
          </a:xfrm>
        </p:grpSpPr>
        <p:sp>
          <p:nvSpPr>
            <p:cNvPr id="8210" name="AutoShape 11">
              <a:extLst>
                <a:ext uri="{FF2B5EF4-FFF2-40B4-BE49-F238E27FC236}">
                  <a16:creationId xmlns:a16="http://schemas.microsoft.com/office/drawing/2014/main" id="{BC937ED3-9DA8-0240-B1BD-C20F857E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00"/>
              <a:ext cx="1344" cy="90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211" name="Text Box 12">
              <a:extLst>
                <a:ext uri="{FF2B5EF4-FFF2-40B4-BE49-F238E27FC236}">
                  <a16:creationId xmlns:a16="http://schemas.microsoft.com/office/drawing/2014/main" id="{C6936876-8196-E04D-8517-AB9448232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38"/>
              <a:ext cx="129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Introduce </a:t>
              </a:r>
              <a:r>
                <a:rPr lang="en-US" altLang="en-US" sz="1500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pe</a:t>
              </a:r>
              <a:r>
                <a:rPr lang="en-US" altLang="en-US" sz="15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 to decouple the constraints</a:t>
              </a:r>
            </a:p>
          </p:txBody>
        </p:sp>
      </p:grpSp>
      <p:grpSp>
        <p:nvGrpSpPr>
          <p:cNvPr id="8200" name="Group 13">
            <a:extLst>
              <a:ext uri="{FF2B5EF4-FFF2-40B4-BE49-F238E27FC236}">
                <a16:creationId xmlns:a16="http://schemas.microsoft.com/office/drawing/2014/main" id="{793EBB75-6A6F-4845-ADEE-B4E87FFAFA4F}"/>
              </a:ext>
            </a:extLst>
          </p:cNvPr>
          <p:cNvGrpSpPr>
            <a:grpSpLocks/>
          </p:cNvGrpSpPr>
          <p:nvPr/>
        </p:nvGrpSpPr>
        <p:grpSpPr bwMode="auto">
          <a:xfrm>
            <a:off x="4972051" y="1200149"/>
            <a:ext cx="1440656" cy="703660"/>
            <a:chOff x="3216" y="864"/>
            <a:chExt cx="1210" cy="591"/>
          </a:xfrm>
        </p:grpSpPr>
        <p:sp>
          <p:nvSpPr>
            <p:cNvPr id="8201" name="Oval 7">
              <a:extLst>
                <a:ext uri="{FF2B5EF4-FFF2-40B4-BE49-F238E27FC236}">
                  <a16:creationId xmlns:a16="http://schemas.microsoft.com/office/drawing/2014/main" id="{915BF1D9-EBF9-5141-BA1F-9BC012CEE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3216" y="864"/>
              <a:ext cx="121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2" name="Text Box 8">
              <a:extLst>
                <a:ext uri="{FF2B5EF4-FFF2-40B4-BE49-F238E27FC236}">
                  <a16:creationId xmlns:a16="http://schemas.microsoft.com/office/drawing/2014/main" id="{95F083AD-5060-974B-BE20-7C8EBCE78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248"/>
              <a:ext cx="3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dirty="0" err="1">
                  <a:latin typeface="Comic Sans MS" panose="030F0902030302020204" pitchFamily="66" charset="0"/>
                </a:rPr>
                <a:t>T</a:t>
              </a:r>
              <a:r>
                <a:rPr lang="en-US" altLang="en-US" sz="1500" baseline="30000" dirty="0" err="1">
                  <a:latin typeface="Comic Sans MS" panose="030F0902030302020204" pitchFamily="66" charset="0"/>
                </a:rPr>
                <a:t>k</a:t>
              </a:r>
              <a:endParaRPr lang="en-US" altLang="en-US" sz="1500" baseline="30000" dirty="0">
                <a:latin typeface="Comic Sans MS" panose="030F0902030302020204" pitchFamily="66" charset="0"/>
              </a:endParaRPr>
            </a:p>
          </p:txBody>
        </p:sp>
        <p:sp>
          <p:nvSpPr>
            <p:cNvPr id="8203" name="Oval 9">
              <a:extLst>
                <a:ext uri="{FF2B5EF4-FFF2-40B4-BE49-F238E27FC236}">
                  <a16:creationId xmlns:a16="http://schemas.microsoft.com/office/drawing/2014/main" id="{2217CE8D-1EA8-6742-8344-5F5456267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08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4" name="Oval 10">
              <a:extLst>
                <a:ext uri="{FF2B5EF4-FFF2-40B4-BE49-F238E27FC236}">
                  <a16:creationId xmlns:a16="http://schemas.microsoft.com/office/drawing/2014/main" id="{8AE759FA-E466-9045-8287-F1A9329F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952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5" name="Oval 11">
              <a:extLst>
                <a:ext uri="{FF2B5EF4-FFF2-40B4-BE49-F238E27FC236}">
                  <a16:creationId xmlns:a16="http://schemas.microsoft.com/office/drawing/2014/main" id="{DB42EB8F-DD22-864B-B7C3-3FD50719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250"/>
              <a:ext cx="121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6" name="Oval 12">
              <a:extLst>
                <a:ext uri="{FF2B5EF4-FFF2-40B4-BE49-F238E27FC236}">
                  <a16:creationId xmlns:a16="http://schemas.microsoft.com/office/drawing/2014/main" id="{A1DF1C7A-756D-624F-8C62-1E465660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99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grpSp>
          <p:nvGrpSpPr>
            <p:cNvPr id="8207" name="Group 13">
              <a:extLst>
                <a:ext uri="{FF2B5EF4-FFF2-40B4-BE49-F238E27FC236}">
                  <a16:creationId xmlns:a16="http://schemas.microsoft.com/office/drawing/2014/main" id="{9C27046D-EF6C-2941-9E5F-7358D95C7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093"/>
              <a:ext cx="359" cy="206"/>
              <a:chOff x="1863" y="3072"/>
              <a:chExt cx="569" cy="418"/>
            </a:xfrm>
          </p:grpSpPr>
          <p:sp>
            <p:nvSpPr>
              <p:cNvPr id="8208" name="Oval 14">
                <a:extLst>
                  <a:ext uri="{FF2B5EF4-FFF2-40B4-BE49-F238E27FC236}">
                    <a16:creationId xmlns:a16="http://schemas.microsoft.com/office/drawing/2014/main" id="{F798A0C6-1875-204B-B1C0-216ED625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 sz="3000"/>
              </a:p>
            </p:txBody>
          </p:sp>
          <p:sp>
            <p:nvSpPr>
              <p:cNvPr id="8209" name="Text Box 15">
                <a:extLst>
                  <a:ext uri="{FF2B5EF4-FFF2-40B4-BE49-F238E27FC236}">
                    <a16:creationId xmlns:a16="http://schemas.microsoft.com/office/drawing/2014/main" id="{9C5939D4-EBAB-5644-B8A2-C4D8BDD31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" y="3175"/>
                <a:ext cx="56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900">
                    <a:latin typeface="Comic Sans MS" panose="030F0902030302020204" pitchFamily="66" charset="0"/>
                  </a:rPr>
                  <a:t>t</a:t>
                </a:r>
                <a:r>
                  <a:rPr lang="en-US" altLang="en-US" sz="900" baseline="30000">
                    <a:latin typeface="Comic Sans MS" panose="030F0902030302020204" pitchFamily="66" charset="0"/>
                  </a:rPr>
                  <a:t>k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1482842-6390-AD49-99D5-9B4F0849AD43}"/>
              </a:ext>
            </a:extLst>
          </p:cNvPr>
          <p:cNvSpPr/>
          <p:nvPr/>
        </p:nvSpPr>
        <p:spPr>
          <a:xfrm>
            <a:off x="316638" y="3321295"/>
            <a:ext cx="8171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>
              <a:spcBef>
                <a:spcPct val="20000"/>
              </a:spcBef>
              <a:buClr>
                <a:srgbClr val="6E7BBD"/>
              </a:buClr>
              <a:buFontTx/>
              <a:buChar char="•"/>
            </a:pPr>
            <a:r>
              <a:rPr lang="en-US" altLang="en-US" sz="1800" kern="0" dirty="0">
                <a:solidFill>
                  <a:prstClr val="black"/>
                </a:solidFill>
                <a:latin typeface="+mn-lt"/>
                <a:ea typeface="+mn-ea"/>
              </a:rPr>
              <a:t>Look at dual function, with dual variable </a:t>
            </a:r>
            <a:r>
              <a:rPr lang="en-US" altLang="en-US" sz="1800" kern="0" dirty="0" err="1">
                <a:solidFill>
                  <a:prstClr val="black"/>
                </a:solidFill>
                <a:latin typeface="+mn-lt"/>
                <a:ea typeface="+mn-ea"/>
              </a:rPr>
              <a:t>pe</a:t>
            </a:r>
            <a:r>
              <a:rPr lang="en-US" altLang="en-US" sz="1800" kern="0" dirty="0">
                <a:solidFill>
                  <a:prstClr val="black"/>
                </a:solidFill>
                <a:latin typeface="+mn-lt"/>
                <a:ea typeface="+mn-ea"/>
              </a:rPr>
              <a:t> (≥ 0) for the inequality of each link e, and apply dual finite condition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59B06D8F-E81F-4F42-8F7F-DD87B626E4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24836" y="3902152"/>
          <a:ext cx="951730" cy="467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8" imgW="16090900" imgH="7899400" progId="Equation.3">
                  <p:embed/>
                </p:oleObj>
              </mc:Choice>
              <mc:Fallback>
                <p:oleObj name="Equation" r:id="rId8" imgW="16090900" imgH="7899400" progId="Equation.3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59B06D8F-E81F-4F42-8F7F-DD87B626E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836" y="3902152"/>
                        <a:ext cx="951730" cy="4676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D4C6155F-7C6F-674C-A9AD-41C5644CF0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1711" y="4475209"/>
          <a:ext cx="3094855" cy="52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0" imgW="46812200" imgH="7899400" progId="Equation.3">
                  <p:embed/>
                </p:oleObj>
              </mc:Choice>
              <mc:Fallback>
                <p:oleObj name="Equation" r:id="rId10" imgW="46812200" imgH="78994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D4C6155F-7C6F-674C-A9AD-41C5644CF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11" y="4475209"/>
                        <a:ext cx="3094855" cy="521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6BD96281-1AEA-3C49-A84D-B51275F60B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06820" y="4475324"/>
          <a:ext cx="2638636" cy="58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2" imgW="37160200" imgH="8191500" progId="Equation.3">
                  <p:embed/>
                </p:oleObj>
              </mc:Choice>
              <mc:Fallback>
                <p:oleObj name="Equation" r:id="rId12" imgW="37160200" imgH="8191500" progId="Equation.3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6BD96281-1AEA-3C49-A84D-B51275F60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820" y="4475324"/>
                        <a:ext cx="2638636" cy="58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9">
            <a:extLst>
              <a:ext uri="{FF2B5EF4-FFF2-40B4-BE49-F238E27FC236}">
                <a16:creationId xmlns:a16="http://schemas.microsoft.com/office/drawing/2014/main" id="{4C13F14C-F952-B248-AC8C-C4A6F031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4374356"/>
            <a:ext cx="546287" cy="622681"/>
          </a:xfrm>
          <a:prstGeom prst="ellipse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3A6D5-9C4F-1241-B4C0-9CD993F7168D}"/>
              </a:ext>
            </a:extLst>
          </p:cNvPr>
          <p:cNvSpPr/>
          <p:nvPr/>
        </p:nvSpPr>
        <p:spPr>
          <a:xfrm>
            <a:off x="5845969" y="3727494"/>
            <a:ext cx="2973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1500" dirty="0" err="1">
                <a:latin typeface="+mn-lt"/>
              </a:rPr>
              <a:t>pij</a:t>
            </a:r>
            <a:r>
              <a:rPr lang="en-US" altLang="en-US" sz="1500" dirty="0">
                <a:latin typeface="+mn-lt"/>
              </a:rPr>
              <a:t> is the sum of </a:t>
            </a:r>
            <a:r>
              <a:rPr lang="en-US" altLang="en-US" sz="1500" dirty="0" err="1">
                <a:latin typeface="+mn-lt"/>
              </a:rPr>
              <a:t>pe</a:t>
            </a:r>
            <a:r>
              <a:rPr lang="en-US" altLang="en-US" sz="1500" dirty="0">
                <a:latin typeface="+mn-lt"/>
              </a:rPr>
              <a:t> along the path from node </a:t>
            </a:r>
            <a:r>
              <a:rPr lang="en-US" altLang="en-US" sz="1500" dirty="0" err="1">
                <a:latin typeface="+mn-lt"/>
              </a:rPr>
              <a:t>i</a:t>
            </a:r>
            <a:r>
              <a:rPr lang="en-US" altLang="en-US" sz="1500" dirty="0">
                <a:latin typeface="+mn-lt"/>
              </a:rPr>
              <a:t> to node j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EBB30B6-3677-864D-ABCB-ECBCDBFA1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05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86DC-1436-8F4A-ACC9-520A744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ALTO Protocol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CCB0-F6BB-3E4F-9682-AAFAC8C1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561"/>
            <a:ext cx="8856662" cy="4000500"/>
          </a:xfrm>
        </p:spPr>
        <p:txBody>
          <a:bodyPr/>
          <a:lstStyle/>
          <a:p>
            <a:r>
              <a:rPr lang="en-US" sz="1800" dirty="0"/>
              <a:t>Network information divided into (network) information resources</a:t>
            </a:r>
          </a:p>
          <a:p>
            <a:r>
              <a:rPr lang="en-US" sz="1800" dirty="0"/>
              <a:t>List of available information resources provided by Information Resource Directory (IRD)</a:t>
            </a:r>
          </a:p>
          <a:p>
            <a:r>
              <a:rPr lang="en-US" sz="1800" dirty="0"/>
              <a:t>Bootstrap server provided by server discovery</a:t>
            </a:r>
          </a:p>
          <a:p>
            <a:pPr lvl="1"/>
            <a:r>
              <a:rPr lang="en-US" sz="1500" dirty="0"/>
              <a:t>Server discovery, </a:t>
            </a:r>
            <a:r>
              <a:rPr lang="en-US" sz="1500" dirty="0" err="1"/>
              <a:t>xdom</a:t>
            </a:r>
            <a:r>
              <a:rPr lang="en-US" sz="1500" dirty="0"/>
              <a:t> discovery</a:t>
            </a:r>
          </a:p>
          <a:p>
            <a:r>
              <a:rPr lang="en-US" sz="1800" dirty="0"/>
              <a:t>Each individual information resource is provided as a RESTful service</a:t>
            </a:r>
          </a:p>
          <a:p>
            <a:r>
              <a:rPr lang="en-US" sz="1800" dirty="0"/>
              <a:t>A generic, SSE-based framework to stream-control, push, incrementally update information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FF1C-B06D-DA47-B4A4-A1003880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" y="2875655"/>
            <a:ext cx="3315097" cy="195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9F3AA-1054-BC4A-BA1B-A6115411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93" y="2875655"/>
            <a:ext cx="3953037" cy="9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C233AC3D-2D06-CA4F-BE61-C5F74749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Solution Architecture: </a:t>
            </a:r>
            <a:endParaRPr lang="en-US" altLang="en-US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671D03-613B-794F-AB9D-F0AD81C81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02180"/>
            <a:ext cx="8340012" cy="3486150"/>
          </a:xfrm>
        </p:spPr>
        <p:txBody>
          <a:bodyPr/>
          <a:lstStyle/>
          <a:p>
            <a:r>
              <a:rPr lang="en-US" altLang="en-US" sz="2000" dirty="0"/>
              <a:t>The interface between applications and network is the dual variables {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There are more straightforward settings to understand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, e.g., financial cost of the path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</a:t>
            </a:r>
          </a:p>
          <a:p>
            <a:r>
              <a:rPr lang="en-US" altLang="en-US" sz="2000" dirty="0"/>
              <a:t>High-level goal: provide </a:t>
            </a:r>
            <a:r>
              <a:rPr lang="en-US" altLang="en-US" sz="2000" i="1" dirty="0">
                <a:solidFill>
                  <a:srgbClr val="C00000"/>
                </a:solidFill>
              </a:rPr>
              <a:t>provider-distance</a:t>
            </a:r>
            <a:r>
              <a:rPr lang="en-US" altLang="en-US" sz="2000" dirty="0"/>
              <a:t> between network points</a:t>
            </a:r>
          </a:p>
        </p:txBody>
      </p:sp>
      <p:sp>
        <p:nvSpPr>
          <p:cNvPr id="11277" name="Line 23">
            <a:extLst>
              <a:ext uri="{FF2B5EF4-FFF2-40B4-BE49-F238E27FC236}">
                <a16:creationId xmlns:a16="http://schemas.microsoft.com/office/drawing/2014/main" id="{880FAD5E-537D-E44E-9B04-D9C6878A0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208360" y="4686300"/>
            <a:ext cx="1191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7" name="Oval 6">
            <a:extLst>
              <a:ext uri="{FF2B5EF4-FFF2-40B4-BE49-F238E27FC236}">
                <a16:creationId xmlns:a16="http://schemas.microsoft.com/office/drawing/2014/main" id="{C4CB880E-DA66-7B44-A9FF-CAE4E6C8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107" y="1485473"/>
            <a:ext cx="1803797" cy="784027"/>
          </a:xfrm>
          <a:prstGeom prst="ellipse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33CC247B-DFEC-664F-A330-207CEB80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632" y="1985536"/>
            <a:ext cx="1265336" cy="146447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D8BADB6D-5801-1F48-9812-531DFF5D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821" y="2061438"/>
            <a:ext cx="1265337" cy="146447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70" name="Text Box 14">
            <a:extLst>
              <a:ext uri="{FF2B5EF4-FFF2-40B4-BE49-F238E27FC236}">
                <a16:creationId xmlns:a16="http://schemas.microsoft.com/office/drawing/2014/main" id="{B2BF9CBB-8E66-324E-B521-4944B7D9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497" y="1717645"/>
            <a:ext cx="1847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en-US" sz="1350" i="1" kern="0">
              <a:solidFill>
                <a:srgbClr val="000000"/>
              </a:solidFill>
            </a:endParaRP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0C908AFE-AB80-7C46-9616-BE10860C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789" y="2028398"/>
            <a:ext cx="1847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kumimoji="1" lang="en-US" altLang="en-US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70ECCDFF-590D-0F4A-849B-561E35B4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795" y="2240925"/>
            <a:ext cx="589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2100" i="1" kern="0" dirty="0" err="1">
                <a:solidFill>
                  <a:srgbClr val="000000"/>
                </a:solidFill>
              </a:rPr>
              <a:t>t</a:t>
            </a:r>
            <a:r>
              <a:rPr kumimoji="1" lang="en-US" altLang="zh-CN" sz="2100" i="1" kern="0" baseline="30000" dirty="0" err="1">
                <a:solidFill>
                  <a:srgbClr val="000000"/>
                </a:solidFill>
              </a:rPr>
              <a:t>k</a:t>
            </a:r>
            <a:r>
              <a:rPr kumimoji="1" lang="en-US" altLang="en-US" sz="2100" i="1" kern="0" dirty="0">
                <a:solidFill>
                  <a:srgbClr val="000000"/>
                </a:solidFill>
              </a:rPr>
              <a:t>(t)</a:t>
            </a:r>
          </a:p>
        </p:txBody>
      </p:sp>
      <p:sp>
        <p:nvSpPr>
          <p:cNvPr id="73" name="Text Box 17">
            <a:extLst>
              <a:ext uri="{FF2B5EF4-FFF2-40B4-BE49-F238E27FC236}">
                <a16:creationId xmlns:a16="http://schemas.microsoft.com/office/drawing/2014/main" id="{1B5F5AAB-0163-5347-82CC-74347FB95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272" y="1608863"/>
            <a:ext cx="4539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1200" i="1" kern="0" dirty="0">
                <a:solidFill>
                  <a:srgbClr val="000000"/>
                </a:solidFill>
              </a:rPr>
              <a:t>pe1(t)</a:t>
            </a:r>
          </a:p>
        </p:txBody>
      </p:sp>
      <p:sp>
        <p:nvSpPr>
          <p:cNvPr id="74" name="Oval 19">
            <a:extLst>
              <a:ext uri="{FF2B5EF4-FFF2-40B4-BE49-F238E27FC236}">
                <a16:creationId xmlns:a16="http://schemas.microsoft.com/office/drawing/2014/main" id="{6C17EA1E-DF48-5443-8670-F345B199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044" y="1846233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" name="Oval 19">
            <a:extLst>
              <a:ext uri="{FF2B5EF4-FFF2-40B4-BE49-F238E27FC236}">
                <a16:creationId xmlns:a16="http://schemas.microsoft.com/office/drawing/2014/main" id="{09D3333F-A3BC-2243-BC4F-2644E86E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394" y="1803370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76" name="Straight Arrow Connector 30">
            <a:extLst>
              <a:ext uri="{FF2B5EF4-FFF2-40B4-BE49-F238E27FC236}">
                <a16:creationId xmlns:a16="http://schemas.microsoft.com/office/drawing/2014/main" id="{8F3C33C8-B51B-6840-B7B2-CAD9811EB7B6}"/>
              </a:ext>
            </a:extLst>
          </p:cNvPr>
          <p:cNvCxnSpPr>
            <a:cxnSpLocks noChangeShapeType="1"/>
            <a:stCxn id="69" idx="3"/>
            <a:endCxn id="74" idx="2"/>
          </p:cNvCxnSpPr>
          <p:nvPr/>
        </p:nvCxnSpPr>
        <p:spPr bwMode="auto">
          <a:xfrm flipV="1">
            <a:off x="3266158" y="1921241"/>
            <a:ext cx="509885" cy="21342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17">
            <a:extLst>
              <a:ext uri="{FF2B5EF4-FFF2-40B4-BE49-F238E27FC236}">
                <a16:creationId xmlns:a16="http://schemas.microsoft.com/office/drawing/2014/main" id="{A3692152-7B7D-AD4E-A255-7CD6218B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385" y="1579666"/>
            <a:ext cx="4539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1200" i="1" kern="0" dirty="0">
                <a:solidFill>
                  <a:srgbClr val="000000"/>
                </a:solidFill>
              </a:rPr>
              <a:t>pe2(t)</a:t>
            </a: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851819E5-3B22-B14A-8837-BAB4C9F5B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5508" y="2085547"/>
            <a:ext cx="128588" cy="642938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79" name="Line 23">
            <a:extLst>
              <a:ext uri="{FF2B5EF4-FFF2-40B4-BE49-F238E27FC236}">
                <a16:creationId xmlns:a16="http://schemas.microsoft.com/office/drawing/2014/main" id="{F4BB6858-3F73-0049-8D88-A42CB944D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312" y="2703482"/>
            <a:ext cx="2693194" cy="0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21099FCA-138B-B249-A401-DDEC3D7D4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312" y="2503457"/>
            <a:ext cx="0" cy="200025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D6B98B33-F6B9-284E-8C50-C936505EB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1768" y="1889095"/>
            <a:ext cx="428625" cy="42863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6FAB1F37-7127-9549-A86F-A09450F12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118" y="1803370"/>
            <a:ext cx="428625" cy="857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B6C8BFC5-4958-F44D-915A-683A1511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744" y="1717645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84" name="Straight Arrow Connector 30">
            <a:extLst>
              <a:ext uri="{FF2B5EF4-FFF2-40B4-BE49-F238E27FC236}">
                <a16:creationId xmlns:a16="http://schemas.microsoft.com/office/drawing/2014/main" id="{9F9F651B-A0CB-1044-82A6-C465B644D222}"/>
              </a:ext>
            </a:extLst>
          </p:cNvPr>
          <p:cNvCxnSpPr>
            <a:cxnSpLocks noChangeShapeType="1"/>
            <a:stCxn id="83" idx="6"/>
            <a:endCxn id="68" idx="1"/>
          </p:cNvCxnSpPr>
          <p:nvPr/>
        </p:nvCxnSpPr>
        <p:spPr bwMode="auto">
          <a:xfrm>
            <a:off x="4911899" y="1792654"/>
            <a:ext cx="427733" cy="266105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Line 25">
            <a:extLst>
              <a:ext uri="{FF2B5EF4-FFF2-40B4-BE49-F238E27FC236}">
                <a16:creationId xmlns:a16="http://schemas.microsoft.com/office/drawing/2014/main" id="{F431DE38-A3D6-644B-91A8-922E202D1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5437" y="1882563"/>
            <a:ext cx="471488" cy="428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6" name="Line 26">
            <a:extLst>
              <a:ext uri="{FF2B5EF4-FFF2-40B4-BE49-F238E27FC236}">
                <a16:creationId xmlns:a16="http://schemas.microsoft.com/office/drawing/2014/main" id="{0D07BBB8-6403-1C4D-BD3B-878131777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0393" y="1803370"/>
            <a:ext cx="557213" cy="85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 sz="1350">
              <a:solidFill>
                <a:prstClr val="black"/>
              </a:solidFill>
            </a:endParaRPr>
          </a:p>
        </p:txBody>
      </p:sp>
      <p:graphicFrame>
        <p:nvGraphicFramePr>
          <p:cNvPr id="87" name="Object 3">
            <a:extLst>
              <a:ext uri="{FF2B5EF4-FFF2-40B4-BE49-F238E27FC236}">
                <a16:creationId xmlns:a16="http://schemas.microsoft.com/office/drawing/2014/main" id="{9BD0F106-05BF-F049-A11E-AFE9C53EB5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44095" y="2291824"/>
          <a:ext cx="1932238" cy="78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20193000" imgH="8191500" progId="Equation.3">
                  <p:embed/>
                </p:oleObj>
              </mc:Choice>
              <mc:Fallback>
                <p:oleObj name="Equation" r:id="rId4" imgW="20193000" imgH="8191500" progId="Equation.3">
                  <p:embed/>
                  <p:pic>
                    <p:nvPicPr>
                      <p:cNvPr id="87" name="Object 3">
                        <a:extLst>
                          <a:ext uri="{FF2B5EF4-FFF2-40B4-BE49-F238E27FC236}">
                            <a16:creationId xmlns:a16="http://schemas.microsoft.com/office/drawing/2014/main" id="{9BD0F106-05BF-F049-A11E-AFE9C53EB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095" y="2291824"/>
                        <a:ext cx="1932238" cy="7849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13">
            <a:extLst>
              <a:ext uri="{FF2B5EF4-FFF2-40B4-BE49-F238E27FC236}">
                <a16:creationId xmlns:a16="http://schemas.microsoft.com/office/drawing/2014/main" id="{1793E7E5-3ACC-D94E-92C1-173C04F1E125}"/>
              </a:ext>
            </a:extLst>
          </p:cNvPr>
          <p:cNvGrpSpPr>
            <a:grpSpLocks/>
          </p:cNvGrpSpPr>
          <p:nvPr/>
        </p:nvGrpSpPr>
        <p:grpSpPr bwMode="auto">
          <a:xfrm>
            <a:off x="1753468" y="2868680"/>
            <a:ext cx="1195685" cy="669728"/>
            <a:chOff x="3131" y="877"/>
            <a:chExt cx="1339" cy="750"/>
          </a:xfrm>
        </p:grpSpPr>
        <p:sp>
          <p:nvSpPr>
            <p:cNvPr id="89" name="Oval 7">
              <a:extLst>
                <a:ext uri="{FF2B5EF4-FFF2-40B4-BE49-F238E27FC236}">
                  <a16:creationId xmlns:a16="http://schemas.microsoft.com/office/drawing/2014/main" id="{913194B0-6A4B-D34D-B4F7-C8E3905B0A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72218">
              <a:off x="3131" y="877"/>
              <a:ext cx="1331" cy="706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CB39EB86-8CD5-4A4A-9020-B7E630DEB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248"/>
              <a:ext cx="52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36745D5B-ABF7-6E4A-9BFC-AF0AE63F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08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2" name="Oval 10">
              <a:extLst>
                <a:ext uri="{FF2B5EF4-FFF2-40B4-BE49-F238E27FC236}">
                  <a16:creationId xmlns:a16="http://schemas.microsoft.com/office/drawing/2014/main" id="{7FAF7CE6-D437-824D-BD66-8BC603BA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952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3" name="Oval 11">
              <a:extLst>
                <a:ext uri="{FF2B5EF4-FFF2-40B4-BE49-F238E27FC236}">
                  <a16:creationId xmlns:a16="http://schemas.microsoft.com/office/drawing/2014/main" id="{38823CF6-2094-A14D-A4EB-321D11B5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250"/>
              <a:ext cx="121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4" name="Oval 12">
              <a:extLst>
                <a:ext uri="{FF2B5EF4-FFF2-40B4-BE49-F238E27FC236}">
                  <a16:creationId xmlns:a16="http://schemas.microsoft.com/office/drawing/2014/main" id="{F07B16EB-4003-CB42-BFA0-B8E89F9F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99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grpSp>
          <p:nvGrpSpPr>
            <p:cNvPr id="95" name="Group 13">
              <a:extLst>
                <a:ext uri="{FF2B5EF4-FFF2-40B4-BE49-F238E27FC236}">
                  <a16:creationId xmlns:a16="http://schemas.microsoft.com/office/drawing/2014/main" id="{EDCB417F-F22D-B243-82BD-0EDE8CE21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6" y="1085"/>
              <a:ext cx="374" cy="541"/>
              <a:chOff x="1968" y="3072"/>
              <a:chExt cx="593" cy="1103"/>
            </a:xfrm>
          </p:grpSpPr>
          <p:sp>
            <p:nvSpPr>
              <p:cNvPr id="96" name="Oval 14">
                <a:extLst>
                  <a:ext uri="{FF2B5EF4-FFF2-40B4-BE49-F238E27FC236}">
                    <a16:creationId xmlns:a16="http://schemas.microsoft.com/office/drawing/2014/main" id="{203067A3-7360-9441-9BC5-E8532085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49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27ACC106-BDFB-244F-A3C7-889B316E1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21"/>
                <a:ext cx="593" cy="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A73F17CF-A129-E34E-B11D-6061037EE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669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43E-6BCC-3248-A00F-DFFDAA16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Protocol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29211-B0F3-D742-8096-AA9D95BD9684}"/>
              </a:ext>
            </a:extLst>
          </p:cNvPr>
          <p:cNvSpPr/>
          <p:nvPr/>
        </p:nvSpPr>
        <p:spPr>
          <a:xfrm>
            <a:off x="1408043" y="2593223"/>
            <a:ext cx="2796280" cy="4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400EC-FD5E-6D43-92B1-47DC6411FDD3}"/>
              </a:ext>
            </a:extLst>
          </p:cNvPr>
          <p:cNvSpPr/>
          <p:nvPr/>
        </p:nvSpPr>
        <p:spPr>
          <a:xfrm>
            <a:off x="1408043" y="3546411"/>
            <a:ext cx="2796280" cy="5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network substrate </a:t>
            </a:r>
            <a:br>
              <a:rPr lang="en-US" sz="1800" baseline="0" dirty="0"/>
            </a:br>
            <a:r>
              <a:rPr lang="en-US" sz="1800" baseline="0" dirty="0"/>
              <a:t>(NMS, routing protocols)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959819-7B97-3647-A651-2DC1A4ADE43C}"/>
              </a:ext>
            </a:extLst>
          </p:cNvPr>
          <p:cNvCxnSpPr/>
          <p:nvPr/>
        </p:nvCxnSpPr>
        <p:spPr>
          <a:xfrm>
            <a:off x="2849800" y="3100925"/>
            <a:ext cx="0" cy="412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AEB06-43D9-C849-A5CE-66EC8695BAFA}"/>
              </a:ext>
            </a:extLst>
          </p:cNvPr>
          <p:cNvSpPr txBox="1"/>
          <p:nvPr/>
        </p:nvSpPr>
        <p:spPr>
          <a:xfrm>
            <a:off x="352129" y="31214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Backend/infrastructure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FB1B1-3DFF-AA4E-937A-C481BC4CA411}"/>
              </a:ext>
            </a:extLst>
          </p:cNvPr>
          <p:cNvSpPr/>
          <p:nvPr/>
        </p:nvSpPr>
        <p:spPr>
          <a:xfrm>
            <a:off x="1457660" y="1410848"/>
            <a:ext cx="2796280" cy="47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1BE88-10B8-BA43-AE8E-3563CD596462}"/>
              </a:ext>
            </a:extLst>
          </p:cNvPr>
          <p:cNvCxnSpPr>
            <a:cxnSpLocks/>
          </p:cNvCxnSpPr>
          <p:nvPr/>
        </p:nvCxnSpPr>
        <p:spPr>
          <a:xfrm>
            <a:off x="2855800" y="1999527"/>
            <a:ext cx="0" cy="49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66DBF-5580-7F4E-A6E0-58BF468C1092}"/>
              </a:ext>
            </a:extLst>
          </p:cNvPr>
          <p:cNvSpPr txBox="1"/>
          <p:nvPr/>
        </p:nvSpPr>
        <p:spPr>
          <a:xfrm>
            <a:off x="352561" y="2172977"/>
            <a:ext cx="1055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Transport</a:t>
            </a:r>
            <a:endParaRPr lang="en-US" sz="2454" baseline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E96C3-E049-E74E-BEE7-8F7D722E1FC9}"/>
              </a:ext>
            </a:extLst>
          </p:cNvPr>
          <p:cNvSpPr txBox="1"/>
          <p:nvPr/>
        </p:nvSpPr>
        <p:spPr>
          <a:xfrm>
            <a:off x="352129" y="184270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Abstractions,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4767-DDA2-254C-96E1-1F3CDA2630E9}"/>
              </a:ext>
            </a:extLst>
          </p:cNvPr>
          <p:cNvCxnSpPr>
            <a:cxnSpLocks/>
          </p:cNvCxnSpPr>
          <p:nvPr/>
        </p:nvCxnSpPr>
        <p:spPr>
          <a:xfrm flipH="1">
            <a:off x="4538107" y="2814959"/>
            <a:ext cx="713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CEC5-1C37-704D-A464-E74A94D51E11}"/>
              </a:ext>
            </a:extLst>
          </p:cNvPr>
          <p:cNvSpPr/>
          <p:nvPr/>
        </p:nvSpPr>
        <p:spPr>
          <a:xfrm>
            <a:off x="4478217" y="2202579"/>
            <a:ext cx="2731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0" dirty="0"/>
              <a:t>East-west (server-to-server)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60213-192D-1A4B-AF71-487CA9418245}"/>
              </a:ext>
            </a:extLst>
          </p:cNvPr>
          <p:cNvSpPr/>
          <p:nvPr/>
        </p:nvSpPr>
        <p:spPr>
          <a:xfrm>
            <a:off x="5585290" y="2593223"/>
            <a:ext cx="2796280" cy="4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server</a:t>
            </a:r>
          </a:p>
        </p:txBody>
      </p:sp>
    </p:spTree>
    <p:extLst>
      <p:ext uri="{BB962C8B-B14F-4D97-AF65-F5344CB8AC3E}">
        <p14:creationId xmlns:p14="http://schemas.microsoft.com/office/powerpoint/2010/main" val="92208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F6A-B55F-4C4B-98EE-5EDFAB15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Network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86F2-AE3D-F34B-9235-45451F10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Entity: A network consists of a set of entities</a:t>
            </a:r>
          </a:p>
          <a:p>
            <a:pPr lvl="1"/>
            <a:r>
              <a:rPr lang="en-US" sz="1800" dirty="0"/>
              <a:t>Endpoints, aggregation of endpoints, abstract network elements</a:t>
            </a:r>
          </a:p>
          <a:p>
            <a:pPr lvl="1"/>
            <a:r>
              <a:rPr lang="en-US" sz="1800" dirty="0"/>
              <a:t>Each entity can have a set of properties</a:t>
            </a:r>
          </a:p>
          <a:p>
            <a:pPr lvl="1"/>
            <a:r>
              <a:rPr lang="en-US" sz="1800" dirty="0"/>
              <a:t>A generic framework supporting entity properties, inheritance</a:t>
            </a:r>
          </a:p>
          <a:p>
            <a:r>
              <a:rPr lang="en-US" sz="1800" dirty="0"/>
              <a:t>Path: a network-traversal path from a </a:t>
            </a:r>
            <a:r>
              <a:rPr lang="en-US" sz="1800" dirty="0" err="1"/>
              <a:t>src</a:t>
            </a:r>
            <a:r>
              <a:rPr lang="en-US" sz="1800" dirty="0"/>
              <a:t> entity to a </a:t>
            </a:r>
            <a:r>
              <a:rPr lang="en-US" sz="1800" dirty="0" err="1"/>
              <a:t>dst</a:t>
            </a:r>
            <a:r>
              <a:rPr lang="en-US" sz="1800" dirty="0"/>
              <a:t> entity</a:t>
            </a:r>
          </a:p>
          <a:p>
            <a:pPr lvl="1"/>
            <a:r>
              <a:rPr lang="en-US" sz="1800" dirty="0"/>
              <a:t>Path has properties called cost metrics [</a:t>
            </a:r>
            <a:r>
              <a:rPr lang="en-US" sz="1800" dirty="0" err="1"/>
              <a:t>PerfMetrics</a:t>
            </a:r>
            <a:r>
              <a:rPr lang="en-US" sz="1800" dirty="0"/>
              <a:t>, </a:t>
            </a:r>
            <a:r>
              <a:rPr lang="en-US" sz="1800" dirty="0" err="1"/>
              <a:t>MultiCost</a:t>
            </a:r>
            <a:r>
              <a:rPr lang="en-US" sz="1800" dirty="0"/>
              <a:t>, </a:t>
            </a:r>
            <a:r>
              <a:rPr lang="en-US" sz="1800" dirty="0" err="1"/>
              <a:t>CostCalendar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Originally cost was called distance</a:t>
            </a:r>
          </a:p>
          <a:p>
            <a:pPr lvl="1"/>
            <a:r>
              <a:rPr lang="en-US" sz="1800" dirty="0"/>
              <a:t>The path properties from a set of </a:t>
            </a:r>
            <a:r>
              <a:rPr lang="en-US" sz="1800" dirty="0" err="1"/>
              <a:t>src</a:t>
            </a:r>
            <a:r>
              <a:rPr lang="en-US" sz="1800" dirty="0"/>
              <a:t> to a set of </a:t>
            </a:r>
            <a:r>
              <a:rPr lang="en-US" sz="1800" dirty="0" err="1"/>
              <a:t>dst</a:t>
            </a:r>
            <a:r>
              <a:rPr lang="en-US" sz="1800" dirty="0"/>
              <a:t> can be queried as a cost map</a:t>
            </a:r>
          </a:p>
          <a:p>
            <a:pPr lvl="1"/>
            <a:r>
              <a:rPr lang="en-US" sz="1800" dirty="0"/>
              <a:t>Ongoing work to introduce more flexible path properties</a:t>
            </a:r>
          </a:p>
          <a:p>
            <a:pPr lvl="2"/>
            <a:r>
              <a:rPr lang="en-US" sz="1800" dirty="0"/>
              <a:t>Path vector</a:t>
            </a:r>
          </a:p>
          <a:p>
            <a:pPr lvl="2"/>
            <a:r>
              <a:rPr lang="en-US" sz="1800" dirty="0"/>
              <a:t>Path bottleneck structure (G2)</a:t>
            </a:r>
          </a:p>
        </p:txBody>
      </p:sp>
    </p:spTree>
    <p:extLst>
      <p:ext uri="{BB962C8B-B14F-4D97-AF65-F5344CB8AC3E}">
        <p14:creationId xmlns:p14="http://schemas.microsoft.com/office/powerpoint/2010/main" val="181097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393-F6E7-ED4B-B187-9EBAD3C0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ALTO Example: Endpoint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FFF-B00B-9343-8DBD-ACA38D8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041912"/>
            <a:ext cx="8856662" cy="701537"/>
          </a:xfrm>
        </p:spPr>
        <p:txBody>
          <a:bodyPr/>
          <a:lstStyle/>
          <a:p>
            <a:r>
              <a:rPr lang="en-US" dirty="0"/>
              <a:t>More details see RFC7285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94C0-BDA2-864D-A102-5311FA86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1303020"/>
            <a:ext cx="4725554" cy="2462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1CA2-67E0-4E4F-B16D-CF71DA53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9" y="1280062"/>
            <a:ext cx="3523081" cy="2485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07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AAE-9DA3-2B4C-94E7-4D42112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ALTO Example: Incremental Push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845D-0636-9F4D-BB25-FC6E94FD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359964"/>
            <a:ext cx="8856662" cy="383485"/>
          </a:xfrm>
        </p:spPr>
        <p:txBody>
          <a:bodyPr/>
          <a:lstStyle/>
          <a:p>
            <a:r>
              <a:rPr lang="en-US" dirty="0"/>
              <a:t>More details see RFC8895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74A79-6034-5B4B-B8C1-E55A0868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1073426"/>
            <a:ext cx="2825616" cy="2995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E9CD6-7432-3942-9FB2-CE642384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62" y="1073426"/>
            <a:ext cx="3089138" cy="316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52C0E-9E39-5446-8784-3133330F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48" y="1073426"/>
            <a:ext cx="2860211" cy="2885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6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13F9-04CE-CE42-A110-BC394746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ALTO Example: Path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F26B-5B20-9440-BC6C-B89F8331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428392"/>
            <a:ext cx="8856662" cy="315057"/>
          </a:xfrm>
        </p:spPr>
        <p:txBody>
          <a:bodyPr/>
          <a:lstStyle/>
          <a:p>
            <a:r>
              <a:rPr lang="en-US" sz="1600" dirty="0"/>
              <a:t>More details see https://</a:t>
            </a:r>
            <a:r>
              <a:rPr lang="en-US" sz="1600" dirty="0" err="1"/>
              <a:t>datatracker.ietf.org</a:t>
            </a:r>
            <a:r>
              <a:rPr lang="en-US" sz="1600" dirty="0"/>
              <a:t>/doc/html/draft-ietf-alto-path-vector-21#section-8.1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AA29-B140-8643-B008-FEA1DFE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952769"/>
            <a:ext cx="3489895" cy="3521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B6602-5256-AE40-99B5-7F19156C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081" y="952769"/>
            <a:ext cx="3036610" cy="310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C226C-5F01-8D4A-A6A4-5B8D92A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64" y="964506"/>
            <a:ext cx="2624068" cy="31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B801-193E-1B47-95B0-807BD765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Work: Bottleneck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FC13-A598-304E-8756-83D51055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742950"/>
            <a:ext cx="4446587" cy="4000500"/>
          </a:xfrm>
        </p:spPr>
        <p:txBody>
          <a:bodyPr/>
          <a:lstStyle/>
          <a:p>
            <a:r>
              <a:rPr lang="en-US" dirty="0"/>
              <a:t>More details see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www.reservoir.com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-content/uploads/2021/08/G2_QTBS_TR_2021.pdf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6A071-A933-5B41-9A33-94CFC95F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31" y="814026"/>
            <a:ext cx="4002809" cy="3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373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28117</TotalTime>
  <Words>1653</Words>
  <Application>Microsoft Macintosh PowerPoint</Application>
  <PresentationFormat>On-screen Show (16:9)</PresentationFormat>
  <Paragraphs>240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ＭＳ Ｐゴシック</vt:lpstr>
      <vt:lpstr>宋体</vt:lpstr>
      <vt:lpstr>ZapfDingbats</vt:lpstr>
      <vt:lpstr>Arial</vt:lpstr>
      <vt:lpstr>Calibri</vt:lpstr>
      <vt:lpstr>Comic Sans MS</vt:lpstr>
      <vt:lpstr>Georgia</vt:lpstr>
      <vt:lpstr>Helvetica Neue Light</vt:lpstr>
      <vt:lpstr>Symbol</vt:lpstr>
      <vt:lpstr>Tahoma</vt:lpstr>
      <vt:lpstr>Times New Roman</vt:lpstr>
      <vt:lpstr>Wingdings</vt:lpstr>
      <vt:lpstr>Blank Presentation</vt:lpstr>
      <vt:lpstr>Equation</vt:lpstr>
      <vt:lpstr>ALTO Overview</vt:lpstr>
      <vt:lpstr>IETF ALTO High-Level Goals and Basic Information</vt:lpstr>
      <vt:lpstr>Basic ALTO Protocol Framework</vt:lpstr>
      <vt:lpstr>General Protocol Structure</vt:lpstr>
      <vt:lpstr>Related Network Abstractions</vt:lpstr>
      <vt:lpstr>Simple ALTO Example: Endpoint Cost</vt:lpstr>
      <vt:lpstr>Simple ALTO Example: Incremental Push Update</vt:lpstr>
      <vt:lpstr>Simple ALTO Example: Path Vector</vt:lpstr>
      <vt:lpstr>Ongoing Work: Bottleneck Structure</vt:lpstr>
      <vt:lpstr>Potential ALTO WG + Rucio Project Collaboration</vt:lpstr>
      <vt:lpstr>Starting Point</vt:lpstr>
      <vt:lpstr>Long-term Goals</vt:lpstr>
      <vt:lpstr>Backup: More Details</vt:lpstr>
      <vt:lpstr>Multi-Domain Data Management Optimization</vt:lpstr>
      <vt:lpstr>ALTO Network Abstractions</vt:lpstr>
      <vt:lpstr>ALTO Network Abstractions and Services</vt:lpstr>
      <vt:lpstr>IETF ALTO RFCs/WG Docs/Drafts</vt:lpstr>
      <vt:lpstr>Example ALTO Deployment Setting: Flow Director</vt:lpstr>
      <vt:lpstr>Example ALTO Deployment Setting: Flow Director</vt:lpstr>
      <vt:lpstr>Operations Workflow</vt:lpstr>
      <vt:lpstr>Basic Challenge of ALTO Design</vt:lpstr>
      <vt:lpstr>A Simple, Illustration Example</vt:lpstr>
      <vt:lpstr>Global Traffic Engineering System Formulation</vt:lpstr>
      <vt:lpstr>Global Traffic Engineering System Formulation</vt:lpstr>
      <vt:lpstr>Why Hard: Constraints Couple Net/App</vt:lpstr>
      <vt:lpstr>A Two-Slide Summary of Constrained  Convex Optimization (Primal-Dual) Theory</vt:lpstr>
      <vt:lpstr>A Two-Slide Summary of Constrained  Convex Optimization (Primal-Dual) Theory</vt:lpstr>
      <vt:lpstr>Exercise</vt:lpstr>
      <vt:lpstr>ALTO Solution Architecture: Decouple Network and Application</vt:lpstr>
      <vt:lpstr>Solution Architecture: 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1174</cp:revision>
  <cp:lastPrinted>2020-07-27T02:41:51Z</cp:lastPrinted>
  <dcterms:modified xsi:type="dcterms:W3CDTF">2022-04-25T03:03:47Z</dcterms:modified>
  <cp:category/>
</cp:coreProperties>
</file>