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40" r:id="rId2"/>
    <p:sldId id="560" r:id="rId3"/>
    <p:sldId id="630" r:id="rId4"/>
    <p:sldId id="529" r:id="rId5"/>
    <p:sldId id="631" r:id="rId6"/>
    <p:sldId id="632" r:id="rId7"/>
    <p:sldId id="633" r:id="rId8"/>
    <p:sldId id="636" r:id="rId9"/>
    <p:sldId id="638" r:id="rId10"/>
    <p:sldId id="639" r:id="rId11"/>
    <p:sldId id="640" r:id="rId12"/>
    <p:sldId id="642" r:id="rId13"/>
    <p:sldId id="643" r:id="rId14"/>
    <p:sldId id="645" r:id="rId15"/>
    <p:sldId id="644" r:id="rId16"/>
    <p:sldId id="646" r:id="rId17"/>
    <p:sldId id="541" r:id="rId18"/>
    <p:sldId id="523" r:id="rId19"/>
    <p:sldId id="526" r:id="rId20"/>
    <p:sldId id="522" r:id="rId21"/>
    <p:sldId id="575" r:id="rId22"/>
    <p:sldId id="569" r:id="rId23"/>
    <p:sldId id="571" r:id="rId24"/>
    <p:sldId id="590" r:id="rId2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7"/>
    <p:restoredTop sz="81032" autoAdjust="0"/>
  </p:normalViewPr>
  <p:slideViewPr>
    <p:cSldViewPr snapToGrid="0">
      <p:cViewPr varScale="1">
        <p:scale>
          <a:sx n="78" d="100"/>
          <a:sy n="78" d="100"/>
        </p:scale>
        <p:origin x="216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www.ietf.org</a:t>
            </a:r>
            <a:r>
              <a:rPr lang="en-US" dirty="0"/>
              <a:t>/archive/id/draft-schott-alto-new-transport-00.txt</a:t>
            </a:r>
          </a:p>
          <a:p>
            <a:r>
              <a:rPr lang="en-US" dirty="0"/>
              <a:t>https://</a:t>
            </a:r>
            <a:r>
              <a:rPr lang="en-US" dirty="0" err="1"/>
              <a:t>www.ietf.org</a:t>
            </a:r>
            <a:r>
              <a:rPr lang="en-US" dirty="0"/>
              <a:t>/archive/id/draft-ietf-alto-new-transport-01.txt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729445" y="6500303"/>
            <a:ext cx="2706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114: ALTO New Protocol (Transport)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86" y="940190"/>
            <a:ext cx="898497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New Transport using HTTP/2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draft-ietf-alto-new-transport-01</a:t>
            </a: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5"/>
            <a:ext cx="85344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Roland Schott</a:t>
            </a:r>
            <a:endParaRPr lang="en-US" sz="2400" noProof="1"/>
          </a:p>
          <a:p>
            <a:pPr>
              <a:spcBef>
                <a:spcPts val="0"/>
              </a:spcBef>
            </a:pPr>
            <a:r>
              <a:rPr lang="en-US" sz="2400" noProof="1"/>
              <a:t>Y. Richard Yang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Kai Gao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Jensen Zhang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July 26, 2022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114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453440" cy="5334000"/>
          </a:xfrm>
        </p:spPr>
        <p:txBody>
          <a:bodyPr/>
          <a:lstStyle/>
          <a:p>
            <a:r>
              <a:rPr lang="en-US" dirty="0"/>
              <a:t>Current mechanism</a:t>
            </a:r>
          </a:p>
          <a:p>
            <a:pPr lvl="1"/>
            <a:r>
              <a:rPr lang="en-US" dirty="0"/>
              <a:t>Client pull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Server push (promise)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9632-A5EB-EB4C-AF6C-28A06AD3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3167742"/>
            <a:ext cx="5195733" cy="279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6C804-580E-DC40-BDD5-57C8F73FB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78" y="795479"/>
            <a:ext cx="5173042" cy="55291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3C4EA19-3254-1E48-8B71-2DA8F378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2: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</p:spTree>
    <p:extLst>
      <p:ext uri="{BB962C8B-B14F-4D97-AF65-F5344CB8AC3E}">
        <p14:creationId xmlns:p14="http://schemas.microsoft.com/office/powerpoint/2010/main" val="280665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2: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5745251" cy="5334000"/>
          </a:xfrm>
        </p:spPr>
        <p:txBody>
          <a:bodyPr/>
          <a:lstStyle/>
          <a:p>
            <a:r>
              <a:rPr lang="en-US" dirty="0"/>
              <a:t>Incremental push alternatives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Client long pull</a:t>
            </a:r>
          </a:p>
          <a:p>
            <a:pPr lvl="2"/>
            <a:r>
              <a:rPr lang="en-US" dirty="0"/>
              <a:t>Allow request on </a:t>
            </a:r>
            <a:r>
              <a:rPr lang="en-US" dirty="0">
                <a:solidFill>
                  <a:srgbClr val="C00000"/>
                </a:solidFill>
              </a:rPr>
              <a:t>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9632-A5EB-EB4C-AF6C-28A06AD3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3167742"/>
            <a:ext cx="5195733" cy="279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3253A-E96C-2040-83B7-8A396B995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10" y="3526971"/>
            <a:ext cx="4672040" cy="2797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012" y="1181100"/>
            <a:ext cx="5428108" cy="2852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B809DB-6B8D-3243-A555-C2395C317C9B}"/>
              </a:ext>
            </a:extLst>
          </p:cNvPr>
          <p:cNvSpPr txBox="1"/>
          <p:nvPr/>
        </p:nvSpPr>
        <p:spPr>
          <a:xfrm>
            <a:off x="10058403" y="5257801"/>
            <a:ext cx="52610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aseline="0" dirty="0">
                <a:solidFill>
                  <a:srgbClr val="C00000"/>
                </a:solidFill>
              </a:rPr>
              <a:t>104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EB18-867E-0C44-BF72-75CEE27DDBE1}"/>
              </a:ext>
            </a:extLst>
          </p:cNvPr>
          <p:cNvSpPr/>
          <p:nvPr/>
        </p:nvSpPr>
        <p:spPr bwMode="auto">
          <a:xfrm>
            <a:off x="10058403" y="5257801"/>
            <a:ext cx="526106" cy="3385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1BFB1D-06BA-EF48-B150-532AADDDC721}"/>
              </a:ext>
            </a:extLst>
          </p:cNvPr>
          <p:cNvSpPr/>
          <p:nvPr/>
        </p:nvSpPr>
        <p:spPr bwMode="auto">
          <a:xfrm>
            <a:off x="7942426" y="2769865"/>
            <a:ext cx="526106" cy="33855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385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5858025" cy="5334000"/>
          </a:xfrm>
        </p:spPr>
        <p:txBody>
          <a:bodyPr/>
          <a:lstStyle/>
          <a:p>
            <a:r>
              <a:rPr lang="en-US" dirty="0"/>
              <a:t>Incremental push alternatives</a:t>
            </a:r>
          </a:p>
          <a:p>
            <a:pPr lvl="1"/>
            <a:r>
              <a:rPr lang="en-US" dirty="0"/>
              <a:t>Client long pull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Server </a:t>
            </a:r>
            <a:r>
              <a:rPr lang="en-US" b="1" dirty="0">
                <a:solidFill>
                  <a:srgbClr val="C00000"/>
                </a:solidFill>
              </a:rPr>
              <a:t>put</a:t>
            </a:r>
          </a:p>
          <a:p>
            <a:pPr lvl="2"/>
            <a:r>
              <a:rPr lang="en-US" dirty="0"/>
              <a:t>Benefit:</a:t>
            </a:r>
          </a:p>
          <a:p>
            <a:pPr lvl="3"/>
            <a:r>
              <a:rPr lang="en-US" dirty="0"/>
              <a:t>Avoid “awkward” promise (current spec: MUST NOT cancel push promise)</a:t>
            </a:r>
          </a:p>
          <a:p>
            <a:pPr lvl="2"/>
            <a:r>
              <a:rPr lang="en-US" dirty="0"/>
              <a:t>Issue: semantics</a:t>
            </a:r>
          </a:p>
          <a:p>
            <a:pPr lvl="3"/>
            <a:r>
              <a:rPr lang="en-US" dirty="0"/>
              <a:t>Client conceptually is only a cache, not a state machine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6C804-580E-DC40-BDD5-57C8F73F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078" y="795479"/>
            <a:ext cx="5173042" cy="55291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3C4EA19-3254-1E48-8B71-2DA8F378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2: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D1AFA1-C463-544B-9A26-9ED0F1900F78}"/>
              </a:ext>
            </a:extLst>
          </p:cNvPr>
          <p:cNvCxnSpPr/>
          <p:nvPr/>
        </p:nvCxnSpPr>
        <p:spPr bwMode="auto">
          <a:xfrm>
            <a:off x="6466114" y="1453244"/>
            <a:ext cx="14859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170AE2-7CC6-C14F-BAFA-B7DD8F73B2C7}"/>
              </a:ext>
            </a:extLst>
          </p:cNvPr>
          <p:cNvCxnSpPr/>
          <p:nvPr/>
        </p:nvCxnSpPr>
        <p:spPr bwMode="auto">
          <a:xfrm>
            <a:off x="7021286" y="1975757"/>
            <a:ext cx="1828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BB22DE-A9BC-8747-AD16-E918BA470A76}"/>
              </a:ext>
            </a:extLst>
          </p:cNvPr>
          <p:cNvSpPr txBox="1"/>
          <p:nvPr/>
        </p:nvSpPr>
        <p:spPr>
          <a:xfrm>
            <a:off x="8449976" y="22674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>
                <a:solidFill>
                  <a:srgbClr val="C00000"/>
                </a:solidFill>
              </a:rPr>
              <a:t>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8D221B-397F-084B-BEF1-BFF7B29D0DDF}"/>
              </a:ext>
            </a:extLst>
          </p:cNvPr>
          <p:cNvCxnSpPr>
            <a:endCxn id="9" idx="1"/>
          </p:cNvCxnSpPr>
          <p:nvPr/>
        </p:nvCxnSpPr>
        <p:spPr bwMode="auto">
          <a:xfrm flipV="1">
            <a:off x="8082643" y="2452103"/>
            <a:ext cx="367333" cy="4616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1026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ADC7-8D53-F64D-B3D8-ACAE6411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3: Example using HTTP/1.1 or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17CB-AFD9-A949-AE54-88F6F661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draft used HTTP/1.1 and then switched to 1.1+2 and current drat HTTP/2</a:t>
            </a:r>
          </a:p>
          <a:p>
            <a:r>
              <a:rPr lang="en-US" dirty="0"/>
              <a:t>Style guide recommends using HTTP/1.1 but if we want to specify more control, we need a way to specify the </a:t>
            </a:r>
          </a:p>
        </p:txBody>
      </p:sp>
    </p:spTree>
    <p:extLst>
      <p:ext uri="{BB962C8B-B14F-4D97-AF65-F5344CB8AC3E}">
        <p14:creationId xmlns:p14="http://schemas.microsoft.com/office/powerpoint/2010/main" val="17451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1949-996D-D049-81C8-9376892C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4: Media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EF9B-6E12-8F41-8884-37F7D948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media type: a single media type (application/</a:t>
            </a:r>
            <a:r>
              <a:rPr lang="en-US" dirty="0" err="1"/>
              <a:t>alto-transport+json</a:t>
            </a:r>
            <a:r>
              <a:rPr lang="en-US" dirty="0"/>
              <a:t>) to encode all new data items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0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F157-B10D-F24D-AE07-16429FB0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5: Specify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4B0C-85F0-A34F-BC5F-EF99930C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77B1-098E-944D-BCBF-B2CD4E6E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E0D5-107B-3744-BC41-4A0E0CA1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authors will submit a new version as soon as the WG makes the decisions on Discuss 1-4</a:t>
            </a:r>
          </a:p>
          <a:p>
            <a:pPr lvl="1"/>
            <a:r>
              <a:rPr lang="en-US" dirty="0"/>
              <a:t>Discuss 1: how much streaming (concurrent control) to specify (Sec. 8)</a:t>
            </a:r>
          </a:p>
          <a:p>
            <a:pPr lvl="1"/>
            <a:r>
              <a:rPr lang="en-US" dirty="0"/>
              <a:t>Discuss 2: Allow client long pull, server put</a:t>
            </a:r>
          </a:p>
          <a:p>
            <a:pPr lvl="1"/>
            <a:r>
              <a:rPr lang="en-US" dirty="0"/>
              <a:t>Discuss 3: Examples using HTTP/1.1 or HTTP/2</a:t>
            </a:r>
          </a:p>
          <a:p>
            <a:pPr lvl="1"/>
            <a:r>
              <a:rPr lang="en-US" dirty="0"/>
              <a:t>Discuss 4: Media type</a:t>
            </a:r>
          </a:p>
        </p:txBody>
      </p:sp>
    </p:spTree>
    <p:extLst>
      <p:ext uri="{BB962C8B-B14F-4D97-AF65-F5344CB8AC3E}">
        <p14:creationId xmlns:p14="http://schemas.microsoft.com/office/powerpoint/2010/main" val="130567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0E2ADA-AF22-5A4A-95B3-72344E0BC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B3792A-3503-D448-8B20-7CE4929C8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7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8385-022E-8642-99FE-E20FA72E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5E1ED-F500-8B4F-8003-9CD57B236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556360"/>
              </p:ext>
            </p:extLst>
          </p:nvPr>
        </p:nvGraphicFramePr>
        <p:xfrm>
          <a:off x="81054" y="85613"/>
          <a:ext cx="12110946" cy="60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59">
                  <a:extLst>
                    <a:ext uri="{9D8B030D-6E8A-4147-A177-3AD203B41FA5}">
                      <a16:colId xmlns:a16="http://schemas.microsoft.com/office/drawing/2014/main" val="3129874548"/>
                    </a:ext>
                  </a:extLst>
                </a:gridCol>
                <a:gridCol w="3162737">
                  <a:extLst>
                    <a:ext uri="{9D8B030D-6E8A-4147-A177-3AD203B41FA5}">
                      <a16:colId xmlns:a16="http://schemas.microsoft.com/office/drawing/2014/main" val="182147399"/>
                    </a:ext>
                  </a:extLst>
                </a:gridCol>
                <a:gridCol w="2753627">
                  <a:extLst>
                    <a:ext uri="{9D8B030D-6E8A-4147-A177-3AD203B41FA5}">
                      <a16:colId xmlns:a16="http://schemas.microsoft.com/office/drawing/2014/main" val="4223205053"/>
                    </a:ext>
                  </a:extLst>
                </a:gridCol>
                <a:gridCol w="1290271">
                  <a:extLst>
                    <a:ext uri="{9D8B030D-6E8A-4147-A177-3AD203B41FA5}">
                      <a16:colId xmlns:a16="http://schemas.microsoft.com/office/drawing/2014/main" val="1094737802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61835384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49011715"/>
                    </a:ext>
                  </a:extLst>
                </a:gridCol>
              </a:tblGrid>
              <a:tr h="280147">
                <a:tc>
                  <a:txBody>
                    <a:bodyPr/>
                    <a:lstStyle/>
                    <a:p>
                      <a:r>
                        <a:rPr lang="en-US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(Out if not labeled)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Core Information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Main Size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Stability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Incremental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1509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Information Resource Directory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alto-directory+json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store; Delegation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32463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Network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alto-networkmap+json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addrType</a:t>
                      </a:r>
                      <a:r>
                        <a:rPr lang="en-US" sz="1200" dirty="0"/>
                        <a:t> -&gt;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#CIDRs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CIDR from </a:t>
                      </a:r>
                      <a:r>
                        <a:rPr lang="en-US" sz="1200" dirty="0" err="1"/>
                        <a:t>pid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45458"/>
                  </a:ext>
                </a:extLst>
              </a:tr>
              <a:tr h="626076">
                <a:tc>
                  <a:txBody>
                    <a:bodyPr/>
                    <a:lstStyle/>
                    <a:p>
                      <a:r>
                        <a:rPr lang="en-US" sz="1200" dirty="0"/>
                        <a:t>Cost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alto-costmap+json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#SRCPID * #DSTPID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cost map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78613"/>
                  </a:ext>
                </a:extLst>
              </a:tr>
              <a:tr h="608364">
                <a:tc>
                  <a:txBody>
                    <a:bodyPr/>
                    <a:lstStyle/>
                    <a:p>
                      <a:r>
                        <a:rPr lang="en-US" sz="1200" dirty="0"/>
                        <a:t>Filtered Map Services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alto-networkmapfilter+json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alto-costmapfilter+json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selected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dstPID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</a:p>
                    <a:p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Filtered #SRCPID * #DSTPID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map entries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8447"/>
                  </a:ext>
                </a:extLst>
              </a:tr>
              <a:tr h="79476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Property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+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  <a:br>
                        <a:rPr lang="en-US" sz="1200" dirty="0"/>
                      </a:b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12805"/>
                  </a:ext>
                </a:extLst>
              </a:tr>
              <a:tr h="60607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Cost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x </a:t>
                      </a:r>
                      <a:r>
                        <a:rPr lang="en-US" sz="1200" dirty="0" err="1"/>
                        <a:t>dstAddr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dstAddr</a:t>
                      </a:r>
                      <a:r>
                        <a:rPr lang="en-US" sz="1200" dirty="0"/>
                        <a:t> -&gt;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more dynamic than cost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36704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Cost Calendar [RFC8896]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Extension to </a:t>
                      </a:r>
                      <a:r>
                        <a:rPr lang="en-US" sz="1200" dirty="0" err="1"/>
                        <a:t>CostType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Previous * #</a:t>
                      </a:r>
                      <a:r>
                        <a:rPr lang="en-US" sz="1200" dirty="0" err="1"/>
                        <a:t>num_intervals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window moves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59436"/>
                  </a:ext>
                </a:extLst>
              </a:tr>
              <a:tr h="590837">
                <a:tc>
                  <a:txBody>
                    <a:bodyPr/>
                    <a:lstStyle/>
                    <a:p>
                      <a:r>
                        <a:rPr lang="en-US" sz="1200" dirty="0"/>
                        <a:t>Unified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alto-propmapparams+json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alto-propmap+json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,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property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23453"/>
                  </a:ext>
                </a:extLst>
              </a:tr>
              <a:tr h="560357">
                <a:tc>
                  <a:txBody>
                    <a:bodyPr/>
                    <a:lstStyle/>
                    <a:p>
                      <a:r>
                        <a:rPr lang="en-US" sz="1200" dirty="0"/>
                        <a:t>Path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see </a:t>
                      </a:r>
                      <a:r>
                        <a:rPr lang="en-US" sz="1200" dirty="0" err="1"/>
                        <a:t>costmap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multipart/</a:t>
                      </a:r>
                      <a:r>
                        <a:rPr lang="en-US" sz="1200" dirty="0" err="1"/>
                        <a:t>related;type</a:t>
                      </a:r>
                      <a:r>
                        <a:rPr lang="en-US" sz="1200" dirty="0"/>
                        <a:t>=application/</a:t>
                      </a:r>
                      <a:r>
                        <a:rPr lang="en-US" sz="1200" dirty="0" err="1"/>
                        <a:t>alto-costmap+json</a:t>
                      </a:r>
                      <a:r>
                        <a:rPr lang="en-US" sz="1200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 map + unified property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vec</a:t>
                      </a:r>
                      <a:r>
                        <a:rPr lang="en-US" sz="1200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metric,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path vector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87677"/>
                  </a:ext>
                </a:extLst>
              </a:tr>
              <a:tr h="358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CDNi</a:t>
                      </a:r>
                      <a:r>
                        <a:rPr lang="en-US" sz="1200" dirty="0"/>
                        <a:t> Cap &amp; 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alto-cdni+json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Array; {capability-type: capability-value}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#footprint * #capability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dynamic, </a:t>
                      </a:r>
                      <a:r>
                        <a:rPr lang="en-US" sz="1200" dirty="0" err="1"/>
                        <a:t>bursty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6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2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D109-5DD9-6249-B329-FC904529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8" y="139750"/>
            <a:ext cx="11416621" cy="685800"/>
          </a:xfrm>
        </p:spPr>
        <p:txBody>
          <a:bodyPr/>
          <a:lstStyle/>
          <a:p>
            <a:r>
              <a:rPr lang="en-US" sz="3600" dirty="0"/>
              <a:t>Performance and Effectiveness of Current Transport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6D4D18-17EB-8E4C-A063-8E736CD99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06502"/>
              </p:ext>
            </p:extLst>
          </p:nvPr>
        </p:nvGraphicFramePr>
        <p:xfrm>
          <a:off x="146102" y="1000832"/>
          <a:ext cx="1180941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657">
                  <a:extLst>
                    <a:ext uri="{9D8B030D-6E8A-4147-A177-3AD203B41FA5}">
                      <a16:colId xmlns:a16="http://schemas.microsoft.com/office/drawing/2014/main" val="2948170734"/>
                    </a:ext>
                  </a:extLst>
                </a:gridCol>
                <a:gridCol w="3399049">
                  <a:extLst>
                    <a:ext uri="{9D8B030D-6E8A-4147-A177-3AD203B41FA5}">
                      <a16:colId xmlns:a16="http://schemas.microsoft.com/office/drawing/2014/main" val="44035653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1626119312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323213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Infrastructures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Basic Workload (ALTO SPEC)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Collecting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9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Benocs</a:t>
                      </a:r>
                      <a:r>
                        <a:rPr lang="en-US" sz="2000" dirty="0"/>
                        <a:t> is fully open to use its infrastructure as an evaluation environment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Greater Bay Network is also fully open to use its infrastructure as an evaluation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(Filtered) Cost map: distribute inter-site performance metrics and calendar; routing changes + link dynamics  =&gt; updated metrics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Endpoint/unified property service: endpoint access status query/updates/</a:t>
                      </a:r>
                      <a:r>
                        <a:rPr lang="en-US" sz="2000" dirty="0" err="1"/>
                        <a:t>bwe</a:t>
                      </a:r>
                      <a:endParaRPr lang="en-US" sz="2000" dirty="0"/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CDN node footprint &amp; capability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Flow direction (pointing to CDN nodes) using ECS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Path vector providing available </a:t>
                      </a:r>
                      <a:r>
                        <a:rPr lang="en-US" sz="2000" dirty="0" err="1"/>
                        <a:t>reservable</a:t>
                      </a:r>
                      <a:r>
                        <a:rPr lang="en-US" sz="2000" dirty="0"/>
                        <a:t>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HTTP/1.x per request full retrieval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keep alive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pipelining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HTTP/2, HTTP/3 per request, full retrieval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ALTO/SSE RFC8895 (on HTTP/1.x)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Server processing load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client processing load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Transport load (bytes)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Transport latency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Throughput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2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7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activities</a:t>
            </a:r>
          </a:p>
          <a:p>
            <a:r>
              <a:rPr lang="en-US" dirty="0"/>
              <a:t>High-level review</a:t>
            </a:r>
          </a:p>
          <a:p>
            <a:r>
              <a:rPr lang="en-US" dirty="0"/>
              <a:t>Major changes from IETF 113</a:t>
            </a:r>
          </a:p>
          <a:p>
            <a:r>
              <a:rPr lang="en-US" dirty="0"/>
              <a:t>Discussions and open issues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4003-F375-6C47-98D0-9603B169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256092"/>
            <a:ext cx="11416621" cy="685800"/>
          </a:xfrm>
        </p:spPr>
        <p:txBody>
          <a:bodyPr/>
          <a:lstStyle/>
          <a:p>
            <a:r>
              <a:rPr lang="en-US" sz="3600" dirty="0"/>
              <a:t>General Space of Network-&gt;App Information Transport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9A6079-39D0-414A-8EA5-71D35384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90008"/>
              </p:ext>
            </p:extLst>
          </p:nvPr>
        </p:nvGraphicFramePr>
        <p:xfrm>
          <a:off x="1226086" y="1618567"/>
          <a:ext cx="991435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588">
                  <a:extLst>
                    <a:ext uri="{9D8B030D-6E8A-4147-A177-3AD203B41FA5}">
                      <a16:colId xmlns:a16="http://schemas.microsoft.com/office/drawing/2014/main" val="1227909160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58848231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96877043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32614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Protocol/Base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transported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ALTO/RFC7285, RFC8895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map, cost map, unified property,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HTTP/1.x client/server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Request/response; ALTO/SSE incremental 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ECN/RFC3168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Congestion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bits in IP Traffic Class header; ECN-Echo/CWR flags  in TCP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packet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9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NEF, SCEF&lt;-&gt;AS/3GPP,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capabilities/events -&gt; 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4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1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581F-EF55-4042-9784-1DA73DF3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930E7-C23F-9846-829E-651F3119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1" y="0"/>
            <a:ext cx="6096000" cy="1941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B1657-6E71-AB4A-84BE-672AF1A10E8E}"/>
              </a:ext>
            </a:extLst>
          </p:cNvPr>
          <p:cNvSpPr/>
          <p:nvPr/>
        </p:nvSpPr>
        <p:spPr>
          <a:xfrm>
            <a:off x="0" y="197351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value 0x0 is reserved for frames that are associated with the connection as a whole as opposed to an individual stream.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A6399-9F79-7C42-93F5-FE64C172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000874"/>
            <a:ext cx="84582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22523-F2E1-D240-B333-89193A43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499" y="-17035"/>
            <a:ext cx="5876607" cy="2282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58FB32-6DC1-DF49-9754-F50A9B155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282" y="2333790"/>
            <a:ext cx="6648824" cy="2268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A7625-2B2E-124E-9828-BC1DEC12B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105" y="4920812"/>
            <a:ext cx="5729941" cy="12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9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D91-1380-E241-8360-B0E2728C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and Pub/sub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532C-25E6-044F-963C-833016A6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missing</a:t>
            </a:r>
          </a:p>
          <a:p>
            <a:pPr lvl="1"/>
            <a:r>
              <a:rPr lang="en-US" dirty="0"/>
              <a:t>The design does not allow creation of generic message queues</a:t>
            </a:r>
          </a:p>
          <a:p>
            <a:pPr lvl="1"/>
            <a:r>
              <a:rPr lang="en-US" dirty="0"/>
              <a:t>Only the server can be the publisher</a:t>
            </a:r>
          </a:p>
          <a:p>
            <a:pPr lvl="2"/>
            <a:r>
              <a:rPr lang="en-US" dirty="0"/>
              <a:t>Clients publish info to be shared with other client</a:t>
            </a:r>
          </a:p>
          <a:p>
            <a:pPr lvl="1"/>
            <a:r>
              <a:rPr lang="en-US" dirty="0"/>
              <a:t>The design does not have the capability of Exchange (message router)</a:t>
            </a:r>
          </a:p>
          <a:p>
            <a:r>
              <a:rPr lang="en-US" dirty="0"/>
              <a:t>Way forward: Keep simple</a:t>
            </a:r>
          </a:p>
          <a:p>
            <a:pPr lvl="1"/>
            <a:r>
              <a:rPr lang="en-US" dirty="0"/>
              <a:t>Broker for further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F9F7-9C93-1542-81DB-94D6A7C5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824" y="3657600"/>
            <a:ext cx="4692276" cy="26560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25F18F-30BE-2340-9203-F46BE81288B6}"/>
              </a:ext>
            </a:extLst>
          </p:cNvPr>
          <p:cNvSpPr/>
          <p:nvPr/>
        </p:nvSpPr>
        <p:spPr>
          <a:xfrm>
            <a:off x="3626971" y="5975051"/>
            <a:ext cx="5480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www.rabbitmq.com</a:t>
            </a:r>
            <a:r>
              <a:rPr lang="en-US" dirty="0"/>
              <a:t>/resources/specs/amqp0-9-1.pdf</a:t>
            </a:r>
          </a:p>
        </p:txBody>
      </p:sp>
    </p:spTree>
    <p:extLst>
      <p:ext uri="{BB962C8B-B14F-4D97-AF65-F5344CB8AC3E}">
        <p14:creationId xmlns:p14="http://schemas.microsoft.com/office/powerpoint/2010/main" val="257754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9172-225B-9744-98E3-24CD48E2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about Transport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5BDE-4910-2C4F-B001-E5ED2747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 semantics</a:t>
            </a:r>
          </a:p>
          <a:p>
            <a:pPr lvl="1"/>
            <a:r>
              <a:rPr lang="en-US" dirty="0"/>
              <a:t>Tell the client ALTO information (e.g., cost) for a future time point</a:t>
            </a:r>
          </a:p>
          <a:p>
            <a:pPr lvl="1"/>
            <a:r>
              <a:rPr lang="en-US" dirty="0"/>
              <a:t>Tell the client when the next information will be released, it is the time that the info is released is distributed, not the value [support]</a:t>
            </a:r>
          </a:p>
        </p:txBody>
      </p:sp>
    </p:spTree>
    <p:extLst>
      <p:ext uri="{BB962C8B-B14F-4D97-AF65-F5344CB8AC3E}">
        <p14:creationId xmlns:p14="http://schemas.microsoft.com/office/powerpoint/2010/main" val="2680948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E07B-1A2E-324A-876D-FEAA9B28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A6A1-849D-FA41-B399-5F6A3F37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to fully specify the complete set of negotiation parameters</a:t>
            </a:r>
          </a:p>
          <a:p>
            <a:pPr lvl="1"/>
            <a:r>
              <a:rPr lang="en-US" dirty="0"/>
              <a:t>Use HTTP/2 (default), HTTP/3</a:t>
            </a:r>
          </a:p>
          <a:p>
            <a:pPr lvl="1"/>
            <a:r>
              <a:rPr lang="en-US" dirty="0"/>
              <a:t>Incremental updates queue encoding </a:t>
            </a:r>
          </a:p>
          <a:p>
            <a:pPr lvl="2"/>
            <a:r>
              <a:rPr lang="en-US" dirty="0"/>
              <a:t>Chosen by server, but must be specified as HTTP Accept header of client</a:t>
            </a:r>
          </a:p>
          <a:p>
            <a:pPr lvl="3"/>
            <a:r>
              <a:rPr lang="en-US" dirty="0"/>
              <a:t>Initial connection setup: client sends list of </a:t>
            </a:r>
            <a:r>
              <a:rPr lang="en-US" dirty="0" err="1"/>
              <a:t>incr</a:t>
            </a:r>
            <a:r>
              <a:rPr lang="en-US" dirty="0"/>
              <a:t> update mime types, and server returns the subset which it can use (Vary header in response)</a:t>
            </a:r>
          </a:p>
          <a:p>
            <a:pPr lvl="1"/>
            <a:r>
              <a:rPr lang="en-US" dirty="0"/>
              <a:t>Concurrency level (e.g., </a:t>
            </a:r>
            <a:r>
              <a:rPr lang="en-US" dirty="0" err="1"/>
              <a:t>Rucio</a:t>
            </a:r>
            <a:r>
              <a:rPr lang="en-US" dirty="0"/>
              <a:t> controller need to monitor info for a large number of clients) stream control</a:t>
            </a:r>
          </a:p>
        </p:txBody>
      </p:sp>
    </p:spTree>
    <p:extLst>
      <p:ext uri="{BB962C8B-B14F-4D97-AF65-F5344CB8AC3E}">
        <p14:creationId xmlns:p14="http://schemas.microsoft.com/office/powerpoint/2010/main" val="97616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73B6-BB1F-0245-A812-7E6B24FB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9D24-D309-BF47-9979-93737ACE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Adopted as working group (WG) document</a:t>
            </a:r>
          </a:p>
          <a:p>
            <a:pPr lvl="1"/>
            <a:r>
              <a:rPr lang="en-US" sz="2000" dirty="0"/>
              <a:t>draft-ietf-alto-new-transport-00 submitted on June 22, 2022</a:t>
            </a:r>
          </a:p>
          <a:p>
            <a:r>
              <a:rPr lang="en-US" sz="2400" dirty="0"/>
              <a:t>Updates to fix review feedbacks</a:t>
            </a:r>
          </a:p>
          <a:p>
            <a:pPr lvl="1"/>
            <a:r>
              <a:rPr lang="en-US" sz="2000" dirty="0"/>
              <a:t>draft-ietf-alto-new-transport-01 submitted on July 10, 2022</a:t>
            </a:r>
          </a:p>
          <a:p>
            <a:r>
              <a:rPr lang="en-US" sz="2400" dirty="0"/>
              <a:t>Three excellent, early HTTP expert reviews</a:t>
            </a:r>
          </a:p>
          <a:p>
            <a:pPr lvl="1"/>
            <a:r>
              <a:rPr lang="en-US" sz="2000" dirty="0"/>
              <a:t>Martin Thompson (July 11)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/alto/sa1Pv7jmTfBF3TbGuJr_PffIjXg/</a:t>
            </a:r>
          </a:p>
          <a:p>
            <a:pPr lvl="1"/>
            <a:r>
              <a:rPr lang="en-US" sz="2000" dirty="0"/>
              <a:t>Spencer Dawkins (July 15)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datatracker.ietf.org</a:t>
            </a:r>
            <a:r>
              <a:rPr lang="en-US" sz="2000" dirty="0"/>
              <a:t>/doc/review-ietf-alto-new-transport-01-artart-early-dawkins-2022-07-15/</a:t>
            </a:r>
          </a:p>
          <a:p>
            <a:pPr lvl="1"/>
            <a:r>
              <a:rPr lang="en-US" sz="2000" dirty="0"/>
              <a:t>Mark Nottingham (July 17)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/alto/D84S0qLbgtpL0-jf93gNPS3NUJE/</a:t>
            </a:r>
          </a:p>
          <a:p>
            <a:pPr lvl="1"/>
            <a:r>
              <a:rPr lang="en-US" sz="2000" dirty="0"/>
              <a:t>More discussions see follow up emails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69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BEB-8C4A-8341-9AC5-80F3DCA5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318088"/>
            <a:ext cx="11416621" cy="685800"/>
          </a:xfrm>
        </p:spPr>
        <p:txBody>
          <a:bodyPr/>
          <a:lstStyle/>
          <a:p>
            <a:r>
              <a:rPr lang="en-US" sz="4000" dirty="0"/>
              <a:t>Review: ALTO New Transport 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B5E5-52C8-F947-A70E-FAE4057D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1096305"/>
            <a:ext cx="10931857" cy="5331788"/>
          </a:xfrm>
        </p:spPr>
        <p:txBody>
          <a:bodyPr/>
          <a:lstStyle/>
          <a:p>
            <a:r>
              <a:rPr lang="en-US" sz="2000" dirty="0"/>
              <a:t>From ALTO base protocol [RFC 7285]</a:t>
            </a:r>
          </a:p>
          <a:p>
            <a:pPr lvl="1"/>
            <a:r>
              <a:rPr lang="en-US" sz="1800" dirty="0"/>
              <a:t>R0: Client can request any ALTO resource using the connection, just as using ALTO base protocol using HTTP/1.x</a:t>
            </a:r>
          </a:p>
          <a:p>
            <a:r>
              <a:rPr lang="en-US" sz="2000" dirty="0"/>
              <a:t>From ALTO SSE [RFC 8895]</a:t>
            </a:r>
          </a:p>
          <a:p>
            <a:pPr lvl="1"/>
            <a:r>
              <a:rPr lang="en-US" sz="1800" dirty="0"/>
              <a:t>R1: Client can request the addition (start) of incremental updates to a resource</a:t>
            </a:r>
          </a:p>
          <a:p>
            <a:pPr lvl="1"/>
            <a:r>
              <a:rPr lang="en-US" sz="1800" dirty="0"/>
              <a:t>R2: Client can request the deletion (stop) of incremental updates to a resource</a:t>
            </a:r>
          </a:p>
          <a:p>
            <a:pPr lvl="1"/>
            <a:r>
              <a:rPr lang="en-US" sz="1800" dirty="0"/>
              <a:t>R3: Server can signal to the client the start or stop of incremental updates to a resource</a:t>
            </a:r>
          </a:p>
          <a:p>
            <a:pPr lvl="1"/>
            <a:r>
              <a:rPr lang="en-US" sz="1800" dirty="0"/>
              <a:t>R4: Server can choose the type of each incremental update encoding, as long as the type is indicated to be acceptable by the client</a:t>
            </a:r>
          </a:p>
          <a:p>
            <a:r>
              <a:rPr lang="en-US" sz="2000" dirty="0"/>
              <a:t>From ALTO base framework [RFC 7285]</a:t>
            </a:r>
          </a:p>
          <a:p>
            <a:pPr lvl="1"/>
            <a:r>
              <a:rPr lang="en-US" sz="1600" dirty="0"/>
              <a:t>R5: Design follows basic HTTP Representational State Transfer architecture if possible</a:t>
            </a:r>
          </a:p>
          <a:p>
            <a:pPr lvl="2"/>
            <a:r>
              <a:rPr lang="en-US" sz="1800" dirty="0"/>
              <a:t>Can use only a limited number of verbs (GET, POST, PUT, DELETE, HEAD)</a:t>
            </a:r>
          </a:p>
          <a:p>
            <a:pPr lvl="1"/>
            <a:r>
              <a:rPr lang="en-US" sz="1600" dirty="0"/>
              <a:t>R6: Design takes advantage of HTTP/2 design features such as parallel transfer and respects HTTP/2 semantics [PUSH_PROMISE]</a:t>
            </a:r>
          </a:p>
          <a:p>
            <a:r>
              <a:rPr lang="en-US" sz="2000" dirty="0"/>
              <a:t>Allow flexible deployment</a:t>
            </a:r>
          </a:p>
          <a:p>
            <a:pPr lvl="1"/>
            <a:r>
              <a:rPr lang="en-US" sz="1600" dirty="0"/>
              <a:t>R7: Capability negotiation</a:t>
            </a:r>
          </a:p>
        </p:txBody>
      </p:sp>
    </p:spTree>
    <p:extLst>
      <p:ext uri="{BB962C8B-B14F-4D97-AF65-F5344CB8AC3E}">
        <p14:creationId xmlns:p14="http://schemas.microsoft.com/office/powerpoint/2010/main" val="240548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13DB-F012-5740-8A2B-EDDB2EA8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New Transport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0C51-2937-DF49-A61C-CE430E7E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783206" cy="5334000"/>
          </a:xfrm>
        </p:spPr>
        <p:txBody>
          <a:bodyPr/>
          <a:lstStyle/>
          <a:p>
            <a:r>
              <a:rPr lang="en-US" sz="2400" dirty="0"/>
              <a:t>An ALTO server provides multiple info resources {R[</a:t>
            </a:r>
            <a:r>
              <a:rPr lang="en-US" sz="2400" dirty="0" err="1"/>
              <a:t>i</a:t>
            </a:r>
            <a:r>
              <a:rPr lang="en-US" sz="2400" dirty="0"/>
              <a:t>]}</a:t>
            </a:r>
          </a:p>
          <a:p>
            <a:pPr lvl="1"/>
            <a:r>
              <a:rPr lang="en-US" sz="2000" dirty="0"/>
              <a:t>URI announced in Information Resource Directory (IRD)</a:t>
            </a:r>
          </a:p>
          <a:p>
            <a:r>
              <a:rPr lang="en-US" sz="2400" dirty="0"/>
              <a:t>An ALTO client uses </a:t>
            </a:r>
            <a:r>
              <a:rPr lang="en-US" sz="2400" dirty="0">
                <a:solidFill>
                  <a:srgbClr val="C00000"/>
                </a:solidFill>
              </a:rPr>
              <a:t>a single HTTP/[2-3] connection</a:t>
            </a:r>
            <a:r>
              <a:rPr lang="en-US" sz="2400" dirty="0"/>
              <a:t> to receive the content of multiple resources</a:t>
            </a:r>
          </a:p>
          <a:p>
            <a:r>
              <a:rPr lang="en-US" sz="2400" dirty="0"/>
              <a:t>Content of a resource (snapshot, </a:t>
            </a:r>
            <a:r>
              <a:rPr lang="en-US" sz="2400" dirty="0" err="1"/>
              <a:t>incr</a:t>
            </a:r>
            <a:r>
              <a:rPr lang="en-US" sz="2400" dirty="0"/>
              <a:t>-updates) stored in an update queue</a:t>
            </a:r>
          </a:p>
          <a:p>
            <a:r>
              <a:rPr lang="en-US" sz="2400" dirty="0"/>
              <a:t>Client can pull from the update queue or server pushes items in the update queue to client 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4597C-FE56-524D-A53B-B652398EA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423" y="1083826"/>
            <a:ext cx="5545917" cy="514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5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5EFA-91AA-0948-BA37-C42EC45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Changes from IETF 113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C675-6FD4-BB4F-B21A-B60C2340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Substantial updates to specify protocol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24F3F-623C-C348-BBE0-D33FA081D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1561808"/>
            <a:ext cx="10779406" cy="476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2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D7AE-61CF-A845-AFF6-D25C9FE7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and Remaining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71ED-BEE0-5A45-B421-30C2996A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Excellent comments and discussions from HTTP experts</a:t>
            </a:r>
          </a:p>
          <a:p>
            <a:r>
              <a:rPr lang="en-US" dirty="0"/>
              <a:t>Information items are stable, the main remaining task to finalize is the </a:t>
            </a:r>
            <a:r>
              <a:rPr lang="en-US" dirty="0">
                <a:solidFill>
                  <a:srgbClr val="C00000"/>
                </a:solidFill>
              </a:rPr>
              <a:t>concurrency control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semantics</a:t>
            </a:r>
            <a:r>
              <a:rPr lang="en-US" dirty="0"/>
              <a:t> of the transport of the information items</a:t>
            </a:r>
          </a:p>
          <a:p>
            <a:pPr lvl="1"/>
            <a:r>
              <a:rPr lang="en-US" dirty="0"/>
              <a:t>They may represent generic problem for HTTP/[2-3] design</a:t>
            </a:r>
          </a:p>
          <a:p>
            <a:pPr lvl="1"/>
            <a:r>
              <a:rPr lang="en-US" dirty="0"/>
              <a:t>The task does not look like to need substantial texts, but need careful WG decision and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58472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B10DF-0882-864D-83BC-B0B49A304627}"/>
              </a:ext>
            </a:extLst>
          </p:cNvPr>
          <p:cNvCxnSpPr>
            <a:cxnSpLocks/>
          </p:cNvCxnSpPr>
          <p:nvPr/>
        </p:nvCxnSpPr>
        <p:spPr>
          <a:xfrm>
            <a:off x="-60891" y="3274070"/>
            <a:ext cx="12252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FE4650-E1C6-C84F-9370-4E51E91CE0C0}"/>
              </a:ext>
            </a:extLst>
          </p:cNvPr>
          <p:cNvSpPr txBox="1"/>
          <p:nvPr/>
        </p:nvSpPr>
        <p:spPr>
          <a:xfrm>
            <a:off x="10668171" y="2840159"/>
            <a:ext cx="159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App/ALTO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6BFA-3007-D645-969E-47B7CC3534D9}"/>
              </a:ext>
            </a:extLst>
          </p:cNvPr>
          <p:cNvSpPr txBox="1"/>
          <p:nvPr/>
        </p:nvSpPr>
        <p:spPr>
          <a:xfrm>
            <a:off x="10668171" y="3289868"/>
            <a:ext cx="1399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http/2-3</a:t>
            </a:r>
            <a:br>
              <a:rPr lang="en-US" baseline="0" dirty="0"/>
            </a:br>
            <a:r>
              <a:rPr lang="en-US" baseline="0" dirty="0"/>
              <a:t>transport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7E29DD-BEFF-324F-B71C-65653B61F6D3}"/>
              </a:ext>
            </a:extLst>
          </p:cNvPr>
          <p:cNvSpPr/>
          <p:nvPr/>
        </p:nvSpPr>
        <p:spPr>
          <a:xfrm>
            <a:off x="6546640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53F00C-2011-DA4E-AE02-5EBA85875D18}"/>
              </a:ext>
            </a:extLst>
          </p:cNvPr>
          <p:cNvCxnSpPr>
            <a:cxnSpLocks/>
            <a:stCxn id="8" idx="6"/>
            <a:endCxn id="39" idx="2"/>
          </p:cNvCxnSpPr>
          <p:nvPr/>
        </p:nvCxnSpPr>
        <p:spPr>
          <a:xfrm>
            <a:off x="7238595" y="1430181"/>
            <a:ext cx="112611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E8A283-4707-814F-A511-0578E9F70A66}"/>
              </a:ext>
            </a:extLst>
          </p:cNvPr>
          <p:cNvSpPr txBox="1"/>
          <p:nvPr/>
        </p:nvSpPr>
        <p:spPr>
          <a:xfrm>
            <a:off x="307022" y="3327429"/>
            <a:ext cx="6638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1</a:t>
            </a:r>
          </a:p>
          <a:p>
            <a:pPr marL="285750" indent="-285750">
              <a:buFontTx/>
              <a:buChar char="-"/>
            </a:pPr>
            <a:r>
              <a:rPr lang="en-US" sz="1800" baseline="0" dirty="0"/>
              <a:t>ALTO specifies only: mapping each Ri to an independent HTTP/2-3 stream; transport does scheduling.</a:t>
            </a:r>
          </a:p>
          <a:p>
            <a:pPr marL="285750" indent="-285750">
              <a:buFontTx/>
              <a:buChar char="-"/>
            </a:pPr>
            <a:r>
              <a:rPr lang="en-US" sz="1800" baseline="0" dirty="0"/>
              <a:t>Issue: Transport could schedule R4, then R3, then R2 and then R1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123755-5E5C-2641-B4CD-10FB49D40923}"/>
              </a:ext>
            </a:extLst>
          </p:cNvPr>
          <p:cNvSpPr txBox="1"/>
          <p:nvPr/>
        </p:nvSpPr>
        <p:spPr>
          <a:xfrm>
            <a:off x="307022" y="4927512"/>
            <a:ext cx="680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2:</a:t>
            </a:r>
          </a:p>
          <a:p>
            <a:r>
              <a:rPr lang="en-US" sz="1800" baseline="0" dirty="0"/>
              <a:t>- ALTO specifies that it submits to the transport layer in DAG order: submit only dependent is finished: R1; R2/R3, R3-&gt;R4</a:t>
            </a:r>
          </a:p>
          <a:p>
            <a:r>
              <a:rPr lang="en-US" sz="1800" baseline="0" dirty="0"/>
              <a:t>- Issue: Sliding window is large and transport can fit R1/R2/R3 into a single window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D7D21A-9AC0-A347-B6B7-68517814BC8B}"/>
              </a:ext>
            </a:extLst>
          </p:cNvPr>
          <p:cNvSpPr/>
          <p:nvPr/>
        </p:nvSpPr>
        <p:spPr>
          <a:xfrm>
            <a:off x="8364714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A2949-B7DE-7F42-B3BF-D8AD4F22FCDC}"/>
              </a:ext>
            </a:extLst>
          </p:cNvPr>
          <p:cNvSpPr txBox="1"/>
          <p:nvPr/>
        </p:nvSpPr>
        <p:spPr>
          <a:xfrm>
            <a:off x="6163021" y="68354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E503A-2014-6745-8D67-177AE118ADF3}"/>
              </a:ext>
            </a:extLst>
          </p:cNvPr>
          <p:cNvSpPr txBox="1"/>
          <p:nvPr/>
        </p:nvSpPr>
        <p:spPr>
          <a:xfrm>
            <a:off x="8427292" y="683845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 patch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864F8A-AD19-6141-BF14-47D8E370BF01}"/>
              </a:ext>
            </a:extLst>
          </p:cNvPr>
          <p:cNvSpPr/>
          <p:nvPr/>
        </p:nvSpPr>
        <p:spPr>
          <a:xfrm>
            <a:off x="6892617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E82D35-60C5-8246-958A-93901E1B64EF}"/>
              </a:ext>
            </a:extLst>
          </p:cNvPr>
          <p:cNvSpPr txBox="1"/>
          <p:nvPr/>
        </p:nvSpPr>
        <p:spPr>
          <a:xfrm>
            <a:off x="6159404" y="2812762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DA70B7-DF00-B246-B3A9-E397BC56C377}"/>
              </a:ext>
            </a:extLst>
          </p:cNvPr>
          <p:cNvSpPr/>
          <p:nvPr/>
        </p:nvSpPr>
        <p:spPr>
          <a:xfrm>
            <a:off x="8692138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03F282-01C0-F340-9C84-C67A2867B27F}"/>
              </a:ext>
            </a:extLst>
          </p:cNvPr>
          <p:cNvCxnSpPr>
            <a:cxnSpLocks/>
            <a:stCxn id="8" idx="4"/>
            <a:endCxn id="42" idx="1"/>
          </p:cNvCxnSpPr>
          <p:nvPr/>
        </p:nvCxnSpPr>
        <p:spPr>
          <a:xfrm>
            <a:off x="6892618" y="1765032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D48A98-5F8C-9342-8E59-AD50335B848B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7584572" y="2510761"/>
            <a:ext cx="11075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D3D7E6-F05E-244A-8748-24585C75F550}"/>
              </a:ext>
            </a:extLst>
          </p:cNvPr>
          <p:cNvSpPr txBox="1"/>
          <p:nvPr/>
        </p:nvSpPr>
        <p:spPr>
          <a:xfrm>
            <a:off x="8591827" y="2840159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 patch 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20A521-6F08-8644-AD8B-92F4038969B7}"/>
              </a:ext>
            </a:extLst>
          </p:cNvPr>
          <p:cNvSpPr/>
          <p:nvPr/>
        </p:nvSpPr>
        <p:spPr>
          <a:xfrm>
            <a:off x="6819372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957F44-77AC-EC45-9C58-2E4C7BFF9A09}"/>
              </a:ext>
            </a:extLst>
          </p:cNvPr>
          <p:cNvSpPr/>
          <p:nvPr/>
        </p:nvSpPr>
        <p:spPr>
          <a:xfrm>
            <a:off x="8637446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8D70B9-52AA-964C-BAE4-33818F33104F}"/>
              </a:ext>
            </a:extLst>
          </p:cNvPr>
          <p:cNvSpPr/>
          <p:nvPr/>
        </p:nvSpPr>
        <p:spPr>
          <a:xfrm>
            <a:off x="7165349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2F6B4B-D30B-6149-9728-AEB3C71B1C55}"/>
              </a:ext>
            </a:extLst>
          </p:cNvPr>
          <p:cNvSpPr/>
          <p:nvPr/>
        </p:nvSpPr>
        <p:spPr>
          <a:xfrm>
            <a:off x="8964870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95509-1BE9-1E4F-8290-9BC5AC91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9" y="509919"/>
            <a:ext cx="5816905" cy="1665989"/>
          </a:xfrm>
        </p:spPr>
        <p:txBody>
          <a:bodyPr/>
          <a:lstStyle/>
          <a:p>
            <a:pPr algn="l"/>
            <a:r>
              <a:rPr lang="en-US" sz="3200" dirty="0"/>
              <a:t>Discuss 1: How much to specify control: app vs transport semantics</a:t>
            </a:r>
          </a:p>
        </p:txBody>
      </p:sp>
    </p:spTree>
    <p:extLst>
      <p:ext uri="{BB962C8B-B14F-4D97-AF65-F5344CB8AC3E}">
        <p14:creationId xmlns:p14="http://schemas.microsoft.com/office/powerpoint/2010/main" val="192790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2: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453440" cy="5334000"/>
          </a:xfrm>
        </p:spPr>
        <p:txBody>
          <a:bodyPr/>
          <a:lstStyle/>
          <a:p>
            <a:r>
              <a:rPr lang="en-US" dirty="0"/>
              <a:t>Current mechanism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Client pull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9632-A5EB-EB4C-AF6C-28A06AD3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3167742"/>
            <a:ext cx="5195733" cy="279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3253A-E96C-2040-83B7-8A396B995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10" y="3526971"/>
            <a:ext cx="4672040" cy="2797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012" y="1181100"/>
            <a:ext cx="5428108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485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35623</TotalTime>
  <Words>1827</Words>
  <Application>Microsoft Macintosh PowerPoint</Application>
  <PresentationFormat>Widescreen</PresentationFormat>
  <Paragraphs>242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ＭＳ Ｐゴシック</vt:lpstr>
      <vt:lpstr>Arial</vt:lpstr>
      <vt:lpstr>Calibri</vt:lpstr>
      <vt:lpstr>Georgia</vt:lpstr>
      <vt:lpstr>Blank Presentation</vt:lpstr>
      <vt:lpstr>ALTO New Transport using HTTP/2 draft-ietf-alto-new-transport-01</vt:lpstr>
      <vt:lpstr>Outline</vt:lpstr>
      <vt:lpstr>Document Activities</vt:lpstr>
      <vt:lpstr>Review: ALTO New Transport Design Requirements</vt:lpstr>
      <vt:lpstr>Review: New Transport Architecture</vt:lpstr>
      <vt:lpstr>Major Changes from IETF 113 </vt:lpstr>
      <vt:lpstr>Discussions and Remaining Issues</vt:lpstr>
      <vt:lpstr>Discuss 1: How much to specify control: app vs transport semantics</vt:lpstr>
      <vt:lpstr>Discuss 2: Client Pull/Server Push/ Client Long Pull/Server Put</vt:lpstr>
      <vt:lpstr>Discuss 2: Client Pull/Server Push/ Client Long Pull/Server Put</vt:lpstr>
      <vt:lpstr>Discuss 2: Client Pull/Server Push/ Client Long Pull/Server Put</vt:lpstr>
      <vt:lpstr>Discuss 2: Client Pull/Server Push/ Client Long Pull/Server Put</vt:lpstr>
      <vt:lpstr>Discuss 3: Example using HTTP/1.1 or Later</vt:lpstr>
      <vt:lpstr>Discuss 4: Media Type</vt:lpstr>
      <vt:lpstr>Discuss 5: Specify Settings</vt:lpstr>
      <vt:lpstr>Next Step</vt:lpstr>
      <vt:lpstr>Backup Slides</vt:lpstr>
      <vt:lpstr>PowerPoint Presentation</vt:lpstr>
      <vt:lpstr>Performance and Effectiveness of Current Transport</vt:lpstr>
      <vt:lpstr>General Space of Network-&gt;App Information Transport</vt:lpstr>
      <vt:lpstr>PowerPoint Presentation</vt:lpstr>
      <vt:lpstr>Transport and Pub/sub</vt:lpstr>
      <vt:lpstr>Additional Information about Transport Queue</vt:lpstr>
      <vt:lpstr>Negotiation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1335</cp:revision>
  <cp:lastPrinted>2021-07-29T20:21:29Z</cp:lastPrinted>
  <dcterms:modified xsi:type="dcterms:W3CDTF">2022-07-23T00:39:16Z</dcterms:modified>
  <cp:category/>
</cp:coreProperties>
</file>