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40" r:id="rId2"/>
    <p:sldId id="560" r:id="rId3"/>
    <p:sldId id="527" r:id="rId4"/>
    <p:sldId id="529" r:id="rId5"/>
    <p:sldId id="561" r:id="rId6"/>
    <p:sldId id="548" r:id="rId7"/>
    <p:sldId id="577" r:id="rId8"/>
    <p:sldId id="562" r:id="rId9"/>
    <p:sldId id="549" r:id="rId10"/>
    <p:sldId id="550" r:id="rId11"/>
    <p:sldId id="558" r:id="rId12"/>
    <p:sldId id="563" r:id="rId13"/>
    <p:sldId id="557" r:id="rId14"/>
    <p:sldId id="564" r:id="rId15"/>
    <p:sldId id="559" r:id="rId16"/>
    <p:sldId id="578" r:id="rId17"/>
    <p:sldId id="565" r:id="rId18"/>
    <p:sldId id="567" r:id="rId19"/>
    <p:sldId id="568" r:id="rId20"/>
    <p:sldId id="552" r:id="rId21"/>
    <p:sldId id="585" r:id="rId22"/>
    <p:sldId id="573" r:id="rId23"/>
    <p:sldId id="579" r:id="rId24"/>
    <p:sldId id="580" r:id="rId25"/>
    <p:sldId id="582" r:id="rId26"/>
    <p:sldId id="583" r:id="rId27"/>
    <p:sldId id="584" r:id="rId28"/>
    <p:sldId id="570" r:id="rId29"/>
    <p:sldId id="569" r:id="rId30"/>
    <p:sldId id="571" r:id="rId31"/>
    <p:sldId id="541" r:id="rId32"/>
    <p:sldId id="523" r:id="rId33"/>
    <p:sldId id="526" r:id="rId34"/>
    <p:sldId id="522" r:id="rId35"/>
    <p:sldId id="517" r:id="rId36"/>
    <p:sldId id="575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D92"/>
    <a:srgbClr val="FF6600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2"/>
    <p:restoredTop sz="95507" autoAdjust="0"/>
  </p:normalViewPr>
  <p:slideViewPr>
    <p:cSldViewPr snapToGrid="0">
      <p:cViewPr varScale="1">
        <p:scale>
          <a:sx n="72" d="100"/>
          <a:sy n="72" d="100"/>
        </p:scale>
        <p:origin x="240" y="6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HTTP stream that created a transport queue is kept open until the stream is deleted or a non-recoverable error associated with the transport queue happens</a:t>
            </a:r>
          </a:p>
          <a:p>
            <a:pPr lvl="1"/>
            <a:r>
              <a:rPr lang="en-US" sz="1600" dirty="0"/>
              <a:t>The stream should be closed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335745" y="65511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113: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 using HTTP/2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draft-schott-alto-new-transport-01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u="sng" noProof="1">
                <a:ea typeface="ＭＳ Ｐゴシック" charset="-128"/>
              </a:rPr>
              <a:t>Roland Schott</a:t>
            </a:r>
            <a:endParaRPr lang="en-US" sz="2400" u="sng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23,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113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1AA2-7C93-E547-BE3A-23BA5AB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Example (Create)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16FB2-86E6-B44E-9DF6-E997F500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-&gt; Server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774D91-AC2B-3347-9098-C3653384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-&gt; Client response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47558-12D7-704C-8723-82B876B0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4" y="1916880"/>
            <a:ext cx="5317107" cy="3481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9B480D-6262-CC4F-849B-9B721E34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6" y="2326854"/>
            <a:ext cx="5475194" cy="2134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9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1AA2-7C93-E547-BE3A-23BA5AB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Example (Read)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16FB2-86E6-B44E-9DF6-E997F500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-&gt; Server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774D91-AC2B-3347-9098-C3653384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-&gt; Client response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D0DBAB-5C86-D24C-A629-E6F2092E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936376"/>
            <a:ext cx="5765475" cy="404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5E3854-D663-7046-B33E-3C6C1625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2692568"/>
            <a:ext cx="5283945" cy="1930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79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</p:txBody>
      </p:sp>
    </p:spTree>
    <p:extLst>
      <p:ext uri="{BB962C8B-B14F-4D97-AF65-F5344CB8AC3E}">
        <p14:creationId xmlns:p14="http://schemas.microsoft.com/office/powerpoint/2010/main" val="118961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00146"/>
            <a:ext cx="11591903" cy="5334000"/>
          </a:xfrm>
        </p:spPr>
        <p:txBody>
          <a:bodyPr/>
          <a:lstStyle/>
          <a:p>
            <a:r>
              <a:rPr lang="en-US" sz="2400" dirty="0"/>
              <a:t>Incremental updates queue basic operations (</a:t>
            </a:r>
            <a:r>
              <a:rPr lang="en-US" sz="2400" strike="sngStrike" dirty="0"/>
              <a:t>C</a:t>
            </a:r>
            <a:r>
              <a:rPr lang="en-US" sz="2400" dirty="0"/>
              <a:t>R</a:t>
            </a:r>
            <a:r>
              <a:rPr lang="en-US" sz="2400" strike="sngStrike" dirty="0"/>
              <a:t>UD</a:t>
            </a:r>
            <a:r>
              <a:rPr lang="en-US" sz="2400" dirty="0"/>
              <a:t>): read (get status)</a:t>
            </a:r>
          </a:p>
          <a:p>
            <a:pPr lvl="1"/>
            <a:r>
              <a:rPr lang="en-US" sz="2000" dirty="0"/>
              <a:t>Client cannot create, update, or delete incremental updates queue directly---it is read only, and associated with transport queue automatically</a:t>
            </a:r>
          </a:p>
          <a:p>
            <a:pPr lvl="1"/>
            <a:r>
              <a:rPr lang="en-US" sz="2000" dirty="0"/>
              <a:t>Read:</a:t>
            </a:r>
          </a:p>
          <a:p>
            <a:pPr lvl="2"/>
            <a:r>
              <a:rPr lang="en-US" sz="2000" dirty="0"/>
              <a:t>Input: &lt;</a:t>
            </a:r>
            <a:r>
              <a:rPr lang="en-US" sz="2000" dirty="0" err="1"/>
              <a:t>tq</a:t>
            </a:r>
            <a:r>
              <a:rPr lang="en-US" sz="2000" dirty="0"/>
              <a:t>&gt;/</a:t>
            </a:r>
            <a:r>
              <a:rPr lang="en-US" sz="2000" dirty="0" err="1"/>
              <a:t>uq</a:t>
            </a:r>
            <a:endParaRPr lang="en-US" sz="2000" dirty="0"/>
          </a:p>
          <a:p>
            <a:pPr lvl="2"/>
            <a:r>
              <a:rPr lang="en-US" sz="2000" dirty="0"/>
              <a:t>Response: updates queue state</a:t>
            </a:r>
          </a:p>
          <a:p>
            <a:pPr lvl="2"/>
            <a:r>
              <a:rPr lang="en-US" sz="2000" dirty="0"/>
              <a:t>Note</a:t>
            </a:r>
          </a:p>
          <a:p>
            <a:pPr lvl="3"/>
            <a:r>
              <a:rPr lang="en-US" sz="2000" dirty="0"/>
              <a:t>Server determines the state </a:t>
            </a:r>
            <a:br>
              <a:rPr lang="en-US" sz="2000" dirty="0"/>
            </a:br>
            <a:r>
              <a:rPr lang="en-US" sz="2000" dirty="0"/>
              <a:t>(window of history and type </a:t>
            </a:r>
            <a:br>
              <a:rPr lang="en-US" sz="2000" dirty="0"/>
            </a:br>
            <a:r>
              <a:rPr lang="en-US" sz="2000" dirty="0"/>
              <a:t>of each update) in the update </a:t>
            </a:r>
            <a:br>
              <a:rPr lang="en-US" sz="2000" dirty="0"/>
            </a:br>
            <a:r>
              <a:rPr lang="en-US" sz="2000" dirty="0"/>
              <a:t>queue [R4]</a:t>
            </a:r>
          </a:p>
          <a:p>
            <a:pPr lvl="3"/>
            <a:r>
              <a:rPr lang="en-US" sz="2000" dirty="0"/>
              <a:t>Read of updates queue status </a:t>
            </a:r>
            <a:br>
              <a:rPr lang="en-US" sz="2000" dirty="0"/>
            </a:br>
            <a:r>
              <a:rPr lang="en-US" sz="2000" dirty="0"/>
              <a:t>allows client to know </a:t>
            </a:r>
          </a:p>
          <a:p>
            <a:pPr lvl="4"/>
            <a:r>
              <a:rPr lang="en-US" sz="2000" dirty="0"/>
              <a:t>backlog status</a:t>
            </a:r>
          </a:p>
          <a:p>
            <a:pPr lvl="4"/>
            <a:r>
              <a:rPr lang="en-US" sz="2000" dirty="0"/>
              <a:t>workload to catch up (HEAD)</a:t>
            </a:r>
          </a:p>
          <a:p>
            <a:pPr lvl="4"/>
            <a:r>
              <a:rPr lang="en-US" sz="2000" dirty="0"/>
              <a:t>potential direct link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Incremental Updates Queue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ABFA3-52B7-1C41-9629-7DD946C3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75" y="1484908"/>
            <a:ext cx="5138645" cy="191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2E4AB-6D2E-5F4B-B93A-B0E1CC422E7E}"/>
              </a:ext>
            </a:extLst>
          </p:cNvPr>
          <p:cNvSpPr txBox="1"/>
          <p:nvPr/>
        </p:nvSpPr>
        <p:spPr>
          <a:xfrm>
            <a:off x="9987066" y="155887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Request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0C49E7-007E-AE47-B122-B3F0114B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45" y="3478355"/>
            <a:ext cx="5352903" cy="27720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B24FC-9C1A-E74A-B017-810774458C3B}"/>
              </a:ext>
            </a:extLst>
          </p:cNvPr>
          <p:cNvSpPr txBox="1"/>
          <p:nvPr/>
        </p:nvSpPr>
        <p:spPr>
          <a:xfrm>
            <a:off x="8981348" y="5572481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Response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A6411-E276-6449-A024-1C32D2D39E29}"/>
              </a:ext>
            </a:extLst>
          </p:cNvPr>
          <p:cNvSpPr/>
          <p:nvPr/>
        </p:nvSpPr>
        <p:spPr bwMode="auto">
          <a:xfrm>
            <a:off x="7082118" y="5432610"/>
            <a:ext cx="3926541" cy="22951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92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Incremental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00146"/>
            <a:ext cx="11591903" cy="5334000"/>
          </a:xfrm>
        </p:spPr>
        <p:txBody>
          <a:bodyPr/>
          <a:lstStyle/>
          <a:p>
            <a:r>
              <a:rPr lang="en-US" sz="2400" dirty="0"/>
              <a:t>Individual incremental updates operations (</a:t>
            </a:r>
            <a:r>
              <a:rPr lang="en-US" sz="2400" strike="sngStrike" dirty="0"/>
              <a:t>C</a:t>
            </a:r>
            <a:r>
              <a:rPr lang="en-US" sz="2400" dirty="0"/>
              <a:t>R</a:t>
            </a:r>
            <a:r>
              <a:rPr lang="en-US" sz="2400" strike="sngStrike" dirty="0"/>
              <a:t>UD</a:t>
            </a:r>
            <a:r>
              <a:rPr lang="en-US" sz="2400" dirty="0"/>
              <a:t>): pull read or push read</a:t>
            </a:r>
          </a:p>
          <a:p>
            <a:pPr lvl="1"/>
            <a:r>
              <a:rPr lang="en-US" sz="2000" dirty="0"/>
              <a:t>Client pull</a:t>
            </a:r>
          </a:p>
          <a:p>
            <a:pPr lvl="2"/>
            <a:r>
              <a:rPr lang="en-US" sz="2000" dirty="0"/>
              <a:t>GET &lt;update-</a:t>
            </a:r>
            <a:r>
              <a:rPr lang="en-US" sz="2000" dirty="0" err="1"/>
              <a:t>uri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/>
              <a:t>Server push</a:t>
            </a:r>
          </a:p>
          <a:p>
            <a:pPr lvl="2"/>
            <a:r>
              <a:rPr lang="en-US" sz="2000" dirty="0"/>
              <a:t>Initialization: </a:t>
            </a:r>
          </a:p>
          <a:p>
            <a:pPr lvl="3"/>
            <a:r>
              <a:rPr lang="en-US" sz="2000" dirty="0"/>
              <a:t>the first update pushed from the server to the client MUST be the later of the following two</a:t>
            </a:r>
          </a:p>
          <a:p>
            <a:pPr lvl="4"/>
            <a:r>
              <a:rPr lang="en-US" sz="2000" dirty="0"/>
              <a:t>the last independent update in the incremental updates queue</a:t>
            </a:r>
          </a:p>
          <a:p>
            <a:pPr lvl="4"/>
            <a:r>
              <a:rPr lang="en-US" sz="2000" dirty="0"/>
              <a:t>the following entry of the entry that matches the tag when the client creates the transport queue</a:t>
            </a:r>
          </a:p>
          <a:p>
            <a:pPr lvl="3"/>
            <a:r>
              <a:rPr lang="en-US" sz="2000" dirty="0"/>
              <a:t>The client MUST set SETTINGS_ENABLE_PUSH to be consistent</a:t>
            </a:r>
          </a:p>
          <a:p>
            <a:pPr lvl="2"/>
            <a:r>
              <a:rPr lang="en-US" sz="2000" dirty="0"/>
              <a:t>State: the server maintains the last entry pushed to the client and schedules next update push</a:t>
            </a:r>
          </a:p>
          <a:p>
            <a:pPr lvl="3"/>
            <a:r>
              <a:rPr lang="en-US" sz="2000" dirty="0"/>
              <a:t>Per client, connection state</a:t>
            </a:r>
          </a:p>
          <a:p>
            <a:pPr lvl="2"/>
            <a:r>
              <a:rPr lang="en-US" sz="2000" dirty="0"/>
              <a:t>Client MUST NOT cancel (RST_STREAM) a PUSH_PROMISE</a:t>
            </a:r>
          </a:p>
          <a:p>
            <a:pPr lvl="3"/>
            <a:r>
              <a:rPr lang="en-US" sz="2000" dirty="0"/>
              <a:t>To avoid complex server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7444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A505-D8EA-9845-8767-0FD90192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Pull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D0E7-216D-7346-B197-D52C9202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1EFCD-8190-8947-9911-A1DB8549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6" y="2726865"/>
            <a:ext cx="4539129" cy="1750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883C5-DE73-B44B-B0B5-B148266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53" y="1163524"/>
            <a:ext cx="4988152" cy="498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55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6E5358-31AA-E44C-BB7A-D1D02F8C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396980"/>
            <a:ext cx="8063035" cy="4175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Server Push Initialization Example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43390-B27B-AC48-90D5-2730CA8B0514}"/>
              </a:ext>
            </a:extLst>
          </p:cNvPr>
          <p:cNvCxnSpPr/>
          <p:nvPr/>
        </p:nvCxnSpPr>
        <p:spPr bwMode="auto">
          <a:xfrm flipH="1">
            <a:off x="3585882" y="1757082"/>
            <a:ext cx="5683624" cy="627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A5438F-F90F-4340-BE2C-0B2684B7D36D}"/>
              </a:ext>
            </a:extLst>
          </p:cNvPr>
          <p:cNvSpPr txBox="1"/>
          <p:nvPr/>
        </p:nvSpPr>
        <p:spPr>
          <a:xfrm>
            <a:off x="9105898" y="1395752"/>
            <a:ext cx="324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First push, if</a:t>
            </a:r>
            <a:br>
              <a:rPr lang="en-US" baseline="0" dirty="0"/>
            </a:br>
            <a:r>
              <a:rPr lang="en-US" baseline="0" dirty="0"/>
              <a:t>client has no matching</a:t>
            </a:r>
            <a:br>
              <a:rPr lang="en-US" baseline="0" dirty="0"/>
            </a:br>
            <a:r>
              <a:rPr lang="en-US" baseline="0" dirty="0"/>
              <a:t>tag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664D4-306D-354D-9836-52C3C834C47D}"/>
              </a:ext>
            </a:extLst>
          </p:cNvPr>
          <p:cNvSpPr txBox="1"/>
          <p:nvPr/>
        </p:nvSpPr>
        <p:spPr>
          <a:xfrm>
            <a:off x="9269405" y="3220419"/>
            <a:ext cx="2922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/>
              <a:t>First push, if</a:t>
            </a:r>
            <a:br>
              <a:rPr lang="en-US" baseline="0" dirty="0"/>
            </a:br>
            <a:r>
              <a:rPr lang="en-US" baseline="0" dirty="0"/>
              <a:t>client has tag matching</a:t>
            </a:r>
            <a:br>
              <a:rPr lang="en-US" baseline="0" dirty="0"/>
            </a:br>
            <a:r>
              <a:rPr lang="en-US" baseline="0" dirty="0"/>
              <a:t>previous entry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66CF5E-2112-D142-A347-6BC2F5BAC6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20353" y="3220419"/>
            <a:ext cx="5549052" cy="264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766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5F70-57AD-DE4D-A748-08A38F1E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Push Transport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35D-D26A-334C-8463-531E11B9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pushed update is indicated first in a PUSH_PROMISE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B3542-E349-CA4E-AC3B-95DE4F7A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2856956"/>
            <a:ext cx="5006415" cy="2160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B5FBF-8394-9E4D-82D8-2A2B360A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58" y="1618129"/>
            <a:ext cx="4856258" cy="4706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41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r>
              <a:rPr lang="en-US" dirty="0"/>
              <a:t>Discussions and open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1FD3-5732-8F40-ABA0-2016A458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8338-E540-0144-BBCF-1B5ABA51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set operations (</a:t>
            </a:r>
            <a:r>
              <a:rPr lang="en-US" strike="sngStrike" dirty="0"/>
              <a:t>C</a:t>
            </a:r>
            <a:r>
              <a:rPr lang="en-US" dirty="0"/>
              <a:t>R</a:t>
            </a:r>
            <a:r>
              <a:rPr lang="en-US" strike="sngStrike" dirty="0"/>
              <a:t>U</a:t>
            </a:r>
            <a:r>
              <a:rPr lang="en-US" dirty="0"/>
              <a:t>D): read (get status), delete (self only)</a:t>
            </a:r>
          </a:p>
          <a:p>
            <a:r>
              <a:rPr lang="en-US" dirty="0"/>
              <a:t>By default a client can see only itself in the receiver set</a:t>
            </a:r>
          </a:p>
          <a:p>
            <a:pPr lvl="1"/>
            <a:r>
              <a:rPr lang="en-US" dirty="0"/>
              <a:t>Appearance of self in the receiver set (read does not return not exists) is an indication that push starts</a:t>
            </a:r>
          </a:p>
          <a:p>
            <a:r>
              <a:rPr lang="en-US" dirty="0"/>
              <a:t>A client can delete itself (stops receiving push):</a:t>
            </a:r>
          </a:p>
          <a:p>
            <a:pPr lvl="1"/>
            <a:r>
              <a:rPr lang="en-US" sz="1800" dirty="0"/>
              <a:t>Explicit: DELETE &lt;transport-queue&gt;/</a:t>
            </a:r>
            <a:r>
              <a:rPr lang="en-US" sz="1800" dirty="0" err="1"/>
              <a:t>rs</a:t>
            </a:r>
            <a:r>
              <a:rPr lang="en-US" sz="1800" dirty="0"/>
              <a:t>/self</a:t>
            </a:r>
          </a:p>
          <a:p>
            <a:pPr lvl="1"/>
            <a:r>
              <a:rPr lang="en-US" sz="1800" dirty="0"/>
              <a:t>Implicit: Transport queue is connection ephemeral: close of connection or stream for the transport queue deletes the transport queue (from the view) for the client</a:t>
            </a:r>
          </a:p>
        </p:txBody>
      </p:sp>
    </p:spTree>
    <p:extLst>
      <p:ext uri="{BB962C8B-B14F-4D97-AF65-F5344CB8AC3E}">
        <p14:creationId xmlns:p14="http://schemas.microsoft.com/office/powerpoint/2010/main" val="284836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r>
              <a:rPr lang="en-US" dirty="0"/>
              <a:t>Stream management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9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0B31-CD4B-B542-BF0D-08F03DA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E412-B055-7044-B1DE-B4332942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Allow stream concurrency to reduce latency</a:t>
            </a:r>
          </a:p>
          <a:p>
            <a:pPr lvl="1"/>
            <a:r>
              <a:rPr lang="en-US" dirty="0"/>
              <a:t>Minimize the number of streams created</a:t>
            </a:r>
          </a:p>
          <a:p>
            <a:pPr lvl="1"/>
            <a:r>
              <a:rPr lang="en-US" dirty="0"/>
              <a:t>Enforce dependency among streams (so that if A depends on B, then A should be sent before B)</a:t>
            </a:r>
          </a:p>
          <a:p>
            <a:pPr lvl="2"/>
            <a:r>
              <a:rPr lang="en-US" dirty="0"/>
              <a:t>Encode dependency to enforce semantics (correctness)</a:t>
            </a:r>
          </a:p>
        </p:txBody>
      </p:sp>
    </p:spTree>
    <p:extLst>
      <p:ext uri="{BB962C8B-B14F-4D97-AF65-F5344CB8AC3E}">
        <p14:creationId xmlns:p14="http://schemas.microsoft.com/office/powerpoint/2010/main" val="210588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[Create transport queue]</a:t>
            </a:r>
          </a:p>
          <a:p>
            <a:pPr lvl="1"/>
            <a:r>
              <a:rPr lang="en-US" dirty="0"/>
              <a:t>Each request to create a transport queue (POST) MUST choose a new client selected stream ID (</a:t>
            </a:r>
            <a:r>
              <a:rPr lang="en-US" dirty="0" err="1"/>
              <a:t>SID_tq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Stream Identifier of the frame is a new client-selected stream ID; Stream Dependency in HEADERS is 0 (connection) for an independent resource, the other transport queue if the dependency is known</a:t>
            </a:r>
          </a:p>
          <a:p>
            <a:pPr lvl="2"/>
            <a:r>
              <a:rPr lang="en-US" dirty="0"/>
              <a:t>Invariant: Stream keeps open until close or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[Close transport queue]</a:t>
            </a:r>
          </a:p>
          <a:p>
            <a:pPr lvl="1"/>
            <a:r>
              <a:rPr lang="en-US" dirty="0"/>
              <a:t>DELETE to close a transport queue (</a:t>
            </a:r>
            <a:r>
              <a:rPr lang="en-US" dirty="0" err="1"/>
              <a:t>SID_tq</a:t>
            </a:r>
            <a:r>
              <a:rPr lang="en-US" dirty="0"/>
              <a:t>) MUST be sent in </a:t>
            </a:r>
            <a:r>
              <a:rPr lang="en-US" dirty="0" err="1"/>
              <a:t>SID_tq</a:t>
            </a:r>
            <a:endParaRPr lang="en-US" dirty="0"/>
          </a:p>
          <a:p>
            <a:pPr lvl="2"/>
            <a:r>
              <a:rPr lang="en-US" dirty="0"/>
              <a:t>Stream Identifier of the frame is </a:t>
            </a:r>
            <a:r>
              <a:rPr lang="en-US" dirty="0" err="1"/>
              <a:t>SID_tq</a:t>
            </a:r>
            <a:r>
              <a:rPr lang="en-US" dirty="0"/>
              <a:t>; Stream Dependency in HEADER is 0 (connection)</a:t>
            </a:r>
          </a:p>
          <a:p>
            <a:pPr lvl="3"/>
            <a:r>
              <a:rPr lang="en-US" dirty="0"/>
              <a:t>So that a client cannot close a different stream</a:t>
            </a:r>
          </a:p>
          <a:p>
            <a:pPr lvl="3"/>
            <a:r>
              <a:rPr lang="en-US" dirty="0"/>
              <a:t>HEADERS indicates END_STREAM; server response also close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7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[Request on data of a transport queue </a:t>
            </a:r>
            <a:r>
              <a:rPr lang="en-US" dirty="0" err="1"/>
              <a:t>SID_tq</a:t>
            </a:r>
            <a:r>
              <a:rPr lang="en-US" dirty="0"/>
              <a:t>, e.g., read message]</a:t>
            </a:r>
          </a:p>
          <a:p>
            <a:pPr lvl="1"/>
            <a:r>
              <a:rPr lang="en-US" dirty="0"/>
              <a:t>Stream Identifier of the frame is a new client-selected stream ID, Stream Dependency in HEADERs MUST be </a:t>
            </a:r>
            <a:r>
              <a:rPr lang="en-US" dirty="0" err="1"/>
              <a:t>SID_tq</a:t>
            </a:r>
            <a:endParaRPr lang="en-US" dirty="0"/>
          </a:p>
          <a:p>
            <a:pPr lvl="2"/>
            <a:r>
              <a:rPr lang="en-US" dirty="0"/>
              <a:t>So that a client cannot issue request on a closed transport queue</a:t>
            </a:r>
          </a:p>
          <a:p>
            <a:pPr lvl="2"/>
            <a:r>
              <a:rPr lang="en-US" dirty="0"/>
              <a:t>Request indicates END_STREAM; response also indicates end of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-&gt; Client PUSH_PROMISE for transport queue </a:t>
            </a:r>
            <a:r>
              <a:rPr lang="en-US" dirty="0" err="1"/>
              <a:t>SID_tq</a:t>
            </a:r>
            <a:endParaRPr lang="en-US" dirty="0"/>
          </a:p>
          <a:p>
            <a:pPr lvl="1"/>
            <a:r>
              <a:rPr lang="en-US" dirty="0"/>
              <a:t>PUSH_PROMISE sent in stream </a:t>
            </a:r>
            <a:r>
              <a:rPr lang="en-US" dirty="0" err="1"/>
              <a:t>SID_tq</a:t>
            </a:r>
            <a:r>
              <a:rPr lang="en-US" dirty="0"/>
              <a:t> to serialize to allow the client to know the push order</a:t>
            </a:r>
          </a:p>
          <a:p>
            <a:pPr lvl="1"/>
            <a:r>
              <a:rPr lang="en-US" dirty="0"/>
              <a:t>Each PUSH_PROMISE chooses a new server-selected stream ID</a:t>
            </a:r>
          </a:p>
          <a:p>
            <a:pPr lvl="2"/>
            <a:r>
              <a:rPr lang="en-US" dirty="0"/>
              <a:t>Stream is closed after  push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905CC-2638-7040-B8B8-BA5691AC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99" y="4382911"/>
            <a:ext cx="5197289" cy="17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6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0EC9-622A-1A45-85C9-CD52533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Streams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D825-EA4C-5E40-A400-139F79E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SETTINGS_MAX_CONCURRENT_STREAMS</a:t>
            </a:r>
          </a:p>
          <a:p>
            <a:r>
              <a:rPr lang="en-US" dirty="0"/>
              <a:t>Client -&gt; Server</a:t>
            </a:r>
          </a:p>
          <a:p>
            <a:pPr lvl="1"/>
            <a:r>
              <a:rPr lang="en-US" dirty="0"/>
              <a:t>There is one stream for each open transport queue</a:t>
            </a:r>
          </a:p>
          <a:p>
            <a:pPr lvl="2"/>
            <a:r>
              <a:rPr lang="en-US" dirty="0"/>
              <a:t>A client can always close a transport queue (it uses the open stream) and hence can open -&gt; can close, without issue of deadlock</a:t>
            </a:r>
          </a:p>
          <a:p>
            <a:r>
              <a:rPr lang="en-US" dirty="0"/>
              <a:t>Server -&gt; Client push</a:t>
            </a:r>
          </a:p>
          <a:p>
            <a:pPr lvl="1"/>
            <a:r>
              <a:rPr lang="en-US" dirty="0"/>
              <a:t>Each push needs to open a new stream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3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r>
              <a:rPr lang="en-US" dirty="0"/>
              <a:t>Stream management</a:t>
            </a:r>
          </a:p>
          <a:p>
            <a:r>
              <a:rPr lang="en-US" dirty="0"/>
              <a:t>Discussions and open issues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6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38212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09DD-BB1C-E14F-836B-B55E2823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5B7B-DC69-FC43-8C57-205DD030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ALTO base protocol [RFC7285] is an HTTP/1.x client-pull protocol</a:t>
            </a:r>
          </a:p>
          <a:p>
            <a:r>
              <a:rPr lang="en-US" sz="2800" dirty="0"/>
              <a:t>ALTO/SSE [RFC8895] adds incremental server push using Server-Sent-Event, but is based on HTTP/1.x</a:t>
            </a:r>
          </a:p>
          <a:p>
            <a:pPr lvl="1"/>
            <a:r>
              <a:rPr lang="en-US" sz="2400" dirty="0"/>
              <a:t>Need additional</a:t>
            </a:r>
            <a:br>
              <a:rPr lang="en-US" sz="2400" dirty="0"/>
            </a:br>
            <a:r>
              <a:rPr lang="en-US" sz="2400" dirty="0"/>
              <a:t>control connection</a:t>
            </a:r>
          </a:p>
          <a:p>
            <a:pPr lvl="1"/>
            <a:r>
              <a:rPr lang="en-US" sz="2400" dirty="0"/>
              <a:t>Updates must be</a:t>
            </a:r>
            <a:br>
              <a:rPr lang="en-US" sz="2400" dirty="0"/>
            </a:br>
            <a:r>
              <a:rPr lang="en-US" sz="2400" dirty="0"/>
              <a:t>serialized</a:t>
            </a:r>
          </a:p>
          <a:p>
            <a:pPr lvl="1"/>
            <a:endParaRPr lang="en-US" sz="2400" dirty="0"/>
          </a:p>
          <a:p>
            <a:r>
              <a:rPr lang="en-US" sz="2800" dirty="0"/>
              <a:t>RFC8895 IESG review</a:t>
            </a:r>
          </a:p>
          <a:p>
            <a:pPr lvl="1"/>
            <a:r>
              <a:rPr lang="en-US" sz="2400" dirty="0"/>
              <a:t>Consider HTTP/2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BB774-E4E7-E146-AF62-33E6DCD8A6DF}"/>
              </a:ext>
            </a:extLst>
          </p:cNvPr>
          <p:cNvSpPr txBox="1"/>
          <p:nvPr/>
        </p:nvSpPr>
        <p:spPr>
          <a:xfrm>
            <a:off x="3301437" y="2292727"/>
            <a:ext cx="93201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+-------+         +-------+ 1.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  +------+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&lt;-------------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-------------&gt;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3.add/   |       |         |       | 1'. control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remove   |       |         |       |               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resource |Stream |         |Update |               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--------&gt;|Control| private |Stream | 2a. data update  |Client| 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|Server |&lt;-------&gt;|Server | messages         |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 |       |         |       | --------------&gt;  |      | &lt;-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response |       |         |       | --------------&gt;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2b.control update|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+-------+         +-------+ messages         +------+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5616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1529733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E946-4606-FC43-B6B4-2DE58BC3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C4EC-9FEB-BF44-AF46-FEB78E1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JSON-LINK as data model [TBD]</a:t>
            </a:r>
          </a:p>
          <a:p>
            <a:endParaRPr lang="en-US" dirty="0"/>
          </a:p>
          <a:p>
            <a:r>
              <a:rPr lang="en-US" dirty="0"/>
              <a:t>Benchmarking deployment and initial reports [Richard, Danny]</a:t>
            </a:r>
          </a:p>
          <a:p>
            <a:pPr lvl="1"/>
            <a:r>
              <a:rPr lang="en-US" dirty="0" err="1"/>
              <a:t>openalto.org</a:t>
            </a:r>
            <a:endParaRPr lang="en-US" dirty="0"/>
          </a:p>
          <a:p>
            <a:pPr lvl="1"/>
            <a:r>
              <a:rPr lang="en-US" dirty="0"/>
              <a:t>Open platforms, all are welcome to join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 draft surveying of Net-&gt;App information and transport in major SDOs [Roland, </a:t>
            </a:r>
            <a:r>
              <a:rPr lang="en-US" dirty="0" err="1"/>
              <a:t>Chunshan</a:t>
            </a:r>
            <a:r>
              <a:rPr lang="en-US" dirty="0"/>
              <a:t>, Richard]</a:t>
            </a:r>
          </a:p>
        </p:txBody>
      </p:sp>
    </p:spTree>
    <p:extLst>
      <p:ext uri="{BB962C8B-B14F-4D97-AF65-F5344CB8AC3E}">
        <p14:creationId xmlns:p14="http://schemas.microsoft.com/office/powerpoint/2010/main" val="3520641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81F-EF55-4042-9784-1DA73DF3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99" y="-17035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dirty="0"/>
              <a:t>ALTO/H2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8392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EC83-054D-154B-91A6-B5729703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Transport Information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18682-8BB0-2444-B836-AB7D5B19AB64}"/>
              </a:ext>
            </a:extLst>
          </p:cNvPr>
          <p:cNvSpPr/>
          <p:nvPr/>
        </p:nvSpPr>
        <p:spPr bwMode="auto">
          <a:xfrm>
            <a:off x="2756849" y="2006214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CBFE5-4896-0B46-8960-94409ED15D9F}"/>
              </a:ext>
            </a:extLst>
          </p:cNvPr>
          <p:cNvSpPr/>
          <p:nvPr/>
        </p:nvSpPr>
        <p:spPr bwMode="auto">
          <a:xfrm>
            <a:off x="4001070" y="2006214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CDE07-2CAC-B847-9C2C-62CDBCF7DB3D}"/>
              </a:ext>
            </a:extLst>
          </p:cNvPr>
          <p:cNvSpPr/>
          <p:nvPr/>
        </p:nvSpPr>
        <p:spPr bwMode="auto">
          <a:xfrm>
            <a:off x="5957633" y="2006214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27045-A687-9F46-B5BD-39D7C0DCD3D0}"/>
              </a:ext>
            </a:extLst>
          </p:cNvPr>
          <p:cNvSpPr/>
          <p:nvPr/>
        </p:nvSpPr>
        <p:spPr bwMode="auto">
          <a:xfrm>
            <a:off x="7603035" y="2006214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36C4FB-6601-6A45-B693-0FE2B80988DF}"/>
              </a:ext>
            </a:extLst>
          </p:cNvPr>
          <p:cNvSpPr/>
          <p:nvPr/>
        </p:nvSpPr>
        <p:spPr bwMode="auto">
          <a:xfrm>
            <a:off x="5172502" y="873453"/>
            <a:ext cx="968992" cy="6823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</a:t>
            </a:r>
            <a:b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461BC-F5C2-7C46-AC03-5D8BD1443BBD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 bwMode="auto">
          <a:xfrm flipH="1">
            <a:off x="3179930" y="1455908"/>
            <a:ext cx="2134478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9B76F-21B5-BE40-863E-53AC65407030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 bwMode="auto">
          <a:xfrm flipH="1">
            <a:off x="4424151" y="1455908"/>
            <a:ext cx="890257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6DB4D6-5AD4-864D-B9AB-D10E92BF1D62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 bwMode="auto">
          <a:xfrm>
            <a:off x="5999588" y="1455908"/>
            <a:ext cx="381126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BDB6C6-FFF0-7147-B32C-41D54206A72B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 bwMode="auto">
          <a:xfrm>
            <a:off x="5999588" y="1455908"/>
            <a:ext cx="2026528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1CB012-5C05-2542-8F19-40BC22350790}"/>
              </a:ext>
            </a:extLst>
          </p:cNvPr>
          <p:cNvSpPr txBox="1"/>
          <p:nvPr/>
        </p:nvSpPr>
        <p:spPr>
          <a:xfrm>
            <a:off x="191752" y="189597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Information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24" name="Snip Same Side Corner Rectangle 23">
            <a:extLst>
              <a:ext uri="{FF2B5EF4-FFF2-40B4-BE49-F238E27FC236}">
                <a16:creationId xmlns:a16="http://schemas.microsoft.com/office/drawing/2014/main" id="{BC6F19B1-0076-8A42-AD36-01B81E8B5BD5}"/>
              </a:ext>
            </a:extLst>
          </p:cNvPr>
          <p:cNvSpPr/>
          <p:nvPr/>
        </p:nvSpPr>
        <p:spPr bwMode="auto">
          <a:xfrm>
            <a:off x="2697282" y="3087136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9FE17C08-34F7-7E47-B6DE-AC68297C2084}"/>
              </a:ext>
            </a:extLst>
          </p:cNvPr>
          <p:cNvSpPr/>
          <p:nvPr/>
        </p:nvSpPr>
        <p:spPr bwMode="auto">
          <a:xfrm>
            <a:off x="5493838" y="3135491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8E7FE33A-87A7-714B-9CDD-613F3DA38138}"/>
              </a:ext>
            </a:extLst>
          </p:cNvPr>
          <p:cNvSpPr/>
          <p:nvPr/>
        </p:nvSpPr>
        <p:spPr bwMode="auto">
          <a:xfrm>
            <a:off x="7255016" y="3167446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9DBD42-0A47-204B-A23E-7B97422139C5}"/>
              </a:ext>
            </a:extLst>
          </p:cNvPr>
          <p:cNvCxnSpPr>
            <a:stCxn id="4" idx="2"/>
            <a:endCxn id="24" idx="3"/>
          </p:cNvCxnSpPr>
          <p:nvPr/>
        </p:nvCxnSpPr>
        <p:spPr bwMode="auto">
          <a:xfrm flipH="1">
            <a:off x="3045301" y="2483885"/>
            <a:ext cx="134629" cy="603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6B3B31-A7BC-D643-ACA1-CDD1024431ED}"/>
              </a:ext>
            </a:extLst>
          </p:cNvPr>
          <p:cNvCxnSpPr>
            <a:stCxn id="6" idx="2"/>
            <a:endCxn id="26" idx="3"/>
          </p:cNvCxnSpPr>
          <p:nvPr/>
        </p:nvCxnSpPr>
        <p:spPr bwMode="auto">
          <a:xfrm flipH="1">
            <a:off x="5841857" y="2483885"/>
            <a:ext cx="538857" cy="65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26EEC-8D92-494E-9B12-B9F5522BAE37}"/>
              </a:ext>
            </a:extLst>
          </p:cNvPr>
          <p:cNvCxnSpPr>
            <a:stCxn id="6" idx="2"/>
            <a:endCxn id="27" idx="3"/>
          </p:cNvCxnSpPr>
          <p:nvPr/>
        </p:nvCxnSpPr>
        <p:spPr bwMode="auto">
          <a:xfrm>
            <a:off x="6380714" y="2483885"/>
            <a:ext cx="1222321" cy="683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6176C0-B962-A54A-BADE-6CE9391FC8AB}"/>
              </a:ext>
            </a:extLst>
          </p:cNvPr>
          <p:cNvSpPr txBox="1"/>
          <p:nvPr/>
        </p:nvSpPr>
        <p:spPr>
          <a:xfrm>
            <a:off x="189817" y="3007696"/>
            <a:ext cx="111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3CADCE-4F00-524D-A653-F2280459A3A2}"/>
              </a:ext>
            </a:extLst>
          </p:cNvPr>
          <p:cNvSpPr/>
          <p:nvPr/>
        </p:nvSpPr>
        <p:spPr bwMode="auto">
          <a:xfrm>
            <a:off x="2080289" y="4085312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45C54-7DCC-454C-8382-B3658240CD26}"/>
              </a:ext>
            </a:extLst>
          </p:cNvPr>
          <p:cNvSpPr txBox="1"/>
          <p:nvPr/>
        </p:nvSpPr>
        <p:spPr>
          <a:xfrm>
            <a:off x="844519" y="3928156"/>
            <a:ext cx="1257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Incremental</a:t>
            </a:r>
            <a:br>
              <a:rPr lang="en-US" dirty="0"/>
            </a:br>
            <a:r>
              <a:rPr lang="en-US" dirty="0"/>
              <a:t>updates 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C1E404-2DFC-AE40-B7B1-7DBF6B7F3B70}"/>
              </a:ext>
            </a:extLst>
          </p:cNvPr>
          <p:cNvSpPr txBox="1"/>
          <p:nvPr/>
        </p:nvSpPr>
        <p:spPr>
          <a:xfrm>
            <a:off x="3598595" y="4146688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</a:t>
            </a:r>
            <a:br>
              <a:rPr lang="en-US" dirty="0"/>
            </a:br>
            <a:r>
              <a:rPr lang="en-US" dirty="0"/>
              <a:t>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DF65B9-F7A6-A242-83DC-86F7ED8CD14B}"/>
              </a:ext>
            </a:extLst>
          </p:cNvPr>
          <p:cNvCxnSpPr>
            <a:cxnSpLocks/>
            <a:stCxn id="24" idx="1"/>
            <a:endCxn id="40" idx="0"/>
          </p:cNvCxnSpPr>
          <p:nvPr/>
        </p:nvCxnSpPr>
        <p:spPr bwMode="auto">
          <a:xfrm flipH="1">
            <a:off x="2334446" y="3756192"/>
            <a:ext cx="710855" cy="329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8755A1-BFA2-394D-A5D9-DE2085D3ECE5}"/>
              </a:ext>
            </a:extLst>
          </p:cNvPr>
          <p:cNvCxnSpPr>
            <a:cxnSpLocks/>
            <a:stCxn id="24" idx="1"/>
            <a:endCxn id="94" idx="0"/>
          </p:cNvCxnSpPr>
          <p:nvPr/>
        </p:nvCxnSpPr>
        <p:spPr bwMode="auto">
          <a:xfrm>
            <a:off x="3045301" y="3756192"/>
            <a:ext cx="168144" cy="477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4DF344-A67B-C341-A690-981F0EEFFA32}"/>
              </a:ext>
            </a:extLst>
          </p:cNvPr>
          <p:cNvCxnSpPr/>
          <p:nvPr/>
        </p:nvCxnSpPr>
        <p:spPr bwMode="auto">
          <a:xfrm>
            <a:off x="36960" y="2729670"/>
            <a:ext cx="12192000" cy="109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D00FB4-BF5C-C644-A717-EEA06FAF128C}"/>
              </a:ext>
            </a:extLst>
          </p:cNvPr>
          <p:cNvSpPr txBox="1"/>
          <p:nvPr/>
        </p:nvSpPr>
        <p:spPr>
          <a:xfrm>
            <a:off x="11370038" y="333269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8D5040-FF9D-774C-A382-F18CB56EAECD}"/>
              </a:ext>
            </a:extLst>
          </p:cNvPr>
          <p:cNvSpPr txBox="1"/>
          <p:nvPr/>
        </p:nvSpPr>
        <p:spPr>
          <a:xfrm>
            <a:off x="11216149" y="235930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Existing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A6375B-AA4A-474A-9612-7FE389978418}"/>
              </a:ext>
            </a:extLst>
          </p:cNvPr>
          <p:cNvCxnSpPr/>
          <p:nvPr/>
        </p:nvCxnSpPr>
        <p:spPr bwMode="auto">
          <a:xfrm>
            <a:off x="93875" y="5056160"/>
            <a:ext cx="12192000" cy="109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8B00B82-940D-2842-AC0E-015950369647}"/>
              </a:ext>
            </a:extLst>
          </p:cNvPr>
          <p:cNvSpPr/>
          <p:nvPr/>
        </p:nvSpPr>
        <p:spPr bwMode="auto">
          <a:xfrm>
            <a:off x="2101594" y="5767939"/>
            <a:ext cx="788884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084C93-64DA-5943-BED5-85D3229CCD9C}"/>
              </a:ext>
            </a:extLst>
          </p:cNvPr>
          <p:cNvSpPr/>
          <p:nvPr/>
        </p:nvSpPr>
        <p:spPr bwMode="auto">
          <a:xfrm flipH="1">
            <a:off x="3561131" y="5811348"/>
            <a:ext cx="863019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436FDB-19BD-EC4C-8199-7B93E3487D27}"/>
              </a:ext>
            </a:extLst>
          </p:cNvPr>
          <p:cNvCxnSpPr>
            <a:cxnSpLocks/>
            <a:stCxn id="62" idx="0"/>
            <a:endCxn id="40" idx="2"/>
          </p:cNvCxnSpPr>
          <p:nvPr/>
        </p:nvCxnSpPr>
        <p:spPr bwMode="auto">
          <a:xfrm flipH="1" flipV="1">
            <a:off x="2334446" y="4812921"/>
            <a:ext cx="161590" cy="95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Terminator 93">
            <a:extLst>
              <a:ext uri="{FF2B5EF4-FFF2-40B4-BE49-F238E27FC236}">
                <a16:creationId xmlns:a16="http://schemas.microsoft.com/office/drawing/2014/main" id="{CD68265F-4928-5046-95C9-82F776F0ED76}"/>
              </a:ext>
            </a:extLst>
          </p:cNvPr>
          <p:cNvSpPr/>
          <p:nvPr/>
        </p:nvSpPr>
        <p:spPr bwMode="auto">
          <a:xfrm>
            <a:off x="2865758" y="4233416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2882BE-433A-7144-A5F4-245D638F6F74}"/>
              </a:ext>
            </a:extLst>
          </p:cNvPr>
          <p:cNvCxnSpPr>
            <a:cxnSpLocks/>
            <a:stCxn id="94" idx="2"/>
            <a:endCxn id="62" idx="0"/>
          </p:cNvCxnSpPr>
          <p:nvPr/>
        </p:nvCxnSpPr>
        <p:spPr bwMode="auto">
          <a:xfrm flipH="1">
            <a:off x="2496036" y="4523778"/>
            <a:ext cx="717409" cy="1244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6958BF-BD90-7340-9D79-7E6D9E6D1E89}"/>
              </a:ext>
            </a:extLst>
          </p:cNvPr>
          <p:cNvCxnSpPr>
            <a:cxnSpLocks/>
            <a:stCxn id="63" idx="7"/>
            <a:endCxn id="40" idx="2"/>
          </p:cNvCxnSpPr>
          <p:nvPr/>
        </p:nvCxnSpPr>
        <p:spPr bwMode="auto">
          <a:xfrm flipH="1" flipV="1">
            <a:off x="2334446" y="4812921"/>
            <a:ext cx="1353071" cy="1067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964AA7C-CD76-204B-ABA2-1A8B39084205}"/>
              </a:ext>
            </a:extLst>
          </p:cNvPr>
          <p:cNvCxnSpPr>
            <a:cxnSpLocks/>
            <a:stCxn id="63" idx="0"/>
          </p:cNvCxnSpPr>
          <p:nvPr/>
        </p:nvCxnSpPr>
        <p:spPr bwMode="auto">
          <a:xfrm flipH="1" flipV="1">
            <a:off x="3393322" y="4535758"/>
            <a:ext cx="599318" cy="12755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7DE4BA2-C6AC-8442-9701-08C1239CC1CD}"/>
              </a:ext>
            </a:extLst>
          </p:cNvPr>
          <p:cNvSpPr/>
          <p:nvPr/>
        </p:nvSpPr>
        <p:spPr bwMode="auto">
          <a:xfrm flipH="1">
            <a:off x="7338493" y="5844751"/>
            <a:ext cx="821722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1809627-BA4E-CD47-9FE5-36AFAD7B1FCA}"/>
              </a:ext>
            </a:extLst>
          </p:cNvPr>
          <p:cNvSpPr/>
          <p:nvPr/>
        </p:nvSpPr>
        <p:spPr bwMode="auto">
          <a:xfrm>
            <a:off x="5031701" y="4225943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5" name="Terminator 114">
            <a:extLst>
              <a:ext uri="{FF2B5EF4-FFF2-40B4-BE49-F238E27FC236}">
                <a16:creationId xmlns:a16="http://schemas.microsoft.com/office/drawing/2014/main" id="{4E8E1B92-5C05-4045-A298-6F76D3DF28C1}"/>
              </a:ext>
            </a:extLst>
          </p:cNvPr>
          <p:cNvSpPr/>
          <p:nvPr/>
        </p:nvSpPr>
        <p:spPr bwMode="auto">
          <a:xfrm>
            <a:off x="6050169" y="4422561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0B411F-4FFC-8F41-A695-E6C27B0137AA}"/>
              </a:ext>
            </a:extLst>
          </p:cNvPr>
          <p:cNvCxnSpPr>
            <a:stCxn id="26" idx="1"/>
            <a:endCxn id="114" idx="0"/>
          </p:cNvCxnSpPr>
          <p:nvPr/>
        </p:nvCxnSpPr>
        <p:spPr bwMode="auto">
          <a:xfrm flipH="1">
            <a:off x="5285858" y="3804547"/>
            <a:ext cx="555999" cy="42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DD1185-9451-EB4F-A1A0-86110B90A849}"/>
              </a:ext>
            </a:extLst>
          </p:cNvPr>
          <p:cNvCxnSpPr>
            <a:stCxn id="26" idx="1"/>
            <a:endCxn id="115" idx="0"/>
          </p:cNvCxnSpPr>
          <p:nvPr/>
        </p:nvCxnSpPr>
        <p:spPr bwMode="auto">
          <a:xfrm>
            <a:off x="5841857" y="3804547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DE9326-F38E-1D45-9C5E-0D3C6B3D8BD3}"/>
              </a:ext>
            </a:extLst>
          </p:cNvPr>
          <p:cNvCxnSpPr>
            <a:cxnSpLocks/>
            <a:stCxn id="114" idx="2"/>
            <a:endCxn id="63" idx="1"/>
          </p:cNvCxnSpPr>
          <p:nvPr/>
        </p:nvCxnSpPr>
        <p:spPr bwMode="auto">
          <a:xfrm flipH="1">
            <a:off x="4297764" y="4953552"/>
            <a:ext cx="988094" cy="926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265C881-FAB4-9245-A420-BFC653C3C017}"/>
              </a:ext>
            </a:extLst>
          </p:cNvPr>
          <p:cNvCxnSpPr>
            <a:cxnSpLocks/>
            <a:stCxn id="115" idx="2"/>
            <a:endCxn id="63" idx="1"/>
          </p:cNvCxnSpPr>
          <p:nvPr/>
        </p:nvCxnSpPr>
        <p:spPr bwMode="auto">
          <a:xfrm flipH="1">
            <a:off x="4297764" y="4712923"/>
            <a:ext cx="2100092" cy="1167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A8E011-231B-0B4C-B800-7D25300BD290}"/>
              </a:ext>
            </a:extLst>
          </p:cNvPr>
          <p:cNvSpPr/>
          <p:nvPr/>
        </p:nvSpPr>
        <p:spPr bwMode="auto">
          <a:xfrm>
            <a:off x="7027060" y="4319745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7" name="Terminator 126">
            <a:extLst>
              <a:ext uri="{FF2B5EF4-FFF2-40B4-BE49-F238E27FC236}">
                <a16:creationId xmlns:a16="http://schemas.microsoft.com/office/drawing/2014/main" id="{9C668723-1F9E-3A45-9700-4F630AB3C6B3}"/>
              </a:ext>
            </a:extLst>
          </p:cNvPr>
          <p:cNvSpPr/>
          <p:nvPr/>
        </p:nvSpPr>
        <p:spPr bwMode="auto">
          <a:xfrm>
            <a:off x="7812529" y="4467849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BAE801-5E05-4849-9D6A-5AA549350519}"/>
              </a:ext>
            </a:extLst>
          </p:cNvPr>
          <p:cNvCxnSpPr>
            <a:endCxn id="126" idx="0"/>
          </p:cNvCxnSpPr>
          <p:nvPr/>
        </p:nvCxnSpPr>
        <p:spPr bwMode="auto">
          <a:xfrm flipH="1">
            <a:off x="7281217" y="3849835"/>
            <a:ext cx="323000" cy="469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9E5FB87-7C0D-F248-8A64-736F22F0C6AF}"/>
              </a:ext>
            </a:extLst>
          </p:cNvPr>
          <p:cNvCxnSpPr>
            <a:endCxn id="127" idx="0"/>
          </p:cNvCxnSpPr>
          <p:nvPr/>
        </p:nvCxnSpPr>
        <p:spPr bwMode="auto">
          <a:xfrm>
            <a:off x="7604217" y="3849835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EF470BF-1E42-574F-95E8-0C60546D7329}"/>
              </a:ext>
            </a:extLst>
          </p:cNvPr>
          <p:cNvSpPr txBox="1"/>
          <p:nvPr/>
        </p:nvSpPr>
        <p:spPr>
          <a:xfrm>
            <a:off x="192571" y="570821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52E0500-2A2F-1749-8BB6-BCB3D3E348FA}"/>
              </a:ext>
            </a:extLst>
          </p:cNvPr>
          <p:cNvCxnSpPr>
            <a:cxnSpLocks/>
            <a:stCxn id="126" idx="2"/>
            <a:endCxn id="113" idx="0"/>
          </p:cNvCxnSpPr>
          <p:nvPr/>
        </p:nvCxnSpPr>
        <p:spPr bwMode="auto">
          <a:xfrm>
            <a:off x="7281217" y="5047354"/>
            <a:ext cx="468137" cy="797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1DD93EB-2481-0A47-9229-C16DFF1D6837}"/>
              </a:ext>
            </a:extLst>
          </p:cNvPr>
          <p:cNvCxnSpPr>
            <a:cxnSpLocks/>
            <a:stCxn id="127" idx="2"/>
            <a:endCxn id="113" idx="0"/>
          </p:cNvCxnSpPr>
          <p:nvPr/>
        </p:nvCxnSpPr>
        <p:spPr bwMode="auto">
          <a:xfrm flipH="1">
            <a:off x="7749354" y="4758211"/>
            <a:ext cx="410862" cy="1086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34EA756-3828-1A42-BC14-B920292C6F97}"/>
              </a:ext>
            </a:extLst>
          </p:cNvPr>
          <p:cNvSpPr/>
          <p:nvPr/>
        </p:nvSpPr>
        <p:spPr bwMode="auto">
          <a:xfrm>
            <a:off x="9812073" y="793928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EABE280-323C-C043-A4F8-BA54E48A39BD}"/>
              </a:ext>
            </a:extLst>
          </p:cNvPr>
          <p:cNvSpPr txBox="1"/>
          <p:nvPr/>
        </p:nvSpPr>
        <p:spPr>
          <a:xfrm>
            <a:off x="10675997" y="815227"/>
            <a:ext cx="151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Static resource such as </a:t>
            </a:r>
            <a:r>
              <a:rPr lang="en-US" sz="1200" baseline="0" dirty="0" err="1"/>
              <a:t>CostMap</a:t>
            </a:r>
            <a:endParaRPr lang="en-US" sz="1200" baseline="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94C607-BDFA-4B45-AB50-B09C128DE2C1}"/>
              </a:ext>
            </a:extLst>
          </p:cNvPr>
          <p:cNvSpPr/>
          <p:nvPr/>
        </p:nvSpPr>
        <p:spPr bwMode="auto">
          <a:xfrm>
            <a:off x="9812072" y="1584273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E9EF386-BD6A-B740-BF13-0BCD08333A98}"/>
              </a:ext>
            </a:extLst>
          </p:cNvPr>
          <p:cNvSpPr txBox="1"/>
          <p:nvPr/>
        </p:nvSpPr>
        <p:spPr>
          <a:xfrm>
            <a:off x="10720823" y="1523442"/>
            <a:ext cx="151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Filterable resource such as </a:t>
            </a:r>
            <a:r>
              <a:rPr lang="en-US" sz="1200" baseline="0" dirty="0" err="1"/>
              <a:t>FilteredCostMap</a:t>
            </a:r>
            <a:endParaRPr lang="en-US" sz="1200" baseline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CBC2F7-39FA-2046-B5E0-D742D426AC8C}"/>
              </a:ext>
            </a:extLst>
          </p:cNvPr>
          <p:cNvSpPr txBox="1"/>
          <p:nvPr/>
        </p:nvSpPr>
        <p:spPr>
          <a:xfrm>
            <a:off x="2280659" y="289997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46D6689-B44A-F641-95A7-F07032082A4C}"/>
              </a:ext>
            </a:extLst>
          </p:cNvPr>
          <p:cNvSpPr txBox="1"/>
          <p:nvPr/>
        </p:nvSpPr>
        <p:spPr>
          <a:xfrm>
            <a:off x="1302087" y="366176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tq1/</a:t>
            </a:r>
            <a:r>
              <a:rPr lang="en-US" sz="2000" baseline="0" dirty="0" err="1"/>
              <a:t>uq</a:t>
            </a:r>
            <a:endParaRPr lang="en-US" sz="2000" baseline="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3AE757E-7B83-2041-AC85-3B1651502498}"/>
              </a:ext>
            </a:extLst>
          </p:cNvPr>
          <p:cNvSpPr txBox="1"/>
          <p:nvPr/>
        </p:nvSpPr>
        <p:spPr>
          <a:xfrm>
            <a:off x="5068680" y="296272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170D2FB-8F02-9140-9CB4-10EC1505F8AE}"/>
              </a:ext>
            </a:extLst>
          </p:cNvPr>
          <p:cNvSpPr txBox="1"/>
          <p:nvPr/>
        </p:nvSpPr>
        <p:spPr>
          <a:xfrm>
            <a:off x="6780936" y="298962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59F7304-057B-3245-A011-78D4749C7107}"/>
              </a:ext>
            </a:extLst>
          </p:cNvPr>
          <p:cNvSpPr txBox="1"/>
          <p:nvPr/>
        </p:nvSpPr>
        <p:spPr>
          <a:xfrm>
            <a:off x="2433059" y="167181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ir1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DF3A03B-9F8B-2843-AC86-1493F8E9D14F}"/>
              </a:ext>
            </a:extLst>
          </p:cNvPr>
          <p:cNvSpPr txBox="1"/>
          <p:nvPr/>
        </p:nvSpPr>
        <p:spPr>
          <a:xfrm>
            <a:off x="3408796" y="38141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tq1/</a:t>
            </a:r>
            <a:r>
              <a:rPr lang="en-US" sz="2000" baseline="0" dirty="0" err="1"/>
              <a:t>rs</a:t>
            </a:r>
            <a:endParaRPr lang="en-US" sz="2000" baseline="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DA2E73-38C4-BE4E-AD64-A60DC66E539E}"/>
              </a:ext>
            </a:extLst>
          </p:cNvPr>
          <p:cNvSpPr txBox="1"/>
          <p:nvPr/>
        </p:nvSpPr>
        <p:spPr>
          <a:xfrm>
            <a:off x="8999197" y="5224260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aseline="0" dirty="0"/>
              <a:t>A single HTTP/2 </a:t>
            </a:r>
            <a:br>
              <a:rPr lang="en-US" sz="2000" baseline="0" dirty="0"/>
            </a:br>
            <a:r>
              <a:rPr lang="en-US" sz="2000" baseline="0" dirty="0"/>
              <a:t>connection between</a:t>
            </a:r>
            <a:br>
              <a:rPr lang="en-US" sz="2000" baseline="0" dirty="0"/>
            </a:br>
            <a:r>
              <a:rPr lang="en-US" sz="2000" baseline="0" dirty="0"/>
              <a:t>each client and the server</a:t>
            </a:r>
          </a:p>
        </p:txBody>
      </p:sp>
    </p:spTree>
    <p:extLst>
      <p:ext uri="{BB962C8B-B14F-4D97-AF65-F5344CB8AC3E}">
        <p14:creationId xmlns:p14="http://schemas.microsoft.com/office/powerpoint/2010/main" val="13898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24E8-562C-AC49-BD72-54080795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Transport Information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2082-773E-2449-8EE9-BAE513C6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opens a connection to the server</a:t>
            </a:r>
          </a:p>
          <a:p>
            <a:r>
              <a:rPr lang="en-US" dirty="0"/>
              <a:t>Client opens/identifies a transport queue </a:t>
            </a:r>
            <a:r>
              <a:rPr lang="en-US" dirty="0" err="1"/>
              <a:t>tq</a:t>
            </a:r>
            <a:endParaRPr lang="en-US" dirty="0"/>
          </a:p>
          <a:p>
            <a:pPr lvl="1"/>
            <a:r>
              <a:rPr lang="en-US" dirty="0"/>
              <a:t>Client requests transport queue status</a:t>
            </a:r>
          </a:p>
          <a:p>
            <a:pPr lvl="1"/>
            <a:r>
              <a:rPr lang="en-US" dirty="0"/>
              <a:t>Client requests an element in the message queue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Client becomes a receiver</a:t>
            </a:r>
          </a:p>
          <a:p>
            <a:pPr lvl="1"/>
            <a:r>
              <a:rPr lang="en-US" dirty="0"/>
              <a:t>Client receives push updates</a:t>
            </a:r>
          </a:p>
          <a:p>
            <a:r>
              <a:rPr lang="en-US" dirty="0"/>
              <a:t>Client closes the transport queue</a:t>
            </a:r>
          </a:p>
          <a:p>
            <a:r>
              <a:rPr lang="en-US" dirty="0"/>
              <a:t>Client closes connection</a:t>
            </a:r>
          </a:p>
        </p:txBody>
      </p:sp>
    </p:spTree>
    <p:extLst>
      <p:ext uri="{BB962C8B-B14F-4D97-AF65-F5344CB8AC3E}">
        <p14:creationId xmlns:p14="http://schemas.microsoft.com/office/powerpoint/2010/main" val="25440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</p:txBody>
      </p:sp>
    </p:spTree>
    <p:extLst>
      <p:ext uri="{BB962C8B-B14F-4D97-AF65-F5344CB8AC3E}">
        <p14:creationId xmlns:p14="http://schemas.microsoft.com/office/powerpoint/2010/main" val="42451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57523"/>
            <a:ext cx="12024783" cy="5535702"/>
          </a:xfrm>
        </p:spPr>
        <p:txBody>
          <a:bodyPr/>
          <a:lstStyle/>
          <a:p>
            <a:r>
              <a:rPr lang="en-US" sz="2400" dirty="0"/>
              <a:t>Basic operations (CR</a:t>
            </a:r>
            <a:r>
              <a:rPr lang="en-US" sz="2400" strike="sngStrike" dirty="0"/>
              <a:t>U</a:t>
            </a:r>
            <a:r>
              <a:rPr lang="en-US" sz="2400" dirty="0"/>
              <a:t>D): create, read (get status), delete</a:t>
            </a:r>
          </a:p>
          <a:p>
            <a:r>
              <a:rPr lang="en-US" sz="2400" dirty="0"/>
              <a:t>Client creates transport queue</a:t>
            </a:r>
          </a:p>
          <a:p>
            <a:pPr lvl="1"/>
            <a:r>
              <a:rPr lang="en-US" sz="2000" dirty="0"/>
              <a:t>POST to transport queues path</a:t>
            </a:r>
          </a:p>
          <a:p>
            <a:pPr lvl="2"/>
            <a:r>
              <a:rPr lang="en-US" sz="2000" dirty="0"/>
              <a:t>Request reuses ALTO/SSE input</a:t>
            </a:r>
          </a:p>
          <a:p>
            <a:pPr lvl="3"/>
            <a:r>
              <a:rPr lang="en-US" sz="2000" dirty="0"/>
              <a:t>HTTP :method=post with </a:t>
            </a:r>
            <a:br>
              <a:rPr lang="en-US" sz="2000" dirty="0"/>
            </a:br>
            <a:r>
              <a:rPr lang="en-US" sz="2000" dirty="0" err="1"/>
              <a:t>AddUpdateReq</a:t>
            </a:r>
            <a:r>
              <a:rPr lang="en-US" sz="2000" dirty="0"/>
              <a:t> [RFC8895] </a:t>
            </a:r>
          </a:p>
          <a:p>
            <a:pPr lvl="2"/>
            <a:r>
              <a:rPr lang="en-US" sz="2000" dirty="0"/>
              <a:t>Response</a:t>
            </a:r>
          </a:p>
          <a:p>
            <a:pPr lvl="3"/>
            <a:r>
              <a:rPr lang="en-US" sz="2000" dirty="0"/>
              <a:t>&lt;transport-queue&gt;</a:t>
            </a:r>
          </a:p>
          <a:p>
            <a:r>
              <a:rPr lang="en-US" sz="2400" dirty="0"/>
              <a:t>Client reads transport queue: GET &lt;transport-queue&gt;</a:t>
            </a:r>
          </a:p>
          <a:p>
            <a:r>
              <a:rPr lang="en-US" sz="2400" dirty="0"/>
              <a:t>Client closes transport queue: </a:t>
            </a:r>
          </a:p>
          <a:p>
            <a:pPr lvl="1"/>
            <a:r>
              <a:rPr lang="en-US" sz="2000" dirty="0"/>
              <a:t>Explicit: DELETE &lt;transport-queue&gt;</a:t>
            </a:r>
          </a:p>
          <a:p>
            <a:pPr lvl="2"/>
            <a:r>
              <a:rPr lang="en-US" sz="2000" dirty="0"/>
              <a:t>Delete from local view (server may still maintain the transport queue for other client connections)</a:t>
            </a:r>
          </a:p>
          <a:p>
            <a:pPr lvl="1"/>
            <a:r>
              <a:rPr lang="en-US" sz="2000" dirty="0"/>
              <a:t>Implicit: Transport queue for a client is ephemeral: close of connection or stream deletes the transport queue from the client’s view --- when the client reconnects, the client MUST NOT assume that the queue is still 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DA9AD-D401-ED46-AA2F-E7D2FD4D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58" y="1876523"/>
            <a:ext cx="5232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58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22773</TotalTime>
  <Words>2459</Words>
  <Application>Microsoft Macintosh PowerPoint</Application>
  <PresentationFormat>Widescreen</PresentationFormat>
  <Paragraphs>359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Georgia</vt:lpstr>
      <vt:lpstr>Blank Presentation</vt:lpstr>
      <vt:lpstr>ALTO New Transport using HTTP/2 draft-schott-alto-new-transport-01</vt:lpstr>
      <vt:lpstr>Outline</vt:lpstr>
      <vt:lpstr>Motivation</vt:lpstr>
      <vt:lpstr>ALTO/H2 Design Requirements</vt:lpstr>
      <vt:lpstr>Outline</vt:lpstr>
      <vt:lpstr>ALTO/H2 Transport Information Structure</vt:lpstr>
      <vt:lpstr>ALTO/H2 Transport Information Structure</vt:lpstr>
      <vt:lpstr>Outline</vt:lpstr>
      <vt:lpstr>Transport Queue </vt:lpstr>
      <vt:lpstr>Transport Queue Example (Create)</vt:lpstr>
      <vt:lpstr>Transport Queue Example (Read)</vt:lpstr>
      <vt:lpstr>Outline</vt:lpstr>
      <vt:lpstr>Incremental Updates Queue</vt:lpstr>
      <vt:lpstr>Outline</vt:lpstr>
      <vt:lpstr>Individual Incremental Updates</vt:lpstr>
      <vt:lpstr>Client Pull Example</vt:lpstr>
      <vt:lpstr>Server Push Initialization Example</vt:lpstr>
      <vt:lpstr>Server Push Transport Example</vt:lpstr>
      <vt:lpstr>Outline</vt:lpstr>
      <vt:lpstr>Receiver Set</vt:lpstr>
      <vt:lpstr>Outline</vt:lpstr>
      <vt:lpstr>ALTO/H2 Stream Management: Objectives </vt:lpstr>
      <vt:lpstr>ALTO/H2 Stream Management: Specification</vt:lpstr>
      <vt:lpstr>ALTO/H2 Stream Management: Specification</vt:lpstr>
      <vt:lpstr>ALTO/H2 Stream Management: Specification</vt:lpstr>
      <vt:lpstr>ALTO/H2 Stream Management: Specification</vt:lpstr>
      <vt:lpstr>Concurrent Streams Management</vt:lpstr>
      <vt:lpstr>Outline</vt:lpstr>
      <vt:lpstr>Transport and Pub/sub</vt:lpstr>
      <vt:lpstr>Additional Information about Transport Queue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Working Items</vt:lpstr>
      <vt:lpstr>PowerPoint Presentation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1234</cp:revision>
  <cp:lastPrinted>2021-07-29T20:21:29Z</cp:lastPrinted>
  <dcterms:modified xsi:type="dcterms:W3CDTF">2022-03-22T01:25:57Z</dcterms:modified>
  <cp:category/>
</cp:coreProperties>
</file>