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40" r:id="rId2"/>
    <p:sldId id="560" r:id="rId3"/>
    <p:sldId id="527" r:id="rId4"/>
    <p:sldId id="529" r:id="rId5"/>
    <p:sldId id="561" r:id="rId6"/>
    <p:sldId id="548" r:id="rId7"/>
    <p:sldId id="562" r:id="rId8"/>
    <p:sldId id="549" r:id="rId9"/>
    <p:sldId id="550" r:id="rId10"/>
    <p:sldId id="558" r:id="rId11"/>
    <p:sldId id="563" r:id="rId12"/>
    <p:sldId id="557" r:id="rId13"/>
    <p:sldId id="564" r:id="rId14"/>
    <p:sldId id="559" r:id="rId15"/>
    <p:sldId id="565" r:id="rId16"/>
    <p:sldId id="567" r:id="rId17"/>
    <p:sldId id="568" r:id="rId18"/>
    <p:sldId id="552" r:id="rId19"/>
    <p:sldId id="570" r:id="rId20"/>
    <p:sldId id="569" r:id="rId21"/>
    <p:sldId id="571" r:id="rId22"/>
    <p:sldId id="541" r:id="rId23"/>
    <p:sldId id="523" r:id="rId24"/>
    <p:sldId id="526" r:id="rId25"/>
    <p:sldId id="522" r:id="rId26"/>
    <p:sldId id="517" r:id="rId2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F4D92"/>
    <a:srgbClr val="FF6600"/>
    <a:srgbClr val="FFCC99"/>
    <a:srgbClr val="C5D1E0"/>
    <a:srgbClr val="F3F3F3"/>
    <a:srgbClr val="FF1D19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0"/>
    <p:restoredTop sz="95507" autoAdjust="0"/>
  </p:normalViewPr>
  <p:slideViewPr>
    <p:cSldViewPr snapToGrid="0">
      <p:cViewPr varScale="1">
        <p:scale>
          <a:sx n="94" d="100"/>
          <a:sy n="94" d="100"/>
        </p:scale>
        <p:origin x="592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1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5468" y="76200"/>
            <a:ext cx="2950633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18" y="76200"/>
            <a:ext cx="8655049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18" y="990600"/>
            <a:ext cx="580178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990600"/>
            <a:ext cx="5803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99" y="85614"/>
            <a:ext cx="1141662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217" y="990600"/>
            <a:ext cx="11808883" cy="533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149" name="Straight Connector 6"/>
          <p:cNvCxnSpPr>
            <a:cxnSpLocks noChangeShapeType="1"/>
          </p:cNvCxnSpPr>
          <p:nvPr userDrawn="1"/>
        </p:nvCxnSpPr>
        <p:spPr bwMode="auto">
          <a:xfrm flipV="1">
            <a:off x="0" y="6416301"/>
            <a:ext cx="12192000" cy="17462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 userDrawn="1"/>
        </p:nvSpPr>
        <p:spPr>
          <a:xfrm>
            <a:off x="4335745" y="6551103"/>
            <a:ext cx="27061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0" dirty="0">
                <a:latin typeface="Arial" charset="0"/>
                <a:ea typeface="Arial" charset="0"/>
                <a:cs typeface="Arial" charset="0"/>
              </a:rPr>
              <a:t>IETF 113: ALTO New Protocol (Transport)</a:t>
            </a:r>
          </a:p>
        </p:txBody>
      </p:sp>
      <p:sp>
        <p:nvSpPr>
          <p:cNvPr id="11" name="Slide Number Placeholder 11"/>
          <p:cNvSpPr txBox="1">
            <a:spLocks/>
          </p:cNvSpPr>
          <p:nvPr userDrawn="1"/>
        </p:nvSpPr>
        <p:spPr>
          <a:xfrm>
            <a:off x="9501011" y="6578839"/>
            <a:ext cx="2540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28174B04-4DAE-EB42-9616-9AE45265018B}" type="slidenum">
              <a:rPr lang="en-US" sz="1000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sz="1000" baseline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586" y="940190"/>
            <a:ext cx="8984973" cy="2447353"/>
          </a:xfrm>
        </p:spPr>
        <p:txBody>
          <a:bodyPr/>
          <a:lstStyle/>
          <a:p>
            <a: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ALTO New Transport using HTTP/2</a:t>
            </a:r>
            <a:b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400" dirty="0"/>
              <a:t>draft-schott-alto-new-transport-01</a:t>
            </a:r>
            <a:endParaRPr lang="en-US" sz="1800" dirty="0"/>
          </a:p>
        </p:txBody>
      </p:sp>
      <p:pic>
        <p:nvPicPr>
          <p:cNvPr id="4" name="Picture 2" descr="ietflogotrans">
            <a:extLst>
              <a:ext uri="{FF2B5EF4-FFF2-40B4-BE49-F238E27FC236}">
                <a16:creationId xmlns:a16="http://schemas.microsoft.com/office/drawing/2014/main" id="{73B0CDB3-2AB9-7B4E-AB32-C92C57DF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679" y="183270"/>
            <a:ext cx="284480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A91052B-AA6D-8240-B6F0-559BBB569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679" y="3185615"/>
            <a:ext cx="8534400" cy="175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x-none" sz="2400" noProof="1">
                <a:ea typeface="ＭＳ Ｐゴシック" charset="-128"/>
              </a:rPr>
              <a:t>Roland Schott</a:t>
            </a:r>
            <a:endParaRPr lang="en-US" sz="2400" noProof="1"/>
          </a:p>
          <a:p>
            <a:pPr>
              <a:spcBef>
                <a:spcPts val="0"/>
              </a:spcBef>
            </a:pPr>
            <a:r>
              <a:rPr lang="en-US" sz="2400" noProof="1"/>
              <a:t>Y. Richard Yang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Kai Gao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Jensen Zhang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2400" dirty="0"/>
              <a:t>March 23, 2022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IETF 113</a:t>
            </a:r>
          </a:p>
        </p:txBody>
      </p:sp>
    </p:spTree>
    <p:extLst>
      <p:ext uri="{BB962C8B-B14F-4D97-AF65-F5344CB8AC3E}">
        <p14:creationId xmlns:p14="http://schemas.microsoft.com/office/powerpoint/2010/main" val="148102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1AA2-7C93-E547-BE3A-23BA5AB8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Queue Example (Read)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116FB2-86E6-B44E-9DF6-E997F50040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Client -&gt; Server request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774D91-AC2B-3347-9098-C36533849C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Server -&gt; Client response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158D50-B064-2F42-963B-B182AF08C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18" y="2592107"/>
            <a:ext cx="5457401" cy="21309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D0DBAB-5C86-D24C-A629-E6F2092E2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1" y="1936376"/>
            <a:ext cx="5765475" cy="40475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679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requirements</a:t>
            </a:r>
          </a:p>
          <a:p>
            <a:r>
              <a:rPr lang="en-US" dirty="0"/>
              <a:t>ALTO/H2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Transport queue</a:t>
            </a:r>
          </a:p>
          <a:p>
            <a:pPr lvl="1"/>
            <a:r>
              <a:rPr lang="en-US" dirty="0"/>
              <a:t>Incremental updates queue</a:t>
            </a:r>
          </a:p>
        </p:txBody>
      </p:sp>
    </p:spTree>
    <p:extLst>
      <p:ext uri="{BB962C8B-B14F-4D97-AF65-F5344CB8AC3E}">
        <p14:creationId xmlns:p14="http://schemas.microsoft.com/office/powerpoint/2010/main" val="1189611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88CE8-3067-514C-B99C-29539454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700146"/>
            <a:ext cx="11591903" cy="5334000"/>
          </a:xfrm>
        </p:spPr>
        <p:txBody>
          <a:bodyPr/>
          <a:lstStyle/>
          <a:p>
            <a:r>
              <a:rPr lang="en-US" sz="2400" dirty="0"/>
              <a:t>Incremental updates queue basic operations (</a:t>
            </a:r>
            <a:r>
              <a:rPr lang="en-US" sz="2400" strike="sngStrike" dirty="0"/>
              <a:t>C</a:t>
            </a:r>
            <a:r>
              <a:rPr lang="en-US" sz="2400" dirty="0"/>
              <a:t>R</a:t>
            </a:r>
            <a:r>
              <a:rPr lang="en-US" sz="2400" strike="sngStrike" dirty="0"/>
              <a:t>UD</a:t>
            </a:r>
            <a:r>
              <a:rPr lang="en-US" sz="2400" dirty="0"/>
              <a:t>): read (get status)</a:t>
            </a:r>
          </a:p>
          <a:p>
            <a:pPr lvl="1"/>
            <a:r>
              <a:rPr lang="en-US" sz="2000" dirty="0"/>
              <a:t>Client cannot create or delete incremental updates queue directly---it is associated with transport queue automatically</a:t>
            </a:r>
          </a:p>
          <a:p>
            <a:pPr lvl="1"/>
            <a:r>
              <a:rPr lang="en-US" sz="2000" dirty="0"/>
              <a:t>Read:</a:t>
            </a:r>
          </a:p>
          <a:p>
            <a:pPr lvl="2"/>
            <a:r>
              <a:rPr lang="en-US" sz="2000" dirty="0"/>
              <a:t>Input: &lt;</a:t>
            </a:r>
            <a:r>
              <a:rPr lang="en-US" sz="2000" dirty="0" err="1"/>
              <a:t>tq-uri</a:t>
            </a:r>
            <a:r>
              <a:rPr lang="en-US" sz="2000" dirty="0"/>
              <a:t>&gt;/</a:t>
            </a:r>
            <a:r>
              <a:rPr lang="en-US" sz="2000" dirty="0" err="1"/>
              <a:t>uq</a:t>
            </a:r>
            <a:endParaRPr lang="en-US" sz="2000" dirty="0"/>
          </a:p>
          <a:p>
            <a:pPr lvl="2"/>
            <a:r>
              <a:rPr lang="en-US" sz="2000" dirty="0"/>
              <a:t>Response: update queue state</a:t>
            </a:r>
          </a:p>
          <a:p>
            <a:pPr lvl="2"/>
            <a:r>
              <a:rPr lang="en-US" sz="2000" dirty="0"/>
              <a:t>Note</a:t>
            </a:r>
          </a:p>
          <a:p>
            <a:pPr lvl="3"/>
            <a:r>
              <a:rPr lang="en-US" sz="2000" dirty="0"/>
              <a:t>Server determines the state </a:t>
            </a:r>
            <a:br>
              <a:rPr lang="en-US" sz="2000" dirty="0"/>
            </a:br>
            <a:r>
              <a:rPr lang="en-US" sz="2000" dirty="0"/>
              <a:t>(window of history and type </a:t>
            </a:r>
            <a:br>
              <a:rPr lang="en-US" sz="2000" dirty="0"/>
            </a:br>
            <a:r>
              <a:rPr lang="en-US" sz="2000" dirty="0"/>
              <a:t>of each update) in the update </a:t>
            </a:r>
            <a:br>
              <a:rPr lang="en-US" sz="2000" dirty="0"/>
            </a:br>
            <a:r>
              <a:rPr lang="en-US" sz="2000" dirty="0"/>
              <a:t>queue [R4]</a:t>
            </a:r>
          </a:p>
          <a:p>
            <a:pPr lvl="3"/>
            <a:r>
              <a:rPr lang="en-US" sz="2000" dirty="0"/>
              <a:t>Read of updates queue status </a:t>
            </a:r>
            <a:br>
              <a:rPr lang="en-US" sz="2000" dirty="0"/>
            </a:br>
            <a:r>
              <a:rPr lang="en-US" sz="2000" dirty="0"/>
              <a:t>allows client to know </a:t>
            </a:r>
          </a:p>
          <a:p>
            <a:pPr lvl="4"/>
            <a:r>
              <a:rPr lang="en-US" sz="2000" dirty="0"/>
              <a:t>backlog status</a:t>
            </a:r>
          </a:p>
          <a:p>
            <a:pPr lvl="4"/>
            <a:r>
              <a:rPr lang="en-US" sz="2000" dirty="0"/>
              <a:t>workload to catch up (HEAD)</a:t>
            </a:r>
          </a:p>
          <a:p>
            <a:pPr lvl="4"/>
            <a:r>
              <a:rPr lang="en-US" sz="2000" dirty="0"/>
              <a:t>potential direct link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BD7C4-84E8-264D-9153-C629E706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Incremental Updates Queue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3ABFA3-52B7-1C41-9629-7DD946C3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475" y="1484908"/>
            <a:ext cx="5138645" cy="19178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42E4AB-6D2E-5F4B-B93A-B0E1CC422E7E}"/>
              </a:ext>
            </a:extLst>
          </p:cNvPr>
          <p:cNvSpPr txBox="1"/>
          <p:nvPr/>
        </p:nvSpPr>
        <p:spPr>
          <a:xfrm>
            <a:off x="9987066" y="1558876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Request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0C49E7-007E-AE47-B122-B3F0114B3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345" y="3478355"/>
            <a:ext cx="5352903" cy="27720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9B24FC-9C1A-E74A-B017-810774458C3B}"/>
              </a:ext>
            </a:extLst>
          </p:cNvPr>
          <p:cNvSpPr txBox="1"/>
          <p:nvPr/>
        </p:nvSpPr>
        <p:spPr>
          <a:xfrm>
            <a:off x="8981348" y="5572481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Response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0A6411-E276-6449-A024-1C32D2D39E29}"/>
              </a:ext>
            </a:extLst>
          </p:cNvPr>
          <p:cNvSpPr/>
          <p:nvPr/>
        </p:nvSpPr>
        <p:spPr bwMode="auto">
          <a:xfrm>
            <a:off x="7082118" y="5432610"/>
            <a:ext cx="3926541" cy="229516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692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requirements</a:t>
            </a:r>
          </a:p>
          <a:p>
            <a:r>
              <a:rPr lang="en-US" dirty="0"/>
              <a:t>ALTO/H2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Transport queue</a:t>
            </a:r>
          </a:p>
          <a:p>
            <a:pPr lvl="1"/>
            <a:r>
              <a:rPr lang="en-US" dirty="0"/>
              <a:t>Incremental updates queue</a:t>
            </a:r>
          </a:p>
          <a:p>
            <a:pPr lvl="1"/>
            <a:r>
              <a:rPr lang="en-US" dirty="0"/>
              <a:t>Individual updates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91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D7C4-84E8-264D-9153-C629E706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Individual Incremental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88CE8-3067-514C-B99C-29539454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700146"/>
            <a:ext cx="11591903" cy="5334000"/>
          </a:xfrm>
        </p:spPr>
        <p:txBody>
          <a:bodyPr/>
          <a:lstStyle/>
          <a:p>
            <a:r>
              <a:rPr lang="en-US" sz="2400" dirty="0"/>
              <a:t>Two ways individual incremental updates are sent to client</a:t>
            </a:r>
          </a:p>
          <a:p>
            <a:pPr lvl="1"/>
            <a:r>
              <a:rPr lang="en-US" sz="2000" dirty="0"/>
              <a:t>Client pull (use its own stream)</a:t>
            </a:r>
          </a:p>
          <a:p>
            <a:pPr lvl="2"/>
            <a:r>
              <a:rPr lang="en-US" sz="2000" dirty="0"/>
              <a:t>GET &lt;update-</a:t>
            </a:r>
            <a:r>
              <a:rPr lang="en-US" sz="2000" dirty="0" err="1"/>
              <a:t>uri</a:t>
            </a:r>
            <a:r>
              <a:rPr lang="en-US" sz="2000" dirty="0"/>
              <a:t>&gt;</a:t>
            </a:r>
          </a:p>
          <a:p>
            <a:pPr lvl="1"/>
            <a:r>
              <a:rPr lang="en-US" sz="2000" dirty="0"/>
              <a:t>Sequential server push (PUSH_PROMISE): </a:t>
            </a:r>
          </a:p>
          <a:p>
            <a:pPr lvl="2"/>
            <a:r>
              <a:rPr lang="en-US" sz="2000" dirty="0"/>
              <a:t>Initialization: </a:t>
            </a:r>
          </a:p>
          <a:p>
            <a:pPr lvl="3"/>
            <a:r>
              <a:rPr lang="en-US" sz="2000" dirty="0"/>
              <a:t>the first update pushed from the server to the client MUST be the later of the following two</a:t>
            </a:r>
          </a:p>
          <a:p>
            <a:pPr lvl="4"/>
            <a:r>
              <a:rPr lang="en-US" sz="2000" dirty="0"/>
              <a:t>the last independent update in the incremental updates queue</a:t>
            </a:r>
          </a:p>
          <a:p>
            <a:pPr lvl="4"/>
            <a:r>
              <a:rPr lang="en-US" sz="2000" dirty="0"/>
              <a:t>the following entry of the entry that matches the tag when the client creates the transport queue</a:t>
            </a:r>
          </a:p>
          <a:p>
            <a:pPr lvl="3"/>
            <a:r>
              <a:rPr lang="en-US" sz="2000" dirty="0"/>
              <a:t>The server MUST set SETTINGS_ENABLE_PUSH to be consistent</a:t>
            </a:r>
          </a:p>
          <a:p>
            <a:pPr lvl="2"/>
            <a:r>
              <a:rPr lang="en-US" sz="2000" dirty="0"/>
              <a:t>State: the server maintains the last entry pushed to the client and schedules next update push</a:t>
            </a:r>
          </a:p>
          <a:p>
            <a:pPr lvl="2"/>
            <a:r>
              <a:rPr lang="en-US" sz="2000" dirty="0"/>
              <a:t>Client MUST NOT cancel (RST_STREAM) a push promise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4477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26E5358-31AA-E44C-BB7A-D1D02F8C3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2" y="1396980"/>
            <a:ext cx="8063035" cy="41755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4BD7C4-84E8-264D-9153-C629E706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Server Push Initialization Example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543390-B27B-AC48-90D5-2730CA8B0514}"/>
              </a:ext>
            </a:extLst>
          </p:cNvPr>
          <p:cNvCxnSpPr/>
          <p:nvPr/>
        </p:nvCxnSpPr>
        <p:spPr bwMode="auto">
          <a:xfrm flipH="1">
            <a:off x="3585882" y="1757082"/>
            <a:ext cx="5683624" cy="6275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BA5438F-F90F-4340-BE2C-0B2684B7D36D}"/>
              </a:ext>
            </a:extLst>
          </p:cNvPr>
          <p:cNvSpPr txBox="1"/>
          <p:nvPr/>
        </p:nvSpPr>
        <p:spPr>
          <a:xfrm>
            <a:off x="9105898" y="1395752"/>
            <a:ext cx="3249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First push, if</a:t>
            </a:r>
            <a:br>
              <a:rPr lang="en-US" baseline="0" dirty="0"/>
            </a:br>
            <a:r>
              <a:rPr lang="en-US" baseline="0" dirty="0"/>
              <a:t>client has no matching</a:t>
            </a:r>
            <a:br>
              <a:rPr lang="en-US" baseline="0" dirty="0"/>
            </a:br>
            <a:r>
              <a:rPr lang="en-US" baseline="0" dirty="0"/>
              <a:t>tag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3664D4-306D-354D-9836-52C3C834C47D}"/>
              </a:ext>
            </a:extLst>
          </p:cNvPr>
          <p:cNvSpPr txBox="1"/>
          <p:nvPr/>
        </p:nvSpPr>
        <p:spPr>
          <a:xfrm>
            <a:off x="9269405" y="3220419"/>
            <a:ext cx="2922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First push, if</a:t>
            </a:r>
            <a:br>
              <a:rPr lang="en-US" baseline="0" dirty="0"/>
            </a:br>
            <a:r>
              <a:rPr lang="en-US" baseline="0" dirty="0"/>
              <a:t>client has tag match</a:t>
            </a:r>
            <a:br>
              <a:rPr lang="en-US" baseline="0" dirty="0"/>
            </a:br>
            <a:r>
              <a:rPr lang="en-US" baseline="0" dirty="0"/>
              <a:t>this entry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66CF5E-2112-D142-A347-6BC2F5BAC6A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20353" y="3220419"/>
            <a:ext cx="5549052" cy="2643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67660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5F70-57AD-DE4D-A748-08A38F1E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Push Transport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635D-D26A-334C-8463-531E11B9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pushed update is indicated first in a PUSH_PROMISE</a:t>
            </a:r>
          </a:p>
          <a:p>
            <a:r>
              <a:rPr lang="en-US" dirty="0"/>
              <a:t>Stream ID: Each update is pushed as a new stream from the server</a:t>
            </a:r>
          </a:p>
          <a:p>
            <a:r>
              <a:rPr lang="en-US" dirty="0"/>
              <a:t>An update u in the updates queue has its preceding entry as its parent stream</a:t>
            </a:r>
          </a:p>
          <a:p>
            <a:pPr lvl="1"/>
            <a:r>
              <a:rPr lang="en-US" dirty="0"/>
              <a:t>HEADER includes the parent’s stream ID as the dependent stream ID [Sec. 6.2 RFC 7540]</a:t>
            </a:r>
          </a:p>
        </p:txBody>
      </p:sp>
    </p:spTree>
    <p:extLst>
      <p:ext uri="{BB962C8B-B14F-4D97-AF65-F5344CB8AC3E}">
        <p14:creationId xmlns:p14="http://schemas.microsoft.com/office/powerpoint/2010/main" val="3659418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requirements</a:t>
            </a:r>
          </a:p>
          <a:p>
            <a:r>
              <a:rPr lang="en-US" dirty="0"/>
              <a:t>ALTO/H2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Transport queue</a:t>
            </a:r>
          </a:p>
          <a:p>
            <a:pPr lvl="1"/>
            <a:r>
              <a:rPr lang="en-US" dirty="0"/>
              <a:t>Incremental updates queue</a:t>
            </a:r>
          </a:p>
          <a:p>
            <a:pPr lvl="1"/>
            <a:r>
              <a:rPr lang="en-US" dirty="0"/>
              <a:t>Individual updates</a:t>
            </a:r>
          </a:p>
          <a:p>
            <a:pPr lvl="1"/>
            <a:r>
              <a:rPr lang="en-US" dirty="0"/>
              <a:t>Receiver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69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1FD3-5732-8F40-ABA0-2016A458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8338-E540-0144-BBCF-1B5ABA514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set operations (</a:t>
            </a:r>
            <a:r>
              <a:rPr lang="en-US" strike="sngStrike" dirty="0"/>
              <a:t>C</a:t>
            </a:r>
            <a:r>
              <a:rPr lang="en-US" dirty="0"/>
              <a:t>R</a:t>
            </a:r>
            <a:r>
              <a:rPr lang="en-US" strike="sngStrike" dirty="0"/>
              <a:t>U</a:t>
            </a:r>
            <a:r>
              <a:rPr lang="en-US" dirty="0"/>
              <a:t>D): read (get status), delete (self only)</a:t>
            </a:r>
          </a:p>
          <a:p>
            <a:r>
              <a:rPr lang="en-US" dirty="0"/>
              <a:t>By default a client can see only itself in the receiver set</a:t>
            </a:r>
          </a:p>
          <a:p>
            <a:r>
              <a:rPr lang="en-US" dirty="0"/>
              <a:t>A client can delete itself (stops receiving push):</a:t>
            </a:r>
          </a:p>
          <a:p>
            <a:pPr lvl="1"/>
            <a:r>
              <a:rPr lang="en-US" sz="1800" dirty="0"/>
              <a:t>Explicit: DELETE &lt;transport-queue-URI&gt;/</a:t>
            </a:r>
            <a:r>
              <a:rPr lang="en-US" sz="1800" dirty="0" err="1"/>
              <a:t>rs</a:t>
            </a:r>
            <a:r>
              <a:rPr lang="en-US" sz="1800" dirty="0"/>
              <a:t>/self</a:t>
            </a:r>
          </a:p>
          <a:p>
            <a:pPr lvl="1"/>
            <a:r>
              <a:rPr lang="en-US" sz="1800" dirty="0"/>
              <a:t>Implicit: Transport queue is connection ephemeral: close of connection from a client deletes the transport queue (from the view) for the client</a:t>
            </a:r>
          </a:p>
        </p:txBody>
      </p:sp>
    </p:spTree>
    <p:extLst>
      <p:ext uri="{BB962C8B-B14F-4D97-AF65-F5344CB8AC3E}">
        <p14:creationId xmlns:p14="http://schemas.microsoft.com/office/powerpoint/2010/main" val="2848368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requirements</a:t>
            </a:r>
          </a:p>
          <a:p>
            <a:r>
              <a:rPr lang="en-US" dirty="0"/>
              <a:t>ALTO/H2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Transport queue</a:t>
            </a:r>
          </a:p>
          <a:p>
            <a:pPr lvl="1"/>
            <a:r>
              <a:rPr lang="en-US" dirty="0"/>
              <a:t>Incremental updates queue</a:t>
            </a:r>
          </a:p>
          <a:p>
            <a:pPr lvl="1"/>
            <a:r>
              <a:rPr lang="en-US" dirty="0"/>
              <a:t>Individual updates</a:t>
            </a:r>
          </a:p>
          <a:p>
            <a:pPr lvl="1"/>
            <a:r>
              <a:rPr lang="en-US" dirty="0"/>
              <a:t>Receiver set</a:t>
            </a:r>
          </a:p>
          <a:p>
            <a:r>
              <a:rPr lang="en-US" dirty="0"/>
              <a:t>Discussions and open issues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2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requirements</a:t>
            </a:r>
          </a:p>
          <a:p>
            <a:r>
              <a:rPr lang="en-US" dirty="0"/>
              <a:t>ALTO/H2 design</a:t>
            </a:r>
          </a:p>
          <a:p>
            <a:r>
              <a:rPr lang="en-US" dirty="0"/>
              <a:t>Discussions and open issues</a:t>
            </a:r>
          </a:p>
        </p:txBody>
      </p:sp>
    </p:spTree>
    <p:extLst>
      <p:ext uri="{BB962C8B-B14F-4D97-AF65-F5344CB8AC3E}">
        <p14:creationId xmlns:p14="http://schemas.microsoft.com/office/powerpoint/2010/main" val="107829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0D91-1380-E241-8360-B0E2728C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and Pub/sub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8532C-25E6-044F-963C-833016A6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missing</a:t>
            </a:r>
          </a:p>
          <a:p>
            <a:pPr lvl="1"/>
            <a:r>
              <a:rPr lang="en-US" dirty="0"/>
              <a:t>The design does not allow creation of generic message queues</a:t>
            </a:r>
          </a:p>
          <a:p>
            <a:pPr lvl="1"/>
            <a:r>
              <a:rPr lang="en-US" dirty="0"/>
              <a:t>Only the server can be the publisher</a:t>
            </a:r>
          </a:p>
          <a:p>
            <a:pPr lvl="2"/>
            <a:r>
              <a:rPr lang="en-US" dirty="0"/>
              <a:t>Clients publish info to be shared with other client</a:t>
            </a:r>
          </a:p>
          <a:p>
            <a:pPr lvl="1"/>
            <a:r>
              <a:rPr lang="en-US" dirty="0"/>
              <a:t>The design does not have the capability of Exchange (message router)</a:t>
            </a:r>
          </a:p>
          <a:p>
            <a:r>
              <a:rPr lang="en-US" dirty="0"/>
              <a:t>Way forward: Keep simple</a:t>
            </a:r>
          </a:p>
          <a:p>
            <a:pPr lvl="1"/>
            <a:r>
              <a:rPr lang="en-US" dirty="0"/>
              <a:t>Broker for further 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1F9F7-9C93-1542-81DB-94D6A7C5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824" y="3657600"/>
            <a:ext cx="4692276" cy="26560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25F18F-30BE-2340-9203-F46BE81288B6}"/>
              </a:ext>
            </a:extLst>
          </p:cNvPr>
          <p:cNvSpPr/>
          <p:nvPr/>
        </p:nvSpPr>
        <p:spPr>
          <a:xfrm>
            <a:off x="3626971" y="5975051"/>
            <a:ext cx="5480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www.rabbitmq.com</a:t>
            </a:r>
            <a:r>
              <a:rPr lang="en-US" dirty="0"/>
              <a:t>/resources/specs/amqp0-9-1.pdf</a:t>
            </a:r>
          </a:p>
        </p:txBody>
      </p:sp>
    </p:spTree>
    <p:extLst>
      <p:ext uri="{BB962C8B-B14F-4D97-AF65-F5344CB8AC3E}">
        <p14:creationId xmlns:p14="http://schemas.microsoft.com/office/powerpoint/2010/main" val="3821230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9172-225B-9744-98E3-24CD48E2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about Transport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65BDE-4910-2C4F-B001-E5ED2747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Calendar semantics</a:t>
            </a:r>
          </a:p>
          <a:p>
            <a:pPr lvl="1"/>
            <a:r>
              <a:rPr lang="en-US" dirty="0"/>
              <a:t>Tell the client ALTO information (e.g., cost) for a future time point</a:t>
            </a:r>
          </a:p>
          <a:p>
            <a:pPr lvl="1"/>
            <a:r>
              <a:rPr lang="en-US" dirty="0"/>
              <a:t>Tell the client when the next information will be released, it is the time that the info is released is distributed, not the value [support]</a:t>
            </a:r>
          </a:p>
        </p:txBody>
      </p:sp>
    </p:spTree>
    <p:extLst>
      <p:ext uri="{BB962C8B-B14F-4D97-AF65-F5344CB8AC3E}">
        <p14:creationId xmlns:p14="http://schemas.microsoft.com/office/powerpoint/2010/main" val="1529733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0E2ADA-AF22-5A4A-95B3-72344E0BC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B3792A-3503-D448-8B20-7CE4929C8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27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8385-022E-8642-99FE-E20FA72E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F5E1ED-F500-8B4F-8003-9CD57B236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556360"/>
              </p:ext>
            </p:extLst>
          </p:nvPr>
        </p:nvGraphicFramePr>
        <p:xfrm>
          <a:off x="81054" y="85613"/>
          <a:ext cx="12110946" cy="609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959">
                  <a:extLst>
                    <a:ext uri="{9D8B030D-6E8A-4147-A177-3AD203B41FA5}">
                      <a16:colId xmlns:a16="http://schemas.microsoft.com/office/drawing/2014/main" val="3129874548"/>
                    </a:ext>
                  </a:extLst>
                </a:gridCol>
                <a:gridCol w="3162737">
                  <a:extLst>
                    <a:ext uri="{9D8B030D-6E8A-4147-A177-3AD203B41FA5}">
                      <a16:colId xmlns:a16="http://schemas.microsoft.com/office/drawing/2014/main" val="182147399"/>
                    </a:ext>
                  </a:extLst>
                </a:gridCol>
                <a:gridCol w="2753627">
                  <a:extLst>
                    <a:ext uri="{9D8B030D-6E8A-4147-A177-3AD203B41FA5}">
                      <a16:colId xmlns:a16="http://schemas.microsoft.com/office/drawing/2014/main" val="4223205053"/>
                    </a:ext>
                  </a:extLst>
                </a:gridCol>
                <a:gridCol w="1290271">
                  <a:extLst>
                    <a:ext uri="{9D8B030D-6E8A-4147-A177-3AD203B41FA5}">
                      <a16:colId xmlns:a16="http://schemas.microsoft.com/office/drawing/2014/main" val="1094737802"/>
                    </a:ext>
                  </a:extLst>
                </a:gridCol>
                <a:gridCol w="1652176">
                  <a:extLst>
                    <a:ext uri="{9D8B030D-6E8A-4147-A177-3AD203B41FA5}">
                      <a16:colId xmlns:a16="http://schemas.microsoft.com/office/drawing/2014/main" val="3361835384"/>
                    </a:ext>
                  </a:extLst>
                </a:gridCol>
                <a:gridCol w="1652176">
                  <a:extLst>
                    <a:ext uri="{9D8B030D-6E8A-4147-A177-3AD203B41FA5}">
                      <a16:colId xmlns:a16="http://schemas.microsoft.com/office/drawing/2014/main" val="3349011715"/>
                    </a:ext>
                  </a:extLst>
                </a:gridCol>
              </a:tblGrid>
              <a:tr h="280147">
                <a:tc>
                  <a:txBody>
                    <a:bodyPr/>
                    <a:lstStyle/>
                    <a:p>
                      <a:r>
                        <a:rPr lang="en-US" sz="12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(Out if not labeled)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Core Information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Main Size 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Stability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Incremental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21509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Information Resource Directory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alto-directory+json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store; Delegation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Add/delete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332463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Network Map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alto-networkmap+json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addrType</a:t>
                      </a:r>
                      <a:r>
                        <a:rPr lang="en-US" sz="1200" dirty="0"/>
                        <a:t> -&gt;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#CIDRs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Add/delete CIDR from </a:t>
                      </a:r>
                      <a:r>
                        <a:rPr lang="en-US" sz="1200" dirty="0" err="1"/>
                        <a:t>pid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645458"/>
                  </a:ext>
                </a:extLst>
              </a:tr>
              <a:tr h="626076">
                <a:tc>
                  <a:txBody>
                    <a:bodyPr/>
                    <a:lstStyle/>
                    <a:p>
                      <a:r>
                        <a:rPr lang="en-US" sz="1200" dirty="0"/>
                        <a:t>Cost Map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alto-costmap+json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dstPID</a:t>
                      </a:r>
                      <a:r>
                        <a:rPr lang="en-US" sz="1200" dirty="0"/>
                        <a:t> -&gt; value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Depend on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#SRCPID * #DSTPID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More dynamic than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cost map 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78613"/>
                  </a:ext>
                </a:extLst>
              </a:tr>
              <a:tr h="608364">
                <a:tc>
                  <a:txBody>
                    <a:bodyPr/>
                    <a:lstStyle/>
                    <a:p>
                      <a:r>
                        <a:rPr lang="en-US" sz="1200" dirty="0"/>
                        <a:t>Filtered Map Services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application/</a:t>
                      </a:r>
                      <a:r>
                        <a:rPr lang="en-US" sz="1200" dirty="0" err="1"/>
                        <a:t>alto-networkmapfilter+json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application/</a:t>
                      </a:r>
                      <a:r>
                        <a:rPr lang="en-US" sz="1200" dirty="0" err="1"/>
                        <a:t>alto-costmapfilter+json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selected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dstPID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dstPID</a:t>
                      </a:r>
                      <a:r>
                        <a:rPr lang="en-US" sz="1200" dirty="0"/>
                        <a:t> -&gt; value</a:t>
                      </a:r>
                    </a:p>
                    <a:p>
                      <a:r>
                        <a:rPr lang="en-US" sz="1200" dirty="0"/>
                        <a:t>Depend on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Filtered #SRCPID * #DSTPID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More dynamic than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cost map entries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8447"/>
                  </a:ext>
                </a:extLst>
              </a:tr>
              <a:tr h="794767">
                <a:tc>
                  <a:txBody>
                    <a:bodyPr/>
                    <a:lstStyle/>
                    <a:p>
                      <a:r>
                        <a:rPr lang="en-US" sz="1200" dirty="0"/>
                        <a:t>Endpoint Property Service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alto-endpointpropparams+json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alto-endpointprop+json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+ prop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-&gt; prop -&gt; value</a:t>
                      </a:r>
                      <a:br>
                        <a:rPr lang="en-US" sz="1200" dirty="0"/>
                      </a:b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* #prop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Depend on property,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12805"/>
                  </a:ext>
                </a:extLst>
              </a:tr>
              <a:tr h="606077">
                <a:tc>
                  <a:txBody>
                    <a:bodyPr/>
                    <a:lstStyle/>
                    <a:p>
                      <a:r>
                        <a:rPr lang="en-US" sz="1200" dirty="0"/>
                        <a:t>Endpoint Cost Service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alto-endpointcostparams+json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alto-endpointcost+json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srcAddr</a:t>
                      </a:r>
                      <a:r>
                        <a:rPr lang="en-US" sz="1200" dirty="0"/>
                        <a:t> x </a:t>
                      </a:r>
                      <a:r>
                        <a:rPr lang="en-US" sz="1200" dirty="0" err="1"/>
                        <a:t>dstAddr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srcAddr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dstAddr</a:t>
                      </a:r>
                      <a:r>
                        <a:rPr lang="en-US" sz="1200" dirty="0"/>
                        <a:t> -&gt;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dst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more dynamic than cost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cost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536704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Cost Calendar [RFC8896]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Extension to </a:t>
                      </a:r>
                      <a:r>
                        <a:rPr lang="en-US" sz="1200" dirty="0" err="1"/>
                        <a:t>CostType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Calendar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Previous * #</a:t>
                      </a:r>
                      <a:r>
                        <a:rPr lang="en-US" sz="1200" dirty="0" err="1"/>
                        <a:t>num_intervals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dynamic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Calendar window moves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159436"/>
                  </a:ext>
                </a:extLst>
              </a:tr>
              <a:tr h="590837">
                <a:tc>
                  <a:txBody>
                    <a:bodyPr/>
                    <a:lstStyle/>
                    <a:p>
                      <a:r>
                        <a:rPr lang="en-US" sz="1200" dirty="0"/>
                        <a:t>Unified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application/</a:t>
                      </a:r>
                      <a:r>
                        <a:rPr lang="en-US" sz="1200" dirty="0" err="1"/>
                        <a:t>alto-propmapparams+json</a:t>
                      </a:r>
                      <a:r>
                        <a:rPr lang="en-US" sz="1200" dirty="0"/>
                        <a:t>;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application/</a:t>
                      </a:r>
                      <a:r>
                        <a:rPr lang="en-US" sz="1200" dirty="0" err="1"/>
                        <a:t>alto-propmap+json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, prop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-&gt; prop -&gt;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* #prop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Depend on property,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property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23453"/>
                  </a:ext>
                </a:extLst>
              </a:tr>
              <a:tr h="560357">
                <a:tc>
                  <a:txBody>
                    <a:bodyPr/>
                    <a:lstStyle/>
                    <a:p>
                      <a:r>
                        <a:rPr lang="en-US" sz="1200" dirty="0"/>
                        <a:t>Path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see </a:t>
                      </a:r>
                      <a:r>
                        <a:rPr lang="en-US" sz="1200" dirty="0" err="1"/>
                        <a:t>costmap</a:t>
                      </a:r>
                      <a:r>
                        <a:rPr lang="en-US" sz="1200" dirty="0"/>
                        <a:t>;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multipart/</a:t>
                      </a:r>
                      <a:r>
                        <a:rPr lang="en-US" sz="1200" dirty="0" err="1"/>
                        <a:t>related;type</a:t>
                      </a:r>
                      <a:r>
                        <a:rPr lang="en-US" sz="1200" dirty="0"/>
                        <a:t>=application/</a:t>
                      </a:r>
                      <a:r>
                        <a:rPr lang="en-US" sz="1200" dirty="0" err="1"/>
                        <a:t>alto-costmap+json</a:t>
                      </a:r>
                      <a:r>
                        <a:rPr lang="en-US" sz="1200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Cost map + unified property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dst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vec</a:t>
                      </a:r>
                      <a:r>
                        <a:rPr lang="en-US" sz="1200" dirty="0"/>
                        <a:t>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Depend on metric,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path vector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87677"/>
                  </a:ext>
                </a:extLst>
              </a:tr>
              <a:tr h="358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CDNi</a:t>
                      </a:r>
                      <a:r>
                        <a:rPr lang="en-US" sz="1200" dirty="0"/>
                        <a:t> Cap &amp; Footprint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alto-cdni+json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Array; {capability-type: capability-value}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#footprint * #capability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dynamic, </a:t>
                      </a:r>
                      <a:r>
                        <a:rPr lang="en-US" sz="1200" dirty="0" err="1"/>
                        <a:t>bursty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capabilities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66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429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D109-5DD9-6249-B329-FC904529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8" y="139750"/>
            <a:ext cx="11416621" cy="685800"/>
          </a:xfrm>
        </p:spPr>
        <p:txBody>
          <a:bodyPr/>
          <a:lstStyle/>
          <a:p>
            <a:r>
              <a:rPr lang="en-US" sz="3600" dirty="0"/>
              <a:t>Performance and Effectiveness of Current Transport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6D4D18-17EB-8E4C-A063-8E736CD99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06502"/>
              </p:ext>
            </p:extLst>
          </p:nvPr>
        </p:nvGraphicFramePr>
        <p:xfrm>
          <a:off x="146102" y="1000832"/>
          <a:ext cx="11809412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657">
                  <a:extLst>
                    <a:ext uri="{9D8B030D-6E8A-4147-A177-3AD203B41FA5}">
                      <a16:colId xmlns:a16="http://schemas.microsoft.com/office/drawing/2014/main" val="2948170734"/>
                    </a:ext>
                  </a:extLst>
                </a:gridCol>
                <a:gridCol w="3399049">
                  <a:extLst>
                    <a:ext uri="{9D8B030D-6E8A-4147-A177-3AD203B41FA5}">
                      <a16:colId xmlns:a16="http://schemas.microsoft.com/office/drawing/2014/main" val="44035653"/>
                    </a:ext>
                  </a:extLst>
                </a:gridCol>
                <a:gridCol w="2952353">
                  <a:extLst>
                    <a:ext uri="{9D8B030D-6E8A-4147-A177-3AD203B41FA5}">
                      <a16:colId xmlns:a16="http://schemas.microsoft.com/office/drawing/2014/main" val="1626119312"/>
                    </a:ext>
                  </a:extLst>
                </a:gridCol>
                <a:gridCol w="2952353">
                  <a:extLst>
                    <a:ext uri="{9D8B030D-6E8A-4147-A177-3AD203B41FA5}">
                      <a16:colId xmlns:a16="http://schemas.microsoft.com/office/drawing/2014/main" val="323213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Infrastructures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Basic Workload (ALTO SPEC)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Collecting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9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Benocs</a:t>
                      </a:r>
                      <a:r>
                        <a:rPr lang="en-US" sz="2000" dirty="0"/>
                        <a:t> is fully open to use its infrastructure as an evaluation environment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Greater Bay Network is also fully open to use its infrastructure as an evaluation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(Filtered) Cost map: distribute inter-site performance metrics and calendar; routing changes + link dynamics  =&gt; updated metrics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Endpoint/unified property service: endpoint access status query/updates/</a:t>
                      </a:r>
                      <a:r>
                        <a:rPr lang="en-US" sz="2000" dirty="0" err="1"/>
                        <a:t>bwe</a:t>
                      </a:r>
                      <a:endParaRPr lang="en-US" sz="2000" dirty="0"/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CDN node footprint &amp; capability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Flow direction (pointing to CDN nodes) using ECS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Path vector providing available </a:t>
                      </a:r>
                      <a:r>
                        <a:rPr lang="en-US" sz="2000" dirty="0" err="1"/>
                        <a:t>reservable</a:t>
                      </a:r>
                      <a:r>
                        <a:rPr lang="en-US" sz="2000" dirty="0"/>
                        <a:t>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HTTP/1.x per request full retrieval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keep alive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pipelining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HTTP/2, HTTP/3 per request, full retrieval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ALTO/SSE RFC8895 (on HTTP/1.x)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 Server processing load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 client processing load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Transport load (bytes)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Transport latency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Throughput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029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798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4003-F375-6C47-98D0-9603B169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256092"/>
            <a:ext cx="11416621" cy="685800"/>
          </a:xfrm>
        </p:spPr>
        <p:txBody>
          <a:bodyPr/>
          <a:lstStyle/>
          <a:p>
            <a:r>
              <a:rPr lang="en-US" sz="3600" dirty="0"/>
              <a:t>General Space of Network-&gt;App Information Transport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9A6079-39D0-414A-8EA5-71D353840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790008"/>
              </p:ext>
            </p:extLst>
          </p:nvPr>
        </p:nvGraphicFramePr>
        <p:xfrm>
          <a:off x="1226086" y="1618567"/>
          <a:ext cx="9914352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588">
                  <a:extLst>
                    <a:ext uri="{9D8B030D-6E8A-4147-A177-3AD203B41FA5}">
                      <a16:colId xmlns:a16="http://schemas.microsoft.com/office/drawing/2014/main" val="1227909160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2588482313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2968770433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32614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Protocol/Base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transported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24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ALTO/RFC7285, RFC8895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map, cost map, unified property,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HTTP/1.x client/server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Request/response; ALTO/SSE incremental 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ECN/RFC3168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Congestion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bits in IP Traffic Class header; ECN-Echo/CWR flags  in TCP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packet 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9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NEF, SCEF&lt;-&gt;AS/3GPP,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capabilities/events -&gt; 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Request/response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44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08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416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E946-4606-FC43-B6B4-2DE58BC3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C4EC-9FEB-BF44-AF46-FEB78E11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JSON-LINK as data model [TBD]</a:t>
            </a:r>
          </a:p>
          <a:p>
            <a:endParaRPr lang="en-US" dirty="0"/>
          </a:p>
          <a:p>
            <a:r>
              <a:rPr lang="en-US" dirty="0"/>
              <a:t>Benchmarking deployment and initial reports [Richard, Danny]</a:t>
            </a:r>
          </a:p>
          <a:p>
            <a:pPr lvl="1"/>
            <a:r>
              <a:rPr lang="en-US" dirty="0" err="1"/>
              <a:t>openalto.org</a:t>
            </a:r>
            <a:endParaRPr lang="en-US" dirty="0"/>
          </a:p>
          <a:p>
            <a:pPr lvl="1"/>
            <a:r>
              <a:rPr lang="en-US" dirty="0"/>
              <a:t>Open platforms, all are welcome to join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Initial draft surveying of Net-&gt;App information and transport in major SDOs [Roland, </a:t>
            </a:r>
            <a:r>
              <a:rPr lang="en-US" dirty="0" err="1"/>
              <a:t>Chunshan</a:t>
            </a:r>
            <a:r>
              <a:rPr lang="en-US" dirty="0"/>
              <a:t>, Richard]</a:t>
            </a:r>
          </a:p>
        </p:txBody>
      </p:sp>
    </p:spTree>
    <p:extLst>
      <p:ext uri="{BB962C8B-B14F-4D97-AF65-F5344CB8AC3E}">
        <p14:creationId xmlns:p14="http://schemas.microsoft.com/office/powerpoint/2010/main" val="352064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09DD-BB1C-E14F-836B-B55E2823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5B7B-DC69-FC43-8C57-205DD030E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ALTO base protocol [RFC7285] is a client-pull based protocol</a:t>
            </a:r>
          </a:p>
          <a:p>
            <a:r>
              <a:rPr lang="en-US" sz="2800" dirty="0"/>
              <a:t>ALTO/SSE [RFC8895] adds incremental server push using Server-Sent-Event, but is based on HTTP/1.x</a:t>
            </a:r>
          </a:p>
          <a:p>
            <a:pPr lvl="1"/>
            <a:r>
              <a:rPr lang="en-US" sz="2400" dirty="0"/>
              <a:t>Need additional</a:t>
            </a:r>
            <a:br>
              <a:rPr lang="en-US" sz="2400" dirty="0"/>
            </a:br>
            <a:r>
              <a:rPr lang="en-US" sz="2400" dirty="0"/>
              <a:t>control connection</a:t>
            </a:r>
          </a:p>
          <a:p>
            <a:pPr lvl="1"/>
            <a:r>
              <a:rPr lang="en-US" sz="2400" dirty="0"/>
              <a:t>Updates must be</a:t>
            </a:r>
            <a:br>
              <a:rPr lang="en-US" sz="2400" dirty="0"/>
            </a:br>
            <a:r>
              <a:rPr lang="en-US" sz="2400" dirty="0"/>
              <a:t>serialized</a:t>
            </a:r>
          </a:p>
          <a:p>
            <a:pPr lvl="1"/>
            <a:endParaRPr lang="en-US" sz="2400" dirty="0"/>
          </a:p>
          <a:p>
            <a:r>
              <a:rPr lang="en-US" sz="2800" dirty="0"/>
              <a:t>RFC8895 IESG review</a:t>
            </a:r>
          </a:p>
          <a:p>
            <a:pPr lvl="1"/>
            <a:r>
              <a:rPr lang="en-US" sz="2400" dirty="0"/>
              <a:t>Consider HTTP/2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6BB774-E4E7-E146-AF62-33E6DCD8A6DF}"/>
              </a:ext>
            </a:extLst>
          </p:cNvPr>
          <p:cNvSpPr txBox="1"/>
          <p:nvPr/>
        </p:nvSpPr>
        <p:spPr>
          <a:xfrm>
            <a:off x="3301437" y="2292727"/>
            <a:ext cx="93201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------------------------------------------------------------------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+-------+         +-------+ 1.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request  +------+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|       |         |       | &lt;-------------   |      |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|       |         |       | -------------&gt;   |      |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3.add/   |       |         |       | 1'. control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     |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remove   |       |         |       |                  |      |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resource |Stream |         |Update |                  |      |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--------&gt;|Control| private |Stream | 2a. data update  |Client| 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|Server |&lt;-------&gt;|Server | messages         |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-------- |       |         |       | --------------&gt;  |      | &lt;-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response |       |         |       | --------------&gt;  |      |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|       |         |       | 2b.control update|      |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+-------+         +-------+ messages         +------+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45616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BEB-8C4A-8341-9AC5-80F3DCA5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318088"/>
            <a:ext cx="11416621" cy="685800"/>
          </a:xfrm>
        </p:spPr>
        <p:txBody>
          <a:bodyPr/>
          <a:lstStyle/>
          <a:p>
            <a:r>
              <a:rPr lang="en-US" dirty="0"/>
              <a:t>ALTO/H2 Design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B5E5-52C8-F947-A70E-FAE4057D7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19" y="1096305"/>
            <a:ext cx="10931857" cy="5331788"/>
          </a:xfrm>
        </p:spPr>
        <p:txBody>
          <a:bodyPr/>
          <a:lstStyle/>
          <a:p>
            <a:r>
              <a:rPr lang="en-US" sz="2000" dirty="0"/>
              <a:t>From ALTO base protocol [RFC 7285]</a:t>
            </a:r>
          </a:p>
          <a:p>
            <a:pPr lvl="1"/>
            <a:r>
              <a:rPr lang="en-US" sz="1800" dirty="0"/>
              <a:t>R0: Client can request any ALTO resource using the connection, just as using ALTO base protocol using HTTP/1.x</a:t>
            </a:r>
          </a:p>
          <a:p>
            <a:r>
              <a:rPr lang="en-US" sz="2000" dirty="0"/>
              <a:t>From ALTO SSE [RFC 8895]</a:t>
            </a:r>
          </a:p>
          <a:p>
            <a:pPr lvl="1"/>
            <a:r>
              <a:rPr lang="en-US" sz="1800" dirty="0"/>
              <a:t>R1: Client can request the addition (start) of incremental updates to a resource</a:t>
            </a:r>
          </a:p>
          <a:p>
            <a:pPr lvl="1"/>
            <a:r>
              <a:rPr lang="en-US" sz="1800" dirty="0"/>
              <a:t>R2: Client can request the deletion (stop) of incremental updates to a resource</a:t>
            </a:r>
          </a:p>
          <a:p>
            <a:pPr lvl="1"/>
            <a:r>
              <a:rPr lang="en-US" sz="1800" dirty="0"/>
              <a:t>R3: Server can signal to the client the start or stop of incremental updates to a resource</a:t>
            </a:r>
          </a:p>
          <a:p>
            <a:pPr lvl="1"/>
            <a:r>
              <a:rPr lang="en-US" sz="1800" dirty="0"/>
              <a:t>R4: Server can choose the type of each incremental update encoding, as long as the type is indicated to be acceptable by the client</a:t>
            </a:r>
          </a:p>
          <a:p>
            <a:r>
              <a:rPr lang="en-US" sz="2000" dirty="0"/>
              <a:t>From ALTO base framework [RFC 7285]</a:t>
            </a:r>
          </a:p>
          <a:p>
            <a:pPr lvl="1"/>
            <a:r>
              <a:rPr lang="en-US" sz="1600" dirty="0"/>
              <a:t>R5: Design follows basic HTTP Representational State Transfer architecture if possible</a:t>
            </a:r>
          </a:p>
          <a:p>
            <a:pPr lvl="2"/>
            <a:r>
              <a:rPr lang="en-US" sz="1800" dirty="0"/>
              <a:t>Can use only a limited number of verbs (GET, POST, PUT, DELETE, HEAD)</a:t>
            </a:r>
          </a:p>
          <a:p>
            <a:pPr lvl="1"/>
            <a:r>
              <a:rPr lang="en-US" sz="1600" dirty="0"/>
              <a:t>R6: Design takes advantage of HTTP/2 design features such as parallel transfer and respects HTTP/2 semantics [PUSH_PROMISE]</a:t>
            </a:r>
          </a:p>
          <a:p>
            <a:r>
              <a:rPr lang="en-US" sz="2000" dirty="0"/>
              <a:t>Allow flexible deployment</a:t>
            </a:r>
          </a:p>
          <a:p>
            <a:pPr lvl="1"/>
            <a:r>
              <a:rPr lang="en-US" sz="1600" dirty="0"/>
              <a:t>R7: Capability negotiation    </a:t>
            </a:r>
          </a:p>
        </p:txBody>
      </p:sp>
    </p:spTree>
    <p:extLst>
      <p:ext uri="{BB962C8B-B14F-4D97-AF65-F5344CB8AC3E}">
        <p14:creationId xmlns:p14="http://schemas.microsoft.com/office/powerpoint/2010/main" val="240548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requirements</a:t>
            </a:r>
          </a:p>
          <a:p>
            <a:r>
              <a:rPr lang="en-US" dirty="0"/>
              <a:t>ALTO/H2 design</a:t>
            </a:r>
          </a:p>
          <a:p>
            <a:pPr lvl="1"/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98392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EC83-054D-154B-91A6-B5729703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ALTO/H2 Transport Information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E18682-8BB0-2444-B836-AB7D5B19AB64}"/>
              </a:ext>
            </a:extLst>
          </p:cNvPr>
          <p:cNvSpPr/>
          <p:nvPr/>
        </p:nvSpPr>
        <p:spPr bwMode="auto">
          <a:xfrm>
            <a:off x="2756849" y="2006214"/>
            <a:ext cx="846161" cy="4776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FCBFE5-4896-0B46-8960-94409ED15D9F}"/>
              </a:ext>
            </a:extLst>
          </p:cNvPr>
          <p:cNvSpPr/>
          <p:nvPr/>
        </p:nvSpPr>
        <p:spPr bwMode="auto">
          <a:xfrm>
            <a:off x="4001070" y="2006214"/>
            <a:ext cx="846161" cy="4776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9CDE07-2CAC-B847-9C2C-62CDBCF7DB3D}"/>
              </a:ext>
            </a:extLst>
          </p:cNvPr>
          <p:cNvSpPr/>
          <p:nvPr/>
        </p:nvSpPr>
        <p:spPr bwMode="auto">
          <a:xfrm>
            <a:off x="5957633" y="2006214"/>
            <a:ext cx="846161" cy="4776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827045-A687-9F46-B5BD-39D7C0DCD3D0}"/>
              </a:ext>
            </a:extLst>
          </p:cNvPr>
          <p:cNvSpPr/>
          <p:nvPr/>
        </p:nvSpPr>
        <p:spPr bwMode="auto">
          <a:xfrm>
            <a:off x="7603035" y="2006214"/>
            <a:ext cx="846161" cy="4776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36C4FB-6601-6A45-B693-0FE2B80988DF}"/>
              </a:ext>
            </a:extLst>
          </p:cNvPr>
          <p:cNvSpPr/>
          <p:nvPr/>
        </p:nvSpPr>
        <p:spPr bwMode="auto">
          <a:xfrm>
            <a:off x="5172502" y="873453"/>
            <a:ext cx="968992" cy="6823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-250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ALTO</a:t>
            </a:r>
            <a:br>
              <a:rPr kumimoji="0" lang="en-US" sz="1800" b="0" i="0" u="none" strike="noStrike" cap="none" normalizeH="0" baseline="-250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kumimoji="0" lang="en-US" sz="1800" b="0" i="0" u="none" strike="noStrike" cap="none" normalizeH="0" baseline="-250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B461BC-F5C2-7C46-AC03-5D8BD1443BBD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 bwMode="auto">
          <a:xfrm flipH="1">
            <a:off x="3179930" y="1455908"/>
            <a:ext cx="2134478" cy="5503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9B76F-21B5-BE40-863E-53AC65407030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 bwMode="auto">
          <a:xfrm flipH="1">
            <a:off x="4424151" y="1455908"/>
            <a:ext cx="890257" cy="5503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6DB4D6-5AD4-864D-B9AB-D10E92BF1D62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 bwMode="auto">
          <a:xfrm>
            <a:off x="5999588" y="1455908"/>
            <a:ext cx="381126" cy="5503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BDB6C6-FFF0-7147-B32C-41D54206A72B}"/>
              </a:ext>
            </a:extLst>
          </p:cNvPr>
          <p:cNvCxnSpPr>
            <a:cxnSpLocks/>
            <a:stCxn id="8" idx="5"/>
            <a:endCxn id="7" idx="0"/>
          </p:cNvCxnSpPr>
          <p:nvPr/>
        </p:nvCxnSpPr>
        <p:spPr bwMode="auto">
          <a:xfrm>
            <a:off x="5999588" y="1455908"/>
            <a:ext cx="2026528" cy="5503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1CB012-5C05-2542-8F19-40BC22350790}"/>
              </a:ext>
            </a:extLst>
          </p:cNvPr>
          <p:cNvSpPr txBox="1"/>
          <p:nvPr/>
        </p:nvSpPr>
        <p:spPr>
          <a:xfrm>
            <a:off x="191752" y="1895976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Information </a:t>
            </a:r>
            <a:br>
              <a:rPr lang="en-US" sz="1800" baseline="0" dirty="0"/>
            </a:br>
            <a:r>
              <a:rPr lang="en-US" sz="1800" baseline="0" dirty="0"/>
              <a:t>resource</a:t>
            </a:r>
          </a:p>
        </p:txBody>
      </p:sp>
      <p:sp>
        <p:nvSpPr>
          <p:cNvPr id="24" name="Snip Same Side Corner Rectangle 23">
            <a:extLst>
              <a:ext uri="{FF2B5EF4-FFF2-40B4-BE49-F238E27FC236}">
                <a16:creationId xmlns:a16="http://schemas.microsoft.com/office/drawing/2014/main" id="{BC6F19B1-0076-8A42-AD36-01B81E8B5BD5}"/>
              </a:ext>
            </a:extLst>
          </p:cNvPr>
          <p:cNvSpPr/>
          <p:nvPr/>
        </p:nvSpPr>
        <p:spPr bwMode="auto">
          <a:xfrm>
            <a:off x="2697282" y="3087136"/>
            <a:ext cx="696037" cy="669056"/>
          </a:xfrm>
          <a:prstGeom prst="snip2Same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6" name="Snip Same Side Corner Rectangle 25">
            <a:extLst>
              <a:ext uri="{FF2B5EF4-FFF2-40B4-BE49-F238E27FC236}">
                <a16:creationId xmlns:a16="http://schemas.microsoft.com/office/drawing/2014/main" id="{9FE17C08-34F7-7E47-B6DE-AC68297C2084}"/>
              </a:ext>
            </a:extLst>
          </p:cNvPr>
          <p:cNvSpPr/>
          <p:nvPr/>
        </p:nvSpPr>
        <p:spPr bwMode="auto">
          <a:xfrm>
            <a:off x="5493838" y="3135491"/>
            <a:ext cx="696037" cy="669056"/>
          </a:xfrm>
          <a:prstGeom prst="snip2Same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8E7FE33A-87A7-714B-9CDD-613F3DA38138}"/>
              </a:ext>
            </a:extLst>
          </p:cNvPr>
          <p:cNvSpPr/>
          <p:nvPr/>
        </p:nvSpPr>
        <p:spPr bwMode="auto">
          <a:xfrm>
            <a:off x="7255016" y="3167446"/>
            <a:ext cx="696037" cy="669056"/>
          </a:xfrm>
          <a:prstGeom prst="snip2Same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9DBD42-0A47-204B-A23E-7B97422139C5}"/>
              </a:ext>
            </a:extLst>
          </p:cNvPr>
          <p:cNvCxnSpPr>
            <a:stCxn id="4" idx="2"/>
            <a:endCxn id="24" idx="3"/>
          </p:cNvCxnSpPr>
          <p:nvPr/>
        </p:nvCxnSpPr>
        <p:spPr bwMode="auto">
          <a:xfrm flipH="1">
            <a:off x="3045301" y="2483885"/>
            <a:ext cx="134629" cy="6032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6B3B31-A7BC-D643-ACA1-CDD1024431ED}"/>
              </a:ext>
            </a:extLst>
          </p:cNvPr>
          <p:cNvCxnSpPr>
            <a:stCxn id="6" idx="2"/>
            <a:endCxn id="26" idx="3"/>
          </p:cNvCxnSpPr>
          <p:nvPr/>
        </p:nvCxnSpPr>
        <p:spPr bwMode="auto">
          <a:xfrm flipH="1">
            <a:off x="5841857" y="2483885"/>
            <a:ext cx="538857" cy="651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226EEC-8D92-494E-9B12-B9F5522BAE37}"/>
              </a:ext>
            </a:extLst>
          </p:cNvPr>
          <p:cNvCxnSpPr>
            <a:stCxn id="6" idx="2"/>
            <a:endCxn id="27" idx="3"/>
          </p:cNvCxnSpPr>
          <p:nvPr/>
        </p:nvCxnSpPr>
        <p:spPr bwMode="auto">
          <a:xfrm>
            <a:off x="6380714" y="2483885"/>
            <a:ext cx="1222321" cy="6835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26176C0-B962-A54A-BADE-6CE9391FC8AB}"/>
              </a:ext>
            </a:extLst>
          </p:cNvPr>
          <p:cNvSpPr txBox="1"/>
          <p:nvPr/>
        </p:nvSpPr>
        <p:spPr>
          <a:xfrm>
            <a:off x="189817" y="3007696"/>
            <a:ext cx="1113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Transport </a:t>
            </a:r>
            <a:br>
              <a:rPr lang="en-US" dirty="0"/>
            </a:br>
            <a:r>
              <a:rPr lang="en-US" dirty="0"/>
              <a:t>queue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3CADCE-4F00-524D-A653-F2280459A3A2}"/>
              </a:ext>
            </a:extLst>
          </p:cNvPr>
          <p:cNvSpPr/>
          <p:nvPr/>
        </p:nvSpPr>
        <p:spPr bwMode="auto">
          <a:xfrm>
            <a:off x="2080289" y="4085312"/>
            <a:ext cx="508314" cy="7276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45C54-7DCC-454C-8382-B3658240CD26}"/>
              </a:ext>
            </a:extLst>
          </p:cNvPr>
          <p:cNvSpPr txBox="1"/>
          <p:nvPr/>
        </p:nvSpPr>
        <p:spPr>
          <a:xfrm>
            <a:off x="844519" y="3928156"/>
            <a:ext cx="1257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Incremental</a:t>
            </a:r>
            <a:br>
              <a:rPr lang="en-US" dirty="0"/>
            </a:br>
            <a:r>
              <a:rPr lang="en-US" dirty="0"/>
              <a:t>updates  </a:t>
            </a:r>
            <a:br>
              <a:rPr lang="en-US" dirty="0"/>
            </a:br>
            <a:r>
              <a:rPr lang="en-US" dirty="0"/>
              <a:t>queue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C1E404-2DFC-AE40-B7B1-7DBF6B7F3B70}"/>
              </a:ext>
            </a:extLst>
          </p:cNvPr>
          <p:cNvSpPr txBox="1"/>
          <p:nvPr/>
        </p:nvSpPr>
        <p:spPr>
          <a:xfrm>
            <a:off x="3598595" y="4146688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Receiver </a:t>
            </a:r>
            <a:br>
              <a:rPr lang="en-US" dirty="0"/>
            </a:br>
            <a:r>
              <a:rPr lang="en-US" dirty="0"/>
              <a:t>set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DF65B9-F7A6-A242-83DC-86F7ED8CD14B}"/>
              </a:ext>
            </a:extLst>
          </p:cNvPr>
          <p:cNvCxnSpPr>
            <a:cxnSpLocks/>
            <a:stCxn id="24" idx="1"/>
            <a:endCxn id="40" idx="0"/>
          </p:cNvCxnSpPr>
          <p:nvPr/>
        </p:nvCxnSpPr>
        <p:spPr bwMode="auto">
          <a:xfrm flipH="1">
            <a:off x="2334446" y="3756192"/>
            <a:ext cx="710855" cy="329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8755A1-BFA2-394D-A5D9-DE2085D3ECE5}"/>
              </a:ext>
            </a:extLst>
          </p:cNvPr>
          <p:cNvCxnSpPr>
            <a:cxnSpLocks/>
            <a:stCxn id="24" idx="1"/>
            <a:endCxn id="94" idx="0"/>
          </p:cNvCxnSpPr>
          <p:nvPr/>
        </p:nvCxnSpPr>
        <p:spPr bwMode="auto">
          <a:xfrm>
            <a:off x="3045301" y="3756192"/>
            <a:ext cx="168144" cy="4772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4DF344-A67B-C341-A690-981F0EEFFA32}"/>
              </a:ext>
            </a:extLst>
          </p:cNvPr>
          <p:cNvCxnSpPr/>
          <p:nvPr/>
        </p:nvCxnSpPr>
        <p:spPr bwMode="auto">
          <a:xfrm>
            <a:off x="36960" y="2729670"/>
            <a:ext cx="12192000" cy="1091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9D00FB4-BF5C-C644-A717-EEA06FAF128C}"/>
              </a:ext>
            </a:extLst>
          </p:cNvPr>
          <p:cNvSpPr txBox="1"/>
          <p:nvPr/>
        </p:nvSpPr>
        <p:spPr>
          <a:xfrm>
            <a:off x="11370038" y="3332697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8D5040-FF9D-774C-A382-F18CB56EAECD}"/>
              </a:ext>
            </a:extLst>
          </p:cNvPr>
          <p:cNvSpPr txBox="1"/>
          <p:nvPr/>
        </p:nvSpPr>
        <p:spPr>
          <a:xfrm>
            <a:off x="11216149" y="2359303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Existing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9A6375B-AA4A-474A-9612-7FE389978418}"/>
              </a:ext>
            </a:extLst>
          </p:cNvPr>
          <p:cNvCxnSpPr/>
          <p:nvPr/>
        </p:nvCxnSpPr>
        <p:spPr bwMode="auto">
          <a:xfrm>
            <a:off x="93875" y="5356416"/>
            <a:ext cx="12192000" cy="1091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18B00B82-940D-2842-AC0E-015950369647}"/>
              </a:ext>
            </a:extLst>
          </p:cNvPr>
          <p:cNvSpPr/>
          <p:nvPr/>
        </p:nvSpPr>
        <p:spPr bwMode="auto">
          <a:xfrm>
            <a:off x="2101594" y="5767939"/>
            <a:ext cx="788884" cy="471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0084C93-64DA-5943-BED5-85D3229CCD9C}"/>
              </a:ext>
            </a:extLst>
          </p:cNvPr>
          <p:cNvSpPr/>
          <p:nvPr/>
        </p:nvSpPr>
        <p:spPr bwMode="auto">
          <a:xfrm flipH="1">
            <a:off x="3561131" y="5811348"/>
            <a:ext cx="863019" cy="471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C2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436FDB-19BD-EC4C-8199-7B93E3487D27}"/>
              </a:ext>
            </a:extLst>
          </p:cNvPr>
          <p:cNvCxnSpPr>
            <a:cxnSpLocks/>
            <a:stCxn id="62" idx="0"/>
            <a:endCxn id="40" idx="2"/>
          </p:cNvCxnSpPr>
          <p:nvPr/>
        </p:nvCxnSpPr>
        <p:spPr bwMode="auto">
          <a:xfrm flipH="1" flipV="1">
            <a:off x="2334446" y="4812921"/>
            <a:ext cx="161590" cy="955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94" name="Terminator 93">
            <a:extLst>
              <a:ext uri="{FF2B5EF4-FFF2-40B4-BE49-F238E27FC236}">
                <a16:creationId xmlns:a16="http://schemas.microsoft.com/office/drawing/2014/main" id="{CD68265F-4928-5046-95C9-82F776F0ED76}"/>
              </a:ext>
            </a:extLst>
          </p:cNvPr>
          <p:cNvSpPr/>
          <p:nvPr/>
        </p:nvSpPr>
        <p:spPr bwMode="auto">
          <a:xfrm>
            <a:off x="2865758" y="4233416"/>
            <a:ext cx="695374" cy="290362"/>
          </a:xfrm>
          <a:prstGeom prst="flowChartTermina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02882BE-433A-7144-A5F4-245D638F6F74}"/>
              </a:ext>
            </a:extLst>
          </p:cNvPr>
          <p:cNvCxnSpPr>
            <a:cxnSpLocks/>
            <a:stCxn id="94" idx="2"/>
            <a:endCxn id="62" idx="0"/>
          </p:cNvCxnSpPr>
          <p:nvPr/>
        </p:nvCxnSpPr>
        <p:spPr bwMode="auto">
          <a:xfrm flipH="1">
            <a:off x="2496036" y="4523778"/>
            <a:ext cx="717409" cy="12441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56958BF-BD90-7340-9D79-7E6D9E6D1E89}"/>
              </a:ext>
            </a:extLst>
          </p:cNvPr>
          <p:cNvCxnSpPr>
            <a:cxnSpLocks/>
            <a:stCxn id="63" idx="7"/>
            <a:endCxn id="40" idx="2"/>
          </p:cNvCxnSpPr>
          <p:nvPr/>
        </p:nvCxnSpPr>
        <p:spPr bwMode="auto">
          <a:xfrm flipH="1" flipV="1">
            <a:off x="2334446" y="4812921"/>
            <a:ext cx="1353071" cy="10675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964AA7C-CD76-204B-ABA2-1A8B39084205}"/>
              </a:ext>
            </a:extLst>
          </p:cNvPr>
          <p:cNvCxnSpPr>
            <a:cxnSpLocks/>
            <a:stCxn id="63" idx="0"/>
          </p:cNvCxnSpPr>
          <p:nvPr/>
        </p:nvCxnSpPr>
        <p:spPr bwMode="auto">
          <a:xfrm flipH="1" flipV="1">
            <a:off x="3393322" y="4535758"/>
            <a:ext cx="599318" cy="12755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37DE4BA2-C6AC-8442-9701-08C1239CC1CD}"/>
              </a:ext>
            </a:extLst>
          </p:cNvPr>
          <p:cNvSpPr/>
          <p:nvPr/>
        </p:nvSpPr>
        <p:spPr bwMode="auto">
          <a:xfrm flipH="1">
            <a:off x="7338493" y="5844751"/>
            <a:ext cx="821722" cy="471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C3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1809627-BA4E-CD47-9FE5-36AFAD7B1FCA}"/>
              </a:ext>
            </a:extLst>
          </p:cNvPr>
          <p:cNvSpPr/>
          <p:nvPr/>
        </p:nvSpPr>
        <p:spPr bwMode="auto">
          <a:xfrm>
            <a:off x="5031701" y="4225943"/>
            <a:ext cx="508314" cy="7276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15" name="Terminator 114">
            <a:extLst>
              <a:ext uri="{FF2B5EF4-FFF2-40B4-BE49-F238E27FC236}">
                <a16:creationId xmlns:a16="http://schemas.microsoft.com/office/drawing/2014/main" id="{4E8E1B92-5C05-4045-A298-6F76D3DF28C1}"/>
              </a:ext>
            </a:extLst>
          </p:cNvPr>
          <p:cNvSpPr/>
          <p:nvPr/>
        </p:nvSpPr>
        <p:spPr bwMode="auto">
          <a:xfrm>
            <a:off x="6050169" y="4422561"/>
            <a:ext cx="695374" cy="290362"/>
          </a:xfrm>
          <a:prstGeom prst="flowChartTermina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80B411F-4FFC-8F41-A695-E6C27B0137AA}"/>
              </a:ext>
            </a:extLst>
          </p:cNvPr>
          <p:cNvCxnSpPr>
            <a:stCxn id="26" idx="1"/>
            <a:endCxn id="114" idx="0"/>
          </p:cNvCxnSpPr>
          <p:nvPr/>
        </p:nvCxnSpPr>
        <p:spPr bwMode="auto">
          <a:xfrm flipH="1">
            <a:off x="5285858" y="3804547"/>
            <a:ext cx="555999" cy="4213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4DD1185-9451-EB4F-A1A0-86110B90A849}"/>
              </a:ext>
            </a:extLst>
          </p:cNvPr>
          <p:cNvCxnSpPr>
            <a:stCxn id="26" idx="1"/>
            <a:endCxn id="115" idx="0"/>
          </p:cNvCxnSpPr>
          <p:nvPr/>
        </p:nvCxnSpPr>
        <p:spPr bwMode="auto">
          <a:xfrm>
            <a:off x="5841857" y="3804547"/>
            <a:ext cx="555999" cy="618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DE9326-F38E-1D45-9C5E-0D3C6B3D8BD3}"/>
              </a:ext>
            </a:extLst>
          </p:cNvPr>
          <p:cNvCxnSpPr>
            <a:cxnSpLocks/>
            <a:stCxn id="114" idx="2"/>
            <a:endCxn id="63" idx="1"/>
          </p:cNvCxnSpPr>
          <p:nvPr/>
        </p:nvCxnSpPr>
        <p:spPr bwMode="auto">
          <a:xfrm flipH="1">
            <a:off x="4297764" y="4953552"/>
            <a:ext cx="988094" cy="9269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265C881-FAB4-9245-A420-BFC653C3C017}"/>
              </a:ext>
            </a:extLst>
          </p:cNvPr>
          <p:cNvCxnSpPr>
            <a:cxnSpLocks/>
            <a:stCxn id="115" idx="2"/>
            <a:endCxn id="63" idx="1"/>
          </p:cNvCxnSpPr>
          <p:nvPr/>
        </p:nvCxnSpPr>
        <p:spPr bwMode="auto">
          <a:xfrm flipH="1">
            <a:off x="4297764" y="4712923"/>
            <a:ext cx="2100092" cy="11675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9A8E011-231B-0B4C-B800-7D25300BD290}"/>
              </a:ext>
            </a:extLst>
          </p:cNvPr>
          <p:cNvSpPr/>
          <p:nvPr/>
        </p:nvSpPr>
        <p:spPr bwMode="auto">
          <a:xfrm>
            <a:off x="7027060" y="4319745"/>
            <a:ext cx="508314" cy="7276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27" name="Terminator 126">
            <a:extLst>
              <a:ext uri="{FF2B5EF4-FFF2-40B4-BE49-F238E27FC236}">
                <a16:creationId xmlns:a16="http://schemas.microsoft.com/office/drawing/2014/main" id="{9C668723-1F9E-3A45-9700-4F630AB3C6B3}"/>
              </a:ext>
            </a:extLst>
          </p:cNvPr>
          <p:cNvSpPr/>
          <p:nvPr/>
        </p:nvSpPr>
        <p:spPr bwMode="auto">
          <a:xfrm>
            <a:off x="7812529" y="4467849"/>
            <a:ext cx="695374" cy="290362"/>
          </a:xfrm>
          <a:prstGeom prst="flowChartTermina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2BAE801-5E05-4849-9D6A-5AA549350519}"/>
              </a:ext>
            </a:extLst>
          </p:cNvPr>
          <p:cNvCxnSpPr>
            <a:endCxn id="126" idx="0"/>
          </p:cNvCxnSpPr>
          <p:nvPr/>
        </p:nvCxnSpPr>
        <p:spPr bwMode="auto">
          <a:xfrm flipH="1">
            <a:off x="7281217" y="3849835"/>
            <a:ext cx="323000" cy="469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9E5FB87-7C0D-F248-8A64-736F22F0C6AF}"/>
              </a:ext>
            </a:extLst>
          </p:cNvPr>
          <p:cNvCxnSpPr>
            <a:endCxn id="127" idx="0"/>
          </p:cNvCxnSpPr>
          <p:nvPr/>
        </p:nvCxnSpPr>
        <p:spPr bwMode="auto">
          <a:xfrm>
            <a:off x="7604217" y="3849835"/>
            <a:ext cx="555999" cy="618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EF470BF-1E42-574F-95E8-0C60546D7329}"/>
              </a:ext>
            </a:extLst>
          </p:cNvPr>
          <p:cNvSpPr txBox="1"/>
          <p:nvPr/>
        </p:nvSpPr>
        <p:spPr>
          <a:xfrm>
            <a:off x="192571" y="5708213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52E0500-2A2F-1749-8BB6-BCB3D3E348FA}"/>
              </a:ext>
            </a:extLst>
          </p:cNvPr>
          <p:cNvCxnSpPr>
            <a:cxnSpLocks/>
            <a:stCxn id="126" idx="2"/>
            <a:endCxn id="113" idx="0"/>
          </p:cNvCxnSpPr>
          <p:nvPr/>
        </p:nvCxnSpPr>
        <p:spPr bwMode="auto">
          <a:xfrm>
            <a:off x="7281217" y="5047354"/>
            <a:ext cx="468137" cy="7973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1DD93EB-2481-0A47-9229-C16DFF1D6837}"/>
              </a:ext>
            </a:extLst>
          </p:cNvPr>
          <p:cNvCxnSpPr>
            <a:cxnSpLocks/>
            <a:stCxn id="127" idx="2"/>
            <a:endCxn id="113" idx="0"/>
          </p:cNvCxnSpPr>
          <p:nvPr/>
        </p:nvCxnSpPr>
        <p:spPr bwMode="auto">
          <a:xfrm flipH="1">
            <a:off x="7749354" y="4758211"/>
            <a:ext cx="410862" cy="10865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34EA756-3828-1A42-BC14-B920292C6F97}"/>
              </a:ext>
            </a:extLst>
          </p:cNvPr>
          <p:cNvSpPr/>
          <p:nvPr/>
        </p:nvSpPr>
        <p:spPr bwMode="auto">
          <a:xfrm>
            <a:off x="9812073" y="793928"/>
            <a:ext cx="846161" cy="4776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EABE280-323C-C043-A4F8-BA54E48A39BD}"/>
              </a:ext>
            </a:extLst>
          </p:cNvPr>
          <p:cNvSpPr txBox="1"/>
          <p:nvPr/>
        </p:nvSpPr>
        <p:spPr>
          <a:xfrm>
            <a:off x="10675997" y="815227"/>
            <a:ext cx="1516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0" dirty="0"/>
              <a:t>Static resource such as </a:t>
            </a:r>
            <a:r>
              <a:rPr lang="en-US" sz="1200" baseline="0" dirty="0" err="1"/>
              <a:t>CostMap</a:t>
            </a:r>
            <a:endParaRPr lang="en-US" sz="1200" baseline="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594C607-BDFA-4B45-AB50-B09C128DE2C1}"/>
              </a:ext>
            </a:extLst>
          </p:cNvPr>
          <p:cNvSpPr/>
          <p:nvPr/>
        </p:nvSpPr>
        <p:spPr bwMode="auto">
          <a:xfrm>
            <a:off x="9812072" y="1584273"/>
            <a:ext cx="846161" cy="4776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E9EF386-BD6A-B740-BF13-0BCD08333A98}"/>
              </a:ext>
            </a:extLst>
          </p:cNvPr>
          <p:cNvSpPr txBox="1"/>
          <p:nvPr/>
        </p:nvSpPr>
        <p:spPr>
          <a:xfrm>
            <a:off x="10720823" y="1523442"/>
            <a:ext cx="1516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0" dirty="0"/>
              <a:t>Filterable resource such as </a:t>
            </a:r>
            <a:r>
              <a:rPr lang="en-US" sz="1200" baseline="0" dirty="0" err="1"/>
              <a:t>FilerCostMap</a:t>
            </a:r>
            <a:endParaRPr lang="en-US" sz="1200" baseline="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4CBC2F7-39FA-2046-B5E0-D742D426AC8C}"/>
              </a:ext>
            </a:extLst>
          </p:cNvPr>
          <p:cNvSpPr txBox="1"/>
          <p:nvPr/>
        </p:nvSpPr>
        <p:spPr>
          <a:xfrm>
            <a:off x="2280659" y="2899974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0" dirty="0"/>
              <a:t>tq1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46D6689-B44A-F641-95A7-F07032082A4C}"/>
              </a:ext>
            </a:extLst>
          </p:cNvPr>
          <p:cNvSpPr txBox="1"/>
          <p:nvPr/>
        </p:nvSpPr>
        <p:spPr>
          <a:xfrm>
            <a:off x="1302087" y="3661766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0" dirty="0"/>
              <a:t>tq1/</a:t>
            </a:r>
            <a:r>
              <a:rPr lang="en-US" sz="2000" baseline="0" dirty="0" err="1"/>
              <a:t>uq</a:t>
            </a:r>
            <a:endParaRPr lang="en-US" sz="2000" baseline="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3AE757E-7B83-2041-AC85-3B1651502498}"/>
              </a:ext>
            </a:extLst>
          </p:cNvPr>
          <p:cNvSpPr txBox="1"/>
          <p:nvPr/>
        </p:nvSpPr>
        <p:spPr>
          <a:xfrm>
            <a:off x="5068680" y="2962729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0" dirty="0"/>
              <a:t>tq2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170D2FB-8F02-9140-9CB4-10EC1505F8AE}"/>
              </a:ext>
            </a:extLst>
          </p:cNvPr>
          <p:cNvSpPr txBox="1"/>
          <p:nvPr/>
        </p:nvSpPr>
        <p:spPr>
          <a:xfrm>
            <a:off x="6780936" y="2989626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0" dirty="0"/>
              <a:t>tq3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59F7304-057B-3245-A011-78D4749C7107}"/>
              </a:ext>
            </a:extLst>
          </p:cNvPr>
          <p:cNvSpPr txBox="1"/>
          <p:nvPr/>
        </p:nvSpPr>
        <p:spPr>
          <a:xfrm>
            <a:off x="2433059" y="167181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0" dirty="0"/>
              <a:t>ir1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DF3A03B-9F8B-2843-AC86-1493F8E9D14F}"/>
              </a:ext>
            </a:extLst>
          </p:cNvPr>
          <p:cNvSpPr txBox="1"/>
          <p:nvPr/>
        </p:nvSpPr>
        <p:spPr>
          <a:xfrm>
            <a:off x="3408796" y="3814166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0" dirty="0"/>
              <a:t>tq1/</a:t>
            </a:r>
            <a:r>
              <a:rPr lang="en-US" sz="2000" baseline="0" dirty="0" err="1"/>
              <a:t>rs</a:t>
            </a:r>
            <a:endParaRPr lang="en-US" sz="2000" baseline="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DA2E73-38C4-BE4E-AD64-A60DC66E539E}"/>
              </a:ext>
            </a:extLst>
          </p:cNvPr>
          <p:cNvSpPr txBox="1"/>
          <p:nvPr/>
        </p:nvSpPr>
        <p:spPr>
          <a:xfrm>
            <a:off x="9396946" y="5588432"/>
            <a:ext cx="2839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A single connection</a:t>
            </a:r>
            <a:br>
              <a:rPr lang="en-US" baseline="0" dirty="0"/>
            </a:br>
            <a:r>
              <a:rPr lang="en-US" baseline="0" dirty="0"/>
              <a:t>for each client</a:t>
            </a:r>
          </a:p>
        </p:txBody>
      </p:sp>
    </p:spTree>
    <p:extLst>
      <p:ext uri="{BB962C8B-B14F-4D97-AF65-F5344CB8AC3E}">
        <p14:creationId xmlns:p14="http://schemas.microsoft.com/office/powerpoint/2010/main" val="138989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requirements</a:t>
            </a:r>
          </a:p>
          <a:p>
            <a:r>
              <a:rPr lang="en-US" dirty="0"/>
              <a:t>ALTO/H2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Transport queue</a:t>
            </a:r>
          </a:p>
        </p:txBody>
      </p:sp>
    </p:spTree>
    <p:extLst>
      <p:ext uri="{BB962C8B-B14F-4D97-AF65-F5344CB8AC3E}">
        <p14:creationId xmlns:p14="http://schemas.microsoft.com/office/powerpoint/2010/main" val="4245155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D7C4-84E8-264D-9153-C629E706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Queue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88CE8-3067-514C-B99C-29539454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757523"/>
            <a:ext cx="11808883" cy="5535702"/>
          </a:xfrm>
        </p:spPr>
        <p:txBody>
          <a:bodyPr/>
          <a:lstStyle/>
          <a:p>
            <a:r>
              <a:rPr lang="en-US" sz="2000" dirty="0"/>
              <a:t>Basic operations (CR</a:t>
            </a:r>
            <a:r>
              <a:rPr lang="en-US" sz="2000" strike="sngStrike" dirty="0"/>
              <a:t>U</a:t>
            </a:r>
            <a:r>
              <a:rPr lang="en-US" sz="2000" dirty="0"/>
              <a:t>D): create, read (get status), delete</a:t>
            </a:r>
          </a:p>
          <a:p>
            <a:r>
              <a:rPr lang="en-US" sz="2000" dirty="0"/>
              <a:t>Client creates transport queue</a:t>
            </a:r>
          </a:p>
          <a:p>
            <a:pPr lvl="1"/>
            <a:r>
              <a:rPr lang="en-US" sz="1800" dirty="0"/>
              <a:t>POST to transport queue path</a:t>
            </a:r>
          </a:p>
          <a:p>
            <a:pPr lvl="2"/>
            <a:r>
              <a:rPr lang="en-US" sz="1800" dirty="0"/>
              <a:t>Request reuses ALTO/SSE input</a:t>
            </a:r>
          </a:p>
          <a:p>
            <a:pPr lvl="3"/>
            <a:r>
              <a:rPr lang="en-US" sz="1800" dirty="0"/>
              <a:t>HTTP :method=post with </a:t>
            </a:r>
            <a:br>
              <a:rPr lang="en-US" sz="1800" dirty="0"/>
            </a:br>
            <a:r>
              <a:rPr lang="en-US" sz="1800" dirty="0" err="1"/>
              <a:t>AddUpdateReq</a:t>
            </a:r>
            <a:r>
              <a:rPr lang="en-US" sz="1800" dirty="0"/>
              <a:t> [RFC8895] </a:t>
            </a:r>
          </a:p>
          <a:p>
            <a:pPr lvl="2"/>
            <a:r>
              <a:rPr lang="en-US" sz="1800" dirty="0"/>
              <a:t>Response</a:t>
            </a:r>
          </a:p>
          <a:p>
            <a:pPr lvl="3"/>
            <a:r>
              <a:rPr lang="en-US" sz="1800" dirty="0"/>
              <a:t>&lt;transport-queue-URI&gt;</a:t>
            </a:r>
          </a:p>
          <a:p>
            <a:r>
              <a:rPr lang="en-US" sz="2000" dirty="0"/>
              <a:t>Client reads transport queue: GET &lt;transport-queue-URI&gt;</a:t>
            </a:r>
          </a:p>
          <a:p>
            <a:r>
              <a:rPr lang="en-US" sz="2000" dirty="0"/>
              <a:t>Client deletes transport queue: </a:t>
            </a:r>
          </a:p>
          <a:p>
            <a:pPr lvl="1"/>
            <a:r>
              <a:rPr lang="en-US" sz="1800" dirty="0"/>
              <a:t>Explicit: DELETE &lt;transport-queue-URI&gt;</a:t>
            </a:r>
          </a:p>
          <a:p>
            <a:pPr lvl="2"/>
            <a:r>
              <a:rPr lang="en-US" sz="1800" dirty="0"/>
              <a:t>Delete from local view (server may still maintain the transport queue for other client connections)</a:t>
            </a:r>
          </a:p>
          <a:p>
            <a:pPr lvl="1"/>
            <a:r>
              <a:rPr lang="en-US" sz="1800" dirty="0"/>
              <a:t>Implicit: Transport queue is connection ephemeral: close of connection from a client deletes the transport queue for the client</a:t>
            </a:r>
          </a:p>
          <a:p>
            <a:r>
              <a:rPr lang="en-US" sz="2000" dirty="0"/>
              <a:t>The HTTP stream that created a transport queue is kept open until the stream is deleted or a non-recoverable error associated with the transport queue happens</a:t>
            </a:r>
          </a:p>
          <a:p>
            <a:pPr lvl="1"/>
            <a:r>
              <a:rPr lang="en-US" sz="1600" dirty="0"/>
              <a:t>The stream should be closed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DA9AD-D401-ED46-AA2F-E7D2FD4D9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658" y="1876523"/>
            <a:ext cx="5232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2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1AA2-7C93-E547-BE3A-23BA5AB8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Queue Example (Create)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116FB2-86E6-B44E-9DF6-E997F50040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Client -&gt; Server request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774D91-AC2B-3347-9098-C36533849C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Server -&gt; Client response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F47558-12D7-704C-8723-82B876B0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94" y="1916880"/>
            <a:ext cx="5317107" cy="34814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9B480D-6262-CC4F-849B-9B721E34B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926" y="2326854"/>
            <a:ext cx="5475194" cy="21345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993046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22355</TotalTime>
  <Words>1947</Words>
  <Application>Microsoft Macintosh PowerPoint</Application>
  <PresentationFormat>Widescreen</PresentationFormat>
  <Paragraphs>303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ＭＳ Ｐゴシック</vt:lpstr>
      <vt:lpstr>Arial</vt:lpstr>
      <vt:lpstr>Calibri</vt:lpstr>
      <vt:lpstr>Courier New</vt:lpstr>
      <vt:lpstr>Georgia</vt:lpstr>
      <vt:lpstr>Blank Presentation</vt:lpstr>
      <vt:lpstr>ALTO New Transport using HTTP/2 draft-schott-alto-new-transport-01</vt:lpstr>
      <vt:lpstr>Outline</vt:lpstr>
      <vt:lpstr>Motivation</vt:lpstr>
      <vt:lpstr>ALTO/H2 Design Requirements</vt:lpstr>
      <vt:lpstr>Outline</vt:lpstr>
      <vt:lpstr>ALTO/H2 Transport Information Structure</vt:lpstr>
      <vt:lpstr>Outline</vt:lpstr>
      <vt:lpstr>Transport Queue </vt:lpstr>
      <vt:lpstr>Transport Queue Example (Create)</vt:lpstr>
      <vt:lpstr>Transport Queue Example (Read)</vt:lpstr>
      <vt:lpstr>Outline</vt:lpstr>
      <vt:lpstr>Incremental Updates Queue</vt:lpstr>
      <vt:lpstr>Outline</vt:lpstr>
      <vt:lpstr>Individual Incremental Updates</vt:lpstr>
      <vt:lpstr>Server Push Initialization Example</vt:lpstr>
      <vt:lpstr>Server Push Transport</vt:lpstr>
      <vt:lpstr>Outline</vt:lpstr>
      <vt:lpstr>Receiver Set</vt:lpstr>
      <vt:lpstr>Outline</vt:lpstr>
      <vt:lpstr>Transport and Pub/sub</vt:lpstr>
      <vt:lpstr>Additional Information about Transport Queue</vt:lpstr>
      <vt:lpstr>Backup Slides</vt:lpstr>
      <vt:lpstr>PowerPoint Presentation</vt:lpstr>
      <vt:lpstr>Performance and Effectiveness of Current Transport</vt:lpstr>
      <vt:lpstr>General Space of Network-&gt;App Information Transport</vt:lpstr>
      <vt:lpstr>Working Items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subject/>
  <dc:creator>Patrick J. Lynch</dc:creator>
  <cp:keywords/>
  <dc:description/>
  <cp:lastModifiedBy>Microsoft Office User</cp:lastModifiedBy>
  <cp:revision>1198</cp:revision>
  <cp:lastPrinted>2021-07-29T20:21:29Z</cp:lastPrinted>
  <dcterms:modified xsi:type="dcterms:W3CDTF">2022-03-21T03:24:29Z</dcterms:modified>
  <cp:category/>
</cp:coreProperties>
</file>