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853" r:id="rId2"/>
    <p:sldId id="270" r:id="rId3"/>
    <p:sldId id="771" r:id="rId4"/>
    <p:sldId id="458" r:id="rId5"/>
    <p:sldId id="829" r:id="rId6"/>
    <p:sldId id="847" r:id="rId7"/>
    <p:sldId id="849" r:id="rId8"/>
    <p:sldId id="850" r:id="rId9"/>
    <p:sldId id="258" r:id="rId10"/>
    <p:sldId id="851" r:id="rId11"/>
    <p:sldId id="8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9"/>
    <p:restoredTop sz="95507"/>
  </p:normalViewPr>
  <p:slideViewPr>
    <p:cSldViewPr snapToGrid="0" snapToObjects="1">
      <p:cViewPr varScale="1">
        <p:scale>
          <a:sx n="105" d="100"/>
          <a:sy n="105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3EF9F-8480-9745-8372-C8C38028F1F5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9615A-344D-1847-8C6C-AE961542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0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Northbound abstractions and services</a:t>
            </a:r>
          </a:p>
          <a:p>
            <a:pPr lvl="1"/>
            <a:r>
              <a:rPr lang="en-US" sz="1400" dirty="0"/>
              <a:t>Cellular network information</a:t>
            </a:r>
          </a:p>
          <a:p>
            <a:pPr lvl="1"/>
            <a:r>
              <a:rPr lang="en-US" sz="1400" dirty="0"/>
              <a:t>MEC network information</a:t>
            </a:r>
          </a:p>
          <a:p>
            <a:pPr lvl="1"/>
            <a:r>
              <a:rPr lang="en-US" sz="1400" dirty="0"/>
              <a:t>Huge data network information</a:t>
            </a:r>
          </a:p>
          <a:p>
            <a:r>
              <a:rPr lang="en-US" sz="1400" dirty="0"/>
              <a:t>Transport</a:t>
            </a:r>
          </a:p>
          <a:p>
            <a:pPr lvl="1"/>
            <a:r>
              <a:rPr lang="en-US" sz="1400" dirty="0"/>
              <a:t>HTTP/2/3, multipart, </a:t>
            </a:r>
            <a:r>
              <a:rPr lang="en-US" sz="1400" dirty="0" err="1"/>
              <a:t>inband+outband</a:t>
            </a:r>
            <a:endParaRPr lang="en-US" sz="1400" dirty="0"/>
          </a:p>
          <a:p>
            <a:r>
              <a:rPr lang="en-US" sz="1400" dirty="0"/>
              <a:t>Backend (southbound) and operations</a:t>
            </a:r>
          </a:p>
          <a:p>
            <a:pPr lvl="1"/>
            <a:r>
              <a:rPr lang="en-US" sz="1400" dirty="0"/>
              <a:t>Automatic measurements/derivation</a:t>
            </a:r>
          </a:p>
          <a:p>
            <a:r>
              <a:rPr lang="en-US" sz="1400" dirty="0"/>
              <a:t>East-west (server-to-server)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ECE0-AF80-C745-BB44-5EB3F3A2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ED774-DBF1-5D4A-8698-A46184210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C22-7E31-0247-8CE0-44026011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B10-06C9-284B-8E5D-EAA1A2B6CF1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3F8C-F484-2645-9A47-964EF786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4A28B-AF1B-074C-B896-72255029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8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C90E-11A3-9340-B5B6-361A4668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79229-6103-E84E-94F4-55118190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7B64-0632-CC4F-82AD-EAA3C0F4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B10-06C9-284B-8E5D-EAA1A2B6CF1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244B-8032-4F45-8145-72F5CE34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C806-F91C-3F4D-8486-1339BE93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2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DA275-8B8A-BE49-A819-864B8C254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95ABC-9D0F-B245-A7A0-C7F49C19E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5C4C-19B1-0E4F-94D7-4929E38B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B10-06C9-284B-8E5D-EAA1A2B6CF1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F02B1-F58A-4244-9A51-7248FD16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31F4-E76B-CD43-A2F4-C5632CA4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184D-30B7-9445-B02E-7EF93536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416F-A6C3-E14A-B392-B012C779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D3F1-916C-2243-A3E1-8A622546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B10-06C9-284B-8E5D-EAA1A2B6CF1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8A430-5BEF-DB46-BA21-F966E7C5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9669-D0B0-8349-ABD2-A5C7397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1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46E7-55D0-6A4E-8C83-B0F636F1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29397-FBAB-8342-B9B6-0CED7278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35A5-C726-814D-B0F8-ED331C2E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B10-06C9-284B-8E5D-EAA1A2B6CF1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6DFD-1480-854F-84A1-F7D28DA8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3DB10-E3CE-5E43-BEEB-ECD3ED8A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4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CBDA-DF8E-654F-91C5-2ADBE072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243A-7E51-534A-8598-856B830CF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17FBC-FEFF-EB48-B58B-35002779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5F803-9830-5149-AE0C-07F0FDF1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B10-06C9-284B-8E5D-EAA1A2B6CF1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00B6E-7726-A045-BB85-C3A47D4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D24D1-9BD7-C34C-817D-28841FC4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214B-182E-404E-9D50-76FEA13C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9CD9D-7D87-504C-8153-B4F1C382E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5A149-5CC2-A24A-B531-60868E4BA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DC9DB-261A-E143-8582-1E470E0DE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A553F-FA3F-4A49-8372-559E0DBF0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62C0D-9504-9B45-8F58-8D331486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B10-06C9-284B-8E5D-EAA1A2B6CF1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0B289-9782-2247-A381-943042C7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55616-41BC-CC4A-B778-318CBF1C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BD15-E6F5-3D45-9176-62E11A59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D53BF-3804-7943-AF51-1522BCD8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B10-06C9-284B-8E5D-EAA1A2B6CF1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CEE1D-C751-1848-A13D-B8394C24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618F3-D167-C742-B0B3-0722CD8A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4ACFC-CB15-4944-B3B6-93F71273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B10-06C9-284B-8E5D-EAA1A2B6CF1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C41CF-8A46-2D45-B136-E73C1680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32297-6B98-1D41-9CCD-54E22ACF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3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7739-3558-8A43-8D21-AB6A5010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3D36-1B8A-F740-A6CE-645B2396D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9E37B-645B-8647-A864-3B75ED72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4A99F-ADC8-5445-8305-B8067FA4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B10-06C9-284B-8E5D-EAA1A2B6CF1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D4136-A23C-9C42-8A04-862B8AD7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4EA4C-9EA1-564C-ADE8-A377E007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6EE1-B6C4-3E49-BD87-A1C4C772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E1CBB-DD9A-3140-BE91-842D2E8ED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8795F-949A-474C-8711-013BFBB72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CC1-DE68-D64A-AEAD-2A59D353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6B10-06C9-284B-8E5D-EAA1A2B6CF1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9BA42-A736-D34B-AC51-BE629CB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E58F2-01AC-A945-93FE-622ABE16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7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284B3-FDC6-7447-94F9-4CA6D366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6CBC4-E20F-4247-940B-CD8446851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9061-E3D7-0D4D-8183-D2FDAEACF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6B10-06C9-284B-8E5D-EAA1A2B6CF11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7939-EC28-874D-A43D-0E0CB78F7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392A-FB87-D24E-A7CE-E7DE38508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1434-7613-0B40-A347-455D8CA30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E3DDC-C57D-B549-8DDD-4A0A34517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June 21, 2022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6150A9-FEF1-EF46-B489-0C3FDD810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D77A-CD6D-D14A-BBFE-8E8AD39D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C366-F310-3E49-BC08-476B63714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664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Distinguish FTS-Model I, FTS-Model II, and FTS</a:t>
            </a:r>
          </a:p>
          <a:p>
            <a:r>
              <a:rPr lang="en-US" dirty="0"/>
              <a:t>Some findings</a:t>
            </a:r>
          </a:p>
          <a:p>
            <a:pPr lvl="1"/>
            <a:r>
              <a:rPr lang="en-US" dirty="0"/>
              <a:t>Complex dynamic behaviors of FTS-Models, e.g.,</a:t>
            </a:r>
          </a:p>
          <a:p>
            <a:pPr lvl="2"/>
            <a:r>
              <a:rPr lang="en-US" dirty="0"/>
              <a:t>Converged state depends on floating point precision</a:t>
            </a:r>
          </a:p>
          <a:p>
            <a:pPr lvl="2"/>
            <a:r>
              <a:rPr lang="en-US" dirty="0"/>
              <a:t>Introduce exponential moving average complexity</a:t>
            </a:r>
          </a:p>
          <a:p>
            <a:pPr lvl="1"/>
            <a:r>
              <a:rPr lang="en-US" dirty="0"/>
              <a:t>Model as a variant of gradient algorithm, but </a:t>
            </a:r>
          </a:p>
          <a:p>
            <a:pPr lvl="2"/>
            <a:r>
              <a:rPr lang="en-US" dirty="0"/>
              <a:t>Can be considered as multiple objective functions </a:t>
            </a:r>
            <a:r>
              <a:rPr lang="en-US" dirty="0" err="1"/>
              <a:t>Ti</a:t>
            </a:r>
            <a:endParaRPr lang="en-US" dirty="0"/>
          </a:p>
          <a:p>
            <a:pPr lvl="3"/>
            <a:r>
              <a:rPr lang="en-US" dirty="0"/>
              <a:t>Non-Pareto optimal</a:t>
            </a:r>
          </a:p>
          <a:p>
            <a:pPr lvl="3"/>
            <a:r>
              <a:rPr lang="en-US" dirty="0"/>
              <a:t>Cannot control resource allocation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5F54A-9A8B-CB42-84B9-7D02FE029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2255044"/>
            <a:ext cx="49657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3812-D4B0-A04F-9955-1F069D2B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CF29-4620-6448-BA87-371F593D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relationship w/ other projects such as NOTED</a:t>
            </a:r>
          </a:p>
          <a:p>
            <a:r>
              <a:rPr lang="en-US" dirty="0"/>
              <a:t>Joint design and deployment</a:t>
            </a:r>
          </a:p>
          <a:p>
            <a:pPr lvl="1"/>
            <a:r>
              <a:rPr lang="en-US" dirty="0"/>
              <a:t>Network wide resource allocation</a:t>
            </a:r>
          </a:p>
          <a:p>
            <a:pPr lvl="1"/>
            <a:r>
              <a:rPr lang="en-US" dirty="0"/>
              <a:t>Single gradient design</a:t>
            </a:r>
          </a:p>
          <a:p>
            <a:pPr lvl="1"/>
            <a:r>
              <a:rPr lang="en-US" dirty="0"/>
              <a:t>Global infrastructure state exposure in the DIS community</a:t>
            </a:r>
          </a:p>
          <a:p>
            <a:r>
              <a:rPr lang="en-US" dirty="0"/>
              <a:t>Deadlines</a:t>
            </a:r>
          </a:p>
          <a:p>
            <a:pPr lvl="1"/>
            <a:r>
              <a:rPr lang="en-US" dirty="0"/>
              <a:t>SIGCOMM NAI’22</a:t>
            </a:r>
          </a:p>
          <a:p>
            <a:pPr lvl="1"/>
            <a:r>
              <a:rPr lang="en-US" dirty="0"/>
              <a:t>IETF 114 hackathon</a:t>
            </a:r>
          </a:p>
          <a:p>
            <a:pPr lvl="1"/>
            <a:r>
              <a:rPr lang="en-US" dirty="0"/>
              <a:t>SC’22</a:t>
            </a:r>
          </a:p>
        </p:txBody>
      </p:sp>
    </p:spTree>
    <p:extLst>
      <p:ext uri="{BB962C8B-B14F-4D97-AF65-F5344CB8AC3E}">
        <p14:creationId xmlns:p14="http://schemas.microsoft.com/office/powerpoint/2010/main" val="397461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B0B8-9471-D342-8FEC-E03F1FDD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EF8C-0021-4640-9C28-B0D2FA94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IETF application-layer traffic optimization (ALTO) application and development</a:t>
            </a:r>
          </a:p>
          <a:p>
            <a:endParaRPr lang="en-US" dirty="0"/>
          </a:p>
          <a:p>
            <a:r>
              <a:rPr lang="en-US" dirty="0"/>
              <a:t>Analysis (science) and design (engineering) of data transport for data-intensive sciences (DIS)</a:t>
            </a:r>
          </a:p>
          <a:p>
            <a:pPr lvl="1"/>
            <a:r>
              <a:rPr lang="en-US" dirty="0"/>
              <a:t>More traditional networking -&gt; DIS</a:t>
            </a:r>
          </a:p>
          <a:p>
            <a:pPr lvl="1"/>
            <a:r>
              <a:rPr lang="en-US" dirty="0"/>
              <a:t>DIS -&gt; networking</a:t>
            </a:r>
          </a:p>
        </p:txBody>
      </p:sp>
    </p:spTree>
    <p:extLst>
      <p:ext uri="{BB962C8B-B14F-4D97-AF65-F5344CB8AC3E}">
        <p14:creationId xmlns:p14="http://schemas.microsoft.com/office/powerpoint/2010/main" val="169329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>
                <a:ea typeface="ＭＳ Ｐゴシック" charset="0"/>
                <a:cs typeface="ＭＳ Ｐゴシック" charset="0"/>
              </a:rPr>
              <a:t>IETF ALTO High-Level Goals and Basic Information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02" y="1690688"/>
            <a:ext cx="11265519" cy="4428632"/>
          </a:xfrm>
        </p:spPr>
        <p:txBody>
          <a:bodyPr>
            <a:noAutofit/>
          </a:bodyPr>
          <a:lstStyle/>
          <a:p>
            <a:r>
              <a:rPr lang="en-US" altLang="ja-JP" dirty="0">
                <a:ea typeface="ＭＳ Ｐゴシック" charset="0"/>
                <a:cs typeface="ＭＳ Ｐゴシック" charset="0"/>
              </a:rPr>
              <a:t>ALTO is an effort of the ALTO working group in the Transport Area of Internet Engineering Task Force (IETF)</a:t>
            </a:r>
          </a:p>
          <a:p>
            <a:r>
              <a:rPr lang="en-US" altLang="ja-JP" dirty="0">
                <a:ea typeface="ＭＳ Ｐゴシック" charset="0"/>
                <a:cs typeface="ＭＳ Ｐゴシック" charset="0"/>
              </a:rPr>
              <a:t>ALTO high-level goal: provide</a:t>
            </a:r>
            <a:r>
              <a:rPr lang="en-US" altLang="ja-JP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a standard for applications and networks to work together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to optimize both network and application performance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Initial data distribution, replication for peer-to-peer applications (e.g.,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BitTorrent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Evolve to include 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CDNi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10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IETF ALTO </a:t>
            </a:r>
            <a:r>
              <a:rPr lang="en-US" dirty="0">
                <a:solidFill>
                  <a:srgbClr val="00B050"/>
                </a:solidFill>
              </a:rPr>
              <a:t>RFCs</a:t>
            </a:r>
            <a:r>
              <a:rPr lang="en-US" dirty="0"/>
              <a:t>/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Ongoing</a:t>
            </a:r>
            <a:r>
              <a:rPr lang="en-US" dirty="0"/>
              <a:t>/</a:t>
            </a:r>
            <a:r>
              <a:rPr lang="en-US" dirty="0">
                <a:solidFill>
                  <a:srgbClr val="002060"/>
                </a:solidFill>
              </a:rPr>
              <a:t>Drafts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7685" y="1424469"/>
            <a:ext cx="1932972" cy="609363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Problem Statement</a:t>
            </a:r>
          </a:p>
          <a:p>
            <a:pPr algn="ctr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(RFC5693)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97683" y="3185291"/>
            <a:ext cx="1932972" cy="537627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Requirements (RFC6708)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0114" y="1424470"/>
            <a:ext cx="1932972" cy="582813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Base Protocol (RFC7285)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4447" y="5653011"/>
            <a:ext cx="1932972" cy="552723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Server Discovery (RFC7286)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97683" y="3971928"/>
            <a:ext cx="1932972" cy="542139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Deployment (RFC7971)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90113" y="3155357"/>
            <a:ext cx="1932972" cy="527289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Multicost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(RFC8189)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0113" y="3918751"/>
            <a:ext cx="1932972" cy="552723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Cost Calendar (RFC8896)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084321" y="3195096"/>
            <a:ext cx="1932972" cy="567515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CDNi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</a:t>
            </a:r>
            <a:b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 editor)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890113" y="2310370"/>
            <a:ext cx="1932972" cy="582813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SSE/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Incr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Update (RFC8895)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84323" y="1452687"/>
            <a:ext cx="1932972" cy="55292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Path Vector </a:t>
            </a:r>
            <a:b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 editor)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084322" y="2330707"/>
            <a:ext cx="1932972" cy="54213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Unified Properties (RFC editor)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890111" y="4707579"/>
            <a:ext cx="1932972" cy="60936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Cost Metrics </a:t>
            </a:r>
            <a:b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 editor)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1E8A26-3186-F14B-B0FB-88CFF1CA8205}"/>
              </a:ext>
            </a:extLst>
          </p:cNvPr>
          <p:cNvSpPr/>
          <p:nvPr/>
        </p:nvSpPr>
        <p:spPr bwMode="auto">
          <a:xfrm>
            <a:off x="574447" y="4758395"/>
            <a:ext cx="1932972" cy="681048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Xdom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 Service Discovery (RFC8686)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4E9AC-C4F7-4F41-AEAC-283EEEF6992E}"/>
              </a:ext>
            </a:extLst>
          </p:cNvPr>
          <p:cNvSpPr txBox="1"/>
          <p:nvPr/>
        </p:nvSpPr>
        <p:spPr>
          <a:xfrm>
            <a:off x="1974843" y="5947379"/>
            <a:ext cx="9553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List see google doc:</a:t>
            </a:r>
            <a:br>
              <a:rPr lang="en-US" sz="1600" dirty="0"/>
            </a:br>
            <a:r>
              <a:rPr lang="en-US" sz="1600" dirty="0"/>
              <a:t>https://</a:t>
            </a:r>
            <a:r>
              <a:rPr lang="en-US" sz="1600" dirty="0" err="1"/>
              <a:t>docs.google.com</a:t>
            </a:r>
            <a:r>
              <a:rPr lang="en-US" sz="1600" dirty="0"/>
              <a:t>/document/d/1qP9jf-CMXvNiEE3YAnApTczAE4QkBW23Q1Eg99uOaEQ/</a:t>
            </a:r>
            <a:r>
              <a:rPr lang="en-US" sz="1600" dirty="0" err="1"/>
              <a:t>edit?usp</a:t>
            </a:r>
            <a:r>
              <a:rPr lang="en-US" sz="1600" dirty="0"/>
              <a:t>=sharing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8863A8-040B-E440-8A64-CDA86DFAE571}"/>
              </a:ext>
            </a:extLst>
          </p:cNvPr>
          <p:cNvSpPr/>
          <p:nvPr/>
        </p:nvSpPr>
        <p:spPr bwMode="auto">
          <a:xfrm>
            <a:off x="597686" y="2258688"/>
            <a:ext cx="1932972" cy="701747"/>
          </a:xfrm>
          <a:prstGeom prst="rect">
            <a:avLst/>
          </a:prstGeom>
          <a:solidFill>
            <a:srgbClr val="00B050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Comcast Deployment</a:t>
            </a:r>
          </a:p>
          <a:p>
            <a:pPr algn="ctr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(RFC5632)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CA19CE-E135-134B-BC14-75245EE9C275}"/>
              </a:ext>
            </a:extLst>
          </p:cNvPr>
          <p:cNvSpPr/>
          <p:nvPr/>
        </p:nvSpPr>
        <p:spPr bwMode="auto">
          <a:xfrm>
            <a:off x="7824023" y="5103285"/>
            <a:ext cx="3704655" cy="8515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Update ALTO drafts (FCS, cost context, BGP, multipart, 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8C497A-4515-D04E-8379-5F1792A7C602}"/>
              </a:ext>
            </a:extLst>
          </p:cNvPr>
          <p:cNvSpPr/>
          <p:nvPr/>
        </p:nvSpPr>
        <p:spPr bwMode="auto">
          <a:xfrm>
            <a:off x="7738492" y="1330828"/>
            <a:ext cx="3722017" cy="7867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MEC drafts (service edge, FDN, unified resources)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DAD4EB-E129-EB44-BD26-BBB4068FD0F8}"/>
              </a:ext>
            </a:extLst>
          </p:cNvPr>
          <p:cNvSpPr/>
          <p:nvPr/>
        </p:nvSpPr>
        <p:spPr bwMode="auto">
          <a:xfrm>
            <a:off x="7755853" y="2519585"/>
            <a:ext cx="3722016" cy="7446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476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Cellular/mobile networks drafts (MOWIE, cellular addresses, mobility network models)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2C6DE9-593F-5747-AFCF-0A2078347C6A}"/>
              </a:ext>
            </a:extLst>
          </p:cNvPr>
          <p:cNvSpPr/>
          <p:nvPr/>
        </p:nvSpPr>
        <p:spPr bwMode="auto">
          <a:xfrm>
            <a:off x="7755854" y="3686534"/>
            <a:ext cx="3704655" cy="8488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7" eaLnBrk="0" hangingPunct="0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Aggregation, proxy, multi-domain drafts</a:t>
            </a:r>
          </a:p>
        </p:txBody>
      </p:sp>
    </p:spTree>
    <p:extLst>
      <p:ext uri="{BB962C8B-B14F-4D97-AF65-F5344CB8AC3E}">
        <p14:creationId xmlns:p14="http://schemas.microsoft.com/office/powerpoint/2010/main" val="224161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843E-6BCC-3248-A00F-DFFDAA16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ALTO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29211-B0F3-D742-8096-AA9D95BD9684}"/>
              </a:ext>
            </a:extLst>
          </p:cNvPr>
          <p:cNvSpPr/>
          <p:nvPr/>
        </p:nvSpPr>
        <p:spPr>
          <a:xfrm>
            <a:off x="1877391" y="4245421"/>
            <a:ext cx="3728373" cy="59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72" dirty="0"/>
              <a:t>alto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400EC-FD5E-6D43-92B1-47DC6411FDD3}"/>
              </a:ext>
            </a:extLst>
          </p:cNvPr>
          <p:cNvSpPr/>
          <p:nvPr/>
        </p:nvSpPr>
        <p:spPr>
          <a:xfrm>
            <a:off x="1877391" y="5516339"/>
            <a:ext cx="3728373" cy="746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 substrate </a:t>
            </a:r>
            <a:br>
              <a:rPr lang="en-US" sz="2400" dirty="0"/>
            </a:br>
            <a:r>
              <a:rPr lang="en-US" sz="2400" dirty="0"/>
              <a:t>(NMS, routing protocols)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959819-7B97-3647-A651-2DC1A4ADE43C}"/>
              </a:ext>
            </a:extLst>
          </p:cNvPr>
          <p:cNvCxnSpPr/>
          <p:nvPr/>
        </p:nvCxnSpPr>
        <p:spPr>
          <a:xfrm>
            <a:off x="3799733" y="4922358"/>
            <a:ext cx="0" cy="5504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2AEB06-43D9-C849-A5CE-66EC8695BAFA}"/>
              </a:ext>
            </a:extLst>
          </p:cNvPr>
          <p:cNvSpPr txBox="1"/>
          <p:nvPr/>
        </p:nvSpPr>
        <p:spPr>
          <a:xfrm>
            <a:off x="469506" y="4949728"/>
            <a:ext cx="30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Backend/infrastructure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FB1B1-3DFF-AA4E-937A-C481BC4CA411}"/>
              </a:ext>
            </a:extLst>
          </p:cNvPr>
          <p:cNvSpPr/>
          <p:nvPr/>
        </p:nvSpPr>
        <p:spPr>
          <a:xfrm>
            <a:off x="1943547" y="2668922"/>
            <a:ext cx="3728373" cy="629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72" dirty="0"/>
              <a:t>alto 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C1BE88-10B8-BA43-AE8E-3563CD596462}"/>
              </a:ext>
            </a:extLst>
          </p:cNvPr>
          <p:cNvCxnSpPr>
            <a:cxnSpLocks/>
          </p:cNvCxnSpPr>
          <p:nvPr/>
        </p:nvCxnSpPr>
        <p:spPr>
          <a:xfrm>
            <a:off x="3807733" y="3453827"/>
            <a:ext cx="0" cy="653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A66DBF-5580-7F4E-A6E0-58BF468C1092}"/>
              </a:ext>
            </a:extLst>
          </p:cNvPr>
          <p:cNvSpPr txBox="1"/>
          <p:nvPr/>
        </p:nvSpPr>
        <p:spPr>
          <a:xfrm>
            <a:off x="470082" y="3685093"/>
            <a:ext cx="124732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Transport</a:t>
            </a:r>
            <a:endParaRPr lang="en-US" sz="3272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E96C3-E049-E74E-BEE7-8F7D722E1FC9}"/>
              </a:ext>
            </a:extLst>
          </p:cNvPr>
          <p:cNvSpPr txBox="1"/>
          <p:nvPr/>
        </p:nvSpPr>
        <p:spPr>
          <a:xfrm>
            <a:off x="469506" y="3244726"/>
            <a:ext cx="2882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Abstractions, services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774767-DDA2-254C-96E1-1F3CDA2630E9}"/>
              </a:ext>
            </a:extLst>
          </p:cNvPr>
          <p:cNvCxnSpPr>
            <a:cxnSpLocks/>
          </p:cNvCxnSpPr>
          <p:nvPr/>
        </p:nvCxnSpPr>
        <p:spPr>
          <a:xfrm flipH="1">
            <a:off x="6050810" y="4541069"/>
            <a:ext cx="9511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881CEC5-1C37-704D-A464-E74A94D51E11}"/>
              </a:ext>
            </a:extLst>
          </p:cNvPr>
          <p:cNvSpPr/>
          <p:nvPr/>
        </p:nvSpPr>
        <p:spPr>
          <a:xfrm>
            <a:off x="5970957" y="3724563"/>
            <a:ext cx="3246017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33" dirty="0"/>
              <a:t>East-west (server-to-server)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60213-192D-1A4B-AF71-487CA9418245}"/>
              </a:ext>
            </a:extLst>
          </p:cNvPr>
          <p:cNvSpPr/>
          <p:nvPr/>
        </p:nvSpPr>
        <p:spPr>
          <a:xfrm>
            <a:off x="7447054" y="4245421"/>
            <a:ext cx="3728373" cy="59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72" dirty="0"/>
              <a:t>alto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BC64D-BE37-A94C-98BB-FBA424145E2E}"/>
              </a:ext>
            </a:extLst>
          </p:cNvPr>
          <p:cNvSpPr/>
          <p:nvPr/>
        </p:nvSpPr>
        <p:spPr>
          <a:xfrm>
            <a:off x="500181" y="1136517"/>
            <a:ext cx="11258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Two core components: (1) abstractions of network state/services and (2) transport and discovery of abstractions</a:t>
            </a:r>
          </a:p>
        </p:txBody>
      </p:sp>
    </p:spTree>
    <p:extLst>
      <p:ext uri="{BB962C8B-B14F-4D97-AF65-F5344CB8AC3E}">
        <p14:creationId xmlns:p14="http://schemas.microsoft.com/office/powerpoint/2010/main" val="177047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8393-F6E7-ED4B-B187-9EBAD3C0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 Abstraction Example: Endpoint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3FFF-B00B-9343-8DBD-ACA38D84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5389217"/>
            <a:ext cx="11808883" cy="935383"/>
          </a:xfrm>
        </p:spPr>
        <p:txBody>
          <a:bodyPr/>
          <a:lstStyle/>
          <a:p>
            <a:r>
              <a:rPr lang="en-US" dirty="0"/>
              <a:t>More details see RFC7285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994C0-BDA2-864D-A102-5311FA86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7" y="1737360"/>
            <a:ext cx="6300739" cy="3283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D1CA2-67E0-4E4F-B16D-CF71DA53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0" y="1706749"/>
            <a:ext cx="4697441" cy="3313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60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13F9-04CE-CE42-A110-BC394746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 Abstraction Example: Path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F26B-5B20-9440-BC6C-B89F8331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5904523"/>
            <a:ext cx="11808883" cy="420076"/>
          </a:xfrm>
        </p:spPr>
        <p:txBody>
          <a:bodyPr/>
          <a:lstStyle/>
          <a:p>
            <a:r>
              <a:rPr lang="en-US" sz="2133" dirty="0"/>
              <a:t>More details see https://</a:t>
            </a:r>
            <a:r>
              <a:rPr lang="en-US" sz="2133" dirty="0" err="1"/>
              <a:t>datatracker.ietf.org</a:t>
            </a:r>
            <a:r>
              <a:rPr lang="en-US" sz="2133" dirty="0"/>
              <a:t>/doc/html/draft-ietf-alto-path-vector-21#section-8.1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CAA29-B140-8643-B008-FEA1DFE1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8" y="1270359"/>
            <a:ext cx="4653193" cy="4694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B6602-5256-AE40-99B5-7F19156C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42" y="1270359"/>
            <a:ext cx="4048813" cy="4135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8C226C-5F01-8D4A-A6A4-5B8D92A84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886" y="1286008"/>
            <a:ext cx="3498757" cy="41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60A4-AE37-164D-AE62-FAEDC77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 of Efficient, Controllable DIS Data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C405-BD89-A34A-928B-636AF51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focus</a:t>
            </a:r>
          </a:p>
          <a:p>
            <a:pPr lvl="1"/>
            <a:r>
              <a:rPr lang="en-US" dirty="0"/>
              <a:t>Prototyping integration of ALTO w/ </a:t>
            </a:r>
            <a:r>
              <a:rPr lang="en-US" dirty="0" err="1"/>
              <a:t>Rucio</a:t>
            </a:r>
            <a:endParaRPr lang="en-US" dirty="0"/>
          </a:p>
          <a:p>
            <a:pPr lvl="1"/>
            <a:r>
              <a:rPr lang="en-US" dirty="0"/>
              <a:t>Analysis of FTS</a:t>
            </a:r>
          </a:p>
          <a:p>
            <a:pPr lvl="1"/>
            <a:r>
              <a:rPr lang="en-US" dirty="0"/>
              <a:t>Integrated design of </a:t>
            </a:r>
            <a:r>
              <a:rPr lang="en-US" dirty="0" err="1"/>
              <a:t>Rucio</a:t>
            </a:r>
            <a:r>
              <a:rPr lang="en-US" dirty="0"/>
              <a:t>/FTS</a:t>
            </a:r>
          </a:p>
        </p:txBody>
      </p:sp>
    </p:spTree>
    <p:extLst>
      <p:ext uri="{BB962C8B-B14F-4D97-AF65-F5344CB8AC3E}">
        <p14:creationId xmlns:p14="http://schemas.microsoft.com/office/powerpoint/2010/main" val="90201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1C4F-D0EA-A148-9F18-60BCEFCB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dirty="0"/>
              <a:t>FTS as a Dynamic System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4148-8434-D74A-9D7D-1FBCD343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F6A13-36B7-434D-9462-8E21909F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79" y="1408870"/>
            <a:ext cx="8866841" cy="51848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199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9129</TotalTime>
  <Words>520</Words>
  <Application>Microsoft Macintosh PowerPoint</Application>
  <PresentationFormat>Widescreen</PresentationFormat>
  <Paragraphs>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游ゴシック</vt:lpstr>
      <vt:lpstr>Arial</vt:lpstr>
      <vt:lpstr>Calibri</vt:lpstr>
      <vt:lpstr>Calibri Light</vt:lpstr>
      <vt:lpstr>Office Theme</vt:lpstr>
      <vt:lpstr>June 21, 2022</vt:lpstr>
      <vt:lpstr>Scope</vt:lpstr>
      <vt:lpstr>IETF ALTO High-Level Goals and Basic Information</vt:lpstr>
      <vt:lpstr>IETF ALTO RFCs/Ongoing/Drafts</vt:lpstr>
      <vt:lpstr>General ALTO Structure</vt:lpstr>
      <vt:lpstr>ALTO Abstraction Example: Endpoint Cost</vt:lpstr>
      <vt:lpstr>ALTO Abstraction Example: Path Vector</vt:lpstr>
      <vt:lpstr>Analysis and Design of Efficient, Controllable DIS Data Transport</vt:lpstr>
      <vt:lpstr>FTS as a Dynamic System Process</vt:lpstr>
      <vt:lpstr>FTS Analysis</vt:lpstr>
      <vt:lpstr>Next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2022-06-07T17:24:46Z</dcterms:created>
  <dcterms:modified xsi:type="dcterms:W3CDTF">2022-06-28T17:16:42Z</dcterms:modified>
</cp:coreProperties>
</file>