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853" r:id="rId2"/>
    <p:sldId id="270" r:id="rId3"/>
    <p:sldId id="771" r:id="rId4"/>
    <p:sldId id="458" r:id="rId5"/>
    <p:sldId id="829" r:id="rId6"/>
    <p:sldId id="847" r:id="rId7"/>
    <p:sldId id="849" r:id="rId8"/>
    <p:sldId id="850" r:id="rId9"/>
    <p:sldId id="855" r:id="rId10"/>
    <p:sldId id="258" r:id="rId11"/>
    <p:sldId id="856" r:id="rId12"/>
    <p:sldId id="851" r:id="rId13"/>
    <p:sldId id="859" r:id="rId14"/>
    <p:sldId id="860" r:id="rId15"/>
    <p:sldId id="861" r:id="rId16"/>
    <p:sldId id="862" r:id="rId17"/>
    <p:sldId id="863" r:id="rId18"/>
    <p:sldId id="852" r:id="rId19"/>
    <p:sldId id="864" r:id="rId20"/>
    <p:sldId id="865" r:id="rId21"/>
    <p:sldId id="866" r:id="rId22"/>
    <p:sldId id="8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82"/>
    <p:restoredTop sz="95507"/>
  </p:normalViewPr>
  <p:slideViewPr>
    <p:cSldViewPr snapToGrid="0" snapToObjects="1">
      <p:cViewPr varScale="1">
        <p:scale>
          <a:sx n="99" d="100"/>
          <a:sy n="99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3EF9F-8480-9745-8372-C8C38028F1F5}" type="datetimeFigureOut">
              <a:rPr lang="en-US" smtClean="0"/>
              <a:t>7/22/22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9615A-344D-1847-8C6C-AE9615423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03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00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Northbound abstractions and services</a:t>
            </a:r>
          </a:p>
          <a:p>
            <a:pPr lvl="1"/>
            <a:r>
              <a:rPr lang="en-US" sz="1400" dirty="0"/>
              <a:t>Cellular network information</a:t>
            </a:r>
          </a:p>
          <a:p>
            <a:pPr lvl="1"/>
            <a:r>
              <a:rPr lang="en-US" sz="1400" dirty="0"/>
              <a:t>MEC network information</a:t>
            </a:r>
          </a:p>
          <a:p>
            <a:pPr lvl="1"/>
            <a:r>
              <a:rPr lang="en-US" sz="1400" dirty="0"/>
              <a:t>Huge data network information</a:t>
            </a:r>
          </a:p>
          <a:p>
            <a:r>
              <a:rPr lang="en-US" sz="1400" dirty="0"/>
              <a:t>Transport</a:t>
            </a:r>
          </a:p>
          <a:p>
            <a:pPr lvl="1"/>
            <a:r>
              <a:rPr lang="en-US" sz="1400" dirty="0"/>
              <a:t>HTTP/2/3, multipart, </a:t>
            </a:r>
            <a:r>
              <a:rPr lang="en-US" sz="1400" dirty="0" err="1"/>
              <a:t>inband+outband</a:t>
            </a:r>
            <a:endParaRPr lang="en-US" sz="1400" dirty="0"/>
          </a:p>
          <a:p>
            <a:r>
              <a:rPr lang="en-US" sz="1400" dirty="0"/>
              <a:t>Backend (southbound) and operations</a:t>
            </a:r>
          </a:p>
          <a:p>
            <a:pPr lvl="1"/>
            <a:r>
              <a:rPr lang="en-US" sz="1400" dirty="0"/>
              <a:t>Automatic measurements/derivation</a:t>
            </a:r>
          </a:p>
          <a:p>
            <a:r>
              <a:rPr lang="en-US" sz="1400" dirty="0"/>
              <a:t>East-west (server-to-server)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9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ECE0-AF80-C745-BB44-5EB3F3A2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ED774-DBF1-5D4A-8698-A46184210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2C22-7E31-0247-8CE0-44026011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E2A3-E1F3-4B49-8D48-F08025799823}" type="datetime1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03F8C-F484-2645-9A47-964EF7860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4A28B-AF1B-074C-B896-72255029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</p:spPr>
        <p:txBody>
          <a:bodyPr/>
          <a:lstStyle/>
          <a:p>
            <a:fld id="{89DB1434-7613-0B40-A347-455D8CA30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8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C90E-11A3-9340-B5B6-361A4668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79229-6103-E84E-94F4-55118190A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E7B64-0632-CC4F-82AD-EAA3C0F45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F834-61DD-B545-ADA0-46AD0F1DA8D9}" type="datetime1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C244B-8032-4F45-8145-72F5CE349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2C806-F91C-3F4D-8486-1339BE93D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34-7613-0B40-A347-455D8CA30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2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ADA275-8B8A-BE49-A819-864B8C254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95ABC-9D0F-B245-A7A0-C7F49C19E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15C4C-19B1-0E4F-94D7-4929E38B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665E-5CB2-9646-8220-4048F83B85C4}" type="datetime1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F02B1-F58A-4244-9A51-7248FD16C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331F4-E76B-CD43-A2F4-C5632CA4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34-7613-0B40-A347-455D8CA30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7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184D-30B7-9445-B02E-7EF93536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1416F-A6C3-E14A-B392-B012C779E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9D3F1-916C-2243-A3E1-8A622546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041B-92ED-1146-9BD8-257414A10F1D}" type="datetime1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8A430-5BEF-DB46-BA21-F966E7C5C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F9669-D0B0-8349-ABD2-A5C739773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34-7613-0B40-A347-455D8CA30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1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46E7-55D0-6A4E-8C83-B0F636F1C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29397-FBAB-8342-B9B6-0CED7278D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835A5-C726-814D-B0F8-ED331C2EB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3AAE-660F-9A4C-A0BF-AED4257A4969}" type="datetime1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76DFD-1480-854F-84A1-F7D28DA8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3DB10-E3CE-5E43-BEEB-ECD3ED8AD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34-7613-0B40-A347-455D8CA30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4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CCBDA-DF8E-654F-91C5-2ADBE072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D243A-7E51-534A-8598-856B830CF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17FBC-FEFF-EB48-B58B-35002779C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5F803-9830-5149-AE0C-07F0FDF1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1471-AFB1-E842-B8D8-BB19DE5A4BD6}" type="datetime1">
              <a:rPr lang="en-US" smtClean="0"/>
              <a:t>7/22/22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00B6E-7726-A045-BB85-C3A47D43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D24D1-9BD7-C34C-817D-28841FC4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34-7613-0B40-A347-455D8CA30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53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214B-182E-404E-9D50-76FEA13CD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9CD9D-7D87-504C-8153-B4F1C382E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5A149-5CC2-A24A-B531-60868E4BA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BDC9DB-261A-E143-8582-1E470E0DE7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1A553F-FA3F-4A49-8372-559E0DBF0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262C0D-9504-9B45-8F58-8D3314868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C37B-41CE-7646-A549-110729BE5EC8}" type="datetime1">
              <a:rPr lang="en-US" smtClean="0"/>
              <a:t>7/22/22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80B289-9782-2247-A381-943042C7D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55616-41BC-CC4A-B778-318CBF1C0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34-7613-0B40-A347-455D8CA30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4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7BD15-E6F5-3D45-9176-62E11A593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D53BF-3804-7943-AF51-1522BCD85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8B11-0320-D741-9ACB-718C53897DD6}" type="datetime1">
              <a:rPr lang="en-US" smtClean="0"/>
              <a:t>7/22/22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CEE1D-C751-1848-A13D-B8394C245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618F3-D167-C742-B0B3-0722CD8A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34-7613-0B40-A347-455D8CA30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1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54ACFC-CB15-4944-B3B6-93F71273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B877-C75E-7D4C-AFC7-EA4053D80236}" type="datetime1">
              <a:rPr lang="en-US" smtClean="0"/>
              <a:t>7/22/22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C41CF-8A46-2D45-B136-E73C1680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32297-6B98-1D41-9CCD-54E22ACF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34-7613-0B40-A347-455D8CA30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3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07739-3558-8A43-8D21-AB6A50101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C3D36-1B8A-F740-A6CE-645B2396D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9E37B-645B-8647-A864-3B75ED72A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4A99F-ADC8-5445-8305-B8067FA44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D3F1-DDC6-2C44-AFBB-DED68FA7FE98}" type="datetime1">
              <a:rPr lang="en-US" smtClean="0"/>
              <a:t>7/22/22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D4136-A23C-9C42-8A04-862B8AD7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4EA4C-9EA1-564C-ADE8-A377E007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34-7613-0B40-A347-455D8CA30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86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6EE1-B6C4-3E49-BD87-A1C4C7725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BE1CBB-DD9A-3140-BE91-842D2E8ED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8795F-949A-474C-8711-013BFBB72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CC1-DE68-D64A-AEAD-2A59D353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8F27-858D-3148-A8E6-F38DE04E49E8}" type="datetime1">
              <a:rPr lang="en-US" smtClean="0"/>
              <a:t>7/22/22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9BA42-A736-D34B-AC51-BE629CBE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E58F2-01AC-A945-93FE-622ABE16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34-7613-0B40-A347-455D8CA30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7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284B3-FDC6-7447-94F9-4CA6D3665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6CBC4-E20F-4247-940B-CD8446851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49061-E3D7-0D4D-8183-D2FDAEACF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BB0CF-2946-054F-9B16-FED0D8F97D01}" type="datetime1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87939-EC28-874D-A43D-0E0CB78F7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6392A-FB87-D24E-A7CE-E7DE38508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B1434-7613-0B40-A347-455D8CA30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2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5E3DDC-C57D-B549-8DDD-4A0A34517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July 14, 2022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06150A9-FEF1-EF46-B489-0C3FDD8109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Meeting: FTS (</a:t>
            </a:r>
            <a:r>
              <a:rPr lang="en-US" dirty="0" err="1"/>
              <a:t>Mihia</a:t>
            </a:r>
            <a:r>
              <a:rPr lang="en-US" dirty="0"/>
              <a:t>, Steve), ALTO Team (Richard, Ryan, Jordi, Mahdi)</a:t>
            </a:r>
          </a:p>
        </p:txBody>
      </p:sp>
    </p:spTree>
    <p:extLst>
      <p:ext uri="{BB962C8B-B14F-4D97-AF65-F5344CB8AC3E}">
        <p14:creationId xmlns:p14="http://schemas.microsoft.com/office/powerpoint/2010/main" val="3853820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1C4F-D0EA-A148-9F18-60BCEFCB5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0937"/>
          </a:xfrm>
        </p:spPr>
        <p:txBody>
          <a:bodyPr>
            <a:normAutofit fontScale="90000"/>
          </a:bodyPr>
          <a:lstStyle/>
          <a:p>
            <a:r>
              <a:rPr lang="en-US" dirty="0"/>
              <a:t>FTS as Transport Control Plane Architecture Core: Dynamic System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84148-8434-D74A-9D7D-1FBCD343D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42138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Model FTS behavior as a dynamic system</a:t>
            </a:r>
          </a:p>
          <a:p>
            <a:pPr lvl="1"/>
            <a:r>
              <a:rPr lang="en-US" dirty="0"/>
              <a:t>x(t+1) = f( x(t) )</a:t>
            </a:r>
          </a:p>
          <a:p>
            <a:r>
              <a:rPr lang="en-US" dirty="0"/>
              <a:t>Focus on convergence, controllability and optimality</a:t>
            </a:r>
          </a:p>
          <a:p>
            <a:r>
              <a:rPr lang="en-US" dirty="0"/>
              <a:t>Results are based on </a:t>
            </a:r>
            <a:r>
              <a:rPr lang="en-US" dirty="0">
                <a:solidFill>
                  <a:srgbClr val="FF0000"/>
                </a:solidFill>
              </a:rPr>
              <a:t>modeling</a:t>
            </a:r>
            <a:r>
              <a:rPr lang="en-US" dirty="0"/>
              <a:t>, to provide foundation</a:t>
            </a:r>
          </a:p>
          <a:p>
            <a:pPr lvl="1"/>
            <a:r>
              <a:rPr lang="en-US" dirty="0"/>
              <a:t>Results are for </a:t>
            </a:r>
            <a:r>
              <a:rPr lang="en-US" dirty="0">
                <a:solidFill>
                  <a:srgbClr val="FF0000"/>
                </a:solidFill>
              </a:rPr>
              <a:t>FTS-M</a:t>
            </a:r>
            <a:r>
              <a:rPr lang="en-US" dirty="0"/>
              <a:t>, not FTS</a:t>
            </a:r>
          </a:p>
          <a:p>
            <a:pPr lvl="1"/>
            <a:r>
              <a:rPr lang="en-US" dirty="0"/>
              <a:t>Systems </a:t>
            </a:r>
            <a:r>
              <a:rPr lang="en-US" dirty="0" err="1"/>
              <a:t>eval</a:t>
            </a:r>
            <a:r>
              <a:rPr lang="en-US" dirty="0"/>
              <a:t> are important next step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FF6A13-36B7-434D-9462-8E21909F9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369" y="2255701"/>
            <a:ext cx="5970431" cy="34911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AFC1B-99A4-4D45-AA55-15E50F61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34-7613-0B40-A347-455D8CA30A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8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F9E0C-B516-8541-99B6-AFDAED43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FTS-M Assumptions and Math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91655-B014-3F4E-8AE7-67DDBCC7D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25051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Throughput as a dynamic system</a:t>
            </a:r>
          </a:p>
          <a:p>
            <a:pPr lvl="1"/>
            <a:r>
              <a:rPr lang="en-US" dirty="0"/>
              <a:t>Define </a:t>
            </a:r>
          </a:p>
          <a:p>
            <a:pPr lvl="2"/>
            <a:r>
              <a:rPr lang="en-US" dirty="0"/>
              <a:t>RL</a:t>
            </a:r>
            <a:r>
              <a:rPr lang="en-US" baseline="-25000" dirty="0"/>
              <a:t>B</a:t>
            </a:r>
            <a:r>
              <a:rPr lang="en-US" dirty="0"/>
              <a:t>(x) = round( </a:t>
            </a: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dirty="0"/>
              <a:t>(x ) )</a:t>
            </a:r>
          </a:p>
          <a:p>
            <a:pPr lvl="2"/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en-US" dirty="0"/>
              <a:t>(t+1) = (1-a) 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en-US" dirty="0"/>
              <a:t>(t) + a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(t+1)</a:t>
            </a:r>
          </a:p>
          <a:p>
            <a:pPr lvl="1"/>
            <a:r>
              <a:rPr lang="en-US" dirty="0" err="1"/>
              <a:t>n</a:t>
            </a:r>
            <a:r>
              <a:rPr lang="en-US" baseline="-25000" dirty="0" err="1"/>
              <a:t>i</a:t>
            </a:r>
            <a:r>
              <a:rPr lang="en-US" dirty="0"/>
              <a:t>(t+1) =</a:t>
            </a:r>
          </a:p>
          <a:p>
            <a:pPr lvl="2"/>
            <a:r>
              <a:rPr lang="en-US" dirty="0" err="1"/>
              <a:t>ni</a:t>
            </a:r>
            <a:r>
              <a:rPr lang="en-US" dirty="0"/>
              <a:t>(t) + 1                </a:t>
            </a:r>
            <a:r>
              <a:rPr lang="en-US" dirty="0" err="1"/>
              <a:t>Ei</a:t>
            </a:r>
            <a:r>
              <a:rPr lang="en-US" dirty="0"/>
              <a:t>(t+1)   &gt;              </a:t>
            </a:r>
            <a:r>
              <a:rPr lang="en-US" dirty="0" err="1"/>
              <a:t>Ei</a:t>
            </a:r>
            <a:r>
              <a:rPr lang="en-US" dirty="0"/>
              <a:t>(t) )  // new &gt; old</a:t>
            </a:r>
          </a:p>
          <a:p>
            <a:pPr lvl="2"/>
            <a:r>
              <a:rPr lang="en-US" dirty="0" err="1"/>
              <a:t>n</a:t>
            </a:r>
            <a:r>
              <a:rPr lang="en-US" baseline="-25000" dirty="0" err="1"/>
              <a:t>i</a:t>
            </a:r>
            <a:r>
              <a:rPr lang="en-US" dirty="0"/>
              <a:t>(t) - 1        RL</a:t>
            </a:r>
            <a:r>
              <a:rPr lang="en-US" baseline="-25000" dirty="0"/>
              <a:t>B</a:t>
            </a:r>
            <a:r>
              <a:rPr lang="en-US" dirty="0"/>
              <a:t> ( 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en-US" dirty="0"/>
              <a:t>(t+1) )  &lt;    RL</a:t>
            </a:r>
            <a:r>
              <a:rPr lang="en-US" baseline="-25000" dirty="0"/>
              <a:t>B</a:t>
            </a:r>
            <a:r>
              <a:rPr lang="en-US" dirty="0"/>
              <a:t> ( 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en-US" dirty="0"/>
              <a:t>(t) )  // new &lt; old by round log</a:t>
            </a:r>
          </a:p>
          <a:p>
            <a:pPr lvl="2"/>
            <a:r>
              <a:rPr lang="en-US" dirty="0" err="1"/>
              <a:t>ni</a:t>
            </a:r>
            <a:r>
              <a:rPr lang="en-US" dirty="0"/>
              <a:t>(t)              otherwise</a:t>
            </a:r>
          </a:p>
          <a:p>
            <a:endParaRPr lang="en-US" dirty="0"/>
          </a:p>
          <a:p>
            <a:r>
              <a:rPr lang="en-US" dirty="0"/>
              <a:t>Idealized model: </a:t>
            </a:r>
            <a:r>
              <a:rPr lang="en-US" dirty="0" err="1"/>
              <a:t>Ti</a:t>
            </a:r>
            <a:r>
              <a:rPr lang="en-US" dirty="0"/>
              <a:t>(t) is a simple function of n(t), where n(t) is the vector of control states</a:t>
            </a:r>
          </a:p>
          <a:p>
            <a:pPr lvl="1"/>
            <a:r>
              <a:rPr lang="en-US" dirty="0"/>
              <a:t>More accurate when always backlog at each queue (link)</a:t>
            </a:r>
          </a:p>
          <a:p>
            <a:pPr lvl="1"/>
            <a:r>
              <a:rPr lang="en-US" dirty="0"/>
              <a:t>More accurate when no transfer boundary effects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C4FFE-481D-604E-9E3E-644C09E8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34-7613-0B40-A347-455D8CA30A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55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8D77A-CD6D-D14A-BBFE-8E8AD39D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FTS-M Behaviors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AC366-F310-3E49-BC08-476B63714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34600" cy="4351338"/>
          </a:xfrm>
        </p:spPr>
        <p:txBody>
          <a:bodyPr>
            <a:normAutofit/>
          </a:bodyPr>
          <a:lstStyle/>
          <a:p>
            <a:r>
              <a:rPr lang="en-US" dirty="0"/>
              <a:t>FTS-M can have complex dynamic system behaviors, e.g.,</a:t>
            </a:r>
          </a:p>
          <a:p>
            <a:pPr lvl="1"/>
            <a:r>
              <a:rPr lang="en-US" dirty="0"/>
              <a:t>Fixed point, oscillations</a:t>
            </a:r>
          </a:p>
          <a:p>
            <a:pPr lvl="1"/>
            <a:endParaRPr lang="en-US" dirty="0"/>
          </a:p>
          <a:p>
            <a:r>
              <a:rPr lang="en-US" dirty="0"/>
              <a:t>Fixed point example: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Oscillation example: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371CA-6D47-0746-BE60-57C2CB31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34-7613-0B40-A347-455D8CA30AEF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5137A3-E9BD-0D40-8ED8-FD2C7ED7E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435" y="3637756"/>
            <a:ext cx="6096000" cy="901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CDF3A5-3181-E348-83A4-74C96C84C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700" y="5496112"/>
            <a:ext cx="4241800" cy="469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D6B9D7-8EB9-704D-91E7-96307C739610}"/>
              </a:ext>
            </a:extLst>
          </p:cNvPr>
          <p:cNvSpPr txBox="1"/>
          <p:nvPr/>
        </p:nvSpPr>
        <p:spPr>
          <a:xfrm>
            <a:off x="1663700" y="5243978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29CF14-16BC-9D4C-854B-C06AEB7E0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743584"/>
            <a:ext cx="4095302" cy="191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06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8D77A-CD6D-D14A-BBFE-8E8AD39DF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30059" cy="1325563"/>
          </a:xfrm>
        </p:spPr>
        <p:txBody>
          <a:bodyPr/>
          <a:lstStyle/>
          <a:p>
            <a:r>
              <a:rPr lang="en-US" dirty="0"/>
              <a:t>FTS-M Behaviors: Optimality and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AC366-F310-3E49-BC08-476B63714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34600" cy="4351338"/>
          </a:xfrm>
        </p:spPr>
        <p:txBody>
          <a:bodyPr>
            <a:normAutofit/>
          </a:bodyPr>
          <a:lstStyle/>
          <a:p>
            <a:r>
              <a:rPr lang="en-US" dirty="0"/>
              <a:t>Optimality: FTS-M may converge to non-Pareto state</a:t>
            </a:r>
          </a:p>
          <a:p>
            <a:pPr lvl="1"/>
            <a:r>
              <a:rPr lang="en-US" dirty="0"/>
              <a:t>Example</a:t>
            </a:r>
            <a:r>
              <a:rPr lang="en-US" dirty="0">
                <a:sym typeface="Wingdings" pitchFamily="2" charset="2"/>
              </a:rPr>
              <a:t> (the oscillation example)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Controllability: converge to configuration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371CA-6D47-0746-BE60-57C2CB31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34-7613-0B40-A347-455D8CA30AEF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BF38B5-4F6C-174E-9D91-EF43E4B12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700" y="5270500"/>
            <a:ext cx="6235700" cy="158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5137A3-E9BD-0D40-8ED8-FD2C7ED7E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438158"/>
            <a:ext cx="6096000" cy="901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675408-80DC-2B41-B2E5-6FC6AF539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650" y="2676525"/>
            <a:ext cx="6096000" cy="11811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023BA00-DE46-D74D-BCA5-4595E9666F8D}"/>
              </a:ext>
            </a:extLst>
          </p:cNvPr>
          <p:cNvSpPr/>
          <p:nvPr/>
        </p:nvSpPr>
        <p:spPr>
          <a:xfrm>
            <a:off x="4778062" y="3155324"/>
            <a:ext cx="540913" cy="437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21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790CF-FD1A-7346-9A7D-76E0010DD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FTS-M Structure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53A58-2A89-1D4E-8EDC-5C420EE17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0900"/>
          </a:xfrm>
        </p:spPr>
        <p:txBody>
          <a:bodyPr>
            <a:normAutofit/>
          </a:bodyPr>
          <a:lstStyle/>
          <a:p>
            <a:r>
              <a:rPr lang="en-US" dirty="0"/>
              <a:t>Base structure, with the following potential extensions</a:t>
            </a:r>
          </a:p>
          <a:p>
            <a:pPr lvl="1"/>
            <a:r>
              <a:rPr lang="en-US" dirty="0"/>
              <a:t>Powerful zero-order gradient based, but semi-gradient (not converge to opt) =&gt; full zero order gradient, first-order gradient if there is an explicit model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Multi-objective functions design (non-pareto opt) =&gt; introduce objective function integration, to explore the Pareto boundary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Only per link configuration (not control </a:t>
            </a:r>
            <a:r>
              <a:rPr lang="en-US" dirty="0" err="1"/>
              <a:t>bw</a:t>
            </a:r>
            <a:r>
              <a:rPr lang="en-US" dirty="0"/>
              <a:t> on physical links) =&gt; introduce alto to map app-level to network level, as optimization control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Focus on individual transfers (may not handle sets of transfers, co-flow) =&gt; introduce transfer dependency to integrate co-flow scheduling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88FE6-FD00-5F48-8C19-524884E16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34-7613-0B40-A347-455D8CA30A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27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B6C18-25F9-7B4C-A60B-1A1DDF48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FTS’ (Transport Control Networking)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AAD7F-395D-2249-ABE9-0F155D134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34-7613-0B40-A347-455D8CA30AEF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B2D6DB-35C5-5343-B5C2-C87720CCB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394" y="1690687"/>
            <a:ext cx="9523487" cy="479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259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901B-A577-4642-9580-5503E2DA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FTS’ Scheduling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BFAD2-88CF-BD4C-BFEA-6A14D8088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CA252-76E5-8D43-92E4-16A5797E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34-7613-0B40-A347-455D8CA30AEF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CD879C-EA8C-EB49-A65F-2C24D4E29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671" y="1825625"/>
            <a:ext cx="5551165" cy="41935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82408F-C724-8E47-8CED-918E9A461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836" y="1754188"/>
            <a:ext cx="5064182" cy="466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7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0F70-CF8D-AE48-8576-5EB4E54D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Simulation </a:t>
            </a:r>
            <a:r>
              <a:rPr lang="en-US" dirty="0" err="1"/>
              <a:t>Evals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5E173-2884-6C4C-94DE-F24545A16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E0E41-8B11-9C44-B628-D185D5774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34-7613-0B40-A347-455D8CA30AEF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90114-6EA7-9C46-85E8-B5303DD98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181" y="1825625"/>
            <a:ext cx="5781691" cy="406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377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23812-D4B0-A04F-9955-1F069D2B6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FCF29-4620-6448-BA87-371F593D4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 systematic evaluation</a:t>
            </a:r>
          </a:p>
          <a:p>
            <a:r>
              <a:rPr lang="en-US" dirty="0"/>
              <a:t>Potential collaboration =&gt; work together</a:t>
            </a:r>
          </a:p>
          <a:p>
            <a:endParaRPr lang="en-US" dirty="0"/>
          </a:p>
          <a:p>
            <a:r>
              <a:rPr lang="en-US" dirty="0"/>
              <a:t>Deadlines</a:t>
            </a:r>
          </a:p>
          <a:p>
            <a:pPr lvl="1"/>
            <a:r>
              <a:rPr lang="en-US" dirty="0"/>
              <a:t>SIGCOMM NAI’22 invited paper (asap)</a:t>
            </a:r>
          </a:p>
          <a:p>
            <a:pPr lvl="1"/>
            <a:r>
              <a:rPr lang="en-US" dirty="0"/>
              <a:t>IETF 114 hackathon (July 24, ongoing)</a:t>
            </a:r>
          </a:p>
          <a:p>
            <a:pPr lvl="1"/>
            <a:r>
              <a:rPr lang="en-US" dirty="0"/>
              <a:t>SC’22 (Nov)</a:t>
            </a:r>
          </a:p>
          <a:p>
            <a:pPr lvl="1"/>
            <a:r>
              <a:rPr lang="en-US" dirty="0"/>
              <a:t>SIGCOMM’23 full paper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12F6E-D42A-5542-B2C5-9F108950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34-7613-0B40-A347-455D8CA30A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13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90F370-96A7-2347-8F38-6A4E7379E6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A25A89C-AD42-C643-BBF1-4E30592684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AF852-3A16-C74B-8D82-95972F2C2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34-7613-0B40-A347-455D8CA30AE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26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AB0B8-9471-D342-8FEC-E03F1FDD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EEF8C-0021-4640-9C28-B0D2FA940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Engineering Task Force (IETF) application-layer traffic optimization (ALTO) working group development and applications</a:t>
            </a:r>
          </a:p>
          <a:p>
            <a:pPr lvl="1"/>
            <a:r>
              <a:rPr lang="en-US" dirty="0"/>
              <a:t>Data-intensive sciences as a core domain driving ALTO development and applications</a:t>
            </a:r>
          </a:p>
          <a:p>
            <a:pPr lvl="1"/>
            <a:r>
              <a:rPr lang="en-US" dirty="0"/>
              <a:t>Integrated analysis (science) and design (engineering), focusing on data transport control of data intensive sciences</a:t>
            </a:r>
          </a:p>
          <a:p>
            <a:pPr lvl="1"/>
            <a:r>
              <a:rPr lang="en-US" dirty="0"/>
              <a:t>Exploration of data data intensive sciences design back to the networking community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68898-74E2-134E-815C-BF9EB3A8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34-7613-0B40-A347-455D8CA30AE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91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F08FD-49D9-CD47-B527-3D0A5B0D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Controllability of Only #TCP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961AF-41F1-074C-99D8-119C48A6F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Single physical link</a:t>
            </a:r>
          </a:p>
          <a:p>
            <a:pPr>
              <a:buFontTx/>
              <a:buChar char="-"/>
            </a:pPr>
            <a:r>
              <a:rPr lang="en-US" dirty="0"/>
              <a:t>Assume background m links</a:t>
            </a:r>
          </a:p>
          <a:p>
            <a:pPr>
              <a:buFontTx/>
              <a:buChar char="-"/>
            </a:pPr>
            <a:r>
              <a:rPr lang="en-US" dirty="0"/>
              <a:t>The controllable space</a:t>
            </a:r>
          </a:p>
          <a:p>
            <a:pPr lvl="1">
              <a:buFontTx/>
              <a:buChar char="-"/>
            </a:pPr>
            <a:r>
              <a:rPr lang="en-US" dirty="0"/>
              <a:t>{n/(</a:t>
            </a:r>
            <a:r>
              <a:rPr lang="en-US" dirty="0" err="1"/>
              <a:t>n+m</a:t>
            </a:r>
            <a:r>
              <a:rPr lang="en-US" dirty="0"/>
              <a:t>) C}_{n=1, …}</a:t>
            </a:r>
          </a:p>
          <a:p>
            <a:pPr lvl="2">
              <a:buFontTx/>
              <a:buChar char="-"/>
            </a:pPr>
            <a:r>
              <a:rPr lang="en-US" dirty="0"/>
              <a:t>m = 0 =&gt; {C, C, C, …}</a:t>
            </a:r>
          </a:p>
          <a:p>
            <a:pPr lvl="2">
              <a:buFontTx/>
              <a:buChar char="-"/>
            </a:pPr>
            <a:r>
              <a:rPr lang="en-US" dirty="0"/>
              <a:t>m = 1 	=&gt; {1/2 C, 2/3 C, …}</a:t>
            </a:r>
          </a:p>
          <a:p>
            <a:pPr lvl="2">
              <a:buFontTx/>
              <a:buChar char="-"/>
            </a:pPr>
            <a:r>
              <a:rPr lang="en-US" dirty="0"/>
              <a:t>m = 2 	=&gt; {1/3 C, 2/4 C, …}</a:t>
            </a:r>
          </a:p>
          <a:p>
            <a:pPr lvl="2">
              <a:buFontTx/>
              <a:buChar char="-"/>
            </a:pPr>
            <a:r>
              <a:rPr lang="en-US" dirty="0"/>
              <a:t>Pick a relatively large m to provide background traffic to generate a more controllable control space</a:t>
            </a:r>
          </a:p>
          <a:p>
            <a:pPr lvl="2">
              <a:buFontTx/>
              <a:buChar char="-"/>
            </a:pPr>
            <a:r>
              <a:rPr lang="en-US" dirty="0"/>
              <a:t>The larger the value of m, the more fine-grained you can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9C02B-3152-5F44-991D-DA5ABA24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34-7613-0B40-A347-455D8CA30A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46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F8E18-1BC6-A84B-AE48-8C27482A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Stitching Multi-Domain ALTO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B7733-1E6E-F944-AD6E-C91C0CE58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 -&gt; </a:t>
            </a:r>
            <a:r>
              <a:rPr lang="en-US" dirty="0" err="1"/>
              <a:t>srcIP</a:t>
            </a:r>
            <a:r>
              <a:rPr lang="en-US" dirty="0"/>
              <a:t>, </a:t>
            </a:r>
            <a:r>
              <a:rPr lang="en-US" dirty="0" err="1"/>
              <a:t>dstIP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ingress_src</a:t>
            </a:r>
            <a:r>
              <a:rPr lang="en-US" dirty="0"/>
              <a:t> = </a:t>
            </a:r>
            <a:r>
              <a:rPr lang="en-US" dirty="0" err="1"/>
              <a:t>srcIP</a:t>
            </a:r>
            <a:endParaRPr lang="en-US" dirty="0"/>
          </a:p>
          <a:p>
            <a:r>
              <a:rPr lang="en-US" dirty="0"/>
              <a:t>while (not reach </a:t>
            </a:r>
            <a:r>
              <a:rPr lang="en-US" dirty="0" err="1"/>
              <a:t>dstIP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path = Query ALTO server (</a:t>
            </a:r>
            <a:r>
              <a:rPr lang="en-US" dirty="0" err="1"/>
              <a:t>ingress_src</a:t>
            </a:r>
            <a:r>
              <a:rPr lang="en-US" dirty="0"/>
              <a:t>, </a:t>
            </a:r>
            <a:r>
              <a:rPr lang="en-US" dirty="0" err="1"/>
              <a:t>dst</a:t>
            </a:r>
            <a:r>
              <a:rPr lang="en-US" dirty="0"/>
              <a:t>/</a:t>
            </a:r>
            <a:r>
              <a:rPr lang="en-US" dirty="0" err="1"/>
              <a:t>packet.attr</a:t>
            </a:r>
            <a:r>
              <a:rPr lang="en-US" dirty="0"/>
              <a:t>)  </a:t>
            </a:r>
          </a:p>
          <a:p>
            <a:pPr lvl="1"/>
            <a:r>
              <a:rPr lang="en-US" dirty="0" err="1"/>
              <a:t>ingress_src</a:t>
            </a:r>
            <a:r>
              <a:rPr lang="en-US" dirty="0"/>
              <a:t> = </a:t>
            </a:r>
            <a:r>
              <a:rPr lang="en-US" dirty="0" err="1"/>
              <a:t>path.last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AE76-7A84-B54F-9A36-866C15672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34-7613-0B40-A347-455D8CA30AE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96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A2B3A-69AD-474E-A142-1D81EFC0A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Control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7190C-BC47-3A44-9267-7FC7E0EC6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</a:t>
            </a:r>
          </a:p>
          <a:p>
            <a:pPr lvl="1"/>
            <a:r>
              <a:rPr lang="en-US" dirty="0"/>
              <a:t>create-pipe(</a:t>
            </a:r>
            <a:r>
              <a:rPr lang="en-US" dirty="0" err="1"/>
              <a:t>src</a:t>
            </a:r>
            <a:r>
              <a:rPr lang="en-US" dirty="0"/>
              <a:t>, </a:t>
            </a:r>
            <a:r>
              <a:rPr lang="en-US" dirty="0" err="1"/>
              <a:t>dst</a:t>
            </a:r>
            <a:r>
              <a:rPr lang="en-US" dirty="0"/>
              <a:t>, user)  // delete, modify as well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Resource control</a:t>
            </a:r>
          </a:p>
          <a:p>
            <a:pPr lvl="1"/>
            <a:r>
              <a:rPr lang="en-US" dirty="0"/>
              <a:t>&lt;user, resource-set&gt; -&gt; bound | </a:t>
            </a:r>
            <a:r>
              <a:rPr lang="en-US" dirty="0" err="1"/>
              <a:t>rel</a:t>
            </a:r>
            <a:r>
              <a:rPr lang="en-US" dirty="0"/>
              <a:t>-weight</a:t>
            </a:r>
          </a:p>
          <a:p>
            <a:pPr lvl="1"/>
            <a:endParaRPr lang="en-US" dirty="0"/>
          </a:p>
          <a:p>
            <a:r>
              <a:rPr lang="en-US" dirty="0"/>
              <a:t>Transfer select -&gt; transfer scheduling</a:t>
            </a:r>
          </a:p>
          <a:p>
            <a:pPr lvl="1"/>
            <a:r>
              <a:rPr lang="en-US" dirty="0"/>
              <a:t>push: add-transfer(data-info, pipe, before-after-sets-of-transfers; assignment to pipe---binding; early binding)</a:t>
            </a:r>
          </a:p>
          <a:p>
            <a:pPr lvl="1"/>
            <a:r>
              <a:rPr lang="en-US" dirty="0"/>
              <a:t>pull: upcall to higher layer (delay for the maximum flexibility; lazy binding)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22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3200" dirty="0">
                <a:ea typeface="ＭＳ Ｐゴシック" charset="0"/>
                <a:cs typeface="ＭＳ Ｐゴシック" charset="0"/>
              </a:rPr>
              <a:t>IETF ALTO High-Level Goals and Basic Information</a:t>
            </a: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ja-JP" dirty="0">
                <a:ea typeface="ＭＳ Ｐゴシック" charset="0"/>
                <a:cs typeface="ＭＳ Ｐゴシック" charset="0"/>
              </a:rPr>
              <a:t>ALTO is an effort of the ALTO working group in the Transport Area of Internet Engineering Task Force (IETF)</a:t>
            </a:r>
          </a:p>
          <a:p>
            <a:r>
              <a:rPr lang="en-US" altLang="ja-JP" dirty="0">
                <a:ea typeface="ＭＳ Ｐゴシック" charset="0"/>
                <a:cs typeface="ＭＳ Ｐゴシック" charset="0"/>
              </a:rPr>
              <a:t>ALTO high-level goal: provide</a:t>
            </a:r>
            <a:r>
              <a:rPr lang="en-US" altLang="ja-JP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 a standard for applications and networks to work together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to optimize both network and application performance</a:t>
            </a:r>
          </a:p>
          <a:p>
            <a:pPr lvl="1"/>
            <a:r>
              <a:rPr lang="en-US" altLang="ja-JP" dirty="0">
                <a:ea typeface="ＭＳ Ｐゴシック" charset="0"/>
                <a:cs typeface="ＭＳ Ｐゴシック" charset="0"/>
              </a:rPr>
              <a:t>Initial data distribution, replication for peer-to-peer applications (e.g., 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BitTorrent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)</a:t>
            </a:r>
          </a:p>
          <a:p>
            <a:pPr lvl="1"/>
            <a:r>
              <a:rPr lang="en-US" altLang="ja-JP" dirty="0">
                <a:ea typeface="ＭＳ Ｐゴシック" charset="0"/>
                <a:cs typeface="ＭＳ Ｐゴシック" charset="0"/>
              </a:rPr>
              <a:t>Evolve to include 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CDNi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, 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944F7A2-EFAF-A94A-810D-1D36D41BC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6525"/>
            <a:ext cx="2743200" cy="365125"/>
          </a:xfrm>
        </p:spPr>
        <p:txBody>
          <a:bodyPr/>
          <a:lstStyle/>
          <a:p>
            <a:fld id="{89DB1434-7613-0B40-A347-455D8CA30AE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0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591" y="352997"/>
            <a:ext cx="10515600" cy="882070"/>
          </a:xfrm>
        </p:spPr>
        <p:txBody>
          <a:bodyPr/>
          <a:lstStyle/>
          <a:p>
            <a:r>
              <a:rPr lang="en-US" dirty="0"/>
              <a:t>IETF ALTO </a:t>
            </a:r>
            <a:r>
              <a:rPr lang="en-US" dirty="0">
                <a:solidFill>
                  <a:srgbClr val="00B050"/>
                </a:solidFill>
              </a:rPr>
              <a:t>RFCs</a:t>
            </a:r>
            <a:r>
              <a:rPr lang="en-US" dirty="0"/>
              <a:t>/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Ongoing</a:t>
            </a:r>
            <a:r>
              <a:rPr lang="en-US" dirty="0"/>
              <a:t>/</a:t>
            </a:r>
            <a:r>
              <a:rPr lang="en-US" dirty="0">
                <a:solidFill>
                  <a:srgbClr val="002060"/>
                </a:solidFill>
              </a:rPr>
              <a:t>Drafts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97685" y="1424469"/>
            <a:ext cx="1932972" cy="609363"/>
          </a:xfrm>
          <a:prstGeom prst="rect">
            <a:avLst/>
          </a:prstGeom>
          <a:solidFill>
            <a:srgbClr val="00B050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77" eaLnBrk="0" hangingPunct="0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Problem Statement</a:t>
            </a:r>
          </a:p>
          <a:p>
            <a:pPr algn="ctr" eaLnBrk="0" hangingPunct="0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(RFC5693)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97683" y="3185291"/>
            <a:ext cx="1932972" cy="537627"/>
          </a:xfrm>
          <a:prstGeom prst="rect">
            <a:avLst/>
          </a:prstGeom>
          <a:solidFill>
            <a:srgbClr val="00B050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Requirements (RFC6708)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90114" y="1424470"/>
            <a:ext cx="1932972" cy="582813"/>
          </a:xfrm>
          <a:prstGeom prst="rect">
            <a:avLst/>
          </a:prstGeom>
          <a:solidFill>
            <a:srgbClr val="00B050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Base Protocol (RFC7285)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74447" y="5653011"/>
            <a:ext cx="1932972" cy="552723"/>
          </a:xfrm>
          <a:prstGeom prst="rect">
            <a:avLst/>
          </a:prstGeom>
          <a:solidFill>
            <a:srgbClr val="00B050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Server Discovery (RFC7286)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97683" y="3971928"/>
            <a:ext cx="1932972" cy="542139"/>
          </a:xfrm>
          <a:prstGeom prst="rect">
            <a:avLst/>
          </a:prstGeom>
          <a:solidFill>
            <a:srgbClr val="00B050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Deployment (RFC7971)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890113" y="3155357"/>
            <a:ext cx="1932972" cy="527289"/>
          </a:xfrm>
          <a:prstGeom prst="rect">
            <a:avLst/>
          </a:prstGeom>
          <a:solidFill>
            <a:srgbClr val="00B050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Multicost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 (RFC8189)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890113" y="3918751"/>
            <a:ext cx="1932972" cy="552723"/>
          </a:xfrm>
          <a:prstGeom prst="rect">
            <a:avLst/>
          </a:prstGeom>
          <a:solidFill>
            <a:srgbClr val="00B050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77" eaLnBrk="0" hangingPunct="0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Cost Calendar (RFC8896)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084321" y="3195096"/>
            <a:ext cx="1932972" cy="567515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77" eaLnBrk="0" hangingPunct="0"/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CDNi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 </a:t>
            </a:r>
            <a:b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</a:b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(RFC9240)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890113" y="2310370"/>
            <a:ext cx="1932972" cy="582813"/>
          </a:xfrm>
          <a:prstGeom prst="rect">
            <a:avLst/>
          </a:prstGeom>
          <a:solidFill>
            <a:srgbClr val="00B050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77" eaLnBrk="0" hangingPunct="0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SSE/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Incr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 Update (RFC8895)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084323" y="1452687"/>
            <a:ext cx="1932972" cy="55292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77" eaLnBrk="0" hangingPunct="0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Path Vector </a:t>
            </a:r>
            <a:b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</a:b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(RFC9242)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084322" y="2330707"/>
            <a:ext cx="1932972" cy="542139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77" eaLnBrk="0" hangingPunct="0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Unified Properties (RFC9241)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890111" y="4707579"/>
            <a:ext cx="1932972" cy="609363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77" eaLnBrk="0" hangingPunct="0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Cost Metrics </a:t>
            </a:r>
            <a:b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</a:b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(RFC editor)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1E8A26-3186-F14B-B0FB-88CFF1CA8205}"/>
              </a:ext>
            </a:extLst>
          </p:cNvPr>
          <p:cNvSpPr/>
          <p:nvPr/>
        </p:nvSpPr>
        <p:spPr bwMode="auto">
          <a:xfrm>
            <a:off x="574447" y="4758395"/>
            <a:ext cx="1932972" cy="681048"/>
          </a:xfrm>
          <a:prstGeom prst="rect">
            <a:avLst/>
          </a:prstGeom>
          <a:solidFill>
            <a:srgbClr val="00B050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Xdom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 Service Discovery (RFC8686)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F4E9AC-C4F7-4F41-AEAC-283EEEF6992E}"/>
              </a:ext>
            </a:extLst>
          </p:cNvPr>
          <p:cNvSpPr txBox="1"/>
          <p:nvPr/>
        </p:nvSpPr>
        <p:spPr>
          <a:xfrm>
            <a:off x="1974843" y="5947379"/>
            <a:ext cx="9553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List see google doc:</a:t>
            </a:r>
            <a:br>
              <a:rPr lang="en-US" sz="1600" dirty="0"/>
            </a:br>
            <a:r>
              <a:rPr lang="en-US" sz="1600" dirty="0"/>
              <a:t>https://</a:t>
            </a:r>
            <a:r>
              <a:rPr lang="en-US" sz="1600" dirty="0" err="1"/>
              <a:t>docs.google.com</a:t>
            </a:r>
            <a:r>
              <a:rPr lang="en-US" sz="1600" dirty="0"/>
              <a:t>/document/d/1qP9jf-CMXvNiEE3YAnApTczAE4QkBW23Q1Eg99uOaEQ/</a:t>
            </a:r>
            <a:r>
              <a:rPr lang="en-US" sz="1600" dirty="0" err="1"/>
              <a:t>edit?usp</a:t>
            </a:r>
            <a:r>
              <a:rPr lang="en-US" sz="1600" dirty="0"/>
              <a:t>=sharing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8863A8-040B-E440-8A64-CDA86DFAE571}"/>
              </a:ext>
            </a:extLst>
          </p:cNvPr>
          <p:cNvSpPr/>
          <p:nvPr/>
        </p:nvSpPr>
        <p:spPr bwMode="auto">
          <a:xfrm>
            <a:off x="597686" y="2258688"/>
            <a:ext cx="1932972" cy="701747"/>
          </a:xfrm>
          <a:prstGeom prst="rect">
            <a:avLst/>
          </a:prstGeom>
          <a:solidFill>
            <a:srgbClr val="00B050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77" eaLnBrk="0" hangingPunct="0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Comcast Deployment</a:t>
            </a:r>
          </a:p>
          <a:p>
            <a:pPr algn="ctr" eaLnBrk="0" hangingPunct="0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(RFC5632)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CA19CE-E135-134B-BC14-75245EE9C275}"/>
              </a:ext>
            </a:extLst>
          </p:cNvPr>
          <p:cNvSpPr/>
          <p:nvPr/>
        </p:nvSpPr>
        <p:spPr bwMode="auto">
          <a:xfrm>
            <a:off x="7824023" y="5103285"/>
            <a:ext cx="3704655" cy="8515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77" eaLnBrk="0" hangingPunct="0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Update ALTO drafts (FCS, cost context, BGP, multipart, 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8C497A-4515-D04E-8379-5F1792A7C602}"/>
              </a:ext>
            </a:extLst>
          </p:cNvPr>
          <p:cNvSpPr/>
          <p:nvPr/>
        </p:nvSpPr>
        <p:spPr bwMode="auto">
          <a:xfrm>
            <a:off x="7738492" y="1330828"/>
            <a:ext cx="3722017" cy="7867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77" eaLnBrk="0" hangingPunct="0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MEC drafts (service edge, FDN, unified resources)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DAD4EB-E129-EB44-BD26-BBB4068FD0F8}"/>
              </a:ext>
            </a:extLst>
          </p:cNvPr>
          <p:cNvSpPr/>
          <p:nvPr/>
        </p:nvSpPr>
        <p:spPr bwMode="auto">
          <a:xfrm>
            <a:off x="7755853" y="2519585"/>
            <a:ext cx="3722016" cy="7446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77" eaLnBrk="0" hangingPunct="0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Cellular/mobile networks drafts (MOWIE, cellular addresses, mobility network models)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2C6DE9-593F-5747-AFCF-0A2078347C6A}"/>
              </a:ext>
            </a:extLst>
          </p:cNvPr>
          <p:cNvSpPr/>
          <p:nvPr/>
        </p:nvSpPr>
        <p:spPr bwMode="auto">
          <a:xfrm>
            <a:off x="7755854" y="3686534"/>
            <a:ext cx="3704655" cy="84881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77" eaLnBrk="0" hangingPunct="0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Aggregation, proxy, multi-domain drafts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398E89-D8CC-7444-876F-79491A241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34-7613-0B40-A347-455D8CA30A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13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5843E-6BCC-3248-A00F-DFFDAA160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984" y="300730"/>
            <a:ext cx="10515600" cy="897005"/>
          </a:xfrm>
        </p:spPr>
        <p:txBody>
          <a:bodyPr/>
          <a:lstStyle/>
          <a:p>
            <a:r>
              <a:rPr lang="en-US" dirty="0"/>
              <a:t>General ALTO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829211-B0F3-D742-8096-AA9D95BD9684}"/>
              </a:ext>
            </a:extLst>
          </p:cNvPr>
          <p:cNvSpPr/>
          <p:nvPr/>
        </p:nvSpPr>
        <p:spPr>
          <a:xfrm>
            <a:off x="1877391" y="4245421"/>
            <a:ext cx="3728373" cy="59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72" dirty="0"/>
              <a:t>alto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8400EC-FD5E-6D43-92B1-47DC6411FDD3}"/>
              </a:ext>
            </a:extLst>
          </p:cNvPr>
          <p:cNvSpPr/>
          <p:nvPr/>
        </p:nvSpPr>
        <p:spPr>
          <a:xfrm>
            <a:off x="1877391" y="5516339"/>
            <a:ext cx="3728373" cy="746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network substrate </a:t>
            </a:r>
            <a:br>
              <a:rPr lang="en-US" sz="2400" dirty="0"/>
            </a:br>
            <a:r>
              <a:rPr lang="en-US" sz="2400" dirty="0"/>
              <a:t>(NMS, routing protocols)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959819-7B97-3647-A651-2DC1A4ADE43C}"/>
              </a:ext>
            </a:extLst>
          </p:cNvPr>
          <p:cNvCxnSpPr/>
          <p:nvPr/>
        </p:nvCxnSpPr>
        <p:spPr>
          <a:xfrm>
            <a:off x="3799733" y="4922358"/>
            <a:ext cx="0" cy="5504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42AEB06-43D9-C849-A5CE-66EC8695BAFA}"/>
              </a:ext>
            </a:extLst>
          </p:cNvPr>
          <p:cNvSpPr txBox="1"/>
          <p:nvPr/>
        </p:nvSpPr>
        <p:spPr>
          <a:xfrm>
            <a:off x="469506" y="4949728"/>
            <a:ext cx="3068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Backend/infrastructure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4FB1B1-3DFF-AA4E-937A-C481BC4CA411}"/>
              </a:ext>
            </a:extLst>
          </p:cNvPr>
          <p:cNvSpPr/>
          <p:nvPr/>
        </p:nvSpPr>
        <p:spPr>
          <a:xfrm>
            <a:off x="1943547" y="2668922"/>
            <a:ext cx="3728373" cy="629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72" dirty="0"/>
              <a:t>alto client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C1BE88-10B8-BA43-AE8E-3563CD596462}"/>
              </a:ext>
            </a:extLst>
          </p:cNvPr>
          <p:cNvCxnSpPr>
            <a:cxnSpLocks/>
          </p:cNvCxnSpPr>
          <p:nvPr/>
        </p:nvCxnSpPr>
        <p:spPr>
          <a:xfrm>
            <a:off x="3807733" y="3453827"/>
            <a:ext cx="0" cy="6534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9A66DBF-5580-7F4E-A6E0-58BF468C1092}"/>
              </a:ext>
            </a:extLst>
          </p:cNvPr>
          <p:cNvSpPr txBox="1"/>
          <p:nvPr/>
        </p:nvSpPr>
        <p:spPr>
          <a:xfrm>
            <a:off x="470082" y="3685093"/>
            <a:ext cx="1247329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/>
              <a:t>Transport</a:t>
            </a:r>
            <a:endParaRPr lang="en-US" sz="3272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CE96C3-E049-E74E-BEE7-8F7D722E1FC9}"/>
              </a:ext>
            </a:extLst>
          </p:cNvPr>
          <p:cNvSpPr txBox="1"/>
          <p:nvPr/>
        </p:nvSpPr>
        <p:spPr>
          <a:xfrm>
            <a:off x="469506" y="3244726"/>
            <a:ext cx="2882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Abstractions, services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774767-DDA2-254C-96E1-1F3CDA2630E9}"/>
              </a:ext>
            </a:extLst>
          </p:cNvPr>
          <p:cNvCxnSpPr>
            <a:cxnSpLocks/>
          </p:cNvCxnSpPr>
          <p:nvPr/>
        </p:nvCxnSpPr>
        <p:spPr>
          <a:xfrm flipH="1">
            <a:off x="6050810" y="4541069"/>
            <a:ext cx="9511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881CEC5-1C37-704D-A464-E74A94D51E11}"/>
              </a:ext>
            </a:extLst>
          </p:cNvPr>
          <p:cNvSpPr/>
          <p:nvPr/>
        </p:nvSpPr>
        <p:spPr>
          <a:xfrm>
            <a:off x="5970957" y="3724563"/>
            <a:ext cx="3246017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33" dirty="0"/>
              <a:t>East-west (server-to-server)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360213-192D-1A4B-AF71-487CA9418245}"/>
              </a:ext>
            </a:extLst>
          </p:cNvPr>
          <p:cNvSpPr/>
          <p:nvPr/>
        </p:nvSpPr>
        <p:spPr>
          <a:xfrm>
            <a:off x="7447054" y="4245421"/>
            <a:ext cx="3728373" cy="59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72" dirty="0"/>
              <a:t>alto server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1BC64D-BE37-A94C-98BB-FBA424145E2E}"/>
              </a:ext>
            </a:extLst>
          </p:cNvPr>
          <p:cNvSpPr/>
          <p:nvPr/>
        </p:nvSpPr>
        <p:spPr>
          <a:xfrm>
            <a:off x="500181" y="1136517"/>
            <a:ext cx="11258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/>
              <a:t>Two core components: (1) abstractions of network state/services and (2) transport and discovery of abstractions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AD93C3-9D07-0B49-B67F-0793433F9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34-7613-0B40-A347-455D8CA30A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71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8393-F6E7-ED4B-B187-9EBAD3C07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ALTO Abstraction Example: Endpoint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53FFF-B00B-9343-8DBD-ACA38D843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5389217"/>
            <a:ext cx="11808883" cy="935383"/>
          </a:xfrm>
        </p:spPr>
        <p:txBody>
          <a:bodyPr/>
          <a:lstStyle/>
          <a:p>
            <a:r>
              <a:rPr lang="en-US" dirty="0"/>
              <a:t>More details see RFC7285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9994C0-BDA2-864D-A102-5311FA867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17" y="1737360"/>
            <a:ext cx="6300739" cy="32830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7D1CA2-67E0-4E4F-B16D-CF71DA532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320" y="1706749"/>
            <a:ext cx="4697441" cy="33136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92393-9601-2345-82CB-CA630860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34-7613-0B40-A347-455D8CA30A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00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13F9-04CE-CE42-A110-BC394746D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26" y="365125"/>
            <a:ext cx="10515600" cy="920883"/>
          </a:xfrm>
        </p:spPr>
        <p:txBody>
          <a:bodyPr/>
          <a:lstStyle/>
          <a:p>
            <a:r>
              <a:rPr lang="en-US" dirty="0"/>
              <a:t>ALTO Abstraction Example: Path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BF26B-5B20-9440-BC6C-B89F8331C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5904523"/>
            <a:ext cx="11808883" cy="420076"/>
          </a:xfrm>
        </p:spPr>
        <p:txBody>
          <a:bodyPr/>
          <a:lstStyle/>
          <a:p>
            <a:r>
              <a:rPr lang="en-US" sz="2133" dirty="0"/>
              <a:t>More details see https://</a:t>
            </a:r>
            <a:r>
              <a:rPr lang="en-US" sz="2133" dirty="0" err="1"/>
              <a:t>datatracker.ietf.org</a:t>
            </a:r>
            <a:r>
              <a:rPr lang="en-US" sz="2133" dirty="0"/>
              <a:t>/doc/html/draft-ietf-alto-path-vector-21#section-8.1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7CAA29-B140-8643-B008-FEA1DFE14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18" y="1270359"/>
            <a:ext cx="4653193" cy="4694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CB6602-5256-AE40-99B5-7F19156CF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442" y="1270359"/>
            <a:ext cx="4048813" cy="41352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8C226C-5F01-8D4A-A6A4-5B8D92A84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6886" y="1286008"/>
            <a:ext cx="3498757" cy="415250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4DD63-D94E-5D4E-995C-7C5622743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34-7613-0B40-A347-455D8CA30A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60A4-AE37-164D-AE62-FAEDC772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(Data Sciences Big Data) Transport Control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310CD-9669-534D-B017-E2B9737B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34-7613-0B40-A347-455D8CA30AEF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1479FE-9B8A-814F-B135-E6298CF34FB7}"/>
              </a:ext>
            </a:extLst>
          </p:cNvPr>
          <p:cNvSpPr/>
          <p:nvPr/>
        </p:nvSpPr>
        <p:spPr>
          <a:xfrm>
            <a:off x="2097833" y="2533424"/>
            <a:ext cx="6310945" cy="699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Transport Select (who sends to whom; e.g., </a:t>
            </a:r>
            <a:r>
              <a:rPr lang="en-US" dirty="0" err="1"/>
              <a:t>Rucio</a:t>
            </a:r>
            <a:r>
              <a:rPr lang="en-US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BBA8E9-EA01-F04A-B51A-D3DAD53B1541}"/>
              </a:ext>
            </a:extLst>
          </p:cNvPr>
          <p:cNvSpPr/>
          <p:nvPr/>
        </p:nvSpPr>
        <p:spPr>
          <a:xfrm>
            <a:off x="2083271" y="5112122"/>
            <a:ext cx="6361391" cy="5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Transport Networking (e.g., SENSE)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1C5C3D-16A7-9E47-B23A-FBE8A86962EA}"/>
              </a:ext>
            </a:extLst>
          </p:cNvPr>
          <p:cNvSpPr/>
          <p:nvPr/>
        </p:nvSpPr>
        <p:spPr>
          <a:xfrm>
            <a:off x="1173051" y="2527781"/>
            <a:ext cx="566860" cy="312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O, A, 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0B114A-6398-E141-A0D5-A56D48D5E374}"/>
              </a:ext>
            </a:extLst>
          </p:cNvPr>
          <p:cNvSpPr/>
          <p:nvPr/>
        </p:nvSpPr>
        <p:spPr>
          <a:xfrm>
            <a:off x="2047387" y="4388007"/>
            <a:ext cx="6361391" cy="5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Transport Data Plane (e.g., </a:t>
            </a:r>
            <a:r>
              <a:rPr lang="en-US" dirty="0" err="1"/>
              <a:t>xRootd</a:t>
            </a:r>
            <a:r>
              <a:rPr lang="en-US" dirty="0"/>
              <a:t>, HTTP)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61EE16-4C15-1B44-AD7D-DE2B9057059D}"/>
              </a:ext>
            </a:extLst>
          </p:cNvPr>
          <p:cNvSpPr/>
          <p:nvPr/>
        </p:nvSpPr>
        <p:spPr>
          <a:xfrm>
            <a:off x="2041256" y="3517722"/>
            <a:ext cx="6367522" cy="602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solidFill>
                  <a:schemeClr val="bg1"/>
                </a:solidFill>
              </a:rPr>
              <a:t>Transport Control Scheduling (when, at what rate; FTS)</a:t>
            </a:r>
          </a:p>
        </p:txBody>
      </p:sp>
    </p:spTree>
    <p:extLst>
      <p:ext uri="{BB962C8B-B14F-4D97-AF65-F5344CB8AC3E}">
        <p14:creationId xmlns:p14="http://schemas.microsoft.com/office/powerpoint/2010/main" val="902014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F9270-B0C0-4F40-870C-DD4EB63C0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FTS in Transport Control Plane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45AFE-E89C-6A45-AC48-6F91FDF0E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  <a:p>
            <a:pPr lvl="1"/>
            <a:r>
              <a:rPr lang="en-US" dirty="0"/>
              <a:t>Transport control using widely available, end-to-end control knob (i.e., #</a:t>
            </a:r>
            <a:r>
              <a:rPr lang="en-US" dirty="0" err="1"/>
              <a:t>tcp</a:t>
            </a:r>
            <a:r>
              <a:rPr lang="en-US" dirty="0"/>
              <a:t> connections)</a:t>
            </a:r>
          </a:p>
          <a:p>
            <a:pPr lvl="1"/>
            <a:r>
              <a:rPr lang="en-US" dirty="0"/>
              <a:t>Transport control using light-weight control knob (i.e., #</a:t>
            </a:r>
            <a:r>
              <a:rPr lang="en-US" dirty="0" err="1"/>
              <a:t>tcp</a:t>
            </a:r>
            <a:r>
              <a:rPr lang="en-US" dirty="0"/>
              <a:t> connections, not packets)</a:t>
            </a:r>
          </a:p>
          <a:p>
            <a:pPr lvl="1"/>
            <a:r>
              <a:rPr lang="en-US" dirty="0"/>
              <a:t>FTS providing a single point in control flow graph</a:t>
            </a:r>
          </a:p>
          <a:p>
            <a:r>
              <a:rPr lang="en-US" dirty="0"/>
              <a:t>Performance properties</a:t>
            </a:r>
          </a:p>
          <a:p>
            <a:pPr lvl="1"/>
            <a:r>
              <a:rPr lang="en-US" dirty="0"/>
              <a:t>Efficiency (optimal usage of resources)</a:t>
            </a:r>
          </a:p>
          <a:p>
            <a:pPr lvl="1"/>
            <a:r>
              <a:rPr lang="en-US" dirty="0"/>
              <a:t>Resource control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FCD56-9701-4A4E-878B-B7D63442C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34-7613-0B40-A347-455D8CA30A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52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10695</TotalTime>
  <Words>1206</Words>
  <Application>Microsoft Macintosh PowerPoint</Application>
  <PresentationFormat>Widescreen</PresentationFormat>
  <Paragraphs>179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ＭＳ Ｐゴシック</vt:lpstr>
      <vt:lpstr>游ゴシック</vt:lpstr>
      <vt:lpstr>Arial</vt:lpstr>
      <vt:lpstr>Calibri</vt:lpstr>
      <vt:lpstr>Calibri Light</vt:lpstr>
      <vt:lpstr>Wingdings</vt:lpstr>
      <vt:lpstr>Office Theme</vt:lpstr>
      <vt:lpstr>July 14, 2022</vt:lpstr>
      <vt:lpstr>Scope</vt:lpstr>
      <vt:lpstr>IETF ALTO High-Level Goals and Basic Information</vt:lpstr>
      <vt:lpstr>IETF ALTO RFCs/Ongoing/Drafts</vt:lpstr>
      <vt:lpstr>General ALTO Structure</vt:lpstr>
      <vt:lpstr>ALTO Abstraction Example: Endpoint Cost</vt:lpstr>
      <vt:lpstr>ALTO Abstraction Example: Path Vector</vt:lpstr>
      <vt:lpstr>(Data Sciences Big Data) Transport Control Framework</vt:lpstr>
      <vt:lpstr>FTS in Transport Control Plane Architecture</vt:lpstr>
      <vt:lpstr>FTS as Transport Control Plane Architecture Core: Dynamic System Process</vt:lpstr>
      <vt:lpstr>FTS-M Assumptions and Math Model</vt:lpstr>
      <vt:lpstr>FTS-M Behaviors</vt:lpstr>
      <vt:lpstr>FTS-M Behaviors: Optimality and Control</vt:lpstr>
      <vt:lpstr>FTS-M Structure Analysis</vt:lpstr>
      <vt:lpstr>FTS’ (Transport Control Networking) Design</vt:lpstr>
      <vt:lpstr>FTS’ Scheduling Framework</vt:lpstr>
      <vt:lpstr>Preliminary Simulation Evals</vt:lpstr>
      <vt:lpstr>Next Steps</vt:lpstr>
      <vt:lpstr>Backup Slides</vt:lpstr>
      <vt:lpstr>Controllability of Only #TCP Connections</vt:lpstr>
      <vt:lpstr>Stitching Multi-Domain ALTO Query</vt:lpstr>
      <vt:lpstr>Some Control APIs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76</cp:revision>
  <dcterms:created xsi:type="dcterms:W3CDTF">2022-06-07T17:24:46Z</dcterms:created>
  <dcterms:modified xsi:type="dcterms:W3CDTF">2022-07-22T19:30:55Z</dcterms:modified>
</cp:coreProperties>
</file>