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599" r:id="rId2"/>
    <p:sldId id="440" r:id="rId3"/>
    <p:sldId id="560" r:id="rId4"/>
    <p:sldId id="527" r:id="rId5"/>
    <p:sldId id="529" r:id="rId6"/>
    <p:sldId id="561" r:id="rId7"/>
    <p:sldId id="548" r:id="rId8"/>
    <p:sldId id="600" r:id="rId9"/>
    <p:sldId id="601" r:id="rId10"/>
    <p:sldId id="592" r:id="rId11"/>
    <p:sldId id="577" r:id="rId12"/>
    <p:sldId id="562" r:id="rId13"/>
    <p:sldId id="549" r:id="rId14"/>
    <p:sldId id="550" r:id="rId15"/>
    <p:sldId id="593" r:id="rId16"/>
    <p:sldId id="591" r:id="rId17"/>
    <p:sldId id="589" r:id="rId18"/>
    <p:sldId id="558" r:id="rId19"/>
    <p:sldId id="563" r:id="rId20"/>
    <p:sldId id="557" r:id="rId21"/>
    <p:sldId id="564" r:id="rId22"/>
    <p:sldId id="559" r:id="rId23"/>
    <p:sldId id="578" r:id="rId24"/>
    <p:sldId id="565" r:id="rId25"/>
    <p:sldId id="567" r:id="rId26"/>
    <p:sldId id="594" r:id="rId27"/>
    <p:sldId id="596" r:id="rId28"/>
    <p:sldId id="597" r:id="rId29"/>
    <p:sldId id="602" r:id="rId30"/>
    <p:sldId id="603" r:id="rId31"/>
    <p:sldId id="607" r:id="rId32"/>
    <p:sldId id="608" r:id="rId33"/>
    <p:sldId id="604" r:id="rId34"/>
    <p:sldId id="606" r:id="rId35"/>
    <p:sldId id="605" r:id="rId36"/>
    <p:sldId id="598" r:id="rId37"/>
    <p:sldId id="595" r:id="rId38"/>
    <p:sldId id="568" r:id="rId39"/>
    <p:sldId id="552" r:id="rId40"/>
    <p:sldId id="585" r:id="rId41"/>
    <p:sldId id="573" r:id="rId42"/>
    <p:sldId id="579" r:id="rId43"/>
    <p:sldId id="580" r:id="rId44"/>
    <p:sldId id="582" r:id="rId45"/>
    <p:sldId id="583" r:id="rId46"/>
    <p:sldId id="584" r:id="rId47"/>
    <p:sldId id="570" r:id="rId48"/>
    <p:sldId id="569" r:id="rId49"/>
    <p:sldId id="571" r:id="rId50"/>
    <p:sldId id="586" r:id="rId51"/>
    <p:sldId id="587" r:id="rId52"/>
    <p:sldId id="588" r:id="rId53"/>
    <p:sldId id="590" r:id="rId54"/>
    <p:sldId id="541" r:id="rId55"/>
    <p:sldId id="523" r:id="rId56"/>
    <p:sldId id="526" r:id="rId57"/>
    <p:sldId id="522" r:id="rId58"/>
    <p:sldId id="517" r:id="rId59"/>
    <p:sldId id="575" r:id="rId60"/>
    <p:sldId id="612" r:id="rId61"/>
    <p:sldId id="610" r:id="rId62"/>
    <p:sldId id="613" r:id="rId63"/>
    <p:sldId id="609" r:id="rId64"/>
    <p:sldId id="615" r:id="rId65"/>
    <p:sldId id="616" r:id="rId66"/>
    <p:sldId id="617" r:id="rId67"/>
    <p:sldId id="618" r:id="rId68"/>
    <p:sldId id="619" r:id="rId69"/>
    <p:sldId id="620" r:id="rId70"/>
    <p:sldId id="614" r:id="rId71"/>
    <p:sldId id="611" r:id="rId72"/>
    <p:sldId id="621" r:id="rId73"/>
    <p:sldId id="623" r:id="rId74"/>
    <p:sldId id="622" r:id="rId75"/>
    <p:sldId id="624" r:id="rId76"/>
    <p:sldId id="625" r:id="rId77"/>
    <p:sldId id="626" r:id="rId78"/>
    <p:sldId id="627" r:id="rId79"/>
    <p:sldId id="628" r:id="rId80"/>
    <p:sldId id="629" r:id="rId8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7"/>
    <p:restoredTop sz="95507" autoAdjust="0"/>
  </p:normalViewPr>
  <p:slideViewPr>
    <p:cSldViewPr snapToGrid="0">
      <p:cViewPr varScale="1">
        <p:scale>
          <a:sx n="79" d="100"/>
          <a:sy n="79" d="100"/>
        </p:scale>
        <p:origin x="216" y="5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HTTP stream that created a transport queue is kept open until the stream is deleted or a non-recoverable error associated with the transport queue happens</a:t>
            </a:r>
          </a:p>
          <a:p>
            <a:pPr lvl="1"/>
            <a:r>
              <a:rPr lang="en-US" sz="1600" dirty="0"/>
              <a:t>The stream should be closed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7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10^6 rules, 2 </a:t>
            </a:r>
            <a:r>
              <a:rPr lang="en-US" dirty="0" err="1"/>
              <a:t>srcs</a:t>
            </a:r>
            <a:r>
              <a:rPr lang="en-US" dirty="0"/>
              <a:t> each rule and 3 </a:t>
            </a:r>
            <a:r>
              <a:rPr lang="en-US" dirty="0" err="1"/>
              <a:t>dst</a:t>
            </a:r>
            <a:r>
              <a:rPr lang="en-US" dirty="0"/>
              <a:t> each rule: 10^6 * 2 * 2 flows in a graph of 10s-100s of nodes;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335745" y="6551103"/>
            <a:ext cx="2706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113: ALTO New Protocol (Transport)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035B2E-164B-6B47-BF9E-941B646E7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CEA33E-30F7-E748-932D-5E326C53B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1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5A26-07FD-8743-BF7E-E79024B5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21E2-590D-404D-9D34-B77A69C6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mapping of </a:t>
            </a:r>
            <a:r>
              <a:rPr lang="en-US" dirty="0" err="1"/>
              <a:t>incr</a:t>
            </a:r>
            <a:r>
              <a:rPr lang="en-US" dirty="0"/>
              <a:t> to physical bits (streams, e.g., HTTP/2, HTTP/3, IPv4/6 bits, …)</a:t>
            </a:r>
          </a:p>
          <a:p>
            <a:r>
              <a:rPr lang="en-US" dirty="0"/>
              <a:t>Need to do in a separate document</a:t>
            </a:r>
          </a:p>
          <a:p>
            <a:endParaRPr lang="en-US" dirty="0"/>
          </a:p>
          <a:p>
            <a:r>
              <a:rPr lang="en-US" dirty="0"/>
              <a:t>Write a SIGCOMM’22 NAI</a:t>
            </a:r>
          </a:p>
          <a:p>
            <a:endParaRPr lang="en-US" dirty="0"/>
          </a:p>
          <a:p>
            <a:r>
              <a:rPr lang="en-US" dirty="0"/>
              <a:t>Call for adoption of HTTP/2 </a:t>
            </a:r>
          </a:p>
          <a:p>
            <a:r>
              <a:rPr lang="en-US" dirty="0"/>
              <a:t>Forward to request art review [http/2 feedback, but also http/3 feedback]</a:t>
            </a:r>
          </a:p>
        </p:txBody>
      </p:sp>
    </p:spTree>
    <p:extLst>
      <p:ext uri="{BB962C8B-B14F-4D97-AF65-F5344CB8AC3E}">
        <p14:creationId xmlns:p14="http://schemas.microsoft.com/office/powerpoint/2010/main" val="174223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24E8-562C-AC49-BD72-54080795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Transport Information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2082-773E-2449-8EE9-BAE513C6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opens a connection to the server</a:t>
            </a:r>
          </a:p>
          <a:p>
            <a:r>
              <a:rPr lang="en-US" dirty="0"/>
              <a:t>Client opens/identifies a transport queue </a:t>
            </a:r>
            <a:r>
              <a:rPr lang="en-US" dirty="0" err="1"/>
              <a:t>tq</a:t>
            </a:r>
            <a:endParaRPr lang="en-US" dirty="0"/>
          </a:p>
          <a:p>
            <a:pPr lvl="1"/>
            <a:r>
              <a:rPr lang="en-US" dirty="0"/>
              <a:t>Client requests transport queue status</a:t>
            </a:r>
          </a:p>
          <a:p>
            <a:pPr lvl="1"/>
            <a:r>
              <a:rPr lang="en-US" dirty="0"/>
              <a:t>Client requests an element in the message queue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Client becomes a receiver</a:t>
            </a:r>
          </a:p>
          <a:p>
            <a:pPr lvl="1"/>
            <a:r>
              <a:rPr lang="en-US" dirty="0"/>
              <a:t>Client receives push updates</a:t>
            </a:r>
          </a:p>
          <a:p>
            <a:r>
              <a:rPr lang="en-US" dirty="0"/>
              <a:t>Client closes the transport queue</a:t>
            </a:r>
          </a:p>
          <a:p>
            <a:r>
              <a:rPr lang="en-US" dirty="0"/>
              <a:t>Client closes connection</a:t>
            </a:r>
          </a:p>
        </p:txBody>
      </p:sp>
    </p:spTree>
    <p:extLst>
      <p:ext uri="{BB962C8B-B14F-4D97-AF65-F5344CB8AC3E}">
        <p14:creationId xmlns:p14="http://schemas.microsoft.com/office/powerpoint/2010/main" val="25440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</p:txBody>
      </p:sp>
    </p:spTree>
    <p:extLst>
      <p:ext uri="{BB962C8B-B14F-4D97-AF65-F5344CB8AC3E}">
        <p14:creationId xmlns:p14="http://schemas.microsoft.com/office/powerpoint/2010/main" val="424515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Queue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8CE8-3067-514C-B99C-29539454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57523"/>
            <a:ext cx="12024783" cy="5535702"/>
          </a:xfrm>
        </p:spPr>
        <p:txBody>
          <a:bodyPr/>
          <a:lstStyle/>
          <a:p>
            <a:r>
              <a:rPr lang="en-US" sz="2400" dirty="0"/>
              <a:t>Basic operations (CR</a:t>
            </a:r>
            <a:r>
              <a:rPr lang="en-US" sz="2400" strike="sngStrike" dirty="0"/>
              <a:t>U</a:t>
            </a:r>
            <a:r>
              <a:rPr lang="en-US" sz="2400" dirty="0"/>
              <a:t>D): create, read (get status), delete</a:t>
            </a:r>
          </a:p>
          <a:p>
            <a:r>
              <a:rPr lang="en-US" sz="2400" dirty="0"/>
              <a:t>Client creates transport queue</a:t>
            </a:r>
          </a:p>
          <a:p>
            <a:pPr lvl="1"/>
            <a:r>
              <a:rPr lang="en-US" sz="2000" dirty="0"/>
              <a:t>POST to transport queues path</a:t>
            </a:r>
          </a:p>
          <a:p>
            <a:pPr lvl="2"/>
            <a:r>
              <a:rPr lang="en-US" sz="2000" dirty="0"/>
              <a:t>Request reuses ALTO/SSE input</a:t>
            </a:r>
          </a:p>
          <a:p>
            <a:pPr lvl="3"/>
            <a:r>
              <a:rPr lang="en-US" sz="2000" dirty="0"/>
              <a:t>HTTP :method=post with </a:t>
            </a:r>
            <a:br>
              <a:rPr lang="en-US" sz="2000" dirty="0"/>
            </a:br>
            <a:r>
              <a:rPr lang="en-US" sz="2000" dirty="0" err="1"/>
              <a:t>AddUpdateReq</a:t>
            </a:r>
            <a:r>
              <a:rPr lang="en-US" sz="2000" dirty="0"/>
              <a:t> [RFC8895] </a:t>
            </a:r>
          </a:p>
          <a:p>
            <a:pPr lvl="2"/>
            <a:r>
              <a:rPr lang="en-US" sz="2000" dirty="0"/>
              <a:t>Response</a:t>
            </a:r>
          </a:p>
          <a:p>
            <a:pPr lvl="3"/>
            <a:r>
              <a:rPr lang="en-US" sz="2000" dirty="0"/>
              <a:t>&lt;transport-queue&gt; // </a:t>
            </a:r>
            <a:r>
              <a:rPr lang="en-US" sz="2000" dirty="0">
                <a:solidFill>
                  <a:srgbClr val="FF0000"/>
                </a:solidFill>
              </a:rPr>
              <a:t>add error codes, …, txt add error handling spec; give a pointer that stream management will be given in later section</a:t>
            </a:r>
          </a:p>
          <a:p>
            <a:r>
              <a:rPr lang="en-US" sz="2400" dirty="0"/>
              <a:t>Client reads transport queue: GET &lt;transport-queue&gt;</a:t>
            </a:r>
          </a:p>
          <a:p>
            <a:r>
              <a:rPr lang="en-US" sz="2400" dirty="0"/>
              <a:t>Client closes transport queue: </a:t>
            </a:r>
          </a:p>
          <a:p>
            <a:pPr lvl="1"/>
            <a:r>
              <a:rPr lang="en-US" sz="2000" dirty="0"/>
              <a:t>Explicit: DELETE &lt;transport-queue&gt;</a:t>
            </a:r>
          </a:p>
          <a:p>
            <a:pPr lvl="2"/>
            <a:r>
              <a:rPr lang="en-US" sz="2000" dirty="0"/>
              <a:t>Delete from local view (server may still maintain the transport queue for other client connections)</a:t>
            </a:r>
          </a:p>
          <a:p>
            <a:pPr lvl="1"/>
            <a:r>
              <a:rPr lang="en-US" sz="2000" dirty="0"/>
              <a:t>Implicit: Transport queue for a client is ephemeral: close of connection or stream deletes the transport queue from the client’s view --- when the client reconnects, the client MUST NOT assume that the queue is still valid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DA9AD-D401-ED46-AA2F-E7D2FD4D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55" y="1644511"/>
            <a:ext cx="5232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2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1AA2-7C93-E547-BE3A-23BA5AB8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Queue Example (Create)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116FB2-86E6-B44E-9DF6-E997F5004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Client -&gt; Server request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774D91-AC2B-3347-9098-C36533849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-&gt; Client response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F47558-12D7-704C-8723-82B876B0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94" y="1916880"/>
            <a:ext cx="5317107" cy="3481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9B480D-6262-CC4F-849B-9B721E34B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26" y="2326854"/>
            <a:ext cx="5475194" cy="21345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993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C0C53-C32D-6243-8365-148B4144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8B526-18EA-C241-8D7D-8ECD0E33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1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A64320-5774-D141-A19E-789EAC9B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Extreme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DF941-B93C-8241-8CBE-9CDC8D9A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use flow service to specify a flow</a:t>
            </a:r>
          </a:p>
          <a:p>
            <a:pPr lvl="1"/>
            <a:r>
              <a:rPr lang="en-US" dirty="0"/>
              <a:t>Endpoint flow cost service [L3, L4, 5Gtunnel]</a:t>
            </a:r>
          </a:p>
          <a:p>
            <a:pPr lvl="2"/>
            <a:r>
              <a:rPr lang="en-US" dirty="0"/>
              <a:t>Identifier: [</a:t>
            </a:r>
            <a:r>
              <a:rPr lang="en-US" dirty="0" err="1"/>
              <a:t>srcIP</a:t>
            </a:r>
            <a:r>
              <a:rPr lang="en-US" dirty="0"/>
              <a:t>, </a:t>
            </a:r>
            <a:r>
              <a:rPr lang="en-US" dirty="0" err="1"/>
              <a:t>dstIP</a:t>
            </a:r>
            <a:r>
              <a:rPr lang="en-US" dirty="0"/>
              <a:t>, </a:t>
            </a:r>
            <a:r>
              <a:rPr lang="en-US" dirty="0" err="1"/>
              <a:t>sPort</a:t>
            </a:r>
            <a:r>
              <a:rPr lang="en-US" dirty="0"/>
              <a:t>, </a:t>
            </a:r>
            <a:r>
              <a:rPr lang="en-US" dirty="0" err="1"/>
              <a:t>dPort</a:t>
            </a:r>
            <a:r>
              <a:rPr lang="en-US" dirty="0"/>
              <a:t>, protocol] =&gt; ECN</a:t>
            </a:r>
          </a:p>
          <a:p>
            <a:pPr lvl="2"/>
            <a:r>
              <a:rPr lang="en-US" dirty="0" err="1"/>
              <a:t>srcIP</a:t>
            </a:r>
            <a:r>
              <a:rPr lang="en-US" dirty="0"/>
              <a:t>, </a:t>
            </a:r>
            <a:r>
              <a:rPr lang="en-US" dirty="0" err="1"/>
              <a:t>dstIP</a:t>
            </a:r>
            <a:r>
              <a:rPr lang="en-US" dirty="0"/>
              <a:t> =&gt; </a:t>
            </a:r>
            <a:r>
              <a:rPr lang="en-US" dirty="0" err="1"/>
              <a:t>IPoption</a:t>
            </a:r>
            <a:endParaRPr lang="en-US" dirty="0"/>
          </a:p>
          <a:p>
            <a:pPr lvl="2"/>
            <a:r>
              <a:rPr lang="en-US" dirty="0"/>
              <a:t>Cost metric: ECN</a:t>
            </a:r>
          </a:p>
          <a:p>
            <a:r>
              <a:rPr lang="en-US" dirty="0"/>
              <a:t>Create a transport queue</a:t>
            </a:r>
          </a:p>
          <a:p>
            <a:pPr lvl="1"/>
            <a:r>
              <a:rPr lang="en-US" dirty="0"/>
              <a:t>Map </a:t>
            </a:r>
            <a:r>
              <a:rPr lang="en-US" dirty="0" err="1"/>
              <a:t>incr</a:t>
            </a:r>
            <a:r>
              <a:rPr lang="en-US" dirty="0"/>
              <a:t> update queue to the data path spec</a:t>
            </a:r>
          </a:p>
          <a:p>
            <a:pPr lvl="2"/>
            <a:r>
              <a:rPr lang="en-US" dirty="0"/>
              <a:t> incremental update queue (virtual queue embedded into the IPv4 stream)</a:t>
            </a:r>
          </a:p>
          <a:p>
            <a:pPr lvl="3"/>
            <a:r>
              <a:rPr lang="en-US" dirty="0"/>
              <a:t>IPv4/6:ECN bits, TCP transport options</a:t>
            </a:r>
          </a:p>
          <a:p>
            <a:pPr lvl="1"/>
            <a:r>
              <a:rPr lang="en-US" dirty="0"/>
              <a:t>Receiver 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5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F782-21B1-3B4F-B504-0D6A54BF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166F-E08F-4A4E-B148-6B3E9B7208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SEND</a:t>
            </a:r>
            <a:br>
              <a:rPr lang="en-US" dirty="0"/>
            </a:br>
            <a:r>
              <a:rPr lang="en-US" dirty="0"/>
              <a:t>   header</a:t>
            </a:r>
            <a:br>
              <a:rPr lang="en-US" dirty="0"/>
            </a:br>
            <a:r>
              <a:rPr lang="en-US" dirty="0"/>
              <a:t>   transport-mapping-directive</a:t>
            </a:r>
          </a:p>
          <a:p>
            <a:endParaRPr lang="en-US" dirty="0"/>
          </a:p>
          <a:p>
            <a:r>
              <a:rPr lang="en-US" dirty="0"/>
              <a:t>SEND</a:t>
            </a:r>
            <a:br>
              <a:rPr lang="en-US" dirty="0"/>
            </a:br>
            <a:r>
              <a:rPr lang="en-US" dirty="0"/>
              <a:t>header-fields</a:t>
            </a:r>
            <a:br>
              <a:rPr lang="en-US" dirty="0"/>
            </a:br>
            <a:r>
              <a:rPr lang="en-US" dirty="0"/>
              <a:t>!end-stream</a:t>
            </a:r>
          </a:p>
          <a:p>
            <a:endParaRPr lang="en-US" dirty="0"/>
          </a:p>
          <a:p>
            <a:r>
              <a:rPr lang="en-US" dirty="0"/>
              <a:t>Specify mapping to HTTP/2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012DB-7512-E14A-861E-14E67C29C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1AA2-7C93-E547-BE3A-23BA5AB8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Queue Example (Read)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116FB2-86E6-B44E-9DF6-E997F5004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Client -&gt; Server request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774D91-AC2B-3347-9098-C36533849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-&gt; Client response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D0DBAB-5C86-D24C-A629-E6F2092E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1936376"/>
            <a:ext cx="5765475" cy="4047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5E3854-D663-7046-B33E-3C6C1625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2692568"/>
            <a:ext cx="5283945" cy="1930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679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</p:txBody>
      </p:sp>
    </p:spTree>
    <p:extLst>
      <p:ext uri="{BB962C8B-B14F-4D97-AF65-F5344CB8AC3E}">
        <p14:creationId xmlns:p14="http://schemas.microsoft.com/office/powerpoint/2010/main" val="11896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86" y="940190"/>
            <a:ext cx="898497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New Transport using HTTP/2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draft-schott-alto-new-transport-01</a:t>
            </a: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5"/>
            <a:ext cx="85344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u="sng" noProof="1">
                <a:ea typeface="ＭＳ Ｐゴシック" charset="-128"/>
              </a:rPr>
              <a:t>Roland Schott</a:t>
            </a:r>
            <a:endParaRPr lang="en-US" sz="2400" u="sng" noProof="1"/>
          </a:p>
          <a:p>
            <a:pPr>
              <a:spcBef>
                <a:spcPts val="0"/>
              </a:spcBef>
            </a:pPr>
            <a:r>
              <a:rPr lang="en-US" sz="2400" noProof="1"/>
              <a:t>Y. Richard Yang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Kai Gao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Jensen Zhang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March 23,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113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8CE8-3067-514C-B99C-29539454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00146"/>
            <a:ext cx="11591903" cy="5334000"/>
          </a:xfrm>
        </p:spPr>
        <p:txBody>
          <a:bodyPr/>
          <a:lstStyle/>
          <a:p>
            <a:r>
              <a:rPr lang="en-US" sz="2400" dirty="0"/>
              <a:t>Incremental updates queue basic operations (</a:t>
            </a:r>
            <a:r>
              <a:rPr lang="en-US" sz="2400" strike="sngStrike" dirty="0"/>
              <a:t>C</a:t>
            </a:r>
            <a:r>
              <a:rPr lang="en-US" sz="2400" dirty="0"/>
              <a:t>R</a:t>
            </a:r>
            <a:r>
              <a:rPr lang="en-US" sz="2400" strike="sngStrike" dirty="0"/>
              <a:t>UD</a:t>
            </a:r>
            <a:r>
              <a:rPr lang="en-US" sz="2400" dirty="0"/>
              <a:t>): read (get status)</a:t>
            </a:r>
          </a:p>
          <a:p>
            <a:pPr lvl="1"/>
            <a:r>
              <a:rPr lang="en-US" sz="2000" dirty="0"/>
              <a:t>Client cannot create, update, or delete incremental updates queue directly---it is read only, and associated with transport queue automatically</a:t>
            </a:r>
          </a:p>
          <a:p>
            <a:pPr lvl="1"/>
            <a:r>
              <a:rPr lang="en-US" sz="2000" dirty="0"/>
              <a:t>Read:</a:t>
            </a:r>
          </a:p>
          <a:p>
            <a:pPr lvl="2"/>
            <a:r>
              <a:rPr lang="en-US" sz="2000" dirty="0"/>
              <a:t>Input: &lt;</a:t>
            </a:r>
            <a:r>
              <a:rPr lang="en-US" sz="2000" dirty="0" err="1"/>
              <a:t>tq</a:t>
            </a:r>
            <a:r>
              <a:rPr lang="en-US" sz="2000" dirty="0"/>
              <a:t>&gt;/</a:t>
            </a:r>
            <a:r>
              <a:rPr lang="en-US" sz="2000" dirty="0" err="1"/>
              <a:t>uq</a:t>
            </a:r>
            <a:endParaRPr lang="en-US" sz="2000" dirty="0"/>
          </a:p>
          <a:p>
            <a:pPr lvl="2"/>
            <a:r>
              <a:rPr lang="en-US" sz="2000" dirty="0"/>
              <a:t>Response: updates queue state // </a:t>
            </a:r>
            <a:r>
              <a:rPr lang="en-US" sz="2000" dirty="0">
                <a:solidFill>
                  <a:srgbClr val="FF0000"/>
                </a:solidFill>
              </a:rPr>
              <a:t>TODO: error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</a:rPr>
              <a:t>Add schema; responses have tags; 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</a:rPr>
              <a:t>What if the </a:t>
            </a:r>
            <a:r>
              <a:rPr lang="en-US" sz="2000" dirty="0" err="1">
                <a:solidFill>
                  <a:srgbClr val="FF0000"/>
                </a:solidFill>
              </a:rPr>
              <a:t>seq</a:t>
            </a:r>
            <a:r>
              <a:rPr lang="en-US" sz="2000" dirty="0">
                <a:solidFill>
                  <a:srgbClr val="FF0000"/>
                </a:solidFill>
              </a:rPr>
              <a:t> number runs out</a:t>
            </a:r>
          </a:p>
          <a:p>
            <a:pPr lvl="3"/>
            <a:r>
              <a:rPr lang="en-US" sz="2000" dirty="0" err="1">
                <a:solidFill>
                  <a:srgbClr val="FF0000"/>
                </a:solidFill>
              </a:rPr>
              <a:t>Seq</a:t>
            </a:r>
            <a:r>
              <a:rPr lang="en-US" sz="2000" dirty="0">
                <a:solidFill>
                  <a:srgbClr val="FF0000"/>
                </a:solidFill>
              </a:rPr>
              <a:t># </a:t>
            </a:r>
            <a:r>
              <a:rPr lang="en-US" sz="2000">
                <a:solidFill>
                  <a:srgbClr val="FF0000"/>
                </a:solidFill>
              </a:rPr>
              <a:t>is integer, 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2000" dirty="0"/>
              <a:t>Note</a:t>
            </a:r>
          </a:p>
          <a:p>
            <a:pPr lvl="3"/>
            <a:r>
              <a:rPr lang="en-US" sz="2000" dirty="0"/>
              <a:t>Server determines the state </a:t>
            </a:r>
            <a:br>
              <a:rPr lang="en-US" sz="2000" dirty="0"/>
            </a:br>
            <a:r>
              <a:rPr lang="en-US" sz="2000" dirty="0"/>
              <a:t>(window of history and type </a:t>
            </a:r>
            <a:br>
              <a:rPr lang="en-US" sz="2000" dirty="0"/>
            </a:br>
            <a:r>
              <a:rPr lang="en-US" sz="2000" dirty="0"/>
              <a:t>of each update) in the update </a:t>
            </a:r>
            <a:br>
              <a:rPr lang="en-US" sz="2000" dirty="0"/>
            </a:br>
            <a:r>
              <a:rPr lang="en-US" sz="2000" dirty="0"/>
              <a:t>queue [R4]</a:t>
            </a:r>
          </a:p>
          <a:p>
            <a:pPr lvl="3"/>
            <a:r>
              <a:rPr lang="en-US" sz="2000" dirty="0"/>
              <a:t>Read of updates queue status </a:t>
            </a:r>
            <a:br>
              <a:rPr lang="en-US" sz="2000" dirty="0"/>
            </a:br>
            <a:r>
              <a:rPr lang="en-US" sz="2000" dirty="0"/>
              <a:t>allows client to know </a:t>
            </a:r>
          </a:p>
          <a:p>
            <a:pPr lvl="4"/>
            <a:r>
              <a:rPr lang="en-US" sz="2000" dirty="0"/>
              <a:t>backlog status</a:t>
            </a:r>
          </a:p>
          <a:p>
            <a:pPr lvl="4"/>
            <a:r>
              <a:rPr lang="en-US" sz="2000" dirty="0"/>
              <a:t>workload to catch up (HEAD)</a:t>
            </a:r>
          </a:p>
          <a:p>
            <a:pPr lvl="4"/>
            <a:r>
              <a:rPr lang="en-US" sz="2000" dirty="0"/>
              <a:t>potential direct link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Incremental Updates Queue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3ABFA3-52B7-1C41-9629-7DD946C3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75" y="1484908"/>
            <a:ext cx="5138645" cy="1917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42E4AB-6D2E-5F4B-B93A-B0E1CC422E7E}"/>
              </a:ext>
            </a:extLst>
          </p:cNvPr>
          <p:cNvSpPr txBox="1"/>
          <p:nvPr/>
        </p:nvSpPr>
        <p:spPr>
          <a:xfrm>
            <a:off x="9987066" y="155887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Request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0C49E7-007E-AE47-B122-B3F0114B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345" y="3478355"/>
            <a:ext cx="5352903" cy="27720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9B24FC-9C1A-E74A-B017-810774458C3B}"/>
              </a:ext>
            </a:extLst>
          </p:cNvPr>
          <p:cNvSpPr txBox="1"/>
          <p:nvPr/>
        </p:nvSpPr>
        <p:spPr>
          <a:xfrm>
            <a:off x="8981348" y="5572481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Response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A6411-E276-6449-A024-1C32D2D39E29}"/>
              </a:ext>
            </a:extLst>
          </p:cNvPr>
          <p:cNvSpPr/>
          <p:nvPr/>
        </p:nvSpPr>
        <p:spPr bwMode="auto">
          <a:xfrm>
            <a:off x="7082118" y="5432610"/>
            <a:ext cx="3926541" cy="229516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92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  <a:p>
            <a:pPr lvl="1"/>
            <a:r>
              <a:rPr lang="en-US" dirty="0"/>
              <a:t>Individual updates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91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Individual Incremental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8CE8-3067-514C-B99C-29539454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00146"/>
            <a:ext cx="11591903" cy="5334000"/>
          </a:xfrm>
        </p:spPr>
        <p:txBody>
          <a:bodyPr/>
          <a:lstStyle/>
          <a:p>
            <a:r>
              <a:rPr lang="en-US" sz="2400" dirty="0"/>
              <a:t>Individual incremental updates operations (</a:t>
            </a:r>
            <a:r>
              <a:rPr lang="en-US" sz="2400" strike="sngStrike" dirty="0"/>
              <a:t>C</a:t>
            </a:r>
            <a:r>
              <a:rPr lang="en-US" sz="2400" dirty="0"/>
              <a:t>R</a:t>
            </a:r>
            <a:r>
              <a:rPr lang="en-US" sz="2400" strike="sngStrike" dirty="0"/>
              <a:t>UD</a:t>
            </a:r>
            <a:r>
              <a:rPr lang="en-US" sz="2400" dirty="0"/>
              <a:t>): pull read or push read</a:t>
            </a:r>
          </a:p>
          <a:p>
            <a:pPr lvl="1"/>
            <a:r>
              <a:rPr lang="en-US" sz="2000" dirty="0"/>
              <a:t>Client pull</a:t>
            </a:r>
          </a:p>
          <a:p>
            <a:pPr lvl="2"/>
            <a:r>
              <a:rPr lang="en-US" sz="2000" dirty="0"/>
              <a:t>GET &lt;update-</a:t>
            </a:r>
            <a:r>
              <a:rPr lang="en-US" sz="2000" dirty="0" err="1"/>
              <a:t>uri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/>
              <a:t>Server push</a:t>
            </a:r>
          </a:p>
          <a:p>
            <a:pPr lvl="2"/>
            <a:r>
              <a:rPr lang="en-US" sz="2000" dirty="0"/>
              <a:t>Initialization: </a:t>
            </a:r>
          </a:p>
          <a:p>
            <a:pPr lvl="3"/>
            <a:r>
              <a:rPr lang="en-US" sz="2000" dirty="0"/>
              <a:t>the first update pushed from the server to the client MUST be the later of the following two</a:t>
            </a:r>
          </a:p>
          <a:p>
            <a:pPr lvl="4"/>
            <a:r>
              <a:rPr lang="en-US" sz="2000" dirty="0"/>
              <a:t>the last independent update in the incremental updates queue</a:t>
            </a:r>
          </a:p>
          <a:p>
            <a:pPr lvl="4"/>
            <a:r>
              <a:rPr lang="en-US" sz="2000" dirty="0"/>
              <a:t>the following entry of the entry that matches the tag when the client creates the transport queue</a:t>
            </a:r>
          </a:p>
          <a:p>
            <a:pPr lvl="3"/>
            <a:r>
              <a:rPr lang="en-US" sz="2000" dirty="0"/>
              <a:t>The client MUST set SETTINGS_ENABLE_PUSH to be consistent</a:t>
            </a:r>
          </a:p>
          <a:p>
            <a:pPr lvl="2"/>
            <a:r>
              <a:rPr lang="en-US" sz="2000" dirty="0"/>
              <a:t>State: the server maintains the last entry pushed to the client and schedules next update push</a:t>
            </a:r>
          </a:p>
          <a:p>
            <a:pPr lvl="3"/>
            <a:r>
              <a:rPr lang="en-US" sz="2000" dirty="0"/>
              <a:t>Per client, connection state</a:t>
            </a:r>
          </a:p>
          <a:p>
            <a:pPr lvl="2"/>
            <a:r>
              <a:rPr lang="en-US" sz="2000" dirty="0"/>
              <a:t>Client MUST NOT cancel (RST_STREAM) a PUSH_PROMISE</a:t>
            </a:r>
          </a:p>
          <a:p>
            <a:pPr lvl="3"/>
            <a:r>
              <a:rPr lang="en-US" sz="2000" dirty="0"/>
              <a:t>To avoid complex server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744477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A505-D8EA-9845-8767-0FD90192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Pull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D0E7-216D-7346-B197-D52C9202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1EFCD-8190-8947-9911-A1DB8549D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6" y="2726865"/>
            <a:ext cx="4539129" cy="1750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883C5-DE73-B44B-B0B5-B148266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53" y="1163524"/>
            <a:ext cx="4988152" cy="498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3557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6E5358-31AA-E44C-BB7A-D1D02F8C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1396980"/>
            <a:ext cx="8063035" cy="4175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Server Push Initialization Example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543390-B27B-AC48-90D5-2730CA8B0514}"/>
              </a:ext>
            </a:extLst>
          </p:cNvPr>
          <p:cNvCxnSpPr/>
          <p:nvPr/>
        </p:nvCxnSpPr>
        <p:spPr bwMode="auto">
          <a:xfrm flipH="1">
            <a:off x="3585882" y="1757082"/>
            <a:ext cx="5683624" cy="627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A5438F-F90F-4340-BE2C-0B2684B7D36D}"/>
              </a:ext>
            </a:extLst>
          </p:cNvPr>
          <p:cNvSpPr txBox="1"/>
          <p:nvPr/>
        </p:nvSpPr>
        <p:spPr>
          <a:xfrm>
            <a:off x="9105898" y="1395752"/>
            <a:ext cx="3249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First push, if</a:t>
            </a:r>
            <a:br>
              <a:rPr lang="en-US" baseline="0" dirty="0"/>
            </a:br>
            <a:r>
              <a:rPr lang="en-US" baseline="0" dirty="0"/>
              <a:t>client has no matching</a:t>
            </a:r>
            <a:br>
              <a:rPr lang="en-US" baseline="0" dirty="0"/>
            </a:br>
            <a:r>
              <a:rPr lang="en-US" baseline="0" dirty="0"/>
              <a:t>tag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664D4-306D-354D-9836-52C3C834C47D}"/>
              </a:ext>
            </a:extLst>
          </p:cNvPr>
          <p:cNvSpPr txBox="1"/>
          <p:nvPr/>
        </p:nvSpPr>
        <p:spPr>
          <a:xfrm>
            <a:off x="9269405" y="3220419"/>
            <a:ext cx="2922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/>
              <a:t>First push, if</a:t>
            </a:r>
            <a:br>
              <a:rPr lang="en-US" baseline="0" dirty="0"/>
            </a:br>
            <a:r>
              <a:rPr lang="en-US" baseline="0" dirty="0"/>
              <a:t>client has tag matching</a:t>
            </a:r>
            <a:br>
              <a:rPr lang="en-US" baseline="0" dirty="0"/>
            </a:br>
            <a:r>
              <a:rPr lang="en-US" baseline="0" dirty="0"/>
              <a:t>previous entry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66CF5E-2112-D142-A347-6BC2F5BAC6A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20353" y="3220419"/>
            <a:ext cx="5549052" cy="2643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67660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5F70-57AD-DE4D-A748-08A38F1E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Push Transport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635D-D26A-334C-8463-531E11B9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pushed update is indicated first in a PUSH_PROMISE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B3542-E349-CA4E-AC3B-95DE4F7A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2856956"/>
            <a:ext cx="5006415" cy="2160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B5FBF-8394-9E4D-82D8-2A2B360A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658" y="1618129"/>
            <a:ext cx="4856258" cy="47064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9418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0C356A-28C0-7943-9E38-A768E9FC7086}"/>
              </a:ext>
            </a:extLst>
          </p:cNvPr>
          <p:cNvSpPr/>
          <p:nvPr/>
        </p:nvSpPr>
        <p:spPr bwMode="auto">
          <a:xfrm>
            <a:off x="10814958" y="3939973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22A3F-430D-DD4E-819F-2ED432F7A548}"/>
              </a:ext>
            </a:extLst>
          </p:cNvPr>
          <p:cNvSpPr/>
          <p:nvPr/>
        </p:nvSpPr>
        <p:spPr bwMode="auto">
          <a:xfrm>
            <a:off x="2472519" y="3977186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691B3-32AA-4948-AF15-6459DDBF7AB7}"/>
              </a:ext>
            </a:extLst>
          </p:cNvPr>
          <p:cNvSpPr/>
          <p:nvPr/>
        </p:nvSpPr>
        <p:spPr bwMode="auto">
          <a:xfrm>
            <a:off x="4125131" y="3977186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D0A1C-1559-1B41-80FD-D30483D66BA8}"/>
              </a:ext>
            </a:extLst>
          </p:cNvPr>
          <p:cNvSpPr/>
          <p:nvPr/>
        </p:nvSpPr>
        <p:spPr bwMode="auto">
          <a:xfrm>
            <a:off x="7511008" y="3939973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AD54B2-8096-7E47-B0F6-F7AE984F6EA0}"/>
              </a:ext>
            </a:extLst>
          </p:cNvPr>
          <p:cNvSpPr/>
          <p:nvPr/>
        </p:nvSpPr>
        <p:spPr bwMode="auto">
          <a:xfrm>
            <a:off x="4559963" y="2333768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05D3CF1A-D898-504A-B5F7-168FD07D8F8D}"/>
              </a:ext>
            </a:extLst>
          </p:cNvPr>
          <p:cNvSpPr/>
          <p:nvPr/>
        </p:nvSpPr>
        <p:spPr bwMode="auto">
          <a:xfrm>
            <a:off x="4413659" y="790026"/>
            <a:ext cx="1060704" cy="914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D951FAF3-7274-9A41-B965-4ED6C506D075}"/>
              </a:ext>
            </a:extLst>
          </p:cNvPr>
          <p:cNvSpPr/>
          <p:nvPr/>
        </p:nvSpPr>
        <p:spPr bwMode="auto">
          <a:xfrm>
            <a:off x="10109151" y="1715434"/>
            <a:ext cx="914400" cy="914400"/>
          </a:xfrm>
          <a:prstGeom prst="snip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69D21-2A0D-E044-AC92-0264DF3847AC}"/>
              </a:ext>
            </a:extLst>
          </p:cNvPr>
          <p:cNvSpPr/>
          <p:nvPr/>
        </p:nvSpPr>
        <p:spPr bwMode="auto">
          <a:xfrm>
            <a:off x="402417" y="3939973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6A47D9-2CAF-E74D-9988-70AC5B794DE3}"/>
              </a:ext>
            </a:extLst>
          </p:cNvPr>
          <p:cNvSpPr/>
          <p:nvPr/>
        </p:nvSpPr>
        <p:spPr bwMode="auto">
          <a:xfrm>
            <a:off x="5721918" y="3948754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5DA84-0CFB-C24B-A944-9DEDCEB04C35}"/>
              </a:ext>
            </a:extLst>
          </p:cNvPr>
          <p:cNvSpPr txBox="1"/>
          <p:nvPr/>
        </p:nvSpPr>
        <p:spPr>
          <a:xfrm>
            <a:off x="1140629" y="3630304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C5E09E-269E-8749-813C-EF2B4D248A0B}"/>
              </a:ext>
            </a:extLst>
          </p:cNvPr>
          <p:cNvSpPr txBox="1"/>
          <p:nvPr/>
        </p:nvSpPr>
        <p:spPr>
          <a:xfrm>
            <a:off x="5474363" y="2547948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controller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1B3628-FC66-7A41-92B8-C13F43E99334}"/>
              </a:ext>
            </a:extLst>
          </p:cNvPr>
          <p:cNvSpPr txBox="1"/>
          <p:nvPr/>
        </p:nvSpPr>
        <p:spPr>
          <a:xfrm>
            <a:off x="9651951" y="1095053"/>
            <a:ext cx="2674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client (app controller)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D15DEC-7581-DD42-906B-4012E4D85886}"/>
              </a:ext>
            </a:extLst>
          </p:cNvPr>
          <p:cNvSpPr txBox="1"/>
          <p:nvPr/>
        </p:nvSpPr>
        <p:spPr>
          <a:xfrm>
            <a:off x="5116868" y="513659"/>
            <a:ext cx="2767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server (app controller)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52483465-2987-5A40-9BC5-0EA129F2C2B8}"/>
              </a:ext>
            </a:extLst>
          </p:cNvPr>
          <p:cNvSpPr/>
          <p:nvPr/>
        </p:nvSpPr>
        <p:spPr bwMode="auto">
          <a:xfrm>
            <a:off x="4710068" y="3339836"/>
            <a:ext cx="525868" cy="48167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B4AA9D9E-069A-C044-B0B6-E4D4630A30BC}"/>
              </a:ext>
            </a:extLst>
          </p:cNvPr>
          <p:cNvSpPr/>
          <p:nvPr/>
        </p:nvSpPr>
        <p:spPr bwMode="auto">
          <a:xfrm>
            <a:off x="4921932" y="1796094"/>
            <a:ext cx="525868" cy="48167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9A1E33-24B9-AD4A-9FF9-AA9ECFBFBADB}"/>
              </a:ext>
            </a:extLst>
          </p:cNvPr>
          <p:cNvCxnSpPr/>
          <p:nvPr/>
        </p:nvCxnSpPr>
        <p:spPr bwMode="auto">
          <a:xfrm flipH="1" flipV="1">
            <a:off x="5474363" y="1128580"/>
            <a:ext cx="4461207" cy="834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B3B0A7-AE5A-2145-9186-A31A34DA926F}"/>
              </a:ext>
            </a:extLst>
          </p:cNvPr>
          <p:cNvCxnSpPr/>
          <p:nvPr/>
        </p:nvCxnSpPr>
        <p:spPr bwMode="auto">
          <a:xfrm>
            <a:off x="5574435" y="1481555"/>
            <a:ext cx="4333840" cy="760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978990-69BE-7D45-9749-515738E3E468}"/>
              </a:ext>
            </a:extLst>
          </p:cNvPr>
          <p:cNvCxnSpPr/>
          <p:nvPr/>
        </p:nvCxnSpPr>
        <p:spPr bwMode="auto">
          <a:xfrm>
            <a:off x="5564245" y="1765915"/>
            <a:ext cx="4333840" cy="760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5333F5F-3111-AA46-92FF-3241AAC4B443}"/>
              </a:ext>
            </a:extLst>
          </p:cNvPr>
          <p:cNvSpPr txBox="1"/>
          <p:nvPr/>
        </p:nvSpPr>
        <p:spPr>
          <a:xfrm rot="443422">
            <a:off x="6823880" y="1205188"/>
            <a:ext cx="235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Cong bit client -&gt;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E9B8-D5DA-2B4A-991C-83754F83208E}"/>
              </a:ext>
            </a:extLst>
          </p:cNvPr>
          <p:cNvSpPr txBox="1"/>
          <p:nvPr/>
        </p:nvSpPr>
        <p:spPr>
          <a:xfrm>
            <a:off x="11042768" y="3520005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dst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D54B6A-CE18-F440-B8C0-C34C81D6F9FA}"/>
              </a:ext>
            </a:extLst>
          </p:cNvPr>
          <p:cNvSpPr/>
          <p:nvPr/>
        </p:nvSpPr>
        <p:spPr bwMode="auto">
          <a:xfrm>
            <a:off x="1998918" y="3520005"/>
            <a:ext cx="7195279" cy="19460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108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0C356A-28C0-7943-9E38-A768E9FC7086}"/>
              </a:ext>
            </a:extLst>
          </p:cNvPr>
          <p:cNvSpPr/>
          <p:nvPr/>
        </p:nvSpPr>
        <p:spPr bwMode="auto">
          <a:xfrm>
            <a:off x="9194751" y="3939973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22A3F-430D-DD4E-819F-2ED432F7A548}"/>
              </a:ext>
            </a:extLst>
          </p:cNvPr>
          <p:cNvSpPr/>
          <p:nvPr/>
        </p:nvSpPr>
        <p:spPr bwMode="auto">
          <a:xfrm>
            <a:off x="2472519" y="3977186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691B3-32AA-4948-AF15-6459DDBF7AB7}"/>
              </a:ext>
            </a:extLst>
          </p:cNvPr>
          <p:cNvSpPr/>
          <p:nvPr/>
        </p:nvSpPr>
        <p:spPr bwMode="auto">
          <a:xfrm>
            <a:off x="4125131" y="3977186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D0A1C-1559-1B41-80FD-D30483D66BA8}"/>
              </a:ext>
            </a:extLst>
          </p:cNvPr>
          <p:cNvSpPr/>
          <p:nvPr/>
        </p:nvSpPr>
        <p:spPr bwMode="auto">
          <a:xfrm>
            <a:off x="7511008" y="3939973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AD54B2-8096-7E47-B0F6-F7AE984F6EA0}"/>
              </a:ext>
            </a:extLst>
          </p:cNvPr>
          <p:cNvSpPr/>
          <p:nvPr/>
        </p:nvSpPr>
        <p:spPr bwMode="auto">
          <a:xfrm>
            <a:off x="4559963" y="2333768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05D3CF1A-D898-504A-B5F7-168FD07D8F8D}"/>
              </a:ext>
            </a:extLst>
          </p:cNvPr>
          <p:cNvSpPr/>
          <p:nvPr/>
        </p:nvSpPr>
        <p:spPr bwMode="auto">
          <a:xfrm>
            <a:off x="4413659" y="790026"/>
            <a:ext cx="1060704" cy="914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D951FAF3-7274-9A41-B965-4ED6C506D075}"/>
              </a:ext>
            </a:extLst>
          </p:cNvPr>
          <p:cNvSpPr/>
          <p:nvPr/>
        </p:nvSpPr>
        <p:spPr bwMode="auto">
          <a:xfrm>
            <a:off x="10109151" y="1715434"/>
            <a:ext cx="914400" cy="914400"/>
          </a:xfrm>
          <a:prstGeom prst="snip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69D21-2A0D-E044-AC92-0264DF3847AC}"/>
              </a:ext>
            </a:extLst>
          </p:cNvPr>
          <p:cNvSpPr/>
          <p:nvPr/>
        </p:nvSpPr>
        <p:spPr bwMode="auto">
          <a:xfrm>
            <a:off x="1140629" y="3977186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6A47D9-2CAF-E74D-9988-70AC5B794DE3}"/>
              </a:ext>
            </a:extLst>
          </p:cNvPr>
          <p:cNvSpPr/>
          <p:nvPr/>
        </p:nvSpPr>
        <p:spPr bwMode="auto">
          <a:xfrm>
            <a:off x="5721918" y="3948754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5DA84-0CFB-C24B-A944-9DEDCEB04C35}"/>
              </a:ext>
            </a:extLst>
          </p:cNvPr>
          <p:cNvSpPr txBox="1"/>
          <p:nvPr/>
        </p:nvSpPr>
        <p:spPr>
          <a:xfrm>
            <a:off x="1140629" y="3630304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EF4973-90A7-1D4F-8665-D24971B4879A}"/>
              </a:ext>
            </a:extLst>
          </p:cNvPr>
          <p:cNvSpPr txBox="1"/>
          <p:nvPr/>
        </p:nvSpPr>
        <p:spPr>
          <a:xfrm>
            <a:off x="9811016" y="3532043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C5E09E-269E-8749-813C-EF2B4D248A0B}"/>
              </a:ext>
            </a:extLst>
          </p:cNvPr>
          <p:cNvSpPr txBox="1"/>
          <p:nvPr/>
        </p:nvSpPr>
        <p:spPr>
          <a:xfrm>
            <a:off x="5474363" y="2547948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controller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1B3628-FC66-7A41-92B8-C13F43E99334}"/>
              </a:ext>
            </a:extLst>
          </p:cNvPr>
          <p:cNvSpPr txBox="1"/>
          <p:nvPr/>
        </p:nvSpPr>
        <p:spPr>
          <a:xfrm>
            <a:off x="9651951" y="1095053"/>
            <a:ext cx="2674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client (app controller)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D15DEC-7581-DD42-906B-4012E4D85886}"/>
              </a:ext>
            </a:extLst>
          </p:cNvPr>
          <p:cNvSpPr txBox="1"/>
          <p:nvPr/>
        </p:nvSpPr>
        <p:spPr>
          <a:xfrm>
            <a:off x="5116868" y="513659"/>
            <a:ext cx="2767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server (app controller)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52483465-2987-5A40-9BC5-0EA129F2C2B8}"/>
              </a:ext>
            </a:extLst>
          </p:cNvPr>
          <p:cNvSpPr/>
          <p:nvPr/>
        </p:nvSpPr>
        <p:spPr bwMode="auto">
          <a:xfrm>
            <a:off x="4710068" y="3339836"/>
            <a:ext cx="525868" cy="48167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B4AA9D9E-069A-C044-B0B6-E4D4630A30BC}"/>
              </a:ext>
            </a:extLst>
          </p:cNvPr>
          <p:cNvSpPr/>
          <p:nvPr/>
        </p:nvSpPr>
        <p:spPr bwMode="auto">
          <a:xfrm>
            <a:off x="4921932" y="1796094"/>
            <a:ext cx="525868" cy="48167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9A1E33-24B9-AD4A-9FF9-AA9ECFBFBADB}"/>
              </a:ext>
            </a:extLst>
          </p:cNvPr>
          <p:cNvCxnSpPr/>
          <p:nvPr/>
        </p:nvCxnSpPr>
        <p:spPr bwMode="auto">
          <a:xfrm flipH="1" flipV="1">
            <a:off x="5474363" y="1128580"/>
            <a:ext cx="4461207" cy="834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B3B0A7-AE5A-2145-9186-A31A34DA926F}"/>
              </a:ext>
            </a:extLst>
          </p:cNvPr>
          <p:cNvCxnSpPr/>
          <p:nvPr/>
        </p:nvCxnSpPr>
        <p:spPr bwMode="auto">
          <a:xfrm>
            <a:off x="5574435" y="1481555"/>
            <a:ext cx="4333840" cy="760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978990-69BE-7D45-9749-515738E3E468}"/>
              </a:ext>
            </a:extLst>
          </p:cNvPr>
          <p:cNvCxnSpPr/>
          <p:nvPr/>
        </p:nvCxnSpPr>
        <p:spPr bwMode="auto">
          <a:xfrm>
            <a:off x="5564245" y="1765915"/>
            <a:ext cx="4333840" cy="760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5333F5F-3111-AA46-92FF-3241AAC4B443}"/>
              </a:ext>
            </a:extLst>
          </p:cNvPr>
          <p:cNvSpPr txBox="1"/>
          <p:nvPr/>
        </p:nvSpPr>
        <p:spPr>
          <a:xfrm rot="443422">
            <a:off x="5834830" y="1205188"/>
            <a:ext cx="4336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Cong bit client -&gt; server; </a:t>
            </a:r>
            <a:r>
              <a:rPr lang="en-US" dirty="0" err="1"/>
              <a:t>cschannel</a:t>
            </a:r>
            <a:r>
              <a:rPr lang="en-US" dirty="0"/>
              <a:t> = HTTP/2</a:t>
            </a:r>
          </a:p>
        </p:txBody>
      </p:sp>
    </p:spTree>
    <p:extLst>
      <p:ext uri="{BB962C8B-B14F-4D97-AF65-F5344CB8AC3E}">
        <p14:creationId xmlns:p14="http://schemas.microsoft.com/office/powerpoint/2010/main" val="59617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0C356A-28C0-7943-9E38-A768E9FC7086}"/>
              </a:ext>
            </a:extLst>
          </p:cNvPr>
          <p:cNvSpPr/>
          <p:nvPr/>
        </p:nvSpPr>
        <p:spPr bwMode="auto">
          <a:xfrm>
            <a:off x="9962253" y="4134680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22A3F-430D-DD4E-819F-2ED432F7A548}"/>
              </a:ext>
            </a:extLst>
          </p:cNvPr>
          <p:cNvSpPr/>
          <p:nvPr/>
        </p:nvSpPr>
        <p:spPr bwMode="auto">
          <a:xfrm>
            <a:off x="2405224" y="4122264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691B3-32AA-4948-AF15-6459DDBF7AB7}"/>
              </a:ext>
            </a:extLst>
          </p:cNvPr>
          <p:cNvSpPr/>
          <p:nvPr/>
        </p:nvSpPr>
        <p:spPr bwMode="auto">
          <a:xfrm>
            <a:off x="4200392" y="414523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D0A1C-1559-1B41-80FD-D30483D66BA8}"/>
              </a:ext>
            </a:extLst>
          </p:cNvPr>
          <p:cNvSpPr/>
          <p:nvPr/>
        </p:nvSpPr>
        <p:spPr bwMode="auto">
          <a:xfrm>
            <a:off x="8003053" y="4122264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AD54B2-8096-7E47-B0F6-F7AE984F6EA0}"/>
              </a:ext>
            </a:extLst>
          </p:cNvPr>
          <p:cNvSpPr/>
          <p:nvPr/>
        </p:nvSpPr>
        <p:spPr bwMode="auto">
          <a:xfrm>
            <a:off x="4328625" y="1235090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D951FAF3-7274-9A41-B965-4ED6C506D075}"/>
              </a:ext>
            </a:extLst>
          </p:cNvPr>
          <p:cNvSpPr/>
          <p:nvPr/>
        </p:nvSpPr>
        <p:spPr bwMode="auto">
          <a:xfrm>
            <a:off x="10114247" y="1910419"/>
            <a:ext cx="914400" cy="914400"/>
          </a:xfrm>
          <a:prstGeom prst="snip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69D21-2A0D-E044-AC92-0264DF3847AC}"/>
              </a:ext>
            </a:extLst>
          </p:cNvPr>
          <p:cNvSpPr/>
          <p:nvPr/>
        </p:nvSpPr>
        <p:spPr bwMode="auto">
          <a:xfrm>
            <a:off x="521550" y="4134680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6A47D9-2CAF-E74D-9988-70AC5B794DE3}"/>
              </a:ext>
            </a:extLst>
          </p:cNvPr>
          <p:cNvSpPr/>
          <p:nvPr/>
        </p:nvSpPr>
        <p:spPr bwMode="auto">
          <a:xfrm>
            <a:off x="6110907" y="414523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5DA84-0CFB-C24B-A944-9DEDCEB04C35}"/>
              </a:ext>
            </a:extLst>
          </p:cNvPr>
          <p:cNvSpPr txBox="1"/>
          <p:nvPr/>
        </p:nvSpPr>
        <p:spPr>
          <a:xfrm>
            <a:off x="340250" y="367759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EF4973-90A7-1D4F-8665-D24971B4879A}"/>
              </a:ext>
            </a:extLst>
          </p:cNvPr>
          <p:cNvSpPr txBox="1"/>
          <p:nvPr/>
        </p:nvSpPr>
        <p:spPr>
          <a:xfrm>
            <a:off x="9837247" y="3719729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1B3628-FC66-7A41-92B8-C13F43E99334}"/>
              </a:ext>
            </a:extLst>
          </p:cNvPr>
          <p:cNvSpPr txBox="1"/>
          <p:nvPr/>
        </p:nvSpPr>
        <p:spPr>
          <a:xfrm>
            <a:off x="10048777" y="1467009"/>
            <a:ext cx="1236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D15DEC-7581-DD42-906B-4012E4D85886}"/>
              </a:ext>
            </a:extLst>
          </p:cNvPr>
          <p:cNvSpPr txBox="1"/>
          <p:nvPr/>
        </p:nvSpPr>
        <p:spPr>
          <a:xfrm>
            <a:off x="4231761" y="809344"/>
            <a:ext cx="132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9A1E33-24B9-AD4A-9FF9-AA9ECFBFBADB}"/>
              </a:ext>
            </a:extLst>
          </p:cNvPr>
          <p:cNvCxnSpPr/>
          <p:nvPr/>
        </p:nvCxnSpPr>
        <p:spPr bwMode="auto">
          <a:xfrm flipH="1" flipV="1">
            <a:off x="5510725" y="1373394"/>
            <a:ext cx="4461207" cy="834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5333F5F-3111-AA46-92FF-3241AAC4B443}"/>
              </a:ext>
            </a:extLst>
          </p:cNvPr>
          <p:cNvSpPr txBox="1"/>
          <p:nvPr/>
        </p:nvSpPr>
        <p:spPr>
          <a:xfrm rot="621148">
            <a:off x="5646365" y="1391918"/>
            <a:ext cx="4576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Cong bit client -&gt; server; </a:t>
            </a:r>
            <a:r>
              <a:rPr lang="en-US" dirty="0" err="1"/>
              <a:t>cschannel</a:t>
            </a:r>
            <a:r>
              <a:rPr lang="en-US" dirty="0"/>
              <a:t> = IPV4:ecn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4EF80F-5BA7-0444-8A89-B300ACDFD25F}"/>
              </a:ext>
            </a:extLst>
          </p:cNvPr>
          <p:cNvSpPr/>
          <p:nvPr/>
        </p:nvSpPr>
        <p:spPr bwMode="auto">
          <a:xfrm>
            <a:off x="3379996" y="3776512"/>
            <a:ext cx="683816" cy="3072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949BC1-D6ED-D64A-9ADC-F23023AEA2DE}"/>
              </a:ext>
            </a:extLst>
          </p:cNvPr>
          <p:cNvSpPr/>
          <p:nvPr/>
        </p:nvSpPr>
        <p:spPr bwMode="auto">
          <a:xfrm>
            <a:off x="3878361" y="3770530"/>
            <a:ext cx="185451" cy="31327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748F8F-9BD9-6C43-8196-2B68FAB3B9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10725" y="1711948"/>
            <a:ext cx="4438001" cy="750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C0922D-22FF-7540-9399-EB195C75A221}"/>
              </a:ext>
            </a:extLst>
          </p:cNvPr>
          <p:cNvCxnSpPr/>
          <p:nvPr/>
        </p:nvCxnSpPr>
        <p:spPr bwMode="auto">
          <a:xfrm>
            <a:off x="5540840" y="1954716"/>
            <a:ext cx="4333840" cy="760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7645-0B71-3241-8B40-D43A60A12CD1}"/>
              </a:ext>
            </a:extLst>
          </p:cNvPr>
          <p:cNvCxnSpPr>
            <a:stCxn id="13" idx="3"/>
            <a:endCxn id="7" idx="1"/>
          </p:cNvCxnSpPr>
          <p:nvPr/>
        </p:nvCxnSpPr>
        <p:spPr bwMode="auto">
          <a:xfrm flipV="1">
            <a:off x="1435950" y="4579464"/>
            <a:ext cx="969274" cy="12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9E9CE9-771E-FC40-BEB5-EBAD5D3369D5}"/>
              </a:ext>
            </a:extLst>
          </p:cNvPr>
          <p:cNvCxnSpPr/>
          <p:nvPr/>
        </p:nvCxnSpPr>
        <p:spPr bwMode="auto">
          <a:xfrm flipV="1">
            <a:off x="3319624" y="4579464"/>
            <a:ext cx="969274" cy="12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1D7710-A43B-B744-957F-A7A279500A12}"/>
              </a:ext>
            </a:extLst>
          </p:cNvPr>
          <p:cNvCxnSpPr/>
          <p:nvPr/>
        </p:nvCxnSpPr>
        <p:spPr bwMode="auto">
          <a:xfrm flipV="1">
            <a:off x="5111045" y="4596228"/>
            <a:ext cx="969274" cy="12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1E7C7C-F6EE-EA44-B055-AF1E1C5064C6}"/>
              </a:ext>
            </a:extLst>
          </p:cNvPr>
          <p:cNvCxnSpPr/>
          <p:nvPr/>
        </p:nvCxnSpPr>
        <p:spPr bwMode="auto">
          <a:xfrm flipV="1">
            <a:off x="7033779" y="4567048"/>
            <a:ext cx="969274" cy="12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A656D3-1DED-A84F-82CF-EF1183B46D31}"/>
              </a:ext>
            </a:extLst>
          </p:cNvPr>
          <p:cNvCxnSpPr/>
          <p:nvPr/>
        </p:nvCxnSpPr>
        <p:spPr bwMode="auto">
          <a:xfrm flipV="1">
            <a:off x="8948294" y="4579464"/>
            <a:ext cx="969274" cy="12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Up-Down Arrow 4">
            <a:extLst>
              <a:ext uri="{FF2B5EF4-FFF2-40B4-BE49-F238E27FC236}">
                <a16:creationId xmlns:a16="http://schemas.microsoft.com/office/drawing/2014/main" id="{72294EEC-11A3-0A4E-8857-B1D0417CE040}"/>
              </a:ext>
            </a:extLst>
          </p:cNvPr>
          <p:cNvSpPr/>
          <p:nvPr/>
        </p:nvSpPr>
        <p:spPr bwMode="auto">
          <a:xfrm>
            <a:off x="4428235" y="2461438"/>
            <a:ext cx="756542" cy="1216152"/>
          </a:xfrm>
          <a:prstGeom prst="upDownArrow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4961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0C356A-28C0-7943-9E38-A768E9FC7086}"/>
              </a:ext>
            </a:extLst>
          </p:cNvPr>
          <p:cNvSpPr/>
          <p:nvPr/>
        </p:nvSpPr>
        <p:spPr bwMode="auto">
          <a:xfrm>
            <a:off x="10945950" y="3977186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22A3F-430D-DD4E-819F-2ED432F7A548}"/>
              </a:ext>
            </a:extLst>
          </p:cNvPr>
          <p:cNvSpPr/>
          <p:nvPr/>
        </p:nvSpPr>
        <p:spPr bwMode="auto">
          <a:xfrm>
            <a:off x="2472519" y="3977186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691B3-32AA-4948-AF15-6459DDBF7AB7}"/>
              </a:ext>
            </a:extLst>
          </p:cNvPr>
          <p:cNvSpPr/>
          <p:nvPr/>
        </p:nvSpPr>
        <p:spPr bwMode="auto">
          <a:xfrm>
            <a:off x="4125131" y="3977186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D0A1C-1559-1B41-80FD-D30483D66BA8}"/>
              </a:ext>
            </a:extLst>
          </p:cNvPr>
          <p:cNvSpPr/>
          <p:nvPr/>
        </p:nvSpPr>
        <p:spPr bwMode="auto">
          <a:xfrm>
            <a:off x="7511008" y="3939973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05D3CF1A-D898-504A-B5F7-168FD07D8F8D}"/>
              </a:ext>
            </a:extLst>
          </p:cNvPr>
          <p:cNvSpPr/>
          <p:nvPr/>
        </p:nvSpPr>
        <p:spPr bwMode="auto">
          <a:xfrm>
            <a:off x="4413659" y="790026"/>
            <a:ext cx="1060704" cy="914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D951FAF3-7274-9A41-B965-4ED6C506D075}"/>
              </a:ext>
            </a:extLst>
          </p:cNvPr>
          <p:cNvSpPr/>
          <p:nvPr/>
        </p:nvSpPr>
        <p:spPr bwMode="auto">
          <a:xfrm>
            <a:off x="10109151" y="1715434"/>
            <a:ext cx="914400" cy="914400"/>
          </a:xfrm>
          <a:prstGeom prst="snip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69D21-2A0D-E044-AC92-0264DF3847AC}"/>
              </a:ext>
            </a:extLst>
          </p:cNvPr>
          <p:cNvSpPr/>
          <p:nvPr/>
        </p:nvSpPr>
        <p:spPr bwMode="auto">
          <a:xfrm>
            <a:off x="147711" y="3977186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6A47D9-2CAF-E74D-9988-70AC5B794DE3}"/>
              </a:ext>
            </a:extLst>
          </p:cNvPr>
          <p:cNvSpPr/>
          <p:nvPr/>
        </p:nvSpPr>
        <p:spPr bwMode="auto">
          <a:xfrm>
            <a:off x="5721918" y="3948754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5DA84-0CFB-C24B-A944-9DEDCEB04C35}"/>
              </a:ext>
            </a:extLst>
          </p:cNvPr>
          <p:cNvSpPr txBox="1"/>
          <p:nvPr/>
        </p:nvSpPr>
        <p:spPr>
          <a:xfrm>
            <a:off x="273730" y="3601419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EF4973-90A7-1D4F-8665-D24971B4879A}"/>
              </a:ext>
            </a:extLst>
          </p:cNvPr>
          <p:cNvSpPr txBox="1"/>
          <p:nvPr/>
        </p:nvSpPr>
        <p:spPr>
          <a:xfrm>
            <a:off x="11025482" y="3643347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1B3628-FC66-7A41-92B8-C13F43E99334}"/>
              </a:ext>
            </a:extLst>
          </p:cNvPr>
          <p:cNvSpPr txBox="1"/>
          <p:nvPr/>
        </p:nvSpPr>
        <p:spPr>
          <a:xfrm>
            <a:off x="9651951" y="1095053"/>
            <a:ext cx="2674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client (app controller)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D15DEC-7581-DD42-906B-4012E4D85886}"/>
              </a:ext>
            </a:extLst>
          </p:cNvPr>
          <p:cNvSpPr txBox="1"/>
          <p:nvPr/>
        </p:nvSpPr>
        <p:spPr>
          <a:xfrm>
            <a:off x="5116868" y="513659"/>
            <a:ext cx="2767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server (app controller)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52483465-2987-5A40-9BC5-0EA129F2C2B8}"/>
              </a:ext>
            </a:extLst>
          </p:cNvPr>
          <p:cNvSpPr/>
          <p:nvPr/>
        </p:nvSpPr>
        <p:spPr bwMode="auto">
          <a:xfrm>
            <a:off x="4710068" y="3339836"/>
            <a:ext cx="525868" cy="48167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9A1E33-24B9-AD4A-9FF9-AA9ECFBFBADB}"/>
              </a:ext>
            </a:extLst>
          </p:cNvPr>
          <p:cNvCxnSpPr/>
          <p:nvPr/>
        </p:nvCxnSpPr>
        <p:spPr bwMode="auto">
          <a:xfrm flipH="1" flipV="1">
            <a:off x="5474363" y="1128580"/>
            <a:ext cx="4461207" cy="834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5333F5F-3111-AA46-92FF-3241AAC4B443}"/>
              </a:ext>
            </a:extLst>
          </p:cNvPr>
          <p:cNvSpPr txBox="1"/>
          <p:nvPr/>
        </p:nvSpPr>
        <p:spPr>
          <a:xfrm rot="443422">
            <a:off x="5714606" y="1205188"/>
            <a:ext cx="4576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Cong bit client -&gt; server; </a:t>
            </a:r>
            <a:r>
              <a:rPr lang="en-US" dirty="0" err="1"/>
              <a:t>cschannel</a:t>
            </a:r>
            <a:r>
              <a:rPr lang="en-US" dirty="0"/>
              <a:t> = IPV4:ecn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DEF780-3C42-6B48-9EAC-849ED9300D38}"/>
              </a:ext>
            </a:extLst>
          </p:cNvPr>
          <p:cNvSpPr/>
          <p:nvPr/>
        </p:nvSpPr>
        <p:spPr bwMode="auto">
          <a:xfrm>
            <a:off x="1284606" y="3481230"/>
            <a:ext cx="933128" cy="2894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4EF80F-5BA7-0444-8A89-B300ACDFD25F}"/>
              </a:ext>
            </a:extLst>
          </p:cNvPr>
          <p:cNvSpPr/>
          <p:nvPr/>
        </p:nvSpPr>
        <p:spPr bwMode="auto">
          <a:xfrm>
            <a:off x="2972926" y="3582231"/>
            <a:ext cx="933128" cy="2894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8E37EF-74A8-1A40-8ED8-FF285E977E8E}"/>
              </a:ext>
            </a:extLst>
          </p:cNvPr>
          <p:cNvSpPr/>
          <p:nvPr/>
        </p:nvSpPr>
        <p:spPr bwMode="auto">
          <a:xfrm>
            <a:off x="2570805" y="5732060"/>
            <a:ext cx="679128" cy="5186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E42DFB-C7F4-A742-A175-FFBFECDE5F0D}"/>
              </a:ext>
            </a:extLst>
          </p:cNvPr>
          <p:cNvSpPr/>
          <p:nvPr/>
        </p:nvSpPr>
        <p:spPr bwMode="auto">
          <a:xfrm>
            <a:off x="3932185" y="5732060"/>
            <a:ext cx="679128" cy="5186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DA4215-0EE6-0846-B514-911263BA5A6A}"/>
              </a:ext>
            </a:extLst>
          </p:cNvPr>
          <p:cNvSpPr/>
          <p:nvPr/>
        </p:nvSpPr>
        <p:spPr bwMode="auto">
          <a:xfrm>
            <a:off x="5293565" y="5739428"/>
            <a:ext cx="679128" cy="5186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949BC1-D6ED-D64A-9ADC-F23023AEA2DE}"/>
              </a:ext>
            </a:extLst>
          </p:cNvPr>
          <p:cNvSpPr/>
          <p:nvPr/>
        </p:nvSpPr>
        <p:spPr bwMode="auto">
          <a:xfrm>
            <a:off x="3648754" y="3525607"/>
            <a:ext cx="192946" cy="40271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748F8F-9BD9-6C43-8196-2B68FAB3B9ED}"/>
              </a:ext>
            </a:extLst>
          </p:cNvPr>
          <p:cNvCxnSpPr/>
          <p:nvPr/>
        </p:nvCxnSpPr>
        <p:spPr bwMode="auto">
          <a:xfrm flipH="1" flipV="1">
            <a:off x="5486083" y="1323184"/>
            <a:ext cx="4461207" cy="834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7174333-F406-584A-B60B-82A746FDE3D6}"/>
              </a:ext>
            </a:extLst>
          </p:cNvPr>
          <p:cNvSpPr txBox="1"/>
          <p:nvPr/>
        </p:nvSpPr>
        <p:spPr>
          <a:xfrm>
            <a:off x="7507495" y="1914854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CP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5A54B9-3EBF-5146-9897-88442AF2A8BC}"/>
              </a:ext>
            </a:extLst>
          </p:cNvPr>
          <p:cNvSpPr txBox="1"/>
          <p:nvPr/>
        </p:nvSpPr>
        <p:spPr>
          <a:xfrm>
            <a:off x="7786303" y="3228649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DP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DC76AB-F5D1-094C-BDE6-9187275C70E7}"/>
              </a:ext>
            </a:extLst>
          </p:cNvPr>
          <p:cNvSpPr txBox="1"/>
          <p:nvPr/>
        </p:nvSpPr>
        <p:spPr>
          <a:xfrm>
            <a:off x="604911" y="570825"/>
            <a:ext cx="14830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IPv4/v6</a:t>
            </a:r>
          </a:p>
          <a:p>
            <a:pPr marL="342900" indent="-342900">
              <a:buFontTx/>
              <a:buChar char="-"/>
            </a:pPr>
            <a:r>
              <a:rPr lang="en-US" dirty="0"/>
              <a:t>5G tunnel</a:t>
            </a:r>
          </a:p>
          <a:p>
            <a:pPr marL="342900" indent="-342900">
              <a:buFontTx/>
              <a:buChar char="-"/>
            </a:pPr>
            <a:r>
              <a:rPr lang="en-US" dirty="0"/>
              <a:t>P4 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Socket API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Compression</a:t>
            </a:r>
          </a:p>
          <a:p>
            <a:r>
              <a:rPr lang="en-US" dirty="0"/>
              <a:t>Authentication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C0922D-22FF-7540-9399-EB195C75A221}"/>
              </a:ext>
            </a:extLst>
          </p:cNvPr>
          <p:cNvCxnSpPr/>
          <p:nvPr/>
        </p:nvCxnSpPr>
        <p:spPr bwMode="auto">
          <a:xfrm>
            <a:off x="5564245" y="1586035"/>
            <a:ext cx="4333840" cy="760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5C6FDF-0D47-C642-9661-9D77F36011A9}"/>
              </a:ext>
            </a:extLst>
          </p:cNvPr>
          <p:cNvSpPr txBox="1"/>
          <p:nvPr/>
        </p:nvSpPr>
        <p:spPr>
          <a:xfrm>
            <a:off x="1910753" y="4461674"/>
            <a:ext cx="74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/>
              <a:t>Raw info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436482-4384-E642-8D10-4DACFC870306}"/>
              </a:ext>
            </a:extLst>
          </p:cNvPr>
          <p:cNvCxnSpPr/>
          <p:nvPr/>
        </p:nvCxnSpPr>
        <p:spPr bwMode="auto">
          <a:xfrm flipV="1">
            <a:off x="3724000" y="3948754"/>
            <a:ext cx="0" cy="424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EE682C-2C73-0A4B-A055-4BAB71388C33}"/>
              </a:ext>
            </a:extLst>
          </p:cNvPr>
          <p:cNvSpPr txBox="1"/>
          <p:nvPr/>
        </p:nvSpPr>
        <p:spPr>
          <a:xfrm>
            <a:off x="3249933" y="2879149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sketch</a:t>
            </a:r>
          </a:p>
        </p:txBody>
      </p:sp>
    </p:spTree>
    <p:extLst>
      <p:ext uri="{BB962C8B-B14F-4D97-AF65-F5344CB8AC3E}">
        <p14:creationId xmlns:p14="http://schemas.microsoft.com/office/powerpoint/2010/main" val="180906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r>
              <a:rPr lang="en-US" dirty="0"/>
              <a:t>Discussions and open issues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1F05-95AF-644B-90A5-EA401BCF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Points – Dummy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A814-7855-EE4E-9482-999F79C1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67" y="771414"/>
            <a:ext cx="11808883" cy="5334000"/>
          </a:xfrm>
        </p:spPr>
        <p:txBody>
          <a:bodyPr/>
          <a:lstStyle/>
          <a:p>
            <a:r>
              <a:rPr lang="en-US" sz="2800" dirty="0"/>
              <a:t>Network node</a:t>
            </a:r>
          </a:p>
          <a:p>
            <a:pPr lvl="1"/>
            <a:r>
              <a:rPr lang="en-US" sz="2400" dirty="0" err="1"/>
              <a:t>FlowSpec</a:t>
            </a:r>
            <a:r>
              <a:rPr lang="en-US" sz="2400" dirty="0"/>
              <a:t> Which packets (e.g., L3: IPv4, IPv6; L4: TCP flow, QUIC)</a:t>
            </a:r>
          </a:p>
          <a:p>
            <a:pPr lvl="2"/>
            <a:r>
              <a:rPr lang="en-US" sz="2400" dirty="0"/>
              <a:t>Dummy one is OpenFlow to specify flow match condition, or some IETF spec</a:t>
            </a:r>
          </a:p>
          <a:p>
            <a:pPr lvl="1"/>
            <a:r>
              <a:rPr lang="en-US" sz="2400" dirty="0"/>
              <a:t>LHS = RHS   (e.g., x = a * 5; x = x + 5)   { flow.&lt;</a:t>
            </a:r>
            <a:r>
              <a:rPr lang="en-US" sz="2400" dirty="0" err="1"/>
              <a:t>var</a:t>
            </a:r>
            <a:r>
              <a:rPr lang="en-US" sz="2400" dirty="0"/>
              <a:t>&gt; = &lt;expr&gt; //}</a:t>
            </a:r>
          </a:p>
          <a:p>
            <a:pPr lvl="1"/>
            <a:r>
              <a:rPr lang="en-US" sz="2400" dirty="0" err="1"/>
              <a:t>InfoSpec</a:t>
            </a:r>
            <a:r>
              <a:rPr lang="en-US" sz="2400" dirty="0"/>
              <a:t> What info is put into (e.g., queue length) Yang model</a:t>
            </a:r>
          </a:p>
          <a:p>
            <a:pPr lvl="2"/>
            <a:r>
              <a:rPr lang="en-US" sz="2400" dirty="0"/>
              <a:t>RHS A set of attributes which is well specified, e.g., queue length, ECN, … (IANA numbers)</a:t>
            </a:r>
          </a:p>
          <a:p>
            <a:pPr lvl="2"/>
            <a:r>
              <a:rPr lang="en-US" sz="2400" dirty="0"/>
              <a:t>Instruction set: read, write, add, </a:t>
            </a:r>
            <a:r>
              <a:rPr lang="en-US" sz="2400" dirty="0" err="1"/>
              <a:t>incr</a:t>
            </a:r>
            <a:r>
              <a:rPr lang="en-US" sz="2400" dirty="0"/>
              <a:t>, count, sketch, …   (very small </a:t>
            </a:r>
            <a:r>
              <a:rPr lang="en-US" sz="2400" strike="sngStrike" dirty="0"/>
              <a:t>c</a:t>
            </a:r>
            <a:r>
              <a:rPr lang="en-US" sz="2400" dirty="0"/>
              <a:t>rud</a:t>
            </a:r>
            <a:r>
              <a:rPr lang="en-US" sz="2400" strike="sngStrike" dirty="0"/>
              <a:t>)</a:t>
            </a:r>
            <a:endParaRPr lang="en-US" sz="2400" dirty="0"/>
          </a:p>
          <a:p>
            <a:pPr lvl="1"/>
            <a:r>
              <a:rPr lang="en-US" sz="2400" dirty="0" err="1"/>
              <a:t>FormatSpec</a:t>
            </a:r>
            <a:r>
              <a:rPr lang="en-US" sz="2400" dirty="0"/>
              <a:t> In what format (existing or new)</a:t>
            </a:r>
          </a:p>
          <a:p>
            <a:pPr lvl="2"/>
            <a:r>
              <a:rPr lang="en-US" sz="2400" dirty="0"/>
              <a:t>LHS (address of the packet header space) IPv4 ECN bit, IPv4 optional header, IPv6 header  (</a:t>
            </a:r>
            <a:r>
              <a:rPr lang="en-US" sz="2400" dirty="0" err="1"/>
              <a:t>wireshark</a:t>
            </a:r>
            <a:r>
              <a:rPr lang="en-US" sz="2400" dirty="0"/>
              <a:t> packet field spec)</a:t>
            </a:r>
          </a:p>
          <a:p>
            <a:pPr lvl="1"/>
            <a:r>
              <a:rPr lang="en-US" sz="2400" dirty="0" err="1"/>
              <a:t>WhenSpec</a:t>
            </a:r>
            <a:r>
              <a:rPr lang="en-US" sz="2400" dirty="0"/>
              <a:t> When (e.g., every packet, sampling function, …)</a:t>
            </a:r>
          </a:p>
          <a:p>
            <a:pPr lvl="2"/>
            <a:r>
              <a:rPr lang="en-US" sz="2400" dirty="0"/>
              <a:t>When vocabulary: every </a:t>
            </a:r>
            <a:r>
              <a:rPr lang="en-US" sz="2400" dirty="0" err="1"/>
              <a:t>packet|sample</a:t>
            </a:r>
            <a:r>
              <a:rPr lang="en-US" sz="2400" dirty="0"/>
              <a:t> function (1/n, random…, )</a:t>
            </a:r>
          </a:p>
        </p:txBody>
      </p:sp>
    </p:spTree>
    <p:extLst>
      <p:ext uri="{BB962C8B-B14F-4D97-AF65-F5344CB8AC3E}">
        <p14:creationId xmlns:p14="http://schemas.microsoft.com/office/powerpoint/2010/main" val="2051923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28D0-E04C-C54A-908A-C2601973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Unified, App-Driven Network Monitoring [ALTO]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EA37-762D-5F43-9237-80857220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&lt;match&gt; &lt;</a:t>
            </a:r>
            <a:r>
              <a:rPr lang="en-US" dirty="0" err="1"/>
              <a:t>lhs</a:t>
            </a:r>
            <a:r>
              <a:rPr lang="en-US" dirty="0"/>
              <a:t>&gt; := &lt;</a:t>
            </a:r>
            <a:r>
              <a:rPr lang="en-US" dirty="0" err="1"/>
              <a:t>rhs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Simple mapping to ipv4/ipv6</a:t>
            </a:r>
          </a:p>
          <a:p>
            <a:pPr lvl="1"/>
            <a:r>
              <a:rPr lang="en-US" dirty="0"/>
              <a:t>Compile to p4 headers</a:t>
            </a:r>
          </a:p>
          <a:p>
            <a:pPr lvl="2"/>
            <a:r>
              <a:rPr lang="en-US" dirty="0"/>
              <a:t>{  p4 header spec; p4 language } INT</a:t>
            </a:r>
          </a:p>
          <a:p>
            <a:pPr lvl="1"/>
            <a:r>
              <a:rPr lang="en-US" dirty="0"/>
              <a:t>Apps</a:t>
            </a:r>
          </a:p>
          <a:p>
            <a:pPr lvl="2"/>
            <a:r>
              <a:rPr lang="en-US" dirty="0" err="1"/>
              <a:t>ecn</a:t>
            </a:r>
            <a:endParaRPr lang="en-US" dirty="0"/>
          </a:p>
          <a:p>
            <a:pPr lvl="2"/>
            <a:r>
              <a:rPr lang="en-US" dirty="0"/>
              <a:t>HPCC (style; Alibaba/Harvard)</a:t>
            </a:r>
          </a:p>
          <a:p>
            <a:pPr lvl="2"/>
            <a:r>
              <a:rPr lang="en-US" dirty="0"/>
              <a:t>Demonstrate the benefit of joint coding between off-path and on-path</a:t>
            </a:r>
          </a:p>
          <a:p>
            <a:pPr lvl="3"/>
            <a:r>
              <a:rPr lang="en-US" dirty="0"/>
              <a:t>Off-path sends the long term info, and on-path sends the updates</a:t>
            </a:r>
          </a:p>
        </p:txBody>
      </p:sp>
    </p:spTree>
    <p:extLst>
      <p:ext uri="{BB962C8B-B14F-4D97-AF65-F5344CB8AC3E}">
        <p14:creationId xmlns:p14="http://schemas.microsoft.com/office/powerpoint/2010/main" val="2651719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8024-5A41-ED4B-A6E2-648B7406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Application-Driven Data-Intensive Data Sciences [Position]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B969-EBD1-7947-A279-A675BFAB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Jacob: make a model on the</a:t>
            </a:r>
            <a:br>
              <a:rPr lang="en-US" dirty="0"/>
            </a:br>
            <a:r>
              <a:rPr lang="en-US" dirty="0"/>
              <a:t>transport prediction [formulation]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Scheduling system</a:t>
            </a:r>
          </a:p>
          <a:p>
            <a:pPr lvl="2"/>
            <a:r>
              <a:rPr lang="en-US" dirty="0" err="1"/>
              <a:t>QoE</a:t>
            </a:r>
            <a:r>
              <a:rPr lang="en-US" dirty="0"/>
              <a:t> aware scheduling (bi-level) </a:t>
            </a:r>
            <a:br>
              <a:rPr lang="en-US" dirty="0"/>
            </a:br>
            <a:r>
              <a:rPr lang="en-US" dirty="0"/>
              <a:t>[Alex, Jensen]</a:t>
            </a:r>
          </a:p>
          <a:p>
            <a:r>
              <a:rPr lang="en-US" dirty="0"/>
              <a:t>Initial performance </a:t>
            </a:r>
            <a:r>
              <a:rPr lang="en-US" dirty="0" err="1"/>
              <a:t>eval</a:t>
            </a:r>
            <a:r>
              <a:rPr lang="en-US" dirty="0"/>
              <a:t> – </a:t>
            </a:r>
            <a:r>
              <a:rPr lang="en-US" dirty="0" err="1"/>
              <a:t>mininet</a:t>
            </a:r>
            <a:r>
              <a:rPr lang="en-US" dirty="0"/>
              <a:t> based </a:t>
            </a:r>
            <a:r>
              <a:rPr lang="en-US" dirty="0" err="1"/>
              <a:t>eval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BEACEA-C8AF-7B47-83EC-BD32568D7F02}"/>
              </a:ext>
            </a:extLst>
          </p:cNvPr>
          <p:cNvSpPr/>
          <p:nvPr/>
        </p:nvSpPr>
        <p:spPr bwMode="auto">
          <a:xfrm>
            <a:off x="7028597" y="1976965"/>
            <a:ext cx="4476466" cy="66874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Replication (</a:t>
            </a: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Rucio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87702-C1F6-2F41-A77A-75956DBDF275}"/>
              </a:ext>
            </a:extLst>
          </p:cNvPr>
          <p:cNvSpPr/>
          <p:nvPr/>
        </p:nvSpPr>
        <p:spPr bwMode="auto">
          <a:xfrm>
            <a:off x="9280477" y="1198631"/>
            <a:ext cx="2224586" cy="66874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Access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84EFD-524F-0742-98F3-F0FA74CA1C04}"/>
              </a:ext>
            </a:extLst>
          </p:cNvPr>
          <p:cNvSpPr/>
          <p:nvPr/>
        </p:nvSpPr>
        <p:spPr bwMode="auto">
          <a:xfrm>
            <a:off x="7028597" y="1198630"/>
            <a:ext cx="2129051" cy="66874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Science Workflows (Panda,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HTCondor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)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54C0D-A79D-DD48-90B6-1D7056EA857A}"/>
              </a:ext>
            </a:extLst>
          </p:cNvPr>
          <p:cNvSpPr/>
          <p:nvPr/>
        </p:nvSpPr>
        <p:spPr bwMode="auto">
          <a:xfrm>
            <a:off x="7028597" y="2755299"/>
            <a:ext cx="4476466" cy="66874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App Transport System (FTS): scheduling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xrootd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, </a:t>
            </a: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gridftp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: basic 3rd transport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658C6C-3C02-1E42-8DDB-7542F56C44CF}"/>
              </a:ext>
            </a:extLst>
          </p:cNvPr>
          <p:cNvSpPr/>
          <p:nvPr/>
        </p:nvSpPr>
        <p:spPr bwMode="auto">
          <a:xfrm>
            <a:off x="7028597" y="3533633"/>
            <a:ext cx="4476466" cy="66874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TCP/network transport</a:t>
            </a:r>
          </a:p>
        </p:txBody>
      </p:sp>
    </p:spTree>
    <p:extLst>
      <p:ext uri="{BB962C8B-B14F-4D97-AF65-F5344CB8AC3E}">
        <p14:creationId xmlns:p14="http://schemas.microsoft.com/office/powerpoint/2010/main" val="1488764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B508-1F85-4645-9B32-99EBA473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F9D2-8F1D-9E4B-9148-864FE84C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 to use </a:t>
            </a:r>
            <a:r>
              <a:rPr lang="en-US" dirty="0" err="1"/>
              <a:t>datapath</a:t>
            </a:r>
            <a:r>
              <a:rPr lang="en-US" dirty="0"/>
              <a:t> for network info exposure consists of the following:</a:t>
            </a:r>
          </a:p>
          <a:p>
            <a:pPr marL="457200" lvl="1" indent="0">
              <a:buNone/>
            </a:pPr>
            <a:r>
              <a:rPr lang="en-US" dirty="0" err="1"/>
              <a:t>FlowSpec</a:t>
            </a:r>
            <a:r>
              <a:rPr lang="en-US" dirty="0"/>
              <a:t> </a:t>
            </a:r>
            <a:r>
              <a:rPr lang="en-US" dirty="0" err="1"/>
              <a:t>InfoSpec</a:t>
            </a:r>
            <a:r>
              <a:rPr lang="en-US" dirty="0"/>
              <a:t> </a:t>
            </a:r>
            <a:r>
              <a:rPr lang="en-US" dirty="0" err="1"/>
              <a:t>FormatSpec</a:t>
            </a:r>
            <a:r>
              <a:rPr lang="en-US" dirty="0"/>
              <a:t> </a:t>
            </a:r>
            <a:r>
              <a:rPr lang="en-US" dirty="0" err="1"/>
              <a:t>WhenSpec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Datapath-control: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flowspec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/>
              <a:t>infospec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/>
              <a:t>formatspec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/>
              <a:t>whenspec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20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C360-354A-BD40-A65B-449E081D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FD31-D0D5-3A43-9345-41FA38E3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&lt;send-condition&gt;  &lt;flow-selector&gt; &lt;LHS-</a:t>
            </a:r>
            <a:r>
              <a:rPr lang="en-US" dirty="0" err="1"/>
              <a:t>pkt</a:t>
            </a:r>
            <a:r>
              <a:rPr lang="en-US" dirty="0"/>
              <a:t>&gt; := &lt;RHS&gt;</a:t>
            </a:r>
          </a:p>
          <a:p>
            <a:endParaRPr lang="en-US" dirty="0"/>
          </a:p>
          <a:p>
            <a:r>
              <a:rPr lang="en-US" dirty="0"/>
              <a:t>&lt;update-local-state-</a:t>
            </a:r>
            <a:r>
              <a:rPr lang="en-US" dirty="0" err="1"/>
              <a:t>cond</a:t>
            </a:r>
            <a:r>
              <a:rPr lang="en-US" dirty="0"/>
              <a:t>&gt;  &lt;flow-selector&gt; &lt;LHS-state&gt; := &lt;RHS&gt;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8DF64-6CA4-F147-A16E-EBAC56668791}"/>
              </a:ext>
            </a:extLst>
          </p:cNvPr>
          <p:cNvSpPr/>
          <p:nvPr/>
        </p:nvSpPr>
        <p:spPr bwMode="auto">
          <a:xfrm>
            <a:off x="2797791" y="4217158"/>
            <a:ext cx="1815152" cy="120100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Update </a:t>
            </a: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condi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Update the local state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A8C28F-DC05-9347-81CB-BBCCAB4C93F8}"/>
              </a:ext>
            </a:extLst>
          </p:cNvPr>
          <p:cNvCxnSpPr>
            <a:endCxn id="4" idx="1"/>
          </p:cNvCxnSpPr>
          <p:nvPr/>
        </p:nvCxnSpPr>
        <p:spPr bwMode="auto">
          <a:xfrm flipV="1">
            <a:off x="1910687" y="4817660"/>
            <a:ext cx="887104" cy="545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284417-EBBC-2347-A067-00D1026EB710}"/>
              </a:ext>
            </a:extLst>
          </p:cNvPr>
          <p:cNvCxnSpPr>
            <a:cxnSpLocks/>
          </p:cNvCxnSpPr>
          <p:nvPr/>
        </p:nvCxnSpPr>
        <p:spPr bwMode="auto">
          <a:xfrm flipV="1">
            <a:off x="3725839" y="3452884"/>
            <a:ext cx="0" cy="75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2F7CB2-A1CB-0A4E-9AED-A4F3D21524BB}"/>
              </a:ext>
            </a:extLst>
          </p:cNvPr>
          <p:cNvSpPr txBox="1"/>
          <p:nvPr/>
        </p:nvSpPr>
        <p:spPr>
          <a:xfrm>
            <a:off x="1910687" y="4517409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pkt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BBB993-9F38-EA46-9A32-80CCD2A6A409}"/>
              </a:ext>
            </a:extLst>
          </p:cNvPr>
          <p:cNvCxnSpPr/>
          <p:nvPr/>
        </p:nvCxnSpPr>
        <p:spPr bwMode="auto">
          <a:xfrm flipV="1">
            <a:off x="2497540" y="3207224"/>
            <a:ext cx="0" cy="16650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27C90A-E0F5-164B-B5E0-075106CFD74C}"/>
              </a:ext>
            </a:extLst>
          </p:cNvPr>
          <p:cNvSpPr/>
          <p:nvPr/>
        </p:nvSpPr>
        <p:spPr bwMode="auto">
          <a:xfrm>
            <a:off x="3302759" y="2943051"/>
            <a:ext cx="1132764" cy="3676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F897CB-D49A-7B4D-AE41-0A9342F16F90}"/>
              </a:ext>
            </a:extLst>
          </p:cNvPr>
          <p:cNvCxnSpPr>
            <a:endCxn id="13" idx="1"/>
          </p:cNvCxnSpPr>
          <p:nvPr/>
        </p:nvCxnSpPr>
        <p:spPr bwMode="auto">
          <a:xfrm flipV="1">
            <a:off x="2497540" y="3126885"/>
            <a:ext cx="805219" cy="803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35644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5A93-6B2C-DF4F-B419-582C4929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1F9656-ABC4-7D4B-9F6F-7F23B7148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625437"/>
              </p:ext>
            </p:extLst>
          </p:nvPr>
        </p:nvGraphicFramePr>
        <p:xfrm>
          <a:off x="166688" y="990600"/>
          <a:ext cx="11809412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706">
                  <a:extLst>
                    <a:ext uri="{9D8B030D-6E8A-4147-A177-3AD203B41FA5}">
                      <a16:colId xmlns:a16="http://schemas.microsoft.com/office/drawing/2014/main" val="1253466882"/>
                    </a:ext>
                  </a:extLst>
                </a:gridCol>
                <a:gridCol w="5904706">
                  <a:extLst>
                    <a:ext uri="{9D8B030D-6E8A-4147-A177-3AD203B41FA5}">
                      <a16:colId xmlns:a16="http://schemas.microsoft.com/office/drawing/2014/main" val="282744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62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FlowSpec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 the info to be sent to the app</a:t>
                      </a:r>
                    </a:p>
                    <a:p>
                      <a:r>
                        <a:rPr lang="en-US" dirty="0"/>
                        <a:t>Already typed system, e.g., IPv4 header </a:t>
                      </a:r>
                      <a:br>
                        <a:rPr lang="en-US" dirty="0"/>
                      </a:br>
                      <a:r>
                        <a:rPr lang="en-US" dirty="0"/>
                        <a:t>   format-&gt;&lt;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&gt; = &lt;value&gt; &lt;- info</a:t>
                      </a:r>
                    </a:p>
                    <a:p>
                      <a:r>
                        <a:rPr lang="en-US" dirty="0"/>
                        <a:t>Generic container  // C struct, </a:t>
                      </a:r>
                      <a:r>
                        <a:rPr lang="en-US" dirty="0" err="1"/>
                        <a:t>ie</a:t>
                      </a:r>
                      <a:r>
                        <a:rPr lang="en-US" dirty="0"/>
                        <a:t>.., union data type</a:t>
                      </a:r>
                    </a:p>
                    <a:p>
                      <a:r>
                        <a:rPr lang="en-US" dirty="0"/>
                        <a:t>  &lt;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&gt;.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 =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0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66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839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0048-0031-3645-AB7D-0DF6D7D7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065E-E0FB-194C-B278-89C532E5A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 analysis (settings)</a:t>
            </a:r>
          </a:p>
          <a:p>
            <a:pPr lvl="1"/>
            <a:r>
              <a:rPr lang="en-US" dirty="0"/>
              <a:t>Gap analysis (appendix to specify)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Leverage existing packet formats</a:t>
            </a:r>
          </a:p>
        </p:txBody>
      </p:sp>
    </p:spTree>
    <p:extLst>
      <p:ext uri="{BB962C8B-B14F-4D97-AF65-F5344CB8AC3E}">
        <p14:creationId xmlns:p14="http://schemas.microsoft.com/office/powerpoint/2010/main" val="298404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6F8B4E-8DBF-2840-966B-1339BD7E06E6}"/>
              </a:ext>
            </a:extLst>
          </p:cNvPr>
          <p:cNvSpPr/>
          <p:nvPr/>
        </p:nvSpPr>
        <p:spPr bwMode="auto">
          <a:xfrm>
            <a:off x="8495921" y="4891586"/>
            <a:ext cx="3480179" cy="14330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47496E-C06B-1741-B72A-6A3C6B426B2B}"/>
              </a:ext>
            </a:extLst>
          </p:cNvPr>
          <p:cNvSpPr/>
          <p:nvPr/>
        </p:nvSpPr>
        <p:spPr bwMode="auto">
          <a:xfrm>
            <a:off x="8495921" y="3898459"/>
            <a:ext cx="3480179" cy="9015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Fast information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(mostly INT)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C356A-28C0-7943-9E38-A768E9FC7086}"/>
              </a:ext>
            </a:extLst>
          </p:cNvPr>
          <p:cNvSpPr/>
          <p:nvPr/>
        </p:nvSpPr>
        <p:spPr bwMode="auto">
          <a:xfrm>
            <a:off x="17484" y="3939973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22A3F-430D-DD4E-819F-2ED432F7A548}"/>
              </a:ext>
            </a:extLst>
          </p:cNvPr>
          <p:cNvSpPr/>
          <p:nvPr/>
        </p:nvSpPr>
        <p:spPr bwMode="auto">
          <a:xfrm>
            <a:off x="2472519" y="3977186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691B3-32AA-4948-AF15-6459DDBF7AB7}"/>
              </a:ext>
            </a:extLst>
          </p:cNvPr>
          <p:cNvSpPr/>
          <p:nvPr/>
        </p:nvSpPr>
        <p:spPr bwMode="auto">
          <a:xfrm>
            <a:off x="4125131" y="3977186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D0A1C-1559-1B41-80FD-D30483D66BA8}"/>
              </a:ext>
            </a:extLst>
          </p:cNvPr>
          <p:cNvSpPr/>
          <p:nvPr/>
        </p:nvSpPr>
        <p:spPr bwMode="auto">
          <a:xfrm>
            <a:off x="6692142" y="3986443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AD54B2-8096-7E47-B0F6-F7AE984F6EA0}"/>
              </a:ext>
            </a:extLst>
          </p:cNvPr>
          <p:cNvSpPr/>
          <p:nvPr/>
        </p:nvSpPr>
        <p:spPr bwMode="auto">
          <a:xfrm>
            <a:off x="4594224" y="1624084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05D3CF1A-D898-504A-B5F7-168FD07D8F8D}"/>
              </a:ext>
            </a:extLst>
          </p:cNvPr>
          <p:cNvSpPr/>
          <p:nvPr/>
        </p:nvSpPr>
        <p:spPr bwMode="auto">
          <a:xfrm>
            <a:off x="1942167" y="1624084"/>
            <a:ext cx="1060704" cy="914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D951FAF3-7274-9A41-B965-4ED6C506D075}"/>
              </a:ext>
            </a:extLst>
          </p:cNvPr>
          <p:cNvSpPr/>
          <p:nvPr/>
        </p:nvSpPr>
        <p:spPr bwMode="auto">
          <a:xfrm>
            <a:off x="3684896" y="545910"/>
            <a:ext cx="914400" cy="914400"/>
          </a:xfrm>
          <a:prstGeom prst="snip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69D21-2A0D-E044-AC92-0264DF3847AC}"/>
              </a:ext>
            </a:extLst>
          </p:cNvPr>
          <p:cNvSpPr/>
          <p:nvPr/>
        </p:nvSpPr>
        <p:spPr bwMode="auto">
          <a:xfrm>
            <a:off x="1140629" y="3977186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8507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  <a:p>
            <a:pPr lvl="1"/>
            <a:r>
              <a:rPr lang="en-US" dirty="0"/>
              <a:t>Individual updates</a:t>
            </a:r>
          </a:p>
          <a:p>
            <a:pPr lvl="1"/>
            <a:r>
              <a:rPr lang="en-US" dirty="0"/>
              <a:t>Receiver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69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1FD3-5732-8F40-ABA0-2016A458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8338-E540-0144-BBCF-1B5ABA51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set operations (</a:t>
            </a:r>
            <a:r>
              <a:rPr lang="en-US" strike="sngStrike" dirty="0"/>
              <a:t>C</a:t>
            </a:r>
            <a:r>
              <a:rPr lang="en-US" dirty="0"/>
              <a:t>R</a:t>
            </a:r>
            <a:r>
              <a:rPr lang="en-US" strike="sngStrike" dirty="0"/>
              <a:t>U</a:t>
            </a:r>
            <a:r>
              <a:rPr lang="en-US" dirty="0"/>
              <a:t>D): read (get status), delete (self only)</a:t>
            </a:r>
          </a:p>
          <a:p>
            <a:r>
              <a:rPr lang="en-US" dirty="0"/>
              <a:t>By default a client can see only itself in the receiver set</a:t>
            </a:r>
          </a:p>
          <a:p>
            <a:pPr lvl="1"/>
            <a:r>
              <a:rPr lang="en-US" dirty="0"/>
              <a:t>Appearance of self in the receiver set (read does not return not exists) is an indication that push starts</a:t>
            </a:r>
          </a:p>
          <a:p>
            <a:r>
              <a:rPr lang="en-US" dirty="0"/>
              <a:t>A client can delete itself (stops receiving push):</a:t>
            </a:r>
          </a:p>
          <a:p>
            <a:pPr lvl="1"/>
            <a:r>
              <a:rPr lang="en-US" sz="1800" dirty="0"/>
              <a:t>Explicit: DELETE &lt;transport-queue&gt;/</a:t>
            </a:r>
            <a:r>
              <a:rPr lang="en-US" sz="1800" dirty="0" err="1"/>
              <a:t>rs</a:t>
            </a:r>
            <a:r>
              <a:rPr lang="en-US" sz="1800" dirty="0"/>
              <a:t>/self</a:t>
            </a:r>
          </a:p>
          <a:p>
            <a:pPr lvl="1"/>
            <a:r>
              <a:rPr lang="en-US" sz="1800" dirty="0"/>
              <a:t>Implicit: Transport queue is connection ephemeral: close of connection or stream for the transport queue deletes the transport queue (from the view) for the client</a:t>
            </a:r>
          </a:p>
        </p:txBody>
      </p:sp>
    </p:spTree>
    <p:extLst>
      <p:ext uri="{BB962C8B-B14F-4D97-AF65-F5344CB8AC3E}">
        <p14:creationId xmlns:p14="http://schemas.microsoft.com/office/powerpoint/2010/main" val="284836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09DD-BB1C-E14F-836B-B55E2823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5B7B-DC69-FC43-8C57-205DD030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ALTO base protocol [RFC7285] is an HTTP/1.x client-pull protocol</a:t>
            </a:r>
          </a:p>
          <a:p>
            <a:r>
              <a:rPr lang="en-US" sz="2800" dirty="0"/>
              <a:t>ALTO/SSE [RFC8895] adds incremental server push using Server-Sent-Event, but is based on HTTP/1.x</a:t>
            </a:r>
          </a:p>
          <a:p>
            <a:pPr lvl="1"/>
            <a:r>
              <a:rPr lang="en-US" sz="2400" dirty="0"/>
              <a:t>Need additional</a:t>
            </a:r>
            <a:br>
              <a:rPr lang="en-US" sz="2400" dirty="0"/>
            </a:br>
            <a:r>
              <a:rPr lang="en-US" sz="2400" dirty="0"/>
              <a:t>control connection</a:t>
            </a:r>
          </a:p>
          <a:p>
            <a:pPr lvl="1"/>
            <a:r>
              <a:rPr lang="en-US" sz="2400" dirty="0"/>
              <a:t>Updates must be</a:t>
            </a:r>
            <a:br>
              <a:rPr lang="en-US" sz="2400" dirty="0"/>
            </a:br>
            <a:r>
              <a:rPr lang="en-US" sz="2400" dirty="0"/>
              <a:t>serialized</a:t>
            </a:r>
          </a:p>
          <a:p>
            <a:pPr lvl="1"/>
            <a:endParaRPr lang="en-US" sz="2400" dirty="0"/>
          </a:p>
          <a:p>
            <a:r>
              <a:rPr lang="en-US" sz="2800" dirty="0"/>
              <a:t>RFC8895 IESG review</a:t>
            </a:r>
          </a:p>
          <a:p>
            <a:pPr lvl="1"/>
            <a:r>
              <a:rPr lang="en-US" sz="2400" dirty="0"/>
              <a:t>Consider HTTP/2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BB774-E4E7-E146-AF62-33E6DCD8A6DF}"/>
              </a:ext>
            </a:extLst>
          </p:cNvPr>
          <p:cNvSpPr txBox="1"/>
          <p:nvPr/>
        </p:nvSpPr>
        <p:spPr>
          <a:xfrm>
            <a:off x="3301437" y="2292727"/>
            <a:ext cx="93201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------------------------------------------------------------------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+-------+         +-------+ 1.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  +------+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|       |         |       | &lt;-------------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|       |         |       | -------------&gt;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3.add/   |       |         |       | 1'. control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remove   |       |         |       |               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resource |Stream |         |Update |               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--------&gt;|Control| private |Stream | 2a. data update  |Client| 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|Server |&lt;-------&gt;|Server | messages         |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-------- |       |         |       | --------------&gt;  |      | &lt;-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response |       |         |       | --------------&gt;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|       |         |       | 2b.control update|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+-------+         +-------+ messages         +------+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456165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  <a:p>
            <a:pPr lvl="1"/>
            <a:r>
              <a:rPr lang="en-US" dirty="0"/>
              <a:t>Individual updates</a:t>
            </a:r>
          </a:p>
          <a:p>
            <a:pPr lvl="1"/>
            <a:r>
              <a:rPr lang="en-US" dirty="0"/>
              <a:t>Receiver set</a:t>
            </a:r>
          </a:p>
          <a:p>
            <a:pPr lvl="1"/>
            <a:r>
              <a:rPr lang="en-US" dirty="0"/>
              <a:t>Stream management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95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0B31-CD4B-B542-BF0D-08F03DA1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ALTO/2 Stream Management: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E412-B055-7044-B1DE-B4332942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Allow stream concurrency to reduce latency</a:t>
            </a:r>
          </a:p>
          <a:p>
            <a:pPr lvl="1"/>
            <a:r>
              <a:rPr lang="en-US" dirty="0"/>
              <a:t>Minimize the number of streams created</a:t>
            </a:r>
          </a:p>
          <a:p>
            <a:pPr lvl="1"/>
            <a:r>
              <a:rPr lang="en-US" dirty="0"/>
              <a:t>Enforce dependency among streams (so that if A depends on B, then A should be sent before B)</a:t>
            </a:r>
          </a:p>
          <a:p>
            <a:pPr lvl="2"/>
            <a:r>
              <a:rPr lang="en-US" dirty="0"/>
              <a:t>Encode dependency to enforce semantics (correctness)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TODO/Appendix: how to handle/map to HTTP/3 QUIC</a:t>
            </a:r>
          </a:p>
        </p:txBody>
      </p:sp>
    </p:spTree>
    <p:extLst>
      <p:ext uri="{BB962C8B-B14F-4D97-AF65-F5344CB8AC3E}">
        <p14:creationId xmlns:p14="http://schemas.microsoft.com/office/powerpoint/2010/main" val="2105889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D5BF-3658-0C4B-A0F1-FEC0A43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Stream Management: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5AD6-6C3C-E843-8DD0-FB3338F3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-&gt; Server [Create transport queue]</a:t>
            </a:r>
          </a:p>
          <a:p>
            <a:pPr lvl="1"/>
            <a:r>
              <a:rPr lang="en-US" dirty="0"/>
              <a:t>Each request to create a transport queue (POST) MUST choose a new client selected stream ID (</a:t>
            </a:r>
            <a:r>
              <a:rPr lang="en-US" dirty="0" err="1"/>
              <a:t>SID_tq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Stream Identifier of the frame is a new client-selected stream ID; Stream Dependency in HEADERS is 0 (connection) for an independent resource, the other transport queue if the dependency is known</a:t>
            </a:r>
          </a:p>
          <a:p>
            <a:pPr lvl="2"/>
            <a:r>
              <a:rPr lang="en-US" dirty="0"/>
              <a:t>Invariant: Stream keeps open until close or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A4C06-450B-B04F-B613-5829E23A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912" y="4410104"/>
            <a:ext cx="4928188" cy="1914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F1E74-4398-784C-8B14-1F6A9A6B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382911"/>
            <a:ext cx="6096000" cy="19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43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D5BF-3658-0C4B-A0F1-FEC0A43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Stream Management: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5AD6-6C3C-E843-8DD0-FB3338F3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-&gt; Server [Close transport queue]</a:t>
            </a:r>
          </a:p>
          <a:p>
            <a:pPr lvl="1"/>
            <a:r>
              <a:rPr lang="en-US" dirty="0"/>
              <a:t>DELETE to close a transport queue (</a:t>
            </a:r>
            <a:r>
              <a:rPr lang="en-US" dirty="0" err="1"/>
              <a:t>SID_tq</a:t>
            </a:r>
            <a:r>
              <a:rPr lang="en-US" dirty="0"/>
              <a:t>) MUST be sent in </a:t>
            </a:r>
            <a:r>
              <a:rPr lang="en-US" dirty="0" err="1"/>
              <a:t>SID_tq</a:t>
            </a:r>
            <a:endParaRPr lang="en-US" dirty="0"/>
          </a:p>
          <a:p>
            <a:pPr lvl="2"/>
            <a:r>
              <a:rPr lang="en-US" dirty="0"/>
              <a:t>Stream Identifier of the frame is </a:t>
            </a:r>
            <a:r>
              <a:rPr lang="en-US" dirty="0" err="1"/>
              <a:t>SID_tq</a:t>
            </a:r>
            <a:r>
              <a:rPr lang="en-US" dirty="0"/>
              <a:t>; Stream Dependency in HEADER is 0 (connection)</a:t>
            </a:r>
          </a:p>
          <a:p>
            <a:pPr lvl="3"/>
            <a:r>
              <a:rPr lang="en-US" dirty="0"/>
              <a:t>So that a client cannot close a different stream</a:t>
            </a:r>
          </a:p>
          <a:p>
            <a:pPr lvl="3"/>
            <a:r>
              <a:rPr lang="en-US" dirty="0"/>
              <a:t>HEADERS indicates END_STREAM; server response also close 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A4C06-450B-B04F-B613-5829E23A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912" y="4410104"/>
            <a:ext cx="4928188" cy="1914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F1E74-4398-784C-8B14-1F6A9A6B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382911"/>
            <a:ext cx="6096000" cy="19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7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D5BF-3658-0C4B-A0F1-FEC0A43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Stream Management: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5AD6-6C3C-E843-8DD0-FB3338F3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-&gt; Server [Request on data of a transport queue </a:t>
            </a:r>
            <a:r>
              <a:rPr lang="en-US" dirty="0" err="1"/>
              <a:t>SID_tq</a:t>
            </a:r>
            <a:r>
              <a:rPr lang="en-US" dirty="0"/>
              <a:t>, e.g., read message]</a:t>
            </a:r>
          </a:p>
          <a:p>
            <a:pPr lvl="1"/>
            <a:r>
              <a:rPr lang="en-US" dirty="0"/>
              <a:t>Stream Identifier of the frame is a new client-selected stream ID, Stream Dependency in HEADERs MUST be </a:t>
            </a:r>
            <a:r>
              <a:rPr lang="en-US" dirty="0" err="1"/>
              <a:t>SID_tq</a:t>
            </a:r>
            <a:endParaRPr lang="en-US" dirty="0"/>
          </a:p>
          <a:p>
            <a:pPr lvl="2"/>
            <a:r>
              <a:rPr lang="en-US" dirty="0"/>
              <a:t>So that a client cannot issue request on a closed transport queue</a:t>
            </a:r>
          </a:p>
          <a:p>
            <a:pPr lvl="2"/>
            <a:r>
              <a:rPr lang="en-US" dirty="0"/>
              <a:t>Request indicates END_STREAM; response also indicates end of 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A4C06-450B-B04F-B613-5829E23A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912" y="4410104"/>
            <a:ext cx="4928188" cy="1914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F1E74-4398-784C-8B14-1F6A9A6B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382911"/>
            <a:ext cx="6096000" cy="19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62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D5BF-3658-0C4B-A0F1-FEC0A43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Stream Management: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5AD6-6C3C-E843-8DD0-FB3338F3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-&gt; Client PUSH_PROMISE for transport queue </a:t>
            </a:r>
            <a:r>
              <a:rPr lang="en-US" dirty="0" err="1"/>
              <a:t>SID_tq</a:t>
            </a:r>
            <a:endParaRPr lang="en-US" dirty="0"/>
          </a:p>
          <a:p>
            <a:pPr lvl="1"/>
            <a:r>
              <a:rPr lang="en-US" dirty="0"/>
              <a:t>PUSH_PROMISE sent in stream </a:t>
            </a:r>
            <a:r>
              <a:rPr lang="en-US" dirty="0" err="1"/>
              <a:t>SID_tq</a:t>
            </a:r>
            <a:r>
              <a:rPr lang="en-US" dirty="0"/>
              <a:t> to serialize to allow the client to know the push order</a:t>
            </a:r>
          </a:p>
          <a:p>
            <a:pPr lvl="1"/>
            <a:r>
              <a:rPr lang="en-US" dirty="0"/>
              <a:t>Each PUSH_PROMISE chooses a new server-selected stream ID</a:t>
            </a:r>
          </a:p>
          <a:p>
            <a:pPr lvl="2"/>
            <a:r>
              <a:rPr lang="en-US" dirty="0"/>
              <a:t>Stream is closed after  push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F1E74-4398-784C-8B14-1F6A9A6B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4382911"/>
            <a:ext cx="6096000" cy="1941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905CC-2638-7040-B8B8-BA5691AC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99" y="4382911"/>
            <a:ext cx="5197289" cy="17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6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0EC9-622A-1A45-85C9-CD525337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Streams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D825-EA4C-5E40-A400-139F79E5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by SETTINGS_MAX_CONCURRENT_STREAMS</a:t>
            </a:r>
          </a:p>
          <a:p>
            <a:r>
              <a:rPr lang="en-US" dirty="0"/>
              <a:t>Client -&gt; Server</a:t>
            </a:r>
          </a:p>
          <a:p>
            <a:pPr lvl="1"/>
            <a:r>
              <a:rPr lang="en-US" dirty="0"/>
              <a:t>There is one stream for each open transport queue</a:t>
            </a:r>
          </a:p>
          <a:p>
            <a:pPr lvl="2"/>
            <a:r>
              <a:rPr lang="en-US" dirty="0"/>
              <a:t>A client can always close a transport queue (it uses the open stream) and hence can open -&gt; can close, without issue of deadlock</a:t>
            </a:r>
          </a:p>
          <a:p>
            <a:r>
              <a:rPr lang="en-US" dirty="0"/>
              <a:t>Server -&gt; Client push</a:t>
            </a:r>
          </a:p>
          <a:p>
            <a:pPr lvl="1"/>
            <a:r>
              <a:rPr lang="en-US" dirty="0"/>
              <a:t>Each push needs to open a new stream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53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  <a:p>
            <a:pPr lvl="1"/>
            <a:r>
              <a:rPr lang="en-US" dirty="0"/>
              <a:t>Individual updates</a:t>
            </a:r>
          </a:p>
          <a:p>
            <a:pPr lvl="1"/>
            <a:r>
              <a:rPr lang="en-US" dirty="0"/>
              <a:t>Receiver set</a:t>
            </a:r>
          </a:p>
          <a:p>
            <a:pPr lvl="1"/>
            <a:r>
              <a:rPr lang="en-US" dirty="0"/>
              <a:t>Stream management</a:t>
            </a:r>
          </a:p>
          <a:p>
            <a:r>
              <a:rPr lang="en-US" dirty="0"/>
              <a:t>Discussions and open issues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260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D91-1380-E241-8360-B0E2728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and Pub/sub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532C-25E6-044F-963C-833016A6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  <a:p>
            <a:pPr lvl="1"/>
            <a:r>
              <a:rPr lang="en-US" dirty="0"/>
              <a:t>The design does not allow creation of generic message queues</a:t>
            </a:r>
          </a:p>
          <a:p>
            <a:pPr lvl="1"/>
            <a:r>
              <a:rPr lang="en-US" dirty="0"/>
              <a:t>Only the server can be the publisher</a:t>
            </a:r>
          </a:p>
          <a:p>
            <a:pPr lvl="2"/>
            <a:r>
              <a:rPr lang="en-US" dirty="0"/>
              <a:t>Clients publish info to be shared with other client</a:t>
            </a:r>
          </a:p>
          <a:p>
            <a:pPr lvl="1"/>
            <a:r>
              <a:rPr lang="en-US" dirty="0"/>
              <a:t>The design does not have the capability of Exchange (message router)</a:t>
            </a:r>
          </a:p>
          <a:p>
            <a:r>
              <a:rPr lang="en-US" dirty="0"/>
              <a:t>Way forward: Keep simple</a:t>
            </a:r>
          </a:p>
          <a:p>
            <a:pPr lvl="1"/>
            <a:r>
              <a:rPr lang="en-US" dirty="0"/>
              <a:t>Broker for further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F9F7-9C93-1542-81DB-94D6A7C5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24" y="3657600"/>
            <a:ext cx="4692276" cy="2656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5F18F-30BE-2340-9203-F46BE81288B6}"/>
              </a:ext>
            </a:extLst>
          </p:cNvPr>
          <p:cNvSpPr/>
          <p:nvPr/>
        </p:nvSpPr>
        <p:spPr>
          <a:xfrm>
            <a:off x="3626971" y="5975051"/>
            <a:ext cx="5480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www.rabbitmq.com</a:t>
            </a:r>
            <a:r>
              <a:rPr lang="en-US" dirty="0"/>
              <a:t>/resources/specs/amqp0-9-1.pdf</a:t>
            </a:r>
          </a:p>
        </p:txBody>
      </p:sp>
    </p:spTree>
    <p:extLst>
      <p:ext uri="{BB962C8B-B14F-4D97-AF65-F5344CB8AC3E}">
        <p14:creationId xmlns:p14="http://schemas.microsoft.com/office/powerpoint/2010/main" val="3821230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9172-225B-9744-98E3-24CD48E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about Transport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5BDE-4910-2C4F-B001-E5ED2747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semantics</a:t>
            </a:r>
          </a:p>
          <a:p>
            <a:pPr lvl="1"/>
            <a:r>
              <a:rPr lang="en-US" dirty="0"/>
              <a:t>Tell the client ALTO information (e.g., cost) for a future time point</a:t>
            </a:r>
          </a:p>
          <a:p>
            <a:pPr lvl="1"/>
            <a:r>
              <a:rPr lang="en-US" dirty="0"/>
              <a:t>Tell the client when the next information will be released, it is the time that the info is released is distributed, not the value [support]</a:t>
            </a:r>
          </a:p>
        </p:txBody>
      </p:sp>
    </p:spTree>
    <p:extLst>
      <p:ext uri="{BB962C8B-B14F-4D97-AF65-F5344CB8AC3E}">
        <p14:creationId xmlns:p14="http://schemas.microsoft.com/office/powerpoint/2010/main" val="152973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BEB-8C4A-8341-9AC5-80F3DCA5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318088"/>
            <a:ext cx="11416621" cy="685800"/>
          </a:xfrm>
        </p:spPr>
        <p:txBody>
          <a:bodyPr/>
          <a:lstStyle/>
          <a:p>
            <a:r>
              <a:rPr lang="en-US" dirty="0"/>
              <a:t>ALTO/H2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B5E5-52C8-F947-A70E-FAE4057D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1096305"/>
            <a:ext cx="10931857" cy="5331788"/>
          </a:xfrm>
        </p:spPr>
        <p:txBody>
          <a:bodyPr/>
          <a:lstStyle/>
          <a:p>
            <a:r>
              <a:rPr lang="en-US" sz="2000" dirty="0"/>
              <a:t>From ALTO base protocol [RFC 7285]</a:t>
            </a:r>
          </a:p>
          <a:p>
            <a:pPr lvl="1"/>
            <a:r>
              <a:rPr lang="en-US" sz="1800" dirty="0"/>
              <a:t>R0: Client can request any ALTO resource using the connection, just as using ALTO base protocol using HTTP/1.x</a:t>
            </a:r>
          </a:p>
          <a:p>
            <a:r>
              <a:rPr lang="en-US" sz="2000" dirty="0"/>
              <a:t>From ALTO SSE [RFC 8895]</a:t>
            </a:r>
          </a:p>
          <a:p>
            <a:pPr lvl="1"/>
            <a:r>
              <a:rPr lang="en-US" sz="1800" dirty="0"/>
              <a:t>R1: Client can request the addition (start) of incremental updates to a resource</a:t>
            </a:r>
          </a:p>
          <a:p>
            <a:pPr lvl="1"/>
            <a:r>
              <a:rPr lang="en-US" sz="1800" dirty="0"/>
              <a:t>R2: Client can request the deletion (stop) of incremental updates to a resource</a:t>
            </a:r>
          </a:p>
          <a:p>
            <a:pPr lvl="1"/>
            <a:r>
              <a:rPr lang="en-US" sz="1800" dirty="0"/>
              <a:t>R3: Server can signal to the client the start or stop of incremental updates to a resource</a:t>
            </a:r>
          </a:p>
          <a:p>
            <a:pPr lvl="1"/>
            <a:r>
              <a:rPr lang="en-US" sz="1800" dirty="0"/>
              <a:t>R4: Server can choose the type of each incremental update encoding, as long as the type is indicated to be acceptable by the client</a:t>
            </a:r>
          </a:p>
          <a:p>
            <a:r>
              <a:rPr lang="en-US" sz="2000" dirty="0"/>
              <a:t>From ALTO base framework [RFC 7285]</a:t>
            </a:r>
          </a:p>
          <a:p>
            <a:pPr lvl="1"/>
            <a:r>
              <a:rPr lang="en-US" sz="1600" dirty="0"/>
              <a:t>R5: Design follows basic HTTP Representational State Transfer architecture if possible</a:t>
            </a:r>
          </a:p>
          <a:p>
            <a:pPr lvl="2"/>
            <a:r>
              <a:rPr lang="en-US" sz="1800" dirty="0"/>
              <a:t>Can use only a limited number of verbs (GET, POST, PUT, DELETE, HEAD)</a:t>
            </a:r>
          </a:p>
          <a:p>
            <a:pPr lvl="1"/>
            <a:r>
              <a:rPr lang="en-US" sz="1600" dirty="0"/>
              <a:t>R6: Design takes advantage of HTTP/2 design features such as parallel transfer and respects HTTP/2 semantics [PUSH_PROMISE]</a:t>
            </a:r>
          </a:p>
          <a:p>
            <a:r>
              <a:rPr lang="en-US" sz="2000" dirty="0"/>
              <a:t>Allow flexible deployment</a:t>
            </a:r>
          </a:p>
          <a:p>
            <a:pPr lvl="1"/>
            <a:r>
              <a:rPr lang="en-US" sz="1600" dirty="0"/>
              <a:t>R7: Capability negotiation</a:t>
            </a:r>
          </a:p>
        </p:txBody>
      </p:sp>
    </p:spTree>
    <p:extLst>
      <p:ext uri="{BB962C8B-B14F-4D97-AF65-F5344CB8AC3E}">
        <p14:creationId xmlns:p14="http://schemas.microsoft.com/office/powerpoint/2010/main" val="2405483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BD93-8595-0A4D-B413-85C5CA18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95AA-AA1E-0B42-A3E1-0369B327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two-layered design [Need update]</a:t>
            </a:r>
          </a:p>
          <a:p>
            <a:pPr lvl="1"/>
            <a:r>
              <a:rPr lang="en-US" dirty="0"/>
              <a:t>Base layer </a:t>
            </a:r>
          </a:p>
          <a:p>
            <a:pPr lvl="1"/>
            <a:r>
              <a:rPr lang="en-US" dirty="0"/>
              <a:t>Instantiation into HTTP/2 and HTTP/3 separately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D8FFE-FFBD-4047-AF92-2E628FAAB3B1}"/>
              </a:ext>
            </a:extLst>
          </p:cNvPr>
          <p:cNvSpPr/>
          <p:nvPr/>
        </p:nvSpPr>
        <p:spPr bwMode="auto">
          <a:xfrm>
            <a:off x="3821373" y="3057099"/>
            <a:ext cx="3466531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Base Design (</a:t>
            </a: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tq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, </a:t>
            </a: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uq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, </a:t>
            </a: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rs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, 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4FD881-22B9-B743-892C-1142941F342F}"/>
              </a:ext>
            </a:extLst>
          </p:cNvPr>
          <p:cNvSpPr/>
          <p:nvPr/>
        </p:nvSpPr>
        <p:spPr bwMode="auto">
          <a:xfrm>
            <a:off x="3821373" y="3657600"/>
            <a:ext cx="1460312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HTTP/2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00684-E425-704B-A2D2-9410B0CF5C25}"/>
              </a:ext>
            </a:extLst>
          </p:cNvPr>
          <p:cNvSpPr/>
          <p:nvPr/>
        </p:nvSpPr>
        <p:spPr bwMode="auto">
          <a:xfrm>
            <a:off x="5827592" y="3657600"/>
            <a:ext cx="1460312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HTTP/3</a:t>
            </a:r>
          </a:p>
        </p:txBody>
      </p:sp>
    </p:spTree>
    <p:extLst>
      <p:ext uri="{BB962C8B-B14F-4D97-AF65-F5344CB8AC3E}">
        <p14:creationId xmlns:p14="http://schemas.microsoft.com/office/powerpoint/2010/main" val="539834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E84B-F427-694C-80EF-EF92C79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988A-6CEA-344F-B6F1-E4B2B385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base layer</a:t>
            </a:r>
          </a:p>
          <a:p>
            <a:r>
              <a:rPr lang="en-US" dirty="0"/>
              <a:t>First get a complete first version for HTTP/2</a:t>
            </a:r>
          </a:p>
          <a:p>
            <a:r>
              <a:rPr lang="en-US" dirty="0"/>
              <a:t>Next or earlier look into HTTP/3</a:t>
            </a:r>
          </a:p>
          <a:p>
            <a:pPr lvl="1"/>
            <a:r>
              <a:rPr lang="en-US" dirty="0"/>
              <a:t>Two sides of issues</a:t>
            </a:r>
          </a:p>
          <a:p>
            <a:pPr lvl="2"/>
            <a:r>
              <a:rPr lang="en-US" dirty="0"/>
              <a:t>Neg: HTTP/3 flexibility may cause issues for our design</a:t>
            </a:r>
          </a:p>
          <a:p>
            <a:pPr lvl="2"/>
            <a:r>
              <a:rPr lang="en-US" dirty="0" err="1"/>
              <a:t>Pos</a:t>
            </a:r>
            <a:r>
              <a:rPr lang="en-US" dirty="0"/>
              <a:t>: HTTP/3 allows more flexibility which we can benefit from</a:t>
            </a:r>
          </a:p>
          <a:p>
            <a:r>
              <a:rPr lang="en-US" dirty="0"/>
              <a:t>Current design</a:t>
            </a:r>
          </a:p>
          <a:p>
            <a:pPr lvl="1"/>
            <a:r>
              <a:rPr lang="en-US" dirty="0"/>
              <a:t>PUSH_PROMISE are sent in the open stream and they all follow the same order</a:t>
            </a:r>
          </a:p>
          <a:p>
            <a:pPr lvl="1"/>
            <a:r>
              <a:rPr lang="en-US" dirty="0"/>
              <a:t>HTTP/3 allows all to be concurrent</a:t>
            </a:r>
          </a:p>
        </p:txBody>
      </p:sp>
    </p:spTree>
    <p:extLst>
      <p:ext uri="{BB962C8B-B14F-4D97-AF65-F5344CB8AC3E}">
        <p14:creationId xmlns:p14="http://schemas.microsoft.com/office/powerpoint/2010/main" val="13969849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0DD8-0052-3841-A240-E465CF35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HTTP2 -&gt; HTTP/3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C9C8-2E04-5041-93E1-57DCECD7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HTTP/2 frames are serialized into a single FIFO, reliable TCP connection</a:t>
            </a:r>
          </a:p>
          <a:p>
            <a:pPr lvl="1"/>
            <a:r>
              <a:rPr lang="en-US" dirty="0"/>
              <a:t>http2-send(stream-id, msg1) followed by http2-send(stream-id, msg2);</a:t>
            </a:r>
          </a:p>
          <a:p>
            <a:pPr lvl="2"/>
            <a:r>
              <a:rPr lang="en-US" dirty="0"/>
              <a:t>We know that msg1 will arrive before msg2</a:t>
            </a:r>
          </a:p>
          <a:p>
            <a:r>
              <a:rPr lang="en-US" dirty="0"/>
              <a:t>HTTP/3 frames use independent UDP data connections</a:t>
            </a:r>
          </a:p>
        </p:txBody>
      </p:sp>
    </p:spTree>
    <p:extLst>
      <p:ext uri="{BB962C8B-B14F-4D97-AF65-F5344CB8AC3E}">
        <p14:creationId xmlns:p14="http://schemas.microsoft.com/office/powerpoint/2010/main" val="41382823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E07B-1A2E-324A-876D-FEAA9B28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A6A1-849D-FA41-B399-5F6A3F37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to fully specify the complete set of negotiation parameters</a:t>
            </a:r>
          </a:p>
          <a:p>
            <a:pPr lvl="1"/>
            <a:r>
              <a:rPr lang="en-US" dirty="0"/>
              <a:t>Use HTTP/2 (default), HTTP/3</a:t>
            </a:r>
          </a:p>
          <a:p>
            <a:pPr lvl="1"/>
            <a:r>
              <a:rPr lang="en-US" dirty="0"/>
              <a:t>Incremental updates queue encoding </a:t>
            </a:r>
          </a:p>
          <a:p>
            <a:pPr lvl="2"/>
            <a:r>
              <a:rPr lang="en-US" dirty="0"/>
              <a:t>Chosen by server, but must be specified as HTTP Accept header of client</a:t>
            </a:r>
          </a:p>
          <a:p>
            <a:pPr lvl="3"/>
            <a:r>
              <a:rPr lang="en-US" dirty="0"/>
              <a:t>Initial connection setup: client sends list of </a:t>
            </a:r>
            <a:r>
              <a:rPr lang="en-US" dirty="0" err="1"/>
              <a:t>incr</a:t>
            </a:r>
            <a:r>
              <a:rPr lang="en-US" dirty="0"/>
              <a:t> update mime types, and server returns the subset which it can use (Vary header in response)</a:t>
            </a:r>
          </a:p>
          <a:p>
            <a:pPr lvl="1"/>
            <a:r>
              <a:rPr lang="en-US" dirty="0"/>
              <a:t>Concurrency level (e.g., </a:t>
            </a:r>
            <a:r>
              <a:rPr lang="en-US" dirty="0" err="1"/>
              <a:t>Rucio</a:t>
            </a:r>
            <a:r>
              <a:rPr lang="en-US" dirty="0"/>
              <a:t> controller need to monitor info for a large number of clients) stream control</a:t>
            </a:r>
          </a:p>
        </p:txBody>
      </p:sp>
    </p:spTree>
    <p:extLst>
      <p:ext uri="{BB962C8B-B14F-4D97-AF65-F5344CB8AC3E}">
        <p14:creationId xmlns:p14="http://schemas.microsoft.com/office/powerpoint/2010/main" val="2934627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E2ADA-AF22-5A4A-95B3-72344E0BC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B3792A-3503-D448-8B20-7CE4929C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7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8385-022E-8642-99FE-E20FA72E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5E1ED-F500-8B4F-8003-9CD57B23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56360"/>
              </p:ext>
            </p:extLst>
          </p:nvPr>
        </p:nvGraphicFramePr>
        <p:xfrm>
          <a:off x="81054" y="85613"/>
          <a:ext cx="12110946" cy="60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9">
                  <a:extLst>
                    <a:ext uri="{9D8B030D-6E8A-4147-A177-3AD203B41FA5}">
                      <a16:colId xmlns:a16="http://schemas.microsoft.com/office/drawing/2014/main" val="3129874548"/>
                    </a:ext>
                  </a:extLst>
                </a:gridCol>
                <a:gridCol w="3162737">
                  <a:extLst>
                    <a:ext uri="{9D8B030D-6E8A-4147-A177-3AD203B41FA5}">
                      <a16:colId xmlns:a16="http://schemas.microsoft.com/office/drawing/2014/main" val="182147399"/>
                    </a:ext>
                  </a:extLst>
                </a:gridCol>
                <a:gridCol w="2753627">
                  <a:extLst>
                    <a:ext uri="{9D8B030D-6E8A-4147-A177-3AD203B41FA5}">
                      <a16:colId xmlns:a16="http://schemas.microsoft.com/office/drawing/2014/main" val="4223205053"/>
                    </a:ext>
                  </a:extLst>
                </a:gridCol>
                <a:gridCol w="1290271">
                  <a:extLst>
                    <a:ext uri="{9D8B030D-6E8A-4147-A177-3AD203B41FA5}">
                      <a16:colId xmlns:a16="http://schemas.microsoft.com/office/drawing/2014/main" val="1094737802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61835384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49011715"/>
                    </a:ext>
                  </a:extLst>
                </a:gridCol>
              </a:tblGrid>
              <a:tr h="280147">
                <a:tc>
                  <a:txBody>
                    <a:bodyPr/>
                    <a:lstStyle/>
                    <a:p>
                      <a:r>
                        <a:rPr lang="en-US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(Out if not 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Core Information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Main Size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Stability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Incremental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1509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Information Resource Directory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alto-directory+json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store; 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32463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Network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alto-networkmap+json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addrType</a:t>
                      </a:r>
                      <a:r>
                        <a:rPr lang="en-US" sz="1200" dirty="0"/>
                        <a:t> -&gt;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#CIDRs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CIDR from </a:t>
                      </a:r>
                      <a:r>
                        <a:rPr lang="en-US" sz="1200" dirty="0" err="1"/>
                        <a:t>pid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45458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r>
                        <a:rPr lang="en-US" sz="1200" dirty="0"/>
                        <a:t>Cost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alto-costmap+json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#SRCPID * #DSTPID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cost map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7861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r>
                        <a:rPr lang="en-US" sz="1200" dirty="0"/>
                        <a:t>Filtered Map Services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alto-networkmapfilter+json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alto-costmapfilter+json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selected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dstPID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</a:p>
                    <a:p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Filtered #SRCPID * #DSTPID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map entries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447"/>
                  </a:ext>
                </a:extLst>
              </a:tr>
              <a:tr h="79476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Property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+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12805"/>
                  </a:ext>
                </a:extLst>
              </a:tr>
              <a:tr h="60607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Cost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x </a:t>
                      </a:r>
                      <a:r>
                        <a:rPr lang="en-US" sz="1200" dirty="0" err="1"/>
                        <a:t>dstAddr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dstAddr</a:t>
                      </a:r>
                      <a:r>
                        <a:rPr lang="en-US" sz="1200" dirty="0"/>
                        <a:t> -&gt;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more dynamic than cost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36704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Cost Calendar [RFC8896]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Extension to </a:t>
                      </a:r>
                      <a:r>
                        <a:rPr lang="en-US" sz="1200" dirty="0" err="1"/>
                        <a:t>CostType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Previous * #</a:t>
                      </a:r>
                      <a:r>
                        <a:rPr lang="en-US" sz="1200" dirty="0" err="1"/>
                        <a:t>num_intervals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window moves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59436"/>
                  </a:ext>
                </a:extLst>
              </a:tr>
              <a:tr h="590837">
                <a:tc>
                  <a:txBody>
                    <a:bodyPr/>
                    <a:lstStyle/>
                    <a:p>
                      <a:r>
                        <a:rPr lang="en-US" sz="1200" dirty="0"/>
                        <a:t>Unified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alto-propmapparams+json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alto-propmap+json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,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property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453"/>
                  </a:ext>
                </a:extLst>
              </a:tr>
              <a:tr h="560357">
                <a:tc>
                  <a:txBody>
                    <a:bodyPr/>
                    <a:lstStyle/>
                    <a:p>
                      <a:r>
                        <a:rPr lang="en-US" sz="1200" dirty="0"/>
                        <a:t>Path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see </a:t>
                      </a:r>
                      <a:r>
                        <a:rPr lang="en-US" sz="1200" dirty="0" err="1"/>
                        <a:t>costmap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multipart/</a:t>
                      </a:r>
                      <a:r>
                        <a:rPr lang="en-US" sz="1200" dirty="0" err="1"/>
                        <a:t>related;type</a:t>
                      </a:r>
                      <a:r>
                        <a:rPr lang="en-US" sz="1200" dirty="0"/>
                        <a:t>=application/</a:t>
                      </a:r>
                      <a:r>
                        <a:rPr lang="en-US" sz="1200" dirty="0" err="1"/>
                        <a:t>alto-costmap+json</a:t>
                      </a:r>
                      <a:r>
                        <a:rPr lang="en-US" sz="12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map + unified property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vec</a:t>
                      </a:r>
                      <a:r>
                        <a:rPr lang="en-US" sz="1200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metric,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path vector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7677"/>
                  </a:ext>
                </a:extLst>
              </a:tr>
              <a:tr h="358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CDNi</a:t>
                      </a:r>
                      <a:r>
                        <a:rPr lang="en-US" sz="1200" dirty="0"/>
                        <a:t> Cap &amp;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alto-cdni+json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Array; {capability-type: capability-value}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#footprint * #capability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dynamic, </a:t>
                      </a:r>
                      <a:r>
                        <a:rPr lang="en-US" sz="1200" dirty="0" err="1"/>
                        <a:t>bursty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290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D109-5DD9-6249-B329-FC90452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8" y="139750"/>
            <a:ext cx="11416621" cy="685800"/>
          </a:xfrm>
        </p:spPr>
        <p:txBody>
          <a:bodyPr/>
          <a:lstStyle/>
          <a:p>
            <a:r>
              <a:rPr lang="en-US" sz="3600" dirty="0"/>
              <a:t>Performance and Effectiveness of Current Transport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D4D18-17EB-8E4C-A063-8E736CD99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6502"/>
              </p:ext>
            </p:extLst>
          </p:nvPr>
        </p:nvGraphicFramePr>
        <p:xfrm>
          <a:off x="146102" y="1000832"/>
          <a:ext cx="1180941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657">
                  <a:extLst>
                    <a:ext uri="{9D8B030D-6E8A-4147-A177-3AD203B41FA5}">
                      <a16:colId xmlns:a16="http://schemas.microsoft.com/office/drawing/2014/main" val="2948170734"/>
                    </a:ext>
                  </a:extLst>
                </a:gridCol>
                <a:gridCol w="3399049">
                  <a:extLst>
                    <a:ext uri="{9D8B030D-6E8A-4147-A177-3AD203B41FA5}">
                      <a16:colId xmlns:a16="http://schemas.microsoft.com/office/drawing/2014/main" val="44035653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1626119312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32321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Infrastructures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Basic Workload (ALTO SPEC)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Collecting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Benocs</a:t>
                      </a:r>
                      <a:r>
                        <a:rPr lang="en-US" sz="2000" dirty="0"/>
                        <a:t> is fully open to use its infrastructure as an evaluation environment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Greater Bay Network is also fully open to use its infrastructure as an evaluation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(Filtered) Cost map: distribute inter-site performance metrics and calendar; routing changes + link dynamics  =&gt; updated metrics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Endpoint/unified property service: endpoint access status query/updates/</a:t>
                      </a:r>
                      <a:r>
                        <a:rPr lang="en-US" sz="2000" dirty="0" err="1"/>
                        <a:t>bwe</a:t>
                      </a:r>
                      <a:endParaRPr lang="en-US" sz="2000" dirty="0"/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CDN node footprint &amp; capability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Flow direction (pointing to CDN nodes) using ECS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Path vector providing available </a:t>
                      </a:r>
                      <a:r>
                        <a:rPr lang="en-US" sz="2000" dirty="0" err="1"/>
                        <a:t>reservable</a:t>
                      </a:r>
                      <a:r>
                        <a:rPr lang="en-US" sz="2000" dirty="0"/>
                        <a:t>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HTTP/1.x per request full retrieval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keep alive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pipelining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HTTP/2, HTTP/3 per request, full retrieval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ALTO/SSE RFC8895 (on HTTP/1.x)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Server processing load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client processing load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Transport load (bytes)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Transport latency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Throughput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2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986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003-F375-6C47-98D0-9603B169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256092"/>
            <a:ext cx="11416621" cy="685800"/>
          </a:xfrm>
        </p:spPr>
        <p:txBody>
          <a:bodyPr/>
          <a:lstStyle/>
          <a:p>
            <a:r>
              <a:rPr lang="en-US" sz="3600" dirty="0"/>
              <a:t>General Space of Network-&gt;App Information Transport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9A6079-39D0-414A-8EA5-71D35384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90008"/>
              </p:ext>
            </p:extLst>
          </p:nvPr>
        </p:nvGraphicFramePr>
        <p:xfrm>
          <a:off x="1226086" y="1618567"/>
          <a:ext cx="991435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588">
                  <a:extLst>
                    <a:ext uri="{9D8B030D-6E8A-4147-A177-3AD203B41FA5}">
                      <a16:colId xmlns:a16="http://schemas.microsoft.com/office/drawing/2014/main" val="1227909160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58848231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96877043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32614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Protocol/Base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transported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ALTO/RFC7285, RFC8895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map, cost map, unified property,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HTTP/1.x client/server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Request/response; ALTO/SSE incremental 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ECN/RFC3168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Congestion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bits in IP Traffic Class header; ECN-Echo/CWR flags  in 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packet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NEF, SCEF&lt;-&gt;AS/3GPP,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capabilities/events -&gt;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160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E946-4606-FC43-B6B4-2DE58BC3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C4EC-9FEB-BF44-AF46-FEB78E1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JSON-LINK as data model [TBD]</a:t>
            </a:r>
          </a:p>
          <a:p>
            <a:endParaRPr lang="en-US" dirty="0"/>
          </a:p>
          <a:p>
            <a:r>
              <a:rPr lang="en-US" dirty="0"/>
              <a:t>Benchmarking deployment and initial reports [Richard, Danny]</a:t>
            </a:r>
          </a:p>
          <a:p>
            <a:pPr lvl="1"/>
            <a:r>
              <a:rPr lang="en-US" dirty="0" err="1"/>
              <a:t>openalto.org</a:t>
            </a:r>
            <a:endParaRPr lang="en-US" dirty="0"/>
          </a:p>
          <a:p>
            <a:pPr lvl="1"/>
            <a:r>
              <a:rPr lang="en-US" dirty="0"/>
              <a:t>Open platforms, all are welcome to join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Initial draft surveying of Net-&gt;App information and transport in major SDOs [Roland, </a:t>
            </a:r>
            <a:r>
              <a:rPr lang="en-US" dirty="0" err="1"/>
              <a:t>Chunshan</a:t>
            </a:r>
            <a:r>
              <a:rPr lang="en-US" dirty="0"/>
              <a:t>, Richard]</a:t>
            </a:r>
          </a:p>
        </p:txBody>
      </p:sp>
    </p:spTree>
    <p:extLst>
      <p:ext uri="{BB962C8B-B14F-4D97-AF65-F5344CB8AC3E}">
        <p14:creationId xmlns:p14="http://schemas.microsoft.com/office/powerpoint/2010/main" val="35206411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581F-EF55-4042-9784-1DA73DF3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930E7-C23F-9846-829E-651F3119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1" y="0"/>
            <a:ext cx="6096000" cy="1941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B1657-6E71-AB4A-84BE-672AF1A10E8E}"/>
              </a:ext>
            </a:extLst>
          </p:cNvPr>
          <p:cNvSpPr/>
          <p:nvPr/>
        </p:nvSpPr>
        <p:spPr>
          <a:xfrm>
            <a:off x="0" y="197351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value 0x0 is reserved for frames that are associated with the connection as a whole as opposed to an individual stream.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A6399-9F79-7C42-93F5-FE64C172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000874"/>
            <a:ext cx="84582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22523-F2E1-D240-B333-89193A43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499" y="-17035"/>
            <a:ext cx="5876607" cy="2282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8FB32-6DC1-DF49-9754-F50A9B155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82" y="2333790"/>
            <a:ext cx="6648824" cy="2268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A7625-2B2E-124E-9828-BC1DEC12B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105" y="4920812"/>
            <a:ext cx="5729941" cy="12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9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839257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0867-E456-A54E-8E0F-02942933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7059-59A3-7842-8C1D-40EC0DC5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goal: </a:t>
            </a:r>
            <a:r>
              <a:rPr lang="en-US" dirty="0" err="1"/>
              <a:t>openalto</a:t>
            </a:r>
            <a:r>
              <a:rPr lang="en-US" dirty="0"/>
              <a:t> development, deep involvement of CERN team</a:t>
            </a:r>
          </a:p>
          <a:p>
            <a:r>
              <a:rPr lang="en-US" dirty="0"/>
              <a:t>Tool: NAI submission(s)</a:t>
            </a:r>
          </a:p>
        </p:txBody>
      </p:sp>
    </p:spTree>
    <p:extLst>
      <p:ext uri="{BB962C8B-B14F-4D97-AF65-F5344CB8AC3E}">
        <p14:creationId xmlns:p14="http://schemas.microsoft.com/office/powerpoint/2010/main" val="2815126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B1FF-E110-CB41-B987-196A2924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1: Systematic Optimization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E177C-0B9F-2449-BDBF-1EE2C5F6F3AA}"/>
              </a:ext>
            </a:extLst>
          </p:cNvPr>
          <p:cNvSpPr/>
          <p:nvPr/>
        </p:nvSpPr>
        <p:spPr bwMode="auto">
          <a:xfrm>
            <a:off x="378899" y="1596781"/>
            <a:ext cx="1746913" cy="709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BW Allocation Formulation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34E59-0566-5C44-AA5D-BF0D75A08557}"/>
              </a:ext>
            </a:extLst>
          </p:cNvPr>
          <p:cNvSpPr txBox="1"/>
          <p:nvPr/>
        </p:nvSpPr>
        <p:spPr>
          <a:xfrm>
            <a:off x="6154175" y="1719842"/>
            <a:ext cx="5052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Bi-Level </a:t>
            </a:r>
            <a:r>
              <a:rPr lang="en-US" dirty="0" err="1"/>
              <a:t>Opt</a:t>
            </a:r>
            <a:r>
              <a:rPr lang="en-US" dirty="0"/>
              <a:t>: Lower level is the real network BW </a:t>
            </a:r>
            <a:r>
              <a:rPr lang="en-US" dirty="0" err="1"/>
              <a:t>alloc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4934F-C167-A540-BD7A-4E3F05FCBF89}"/>
              </a:ext>
            </a:extLst>
          </p:cNvPr>
          <p:cNvSpPr/>
          <p:nvPr/>
        </p:nvSpPr>
        <p:spPr bwMode="auto">
          <a:xfrm>
            <a:off x="367523" y="3127617"/>
            <a:ext cx="1746913" cy="709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BW Allocation Formulation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C40EF-EB7C-3A48-8938-4C0D9A7AA27C}"/>
              </a:ext>
            </a:extLst>
          </p:cNvPr>
          <p:cNvSpPr/>
          <p:nvPr/>
        </p:nvSpPr>
        <p:spPr bwMode="auto">
          <a:xfrm>
            <a:off x="2155380" y="3127617"/>
            <a:ext cx="1746913" cy="709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DNN Modeling (GNN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FA537-FC8C-E844-A9CD-233C2976CAD1}"/>
              </a:ext>
            </a:extLst>
          </p:cNvPr>
          <p:cNvSpPr txBox="1"/>
          <p:nvPr/>
        </p:nvSpPr>
        <p:spPr>
          <a:xfrm>
            <a:off x="6154175" y="3328360"/>
            <a:ext cx="586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Adjust if the model is not accurate, introduce DNN to adjust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02346-0505-0647-8875-9C9249377407}"/>
              </a:ext>
            </a:extLst>
          </p:cNvPr>
          <p:cNvSpPr/>
          <p:nvPr/>
        </p:nvSpPr>
        <p:spPr bwMode="auto">
          <a:xfrm>
            <a:off x="342499" y="4808571"/>
            <a:ext cx="1746913" cy="709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BW Allocation Formulation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8BE039-4C1A-C940-94B7-8EA166EAD689}"/>
              </a:ext>
            </a:extLst>
          </p:cNvPr>
          <p:cNvSpPr/>
          <p:nvPr/>
        </p:nvSpPr>
        <p:spPr bwMode="auto">
          <a:xfrm>
            <a:off x="2130356" y="4808571"/>
            <a:ext cx="1746913" cy="709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DNN Modeling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9E222-7518-8F47-B807-7FB6A2268468}"/>
              </a:ext>
            </a:extLst>
          </p:cNvPr>
          <p:cNvSpPr txBox="1"/>
          <p:nvPr/>
        </p:nvSpPr>
        <p:spPr>
          <a:xfrm>
            <a:off x="6154175" y="4994136"/>
            <a:ext cx="5724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Adjust if the model is not accurate, introduce DNN to adjust</a:t>
            </a:r>
          </a:p>
          <a:p>
            <a:r>
              <a:rPr lang="en-US" dirty="0" err="1"/>
              <a:t>z,ztz</a:t>
            </a:r>
            <a:r>
              <a:rPr lang="en-US" dirty="0"/>
              <a:t> = 1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164DD7-54EE-B84E-8F34-B01C15697387}"/>
              </a:ext>
            </a:extLst>
          </p:cNvPr>
          <p:cNvSpPr/>
          <p:nvPr/>
        </p:nvSpPr>
        <p:spPr bwMode="auto">
          <a:xfrm>
            <a:off x="4016021" y="4797986"/>
            <a:ext cx="1999402" cy="709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Blackbox Closed-Loop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0A67C-3FD7-E947-A15E-E79DFFC54343}"/>
              </a:ext>
            </a:extLst>
          </p:cNvPr>
          <p:cNvSpPr txBox="1"/>
          <p:nvPr/>
        </p:nvSpPr>
        <p:spPr>
          <a:xfrm>
            <a:off x="6769290" y="5882190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O(1/k) -&gt; O(d/k)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134F9CB-FD58-AA4C-B719-F70B40B6DB76}"/>
              </a:ext>
            </a:extLst>
          </p:cNvPr>
          <p:cNvSpPr/>
          <p:nvPr/>
        </p:nvSpPr>
        <p:spPr bwMode="auto">
          <a:xfrm>
            <a:off x="840158" y="2509876"/>
            <a:ext cx="751593" cy="549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9179DCF-30C1-EE43-85C1-1F0E07BAF04A}"/>
              </a:ext>
            </a:extLst>
          </p:cNvPr>
          <p:cNvSpPr/>
          <p:nvPr/>
        </p:nvSpPr>
        <p:spPr bwMode="auto">
          <a:xfrm>
            <a:off x="2471546" y="4048186"/>
            <a:ext cx="751593" cy="549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30847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1232-A24F-0C43-9F4F-7DD505FC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337E-1946-B14A-B0CD-C14D6B59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new, what is substantial (hard)? What is the benefit?</a:t>
            </a:r>
          </a:p>
          <a:p>
            <a:r>
              <a:rPr lang="en-US" dirty="0"/>
              <a:t>Automatic  workflow 3.3 use case (opt, </a:t>
            </a:r>
            <a:r>
              <a:rPr lang="en-US" dirty="0" err="1"/>
              <a:t>QoE</a:t>
            </a:r>
            <a:r>
              <a:rPr lang="en-US" dirty="0"/>
              <a:t> function, minimize the control overhead/leverage underlying fairness as much as possible)</a:t>
            </a:r>
          </a:p>
          <a:p>
            <a:r>
              <a:rPr lang="en-US" dirty="0"/>
              <a:t>Intro</a:t>
            </a:r>
          </a:p>
          <a:p>
            <a:r>
              <a:rPr lang="en-US" dirty="0"/>
              <a:t>Problem definition (flows are fixed and long term)</a:t>
            </a:r>
          </a:p>
          <a:p>
            <a:r>
              <a:rPr lang="en-US" dirty="0"/>
              <a:t>Overview and framework</a:t>
            </a:r>
          </a:p>
          <a:p>
            <a:r>
              <a:rPr lang="en-US" dirty="0" err="1"/>
              <a:t>Eval</a:t>
            </a:r>
            <a:endParaRPr lang="en-US" dirty="0"/>
          </a:p>
          <a:p>
            <a:r>
              <a:rPr lang="en-US" dirty="0"/>
              <a:t>Conclusion and future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654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3770-E0F4-0B45-AC05-952FE449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29C4-F141-294C-936A-4DBC414C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Focus on batch setting first</a:t>
            </a:r>
          </a:p>
          <a:p>
            <a:r>
              <a:rPr lang="en-US" sz="2400" dirty="0"/>
              <a:t>Formulation</a:t>
            </a:r>
          </a:p>
          <a:p>
            <a:pPr lvl="1"/>
            <a:r>
              <a:rPr lang="en-US" sz="2000" dirty="0"/>
              <a:t>A set of rules {Ri}</a:t>
            </a:r>
          </a:p>
          <a:p>
            <a:pPr lvl="2"/>
            <a:r>
              <a:rPr lang="en-US" sz="2000" dirty="0"/>
              <a:t>Ri: a set of current sources Si, a super set of candidates Ci, and need to pick Di \subset Ci </a:t>
            </a:r>
            <a:r>
              <a:rPr lang="en-US" sz="2000" dirty="0" err="1"/>
              <a:t>s.t.</a:t>
            </a:r>
            <a:r>
              <a:rPr lang="en-US" sz="2000" dirty="0"/>
              <a:t> |Di| = </a:t>
            </a:r>
            <a:r>
              <a:rPr lang="en-US" sz="2000" dirty="0" err="1"/>
              <a:t>ni</a:t>
            </a:r>
            <a:endParaRPr lang="en-US" sz="2000" dirty="0"/>
          </a:p>
          <a:p>
            <a:pPr lvl="3"/>
            <a:r>
              <a:rPr lang="en-US" sz="2000" dirty="0"/>
              <a:t>E.g., 2 nodes (Si) have data item i already, Ci nodes (4 nodes) can potentially host the data, and the target is have to 4 copies </a:t>
            </a:r>
          </a:p>
          <a:p>
            <a:pPr lvl="4"/>
            <a:r>
              <a:rPr lang="en-US" sz="2000" dirty="0"/>
              <a:t>Pick 2 from Ci</a:t>
            </a:r>
          </a:p>
          <a:p>
            <a:pPr lvl="4"/>
            <a:r>
              <a:rPr lang="en-US" sz="2000" dirty="0"/>
              <a:t>Note: it can be more complex, for example, pick one copy from EU, one from NA, …</a:t>
            </a:r>
          </a:p>
          <a:p>
            <a:pPr lvl="2"/>
            <a:r>
              <a:rPr lang="en-US" sz="2000" dirty="0"/>
              <a:t>Each Rule Ri has a rule completion time </a:t>
            </a:r>
            <a:r>
              <a:rPr lang="en-US" sz="2000" dirty="0" err="1"/>
              <a:t>RCTi</a:t>
            </a:r>
            <a:endParaRPr lang="en-US" sz="2000" dirty="0"/>
          </a:p>
          <a:p>
            <a:pPr lvl="2"/>
            <a:r>
              <a:rPr lang="en-US" sz="2000" dirty="0"/>
              <a:t>Compute the optimal selection and scheduling of transfer rates</a:t>
            </a:r>
          </a:p>
          <a:p>
            <a:pPr lvl="3"/>
            <a:r>
              <a:rPr lang="en-US" sz="2000" dirty="0"/>
              <a:t>F{</a:t>
            </a:r>
            <a:r>
              <a:rPr lang="en-US" sz="2000" dirty="0" err="1"/>
              <a:t>RCTi</a:t>
            </a:r>
            <a:r>
              <a:rPr lang="en-US" sz="2000" dirty="0"/>
              <a:t>}   // assume a simple </a:t>
            </a:r>
            <a:r>
              <a:rPr lang="en-US" sz="2000" dirty="0" err="1"/>
              <a:t>min_SelxSch</a:t>
            </a:r>
            <a:r>
              <a:rPr lang="en-US" sz="2000" dirty="0"/>
              <a:t> {max </a:t>
            </a:r>
            <a:r>
              <a:rPr lang="en-US" sz="2000" dirty="0" err="1"/>
              <a:t>RCTi</a:t>
            </a:r>
            <a:r>
              <a:rPr lang="en-US" sz="2000" dirty="0"/>
              <a:t>}  // average might be in that it can extended to incremental case  // later consider download; goal is robustness; later add download</a:t>
            </a:r>
          </a:p>
          <a:p>
            <a:pPr lvl="2"/>
            <a:r>
              <a:rPr lang="en-US" sz="2000" dirty="0"/>
              <a:t>Technical content</a:t>
            </a:r>
          </a:p>
          <a:p>
            <a:pPr lvl="3"/>
            <a:r>
              <a:rPr lang="en-US" sz="2000" dirty="0"/>
              <a:t>NP hard (proof is a nugget; bin packing)</a:t>
            </a:r>
          </a:p>
          <a:p>
            <a:pPr lvl="3"/>
            <a:r>
              <a:rPr lang="en-US" sz="2000" dirty="0"/>
              <a:t>How to come up w/ a reasonable algorithm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A8A678-DB13-A548-AC13-927E4E2ABDA7}"/>
              </a:ext>
            </a:extLst>
          </p:cNvPr>
          <p:cNvSpPr/>
          <p:nvPr/>
        </p:nvSpPr>
        <p:spPr bwMode="auto">
          <a:xfrm>
            <a:off x="84598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935B7F-3D0C-3A41-B862-84723C8EEAC7}"/>
              </a:ext>
            </a:extLst>
          </p:cNvPr>
          <p:cNvSpPr/>
          <p:nvPr/>
        </p:nvSpPr>
        <p:spPr bwMode="auto">
          <a:xfrm>
            <a:off x="8760056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FB441E-2DC3-BD4F-99EF-498122B0D6DC}"/>
              </a:ext>
            </a:extLst>
          </p:cNvPr>
          <p:cNvSpPr/>
          <p:nvPr/>
        </p:nvSpPr>
        <p:spPr bwMode="auto">
          <a:xfrm>
            <a:off x="104410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D1DAFA-425F-9D4A-8379-2B518CC9CC8D}"/>
              </a:ext>
            </a:extLst>
          </p:cNvPr>
          <p:cNvSpPr/>
          <p:nvPr/>
        </p:nvSpPr>
        <p:spPr bwMode="auto">
          <a:xfrm>
            <a:off x="11158618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25460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220C-1E8B-324E-ACE2-BEDBBB09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B685-C28B-614E-9CCF-3774971A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Selection problem Select Di out of Ci</a:t>
            </a:r>
          </a:p>
          <a:p>
            <a:pPr lvl="1"/>
            <a:r>
              <a:rPr lang="en-US" dirty="0"/>
              <a:t>Millions of rules, Ci can be on the order of tens of nodes, Di might be only 2 or 3</a:t>
            </a:r>
          </a:p>
          <a:p>
            <a:r>
              <a:rPr lang="en-US" dirty="0"/>
              <a:t>Bandwidth estimation problem</a:t>
            </a:r>
          </a:p>
          <a:p>
            <a:pPr lvl="1"/>
            <a:r>
              <a:rPr lang="en-US" dirty="0"/>
              <a:t>BW allocation (cubic, max-min)  //</a:t>
            </a:r>
          </a:p>
          <a:p>
            <a:pPr lvl="1"/>
            <a:endParaRPr lang="en-US" dirty="0"/>
          </a:p>
          <a:p>
            <a:r>
              <a:rPr lang="en-US" dirty="0"/>
              <a:t>Future</a:t>
            </a:r>
          </a:p>
          <a:p>
            <a:pPr lvl="1"/>
            <a:r>
              <a:rPr lang="en-US" dirty="0"/>
              <a:t>Rules can be dynamic (users add new data and their rules)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06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4F4F-37D6-2144-A552-C80D354C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Lower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8BB7-0507-CB4A-BB4D-91760FE10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Dummy lower bound: the finishing time [bear 1]</a:t>
            </a:r>
          </a:p>
          <a:p>
            <a:pPr lvl="1"/>
            <a:r>
              <a:rPr lang="en-US" dirty="0"/>
              <a:t>Assume each node is rate limited only at the edge; no bottleneck in the internal network</a:t>
            </a:r>
          </a:p>
          <a:p>
            <a:pPr lvl="1"/>
            <a:r>
              <a:rPr lang="en-US" dirty="0"/>
              <a:t>Total supply of upload </a:t>
            </a:r>
            <a:r>
              <a:rPr lang="en-US" dirty="0" err="1"/>
              <a:t>bw</a:t>
            </a:r>
            <a:r>
              <a:rPr lang="en-US" dirty="0"/>
              <a:t> of all sources</a:t>
            </a:r>
          </a:p>
          <a:p>
            <a:pPr lvl="2"/>
            <a:r>
              <a:rPr lang="en-US" dirty="0"/>
              <a:t>Mi is the file size for data item I</a:t>
            </a:r>
          </a:p>
          <a:p>
            <a:pPr lvl="3"/>
            <a:r>
              <a:rPr lang="en-US" dirty="0" err="1"/>
              <a:t>Sum_i</a:t>
            </a:r>
            <a:r>
              <a:rPr lang="en-US" dirty="0"/>
              <a:t>(Mi * </a:t>
            </a:r>
            <a:r>
              <a:rPr lang="en-US" dirty="0" err="1"/>
              <a:t>ni</a:t>
            </a:r>
            <a:r>
              <a:rPr lang="en-US" dirty="0"/>
              <a:t>) / Sum(</a:t>
            </a:r>
            <a:r>
              <a:rPr lang="en-US" dirty="0" err="1"/>
              <a:t>BWUij</a:t>
            </a:r>
            <a:r>
              <a:rPr lang="en-US" dirty="0"/>
              <a:t>)   // this bound can be </a:t>
            </a:r>
            <a:r>
              <a:rPr lang="en-US" dirty="0">
                <a:solidFill>
                  <a:srgbClr val="C00000"/>
                </a:solidFill>
              </a:rPr>
              <a:t>loose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961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0360-4D37-6D47-A197-172EE323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Initial </a:t>
            </a:r>
            <a:r>
              <a:rPr lang="en-US" dirty="0" err="1"/>
              <a:t>Alg</a:t>
            </a:r>
            <a:r>
              <a:rPr lang="en-US" dirty="0"/>
              <a:t> (Strawman 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A0B2-8AD3-3D4E-A723-98D55A6A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assume the Di’s are chosen  // main criticism: </a:t>
            </a:r>
            <a:r>
              <a:rPr lang="en-US" dirty="0">
                <a:solidFill>
                  <a:srgbClr val="C00000"/>
                </a:solidFill>
              </a:rPr>
              <a:t>per rule auto</a:t>
            </a:r>
          </a:p>
          <a:p>
            <a:pPr lvl="1"/>
            <a:r>
              <a:rPr lang="en-US" dirty="0"/>
              <a:t>Scheduling problem: each </a:t>
            </a:r>
            <a:r>
              <a:rPr lang="en-US" dirty="0" err="1"/>
              <a:t>dst</a:t>
            </a:r>
            <a:r>
              <a:rPr lang="en-US" dirty="0"/>
              <a:t> in Di will maintain a connection with each </a:t>
            </a:r>
            <a:r>
              <a:rPr lang="en-US" dirty="0" err="1"/>
              <a:t>src</a:t>
            </a:r>
            <a:r>
              <a:rPr lang="en-US" dirty="0"/>
              <a:t> and other members of Di</a:t>
            </a:r>
          </a:p>
          <a:p>
            <a:pPr lvl="1"/>
            <a:r>
              <a:rPr lang="en-US" dirty="0"/>
              <a:t>Chop the file into fixed chunks (64M, 16M)</a:t>
            </a:r>
          </a:p>
          <a:p>
            <a:pPr lvl="1"/>
            <a:r>
              <a:rPr lang="en-US" dirty="0"/>
              <a:t>Assume the list at download j is </a:t>
            </a:r>
            <a:r>
              <a:rPr lang="en-US" dirty="0" err="1"/>
              <a:t>Lj</a:t>
            </a:r>
            <a:r>
              <a:rPr lang="en-US" dirty="0"/>
              <a:t> (potential </a:t>
            </a:r>
            <a:r>
              <a:rPr lang="en-US" dirty="0" err="1"/>
              <a:t>sourcers</a:t>
            </a:r>
            <a:r>
              <a:rPr lang="en-US" dirty="0"/>
              <a:t>), each member in </a:t>
            </a:r>
            <a:r>
              <a:rPr lang="en-US" dirty="0" err="1"/>
              <a:t>Lj</a:t>
            </a:r>
            <a:r>
              <a:rPr lang="en-US" dirty="0"/>
              <a:t> has a state </a:t>
            </a:r>
            <a:r>
              <a:rPr lang="en-US" dirty="0" err="1"/>
              <a:t>rj</a:t>
            </a:r>
            <a:r>
              <a:rPr lang="en-US" dirty="0"/>
              <a:t> (moving average of downloading rate)</a:t>
            </a:r>
          </a:p>
          <a:p>
            <a:pPr lvl="2"/>
            <a:r>
              <a:rPr lang="en-US" dirty="0"/>
              <a:t>Each interval T (10 sec)</a:t>
            </a:r>
          </a:p>
          <a:p>
            <a:pPr lvl="3"/>
            <a:r>
              <a:rPr lang="en-US" dirty="0"/>
              <a:t>Swarm will exchange bit map about chunk availability</a:t>
            </a:r>
          </a:p>
          <a:p>
            <a:pPr lvl="3"/>
            <a:r>
              <a:rPr lang="en-US" dirty="0"/>
              <a:t>Each will request from those chunks that it needs</a:t>
            </a:r>
          </a:p>
          <a:p>
            <a:pPr lvl="3"/>
            <a:r>
              <a:rPr lang="en-US" dirty="0"/>
              <a:t>Each will unchoke the top 4 </a:t>
            </a:r>
            <a:r>
              <a:rPr lang="en-US" dirty="0" err="1"/>
              <a:t>sourcers</a:t>
            </a:r>
            <a:endParaRPr lang="en-US" dirty="0"/>
          </a:p>
          <a:p>
            <a:pPr lvl="3"/>
            <a:r>
              <a:rPr lang="en-US" dirty="0"/>
              <a:t>If (it is the 3rd interval) one of the 4 is a random to be unchoked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512FB2-BF13-B245-A837-FFDE38257E42}"/>
              </a:ext>
            </a:extLst>
          </p:cNvPr>
          <p:cNvSpPr/>
          <p:nvPr/>
        </p:nvSpPr>
        <p:spPr bwMode="auto">
          <a:xfrm>
            <a:off x="84598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DC4866-ACCD-9B45-96A1-0E223C728393}"/>
              </a:ext>
            </a:extLst>
          </p:cNvPr>
          <p:cNvSpPr/>
          <p:nvPr/>
        </p:nvSpPr>
        <p:spPr bwMode="auto">
          <a:xfrm>
            <a:off x="8760056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A5FB05-23E8-004F-9366-3DA8587E3DCB}"/>
              </a:ext>
            </a:extLst>
          </p:cNvPr>
          <p:cNvSpPr/>
          <p:nvPr/>
        </p:nvSpPr>
        <p:spPr bwMode="auto">
          <a:xfrm>
            <a:off x="104410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47EFFD-54AF-7849-921E-519B44342F5E}"/>
              </a:ext>
            </a:extLst>
          </p:cNvPr>
          <p:cNvSpPr/>
          <p:nvPr/>
        </p:nvSpPr>
        <p:spPr bwMode="auto">
          <a:xfrm>
            <a:off x="11158618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088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48C2-6114-2345-852A-E2A306C6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Initial </a:t>
            </a:r>
            <a:r>
              <a:rPr lang="en-US" dirty="0" err="1"/>
              <a:t>Alg</a:t>
            </a:r>
            <a:r>
              <a:rPr lang="en-US" dirty="0"/>
              <a:t> (Strawman </a:t>
            </a:r>
            <a:r>
              <a:rPr lang="en-US" dirty="0" err="1"/>
              <a:t>IIa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AFA2-5C22-F744-A803-02612171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assume the </a:t>
            </a:r>
            <a:r>
              <a:rPr lang="en-US" dirty="0">
                <a:solidFill>
                  <a:srgbClr val="C00000"/>
                </a:solidFill>
              </a:rPr>
              <a:t>Di’s</a:t>
            </a:r>
            <a:r>
              <a:rPr lang="en-US" dirty="0"/>
              <a:t> are chosen and routes are given</a:t>
            </a:r>
          </a:p>
          <a:p>
            <a:r>
              <a:rPr lang="en-US" dirty="0"/>
              <a:t>Millions of rules, but only 10s or at around lower 100 nodes</a:t>
            </a:r>
          </a:p>
          <a:p>
            <a:r>
              <a:rPr lang="en-US" dirty="0"/>
              <a:t>Formulation</a:t>
            </a:r>
          </a:p>
          <a:p>
            <a:pPr lvl="1"/>
            <a:r>
              <a:rPr lang="en-US" dirty="0"/>
              <a:t>Virtual nodes to link each rule Ri’s sources</a:t>
            </a:r>
          </a:p>
          <a:p>
            <a:pPr lvl="1"/>
            <a:r>
              <a:rPr lang="en-US" dirty="0"/>
              <a:t>Add a destination for each rule and </a:t>
            </a:r>
            <a:r>
              <a:rPr lang="en-US" dirty="0" err="1"/>
              <a:t>dst</a:t>
            </a:r>
            <a:endParaRPr lang="en-US" dirty="0"/>
          </a:p>
          <a:p>
            <a:r>
              <a:rPr lang="en-US" dirty="0"/>
              <a:t>System state at any instance</a:t>
            </a:r>
          </a:p>
          <a:p>
            <a:pPr lvl="2"/>
            <a:r>
              <a:rPr lang="en-US" dirty="0"/>
              <a:t>Set of flows are </a:t>
            </a:r>
            <a:r>
              <a:rPr lang="en-US" dirty="0" err="1"/>
              <a:t>VS_i</a:t>
            </a:r>
            <a:r>
              <a:rPr lang="en-US" dirty="0"/>
              <a:t> -&gt; </a:t>
            </a:r>
            <a:r>
              <a:rPr lang="en-US" dirty="0" err="1"/>
              <a:t>VS_ij</a:t>
            </a:r>
            <a:r>
              <a:rPr lang="en-US" dirty="0"/>
              <a:t> … -&gt; </a:t>
            </a:r>
            <a:r>
              <a:rPr lang="en-US" dirty="0" err="1"/>
              <a:t>Tdik</a:t>
            </a:r>
            <a:r>
              <a:rPr lang="en-US" dirty="0"/>
              <a:t> if </a:t>
            </a:r>
            <a:r>
              <a:rPr lang="en-US" dirty="0" err="1"/>
              <a:t>Tdik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has not finished downloading</a:t>
            </a:r>
          </a:p>
          <a:p>
            <a:pPr lvl="2"/>
            <a:r>
              <a:rPr lang="en-US" dirty="0"/>
              <a:t>When a </a:t>
            </a:r>
            <a:r>
              <a:rPr lang="en-US" dirty="0" err="1"/>
              <a:t>dst</a:t>
            </a:r>
            <a:r>
              <a:rPr lang="en-US" dirty="0"/>
              <a:t> finishes downloading, </a:t>
            </a:r>
            <a:br>
              <a:rPr lang="en-US" dirty="0"/>
            </a:br>
            <a:r>
              <a:rPr lang="en-US" dirty="0"/>
              <a:t>the flows for the </a:t>
            </a:r>
            <a:r>
              <a:rPr lang="en-US" dirty="0" err="1"/>
              <a:t>dst</a:t>
            </a:r>
            <a:r>
              <a:rPr lang="en-US" dirty="0"/>
              <a:t> are deleted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00D784-3591-1A48-B087-F3986710AF10}"/>
              </a:ext>
            </a:extLst>
          </p:cNvPr>
          <p:cNvSpPr/>
          <p:nvPr/>
        </p:nvSpPr>
        <p:spPr bwMode="auto">
          <a:xfrm>
            <a:off x="84598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2A7ACF-43DB-A944-8161-7AD13C5451E1}"/>
              </a:ext>
            </a:extLst>
          </p:cNvPr>
          <p:cNvSpPr/>
          <p:nvPr/>
        </p:nvSpPr>
        <p:spPr bwMode="auto">
          <a:xfrm>
            <a:off x="8760056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0125EE-E0C7-2B47-AD82-B1F5ADC0D43D}"/>
              </a:ext>
            </a:extLst>
          </p:cNvPr>
          <p:cNvSpPr/>
          <p:nvPr/>
        </p:nvSpPr>
        <p:spPr bwMode="auto">
          <a:xfrm>
            <a:off x="104410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7A2DD5-B835-D147-9E21-4DCBA07EBB49}"/>
              </a:ext>
            </a:extLst>
          </p:cNvPr>
          <p:cNvSpPr/>
          <p:nvPr/>
        </p:nvSpPr>
        <p:spPr bwMode="auto">
          <a:xfrm>
            <a:off x="11158618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F5815A-D70A-4847-A2A4-389A8643514E}"/>
              </a:ext>
            </a:extLst>
          </p:cNvPr>
          <p:cNvSpPr/>
          <p:nvPr/>
        </p:nvSpPr>
        <p:spPr bwMode="auto">
          <a:xfrm>
            <a:off x="11041507" y="3166281"/>
            <a:ext cx="934593" cy="6960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TDij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1CB88-AE96-8743-8375-9B92279B125B}"/>
              </a:ext>
            </a:extLst>
          </p:cNvPr>
          <p:cNvCxnSpPr>
            <a:cxnSpLocks/>
            <a:stCxn id="6" idx="7"/>
            <a:endCxn id="11" idx="4"/>
          </p:cNvCxnSpPr>
          <p:nvPr/>
        </p:nvCxnSpPr>
        <p:spPr bwMode="auto">
          <a:xfrm flipV="1">
            <a:off x="10953566" y="3862316"/>
            <a:ext cx="555238" cy="501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86FAE37-385F-B041-BAC1-F9FD91218306}"/>
              </a:ext>
            </a:extLst>
          </p:cNvPr>
          <p:cNvSpPr/>
          <p:nvPr/>
        </p:nvSpPr>
        <p:spPr bwMode="auto">
          <a:xfrm>
            <a:off x="6919415" y="5377218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VS_i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001EA8-86C7-BE4E-B944-CA7035B1F4C0}"/>
              </a:ext>
            </a:extLst>
          </p:cNvPr>
          <p:cNvCxnSpPr>
            <a:stCxn id="15" idx="7"/>
            <a:endCxn id="4" idx="3"/>
          </p:cNvCxnSpPr>
          <p:nvPr/>
        </p:nvCxnSpPr>
        <p:spPr bwMode="auto">
          <a:xfrm flipV="1">
            <a:off x="7699904" y="4739711"/>
            <a:ext cx="847842" cy="771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58D8E2-0CFF-BF42-8CD6-8B742955F048}"/>
              </a:ext>
            </a:extLst>
          </p:cNvPr>
          <p:cNvCxnSpPr>
            <a:stCxn id="15" idx="7"/>
            <a:endCxn id="5" idx="2"/>
          </p:cNvCxnSpPr>
          <p:nvPr/>
        </p:nvCxnSpPr>
        <p:spPr bwMode="auto">
          <a:xfrm>
            <a:off x="7699904" y="5511129"/>
            <a:ext cx="1060152" cy="373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596942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48C2-6114-2345-852A-E2A306C6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Initial </a:t>
            </a:r>
            <a:r>
              <a:rPr lang="en-US" dirty="0" err="1"/>
              <a:t>Alg</a:t>
            </a:r>
            <a:r>
              <a:rPr lang="en-US" dirty="0"/>
              <a:t> (Strawman IIb)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AFA2-5C22-F744-A803-02612171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assume the </a:t>
            </a:r>
            <a:r>
              <a:rPr lang="en-US" dirty="0">
                <a:solidFill>
                  <a:srgbClr val="C00000"/>
                </a:solidFill>
              </a:rPr>
              <a:t>Di’s</a:t>
            </a:r>
            <a:r>
              <a:rPr lang="en-US" dirty="0"/>
              <a:t> are chosen and routes are given</a:t>
            </a:r>
          </a:p>
          <a:p>
            <a:r>
              <a:rPr lang="en-US" dirty="0"/>
              <a:t>Millions of rules, but only 10s or at around lower 100 nodes</a:t>
            </a:r>
          </a:p>
          <a:p>
            <a:r>
              <a:rPr lang="en-US" dirty="0"/>
              <a:t>Formulation</a:t>
            </a:r>
          </a:p>
          <a:p>
            <a:pPr lvl="1"/>
            <a:r>
              <a:rPr lang="en-US" dirty="0"/>
              <a:t>Virtual nodes to link each rule Ri’s sources</a:t>
            </a:r>
          </a:p>
          <a:p>
            <a:pPr lvl="1"/>
            <a:r>
              <a:rPr lang="en-US" dirty="0"/>
              <a:t>Add a destination for each rule and </a:t>
            </a:r>
            <a:r>
              <a:rPr lang="en-US" dirty="0" err="1"/>
              <a:t>dst</a:t>
            </a:r>
            <a:endParaRPr lang="en-US" dirty="0"/>
          </a:p>
          <a:p>
            <a:r>
              <a:rPr lang="en-US" dirty="0"/>
              <a:t>System state at any instance </a:t>
            </a:r>
            <a:r>
              <a:rPr lang="en-US" dirty="0">
                <a:solidFill>
                  <a:srgbClr val="C00000"/>
                </a:solidFill>
              </a:rPr>
              <a:t>[finished </a:t>
            </a:r>
            <a:r>
              <a:rPr lang="en-US" dirty="0" err="1">
                <a:solidFill>
                  <a:srgbClr val="C00000"/>
                </a:solidFill>
              </a:rPr>
              <a:t>dst</a:t>
            </a:r>
            <a:r>
              <a:rPr lang="en-US" dirty="0">
                <a:solidFill>
                  <a:srgbClr val="C00000"/>
                </a:solidFill>
              </a:rPr>
              <a:t> can become a 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lvl="2"/>
            <a:r>
              <a:rPr lang="en-US" dirty="0"/>
              <a:t>Set of flows are </a:t>
            </a:r>
            <a:r>
              <a:rPr lang="en-US" dirty="0" err="1"/>
              <a:t>VS_i</a:t>
            </a:r>
            <a:r>
              <a:rPr lang="en-US" dirty="0"/>
              <a:t> -&gt; {</a:t>
            </a:r>
            <a:r>
              <a:rPr lang="en-US" dirty="0" err="1"/>
              <a:t>VS_ij</a:t>
            </a:r>
            <a:r>
              <a:rPr lang="en-US" dirty="0"/>
              <a:t>} … -&gt; </a:t>
            </a:r>
            <a:r>
              <a:rPr lang="en-US" dirty="0" err="1"/>
              <a:t>Tdik</a:t>
            </a:r>
            <a:r>
              <a:rPr lang="en-US" dirty="0"/>
              <a:t> if </a:t>
            </a:r>
            <a:r>
              <a:rPr lang="en-US" dirty="0" err="1"/>
              <a:t>Tdik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has not finished downloading</a:t>
            </a:r>
          </a:p>
          <a:p>
            <a:pPr lvl="2"/>
            <a:r>
              <a:rPr lang="en-US" dirty="0"/>
              <a:t>When a </a:t>
            </a:r>
            <a:r>
              <a:rPr lang="en-US" dirty="0" err="1"/>
              <a:t>dst</a:t>
            </a:r>
            <a:r>
              <a:rPr lang="en-US" dirty="0"/>
              <a:t> finishes downloading, </a:t>
            </a:r>
            <a:br>
              <a:rPr lang="en-US" dirty="0"/>
            </a:br>
            <a:r>
              <a:rPr lang="en-US" dirty="0"/>
              <a:t>the flows for the </a:t>
            </a:r>
            <a:r>
              <a:rPr lang="en-US" dirty="0" err="1"/>
              <a:t>dst</a:t>
            </a:r>
            <a:r>
              <a:rPr lang="en-US" dirty="0"/>
              <a:t> are deleted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00D784-3591-1A48-B087-F3986710AF10}"/>
              </a:ext>
            </a:extLst>
          </p:cNvPr>
          <p:cNvSpPr/>
          <p:nvPr/>
        </p:nvSpPr>
        <p:spPr bwMode="auto">
          <a:xfrm>
            <a:off x="84598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2A7ACF-43DB-A944-8161-7AD13C5451E1}"/>
              </a:ext>
            </a:extLst>
          </p:cNvPr>
          <p:cNvSpPr/>
          <p:nvPr/>
        </p:nvSpPr>
        <p:spPr bwMode="auto">
          <a:xfrm>
            <a:off x="8760056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0125EE-E0C7-2B47-AD82-B1F5ADC0D43D}"/>
              </a:ext>
            </a:extLst>
          </p:cNvPr>
          <p:cNvSpPr/>
          <p:nvPr/>
        </p:nvSpPr>
        <p:spPr bwMode="auto">
          <a:xfrm>
            <a:off x="104410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7A2DD5-B835-D147-9E21-4DCBA07EBB49}"/>
              </a:ext>
            </a:extLst>
          </p:cNvPr>
          <p:cNvSpPr/>
          <p:nvPr/>
        </p:nvSpPr>
        <p:spPr bwMode="auto">
          <a:xfrm>
            <a:off x="11158618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F5815A-D70A-4847-A2A4-389A8643514E}"/>
              </a:ext>
            </a:extLst>
          </p:cNvPr>
          <p:cNvSpPr/>
          <p:nvPr/>
        </p:nvSpPr>
        <p:spPr bwMode="auto">
          <a:xfrm>
            <a:off x="11041507" y="3166281"/>
            <a:ext cx="934593" cy="6960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TDij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1CB88-AE96-8743-8375-9B92279B125B}"/>
              </a:ext>
            </a:extLst>
          </p:cNvPr>
          <p:cNvCxnSpPr>
            <a:cxnSpLocks/>
            <a:stCxn id="6" idx="7"/>
            <a:endCxn id="11" idx="4"/>
          </p:cNvCxnSpPr>
          <p:nvPr/>
        </p:nvCxnSpPr>
        <p:spPr bwMode="auto">
          <a:xfrm flipV="1">
            <a:off x="10953566" y="3862316"/>
            <a:ext cx="555238" cy="501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86FAE37-385F-B041-BAC1-F9FD91218306}"/>
              </a:ext>
            </a:extLst>
          </p:cNvPr>
          <p:cNvSpPr/>
          <p:nvPr/>
        </p:nvSpPr>
        <p:spPr bwMode="auto">
          <a:xfrm>
            <a:off x="6919415" y="5377218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VS_i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001EA8-86C7-BE4E-B944-CA7035B1F4C0}"/>
              </a:ext>
            </a:extLst>
          </p:cNvPr>
          <p:cNvCxnSpPr>
            <a:stCxn id="15" idx="7"/>
            <a:endCxn id="4" idx="3"/>
          </p:cNvCxnSpPr>
          <p:nvPr/>
        </p:nvCxnSpPr>
        <p:spPr bwMode="auto">
          <a:xfrm flipV="1">
            <a:off x="7699904" y="4739711"/>
            <a:ext cx="847842" cy="771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58D8E2-0CFF-BF42-8CD6-8B742955F048}"/>
              </a:ext>
            </a:extLst>
          </p:cNvPr>
          <p:cNvCxnSpPr>
            <a:stCxn id="15" idx="7"/>
            <a:endCxn id="5" idx="2"/>
          </p:cNvCxnSpPr>
          <p:nvPr/>
        </p:nvCxnSpPr>
        <p:spPr bwMode="auto">
          <a:xfrm>
            <a:off x="7699904" y="5511129"/>
            <a:ext cx="1060152" cy="373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049152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DD0D-5023-C14B-AA36-D5BDE71B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and Compact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21F6-AB13-7E4A-8229-BBA91203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Virtual-node flows a few millions</a:t>
            </a:r>
          </a:p>
          <a:p>
            <a:r>
              <a:rPr lang="en-US" dirty="0"/>
              <a:t>Representation: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src_phy</a:t>
            </a:r>
            <a:r>
              <a:rPr lang="en-US" dirty="0"/>
              <a:t>, </a:t>
            </a:r>
            <a:r>
              <a:rPr lang="en-US" dirty="0" err="1"/>
              <a:t>dst_phy</a:t>
            </a:r>
            <a:r>
              <a:rPr lang="en-US"/>
              <a:t>, #n)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1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EC83-054D-154B-91A6-B5729703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Transport Information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18682-8BB0-2444-B836-AB7D5B19AB64}"/>
              </a:ext>
            </a:extLst>
          </p:cNvPr>
          <p:cNvSpPr/>
          <p:nvPr/>
        </p:nvSpPr>
        <p:spPr bwMode="auto">
          <a:xfrm>
            <a:off x="2756849" y="2006214"/>
            <a:ext cx="846161" cy="4776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CBFE5-4896-0B46-8960-94409ED15D9F}"/>
              </a:ext>
            </a:extLst>
          </p:cNvPr>
          <p:cNvSpPr/>
          <p:nvPr/>
        </p:nvSpPr>
        <p:spPr bwMode="auto">
          <a:xfrm>
            <a:off x="4001070" y="2006214"/>
            <a:ext cx="846161" cy="4776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9CDE07-2CAC-B847-9C2C-62CDBCF7DB3D}"/>
              </a:ext>
            </a:extLst>
          </p:cNvPr>
          <p:cNvSpPr/>
          <p:nvPr/>
        </p:nvSpPr>
        <p:spPr bwMode="auto">
          <a:xfrm>
            <a:off x="5957633" y="2006214"/>
            <a:ext cx="846161" cy="4776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27045-A687-9F46-B5BD-39D7C0DCD3D0}"/>
              </a:ext>
            </a:extLst>
          </p:cNvPr>
          <p:cNvSpPr/>
          <p:nvPr/>
        </p:nvSpPr>
        <p:spPr bwMode="auto">
          <a:xfrm>
            <a:off x="7603035" y="2006214"/>
            <a:ext cx="846161" cy="4776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36C4FB-6601-6A45-B693-0FE2B80988DF}"/>
              </a:ext>
            </a:extLst>
          </p:cNvPr>
          <p:cNvSpPr/>
          <p:nvPr/>
        </p:nvSpPr>
        <p:spPr bwMode="auto">
          <a:xfrm>
            <a:off x="5172502" y="873453"/>
            <a:ext cx="968992" cy="6823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-250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ALTO</a:t>
            </a:r>
            <a:br>
              <a:rPr kumimoji="0" lang="en-US" sz="1800" b="0" i="0" u="none" strike="noStrike" cap="none" normalizeH="0" baseline="-250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kumimoji="0" lang="en-US" sz="1800" b="0" i="0" u="none" strike="noStrike" cap="none" normalizeH="0" baseline="-250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B461BC-F5C2-7C46-AC03-5D8BD1443BBD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 bwMode="auto">
          <a:xfrm flipH="1">
            <a:off x="3179930" y="1455908"/>
            <a:ext cx="2134478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9B76F-21B5-BE40-863E-53AC65407030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 bwMode="auto">
          <a:xfrm flipH="1">
            <a:off x="4424151" y="1455908"/>
            <a:ext cx="890257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6DB4D6-5AD4-864D-B9AB-D10E92BF1D62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 bwMode="auto">
          <a:xfrm>
            <a:off x="5999588" y="1455908"/>
            <a:ext cx="381126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BDB6C6-FFF0-7147-B32C-41D54206A72B}"/>
              </a:ext>
            </a:extLst>
          </p:cNvPr>
          <p:cNvCxnSpPr>
            <a:cxnSpLocks/>
            <a:stCxn id="8" idx="5"/>
            <a:endCxn id="7" idx="0"/>
          </p:cNvCxnSpPr>
          <p:nvPr/>
        </p:nvCxnSpPr>
        <p:spPr bwMode="auto">
          <a:xfrm>
            <a:off x="5999588" y="1455908"/>
            <a:ext cx="2026528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1CB012-5C05-2542-8F19-40BC22350790}"/>
              </a:ext>
            </a:extLst>
          </p:cNvPr>
          <p:cNvSpPr txBox="1"/>
          <p:nvPr/>
        </p:nvSpPr>
        <p:spPr>
          <a:xfrm>
            <a:off x="191752" y="1895976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Information 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sp>
        <p:nvSpPr>
          <p:cNvPr id="24" name="Snip Same Side Corner Rectangle 23">
            <a:extLst>
              <a:ext uri="{FF2B5EF4-FFF2-40B4-BE49-F238E27FC236}">
                <a16:creationId xmlns:a16="http://schemas.microsoft.com/office/drawing/2014/main" id="{BC6F19B1-0076-8A42-AD36-01B81E8B5BD5}"/>
              </a:ext>
            </a:extLst>
          </p:cNvPr>
          <p:cNvSpPr/>
          <p:nvPr/>
        </p:nvSpPr>
        <p:spPr bwMode="auto">
          <a:xfrm>
            <a:off x="2697282" y="3087136"/>
            <a:ext cx="696037" cy="669056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6" name="Snip Same Side Corner Rectangle 25">
            <a:extLst>
              <a:ext uri="{FF2B5EF4-FFF2-40B4-BE49-F238E27FC236}">
                <a16:creationId xmlns:a16="http://schemas.microsoft.com/office/drawing/2014/main" id="{9FE17C08-34F7-7E47-B6DE-AC68297C2084}"/>
              </a:ext>
            </a:extLst>
          </p:cNvPr>
          <p:cNvSpPr/>
          <p:nvPr/>
        </p:nvSpPr>
        <p:spPr bwMode="auto">
          <a:xfrm>
            <a:off x="5493838" y="3135491"/>
            <a:ext cx="696037" cy="669056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8E7FE33A-87A7-714B-9CDD-613F3DA38138}"/>
              </a:ext>
            </a:extLst>
          </p:cNvPr>
          <p:cNvSpPr/>
          <p:nvPr/>
        </p:nvSpPr>
        <p:spPr bwMode="auto">
          <a:xfrm>
            <a:off x="7255016" y="3167446"/>
            <a:ext cx="696037" cy="669056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9DBD42-0A47-204B-A23E-7B97422139C5}"/>
              </a:ext>
            </a:extLst>
          </p:cNvPr>
          <p:cNvCxnSpPr>
            <a:stCxn id="4" idx="2"/>
            <a:endCxn id="24" idx="3"/>
          </p:cNvCxnSpPr>
          <p:nvPr/>
        </p:nvCxnSpPr>
        <p:spPr bwMode="auto">
          <a:xfrm flipH="1">
            <a:off x="3045301" y="2483885"/>
            <a:ext cx="134629" cy="603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6B3B31-A7BC-D643-ACA1-CDD1024431ED}"/>
              </a:ext>
            </a:extLst>
          </p:cNvPr>
          <p:cNvCxnSpPr>
            <a:stCxn id="6" idx="2"/>
            <a:endCxn id="26" idx="3"/>
          </p:cNvCxnSpPr>
          <p:nvPr/>
        </p:nvCxnSpPr>
        <p:spPr bwMode="auto">
          <a:xfrm flipH="1">
            <a:off x="5841857" y="2483885"/>
            <a:ext cx="538857" cy="65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226EEC-8D92-494E-9B12-B9F5522BAE37}"/>
              </a:ext>
            </a:extLst>
          </p:cNvPr>
          <p:cNvCxnSpPr>
            <a:stCxn id="6" idx="2"/>
            <a:endCxn id="27" idx="3"/>
          </p:cNvCxnSpPr>
          <p:nvPr/>
        </p:nvCxnSpPr>
        <p:spPr bwMode="auto">
          <a:xfrm>
            <a:off x="6380714" y="2483885"/>
            <a:ext cx="1222321" cy="683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26176C0-B962-A54A-BADE-6CE9391FC8AB}"/>
              </a:ext>
            </a:extLst>
          </p:cNvPr>
          <p:cNvSpPr txBox="1"/>
          <p:nvPr/>
        </p:nvSpPr>
        <p:spPr>
          <a:xfrm>
            <a:off x="189817" y="3007696"/>
            <a:ext cx="1113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</a:t>
            </a:r>
            <a:br>
              <a:rPr lang="en-US" dirty="0"/>
            </a:br>
            <a:r>
              <a:rPr lang="en-US" dirty="0"/>
              <a:t>queue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3CADCE-4F00-524D-A653-F2280459A3A2}"/>
              </a:ext>
            </a:extLst>
          </p:cNvPr>
          <p:cNvSpPr/>
          <p:nvPr/>
        </p:nvSpPr>
        <p:spPr bwMode="auto">
          <a:xfrm>
            <a:off x="2080289" y="4085312"/>
            <a:ext cx="508314" cy="7276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45C54-7DCC-454C-8382-B3658240CD26}"/>
              </a:ext>
            </a:extLst>
          </p:cNvPr>
          <p:cNvSpPr txBox="1"/>
          <p:nvPr/>
        </p:nvSpPr>
        <p:spPr>
          <a:xfrm>
            <a:off x="844519" y="3928156"/>
            <a:ext cx="1257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Incremental</a:t>
            </a:r>
            <a:br>
              <a:rPr lang="en-US" dirty="0"/>
            </a:br>
            <a:r>
              <a:rPr lang="en-US" dirty="0"/>
              <a:t>updates  </a:t>
            </a:r>
            <a:br>
              <a:rPr lang="en-US" dirty="0"/>
            </a:br>
            <a:r>
              <a:rPr lang="en-US" dirty="0"/>
              <a:t>queue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C1E404-2DFC-AE40-B7B1-7DBF6B7F3B70}"/>
              </a:ext>
            </a:extLst>
          </p:cNvPr>
          <p:cNvSpPr txBox="1"/>
          <p:nvPr/>
        </p:nvSpPr>
        <p:spPr>
          <a:xfrm>
            <a:off x="3598595" y="4146688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 </a:t>
            </a:r>
            <a:br>
              <a:rPr lang="en-US" dirty="0"/>
            </a:br>
            <a:r>
              <a:rPr lang="en-US" dirty="0"/>
              <a:t>set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DF65B9-F7A6-A242-83DC-86F7ED8CD14B}"/>
              </a:ext>
            </a:extLst>
          </p:cNvPr>
          <p:cNvCxnSpPr>
            <a:cxnSpLocks/>
            <a:stCxn id="24" idx="1"/>
            <a:endCxn id="40" idx="0"/>
          </p:cNvCxnSpPr>
          <p:nvPr/>
        </p:nvCxnSpPr>
        <p:spPr bwMode="auto">
          <a:xfrm flipH="1">
            <a:off x="2334446" y="3756192"/>
            <a:ext cx="710855" cy="329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8755A1-BFA2-394D-A5D9-DE2085D3ECE5}"/>
              </a:ext>
            </a:extLst>
          </p:cNvPr>
          <p:cNvCxnSpPr>
            <a:cxnSpLocks/>
            <a:stCxn id="24" idx="1"/>
            <a:endCxn id="94" idx="0"/>
          </p:cNvCxnSpPr>
          <p:nvPr/>
        </p:nvCxnSpPr>
        <p:spPr bwMode="auto">
          <a:xfrm>
            <a:off x="3045301" y="3756192"/>
            <a:ext cx="168144" cy="477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4DF344-A67B-C341-A690-981F0EEFFA32}"/>
              </a:ext>
            </a:extLst>
          </p:cNvPr>
          <p:cNvCxnSpPr/>
          <p:nvPr/>
        </p:nvCxnSpPr>
        <p:spPr bwMode="auto">
          <a:xfrm>
            <a:off x="36960" y="2729670"/>
            <a:ext cx="12192000" cy="109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9D00FB4-BF5C-C644-A717-EEA06FAF128C}"/>
              </a:ext>
            </a:extLst>
          </p:cNvPr>
          <p:cNvSpPr txBox="1"/>
          <p:nvPr/>
        </p:nvSpPr>
        <p:spPr>
          <a:xfrm>
            <a:off x="11370038" y="333269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8D5040-FF9D-774C-A382-F18CB56EAECD}"/>
              </a:ext>
            </a:extLst>
          </p:cNvPr>
          <p:cNvSpPr txBox="1"/>
          <p:nvPr/>
        </p:nvSpPr>
        <p:spPr>
          <a:xfrm>
            <a:off x="11216149" y="2359303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Existing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A6375B-AA4A-474A-9612-7FE389978418}"/>
              </a:ext>
            </a:extLst>
          </p:cNvPr>
          <p:cNvCxnSpPr/>
          <p:nvPr/>
        </p:nvCxnSpPr>
        <p:spPr bwMode="auto">
          <a:xfrm>
            <a:off x="93875" y="5056160"/>
            <a:ext cx="12192000" cy="109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8B00B82-940D-2842-AC0E-015950369647}"/>
              </a:ext>
            </a:extLst>
          </p:cNvPr>
          <p:cNvSpPr/>
          <p:nvPr/>
        </p:nvSpPr>
        <p:spPr bwMode="auto">
          <a:xfrm>
            <a:off x="2101594" y="5767939"/>
            <a:ext cx="788884" cy="471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084C93-64DA-5943-BED5-85D3229CCD9C}"/>
              </a:ext>
            </a:extLst>
          </p:cNvPr>
          <p:cNvSpPr/>
          <p:nvPr/>
        </p:nvSpPr>
        <p:spPr bwMode="auto">
          <a:xfrm flipH="1">
            <a:off x="3561131" y="5811348"/>
            <a:ext cx="863019" cy="471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436FDB-19BD-EC4C-8199-7B93E3487D27}"/>
              </a:ext>
            </a:extLst>
          </p:cNvPr>
          <p:cNvCxnSpPr>
            <a:cxnSpLocks/>
            <a:stCxn id="62" idx="0"/>
            <a:endCxn id="40" idx="2"/>
          </p:cNvCxnSpPr>
          <p:nvPr/>
        </p:nvCxnSpPr>
        <p:spPr bwMode="auto">
          <a:xfrm flipH="1" flipV="1">
            <a:off x="2334446" y="4812921"/>
            <a:ext cx="161590" cy="955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4" name="Terminator 93">
            <a:extLst>
              <a:ext uri="{FF2B5EF4-FFF2-40B4-BE49-F238E27FC236}">
                <a16:creationId xmlns:a16="http://schemas.microsoft.com/office/drawing/2014/main" id="{CD68265F-4928-5046-95C9-82F776F0ED76}"/>
              </a:ext>
            </a:extLst>
          </p:cNvPr>
          <p:cNvSpPr/>
          <p:nvPr/>
        </p:nvSpPr>
        <p:spPr bwMode="auto">
          <a:xfrm>
            <a:off x="2865758" y="4233416"/>
            <a:ext cx="695374" cy="290362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02882BE-433A-7144-A5F4-245D638F6F74}"/>
              </a:ext>
            </a:extLst>
          </p:cNvPr>
          <p:cNvCxnSpPr>
            <a:cxnSpLocks/>
            <a:stCxn id="94" idx="2"/>
            <a:endCxn id="62" idx="0"/>
          </p:cNvCxnSpPr>
          <p:nvPr/>
        </p:nvCxnSpPr>
        <p:spPr bwMode="auto">
          <a:xfrm flipH="1">
            <a:off x="2496036" y="4523778"/>
            <a:ext cx="717409" cy="1244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56958BF-BD90-7340-9D79-7E6D9E6D1E89}"/>
              </a:ext>
            </a:extLst>
          </p:cNvPr>
          <p:cNvCxnSpPr>
            <a:cxnSpLocks/>
            <a:stCxn id="63" idx="7"/>
            <a:endCxn id="40" idx="2"/>
          </p:cNvCxnSpPr>
          <p:nvPr/>
        </p:nvCxnSpPr>
        <p:spPr bwMode="auto">
          <a:xfrm flipH="1" flipV="1">
            <a:off x="2334446" y="4812921"/>
            <a:ext cx="1353071" cy="10675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964AA7C-CD76-204B-ABA2-1A8B39084205}"/>
              </a:ext>
            </a:extLst>
          </p:cNvPr>
          <p:cNvCxnSpPr>
            <a:cxnSpLocks/>
            <a:stCxn id="63" idx="0"/>
          </p:cNvCxnSpPr>
          <p:nvPr/>
        </p:nvCxnSpPr>
        <p:spPr bwMode="auto">
          <a:xfrm flipH="1" flipV="1">
            <a:off x="3393322" y="4535758"/>
            <a:ext cx="599318" cy="12755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7DE4BA2-C6AC-8442-9701-08C1239CC1CD}"/>
              </a:ext>
            </a:extLst>
          </p:cNvPr>
          <p:cNvSpPr/>
          <p:nvPr/>
        </p:nvSpPr>
        <p:spPr bwMode="auto">
          <a:xfrm flipH="1">
            <a:off x="7338493" y="5844751"/>
            <a:ext cx="821722" cy="471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1809627-BA4E-CD47-9FE5-36AFAD7B1FCA}"/>
              </a:ext>
            </a:extLst>
          </p:cNvPr>
          <p:cNvSpPr/>
          <p:nvPr/>
        </p:nvSpPr>
        <p:spPr bwMode="auto">
          <a:xfrm>
            <a:off x="5031701" y="4225943"/>
            <a:ext cx="508314" cy="7276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5" name="Terminator 114">
            <a:extLst>
              <a:ext uri="{FF2B5EF4-FFF2-40B4-BE49-F238E27FC236}">
                <a16:creationId xmlns:a16="http://schemas.microsoft.com/office/drawing/2014/main" id="{4E8E1B92-5C05-4045-A298-6F76D3DF28C1}"/>
              </a:ext>
            </a:extLst>
          </p:cNvPr>
          <p:cNvSpPr/>
          <p:nvPr/>
        </p:nvSpPr>
        <p:spPr bwMode="auto">
          <a:xfrm>
            <a:off x="6050169" y="4422561"/>
            <a:ext cx="695374" cy="290362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80B411F-4FFC-8F41-A695-E6C27B0137AA}"/>
              </a:ext>
            </a:extLst>
          </p:cNvPr>
          <p:cNvCxnSpPr>
            <a:stCxn id="26" idx="1"/>
            <a:endCxn id="114" idx="0"/>
          </p:cNvCxnSpPr>
          <p:nvPr/>
        </p:nvCxnSpPr>
        <p:spPr bwMode="auto">
          <a:xfrm flipH="1">
            <a:off x="5285858" y="3804547"/>
            <a:ext cx="555999" cy="421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4DD1185-9451-EB4F-A1A0-86110B90A849}"/>
              </a:ext>
            </a:extLst>
          </p:cNvPr>
          <p:cNvCxnSpPr>
            <a:stCxn id="26" idx="1"/>
            <a:endCxn id="115" idx="0"/>
          </p:cNvCxnSpPr>
          <p:nvPr/>
        </p:nvCxnSpPr>
        <p:spPr bwMode="auto">
          <a:xfrm>
            <a:off x="5841857" y="3804547"/>
            <a:ext cx="555999" cy="618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DE9326-F38E-1D45-9C5E-0D3C6B3D8BD3}"/>
              </a:ext>
            </a:extLst>
          </p:cNvPr>
          <p:cNvCxnSpPr>
            <a:cxnSpLocks/>
            <a:stCxn id="114" idx="2"/>
            <a:endCxn id="63" idx="1"/>
          </p:cNvCxnSpPr>
          <p:nvPr/>
        </p:nvCxnSpPr>
        <p:spPr bwMode="auto">
          <a:xfrm flipH="1">
            <a:off x="4297764" y="4953552"/>
            <a:ext cx="988094" cy="9269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265C881-FAB4-9245-A420-BFC653C3C017}"/>
              </a:ext>
            </a:extLst>
          </p:cNvPr>
          <p:cNvCxnSpPr>
            <a:cxnSpLocks/>
            <a:stCxn id="115" idx="2"/>
            <a:endCxn id="63" idx="1"/>
          </p:cNvCxnSpPr>
          <p:nvPr/>
        </p:nvCxnSpPr>
        <p:spPr bwMode="auto">
          <a:xfrm flipH="1">
            <a:off x="4297764" y="4712923"/>
            <a:ext cx="2100092" cy="1167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9A8E011-231B-0B4C-B800-7D25300BD290}"/>
              </a:ext>
            </a:extLst>
          </p:cNvPr>
          <p:cNvSpPr/>
          <p:nvPr/>
        </p:nvSpPr>
        <p:spPr bwMode="auto">
          <a:xfrm>
            <a:off x="7027060" y="4319745"/>
            <a:ext cx="508314" cy="7276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27" name="Terminator 126">
            <a:extLst>
              <a:ext uri="{FF2B5EF4-FFF2-40B4-BE49-F238E27FC236}">
                <a16:creationId xmlns:a16="http://schemas.microsoft.com/office/drawing/2014/main" id="{9C668723-1F9E-3A45-9700-4F630AB3C6B3}"/>
              </a:ext>
            </a:extLst>
          </p:cNvPr>
          <p:cNvSpPr/>
          <p:nvPr/>
        </p:nvSpPr>
        <p:spPr bwMode="auto">
          <a:xfrm>
            <a:off x="7812529" y="4467849"/>
            <a:ext cx="695374" cy="290362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2BAE801-5E05-4849-9D6A-5AA549350519}"/>
              </a:ext>
            </a:extLst>
          </p:cNvPr>
          <p:cNvCxnSpPr>
            <a:endCxn id="126" idx="0"/>
          </p:cNvCxnSpPr>
          <p:nvPr/>
        </p:nvCxnSpPr>
        <p:spPr bwMode="auto">
          <a:xfrm flipH="1">
            <a:off x="7281217" y="3849835"/>
            <a:ext cx="323000" cy="469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9E5FB87-7C0D-F248-8A64-736F22F0C6AF}"/>
              </a:ext>
            </a:extLst>
          </p:cNvPr>
          <p:cNvCxnSpPr>
            <a:endCxn id="127" idx="0"/>
          </p:cNvCxnSpPr>
          <p:nvPr/>
        </p:nvCxnSpPr>
        <p:spPr bwMode="auto">
          <a:xfrm>
            <a:off x="7604217" y="3849835"/>
            <a:ext cx="555999" cy="618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EF470BF-1E42-574F-95E8-0C60546D7329}"/>
              </a:ext>
            </a:extLst>
          </p:cNvPr>
          <p:cNvSpPr txBox="1"/>
          <p:nvPr/>
        </p:nvSpPr>
        <p:spPr>
          <a:xfrm>
            <a:off x="192571" y="5708213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52E0500-2A2F-1749-8BB6-BCB3D3E348FA}"/>
              </a:ext>
            </a:extLst>
          </p:cNvPr>
          <p:cNvCxnSpPr>
            <a:cxnSpLocks/>
            <a:stCxn id="126" idx="2"/>
            <a:endCxn id="113" idx="0"/>
          </p:cNvCxnSpPr>
          <p:nvPr/>
        </p:nvCxnSpPr>
        <p:spPr bwMode="auto">
          <a:xfrm>
            <a:off x="7281217" y="5047354"/>
            <a:ext cx="468137" cy="797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1DD93EB-2481-0A47-9229-C16DFF1D6837}"/>
              </a:ext>
            </a:extLst>
          </p:cNvPr>
          <p:cNvCxnSpPr>
            <a:cxnSpLocks/>
            <a:stCxn id="127" idx="2"/>
            <a:endCxn id="113" idx="0"/>
          </p:cNvCxnSpPr>
          <p:nvPr/>
        </p:nvCxnSpPr>
        <p:spPr bwMode="auto">
          <a:xfrm flipH="1">
            <a:off x="7749354" y="4758211"/>
            <a:ext cx="410862" cy="1086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34EA756-3828-1A42-BC14-B920292C6F97}"/>
              </a:ext>
            </a:extLst>
          </p:cNvPr>
          <p:cNvSpPr/>
          <p:nvPr/>
        </p:nvSpPr>
        <p:spPr bwMode="auto">
          <a:xfrm>
            <a:off x="9812073" y="793928"/>
            <a:ext cx="846161" cy="4776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EABE280-323C-C043-A4F8-BA54E48A39BD}"/>
              </a:ext>
            </a:extLst>
          </p:cNvPr>
          <p:cNvSpPr txBox="1"/>
          <p:nvPr/>
        </p:nvSpPr>
        <p:spPr>
          <a:xfrm>
            <a:off x="10675997" y="815227"/>
            <a:ext cx="1516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Static resource such as </a:t>
            </a:r>
            <a:r>
              <a:rPr lang="en-US" sz="1200" baseline="0" dirty="0" err="1"/>
              <a:t>CostMap</a:t>
            </a:r>
            <a:endParaRPr lang="en-US" sz="1200" baseline="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594C607-BDFA-4B45-AB50-B09C128DE2C1}"/>
              </a:ext>
            </a:extLst>
          </p:cNvPr>
          <p:cNvSpPr/>
          <p:nvPr/>
        </p:nvSpPr>
        <p:spPr bwMode="auto">
          <a:xfrm>
            <a:off x="9812072" y="1584273"/>
            <a:ext cx="846161" cy="4776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E9EF386-BD6A-B740-BF13-0BCD08333A98}"/>
              </a:ext>
            </a:extLst>
          </p:cNvPr>
          <p:cNvSpPr txBox="1"/>
          <p:nvPr/>
        </p:nvSpPr>
        <p:spPr>
          <a:xfrm>
            <a:off x="10720823" y="1523442"/>
            <a:ext cx="151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Filterable resource such as </a:t>
            </a:r>
            <a:r>
              <a:rPr lang="en-US" sz="1200" baseline="0" dirty="0" err="1"/>
              <a:t>FilteredCostMap</a:t>
            </a:r>
            <a:endParaRPr lang="en-US" sz="1200" baseline="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4CBC2F7-39FA-2046-B5E0-D742D426AC8C}"/>
              </a:ext>
            </a:extLst>
          </p:cNvPr>
          <p:cNvSpPr txBox="1"/>
          <p:nvPr/>
        </p:nvSpPr>
        <p:spPr>
          <a:xfrm>
            <a:off x="2280659" y="2899974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46D6689-B44A-F641-95A7-F07032082A4C}"/>
              </a:ext>
            </a:extLst>
          </p:cNvPr>
          <p:cNvSpPr txBox="1"/>
          <p:nvPr/>
        </p:nvSpPr>
        <p:spPr>
          <a:xfrm>
            <a:off x="1302087" y="366176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tq1/</a:t>
            </a:r>
            <a:r>
              <a:rPr lang="en-US" sz="2000" baseline="0" dirty="0" err="1"/>
              <a:t>uq</a:t>
            </a:r>
            <a:endParaRPr lang="en-US" sz="2000" baseline="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3AE757E-7B83-2041-AC85-3B1651502498}"/>
              </a:ext>
            </a:extLst>
          </p:cNvPr>
          <p:cNvSpPr txBox="1"/>
          <p:nvPr/>
        </p:nvSpPr>
        <p:spPr>
          <a:xfrm>
            <a:off x="5068680" y="2962729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170D2FB-8F02-9140-9CB4-10EC1505F8AE}"/>
              </a:ext>
            </a:extLst>
          </p:cNvPr>
          <p:cNvSpPr txBox="1"/>
          <p:nvPr/>
        </p:nvSpPr>
        <p:spPr>
          <a:xfrm>
            <a:off x="6780936" y="298962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59F7304-057B-3245-A011-78D4749C7107}"/>
              </a:ext>
            </a:extLst>
          </p:cNvPr>
          <p:cNvSpPr txBox="1"/>
          <p:nvPr/>
        </p:nvSpPr>
        <p:spPr>
          <a:xfrm>
            <a:off x="2433059" y="167181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ir1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DF3A03B-9F8B-2843-AC86-1493F8E9D14F}"/>
              </a:ext>
            </a:extLst>
          </p:cNvPr>
          <p:cNvSpPr txBox="1"/>
          <p:nvPr/>
        </p:nvSpPr>
        <p:spPr>
          <a:xfrm>
            <a:off x="3408796" y="3814166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tq1/</a:t>
            </a:r>
            <a:r>
              <a:rPr lang="en-US" sz="2000" baseline="0" dirty="0" err="1"/>
              <a:t>rs</a:t>
            </a:r>
            <a:endParaRPr lang="en-US" sz="2000" baseline="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DA2E73-38C4-BE4E-AD64-A60DC66E539E}"/>
              </a:ext>
            </a:extLst>
          </p:cNvPr>
          <p:cNvSpPr txBox="1"/>
          <p:nvPr/>
        </p:nvSpPr>
        <p:spPr>
          <a:xfrm>
            <a:off x="-1472006" y="474472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aseline="0" dirty="0"/>
              <a:t>A single HTTP/2 </a:t>
            </a:r>
            <a:br>
              <a:rPr lang="en-US" sz="2000" baseline="0" dirty="0"/>
            </a:br>
            <a:r>
              <a:rPr lang="en-US" sz="2000" baseline="0" dirty="0"/>
              <a:t>connection between</a:t>
            </a:r>
            <a:br>
              <a:rPr lang="en-US" sz="2000" baseline="0" dirty="0"/>
            </a:br>
            <a:r>
              <a:rPr lang="en-US" sz="2000" baseline="0" dirty="0"/>
              <a:t>each client and the server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115739-47FE-384C-ACC2-A21E784B398A}"/>
              </a:ext>
            </a:extLst>
          </p:cNvPr>
          <p:cNvSpPr/>
          <p:nvPr/>
        </p:nvSpPr>
        <p:spPr bwMode="auto">
          <a:xfrm>
            <a:off x="8903321" y="2003715"/>
            <a:ext cx="846161" cy="477671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INT/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B6BA3-33CD-8C44-B206-C531299225FE}"/>
              </a:ext>
            </a:extLst>
          </p:cNvPr>
          <p:cNvSpPr txBox="1"/>
          <p:nvPr/>
        </p:nvSpPr>
        <p:spPr>
          <a:xfrm>
            <a:off x="1466179" y="52675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4516F4-01E5-4E40-B876-12BB93BDEDC8}"/>
              </a:ext>
            </a:extLst>
          </p:cNvPr>
          <p:cNvSpPr txBox="1"/>
          <p:nvPr/>
        </p:nvSpPr>
        <p:spPr>
          <a:xfrm>
            <a:off x="3162439" y="5244157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HTTP/2</a:t>
            </a:r>
          </a:p>
        </p:txBody>
      </p:sp>
      <p:sp>
        <p:nvSpPr>
          <p:cNvPr id="67" name="Snip Same Side Corner Rectangle 66">
            <a:extLst>
              <a:ext uri="{FF2B5EF4-FFF2-40B4-BE49-F238E27FC236}">
                <a16:creationId xmlns:a16="http://schemas.microsoft.com/office/drawing/2014/main" id="{17DC1954-F4D7-D443-BE7D-533330770F88}"/>
              </a:ext>
            </a:extLst>
          </p:cNvPr>
          <p:cNvSpPr/>
          <p:nvPr/>
        </p:nvSpPr>
        <p:spPr bwMode="auto">
          <a:xfrm>
            <a:off x="9277518" y="3257943"/>
            <a:ext cx="696037" cy="669056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33DF54C-84F0-E746-95EE-829276D2C8C8}"/>
              </a:ext>
            </a:extLst>
          </p:cNvPr>
          <p:cNvSpPr/>
          <p:nvPr/>
        </p:nvSpPr>
        <p:spPr bwMode="auto">
          <a:xfrm flipH="1">
            <a:off x="9360995" y="5935248"/>
            <a:ext cx="821722" cy="471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E322890-46CB-FA40-B033-400A4CBAD822}"/>
              </a:ext>
            </a:extLst>
          </p:cNvPr>
          <p:cNvSpPr/>
          <p:nvPr/>
        </p:nvSpPr>
        <p:spPr bwMode="auto">
          <a:xfrm>
            <a:off x="9049562" y="4410242"/>
            <a:ext cx="508314" cy="7276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0" name="Terminator 69">
            <a:extLst>
              <a:ext uri="{FF2B5EF4-FFF2-40B4-BE49-F238E27FC236}">
                <a16:creationId xmlns:a16="http://schemas.microsoft.com/office/drawing/2014/main" id="{48F04268-E205-C14A-B171-795C6F500B58}"/>
              </a:ext>
            </a:extLst>
          </p:cNvPr>
          <p:cNvSpPr/>
          <p:nvPr/>
        </p:nvSpPr>
        <p:spPr bwMode="auto">
          <a:xfrm>
            <a:off x="9835031" y="4558346"/>
            <a:ext cx="695374" cy="290362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CDCCBB-80EC-5546-9269-7E9F584D1B30}"/>
              </a:ext>
            </a:extLst>
          </p:cNvPr>
          <p:cNvCxnSpPr>
            <a:endCxn id="69" idx="0"/>
          </p:cNvCxnSpPr>
          <p:nvPr/>
        </p:nvCxnSpPr>
        <p:spPr bwMode="auto">
          <a:xfrm flipH="1">
            <a:off x="9303719" y="3940332"/>
            <a:ext cx="323000" cy="469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CB274A-61BE-F347-83C4-28729B00148C}"/>
              </a:ext>
            </a:extLst>
          </p:cNvPr>
          <p:cNvCxnSpPr>
            <a:endCxn id="70" idx="0"/>
          </p:cNvCxnSpPr>
          <p:nvPr/>
        </p:nvCxnSpPr>
        <p:spPr bwMode="auto">
          <a:xfrm>
            <a:off x="9626719" y="3940332"/>
            <a:ext cx="555999" cy="618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245440-810B-BE47-8AD6-534EB13FCA19}"/>
              </a:ext>
            </a:extLst>
          </p:cNvPr>
          <p:cNvCxnSpPr>
            <a:cxnSpLocks/>
            <a:stCxn id="69" idx="2"/>
            <a:endCxn id="68" idx="0"/>
          </p:cNvCxnSpPr>
          <p:nvPr/>
        </p:nvCxnSpPr>
        <p:spPr bwMode="auto">
          <a:xfrm>
            <a:off x="9303719" y="5137851"/>
            <a:ext cx="468137" cy="797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8A71AF-32E4-C046-A09A-D332729288BD}"/>
              </a:ext>
            </a:extLst>
          </p:cNvPr>
          <p:cNvCxnSpPr>
            <a:cxnSpLocks/>
            <a:stCxn id="70" idx="2"/>
            <a:endCxn id="68" idx="0"/>
          </p:cNvCxnSpPr>
          <p:nvPr/>
        </p:nvCxnSpPr>
        <p:spPr bwMode="auto">
          <a:xfrm flipH="1">
            <a:off x="9771856" y="4848708"/>
            <a:ext cx="410862" cy="1086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3ABAE00-A6F7-5D4E-8E49-D3402E637A46}"/>
              </a:ext>
            </a:extLst>
          </p:cNvPr>
          <p:cNvSpPr txBox="1"/>
          <p:nvPr/>
        </p:nvSpPr>
        <p:spPr>
          <a:xfrm>
            <a:off x="8803438" y="3080123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CDE51-C6BF-C54D-91C1-962CA3A15175}"/>
              </a:ext>
            </a:extLst>
          </p:cNvPr>
          <p:cNvSpPr txBox="1"/>
          <p:nvPr/>
        </p:nvSpPr>
        <p:spPr>
          <a:xfrm>
            <a:off x="8352897" y="5266349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 headers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A84C1F-9495-8640-8001-48436ADF6E79}"/>
              </a:ext>
            </a:extLst>
          </p:cNvPr>
          <p:cNvCxnSpPr>
            <a:stCxn id="64" idx="2"/>
            <a:endCxn id="67" idx="3"/>
          </p:cNvCxnSpPr>
          <p:nvPr/>
        </p:nvCxnSpPr>
        <p:spPr bwMode="auto">
          <a:xfrm>
            <a:off x="9326402" y="2481386"/>
            <a:ext cx="299135" cy="7765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C5E5B6-7DFC-964A-BE61-0F1B745CE1AB}"/>
              </a:ext>
            </a:extLst>
          </p:cNvPr>
          <p:cNvCxnSpPr>
            <a:stCxn id="8" idx="6"/>
            <a:endCxn id="64" idx="0"/>
          </p:cNvCxnSpPr>
          <p:nvPr/>
        </p:nvCxnSpPr>
        <p:spPr bwMode="auto">
          <a:xfrm>
            <a:off x="6141494" y="1214647"/>
            <a:ext cx="3184908" cy="789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98943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259C-59B4-8A4A-B864-7F4255EF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D59C-239D-6447-96D0-545AEC1B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840472"/>
            <a:ext cx="11808883" cy="5334000"/>
          </a:xfrm>
        </p:spPr>
        <p:txBody>
          <a:bodyPr/>
          <a:lstStyle/>
          <a:p>
            <a:r>
              <a:rPr lang="en-US" sz="2400" dirty="0"/>
              <a:t>Assumption </a:t>
            </a:r>
          </a:p>
          <a:p>
            <a:pPr lvl="1"/>
            <a:r>
              <a:rPr lang="en-US" sz="2000" dirty="0"/>
              <a:t>Case 1: Can rate limit each flow as needed [upper bound of potential]</a:t>
            </a:r>
          </a:p>
          <a:p>
            <a:pPr lvl="2"/>
            <a:r>
              <a:rPr lang="en-US" sz="2000" dirty="0"/>
              <a:t>Assignment 1: come up the best </a:t>
            </a:r>
            <a:r>
              <a:rPr lang="en-US" sz="2000" dirty="0" err="1"/>
              <a:t>alg</a:t>
            </a:r>
            <a:r>
              <a:rPr lang="en-US" sz="2000" dirty="0"/>
              <a:t> you can</a:t>
            </a:r>
          </a:p>
          <a:p>
            <a:pPr lvl="1"/>
            <a:r>
              <a:rPr lang="en-US" sz="2000" dirty="0"/>
              <a:t>Case 2: running a congestion control protocol + </a:t>
            </a:r>
            <a:r>
              <a:rPr lang="en-US" sz="2000" dirty="0" err="1"/>
              <a:t>tc</a:t>
            </a:r>
            <a:r>
              <a:rPr lang="en-US" sz="2000" dirty="0"/>
              <a:t> for a small number K of flows [real deployment]</a:t>
            </a:r>
          </a:p>
          <a:p>
            <a:pPr lvl="2"/>
            <a:r>
              <a:rPr lang="en-US" sz="2000" dirty="0"/>
              <a:t>Assignment 2: give an initial </a:t>
            </a:r>
            <a:r>
              <a:rPr lang="en-US" sz="2000" dirty="0" err="1"/>
              <a:t>alg</a:t>
            </a:r>
            <a:r>
              <a:rPr lang="en-US" sz="2000" dirty="0"/>
              <a:t> for this setting</a:t>
            </a:r>
          </a:p>
          <a:p>
            <a:pPr lvl="3"/>
            <a:r>
              <a:rPr lang="en-US" sz="2000" dirty="0" err="1"/>
              <a:t>BitTorrent</a:t>
            </a:r>
            <a:r>
              <a:rPr lang="en-US" sz="2000" dirty="0"/>
              <a:t> </a:t>
            </a:r>
            <a:r>
              <a:rPr lang="en-US" sz="2000" dirty="0" err="1"/>
              <a:t>alg</a:t>
            </a:r>
            <a:r>
              <a:rPr lang="en-US" sz="2000" dirty="0"/>
              <a:t> [BEAT this; swarming, 70%]</a:t>
            </a:r>
          </a:p>
          <a:p>
            <a:pPr lvl="1"/>
            <a:r>
              <a:rPr lang="en-US" sz="2000" dirty="0"/>
              <a:t>Case 2: max min fairness [conceptual]</a:t>
            </a:r>
          </a:p>
          <a:p>
            <a:r>
              <a:rPr lang="en-US" sz="2400" dirty="0"/>
              <a:t>Content:</a:t>
            </a:r>
          </a:p>
          <a:p>
            <a:pPr lvl="1"/>
            <a:r>
              <a:rPr lang="en-US" sz="2000" dirty="0"/>
              <a:t>Design a control plane for the scheduling framework (replicated, consistency, multi-domain, fault tolerance)</a:t>
            </a:r>
          </a:p>
          <a:p>
            <a:pPr lvl="1"/>
            <a:r>
              <a:rPr lang="en-US" sz="2000" dirty="0"/>
              <a:t>Simple greedy </a:t>
            </a:r>
            <a:r>
              <a:rPr lang="en-US" sz="2000" dirty="0" err="1"/>
              <a:t>alg</a:t>
            </a:r>
            <a:r>
              <a:rPr lang="en-US" sz="2000" dirty="0"/>
              <a:t>: </a:t>
            </a:r>
          </a:p>
          <a:p>
            <a:pPr lvl="2"/>
            <a:r>
              <a:rPr lang="en-US" sz="2000" dirty="0"/>
              <a:t>Kai’s greedy </a:t>
            </a:r>
            <a:r>
              <a:rPr lang="en-US" sz="2000" dirty="0" err="1"/>
              <a:t>alg</a:t>
            </a:r>
            <a:r>
              <a:rPr lang="en-US" sz="2000" dirty="0"/>
              <a:t> which picks the maximum flow</a:t>
            </a:r>
          </a:p>
          <a:p>
            <a:pPr lvl="1"/>
            <a:r>
              <a:rPr lang="en-US" sz="2000" dirty="0" err="1"/>
              <a:t>Eval</a:t>
            </a:r>
            <a:r>
              <a:rPr lang="en-US" sz="2000" dirty="0"/>
              <a:t>: the performance of the </a:t>
            </a:r>
            <a:r>
              <a:rPr lang="en-US" sz="2000" dirty="0" err="1"/>
              <a:t>alg</a:t>
            </a:r>
            <a:r>
              <a:rPr lang="en-US" sz="2000" dirty="0"/>
              <a:t> compared to simple </a:t>
            </a:r>
            <a:r>
              <a:rPr lang="en-US" sz="2000" dirty="0" err="1"/>
              <a:t>alg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64756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1853-D656-B642-89BA-C119963D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1D8E-CC9E-3044-AB80-E97D11B7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in Di, pick the lowest cost </a:t>
            </a:r>
            <a:r>
              <a:rPr lang="en-US" dirty="0" err="1"/>
              <a:t>si</a:t>
            </a:r>
            <a:r>
              <a:rPr lang="en-US" dirty="0"/>
              <a:t> in Si using ALTO cost map</a:t>
            </a:r>
          </a:p>
        </p:txBody>
      </p:sp>
    </p:spTree>
    <p:extLst>
      <p:ext uri="{BB962C8B-B14F-4D97-AF65-F5344CB8AC3E}">
        <p14:creationId xmlns:p14="http://schemas.microsoft.com/office/powerpoint/2010/main" val="8127924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A80F-C389-1D4F-8D4D-F9262837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EEBE-FC94-9A42-8861-631D30B7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Order: 10s-100s of sites; can be millions of rules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Fixed set Di from Ci is already given; </a:t>
            </a:r>
            <a:r>
              <a:rPr lang="en-US" dirty="0" err="1">
                <a:solidFill>
                  <a:srgbClr val="FF0000"/>
                </a:solidFill>
              </a:rPr>
              <a:t>sij</a:t>
            </a:r>
            <a:r>
              <a:rPr lang="en-US" dirty="0">
                <a:solidFill>
                  <a:srgbClr val="FF0000"/>
                </a:solidFill>
              </a:rPr>
              <a:t> -&gt; </a:t>
            </a:r>
            <a:r>
              <a:rPr lang="en-US" dirty="0" err="1">
                <a:solidFill>
                  <a:srgbClr val="FF0000"/>
                </a:solidFill>
              </a:rPr>
              <a:t>dik</a:t>
            </a:r>
            <a:r>
              <a:rPr lang="en-US" dirty="0">
                <a:solidFill>
                  <a:srgbClr val="FF0000"/>
                </a:solidFill>
              </a:rPr>
              <a:t> (sizes) is given</a:t>
            </a:r>
          </a:p>
          <a:p>
            <a:r>
              <a:rPr lang="en-US" dirty="0"/>
              <a:t>Step 1: Compute the </a:t>
            </a:r>
            <a:r>
              <a:rPr lang="en-US" dirty="0" err="1"/>
              <a:t>bw</a:t>
            </a:r>
            <a:r>
              <a:rPr lang="en-US" dirty="0"/>
              <a:t> allocation to each flow using max-min fairness (the state will change as a flow finishes)</a:t>
            </a:r>
          </a:p>
          <a:p>
            <a:pPr lvl="1"/>
            <a:r>
              <a:rPr lang="en-US" dirty="0"/>
              <a:t>Aggregation  // as quickly as possible</a:t>
            </a:r>
          </a:p>
          <a:p>
            <a:pPr lvl="2"/>
            <a:r>
              <a:rPr lang="en-US" dirty="0"/>
              <a:t>Initial solution: </a:t>
            </a:r>
          </a:p>
          <a:p>
            <a:pPr lvl="3"/>
            <a:r>
              <a:rPr lang="en-US" dirty="0"/>
              <a:t>Aggregate the flows according to </a:t>
            </a:r>
            <a:r>
              <a:rPr lang="en-US" dirty="0" err="1"/>
              <a:t>src-dst</a:t>
            </a:r>
            <a:r>
              <a:rPr lang="en-US" dirty="0"/>
              <a:t> RSE pairs (100x100 10K)</a:t>
            </a:r>
          </a:p>
          <a:p>
            <a:pPr lvl="4"/>
            <a:r>
              <a:rPr lang="en-US" dirty="0"/>
              <a:t>Input becomes &lt;</a:t>
            </a:r>
            <a:r>
              <a:rPr lang="en-US" dirty="0" err="1"/>
              <a:t>src</a:t>
            </a:r>
            <a:r>
              <a:rPr lang="en-US" dirty="0"/>
              <a:t>-</a:t>
            </a:r>
            <a:r>
              <a:rPr lang="en-US" dirty="0" err="1"/>
              <a:t>dst</a:t>
            </a:r>
            <a:r>
              <a:rPr lang="en-US" dirty="0"/>
              <a:t>-</a:t>
            </a:r>
            <a:r>
              <a:rPr lang="en-US" dirty="0" err="1"/>
              <a:t>rse</a:t>
            </a:r>
            <a:r>
              <a:rPr lang="en-US" dirty="0"/>
              <a:t>-pair, #flows&gt;</a:t>
            </a:r>
          </a:p>
          <a:p>
            <a:pPr lvl="5"/>
            <a:r>
              <a:rPr lang="en-US" dirty="0"/>
              <a:t>For each link, compute the fair share (L_C / sum(#flows, </a:t>
            </a:r>
            <a:r>
              <a:rPr lang="en-US" dirty="0" err="1"/>
              <a:t>src</a:t>
            </a:r>
            <a:r>
              <a:rPr lang="en-US" dirty="0"/>
              <a:t>-</a:t>
            </a:r>
            <a:r>
              <a:rPr lang="en-US" dirty="0" err="1"/>
              <a:t>dst</a:t>
            </a:r>
            <a:r>
              <a:rPr lang="en-US" dirty="0"/>
              <a:t>-</a:t>
            </a:r>
            <a:r>
              <a:rPr lang="en-US" dirty="0" err="1"/>
              <a:t>rse</a:t>
            </a:r>
            <a:r>
              <a:rPr lang="en-US" dirty="0"/>
              <a:t>-pair uses link L)</a:t>
            </a:r>
          </a:p>
          <a:p>
            <a:pPr lvl="5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82988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55A7-28EB-6246-8CE1-ADF4E0E1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Design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547B-0472-0941-8E30-E7242F9B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Naïve data structure</a:t>
            </a:r>
          </a:p>
          <a:p>
            <a:pPr lvl="1"/>
            <a:r>
              <a:rPr lang="en-US" sz="1600" dirty="0"/>
              <a:t>Each flow is identified by an flow id</a:t>
            </a:r>
          </a:p>
          <a:p>
            <a:pPr lvl="1"/>
            <a:r>
              <a:rPr lang="en-US" sz="1600" dirty="0"/>
              <a:t>Each flow’s route is stored in an array indexed by flow id, route[1][0], … index links</a:t>
            </a:r>
          </a:p>
          <a:p>
            <a:pPr lvl="1"/>
            <a:r>
              <a:rPr lang="en-US" sz="1600" dirty="0"/>
              <a:t>Each flow’s size is stored in an array indexed by flow id size[</a:t>
            </a:r>
            <a:r>
              <a:rPr lang="en-US" sz="1600" dirty="0" err="1"/>
              <a:t>flow_id</a:t>
            </a:r>
            <a:r>
              <a:rPr lang="en-US" sz="1600" dirty="0"/>
              <a:t>]</a:t>
            </a:r>
          </a:p>
          <a:p>
            <a:r>
              <a:rPr lang="en-US" sz="1800" dirty="0"/>
              <a:t>Water-filling using naïve data structure will be very bad</a:t>
            </a:r>
            <a:endParaRPr lang="en-US" sz="1600" dirty="0"/>
          </a:p>
          <a:p>
            <a:pPr lvl="1"/>
            <a:r>
              <a:rPr lang="en-US" sz="1600" dirty="0"/>
              <a:t>Loop   // Major places for improvements: (1) incremental max-min, lower the #flows </a:t>
            </a:r>
          </a:p>
          <a:p>
            <a:pPr lvl="2"/>
            <a:r>
              <a:rPr lang="en-US" sz="1600" dirty="0" err="1"/>
              <a:t>compute_fair_share</a:t>
            </a:r>
            <a:r>
              <a:rPr lang="en-US" sz="1600" dirty="0"/>
              <a:t> of each</a:t>
            </a:r>
          </a:p>
          <a:p>
            <a:pPr lvl="2"/>
            <a:r>
              <a:rPr lang="en-US" sz="1600" dirty="0"/>
              <a:t>compute the </a:t>
            </a:r>
            <a:r>
              <a:rPr lang="en-US" sz="1600" dirty="0" err="1"/>
              <a:t>finishing_time</a:t>
            </a:r>
            <a:r>
              <a:rPr lang="en-US" sz="1600" dirty="0"/>
              <a:t> of each flow  // compute w/ the min (</a:t>
            </a:r>
            <a:r>
              <a:rPr lang="en-US" sz="1600" dirty="0" err="1"/>
              <a:t>size_f</a:t>
            </a:r>
            <a:r>
              <a:rPr lang="en-US" sz="1600" dirty="0"/>
              <a:t> / </a:t>
            </a:r>
            <a:r>
              <a:rPr lang="en-US" sz="1600" dirty="0" err="1"/>
              <a:t>r_f</a:t>
            </a:r>
            <a:r>
              <a:rPr lang="en-US" sz="1600" dirty="0"/>
              <a:t>)</a:t>
            </a:r>
          </a:p>
          <a:p>
            <a:pPr lvl="2"/>
            <a:r>
              <a:rPr lang="en-US" sz="1600" dirty="0"/>
              <a:t>remove the flow from the flow list</a:t>
            </a:r>
          </a:p>
          <a:p>
            <a:pPr lvl="1"/>
            <a:r>
              <a:rPr lang="en-US" sz="1600" dirty="0"/>
              <a:t>Compute share</a:t>
            </a:r>
          </a:p>
          <a:p>
            <a:pPr lvl="2"/>
            <a:r>
              <a:rPr lang="en-US" sz="1600" dirty="0"/>
              <a:t>Foreach link l  // total #link times    </a:t>
            </a:r>
            <a:r>
              <a:rPr lang="en-US" sz="1600" dirty="0">
                <a:solidFill>
                  <a:srgbClr val="FF0000"/>
                </a:solidFill>
              </a:rPr>
              <a:t>#links * (2 #flows  + # links)</a:t>
            </a:r>
          </a:p>
          <a:p>
            <a:pPr lvl="3"/>
            <a:r>
              <a:rPr lang="en-US" sz="1600" dirty="0"/>
              <a:t>Scan the route array</a:t>
            </a:r>
          </a:p>
          <a:p>
            <a:pPr lvl="4"/>
            <a:r>
              <a:rPr lang="en-US" sz="1600" dirty="0" err="1"/>
              <a:t>flow_counts</a:t>
            </a:r>
            <a:r>
              <a:rPr lang="en-US" sz="1600" dirty="0"/>
              <a:t>[L] ++ if route[</a:t>
            </a:r>
            <a:r>
              <a:rPr lang="en-US" sz="1600" dirty="0" err="1"/>
              <a:t>i</a:t>
            </a:r>
            <a:r>
              <a:rPr lang="en-US" sz="1600" dirty="0"/>
              <a:t>][j] == L   // compute the </a:t>
            </a:r>
          </a:p>
          <a:p>
            <a:pPr lvl="3"/>
            <a:r>
              <a:rPr lang="en-US" sz="1600" dirty="0"/>
              <a:t>Compute fair share</a:t>
            </a:r>
          </a:p>
          <a:p>
            <a:pPr lvl="4"/>
            <a:r>
              <a:rPr lang="en-US" sz="1600" dirty="0" err="1"/>
              <a:t>Lset</a:t>
            </a:r>
            <a:r>
              <a:rPr lang="en-US" sz="1600" dirty="0"/>
              <a:t> = </a:t>
            </a:r>
            <a:r>
              <a:rPr lang="en-US" sz="1600" dirty="0" err="1"/>
              <a:t>argmin</a:t>
            </a:r>
            <a:r>
              <a:rPr lang="en-US" sz="1600" dirty="0"/>
              <a:t>(L: C[L]/</a:t>
            </a:r>
            <a:r>
              <a:rPr lang="en-US" sz="1600" dirty="0" err="1"/>
              <a:t>flow_counts</a:t>
            </a:r>
            <a:r>
              <a:rPr lang="en-US" sz="1600" dirty="0"/>
              <a:t>[L] )  // more like heap priority queue // optimization</a:t>
            </a:r>
          </a:p>
          <a:p>
            <a:pPr lvl="3"/>
            <a:r>
              <a:rPr lang="en-US" sz="1600" dirty="0"/>
              <a:t>Scan the route array</a:t>
            </a:r>
          </a:p>
          <a:p>
            <a:pPr lvl="4"/>
            <a:r>
              <a:rPr lang="en-US" sz="1600" dirty="0"/>
              <a:t>route[</a:t>
            </a:r>
            <a:r>
              <a:rPr lang="en-US" sz="1600" dirty="0" err="1"/>
              <a:t>i</a:t>
            </a:r>
            <a:r>
              <a:rPr lang="en-US" sz="1600" dirty="0"/>
              <a:t>][k] == DELETED if route[</a:t>
            </a:r>
            <a:r>
              <a:rPr lang="en-US" sz="1600" dirty="0" err="1"/>
              <a:t>i</a:t>
            </a:r>
            <a:r>
              <a:rPr lang="en-US" sz="1600" dirty="0"/>
              <a:t>][j] == L </a:t>
            </a:r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8597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55A7-28EB-6246-8CE1-ADF4E0E1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Design 2-3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547B-0472-0941-8E30-E7242F9B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Based on 1</a:t>
            </a:r>
          </a:p>
          <a:p>
            <a:pPr lvl="1"/>
            <a:r>
              <a:rPr lang="en-US" sz="1600" dirty="0"/>
              <a:t>Aggregate the flows by </a:t>
            </a:r>
            <a:r>
              <a:rPr lang="en-US" sz="1600" dirty="0" err="1"/>
              <a:t>src</a:t>
            </a:r>
            <a:r>
              <a:rPr lang="en-US" sz="1600" dirty="0"/>
              <a:t>-</a:t>
            </a:r>
            <a:r>
              <a:rPr lang="en-US" sz="1600" dirty="0" err="1"/>
              <a:t>dst</a:t>
            </a:r>
            <a:r>
              <a:rPr lang="en-US" sz="1600" dirty="0"/>
              <a:t>-</a:t>
            </a:r>
            <a:r>
              <a:rPr lang="en-US" sz="1600" dirty="0" err="1"/>
              <a:t>rse</a:t>
            </a:r>
            <a:r>
              <a:rPr lang="en-US" sz="1600" dirty="0"/>
              <a:t>-pairs // Q: how to store the sizes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// likely depends on the special structure of max-min fairness</a:t>
            </a:r>
          </a:p>
          <a:p>
            <a:pPr lvl="1"/>
            <a:r>
              <a:rPr lang="en-US" sz="1600" dirty="0"/>
              <a:t>Incremental bottleneck structures</a:t>
            </a:r>
          </a:p>
          <a:p>
            <a:pPr lvl="1"/>
            <a:r>
              <a:rPr lang="en-US" sz="1600" dirty="0"/>
              <a:t>Even “parallel-structure”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2994554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BF95-5269-A047-B7B0-B56470DF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1B6B-336C-D54B-8807-7814A6C8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rate when it is not max-min fair share</a:t>
            </a:r>
          </a:p>
          <a:p>
            <a:pPr lvl="1"/>
            <a:r>
              <a:rPr lang="en-US" dirty="0"/>
              <a:t>NUM design // go back to optimization, but we want to explore the algorithmic side first</a:t>
            </a:r>
          </a:p>
          <a:p>
            <a:pPr lvl="1"/>
            <a:r>
              <a:rPr lang="en-US" dirty="0"/>
              <a:t>TCP Cubic/Reno</a:t>
            </a:r>
          </a:p>
          <a:p>
            <a:pPr lvl="2"/>
            <a:r>
              <a:rPr lang="en-US" dirty="0"/>
              <a:t>Assign each link a loss rate </a:t>
            </a:r>
            <a:r>
              <a:rPr lang="en-US" dirty="0" err="1"/>
              <a:t>p_l</a:t>
            </a:r>
            <a:endParaRPr lang="en-US" dirty="0"/>
          </a:p>
          <a:p>
            <a:pPr lvl="2"/>
            <a:r>
              <a:rPr lang="en-US" dirty="0"/>
              <a:t>Each flow’s rate: alpha MSS / RTT / \sqrt(</a:t>
            </a:r>
            <a:r>
              <a:rPr lang="en-US" dirty="0" err="1"/>
              <a:t>q_i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q_f</a:t>
            </a:r>
            <a:r>
              <a:rPr lang="en-US" dirty="0"/>
              <a:t> ~ sum </a:t>
            </a:r>
            <a:r>
              <a:rPr lang="en-US" dirty="0" err="1"/>
              <a:t>p_l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If the bottlenecks are at the edges, then it may not be too bad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31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CE14-F53C-7244-8E94-4D24BDF6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7C11-A2A6-2743-9FA9-DA031CE0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6B8D77-7D11-C248-9CC9-B7939CF17C72}"/>
              </a:ext>
            </a:extLst>
          </p:cNvPr>
          <p:cNvCxnSpPr/>
          <p:nvPr/>
        </p:nvCxnSpPr>
        <p:spPr bwMode="auto">
          <a:xfrm>
            <a:off x="436728" y="2797791"/>
            <a:ext cx="20198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CCCE29-1F00-A94E-AF17-B24BC6BAD6A7}"/>
              </a:ext>
            </a:extLst>
          </p:cNvPr>
          <p:cNvCxnSpPr/>
          <p:nvPr/>
        </p:nvCxnSpPr>
        <p:spPr bwMode="auto">
          <a:xfrm>
            <a:off x="2977486" y="2797791"/>
            <a:ext cx="20198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002BFC-570F-BE45-9568-A9968656CAFF}"/>
              </a:ext>
            </a:extLst>
          </p:cNvPr>
          <p:cNvCxnSpPr/>
          <p:nvPr/>
        </p:nvCxnSpPr>
        <p:spPr bwMode="auto">
          <a:xfrm>
            <a:off x="573206" y="3684896"/>
            <a:ext cx="4531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8157DE-60C6-4F4F-8FC2-919D30916CA0}"/>
              </a:ext>
            </a:extLst>
          </p:cNvPr>
          <p:cNvCxnSpPr>
            <a:cxnSpLocks/>
          </p:cNvCxnSpPr>
          <p:nvPr/>
        </p:nvCxnSpPr>
        <p:spPr bwMode="auto">
          <a:xfrm>
            <a:off x="436728" y="4301320"/>
            <a:ext cx="17332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FCBCDF-552E-8C45-A32F-4E4A9E013424}"/>
              </a:ext>
            </a:extLst>
          </p:cNvPr>
          <p:cNvCxnSpPr>
            <a:cxnSpLocks/>
          </p:cNvCxnSpPr>
          <p:nvPr/>
        </p:nvCxnSpPr>
        <p:spPr bwMode="auto">
          <a:xfrm>
            <a:off x="3370997" y="4301320"/>
            <a:ext cx="17332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F8BF45-174E-2347-9CA9-A0643D4EDEC0}"/>
              </a:ext>
            </a:extLst>
          </p:cNvPr>
          <p:cNvSpPr/>
          <p:nvPr/>
        </p:nvSpPr>
        <p:spPr bwMode="auto">
          <a:xfrm>
            <a:off x="7492621" y="2286000"/>
            <a:ext cx="3643952" cy="2743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44E99E-03F9-554A-9D73-64B3048EFDE7}"/>
              </a:ext>
            </a:extLst>
          </p:cNvPr>
          <p:cNvCxnSpPr>
            <a:cxnSpLocks/>
          </p:cNvCxnSpPr>
          <p:nvPr/>
        </p:nvCxnSpPr>
        <p:spPr bwMode="auto">
          <a:xfrm>
            <a:off x="7942997" y="1371600"/>
            <a:ext cx="464024" cy="1071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454645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CE14-F53C-7244-8E94-4D24BDF6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7C11-A2A6-2743-9FA9-DA031CE0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Each link has a loss of fully utilize total capacity for shortest RTT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6B8D77-7D11-C248-9CC9-B7939CF17C72}"/>
              </a:ext>
            </a:extLst>
          </p:cNvPr>
          <p:cNvCxnSpPr/>
          <p:nvPr/>
        </p:nvCxnSpPr>
        <p:spPr bwMode="auto">
          <a:xfrm>
            <a:off x="436728" y="2797791"/>
            <a:ext cx="20198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CCCE29-1F00-A94E-AF17-B24BC6BAD6A7}"/>
              </a:ext>
            </a:extLst>
          </p:cNvPr>
          <p:cNvCxnSpPr/>
          <p:nvPr/>
        </p:nvCxnSpPr>
        <p:spPr bwMode="auto">
          <a:xfrm>
            <a:off x="2977486" y="2797791"/>
            <a:ext cx="20198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002BFC-570F-BE45-9568-A9968656CAFF}"/>
              </a:ext>
            </a:extLst>
          </p:cNvPr>
          <p:cNvCxnSpPr/>
          <p:nvPr/>
        </p:nvCxnSpPr>
        <p:spPr bwMode="auto">
          <a:xfrm>
            <a:off x="573206" y="3684896"/>
            <a:ext cx="4531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8157DE-60C6-4F4F-8FC2-919D30916CA0}"/>
              </a:ext>
            </a:extLst>
          </p:cNvPr>
          <p:cNvCxnSpPr>
            <a:cxnSpLocks/>
          </p:cNvCxnSpPr>
          <p:nvPr/>
        </p:nvCxnSpPr>
        <p:spPr bwMode="auto">
          <a:xfrm>
            <a:off x="436728" y="4301320"/>
            <a:ext cx="17332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FCBCDF-552E-8C45-A32F-4E4A9E013424}"/>
              </a:ext>
            </a:extLst>
          </p:cNvPr>
          <p:cNvCxnSpPr>
            <a:cxnSpLocks/>
          </p:cNvCxnSpPr>
          <p:nvPr/>
        </p:nvCxnSpPr>
        <p:spPr bwMode="auto">
          <a:xfrm>
            <a:off x="3370997" y="4301320"/>
            <a:ext cx="17332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F8BF45-174E-2347-9CA9-A0643D4EDEC0}"/>
              </a:ext>
            </a:extLst>
          </p:cNvPr>
          <p:cNvSpPr/>
          <p:nvPr/>
        </p:nvSpPr>
        <p:spPr bwMode="auto">
          <a:xfrm>
            <a:off x="7492621" y="2286000"/>
            <a:ext cx="3643952" cy="2743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44E99E-03F9-554A-9D73-64B3048EFDE7}"/>
              </a:ext>
            </a:extLst>
          </p:cNvPr>
          <p:cNvCxnSpPr>
            <a:cxnSpLocks/>
          </p:cNvCxnSpPr>
          <p:nvPr/>
        </p:nvCxnSpPr>
        <p:spPr bwMode="auto">
          <a:xfrm>
            <a:off x="7942997" y="1371600"/>
            <a:ext cx="464024" cy="1071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747138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9E8F-4285-CB4D-B12E-8B47E455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Issues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1094-94A7-184D-BA2F-6DD454BF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Ci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17649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A476-0A9E-7241-A629-F757A394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E6F3-02A2-C942-8E3B-D6C4B816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11808883" cy="1001973"/>
          </a:xfrm>
        </p:spPr>
        <p:txBody>
          <a:bodyPr/>
          <a:lstStyle/>
          <a:p>
            <a:r>
              <a:rPr lang="en-US" dirty="0"/>
              <a:t>Finite system: S1, … SN, and the system must drain all flows by T</a:t>
            </a:r>
          </a:p>
          <a:p>
            <a:pPr lvl="1"/>
            <a:r>
              <a:rPr lang="en-US" dirty="0"/>
              <a:t>Stability condition for any j: \sum Si_{</a:t>
            </a:r>
            <a:r>
              <a:rPr lang="en-US" dirty="0" err="1"/>
              <a:t>i</a:t>
            </a:r>
            <a:r>
              <a:rPr lang="en-US" dirty="0"/>
              <a:t>=j, N} &lt;= C (T – </a:t>
            </a:r>
            <a:r>
              <a:rPr lang="en-US" dirty="0" err="1"/>
              <a:t>Tj</a:t>
            </a:r>
            <a:r>
              <a:rPr lang="en-US" dirty="0"/>
              <a:t>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154DC-F9FF-2440-B495-48BD4602133C}"/>
              </a:ext>
            </a:extLst>
          </p:cNvPr>
          <p:cNvCxnSpPr/>
          <p:nvPr/>
        </p:nvCxnSpPr>
        <p:spPr bwMode="auto">
          <a:xfrm>
            <a:off x="534329" y="4217158"/>
            <a:ext cx="106725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B35C51-E770-1246-8A72-178AEB8368E1}"/>
              </a:ext>
            </a:extLst>
          </p:cNvPr>
          <p:cNvCxnSpPr>
            <a:cxnSpLocks/>
          </p:cNvCxnSpPr>
          <p:nvPr/>
        </p:nvCxnSpPr>
        <p:spPr bwMode="auto">
          <a:xfrm>
            <a:off x="2906973" y="2729552"/>
            <a:ext cx="0" cy="1146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569F0A-B3BF-7343-8A86-DAC8EF2FB1BC}"/>
              </a:ext>
            </a:extLst>
          </p:cNvPr>
          <p:cNvSpPr txBox="1"/>
          <p:nvPr/>
        </p:nvSpPr>
        <p:spPr>
          <a:xfrm>
            <a:off x="2784143" y="2320119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Sj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216F00-BC9B-AE45-B48F-ECD2AD00333C}"/>
              </a:ext>
            </a:extLst>
          </p:cNvPr>
          <p:cNvCxnSpPr>
            <a:cxnSpLocks/>
          </p:cNvCxnSpPr>
          <p:nvPr/>
        </p:nvCxnSpPr>
        <p:spPr bwMode="auto">
          <a:xfrm>
            <a:off x="4028367" y="2881952"/>
            <a:ext cx="0" cy="1146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D04EA0-FC91-2F4E-9FDA-DA9A031FECCA}"/>
              </a:ext>
            </a:extLst>
          </p:cNvPr>
          <p:cNvSpPr txBox="1"/>
          <p:nvPr/>
        </p:nvSpPr>
        <p:spPr>
          <a:xfrm>
            <a:off x="3905537" y="2472519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Sj+1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370B08-EB97-FA4A-932C-E6735B5F45B1}"/>
              </a:ext>
            </a:extLst>
          </p:cNvPr>
          <p:cNvCxnSpPr>
            <a:cxnSpLocks/>
          </p:cNvCxnSpPr>
          <p:nvPr/>
        </p:nvCxnSpPr>
        <p:spPr bwMode="auto">
          <a:xfrm>
            <a:off x="5188427" y="2881952"/>
            <a:ext cx="0" cy="1146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635699-CBD4-2544-B4C3-2F93E4F4E208}"/>
              </a:ext>
            </a:extLst>
          </p:cNvPr>
          <p:cNvSpPr txBox="1"/>
          <p:nvPr/>
        </p:nvSpPr>
        <p:spPr>
          <a:xfrm>
            <a:off x="5065597" y="2472519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Sj+2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3BBBE8-CAE6-7B4B-8616-973AE0611E93}"/>
              </a:ext>
            </a:extLst>
          </p:cNvPr>
          <p:cNvSpPr/>
          <p:nvPr/>
        </p:nvSpPr>
        <p:spPr bwMode="auto">
          <a:xfrm>
            <a:off x="805218" y="2986219"/>
            <a:ext cx="1201003" cy="6391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6F47E7-0E63-1F44-98BC-26C86A8CFB06}"/>
              </a:ext>
            </a:extLst>
          </p:cNvPr>
          <p:cNvCxnSpPr/>
          <p:nvPr/>
        </p:nvCxnSpPr>
        <p:spPr bwMode="auto">
          <a:xfrm>
            <a:off x="10713493" y="1738131"/>
            <a:ext cx="0" cy="35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6B896A-9DA2-C54C-8BC6-E327CEEBC842}"/>
              </a:ext>
            </a:extLst>
          </p:cNvPr>
          <p:cNvCxnSpPr>
            <a:cxnSpLocks/>
          </p:cNvCxnSpPr>
          <p:nvPr/>
        </p:nvCxnSpPr>
        <p:spPr bwMode="auto">
          <a:xfrm>
            <a:off x="7193839" y="2820172"/>
            <a:ext cx="0" cy="1146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842183-F5C3-E14C-9881-D2D82DA5A2F5}"/>
              </a:ext>
            </a:extLst>
          </p:cNvPr>
          <p:cNvSpPr txBox="1"/>
          <p:nvPr/>
        </p:nvSpPr>
        <p:spPr>
          <a:xfrm>
            <a:off x="7071009" y="2410739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CA72DA7-A078-864E-BB95-13A7C381A55D}"/>
              </a:ext>
            </a:extLst>
          </p:cNvPr>
          <p:cNvSpPr txBox="1">
            <a:spLocks/>
          </p:cNvSpPr>
          <p:nvPr/>
        </p:nvSpPr>
        <p:spPr bwMode="auto">
          <a:xfrm>
            <a:off x="-49763" y="4405587"/>
            <a:ext cx="11808883" cy="178558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r>
              <a:rPr lang="en-US" sz="2400" kern="0" baseline="0" dirty="0"/>
              <a:t>Define backlog upon flow I arrival</a:t>
            </a:r>
          </a:p>
          <a:p>
            <a:pPr lvl="1"/>
            <a:r>
              <a:rPr lang="en-US" sz="1600" kern="0" baseline="0" dirty="0"/>
              <a:t>Service curve definition</a:t>
            </a:r>
          </a:p>
          <a:p>
            <a:pPr lvl="2"/>
            <a:r>
              <a:rPr lang="en-US" kern="0" baseline="0" dirty="0"/>
              <a:t>A(t) – S(t) will not go to infinity</a:t>
            </a:r>
          </a:p>
        </p:txBody>
      </p:sp>
    </p:spTree>
    <p:extLst>
      <p:ext uri="{BB962C8B-B14F-4D97-AF65-F5344CB8AC3E}">
        <p14:creationId xmlns:p14="http://schemas.microsoft.com/office/powerpoint/2010/main" val="152068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E6C9-60AF-7643-A038-3BBEDF89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Futuristic SIGCOMM Challenge: Channel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EFAE-0F41-3C4C-9CE1-8920BB7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11808883" cy="5628564"/>
          </a:xfrm>
        </p:spPr>
        <p:txBody>
          <a:bodyPr/>
          <a:lstStyle/>
          <a:p>
            <a:r>
              <a:rPr lang="en-US" sz="2000" dirty="0"/>
              <a:t>Multiple cases</a:t>
            </a:r>
          </a:p>
          <a:p>
            <a:pPr lvl="1"/>
            <a:r>
              <a:rPr lang="en-US" sz="1800" dirty="0"/>
              <a:t>L3/4: Information bits that already exist in the </a:t>
            </a:r>
            <a:r>
              <a:rPr lang="en-US" sz="1800" dirty="0" err="1"/>
              <a:t>datapath</a:t>
            </a:r>
            <a:r>
              <a:rPr lang="en-US" sz="1800" dirty="0"/>
              <a:t>, indicate the information</a:t>
            </a:r>
          </a:p>
          <a:p>
            <a:pPr lvl="2"/>
            <a:r>
              <a:rPr lang="en-US" sz="1800" dirty="0"/>
              <a:t>IPv4 header fields, DSCP, IPv4/6 options, tunneling protocol headers</a:t>
            </a:r>
          </a:p>
          <a:p>
            <a:pPr lvl="1"/>
            <a:r>
              <a:rPr lang="en-US" sz="1800" dirty="0"/>
              <a:t>Cross: Information bits that can be defined in a programmable network</a:t>
            </a:r>
          </a:p>
          <a:p>
            <a:pPr lvl="2"/>
            <a:r>
              <a:rPr lang="en-US" sz="1800" dirty="0"/>
              <a:t>P4 INT bits</a:t>
            </a:r>
          </a:p>
          <a:p>
            <a:pPr lvl="1"/>
            <a:r>
              <a:rPr lang="en-US" sz="1800" dirty="0"/>
              <a:t>L1/2: In particular in wireless, which Freq, Time Multiplexing, sends the network information</a:t>
            </a:r>
          </a:p>
          <a:p>
            <a:r>
              <a:rPr lang="en-US" sz="2000" dirty="0"/>
              <a:t>A way to define a universal (cross-layer) schema to specify the network information channel (https://; …)</a:t>
            </a:r>
          </a:p>
          <a:p>
            <a:r>
              <a:rPr lang="en-US" sz="2000" dirty="0"/>
              <a:t>Hierarchy, dependency</a:t>
            </a:r>
          </a:p>
          <a:p>
            <a:r>
              <a:rPr lang="en-US" sz="2000" dirty="0"/>
              <a:t>Security properties</a:t>
            </a:r>
          </a:p>
          <a:p>
            <a:pPr lvl="1"/>
            <a:r>
              <a:rPr lang="en-US" sz="1800" dirty="0"/>
              <a:t>Dummy design</a:t>
            </a:r>
          </a:p>
          <a:p>
            <a:r>
              <a:rPr lang="en-US" sz="2000" dirty="0"/>
              <a:t>Datapath packets: </a:t>
            </a:r>
          </a:p>
          <a:p>
            <a:pPr lvl="1"/>
            <a:r>
              <a:rPr lang="en-US" sz="1800" dirty="0">
                <a:solidFill>
                  <a:srgbClr val="FF6600"/>
                </a:solidFill>
              </a:rPr>
              <a:t>can be lost (dummy: add redundancy); packet pattern may not be regular (dummy: send dummy packets)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Intermediates: HTTP based streaming server -&gt; client =&gt; HTTP based streaming server -&gt; revers proxy </a:t>
            </a:r>
            <a:r>
              <a:rPr lang="en-US" sz="1800" dirty="0" err="1">
                <a:solidFill>
                  <a:srgbClr val="FF0000"/>
                </a:solidFill>
              </a:rPr>
              <a:t>nginx</a:t>
            </a:r>
            <a:r>
              <a:rPr lang="en-US" sz="1800" dirty="0">
                <a:solidFill>
                  <a:srgbClr val="FF0000"/>
                </a:solidFill>
              </a:rPr>
              <a:t> -&gt; client</a:t>
            </a:r>
          </a:p>
        </p:txBody>
      </p:sp>
    </p:spTree>
    <p:extLst>
      <p:ext uri="{BB962C8B-B14F-4D97-AF65-F5344CB8AC3E}">
        <p14:creationId xmlns:p14="http://schemas.microsoft.com/office/powerpoint/2010/main" val="33642226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B4FF-FF52-EC42-926D-7C2E4681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E84109-1C4C-0D4F-8CFF-28A6FCBB2A80}"/>
              </a:ext>
            </a:extLst>
          </p:cNvPr>
          <p:cNvCxnSpPr/>
          <p:nvPr/>
        </p:nvCxnSpPr>
        <p:spPr bwMode="auto">
          <a:xfrm>
            <a:off x="1405719" y="5254388"/>
            <a:ext cx="85025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9BE59A-F00E-1942-A483-BF8A0C00194A}"/>
              </a:ext>
            </a:extLst>
          </p:cNvPr>
          <p:cNvCxnSpPr/>
          <p:nvPr/>
        </p:nvCxnSpPr>
        <p:spPr bwMode="auto">
          <a:xfrm>
            <a:off x="1405719" y="5254388"/>
            <a:ext cx="226552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ED81E4-79DD-084C-ABB5-B6F85AEE8EBD}"/>
              </a:ext>
            </a:extLst>
          </p:cNvPr>
          <p:cNvCxnSpPr/>
          <p:nvPr/>
        </p:nvCxnSpPr>
        <p:spPr bwMode="auto">
          <a:xfrm>
            <a:off x="3591637" y="4055660"/>
            <a:ext cx="226552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F00608-B74F-6849-AEA8-2C8C47477CBB}"/>
              </a:ext>
            </a:extLst>
          </p:cNvPr>
          <p:cNvCxnSpPr/>
          <p:nvPr/>
        </p:nvCxnSpPr>
        <p:spPr bwMode="auto">
          <a:xfrm>
            <a:off x="5927678" y="2897875"/>
            <a:ext cx="226552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CA99CB-7C6B-BA44-83D9-B723E85B664E}"/>
              </a:ext>
            </a:extLst>
          </p:cNvPr>
          <p:cNvCxnSpPr>
            <a:cxnSpLocks/>
          </p:cNvCxnSpPr>
          <p:nvPr/>
        </p:nvCxnSpPr>
        <p:spPr bwMode="auto">
          <a:xfrm>
            <a:off x="8193206" y="2325153"/>
            <a:ext cx="29914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C9FC6B-846B-D044-AC65-4C3A16EC166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71248" y="4055660"/>
            <a:ext cx="1" cy="1198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ADA295-7B65-4347-9525-2926ACC75E8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57165" y="2897875"/>
            <a:ext cx="1" cy="1198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698AA8-F7C1-7E42-9318-6743B266D9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193206" y="2308747"/>
            <a:ext cx="2" cy="539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2BF7B7-8093-E14D-AEAF-477A2324B9A1}"/>
              </a:ext>
            </a:extLst>
          </p:cNvPr>
          <p:cNvSpPr txBox="1"/>
          <p:nvPr/>
        </p:nvSpPr>
        <p:spPr>
          <a:xfrm>
            <a:off x="10522424" y="126924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Arrival curve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5D2852-E8D6-E14A-A702-C10309F88E6D}"/>
              </a:ext>
            </a:extLst>
          </p:cNvPr>
          <p:cNvCxnSpPr/>
          <p:nvPr/>
        </p:nvCxnSpPr>
        <p:spPr bwMode="auto">
          <a:xfrm flipV="1">
            <a:off x="3671248" y="4096603"/>
            <a:ext cx="1255594" cy="11577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BFDB69-FD9F-CD42-9F94-41686C95659F}"/>
              </a:ext>
            </a:extLst>
          </p:cNvPr>
          <p:cNvCxnSpPr/>
          <p:nvPr/>
        </p:nvCxnSpPr>
        <p:spPr bwMode="auto">
          <a:xfrm flipV="1">
            <a:off x="5895266" y="2918346"/>
            <a:ext cx="1255594" cy="11577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773350-67BD-7C4A-ABAD-289D7D73B94C}"/>
              </a:ext>
            </a:extLst>
          </p:cNvPr>
          <p:cNvCxnSpPr>
            <a:cxnSpLocks/>
          </p:cNvCxnSpPr>
          <p:nvPr/>
        </p:nvCxnSpPr>
        <p:spPr bwMode="auto">
          <a:xfrm>
            <a:off x="4906371" y="4088559"/>
            <a:ext cx="988895" cy="8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9D1FC2-206C-324C-AEC1-FFEAEE377163}"/>
              </a:ext>
            </a:extLst>
          </p:cNvPr>
          <p:cNvCxnSpPr>
            <a:cxnSpLocks/>
          </p:cNvCxnSpPr>
          <p:nvPr/>
        </p:nvCxnSpPr>
        <p:spPr bwMode="auto">
          <a:xfrm flipV="1">
            <a:off x="3661012" y="2258863"/>
            <a:ext cx="6787566" cy="3036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E4AA89-4DC5-CD46-BE75-000067B98676}"/>
              </a:ext>
            </a:extLst>
          </p:cNvPr>
          <p:cNvCxnSpPr/>
          <p:nvPr/>
        </p:nvCxnSpPr>
        <p:spPr bwMode="auto">
          <a:xfrm>
            <a:off x="8833757" y="2308747"/>
            <a:ext cx="0" cy="6095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0BA3A0-F9DC-7641-8FA0-CB9973D7BDE0}"/>
              </a:ext>
            </a:extLst>
          </p:cNvPr>
          <p:cNvCxnSpPr/>
          <p:nvPr/>
        </p:nvCxnSpPr>
        <p:spPr bwMode="auto">
          <a:xfrm>
            <a:off x="5895266" y="3396343"/>
            <a:ext cx="21383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934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24F4-85DA-7A47-9019-723977AA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Framework to Transport Network Info to App</a:t>
            </a:r>
          </a:p>
        </p:txBody>
      </p:sp>
    </p:spTree>
    <p:extLst>
      <p:ext uri="{BB962C8B-B14F-4D97-AF65-F5344CB8AC3E}">
        <p14:creationId xmlns:p14="http://schemas.microsoft.com/office/powerpoint/2010/main" val="178404680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34654</TotalTime>
  <Words>5216</Words>
  <Application>Microsoft Macintosh PowerPoint</Application>
  <PresentationFormat>Widescreen</PresentationFormat>
  <Paragraphs>704</Paragraphs>
  <Slides>80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ＭＳ Ｐゴシック</vt:lpstr>
      <vt:lpstr>Arial</vt:lpstr>
      <vt:lpstr>Calibri</vt:lpstr>
      <vt:lpstr>Courier New</vt:lpstr>
      <vt:lpstr>Georgia</vt:lpstr>
      <vt:lpstr>Blank Presentation</vt:lpstr>
      <vt:lpstr>PowerPoint Presentation</vt:lpstr>
      <vt:lpstr>ALTO New Transport using HTTP/2 draft-schott-alto-new-transport-01</vt:lpstr>
      <vt:lpstr>Outline</vt:lpstr>
      <vt:lpstr>Motivation</vt:lpstr>
      <vt:lpstr>ALTO/H2 Design Requirements</vt:lpstr>
      <vt:lpstr>Outline</vt:lpstr>
      <vt:lpstr>ALTO/H2 Transport Information Structure</vt:lpstr>
      <vt:lpstr>Futuristic SIGCOMM Challenge: Channel Spec</vt:lpstr>
      <vt:lpstr>A Framework to Transport Network Info to App</vt:lpstr>
      <vt:lpstr>Main Todo</vt:lpstr>
      <vt:lpstr>ALTO/H2 Transport Information Structure</vt:lpstr>
      <vt:lpstr>Outline</vt:lpstr>
      <vt:lpstr>Transport Queue </vt:lpstr>
      <vt:lpstr>Transport Queue Example (Create)</vt:lpstr>
      <vt:lpstr>PowerPoint Presentation</vt:lpstr>
      <vt:lpstr>Slightly Extreme Design</vt:lpstr>
      <vt:lpstr>PowerPoint Presentation</vt:lpstr>
      <vt:lpstr>Transport Queue Example (Read)</vt:lpstr>
      <vt:lpstr>Outline</vt:lpstr>
      <vt:lpstr>Incremental Updates Queue</vt:lpstr>
      <vt:lpstr>Outline</vt:lpstr>
      <vt:lpstr>Individual Incremental Updates</vt:lpstr>
      <vt:lpstr>Client Pull Example</vt:lpstr>
      <vt:lpstr>Server Push Initialization Example</vt:lpstr>
      <vt:lpstr>Server Push Transport Example</vt:lpstr>
      <vt:lpstr>PowerPoint Presentation</vt:lpstr>
      <vt:lpstr>PowerPoint Presentation</vt:lpstr>
      <vt:lpstr>PowerPoint Presentation</vt:lpstr>
      <vt:lpstr>PowerPoint Presentation</vt:lpstr>
      <vt:lpstr>Key Design Points – Dummy Design</vt:lpstr>
      <vt:lpstr>Unified, App-Driven Network Monitoring [ALTO]</vt:lpstr>
      <vt:lpstr>Application-Driven Data-Intensive Data Sciences [Position]</vt:lpstr>
      <vt:lpstr>PowerPoint Presentation</vt:lpstr>
      <vt:lpstr>PowerPoint Presentation</vt:lpstr>
      <vt:lpstr>PowerPoint Presentation</vt:lpstr>
      <vt:lpstr>TODOs</vt:lpstr>
      <vt:lpstr>PowerPoint Presentation</vt:lpstr>
      <vt:lpstr>Outline</vt:lpstr>
      <vt:lpstr>Receiver Set</vt:lpstr>
      <vt:lpstr>Outline</vt:lpstr>
      <vt:lpstr>ALTO/2 Stream Management: Objectives </vt:lpstr>
      <vt:lpstr>ALTO/H2 Stream Management: Specification</vt:lpstr>
      <vt:lpstr>ALTO/H2 Stream Management: Specification</vt:lpstr>
      <vt:lpstr>ALTO/H2 Stream Management: Specification</vt:lpstr>
      <vt:lpstr>ALTO/H2 Stream Management: Specification</vt:lpstr>
      <vt:lpstr>Concurrent Streams Management</vt:lpstr>
      <vt:lpstr>Outline</vt:lpstr>
      <vt:lpstr>Transport and Pub/sub</vt:lpstr>
      <vt:lpstr>Additional Information about Transport Queue</vt:lpstr>
      <vt:lpstr>Open Issues</vt:lpstr>
      <vt:lpstr>Decision</vt:lpstr>
      <vt:lpstr>HTTP2 -&gt; HTTP/3 Issues</vt:lpstr>
      <vt:lpstr>Negotiation</vt:lpstr>
      <vt:lpstr>Backup Slides</vt:lpstr>
      <vt:lpstr>PowerPoint Presentation</vt:lpstr>
      <vt:lpstr>Performance and Effectiveness of Current Transport</vt:lpstr>
      <vt:lpstr>General Space of Network-&gt;App Information Transport</vt:lpstr>
      <vt:lpstr>Working Items</vt:lpstr>
      <vt:lpstr>PowerPoint Presentation</vt:lpstr>
      <vt:lpstr>Outline</vt:lpstr>
      <vt:lpstr>Direction 1: Systematic Optimization</vt:lpstr>
      <vt:lpstr>PowerPoint Presentation</vt:lpstr>
      <vt:lpstr>Direction 2</vt:lpstr>
      <vt:lpstr>Complexity</vt:lpstr>
      <vt:lpstr>TODO: Lower Bound</vt:lpstr>
      <vt:lpstr>TODO: Initial Alg (Strawman I)</vt:lpstr>
      <vt:lpstr>TODO: Initial Alg (Strawman IIa)</vt:lpstr>
      <vt:lpstr>TODO: Initial Alg (Strawman IIb)</vt:lpstr>
      <vt:lpstr>Aggregation and Compact</vt:lpstr>
      <vt:lpstr>Technical Content</vt:lpstr>
      <vt:lpstr>Basic Formulation</vt:lpstr>
      <vt:lpstr>Design 1</vt:lpstr>
      <vt:lpstr>Naïve Design 1 </vt:lpstr>
      <vt:lpstr>Naïve Design 2-3</vt:lpstr>
      <vt:lpstr>Design 4</vt:lpstr>
      <vt:lpstr>PowerPoint Presentation</vt:lpstr>
      <vt:lpstr>Alg. </vt:lpstr>
      <vt:lpstr>Remaining Issues to be Done</vt:lpstr>
      <vt:lpstr>Stability Condition</vt:lpstr>
      <vt:lpstr>PowerPoint Presentation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1296</cp:revision>
  <cp:lastPrinted>2021-07-29T20:21:29Z</cp:lastPrinted>
  <dcterms:modified xsi:type="dcterms:W3CDTF">2022-05-20T20:01:56Z</dcterms:modified>
  <cp:category/>
</cp:coreProperties>
</file>