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E5_9843BD94.xml" ContentType="application/vnd.ms-powerpoint.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8">
  <p:sldMasterIdLst>
    <p:sldMasterId id="2147483648" r:id="rId1"/>
  </p:sldMasterIdLst>
  <p:notesMasterIdLst>
    <p:notesMasterId r:id="rId8"/>
  </p:notesMasterIdLst>
  <p:sldIdLst>
    <p:sldId id="485" r:id="rId2"/>
    <p:sldId id="607" r:id="rId3"/>
    <p:sldId id="608" r:id="rId4"/>
    <p:sldId id="545" r:id="rId5"/>
    <p:sldId id="564" r:id="rId6"/>
    <p:sldId id="60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26F43DB-4082-E2D1-808C-448F15F89DF4}" name="Laura" initials="L" userId="2e20ec6257550b5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81824" autoAdjust="0"/>
  </p:normalViewPr>
  <p:slideViewPr>
    <p:cSldViewPr snapToGrid="0" showGuides="1">
      <p:cViewPr varScale="1">
        <p:scale>
          <a:sx n="62" d="100"/>
          <a:sy n="62" d="100"/>
        </p:scale>
        <p:origin x="312" y="29"/>
      </p:cViewPr>
      <p:guideLst>
        <p:guide orient="horz" pos="2160"/>
        <p:guide pos="3840"/>
      </p:guideLst>
    </p:cSldViewPr>
  </p:slideViewPr>
  <p:notesTextViewPr>
    <p:cViewPr>
      <p:scale>
        <a:sx n="3" d="2"/>
        <a:sy n="3" d="2"/>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gero\AppData\Local\Box\Box%20Edit\Documents\oF4lqTjWmkuwsvRUqk3poQ==\Reconstruct_V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dirty="0"/>
              <a:t>REVENUES:</a:t>
            </a:r>
          </a:p>
        </c:rich>
      </c:tx>
      <c:layout>
        <c:manualLayout>
          <c:xMode val="edge"/>
          <c:yMode val="edge"/>
          <c:x val="0.13352885612703308"/>
          <c:y val="2.0839062713928075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140246393985208"/>
          <c:y val="0.1019434517764521"/>
          <c:w val="0.57568365212759032"/>
          <c:h val="0.55217034207884086"/>
        </c:manualLayout>
      </c:layout>
      <c:scatterChart>
        <c:scatterStyle val="lineMarker"/>
        <c:varyColors val="0"/>
        <c:ser>
          <c:idx val="3"/>
          <c:order val="0"/>
          <c:tx>
            <c:v>Total Revenues</c:v>
          </c:tx>
          <c:spPr>
            <a:ln w="12700" cap="rnd">
              <a:solidFill>
                <a:schemeClr val="tx1"/>
              </a:solidFill>
              <a:prstDash val="solid"/>
              <a:round/>
            </a:ln>
            <a:effectLst/>
          </c:spPr>
          <c:marker>
            <c:symbol val="triangle"/>
            <c:size val="5"/>
            <c:spPr>
              <a:solidFill>
                <a:schemeClr val="tx1"/>
              </a:solidFill>
              <a:ln w="9525">
                <a:solidFill>
                  <a:schemeClr val="tx1"/>
                </a:solidFill>
              </a:ln>
              <a:effectLst/>
            </c:spPr>
          </c:marker>
          <c:xVal>
            <c:numRef>
              <c:f>TR_RevConstruct!$E$16:$O$16</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xVal>
          <c:yVal>
            <c:numRef>
              <c:f>TR_RevConstruct!$E$32:$O$32</c:f>
              <c:numCache>
                <c:formatCode>_("$"* #,##0_);_("$"* \(#,##0\);_("$"* "-"??_);_(@_)</c:formatCode>
                <c:ptCount val="11"/>
                <c:pt idx="0">
                  <c:v>102493302.08958</c:v>
                </c:pt>
                <c:pt idx="1">
                  <c:v>93822574.363999993</c:v>
                </c:pt>
                <c:pt idx="2">
                  <c:v>110177618.1566</c:v>
                </c:pt>
                <c:pt idx="3">
                  <c:v>113339675.976668</c:v>
                </c:pt>
                <c:pt idx="4">
                  <c:v>108314617.19759998</c:v>
                </c:pt>
                <c:pt idx="5">
                  <c:v>107688447.31372401</c:v>
                </c:pt>
                <c:pt idx="6">
                  <c:v>105531636.575478</c:v>
                </c:pt>
                <c:pt idx="7">
                  <c:v>107369147.42999479</c:v>
                </c:pt>
                <c:pt idx="8">
                  <c:v>108820140.315264</c:v>
                </c:pt>
                <c:pt idx="9">
                  <c:v>132520722.7603329</c:v>
                </c:pt>
                <c:pt idx="10">
                  <c:v>119870205.73813714</c:v>
                </c:pt>
              </c:numCache>
            </c:numRef>
          </c:yVal>
          <c:smooth val="0"/>
          <c:extLst>
            <c:ext xmlns:c16="http://schemas.microsoft.com/office/drawing/2014/chart" uri="{C3380CC4-5D6E-409C-BE32-E72D297353CC}">
              <c16:uniqueId val="{00000000-F8B0-4F51-B2E6-1CCD7720DC5A}"/>
            </c:ext>
          </c:extLst>
        </c:ser>
        <c:ser>
          <c:idx val="9"/>
          <c:order val="1"/>
          <c:tx>
            <c:v>Property Taxes</c:v>
          </c:tx>
          <c:spPr>
            <a:ln w="12700" cap="rnd">
              <a:solidFill>
                <a:schemeClr val="accent1"/>
              </a:solidFill>
              <a:round/>
            </a:ln>
            <a:effectLst/>
          </c:spPr>
          <c:marker>
            <c:symbol val="square"/>
            <c:size val="5"/>
            <c:spPr>
              <a:solidFill>
                <a:schemeClr val="accent1"/>
              </a:solidFill>
              <a:ln w="9525">
                <a:solidFill>
                  <a:schemeClr val="accent1"/>
                </a:solidFill>
              </a:ln>
              <a:effectLst/>
            </c:spPr>
          </c:marker>
          <c:xVal>
            <c:numRef>
              <c:f>TR_RevConstruct!$E$16:$O$16</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xVal>
          <c:yVal>
            <c:numRef>
              <c:f>TR_RevConstruct!$E$27:$O$27</c:f>
              <c:numCache>
                <c:formatCode>_("$"* #,##0.00_);_("$"* \(#,##0.00\);_("$"* "-"??_);_(@_)</c:formatCode>
                <c:ptCount val="11"/>
                <c:pt idx="0">
                  <c:v>66187823.113459997</c:v>
                </c:pt>
                <c:pt idx="1">
                  <c:v>48489211.689799994</c:v>
                </c:pt>
                <c:pt idx="2">
                  <c:v>62706402.960000001</c:v>
                </c:pt>
                <c:pt idx="3" formatCode="_(&quot;$&quot;* #,##0_);_(&quot;$&quot;* \(#,##0\);_(&quot;$&quot;* &quot;-&quot;??_);_(@_)">
                  <c:v>65083236.491552003</c:v>
                </c:pt>
                <c:pt idx="4" formatCode="_(&quot;$&quot;* #,##0_);_(&quot;$&quot;* \(#,##0\);_(&quot;$&quot;* &quot;-&quot;??_);_(@_)">
                  <c:v>67288750.431839988</c:v>
                </c:pt>
                <c:pt idx="5" formatCode="_(&quot;$&quot;* #,##0_);_(&quot;$&quot;* \(#,##0\);_(&quot;$&quot;* &quot;-&quot;??_);_(@_)">
                  <c:v>68037096.951692015</c:v>
                </c:pt>
                <c:pt idx="6" formatCode="_(&quot;$&quot;* #,##0_);_(&quot;$&quot;* \(#,##0\);_(&quot;$&quot;* &quot;-&quot;??_);_(@_)">
                  <c:v>66960162.960513003</c:v>
                </c:pt>
                <c:pt idx="7" formatCode="_(&quot;$&quot;* #,##0_);_(&quot;$&quot;* \(#,##0\);_(&quot;$&quot;* &quot;-&quot;??_);_(@_)">
                  <c:v>65631128.417373993</c:v>
                </c:pt>
                <c:pt idx="8" formatCode="_(&quot;$&quot;* #,##0_);_(&quot;$&quot;* \(#,##0\);_(&quot;$&quot;* &quot;-&quot;??_);_(@_)">
                  <c:v>68330469.718475997</c:v>
                </c:pt>
                <c:pt idx="9" formatCode="_(&quot;$&quot;* #,##0_);_(&quot;$&quot;* \(#,##0\);_(&quot;$&quot;* &quot;-&quot;??_);_(@_)">
                  <c:v>82739737.457208127</c:v>
                </c:pt>
                <c:pt idx="10" formatCode="_(&quot;$&quot;* #,##0_);_(&quot;$&quot;* \(#,##0\);_(&quot;$&quot;* &quot;-&quot;??_);_(@_)">
                  <c:v>76214594.845039576</c:v>
                </c:pt>
              </c:numCache>
            </c:numRef>
          </c:yVal>
          <c:smooth val="0"/>
          <c:extLst>
            <c:ext xmlns:c16="http://schemas.microsoft.com/office/drawing/2014/chart" uri="{C3380CC4-5D6E-409C-BE32-E72D297353CC}">
              <c16:uniqueId val="{00000001-F8B0-4F51-B2E6-1CCD7720DC5A}"/>
            </c:ext>
          </c:extLst>
        </c:ser>
        <c:ser>
          <c:idx val="0"/>
          <c:order val="2"/>
          <c:tx>
            <c:v>Other Misc</c:v>
          </c:tx>
          <c:spPr>
            <a:ln w="9525" cap="rnd">
              <a:solidFill>
                <a:srgbClr val="FF0000"/>
              </a:solidFill>
              <a:round/>
            </a:ln>
            <a:effectLst/>
          </c:spPr>
          <c:marker>
            <c:symbol val="square"/>
            <c:size val="5"/>
            <c:spPr>
              <a:solidFill>
                <a:srgbClr val="FF0000"/>
              </a:solidFill>
              <a:ln w="9525">
                <a:solidFill>
                  <a:srgbClr val="FF0000"/>
                </a:solidFill>
              </a:ln>
              <a:effectLst/>
            </c:spPr>
          </c:marker>
          <c:xVal>
            <c:numRef>
              <c:f>TR_RevConstruct!$E$16:$O$16</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xVal>
          <c:yVal>
            <c:numRef>
              <c:f>TR_RevConstruct!$E$25:$O$25</c:f>
              <c:numCache>
                <c:formatCode>_("$"* #,##0.00_);_("$"* \(#,##0.00\);_("$"* "-"??_);_(@_)</c:formatCode>
                <c:ptCount val="11"/>
                <c:pt idx="0">
                  <c:v>3218559.7</c:v>
                </c:pt>
                <c:pt idx="1">
                  <c:v>23939540.836599998</c:v>
                </c:pt>
                <c:pt idx="2">
                  <c:v>14718350.758400001</c:v>
                </c:pt>
                <c:pt idx="3" formatCode="_(&quot;$&quot;* #,##0_);_(&quot;$&quot;* \(#,##0\);_(&quot;$&quot;* &quot;-&quot;??_);_(@_)">
                  <c:v>12382792.668400001</c:v>
                </c:pt>
                <c:pt idx="4" formatCode="_(&quot;$&quot;* #,##0_);_(&quot;$&quot;* \(#,##0\);_(&quot;$&quot;* &quot;-&quot;??_);_(@_)">
                  <c:v>5683776.65307</c:v>
                </c:pt>
                <c:pt idx="5" formatCode="_(&quot;$&quot;* #,##0_);_(&quot;$&quot;* \(#,##0\);_(&quot;$&quot;* &quot;-&quot;??_);_(@_)">
                  <c:v>2459726.4995500003</c:v>
                </c:pt>
                <c:pt idx="6" formatCode="_(&quot;$&quot;* #,##0_);_(&quot;$&quot;* \(#,##0\);_(&quot;$&quot;* &quot;-&quot;??_);_(@_)">
                  <c:v>1390632.2781</c:v>
                </c:pt>
                <c:pt idx="7" formatCode="_(&quot;$&quot;* #,##0_);_(&quot;$&quot;* \(#,##0\);_(&quot;$&quot;* &quot;-&quot;??_);_(@_)">
                  <c:v>4059212.9809989994</c:v>
                </c:pt>
                <c:pt idx="8" formatCode="_(&quot;$&quot;* #,##0_);_(&quot;$&quot;* \(#,##0\);_(&quot;$&quot;* &quot;-&quot;??_);_(@_)">
                  <c:v>5920983.5328000002</c:v>
                </c:pt>
                <c:pt idx="9" formatCode="_(&quot;$&quot;* #,##0_);_(&quot;$&quot;* \(#,##0\);_(&quot;$&quot;* &quot;-&quot;??_);_(@_)">
                  <c:v>3200113.3328434736</c:v>
                </c:pt>
                <c:pt idx="10" formatCode="_(&quot;$&quot;* #,##0_);_(&quot;$&quot;* \(#,##0\);_(&quot;$&quot;* &quot;-&quot;??_);_(@_)">
                  <c:v>4396379.1032818602</c:v>
                </c:pt>
              </c:numCache>
            </c:numRef>
          </c:yVal>
          <c:smooth val="0"/>
          <c:extLst>
            <c:ext xmlns:c16="http://schemas.microsoft.com/office/drawing/2014/chart" uri="{C3380CC4-5D6E-409C-BE32-E72D297353CC}">
              <c16:uniqueId val="{00000002-F8B0-4F51-B2E6-1CCD7720DC5A}"/>
            </c:ext>
          </c:extLst>
        </c:ser>
        <c:ser>
          <c:idx val="1"/>
          <c:order val="3"/>
          <c:tx>
            <c:v>Surplus</c:v>
          </c:tx>
          <c:spPr>
            <a:ln w="12700" cap="rnd">
              <a:solidFill>
                <a:srgbClr val="00B050"/>
              </a:solidFill>
              <a:round/>
            </a:ln>
            <a:effectLst/>
          </c:spPr>
          <c:marker>
            <c:symbol val="circle"/>
            <c:size val="5"/>
            <c:spPr>
              <a:solidFill>
                <a:srgbClr val="00B050"/>
              </a:solidFill>
              <a:ln w="9525">
                <a:solidFill>
                  <a:srgbClr val="00B050"/>
                </a:solidFill>
              </a:ln>
              <a:effectLst/>
            </c:spPr>
          </c:marker>
          <c:xVal>
            <c:numRef>
              <c:f>TR_RevConstruct!$E$16:$O$16</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xVal>
          <c:yVal>
            <c:numRef>
              <c:f>TR_RevConstruct!$E$18:$O$18</c:f>
              <c:numCache>
                <c:formatCode>_("$"* #,##0.00_);_("$"* \(#,##0.00\);_("$"* "-"??_);_(@_)</c:formatCode>
                <c:ptCount val="11"/>
                <c:pt idx="0">
                  <c:v>11756800</c:v>
                </c:pt>
                <c:pt idx="1">
                  <c:v>3413308.5588201135</c:v>
                </c:pt>
                <c:pt idx="2">
                  <c:v>14493828.154931977</c:v>
                </c:pt>
                <c:pt idx="3" formatCode="_(&quot;$&quot;* #,##0_);_(&quot;$&quot;* \(#,##0\);_(&quot;$&quot;* &quot;-&quot;??_);_(@_)">
                  <c:v>14729066.834557431</c:v>
                </c:pt>
                <c:pt idx="4" formatCode="_(&quot;$&quot;* #,##0_);_(&quot;$&quot;* \(#,##0\);_(&quot;$&quot;* &quot;-&quot;??_);_(@_)">
                  <c:v>14245162.372104898</c:v>
                </c:pt>
                <c:pt idx="5" formatCode="_(&quot;$&quot;* #,##0_);_(&quot;$&quot;* \(#,##0\);_(&quot;$&quot;* &quot;-&quot;??_);_(@_)">
                  <c:v>18770729.83581182</c:v>
                </c:pt>
                <c:pt idx="6" formatCode="_(&quot;$&quot;* #,##0_);_(&quot;$&quot;* \(#,##0\);_(&quot;$&quot;* &quot;-&quot;??_);_(@_)">
                  <c:v>18151913.377924055</c:v>
                </c:pt>
                <c:pt idx="7" formatCode="_(&quot;$&quot;* #,##0_);_(&quot;$&quot;* \(#,##0\);_(&quot;$&quot;* &quot;-&quot;??_);_(@_)">
                  <c:v>19984030.830477782</c:v>
                </c:pt>
                <c:pt idx="8" formatCode="_(&quot;$&quot;* #,##0_);_(&quot;$&quot;* \(#,##0\);_(&quot;$&quot;* &quot;-&quot;??_);_(@_)">
                  <c:v>18089973.119999997</c:v>
                </c:pt>
                <c:pt idx="9" formatCode="_(&quot;$&quot;* #,##0_);_(&quot;$&quot;* \(#,##0\);_(&quot;$&quot;* &quot;-&quot;??_);_(@_)">
                  <c:v>17146468.16385413</c:v>
                </c:pt>
                <c:pt idx="10" formatCode="_(&quot;$&quot;* #,##0_);_(&quot;$&quot;* \(#,##0\);_(&quot;$&quot;* &quot;-&quot;??_);_(@_)">
                  <c:v>14965040.132006591</c:v>
                </c:pt>
              </c:numCache>
            </c:numRef>
          </c:yVal>
          <c:smooth val="0"/>
          <c:extLst>
            <c:ext xmlns:c16="http://schemas.microsoft.com/office/drawing/2014/chart" uri="{C3380CC4-5D6E-409C-BE32-E72D297353CC}">
              <c16:uniqueId val="{00000003-F8B0-4F51-B2E6-1CCD7720DC5A}"/>
            </c:ext>
          </c:extLst>
        </c:ser>
        <c:ser>
          <c:idx val="2"/>
          <c:order val="4"/>
          <c:tx>
            <c:v>State Aid</c:v>
          </c:tx>
          <c:spPr>
            <a:ln w="12700" cap="rnd">
              <a:solidFill>
                <a:schemeClr val="accent4"/>
              </a:solidFill>
              <a:prstDash val="solid"/>
              <a:round/>
            </a:ln>
            <a:effectLst/>
          </c:spPr>
          <c:marker>
            <c:symbol val="diamond"/>
            <c:size val="6"/>
            <c:spPr>
              <a:solidFill>
                <a:schemeClr val="accent4"/>
              </a:solidFill>
              <a:ln w="9525">
                <a:solidFill>
                  <a:schemeClr val="accent4"/>
                </a:solidFill>
              </a:ln>
              <a:effectLst/>
            </c:spPr>
          </c:marker>
          <c:xVal>
            <c:numRef>
              <c:f>TR_RevConstruct!$E$16:$O$16</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xVal>
          <c:yVal>
            <c:numRef>
              <c:f>TR_RevConstruct!$E$20:$O$20</c:f>
              <c:numCache>
                <c:formatCode>_("$"* #,##0.00_);_("$"* \(#,##0.00\);_("$"* "-"??_);_(@_)</c:formatCode>
                <c:ptCount val="11"/>
                <c:pt idx="0">
                  <c:v>8645677.5260000005</c:v>
                </c:pt>
                <c:pt idx="1">
                  <c:v>6826759.4065999994</c:v>
                </c:pt>
                <c:pt idx="2">
                  <c:v>7453635.3493999997</c:v>
                </c:pt>
                <c:pt idx="3" formatCode="_(&quot;$&quot;* #,##0_);_(&quot;$&quot;* \(#,##0\);_(&quot;$&quot;* &quot;-&quot;??_);_(@_)">
                  <c:v>7370057.9145999998</c:v>
                </c:pt>
                <c:pt idx="4" formatCode="_(&quot;$&quot;* #,##0_);_(&quot;$&quot;* \(#,##0\);_(&quot;$&quot;* &quot;-&quot;??_);_(@_)">
                  <c:v>7108479.4589999998</c:v>
                </c:pt>
                <c:pt idx="5" formatCode="_(&quot;$&quot;* #,##0_);_(&quot;$&quot;* \(#,##0\);_(&quot;$&quot;* &quot;-&quot;??_);_(@_)">
                  <c:v>7084699.5994000006</c:v>
                </c:pt>
                <c:pt idx="6" formatCode="_(&quot;$&quot;* #,##0_);_(&quot;$&quot;* \(#,##0\);_(&quot;$&quot;* &quot;-&quot;??_);_(@_)">
                  <c:v>6927582.6699000001</c:v>
                </c:pt>
                <c:pt idx="7" formatCode="_(&quot;$&quot;* #,##0_);_(&quot;$&quot;* \(#,##0\);_(&quot;$&quot;* &quot;-&quot;??_);_(@_)">
                  <c:v>6740740.9158999994</c:v>
                </c:pt>
                <c:pt idx="8" formatCode="_(&quot;$&quot;* #,##0_);_(&quot;$&quot;* \(#,##0\);_(&quot;$&quot;* &quot;-&quot;??_);_(@_)">
                  <c:v>6634580.8284</c:v>
                </c:pt>
                <c:pt idx="9" formatCode="_(&quot;$&quot;* #,##0_);_(&quot;$&quot;* \(#,##0\);_(&quot;$&quot;* &quot;-&quot;??_);_(@_)">
                  <c:v>7974716.3344887625</c:v>
                </c:pt>
                <c:pt idx="10" formatCode="_(&quot;$&quot;* #,##0_);_(&quot;$&quot;* \(#,##0\);_(&quot;$&quot;* &quot;-&quot;??_);_(@_)">
                  <c:v>7310871.9266044302</c:v>
                </c:pt>
              </c:numCache>
            </c:numRef>
          </c:yVal>
          <c:smooth val="0"/>
          <c:extLst>
            <c:ext xmlns:c16="http://schemas.microsoft.com/office/drawing/2014/chart" uri="{C3380CC4-5D6E-409C-BE32-E72D297353CC}">
              <c16:uniqueId val="{00000004-F8B0-4F51-B2E6-1CCD7720DC5A}"/>
            </c:ext>
          </c:extLst>
        </c:ser>
        <c:dLbls>
          <c:showLegendKey val="0"/>
          <c:showVal val="0"/>
          <c:showCatName val="0"/>
          <c:showSerName val="0"/>
          <c:showPercent val="0"/>
          <c:showBubbleSize val="0"/>
        </c:dLbls>
        <c:axId val="1397906320"/>
        <c:axId val="1730164448"/>
      </c:scatterChart>
      <c:valAx>
        <c:axId val="1397906320"/>
        <c:scaling>
          <c:orientation val="minMax"/>
          <c:max val="2022"/>
          <c:min val="2012"/>
        </c:scaling>
        <c:delete val="0"/>
        <c:axPos val="b"/>
        <c:numFmt formatCode="0" sourceLinked="0"/>
        <c:majorTickMark val="in"/>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30164448"/>
        <c:crosses val="autoZero"/>
        <c:crossBetween val="midCat"/>
      </c:valAx>
      <c:valAx>
        <c:axId val="1730164448"/>
        <c:scaling>
          <c:orientation val="minMax"/>
          <c:max val="160000000"/>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397906320"/>
        <c:crosses val="autoZero"/>
        <c:crossBetween val="midCat"/>
        <c:dispUnits>
          <c:builtInUnit val="millions"/>
          <c:dispUnitsLbl>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r"/>
      <c:layout>
        <c:manualLayout>
          <c:xMode val="edge"/>
          <c:yMode val="edge"/>
          <c:x val="0.74923663176624289"/>
          <c:y val="0.20278472134696862"/>
          <c:w val="0.226498580251767"/>
          <c:h val="0.44887161844370671"/>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modernComment_1E5_9843BD94.xml><?xml version="1.0" encoding="utf-8"?>
<p188:cmLst xmlns:a="http://schemas.openxmlformats.org/drawingml/2006/main" xmlns:r="http://schemas.openxmlformats.org/officeDocument/2006/relationships" xmlns:p188="http://schemas.microsoft.com/office/powerpoint/2018/8/main">
  <p188:cm id="{6125A1CD-0C11-4F3E-A235-4DA7DB432011}" authorId="{E26F43DB-4082-E2D1-808C-448F15F89DF4}" created="2023-10-18T15:57:54.635">
    <ac:txMkLst xmlns:ac="http://schemas.microsoft.com/office/drawing/2013/main/command">
      <pc:docMk xmlns:pc="http://schemas.microsoft.com/office/powerpoint/2013/main/command"/>
      <pc:sldMk xmlns:pc="http://schemas.microsoft.com/office/powerpoint/2013/main/command" cId="2554576276" sldId="485"/>
      <ac:spMk id="3" creationId="{A2C35D20-7EA1-E871-78D5-4B540563B104}"/>
      <ac:txMk cp="0" len="8">
        <ac:context len="50" hash="1689498391"/>
      </ac:txMk>
    </ac:txMkLst>
    <p188:txBody>
      <a:bodyPr/>
      <a:lstStyle/>
      <a:p>
        <a:r>
          <a:rPr lang="en-US"/>
          <a:t>Need to situate OB</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22F34E-064E-F340-9485-271A442BBABB}" type="datetimeFigureOut">
              <a:rPr lang="en-US" smtClean="0"/>
              <a:t>9/25/2024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07A308-D8D8-7E4E-AAD3-73EDB4E00616}" type="slidenum">
              <a:rPr lang="en-US" smtClean="0"/>
              <a:t>‹#›</a:t>
            </a:fld>
            <a:endParaRPr lang="en-US"/>
          </a:p>
        </p:txBody>
      </p:sp>
    </p:spTree>
    <p:extLst>
      <p:ext uri="{BB962C8B-B14F-4D97-AF65-F5344CB8AC3E}">
        <p14:creationId xmlns:p14="http://schemas.microsoft.com/office/powerpoint/2010/main" val="2961720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ACDD8-89FB-574A-8A87-6A752B0B1C92}" type="slidenum">
              <a:rPr lang="en-US" smtClean="0"/>
              <a:t>1</a:t>
            </a:fld>
            <a:endParaRPr lang="en-US"/>
          </a:p>
        </p:txBody>
      </p:sp>
    </p:spTree>
    <p:extLst>
      <p:ext uri="{BB962C8B-B14F-4D97-AF65-F5344CB8AC3E}">
        <p14:creationId xmlns:p14="http://schemas.microsoft.com/office/powerpoint/2010/main" val="3040920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AEA62-D1F5-4AF2-8978-2A7E0092720E}" type="slidenum">
              <a:rPr lang="en-US" smtClean="0"/>
              <a:t>4</a:t>
            </a:fld>
            <a:endParaRPr lang="en-US"/>
          </a:p>
        </p:txBody>
      </p:sp>
    </p:spTree>
    <p:extLst>
      <p:ext uri="{BB962C8B-B14F-4D97-AF65-F5344CB8AC3E}">
        <p14:creationId xmlns:p14="http://schemas.microsoft.com/office/powerpoint/2010/main" val="2641332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line widths are proportional to millions / 5</a:t>
            </a:r>
          </a:p>
        </p:txBody>
      </p:sp>
      <p:sp>
        <p:nvSpPr>
          <p:cNvPr id="4" name="Slide Number Placeholder 3"/>
          <p:cNvSpPr>
            <a:spLocks noGrp="1"/>
          </p:cNvSpPr>
          <p:nvPr>
            <p:ph type="sldNum" sz="quarter" idx="5"/>
          </p:nvPr>
        </p:nvSpPr>
        <p:spPr/>
        <p:txBody>
          <a:bodyPr/>
          <a:lstStyle/>
          <a:p>
            <a:fld id="{3D07A308-D8D8-7E4E-AAD3-73EDB4E00616}" type="slidenum">
              <a:rPr lang="en-US" smtClean="0"/>
              <a:t>5</a:t>
            </a:fld>
            <a:endParaRPr lang="en-US"/>
          </a:p>
        </p:txBody>
      </p:sp>
    </p:spTree>
    <p:extLst>
      <p:ext uri="{BB962C8B-B14F-4D97-AF65-F5344CB8AC3E}">
        <p14:creationId xmlns:p14="http://schemas.microsoft.com/office/powerpoint/2010/main" val="3080284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97560-61A3-7523-A18C-5F824B8AE9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8F1213-401D-EC17-15E0-135BD4A2E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C62F11-61AF-D1D5-B5A4-06AA8B314D9D}"/>
              </a:ext>
            </a:extLst>
          </p:cNvPr>
          <p:cNvSpPr>
            <a:spLocks noGrp="1"/>
          </p:cNvSpPr>
          <p:nvPr>
            <p:ph type="dt" sz="half" idx="10"/>
          </p:nvPr>
        </p:nvSpPr>
        <p:spPr/>
        <p:txBody>
          <a:bodyPr/>
          <a:lstStyle/>
          <a:p>
            <a:fld id="{AE5FE17E-A23F-4E19-A8B9-F0A7FF202318}" type="datetimeFigureOut">
              <a:rPr lang="en-US" smtClean="0"/>
              <a:t>9/25/2024</a:t>
            </a:fld>
            <a:endParaRPr lang="en-US"/>
          </a:p>
        </p:txBody>
      </p:sp>
      <p:sp>
        <p:nvSpPr>
          <p:cNvPr id="5" name="Footer Placeholder 4">
            <a:extLst>
              <a:ext uri="{FF2B5EF4-FFF2-40B4-BE49-F238E27FC236}">
                <a16:creationId xmlns:a16="http://schemas.microsoft.com/office/drawing/2014/main" id="{3B377DAB-8809-DCD9-B810-D9A74D2A1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C3FFF9-D9D7-26EA-2E18-10F85ACE4C57}"/>
              </a:ext>
            </a:extLst>
          </p:cNvPr>
          <p:cNvSpPr>
            <a:spLocks noGrp="1"/>
          </p:cNvSpPr>
          <p:nvPr>
            <p:ph type="sldNum" sz="quarter" idx="12"/>
          </p:nvPr>
        </p:nvSpPr>
        <p:spPr/>
        <p:txBody>
          <a:bodyPr/>
          <a:lstStyle/>
          <a:p>
            <a:fld id="{8B25DF5E-65F5-4544-B774-195F76BE0CAF}" type="slidenum">
              <a:rPr lang="en-US" smtClean="0"/>
              <a:t>‹#›</a:t>
            </a:fld>
            <a:endParaRPr lang="en-US"/>
          </a:p>
        </p:txBody>
      </p:sp>
    </p:spTree>
    <p:extLst>
      <p:ext uri="{BB962C8B-B14F-4D97-AF65-F5344CB8AC3E}">
        <p14:creationId xmlns:p14="http://schemas.microsoft.com/office/powerpoint/2010/main" val="1710233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5C5F8-7D72-CF2D-C8FF-815E4BBF1D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EDC96B-7F1F-0726-9EB9-7A9AF55ED7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4DA6BC-F19F-8362-37A0-A0E6C2454C3A}"/>
              </a:ext>
            </a:extLst>
          </p:cNvPr>
          <p:cNvSpPr>
            <a:spLocks noGrp="1"/>
          </p:cNvSpPr>
          <p:nvPr>
            <p:ph type="dt" sz="half" idx="10"/>
          </p:nvPr>
        </p:nvSpPr>
        <p:spPr/>
        <p:txBody>
          <a:bodyPr/>
          <a:lstStyle/>
          <a:p>
            <a:fld id="{AE5FE17E-A23F-4E19-A8B9-F0A7FF202318}" type="datetimeFigureOut">
              <a:rPr lang="en-US" smtClean="0"/>
              <a:t>9/25/2024</a:t>
            </a:fld>
            <a:endParaRPr lang="en-US"/>
          </a:p>
        </p:txBody>
      </p:sp>
      <p:sp>
        <p:nvSpPr>
          <p:cNvPr id="5" name="Footer Placeholder 4">
            <a:extLst>
              <a:ext uri="{FF2B5EF4-FFF2-40B4-BE49-F238E27FC236}">
                <a16:creationId xmlns:a16="http://schemas.microsoft.com/office/drawing/2014/main" id="{FA52AFF0-A3CA-C310-0A97-D15364AE5B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7F295-E308-5066-D8DF-94C706BEACB3}"/>
              </a:ext>
            </a:extLst>
          </p:cNvPr>
          <p:cNvSpPr>
            <a:spLocks noGrp="1"/>
          </p:cNvSpPr>
          <p:nvPr>
            <p:ph type="sldNum" sz="quarter" idx="12"/>
          </p:nvPr>
        </p:nvSpPr>
        <p:spPr/>
        <p:txBody>
          <a:bodyPr/>
          <a:lstStyle/>
          <a:p>
            <a:fld id="{8B25DF5E-65F5-4544-B774-195F76BE0CAF}" type="slidenum">
              <a:rPr lang="en-US" smtClean="0"/>
              <a:t>‹#›</a:t>
            </a:fld>
            <a:endParaRPr lang="en-US"/>
          </a:p>
        </p:txBody>
      </p:sp>
    </p:spTree>
    <p:extLst>
      <p:ext uri="{BB962C8B-B14F-4D97-AF65-F5344CB8AC3E}">
        <p14:creationId xmlns:p14="http://schemas.microsoft.com/office/powerpoint/2010/main" val="249082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072458-30D7-7E47-205F-5D50301C2D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DADE45-C713-419A-CDD1-86E7159198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2701CD-6BA0-2BD1-33FB-31701C9ADD46}"/>
              </a:ext>
            </a:extLst>
          </p:cNvPr>
          <p:cNvSpPr>
            <a:spLocks noGrp="1"/>
          </p:cNvSpPr>
          <p:nvPr>
            <p:ph type="dt" sz="half" idx="10"/>
          </p:nvPr>
        </p:nvSpPr>
        <p:spPr/>
        <p:txBody>
          <a:bodyPr/>
          <a:lstStyle/>
          <a:p>
            <a:fld id="{AE5FE17E-A23F-4E19-A8B9-F0A7FF202318}" type="datetimeFigureOut">
              <a:rPr lang="en-US" smtClean="0"/>
              <a:t>9/25/2024</a:t>
            </a:fld>
            <a:endParaRPr lang="en-US"/>
          </a:p>
        </p:txBody>
      </p:sp>
      <p:sp>
        <p:nvSpPr>
          <p:cNvPr id="5" name="Footer Placeholder 4">
            <a:extLst>
              <a:ext uri="{FF2B5EF4-FFF2-40B4-BE49-F238E27FC236}">
                <a16:creationId xmlns:a16="http://schemas.microsoft.com/office/drawing/2014/main" id="{0002360B-8E82-14BA-9A24-811053C3F5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D25BCC-9448-5D09-1CCD-D036EE4B7D64}"/>
              </a:ext>
            </a:extLst>
          </p:cNvPr>
          <p:cNvSpPr>
            <a:spLocks noGrp="1"/>
          </p:cNvSpPr>
          <p:nvPr>
            <p:ph type="sldNum" sz="quarter" idx="12"/>
          </p:nvPr>
        </p:nvSpPr>
        <p:spPr/>
        <p:txBody>
          <a:bodyPr/>
          <a:lstStyle/>
          <a:p>
            <a:fld id="{8B25DF5E-65F5-4544-B774-195F76BE0CAF}" type="slidenum">
              <a:rPr lang="en-US" smtClean="0"/>
              <a:t>‹#›</a:t>
            </a:fld>
            <a:endParaRPr lang="en-US"/>
          </a:p>
        </p:txBody>
      </p:sp>
    </p:spTree>
    <p:extLst>
      <p:ext uri="{BB962C8B-B14F-4D97-AF65-F5344CB8AC3E}">
        <p14:creationId xmlns:p14="http://schemas.microsoft.com/office/powerpoint/2010/main" val="2773553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in top line, 2x2">
  <p:cSld name="Thin top line, 2x2">
    <p:spTree>
      <p:nvGrpSpPr>
        <p:cNvPr id="1" name="Shape 94"/>
        <p:cNvGrpSpPr/>
        <p:nvPr/>
      </p:nvGrpSpPr>
      <p:grpSpPr>
        <a:xfrm>
          <a:off x="0" y="0"/>
          <a:ext cx="0" cy="0"/>
          <a:chOff x="0" y="0"/>
          <a:chExt cx="0" cy="0"/>
        </a:xfrm>
      </p:grpSpPr>
      <p:sp>
        <p:nvSpPr>
          <p:cNvPr id="95" name="Google Shape;9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0"/>
          <p:cNvSpPr txBox="1">
            <a:spLocks noGrp="1"/>
          </p:cNvSpPr>
          <p:nvPr>
            <p:ph type="sldNum" idx="12"/>
          </p:nvPr>
        </p:nvSpPr>
        <p:spPr>
          <a:xfrm>
            <a:off x="11436964" y="6445320"/>
            <a:ext cx="384048" cy="228600"/>
          </a:xfrm>
          <a:prstGeom prst="rect">
            <a:avLst/>
          </a:prstGeom>
          <a:solidFill>
            <a:schemeClr val="dk2"/>
          </a:solid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98" name="Google Shape;98;p10"/>
          <p:cNvSpPr txBox="1"/>
          <p:nvPr/>
        </p:nvSpPr>
        <p:spPr>
          <a:xfrm>
            <a:off x="3268415" y="822351"/>
            <a:ext cx="1463040" cy="8229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lt1"/>
                </a:solidFill>
                <a:latin typeface="Arial"/>
                <a:ea typeface="Arial"/>
                <a:cs typeface="Arial"/>
                <a:sym typeface="Arial"/>
              </a:rPr>
              <a:t>1</a:t>
            </a:r>
            <a:endParaRPr/>
          </a:p>
        </p:txBody>
      </p:sp>
      <p:sp>
        <p:nvSpPr>
          <p:cNvPr id="99" name="Google Shape;99;p10"/>
          <p:cNvSpPr/>
          <p:nvPr/>
        </p:nvSpPr>
        <p:spPr>
          <a:xfrm>
            <a:off x="1924" y="1924"/>
            <a:ext cx="12192000" cy="368969"/>
          </a:xfrm>
          <a:prstGeom prst="rect">
            <a:avLst/>
          </a:prstGeom>
          <a:solidFill>
            <a:srgbClr val="13658D"/>
          </a:solidFill>
          <a:ln w="12700" cap="flat" cmpd="sng">
            <a:solidFill>
              <a:srgbClr val="B0B0B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0" name="Google Shape;100;p10"/>
          <p:cNvSpPr txBox="1">
            <a:spLocks noGrp="1"/>
          </p:cNvSpPr>
          <p:nvPr>
            <p:ph type="body" idx="1"/>
          </p:nvPr>
        </p:nvSpPr>
        <p:spPr>
          <a:xfrm>
            <a:off x="659215" y="729525"/>
            <a:ext cx="2975230" cy="1017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3200"/>
              <a:buNone/>
              <a:defRPr sz="3200" b="1"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10"/>
          <p:cNvSpPr txBox="1">
            <a:spLocks noGrp="1"/>
          </p:cNvSpPr>
          <p:nvPr>
            <p:ph type="body" idx="2"/>
          </p:nvPr>
        </p:nvSpPr>
        <p:spPr>
          <a:xfrm>
            <a:off x="659738" y="2545929"/>
            <a:ext cx="4143375" cy="32385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b="1"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0"/>
          <p:cNvSpPr txBox="1">
            <a:spLocks noGrp="1"/>
          </p:cNvSpPr>
          <p:nvPr>
            <p:ph type="body" idx="3"/>
          </p:nvPr>
        </p:nvSpPr>
        <p:spPr>
          <a:xfrm>
            <a:off x="659738" y="2835872"/>
            <a:ext cx="5370512" cy="949044"/>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1"/>
              </a:buClr>
              <a:buSzPts val="1400"/>
              <a:buFont typeface="Arial"/>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0"/>
          <p:cNvSpPr txBox="1">
            <a:spLocks noGrp="1"/>
          </p:cNvSpPr>
          <p:nvPr>
            <p:ph type="body" idx="4"/>
          </p:nvPr>
        </p:nvSpPr>
        <p:spPr>
          <a:xfrm>
            <a:off x="661663" y="4133587"/>
            <a:ext cx="4143375" cy="32385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b="1"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0"/>
          <p:cNvSpPr txBox="1">
            <a:spLocks noGrp="1"/>
          </p:cNvSpPr>
          <p:nvPr>
            <p:ph type="body" idx="5"/>
          </p:nvPr>
        </p:nvSpPr>
        <p:spPr>
          <a:xfrm>
            <a:off x="661663" y="4423530"/>
            <a:ext cx="5370512" cy="949044"/>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1"/>
              </a:buClr>
              <a:buSzPts val="1400"/>
              <a:buFont typeface="Arial"/>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10"/>
          <p:cNvSpPr txBox="1">
            <a:spLocks noGrp="1"/>
          </p:cNvSpPr>
          <p:nvPr>
            <p:ph type="body" idx="6"/>
          </p:nvPr>
        </p:nvSpPr>
        <p:spPr>
          <a:xfrm>
            <a:off x="6344838" y="2547854"/>
            <a:ext cx="4143375" cy="32385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b="1"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10"/>
          <p:cNvSpPr txBox="1">
            <a:spLocks noGrp="1"/>
          </p:cNvSpPr>
          <p:nvPr>
            <p:ph type="body" idx="7"/>
          </p:nvPr>
        </p:nvSpPr>
        <p:spPr>
          <a:xfrm>
            <a:off x="6344838" y="2837797"/>
            <a:ext cx="5370512" cy="949044"/>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1"/>
              </a:buClr>
              <a:buSzPts val="1400"/>
              <a:buFont typeface="Arial"/>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10"/>
          <p:cNvSpPr txBox="1">
            <a:spLocks noGrp="1"/>
          </p:cNvSpPr>
          <p:nvPr>
            <p:ph type="body" idx="8"/>
          </p:nvPr>
        </p:nvSpPr>
        <p:spPr>
          <a:xfrm>
            <a:off x="6346763" y="4135512"/>
            <a:ext cx="4143375" cy="32385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b="1"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10"/>
          <p:cNvSpPr txBox="1">
            <a:spLocks noGrp="1"/>
          </p:cNvSpPr>
          <p:nvPr>
            <p:ph type="body" idx="9"/>
          </p:nvPr>
        </p:nvSpPr>
        <p:spPr>
          <a:xfrm>
            <a:off x="6346763" y="4425455"/>
            <a:ext cx="5370512" cy="949044"/>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1"/>
              </a:buClr>
              <a:buSzPts val="1400"/>
              <a:buFont typeface="Arial"/>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6799395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D1C66-3FA2-8D92-7C1C-12467E9621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4D95DA-DDF8-640B-E901-75EAB24543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081C0E-1F1D-D3FD-EDEC-98D12EABC9E8}"/>
              </a:ext>
            </a:extLst>
          </p:cNvPr>
          <p:cNvSpPr>
            <a:spLocks noGrp="1"/>
          </p:cNvSpPr>
          <p:nvPr>
            <p:ph type="dt" sz="half" idx="10"/>
          </p:nvPr>
        </p:nvSpPr>
        <p:spPr/>
        <p:txBody>
          <a:bodyPr/>
          <a:lstStyle/>
          <a:p>
            <a:fld id="{AE5FE17E-A23F-4E19-A8B9-F0A7FF202318}" type="datetimeFigureOut">
              <a:rPr lang="en-US" smtClean="0"/>
              <a:t>9/25/2024</a:t>
            </a:fld>
            <a:endParaRPr lang="en-US"/>
          </a:p>
        </p:txBody>
      </p:sp>
      <p:sp>
        <p:nvSpPr>
          <p:cNvPr id="5" name="Footer Placeholder 4">
            <a:extLst>
              <a:ext uri="{FF2B5EF4-FFF2-40B4-BE49-F238E27FC236}">
                <a16:creationId xmlns:a16="http://schemas.microsoft.com/office/drawing/2014/main" id="{EA7B8B8F-7126-7DBE-2CDF-47FD8C478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8B2353-683C-C67D-2B74-A74D6E5A1BC5}"/>
              </a:ext>
            </a:extLst>
          </p:cNvPr>
          <p:cNvSpPr>
            <a:spLocks noGrp="1"/>
          </p:cNvSpPr>
          <p:nvPr>
            <p:ph type="sldNum" sz="quarter" idx="12"/>
          </p:nvPr>
        </p:nvSpPr>
        <p:spPr/>
        <p:txBody>
          <a:bodyPr/>
          <a:lstStyle/>
          <a:p>
            <a:fld id="{8B25DF5E-65F5-4544-B774-195F76BE0CAF}" type="slidenum">
              <a:rPr lang="en-US" smtClean="0"/>
              <a:t>‹#›</a:t>
            </a:fld>
            <a:endParaRPr lang="en-US"/>
          </a:p>
        </p:txBody>
      </p:sp>
    </p:spTree>
    <p:extLst>
      <p:ext uri="{BB962C8B-B14F-4D97-AF65-F5344CB8AC3E}">
        <p14:creationId xmlns:p14="http://schemas.microsoft.com/office/powerpoint/2010/main" val="2600137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90F-53C6-6780-FDD4-439430806F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31F46A-275E-4659-684E-94A72091C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648CFD-6ACB-06ED-22F2-20A86E4B18BB}"/>
              </a:ext>
            </a:extLst>
          </p:cNvPr>
          <p:cNvSpPr>
            <a:spLocks noGrp="1"/>
          </p:cNvSpPr>
          <p:nvPr>
            <p:ph type="dt" sz="half" idx="10"/>
          </p:nvPr>
        </p:nvSpPr>
        <p:spPr/>
        <p:txBody>
          <a:bodyPr/>
          <a:lstStyle/>
          <a:p>
            <a:fld id="{AE5FE17E-A23F-4E19-A8B9-F0A7FF202318}" type="datetimeFigureOut">
              <a:rPr lang="en-US" smtClean="0"/>
              <a:t>9/25/2024</a:t>
            </a:fld>
            <a:endParaRPr lang="en-US"/>
          </a:p>
        </p:txBody>
      </p:sp>
      <p:sp>
        <p:nvSpPr>
          <p:cNvPr id="5" name="Footer Placeholder 4">
            <a:extLst>
              <a:ext uri="{FF2B5EF4-FFF2-40B4-BE49-F238E27FC236}">
                <a16:creationId xmlns:a16="http://schemas.microsoft.com/office/drawing/2014/main" id="{8FF6640D-6964-FE28-C68A-BBC838E9E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80AA6B-03D2-2D8F-F8AD-94586A92ABD9}"/>
              </a:ext>
            </a:extLst>
          </p:cNvPr>
          <p:cNvSpPr>
            <a:spLocks noGrp="1"/>
          </p:cNvSpPr>
          <p:nvPr>
            <p:ph type="sldNum" sz="quarter" idx="12"/>
          </p:nvPr>
        </p:nvSpPr>
        <p:spPr/>
        <p:txBody>
          <a:bodyPr/>
          <a:lstStyle/>
          <a:p>
            <a:fld id="{8B25DF5E-65F5-4544-B774-195F76BE0CAF}" type="slidenum">
              <a:rPr lang="en-US" smtClean="0"/>
              <a:t>‹#›</a:t>
            </a:fld>
            <a:endParaRPr lang="en-US"/>
          </a:p>
        </p:txBody>
      </p:sp>
    </p:spTree>
    <p:extLst>
      <p:ext uri="{BB962C8B-B14F-4D97-AF65-F5344CB8AC3E}">
        <p14:creationId xmlns:p14="http://schemas.microsoft.com/office/powerpoint/2010/main" val="405233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691D7-30BE-7273-D66A-2F88A28D71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F9F728-1A98-D83B-B048-01B0D70091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D4D233-306C-D15B-E4D4-2079EEFE46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83E963-E06B-AC20-72EB-11A17C3F6648}"/>
              </a:ext>
            </a:extLst>
          </p:cNvPr>
          <p:cNvSpPr>
            <a:spLocks noGrp="1"/>
          </p:cNvSpPr>
          <p:nvPr>
            <p:ph type="dt" sz="half" idx="10"/>
          </p:nvPr>
        </p:nvSpPr>
        <p:spPr/>
        <p:txBody>
          <a:bodyPr/>
          <a:lstStyle/>
          <a:p>
            <a:fld id="{AE5FE17E-A23F-4E19-A8B9-F0A7FF202318}" type="datetimeFigureOut">
              <a:rPr lang="en-US" smtClean="0"/>
              <a:t>9/25/2024</a:t>
            </a:fld>
            <a:endParaRPr lang="en-US"/>
          </a:p>
        </p:txBody>
      </p:sp>
      <p:sp>
        <p:nvSpPr>
          <p:cNvPr id="6" name="Footer Placeholder 5">
            <a:extLst>
              <a:ext uri="{FF2B5EF4-FFF2-40B4-BE49-F238E27FC236}">
                <a16:creationId xmlns:a16="http://schemas.microsoft.com/office/drawing/2014/main" id="{EBA748A9-0A5B-5505-CBCE-3BB402B578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992CCE-22D4-6ACC-0354-62F0D74FC997}"/>
              </a:ext>
            </a:extLst>
          </p:cNvPr>
          <p:cNvSpPr>
            <a:spLocks noGrp="1"/>
          </p:cNvSpPr>
          <p:nvPr>
            <p:ph type="sldNum" sz="quarter" idx="12"/>
          </p:nvPr>
        </p:nvSpPr>
        <p:spPr/>
        <p:txBody>
          <a:bodyPr/>
          <a:lstStyle/>
          <a:p>
            <a:fld id="{8B25DF5E-65F5-4544-B774-195F76BE0CAF}" type="slidenum">
              <a:rPr lang="en-US" smtClean="0"/>
              <a:t>‹#›</a:t>
            </a:fld>
            <a:endParaRPr lang="en-US"/>
          </a:p>
        </p:txBody>
      </p:sp>
    </p:spTree>
    <p:extLst>
      <p:ext uri="{BB962C8B-B14F-4D97-AF65-F5344CB8AC3E}">
        <p14:creationId xmlns:p14="http://schemas.microsoft.com/office/powerpoint/2010/main" val="3177850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43BD9-071B-2269-E906-D88A5C6B27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68B22F-67FA-982E-BCDE-8E2DF0044A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12F5B6-DB62-1D17-74D2-AEE3FAA335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2C1FFF-546C-F07A-7767-021475ECB3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D75EF8-0207-1AA2-A076-943FE4F355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86C8AB-EF27-1F02-EC30-8EB51800A8FD}"/>
              </a:ext>
            </a:extLst>
          </p:cNvPr>
          <p:cNvSpPr>
            <a:spLocks noGrp="1"/>
          </p:cNvSpPr>
          <p:nvPr>
            <p:ph type="dt" sz="half" idx="10"/>
          </p:nvPr>
        </p:nvSpPr>
        <p:spPr/>
        <p:txBody>
          <a:bodyPr/>
          <a:lstStyle/>
          <a:p>
            <a:fld id="{AE5FE17E-A23F-4E19-A8B9-F0A7FF202318}" type="datetimeFigureOut">
              <a:rPr lang="en-US" smtClean="0"/>
              <a:t>9/25/2024</a:t>
            </a:fld>
            <a:endParaRPr lang="en-US"/>
          </a:p>
        </p:txBody>
      </p:sp>
      <p:sp>
        <p:nvSpPr>
          <p:cNvPr id="8" name="Footer Placeholder 7">
            <a:extLst>
              <a:ext uri="{FF2B5EF4-FFF2-40B4-BE49-F238E27FC236}">
                <a16:creationId xmlns:a16="http://schemas.microsoft.com/office/drawing/2014/main" id="{78E76EDF-4E3B-4652-6B0B-F5D04122EA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849AE8-22B2-9B37-448E-5D363A4323C4}"/>
              </a:ext>
            </a:extLst>
          </p:cNvPr>
          <p:cNvSpPr>
            <a:spLocks noGrp="1"/>
          </p:cNvSpPr>
          <p:nvPr>
            <p:ph type="sldNum" sz="quarter" idx="12"/>
          </p:nvPr>
        </p:nvSpPr>
        <p:spPr/>
        <p:txBody>
          <a:bodyPr/>
          <a:lstStyle/>
          <a:p>
            <a:fld id="{8B25DF5E-65F5-4544-B774-195F76BE0CAF}" type="slidenum">
              <a:rPr lang="en-US" smtClean="0"/>
              <a:t>‹#›</a:t>
            </a:fld>
            <a:endParaRPr lang="en-US"/>
          </a:p>
        </p:txBody>
      </p:sp>
    </p:spTree>
    <p:extLst>
      <p:ext uri="{BB962C8B-B14F-4D97-AF65-F5344CB8AC3E}">
        <p14:creationId xmlns:p14="http://schemas.microsoft.com/office/powerpoint/2010/main" val="3102224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4F121-9CEE-723B-EE98-DFA8D1D2B4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183E87-D893-0C3A-DD11-B4A2DDE6888F}"/>
              </a:ext>
            </a:extLst>
          </p:cNvPr>
          <p:cNvSpPr>
            <a:spLocks noGrp="1"/>
          </p:cNvSpPr>
          <p:nvPr>
            <p:ph type="dt" sz="half" idx="10"/>
          </p:nvPr>
        </p:nvSpPr>
        <p:spPr/>
        <p:txBody>
          <a:bodyPr/>
          <a:lstStyle/>
          <a:p>
            <a:fld id="{AE5FE17E-A23F-4E19-A8B9-F0A7FF202318}" type="datetimeFigureOut">
              <a:rPr lang="en-US" smtClean="0"/>
              <a:t>9/25/2024</a:t>
            </a:fld>
            <a:endParaRPr lang="en-US"/>
          </a:p>
        </p:txBody>
      </p:sp>
      <p:sp>
        <p:nvSpPr>
          <p:cNvPr id="4" name="Footer Placeholder 3">
            <a:extLst>
              <a:ext uri="{FF2B5EF4-FFF2-40B4-BE49-F238E27FC236}">
                <a16:creationId xmlns:a16="http://schemas.microsoft.com/office/drawing/2014/main" id="{7F09C787-56D3-0F9F-CD04-7603892696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1A0C29-6E01-CE7C-70BE-2A0C17FC7F3C}"/>
              </a:ext>
            </a:extLst>
          </p:cNvPr>
          <p:cNvSpPr>
            <a:spLocks noGrp="1"/>
          </p:cNvSpPr>
          <p:nvPr>
            <p:ph type="sldNum" sz="quarter" idx="12"/>
          </p:nvPr>
        </p:nvSpPr>
        <p:spPr/>
        <p:txBody>
          <a:bodyPr/>
          <a:lstStyle/>
          <a:p>
            <a:fld id="{8B25DF5E-65F5-4544-B774-195F76BE0CAF}" type="slidenum">
              <a:rPr lang="en-US" smtClean="0"/>
              <a:t>‹#›</a:t>
            </a:fld>
            <a:endParaRPr lang="en-US"/>
          </a:p>
        </p:txBody>
      </p:sp>
    </p:spTree>
    <p:extLst>
      <p:ext uri="{BB962C8B-B14F-4D97-AF65-F5344CB8AC3E}">
        <p14:creationId xmlns:p14="http://schemas.microsoft.com/office/powerpoint/2010/main" val="115131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549986-839E-837B-D7C5-2FCFD4CDD6A2}"/>
              </a:ext>
            </a:extLst>
          </p:cNvPr>
          <p:cNvSpPr>
            <a:spLocks noGrp="1"/>
          </p:cNvSpPr>
          <p:nvPr>
            <p:ph type="dt" sz="half" idx="10"/>
          </p:nvPr>
        </p:nvSpPr>
        <p:spPr/>
        <p:txBody>
          <a:bodyPr/>
          <a:lstStyle/>
          <a:p>
            <a:fld id="{AE5FE17E-A23F-4E19-A8B9-F0A7FF202318}" type="datetimeFigureOut">
              <a:rPr lang="en-US" smtClean="0"/>
              <a:t>9/25/2024</a:t>
            </a:fld>
            <a:endParaRPr lang="en-US"/>
          </a:p>
        </p:txBody>
      </p:sp>
      <p:sp>
        <p:nvSpPr>
          <p:cNvPr id="3" name="Footer Placeholder 2">
            <a:extLst>
              <a:ext uri="{FF2B5EF4-FFF2-40B4-BE49-F238E27FC236}">
                <a16:creationId xmlns:a16="http://schemas.microsoft.com/office/drawing/2014/main" id="{2FE71669-EF92-B1EB-D8F1-33EBE2505C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6702D2-EF2D-D72A-DF76-9218DFFD315E}"/>
              </a:ext>
            </a:extLst>
          </p:cNvPr>
          <p:cNvSpPr>
            <a:spLocks noGrp="1"/>
          </p:cNvSpPr>
          <p:nvPr>
            <p:ph type="sldNum" sz="quarter" idx="12"/>
          </p:nvPr>
        </p:nvSpPr>
        <p:spPr/>
        <p:txBody>
          <a:bodyPr/>
          <a:lstStyle/>
          <a:p>
            <a:fld id="{8B25DF5E-65F5-4544-B774-195F76BE0CAF}" type="slidenum">
              <a:rPr lang="en-US" smtClean="0"/>
              <a:t>‹#›</a:t>
            </a:fld>
            <a:endParaRPr lang="en-US"/>
          </a:p>
        </p:txBody>
      </p:sp>
    </p:spTree>
    <p:extLst>
      <p:ext uri="{BB962C8B-B14F-4D97-AF65-F5344CB8AC3E}">
        <p14:creationId xmlns:p14="http://schemas.microsoft.com/office/powerpoint/2010/main" val="3877609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654A-B877-7A08-3E10-1D8ABF126B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B190BB-3A2C-4D27-5C86-C9288F4B7F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3FA8A6-FB84-6A80-9D63-A2277E0FFA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47B353-1B21-7DBF-5C5D-26F45534F40B}"/>
              </a:ext>
            </a:extLst>
          </p:cNvPr>
          <p:cNvSpPr>
            <a:spLocks noGrp="1"/>
          </p:cNvSpPr>
          <p:nvPr>
            <p:ph type="dt" sz="half" idx="10"/>
          </p:nvPr>
        </p:nvSpPr>
        <p:spPr/>
        <p:txBody>
          <a:bodyPr/>
          <a:lstStyle/>
          <a:p>
            <a:fld id="{AE5FE17E-A23F-4E19-A8B9-F0A7FF202318}" type="datetimeFigureOut">
              <a:rPr lang="en-US" smtClean="0"/>
              <a:t>9/25/2024</a:t>
            </a:fld>
            <a:endParaRPr lang="en-US"/>
          </a:p>
        </p:txBody>
      </p:sp>
      <p:sp>
        <p:nvSpPr>
          <p:cNvPr id="6" name="Footer Placeholder 5">
            <a:extLst>
              <a:ext uri="{FF2B5EF4-FFF2-40B4-BE49-F238E27FC236}">
                <a16:creationId xmlns:a16="http://schemas.microsoft.com/office/drawing/2014/main" id="{710AC529-B226-7E9B-575D-D150F7A0F1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09F2FD-E8F1-34FB-BB60-F145740238AA}"/>
              </a:ext>
            </a:extLst>
          </p:cNvPr>
          <p:cNvSpPr>
            <a:spLocks noGrp="1"/>
          </p:cNvSpPr>
          <p:nvPr>
            <p:ph type="sldNum" sz="quarter" idx="12"/>
          </p:nvPr>
        </p:nvSpPr>
        <p:spPr/>
        <p:txBody>
          <a:bodyPr/>
          <a:lstStyle/>
          <a:p>
            <a:fld id="{8B25DF5E-65F5-4544-B774-195F76BE0CAF}" type="slidenum">
              <a:rPr lang="en-US" smtClean="0"/>
              <a:t>‹#›</a:t>
            </a:fld>
            <a:endParaRPr lang="en-US"/>
          </a:p>
        </p:txBody>
      </p:sp>
    </p:spTree>
    <p:extLst>
      <p:ext uri="{BB962C8B-B14F-4D97-AF65-F5344CB8AC3E}">
        <p14:creationId xmlns:p14="http://schemas.microsoft.com/office/powerpoint/2010/main" val="213460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DB70C-9EAC-1E3B-8F68-C71FF82646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FFE1AA-EB97-4A2A-7537-92C8D4A6AF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C8E390-DDB5-5C9D-6CCE-6232BCBF92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F91A73-3F3D-2077-31BB-2A27689EC99A}"/>
              </a:ext>
            </a:extLst>
          </p:cNvPr>
          <p:cNvSpPr>
            <a:spLocks noGrp="1"/>
          </p:cNvSpPr>
          <p:nvPr>
            <p:ph type="dt" sz="half" idx="10"/>
          </p:nvPr>
        </p:nvSpPr>
        <p:spPr/>
        <p:txBody>
          <a:bodyPr/>
          <a:lstStyle/>
          <a:p>
            <a:fld id="{AE5FE17E-A23F-4E19-A8B9-F0A7FF202318}" type="datetimeFigureOut">
              <a:rPr lang="en-US" smtClean="0"/>
              <a:t>9/25/2024</a:t>
            </a:fld>
            <a:endParaRPr lang="en-US"/>
          </a:p>
        </p:txBody>
      </p:sp>
      <p:sp>
        <p:nvSpPr>
          <p:cNvPr id="6" name="Footer Placeholder 5">
            <a:extLst>
              <a:ext uri="{FF2B5EF4-FFF2-40B4-BE49-F238E27FC236}">
                <a16:creationId xmlns:a16="http://schemas.microsoft.com/office/drawing/2014/main" id="{79FD8B8F-9ED5-392C-6D46-BD35C45D4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6C1898-BE55-0BF0-CFA8-93EDEED3E92B}"/>
              </a:ext>
            </a:extLst>
          </p:cNvPr>
          <p:cNvSpPr>
            <a:spLocks noGrp="1"/>
          </p:cNvSpPr>
          <p:nvPr>
            <p:ph type="sldNum" sz="quarter" idx="12"/>
          </p:nvPr>
        </p:nvSpPr>
        <p:spPr/>
        <p:txBody>
          <a:bodyPr/>
          <a:lstStyle/>
          <a:p>
            <a:fld id="{8B25DF5E-65F5-4544-B774-195F76BE0CAF}" type="slidenum">
              <a:rPr lang="en-US" smtClean="0"/>
              <a:t>‹#›</a:t>
            </a:fld>
            <a:endParaRPr lang="en-US"/>
          </a:p>
        </p:txBody>
      </p:sp>
    </p:spTree>
    <p:extLst>
      <p:ext uri="{BB962C8B-B14F-4D97-AF65-F5344CB8AC3E}">
        <p14:creationId xmlns:p14="http://schemas.microsoft.com/office/powerpoint/2010/main" val="42038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87DD2C-062C-DD3B-527E-22320C46A3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C07793-CA60-2D8C-7DF1-9C2E20565A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C060F-988E-D7C0-9206-0CB2C3F327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5FE17E-A23F-4E19-A8B9-F0A7FF202318}" type="datetimeFigureOut">
              <a:rPr lang="en-US" smtClean="0"/>
              <a:t>9/25/2024</a:t>
            </a:fld>
            <a:endParaRPr lang="en-US"/>
          </a:p>
        </p:txBody>
      </p:sp>
      <p:sp>
        <p:nvSpPr>
          <p:cNvPr id="5" name="Footer Placeholder 4">
            <a:extLst>
              <a:ext uri="{FF2B5EF4-FFF2-40B4-BE49-F238E27FC236}">
                <a16:creationId xmlns:a16="http://schemas.microsoft.com/office/drawing/2014/main" id="{04230960-6C96-5EAE-9D59-826C96AFF7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3291FC-756D-466E-735F-83625D1AC9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25DF5E-65F5-4544-B774-195F76BE0CAF}" type="slidenum">
              <a:rPr lang="en-US" smtClean="0"/>
              <a:t>‹#›</a:t>
            </a:fld>
            <a:endParaRPr lang="en-US"/>
          </a:p>
        </p:txBody>
      </p:sp>
    </p:spTree>
    <p:extLst>
      <p:ext uri="{BB962C8B-B14F-4D97-AF65-F5344CB8AC3E}">
        <p14:creationId xmlns:p14="http://schemas.microsoft.com/office/powerpoint/2010/main" val="1374876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18/10/relationships/comments" Target="../comments/modernComment_1E5_9843BD94.xm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211CFF-6E83-13CF-35E9-9F5BE54EB7CF}"/>
              </a:ext>
            </a:extLst>
          </p:cNvPr>
          <p:cNvSpPr>
            <a:spLocks noGrp="1"/>
          </p:cNvSpPr>
          <p:nvPr>
            <p:ph type="sldNum" idx="12"/>
          </p:nvPr>
        </p:nvSpPr>
        <p:spPr>
          <a:xfrm>
            <a:off x="12316700" y="6334873"/>
            <a:ext cx="384048" cy="228600"/>
          </a:xfrm>
        </p:spPr>
        <p:txBody>
          <a:bodyPr/>
          <a:lstStyle/>
          <a:p>
            <a:pPr marL="0" lvl="0" indent="0" algn="ctr" rtl="0">
              <a:spcBef>
                <a:spcPts val="0"/>
              </a:spcBef>
              <a:spcAft>
                <a:spcPts val="0"/>
              </a:spcAft>
              <a:buNone/>
            </a:pPr>
            <a:fld id="{00000000-1234-1234-1234-123412341234}" type="slidenum">
              <a:rPr lang="en-US" smtClean="0"/>
              <a:t>1</a:t>
            </a:fld>
            <a:endParaRPr lang="en-US" dirty="0"/>
          </a:p>
        </p:txBody>
      </p:sp>
      <p:sp>
        <p:nvSpPr>
          <p:cNvPr id="36" name="TextBox 35">
            <a:extLst>
              <a:ext uri="{FF2B5EF4-FFF2-40B4-BE49-F238E27FC236}">
                <a16:creationId xmlns:a16="http://schemas.microsoft.com/office/drawing/2014/main" id="{F89C3648-DF60-23C7-D9CD-B5FB3CDE423A}"/>
              </a:ext>
            </a:extLst>
          </p:cNvPr>
          <p:cNvSpPr txBox="1"/>
          <p:nvPr/>
        </p:nvSpPr>
        <p:spPr>
          <a:xfrm>
            <a:off x="9283454" y="726325"/>
            <a:ext cx="2926989" cy="646331"/>
          </a:xfrm>
          <a:prstGeom prst="rect">
            <a:avLst/>
          </a:prstGeom>
          <a:noFill/>
        </p:spPr>
        <p:txBody>
          <a:bodyPr wrap="square" rtlCol="0">
            <a:spAutoFit/>
          </a:bodyPr>
          <a:lstStyle/>
          <a:p>
            <a:pPr algn="ctr"/>
            <a:r>
              <a:rPr lang="en-US" dirty="0"/>
              <a:t>(S2) Full Buyout &amp; Relocation (1855 homes)</a:t>
            </a:r>
          </a:p>
        </p:txBody>
      </p:sp>
      <p:pic>
        <p:nvPicPr>
          <p:cNvPr id="5" name="Picture 4">
            <a:extLst>
              <a:ext uri="{FF2B5EF4-FFF2-40B4-BE49-F238E27FC236}">
                <a16:creationId xmlns:a16="http://schemas.microsoft.com/office/drawing/2014/main" id="{B46E44B0-FBEF-A38B-5188-38947C2E4155}"/>
              </a:ext>
            </a:extLst>
          </p:cNvPr>
          <p:cNvPicPr>
            <a:picLocks noChangeAspect="1"/>
          </p:cNvPicPr>
          <p:nvPr/>
        </p:nvPicPr>
        <p:blipFill>
          <a:blip r:embed="rId4"/>
          <a:stretch>
            <a:fillRect/>
          </a:stretch>
        </p:blipFill>
        <p:spPr>
          <a:xfrm>
            <a:off x="7075758" y="1421798"/>
            <a:ext cx="2207696" cy="1932081"/>
          </a:xfrm>
          <a:prstGeom prst="rect">
            <a:avLst/>
          </a:prstGeom>
          <a:noFill/>
          <a:ln>
            <a:solidFill>
              <a:schemeClr val="tx1"/>
            </a:solidFill>
          </a:ln>
        </p:spPr>
      </p:pic>
      <p:pic>
        <p:nvPicPr>
          <p:cNvPr id="7" name="Picture 6">
            <a:extLst>
              <a:ext uri="{FF2B5EF4-FFF2-40B4-BE49-F238E27FC236}">
                <a16:creationId xmlns:a16="http://schemas.microsoft.com/office/drawing/2014/main" id="{F227C15A-724A-F056-53D5-696114A134DB}"/>
              </a:ext>
            </a:extLst>
          </p:cNvPr>
          <p:cNvPicPr>
            <a:picLocks noChangeAspect="1"/>
          </p:cNvPicPr>
          <p:nvPr/>
        </p:nvPicPr>
        <p:blipFill>
          <a:blip r:embed="rId5"/>
          <a:stretch>
            <a:fillRect/>
          </a:stretch>
        </p:blipFill>
        <p:spPr>
          <a:xfrm>
            <a:off x="9628379" y="1417889"/>
            <a:ext cx="2228066" cy="1945093"/>
          </a:xfrm>
          <a:prstGeom prst="rect">
            <a:avLst/>
          </a:prstGeom>
          <a:ln>
            <a:solidFill>
              <a:schemeClr val="tx1"/>
            </a:solidFill>
          </a:ln>
        </p:spPr>
      </p:pic>
      <p:sp>
        <p:nvSpPr>
          <p:cNvPr id="15" name="TextBox 14">
            <a:extLst>
              <a:ext uri="{FF2B5EF4-FFF2-40B4-BE49-F238E27FC236}">
                <a16:creationId xmlns:a16="http://schemas.microsoft.com/office/drawing/2014/main" id="{02120A3C-80CF-118B-F04A-D2C9CCE537D1}"/>
              </a:ext>
            </a:extLst>
          </p:cNvPr>
          <p:cNvSpPr txBox="1"/>
          <p:nvPr/>
        </p:nvSpPr>
        <p:spPr>
          <a:xfrm>
            <a:off x="4643925" y="726325"/>
            <a:ext cx="1987279" cy="646331"/>
          </a:xfrm>
          <a:prstGeom prst="rect">
            <a:avLst/>
          </a:prstGeom>
          <a:noFill/>
        </p:spPr>
        <p:txBody>
          <a:bodyPr wrap="square" rtlCol="0">
            <a:spAutoFit/>
          </a:bodyPr>
          <a:lstStyle/>
          <a:p>
            <a:pPr algn="ctr"/>
            <a:r>
              <a:rPr lang="en-US" dirty="0"/>
              <a:t>(S0) No Sandy / Do Nothing</a:t>
            </a:r>
          </a:p>
        </p:txBody>
      </p:sp>
      <p:sp>
        <p:nvSpPr>
          <p:cNvPr id="29" name="TextBox 28">
            <a:extLst>
              <a:ext uri="{FF2B5EF4-FFF2-40B4-BE49-F238E27FC236}">
                <a16:creationId xmlns:a16="http://schemas.microsoft.com/office/drawing/2014/main" id="{5533B6E6-7525-5B11-C9A8-71FE6C575923}"/>
              </a:ext>
            </a:extLst>
          </p:cNvPr>
          <p:cNvSpPr txBox="1"/>
          <p:nvPr/>
        </p:nvSpPr>
        <p:spPr>
          <a:xfrm>
            <a:off x="4112028" y="3462644"/>
            <a:ext cx="3192894" cy="923330"/>
          </a:xfrm>
          <a:prstGeom prst="rect">
            <a:avLst/>
          </a:prstGeom>
          <a:noFill/>
        </p:spPr>
        <p:txBody>
          <a:bodyPr wrap="square" rtlCol="0">
            <a:spAutoFit/>
          </a:bodyPr>
          <a:lstStyle/>
          <a:p>
            <a:pPr algn="ctr"/>
            <a:r>
              <a:rPr lang="en-US" dirty="0"/>
              <a:t>(S3) Clustered Buyout East of Route 35 (421 homes). </a:t>
            </a:r>
          </a:p>
          <a:p>
            <a:pPr algn="ctr"/>
            <a:r>
              <a:rPr lang="en-US" dirty="0"/>
              <a:t>Elevate other homes (1434).</a:t>
            </a:r>
          </a:p>
        </p:txBody>
      </p:sp>
      <p:pic>
        <p:nvPicPr>
          <p:cNvPr id="41" name="Picture 40">
            <a:extLst>
              <a:ext uri="{FF2B5EF4-FFF2-40B4-BE49-F238E27FC236}">
                <a16:creationId xmlns:a16="http://schemas.microsoft.com/office/drawing/2014/main" id="{CD831810-4551-679D-918E-32A9ACE67AD7}"/>
              </a:ext>
            </a:extLst>
          </p:cNvPr>
          <p:cNvPicPr>
            <a:picLocks noChangeAspect="1"/>
          </p:cNvPicPr>
          <p:nvPr/>
        </p:nvPicPr>
        <p:blipFill>
          <a:blip r:embed="rId6"/>
          <a:stretch>
            <a:fillRect/>
          </a:stretch>
        </p:blipFill>
        <p:spPr>
          <a:xfrm>
            <a:off x="4549453" y="4409472"/>
            <a:ext cx="2318044" cy="2057621"/>
          </a:xfrm>
          <a:prstGeom prst="rect">
            <a:avLst/>
          </a:prstGeom>
          <a:noFill/>
          <a:ln>
            <a:solidFill>
              <a:schemeClr val="tx1"/>
            </a:solidFill>
          </a:ln>
        </p:spPr>
      </p:pic>
      <p:sp>
        <p:nvSpPr>
          <p:cNvPr id="61" name="Rectangle 60">
            <a:extLst>
              <a:ext uri="{FF2B5EF4-FFF2-40B4-BE49-F238E27FC236}">
                <a16:creationId xmlns:a16="http://schemas.microsoft.com/office/drawing/2014/main" id="{82EF5B20-02C3-301C-85D9-CB12EFAB7723}"/>
              </a:ext>
            </a:extLst>
          </p:cNvPr>
          <p:cNvSpPr/>
          <p:nvPr/>
        </p:nvSpPr>
        <p:spPr>
          <a:xfrm>
            <a:off x="10722997" y="5941953"/>
            <a:ext cx="300185" cy="81955"/>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63E39878-3B74-7236-E7BE-5BE924D1CBAD}"/>
              </a:ext>
            </a:extLst>
          </p:cNvPr>
          <p:cNvSpPr/>
          <p:nvPr/>
        </p:nvSpPr>
        <p:spPr>
          <a:xfrm>
            <a:off x="10722997" y="6232612"/>
            <a:ext cx="300185" cy="81955"/>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F3A7E2E5-39DD-67AA-DFF3-D3E68800C5B1}"/>
              </a:ext>
            </a:extLst>
          </p:cNvPr>
          <p:cNvSpPr txBox="1"/>
          <p:nvPr/>
        </p:nvSpPr>
        <p:spPr>
          <a:xfrm>
            <a:off x="11002987" y="5818470"/>
            <a:ext cx="1221434" cy="369332"/>
          </a:xfrm>
          <a:prstGeom prst="rect">
            <a:avLst/>
          </a:prstGeom>
          <a:noFill/>
        </p:spPr>
        <p:txBody>
          <a:bodyPr wrap="square" rtlCol="0">
            <a:spAutoFit/>
          </a:bodyPr>
          <a:lstStyle/>
          <a:p>
            <a:r>
              <a:rPr lang="en-US" dirty="0"/>
              <a:t>Elevations</a:t>
            </a:r>
          </a:p>
        </p:txBody>
      </p:sp>
      <p:sp>
        <p:nvSpPr>
          <p:cNvPr id="64" name="TextBox 63">
            <a:extLst>
              <a:ext uri="{FF2B5EF4-FFF2-40B4-BE49-F238E27FC236}">
                <a16:creationId xmlns:a16="http://schemas.microsoft.com/office/drawing/2014/main" id="{4D62D1C9-70E2-CFB2-70D2-DFCB60D80EC0}"/>
              </a:ext>
            </a:extLst>
          </p:cNvPr>
          <p:cNvSpPr txBox="1"/>
          <p:nvPr/>
        </p:nvSpPr>
        <p:spPr>
          <a:xfrm>
            <a:off x="11002987" y="6097761"/>
            <a:ext cx="1041062" cy="369332"/>
          </a:xfrm>
          <a:prstGeom prst="rect">
            <a:avLst/>
          </a:prstGeom>
          <a:noFill/>
        </p:spPr>
        <p:txBody>
          <a:bodyPr wrap="square" rtlCol="0">
            <a:spAutoFit/>
          </a:bodyPr>
          <a:lstStyle/>
          <a:p>
            <a:r>
              <a:rPr lang="en-US" dirty="0"/>
              <a:t>Buyouts</a:t>
            </a:r>
          </a:p>
        </p:txBody>
      </p:sp>
      <p:pic>
        <p:nvPicPr>
          <p:cNvPr id="4" name="Picture 3">
            <a:extLst>
              <a:ext uri="{FF2B5EF4-FFF2-40B4-BE49-F238E27FC236}">
                <a16:creationId xmlns:a16="http://schemas.microsoft.com/office/drawing/2014/main" id="{B14AEE3F-B5F3-3EC2-25B8-51EEC0B4E703}"/>
              </a:ext>
            </a:extLst>
          </p:cNvPr>
          <p:cNvPicPr>
            <a:picLocks noChangeAspect="1"/>
          </p:cNvPicPr>
          <p:nvPr/>
        </p:nvPicPr>
        <p:blipFill>
          <a:blip r:embed="rId7"/>
          <a:stretch>
            <a:fillRect/>
          </a:stretch>
        </p:blipFill>
        <p:spPr>
          <a:xfrm>
            <a:off x="50413" y="956384"/>
            <a:ext cx="4012466" cy="5760227"/>
          </a:xfrm>
          <a:prstGeom prst="rect">
            <a:avLst/>
          </a:prstGeom>
        </p:spPr>
      </p:pic>
      <p:cxnSp>
        <p:nvCxnSpPr>
          <p:cNvPr id="51" name="Straight Connector 50">
            <a:extLst>
              <a:ext uri="{FF2B5EF4-FFF2-40B4-BE49-F238E27FC236}">
                <a16:creationId xmlns:a16="http://schemas.microsoft.com/office/drawing/2014/main" id="{05C6C2B0-86C6-F2DC-1A3E-3EC64536107C}"/>
              </a:ext>
            </a:extLst>
          </p:cNvPr>
          <p:cNvCxnSpPr>
            <a:cxnSpLocks/>
          </p:cNvCxnSpPr>
          <p:nvPr/>
        </p:nvCxnSpPr>
        <p:spPr>
          <a:xfrm flipH="1">
            <a:off x="2961228" y="1414096"/>
            <a:ext cx="1432879" cy="25301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2BD2C8B-97AB-E264-C45B-6F05693EC7C2}"/>
              </a:ext>
            </a:extLst>
          </p:cNvPr>
          <p:cNvCxnSpPr>
            <a:cxnSpLocks/>
          </p:cNvCxnSpPr>
          <p:nvPr/>
        </p:nvCxnSpPr>
        <p:spPr>
          <a:xfrm flipH="1">
            <a:off x="2931689" y="3353879"/>
            <a:ext cx="1462418" cy="59032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E3F46E1-DBF2-15E2-C38C-54ECC897FA60}"/>
              </a:ext>
            </a:extLst>
          </p:cNvPr>
          <p:cNvSpPr txBox="1"/>
          <p:nvPr/>
        </p:nvSpPr>
        <p:spPr>
          <a:xfrm>
            <a:off x="7354071" y="3444955"/>
            <a:ext cx="4316712" cy="1200329"/>
          </a:xfrm>
          <a:prstGeom prst="rect">
            <a:avLst/>
          </a:prstGeom>
          <a:noFill/>
        </p:spPr>
        <p:txBody>
          <a:bodyPr wrap="square" rtlCol="0">
            <a:spAutoFit/>
          </a:bodyPr>
          <a:lstStyle/>
          <a:p>
            <a:pPr algn="ctr"/>
            <a:r>
              <a:rPr lang="en-US" dirty="0"/>
              <a:t>S4) Buyout homes with greater than median Average Annual Losses (AAL) (921 homes).</a:t>
            </a:r>
          </a:p>
          <a:p>
            <a:pPr algn="ctr"/>
            <a:r>
              <a:rPr lang="en-US" dirty="0"/>
              <a:t>Elevate other homes (934).</a:t>
            </a:r>
          </a:p>
          <a:p>
            <a:pPr algn="ctr"/>
            <a:endParaRPr lang="en-US" dirty="0"/>
          </a:p>
        </p:txBody>
      </p:sp>
      <p:pic>
        <p:nvPicPr>
          <p:cNvPr id="8" name="Picture 7">
            <a:extLst>
              <a:ext uri="{FF2B5EF4-FFF2-40B4-BE49-F238E27FC236}">
                <a16:creationId xmlns:a16="http://schemas.microsoft.com/office/drawing/2014/main" id="{B528037D-3C8F-D6C4-248B-08F8BD4BF2C5}"/>
              </a:ext>
            </a:extLst>
          </p:cNvPr>
          <p:cNvPicPr>
            <a:picLocks noChangeAspect="1"/>
          </p:cNvPicPr>
          <p:nvPr/>
        </p:nvPicPr>
        <p:blipFill>
          <a:blip r:embed="rId8"/>
          <a:stretch>
            <a:fillRect/>
          </a:stretch>
        </p:blipFill>
        <p:spPr>
          <a:xfrm>
            <a:off x="4396321" y="1419717"/>
            <a:ext cx="2334512" cy="1934162"/>
          </a:xfrm>
          <a:prstGeom prst="rect">
            <a:avLst/>
          </a:prstGeom>
          <a:solidFill>
            <a:schemeClr val="bg1"/>
          </a:solidFill>
          <a:ln>
            <a:solidFill>
              <a:schemeClr val="tx1"/>
            </a:solidFill>
          </a:ln>
        </p:spPr>
      </p:pic>
      <p:sp>
        <p:nvSpPr>
          <p:cNvPr id="17" name="TextBox 16">
            <a:extLst>
              <a:ext uri="{FF2B5EF4-FFF2-40B4-BE49-F238E27FC236}">
                <a16:creationId xmlns:a16="http://schemas.microsoft.com/office/drawing/2014/main" id="{87A2B3BB-B577-00F9-D563-1A1DB47EAB0D}"/>
              </a:ext>
            </a:extLst>
          </p:cNvPr>
          <p:cNvSpPr txBox="1"/>
          <p:nvPr/>
        </p:nvSpPr>
        <p:spPr>
          <a:xfrm>
            <a:off x="6909794" y="721084"/>
            <a:ext cx="2334512" cy="646331"/>
          </a:xfrm>
          <a:prstGeom prst="rect">
            <a:avLst/>
          </a:prstGeom>
          <a:noFill/>
        </p:spPr>
        <p:txBody>
          <a:bodyPr wrap="square" rtlCol="0">
            <a:spAutoFit/>
          </a:bodyPr>
          <a:lstStyle/>
          <a:p>
            <a:pPr algn="ctr"/>
            <a:r>
              <a:rPr lang="en-US" dirty="0"/>
              <a:t>(S1) Rebuild &amp; Elevate (1855 homes)</a:t>
            </a:r>
          </a:p>
        </p:txBody>
      </p:sp>
      <p:sp>
        <p:nvSpPr>
          <p:cNvPr id="23" name="Rectangle 22">
            <a:extLst>
              <a:ext uri="{FF2B5EF4-FFF2-40B4-BE49-F238E27FC236}">
                <a16:creationId xmlns:a16="http://schemas.microsoft.com/office/drawing/2014/main" id="{D62C3385-EA01-5700-690D-F6B1A03E9268}"/>
              </a:ext>
            </a:extLst>
          </p:cNvPr>
          <p:cNvSpPr/>
          <p:nvPr/>
        </p:nvSpPr>
        <p:spPr>
          <a:xfrm>
            <a:off x="10722996" y="5651294"/>
            <a:ext cx="300185" cy="8195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D8589967-7A10-A97B-885F-9FAB6F309B36}"/>
              </a:ext>
            </a:extLst>
          </p:cNvPr>
          <p:cNvSpPr txBox="1"/>
          <p:nvPr/>
        </p:nvSpPr>
        <p:spPr>
          <a:xfrm>
            <a:off x="11002987" y="5503187"/>
            <a:ext cx="1335591" cy="369332"/>
          </a:xfrm>
          <a:prstGeom prst="rect">
            <a:avLst/>
          </a:prstGeom>
          <a:noFill/>
        </p:spPr>
        <p:txBody>
          <a:bodyPr wrap="square" rtlCol="0">
            <a:spAutoFit/>
          </a:bodyPr>
          <a:lstStyle/>
          <a:p>
            <a:r>
              <a:rPr lang="en-US" dirty="0"/>
              <a:t>Do Nothing</a:t>
            </a:r>
          </a:p>
        </p:txBody>
      </p:sp>
      <p:pic>
        <p:nvPicPr>
          <p:cNvPr id="26" name="Picture 25">
            <a:extLst>
              <a:ext uri="{FF2B5EF4-FFF2-40B4-BE49-F238E27FC236}">
                <a16:creationId xmlns:a16="http://schemas.microsoft.com/office/drawing/2014/main" id="{B78246E7-0AB4-F465-6F66-9BF4461C7D43}"/>
              </a:ext>
            </a:extLst>
          </p:cNvPr>
          <p:cNvPicPr>
            <a:picLocks noChangeAspect="1"/>
          </p:cNvPicPr>
          <p:nvPr/>
        </p:nvPicPr>
        <p:blipFill>
          <a:blip r:embed="rId9"/>
          <a:stretch>
            <a:fillRect/>
          </a:stretch>
        </p:blipFill>
        <p:spPr>
          <a:xfrm>
            <a:off x="8011788" y="4394242"/>
            <a:ext cx="2543332" cy="2025663"/>
          </a:xfrm>
          <a:prstGeom prst="rect">
            <a:avLst/>
          </a:prstGeom>
          <a:ln>
            <a:solidFill>
              <a:schemeClr val="tx1"/>
            </a:solidFill>
          </a:ln>
        </p:spPr>
      </p:pic>
      <p:sp>
        <p:nvSpPr>
          <p:cNvPr id="6" name="TextBox 5">
            <a:extLst>
              <a:ext uri="{FF2B5EF4-FFF2-40B4-BE49-F238E27FC236}">
                <a16:creationId xmlns:a16="http://schemas.microsoft.com/office/drawing/2014/main" id="{BAE2D981-3630-6D36-CA05-966175DC1B61}"/>
              </a:ext>
            </a:extLst>
          </p:cNvPr>
          <p:cNvSpPr txBox="1"/>
          <p:nvPr/>
        </p:nvSpPr>
        <p:spPr>
          <a:xfrm>
            <a:off x="0" y="325565"/>
            <a:ext cx="12192000" cy="369332"/>
          </a:xfrm>
          <a:prstGeom prst="rect">
            <a:avLst/>
          </a:prstGeom>
          <a:noFill/>
        </p:spPr>
        <p:txBody>
          <a:bodyPr wrap="square">
            <a:spAutoFit/>
          </a:bodyPr>
          <a:lstStyle/>
          <a:p>
            <a:pPr marL="0" marR="0">
              <a:spcBef>
                <a:spcPts val="0"/>
              </a:spcBef>
              <a:spcAft>
                <a:spcPts val="1000"/>
              </a:spcAft>
            </a:pPr>
            <a:r>
              <a:rPr lang="en-US" sz="1800" i="1" dirty="0">
                <a:solidFill>
                  <a:srgbClr val="44546A"/>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Figure 1: Visualization of the baseline and three alternative scenarios for response pathways for Ortley Beach post-Sandy.</a:t>
            </a:r>
          </a:p>
        </p:txBody>
      </p:sp>
    </p:spTree>
    <p:extLst>
      <p:ext uri="{BB962C8B-B14F-4D97-AF65-F5344CB8AC3E}">
        <p14:creationId xmlns:p14="http://schemas.microsoft.com/office/powerpoint/2010/main" val="2554576276"/>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D1A9F666-8C1D-BC92-F80E-693116BF9980}"/>
              </a:ext>
            </a:extLst>
          </p:cNvPr>
          <p:cNvCxnSpPr>
            <a:cxnSpLocks/>
          </p:cNvCxnSpPr>
          <p:nvPr/>
        </p:nvCxnSpPr>
        <p:spPr>
          <a:xfrm>
            <a:off x="1222099" y="2155070"/>
            <a:ext cx="91791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AE8F6EE-91B4-4DCA-57A7-3614938E8858}"/>
              </a:ext>
            </a:extLst>
          </p:cNvPr>
          <p:cNvCxnSpPr/>
          <p:nvPr/>
        </p:nvCxnSpPr>
        <p:spPr>
          <a:xfrm>
            <a:off x="1239682" y="2026116"/>
            <a:ext cx="0" cy="12895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B25F1FE-1780-0486-9A4A-14EDF7F31D4F}"/>
              </a:ext>
            </a:extLst>
          </p:cNvPr>
          <p:cNvSpPr txBox="1"/>
          <p:nvPr/>
        </p:nvSpPr>
        <p:spPr>
          <a:xfrm>
            <a:off x="977789" y="1636270"/>
            <a:ext cx="652743" cy="369332"/>
          </a:xfrm>
          <a:prstGeom prst="rect">
            <a:avLst/>
          </a:prstGeom>
          <a:noFill/>
        </p:spPr>
        <p:txBody>
          <a:bodyPr wrap="none" rtlCol="0">
            <a:spAutoFit/>
          </a:bodyPr>
          <a:lstStyle/>
          <a:p>
            <a:r>
              <a:rPr lang="en-US" dirty="0"/>
              <a:t>2012</a:t>
            </a:r>
          </a:p>
        </p:txBody>
      </p:sp>
      <p:cxnSp>
        <p:nvCxnSpPr>
          <p:cNvPr id="17" name="Straight Connector 16">
            <a:extLst>
              <a:ext uri="{FF2B5EF4-FFF2-40B4-BE49-F238E27FC236}">
                <a16:creationId xmlns:a16="http://schemas.microsoft.com/office/drawing/2014/main" id="{CA6E0274-91AA-7E88-BD63-4C938480CC4B}"/>
              </a:ext>
            </a:extLst>
          </p:cNvPr>
          <p:cNvCxnSpPr>
            <a:cxnSpLocks/>
          </p:cNvCxnSpPr>
          <p:nvPr/>
        </p:nvCxnSpPr>
        <p:spPr>
          <a:xfrm>
            <a:off x="3086068" y="1979225"/>
            <a:ext cx="0" cy="128954"/>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333C3DA-DBC5-1A9D-9DEC-C3C6337FBC80}"/>
              </a:ext>
            </a:extLst>
          </p:cNvPr>
          <p:cNvSpPr txBox="1"/>
          <p:nvPr/>
        </p:nvSpPr>
        <p:spPr>
          <a:xfrm>
            <a:off x="2759697" y="1636270"/>
            <a:ext cx="652743" cy="369332"/>
          </a:xfrm>
          <a:prstGeom prst="rect">
            <a:avLst/>
          </a:prstGeom>
          <a:noFill/>
        </p:spPr>
        <p:txBody>
          <a:bodyPr wrap="none" rtlCol="0">
            <a:spAutoFit/>
          </a:bodyPr>
          <a:lstStyle/>
          <a:p>
            <a:r>
              <a:rPr lang="en-US" dirty="0"/>
              <a:t>2022</a:t>
            </a:r>
          </a:p>
        </p:txBody>
      </p:sp>
      <p:sp>
        <p:nvSpPr>
          <p:cNvPr id="20" name="TextBox 19">
            <a:extLst>
              <a:ext uri="{FF2B5EF4-FFF2-40B4-BE49-F238E27FC236}">
                <a16:creationId xmlns:a16="http://schemas.microsoft.com/office/drawing/2014/main" id="{20A2EB61-C001-6B29-4A89-3583EE15ACC6}"/>
              </a:ext>
            </a:extLst>
          </p:cNvPr>
          <p:cNvSpPr txBox="1"/>
          <p:nvPr/>
        </p:nvSpPr>
        <p:spPr>
          <a:xfrm>
            <a:off x="10074895" y="1636270"/>
            <a:ext cx="652743" cy="369332"/>
          </a:xfrm>
          <a:prstGeom prst="rect">
            <a:avLst/>
          </a:prstGeom>
          <a:noFill/>
        </p:spPr>
        <p:txBody>
          <a:bodyPr wrap="none" rtlCol="0">
            <a:spAutoFit/>
          </a:bodyPr>
          <a:lstStyle/>
          <a:p>
            <a:r>
              <a:rPr lang="en-US" dirty="0"/>
              <a:t>2062</a:t>
            </a:r>
          </a:p>
        </p:txBody>
      </p:sp>
      <p:cxnSp>
        <p:nvCxnSpPr>
          <p:cNvPr id="21" name="Straight Connector 20">
            <a:extLst>
              <a:ext uri="{FF2B5EF4-FFF2-40B4-BE49-F238E27FC236}">
                <a16:creationId xmlns:a16="http://schemas.microsoft.com/office/drawing/2014/main" id="{9A5B5666-9863-6912-6CEF-95A7075D72EC}"/>
              </a:ext>
            </a:extLst>
          </p:cNvPr>
          <p:cNvCxnSpPr>
            <a:cxnSpLocks/>
          </p:cNvCxnSpPr>
          <p:nvPr/>
        </p:nvCxnSpPr>
        <p:spPr>
          <a:xfrm>
            <a:off x="10401267" y="2005602"/>
            <a:ext cx="0" cy="128954"/>
          </a:xfrm>
          <a:prstGeom prst="line">
            <a:avLst/>
          </a:prstGeom>
        </p:spPr>
        <p:style>
          <a:lnRef idx="1">
            <a:schemeClr val="accent1"/>
          </a:lnRef>
          <a:fillRef idx="0">
            <a:schemeClr val="accent1"/>
          </a:fillRef>
          <a:effectRef idx="0">
            <a:schemeClr val="accent1"/>
          </a:effectRef>
          <a:fontRef idx="minor">
            <a:schemeClr val="tx1"/>
          </a:fontRef>
        </p:style>
      </p:cxnSp>
      <p:sp>
        <p:nvSpPr>
          <p:cNvPr id="23" name="Left Brace 22">
            <a:extLst>
              <a:ext uri="{FF2B5EF4-FFF2-40B4-BE49-F238E27FC236}">
                <a16:creationId xmlns:a16="http://schemas.microsoft.com/office/drawing/2014/main" id="{A8550EC2-EDE7-2608-30F0-43EAE102B4F8}"/>
              </a:ext>
            </a:extLst>
          </p:cNvPr>
          <p:cNvSpPr/>
          <p:nvPr/>
        </p:nvSpPr>
        <p:spPr>
          <a:xfrm rot="16200000">
            <a:off x="1956221" y="1456520"/>
            <a:ext cx="413309" cy="1846387"/>
          </a:xfrm>
          <a:prstGeom prst="lef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Left Brace 23">
            <a:extLst>
              <a:ext uri="{FF2B5EF4-FFF2-40B4-BE49-F238E27FC236}">
                <a16:creationId xmlns:a16="http://schemas.microsoft.com/office/drawing/2014/main" id="{7B8CC985-3C07-B5D1-0480-580367F78138}"/>
              </a:ext>
            </a:extLst>
          </p:cNvPr>
          <p:cNvSpPr/>
          <p:nvPr/>
        </p:nvSpPr>
        <p:spPr>
          <a:xfrm rot="16200000">
            <a:off x="5488503" y="-2131850"/>
            <a:ext cx="646328" cy="9179136"/>
          </a:xfrm>
          <a:prstGeom prst="leftBrace">
            <a:avLst>
              <a:gd name="adj1" fmla="val 8333"/>
              <a:gd name="adj2" fmla="val 64104"/>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91CA5845-07D4-49CB-17D8-A98E94C72ADE}"/>
              </a:ext>
            </a:extLst>
          </p:cNvPr>
          <p:cNvSpPr txBox="1"/>
          <p:nvPr/>
        </p:nvSpPr>
        <p:spPr>
          <a:xfrm>
            <a:off x="741319" y="2639548"/>
            <a:ext cx="2778370" cy="646331"/>
          </a:xfrm>
          <a:prstGeom prst="rect">
            <a:avLst/>
          </a:prstGeom>
          <a:noFill/>
          <a:ln>
            <a:solidFill>
              <a:schemeClr val="tx1"/>
            </a:solidFill>
          </a:ln>
        </p:spPr>
        <p:txBody>
          <a:bodyPr wrap="square" rtlCol="0">
            <a:spAutoFit/>
          </a:bodyPr>
          <a:lstStyle/>
          <a:p>
            <a:pPr algn="ctr"/>
            <a:r>
              <a:rPr lang="en-US" dirty="0"/>
              <a:t>Retrospective Distributional Financial Analysis</a:t>
            </a:r>
          </a:p>
        </p:txBody>
      </p:sp>
      <p:sp>
        <p:nvSpPr>
          <p:cNvPr id="26" name="TextBox 25">
            <a:extLst>
              <a:ext uri="{FF2B5EF4-FFF2-40B4-BE49-F238E27FC236}">
                <a16:creationId xmlns:a16="http://schemas.microsoft.com/office/drawing/2014/main" id="{8E699F7F-41F3-99C9-A56B-6F1A66EE658D}"/>
              </a:ext>
            </a:extLst>
          </p:cNvPr>
          <p:cNvSpPr txBox="1"/>
          <p:nvPr/>
        </p:nvSpPr>
        <p:spPr>
          <a:xfrm>
            <a:off x="5688459" y="2807683"/>
            <a:ext cx="2778370" cy="369332"/>
          </a:xfrm>
          <a:prstGeom prst="rect">
            <a:avLst/>
          </a:prstGeom>
          <a:noFill/>
          <a:ln>
            <a:solidFill>
              <a:schemeClr val="tx1"/>
            </a:solidFill>
          </a:ln>
        </p:spPr>
        <p:txBody>
          <a:bodyPr wrap="square" rtlCol="0">
            <a:spAutoFit/>
          </a:bodyPr>
          <a:lstStyle/>
          <a:p>
            <a:pPr algn="ctr"/>
            <a:r>
              <a:rPr lang="en-US" dirty="0"/>
              <a:t>Societal Economic Analysis</a:t>
            </a:r>
          </a:p>
        </p:txBody>
      </p:sp>
      <p:cxnSp>
        <p:nvCxnSpPr>
          <p:cNvPr id="28" name="Straight Arrow Connector 27">
            <a:extLst>
              <a:ext uri="{FF2B5EF4-FFF2-40B4-BE49-F238E27FC236}">
                <a16:creationId xmlns:a16="http://schemas.microsoft.com/office/drawing/2014/main" id="{06E9BE2E-DA56-2F2F-788D-697FBAE6ED51}"/>
              </a:ext>
            </a:extLst>
          </p:cNvPr>
          <p:cNvCxnSpPr>
            <a:cxnSpLocks/>
          </p:cNvCxnSpPr>
          <p:nvPr/>
        </p:nvCxnSpPr>
        <p:spPr>
          <a:xfrm>
            <a:off x="2089474" y="3285878"/>
            <a:ext cx="678440" cy="717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665DF63-10EC-7E95-10D4-5A0F30965253}"/>
              </a:ext>
            </a:extLst>
          </p:cNvPr>
          <p:cNvCxnSpPr>
            <a:cxnSpLocks/>
          </p:cNvCxnSpPr>
          <p:nvPr/>
        </p:nvCxnSpPr>
        <p:spPr>
          <a:xfrm>
            <a:off x="2089474" y="3285878"/>
            <a:ext cx="0" cy="958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67AF51C-8735-A8A6-6EAB-519387173C02}"/>
              </a:ext>
            </a:extLst>
          </p:cNvPr>
          <p:cNvCxnSpPr>
            <a:cxnSpLocks/>
          </p:cNvCxnSpPr>
          <p:nvPr/>
        </p:nvCxnSpPr>
        <p:spPr>
          <a:xfrm flipH="1">
            <a:off x="1439562" y="3285878"/>
            <a:ext cx="671483" cy="699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8482681-AB0F-F96A-D89E-0F49DF351E6A}"/>
              </a:ext>
            </a:extLst>
          </p:cNvPr>
          <p:cNvSpPr txBox="1"/>
          <p:nvPr/>
        </p:nvSpPr>
        <p:spPr>
          <a:xfrm>
            <a:off x="412826" y="4018102"/>
            <a:ext cx="1164454" cy="369332"/>
          </a:xfrm>
          <a:prstGeom prst="rect">
            <a:avLst/>
          </a:prstGeom>
          <a:noFill/>
        </p:spPr>
        <p:txBody>
          <a:bodyPr wrap="square" rtlCol="0">
            <a:spAutoFit/>
          </a:bodyPr>
          <a:lstStyle/>
          <a:p>
            <a:pPr algn="ctr"/>
            <a:r>
              <a:rPr lang="en-US" dirty="0"/>
              <a:t>Federal </a:t>
            </a:r>
          </a:p>
        </p:txBody>
      </p:sp>
      <p:sp>
        <p:nvSpPr>
          <p:cNvPr id="36" name="TextBox 35">
            <a:extLst>
              <a:ext uri="{FF2B5EF4-FFF2-40B4-BE49-F238E27FC236}">
                <a16:creationId xmlns:a16="http://schemas.microsoft.com/office/drawing/2014/main" id="{437ADA5C-8226-97A2-B68A-5D760F7FFD8D}"/>
              </a:ext>
            </a:extLst>
          </p:cNvPr>
          <p:cNvSpPr txBox="1"/>
          <p:nvPr/>
        </p:nvSpPr>
        <p:spPr>
          <a:xfrm>
            <a:off x="1452561" y="4244378"/>
            <a:ext cx="1164454" cy="369332"/>
          </a:xfrm>
          <a:prstGeom prst="rect">
            <a:avLst/>
          </a:prstGeom>
          <a:noFill/>
        </p:spPr>
        <p:txBody>
          <a:bodyPr wrap="square" rtlCol="0">
            <a:spAutoFit/>
          </a:bodyPr>
          <a:lstStyle/>
          <a:p>
            <a:pPr algn="ctr"/>
            <a:r>
              <a:rPr lang="en-US" dirty="0"/>
              <a:t>Municipal</a:t>
            </a:r>
          </a:p>
        </p:txBody>
      </p:sp>
      <p:sp>
        <p:nvSpPr>
          <p:cNvPr id="37" name="TextBox 36">
            <a:extLst>
              <a:ext uri="{FF2B5EF4-FFF2-40B4-BE49-F238E27FC236}">
                <a16:creationId xmlns:a16="http://schemas.microsoft.com/office/drawing/2014/main" id="{13930DBE-08DA-5093-3A88-D55C07C31434}"/>
              </a:ext>
            </a:extLst>
          </p:cNvPr>
          <p:cNvSpPr txBox="1"/>
          <p:nvPr/>
        </p:nvSpPr>
        <p:spPr>
          <a:xfrm>
            <a:off x="2595778" y="4079886"/>
            <a:ext cx="1334377" cy="369332"/>
          </a:xfrm>
          <a:prstGeom prst="rect">
            <a:avLst/>
          </a:prstGeom>
          <a:noFill/>
        </p:spPr>
        <p:txBody>
          <a:bodyPr wrap="square" rtlCol="0">
            <a:spAutoFit/>
          </a:bodyPr>
          <a:lstStyle/>
          <a:p>
            <a:pPr algn="ctr"/>
            <a:r>
              <a:rPr lang="en-US" dirty="0"/>
              <a:t>Household</a:t>
            </a:r>
          </a:p>
        </p:txBody>
      </p:sp>
      <p:sp>
        <p:nvSpPr>
          <p:cNvPr id="38" name="TextBox 37">
            <a:extLst>
              <a:ext uri="{FF2B5EF4-FFF2-40B4-BE49-F238E27FC236}">
                <a16:creationId xmlns:a16="http://schemas.microsoft.com/office/drawing/2014/main" id="{3D9D6E0C-787F-C9B1-24DA-5E3110953186}"/>
              </a:ext>
            </a:extLst>
          </p:cNvPr>
          <p:cNvSpPr txBox="1"/>
          <p:nvPr/>
        </p:nvSpPr>
        <p:spPr>
          <a:xfrm>
            <a:off x="5523143" y="3429000"/>
            <a:ext cx="2943686" cy="369332"/>
          </a:xfrm>
          <a:prstGeom prst="rect">
            <a:avLst/>
          </a:prstGeom>
          <a:noFill/>
        </p:spPr>
        <p:txBody>
          <a:bodyPr wrap="square" rtlCol="0">
            <a:spAutoFit/>
          </a:bodyPr>
          <a:lstStyle/>
          <a:p>
            <a:pPr algn="ctr"/>
            <a:r>
              <a:rPr lang="en-US" dirty="0"/>
              <a:t>Society-wide perspective </a:t>
            </a:r>
          </a:p>
        </p:txBody>
      </p:sp>
      <p:cxnSp>
        <p:nvCxnSpPr>
          <p:cNvPr id="3" name="Straight Arrow Connector 2">
            <a:extLst>
              <a:ext uri="{FF2B5EF4-FFF2-40B4-BE49-F238E27FC236}">
                <a16:creationId xmlns:a16="http://schemas.microsoft.com/office/drawing/2014/main" id="{1DB27157-03DD-6E49-6A05-C2F930D3D046}"/>
              </a:ext>
            </a:extLst>
          </p:cNvPr>
          <p:cNvCxnSpPr>
            <a:cxnSpLocks/>
          </p:cNvCxnSpPr>
          <p:nvPr/>
        </p:nvCxnSpPr>
        <p:spPr>
          <a:xfrm>
            <a:off x="7077643" y="3177015"/>
            <a:ext cx="0" cy="267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Left Brace 9">
            <a:extLst>
              <a:ext uri="{FF2B5EF4-FFF2-40B4-BE49-F238E27FC236}">
                <a16:creationId xmlns:a16="http://schemas.microsoft.com/office/drawing/2014/main" id="{4E57498C-5458-E605-7CF1-810FD643DA19}"/>
              </a:ext>
            </a:extLst>
          </p:cNvPr>
          <p:cNvSpPr/>
          <p:nvPr/>
        </p:nvSpPr>
        <p:spPr>
          <a:xfrm rot="5400000">
            <a:off x="1993697" y="499708"/>
            <a:ext cx="413309" cy="1846387"/>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4A005AD0-FDAE-E772-6F3B-C7AB9A01084E}"/>
              </a:ext>
            </a:extLst>
          </p:cNvPr>
          <p:cNvSpPr txBox="1"/>
          <p:nvPr/>
        </p:nvSpPr>
        <p:spPr>
          <a:xfrm>
            <a:off x="388114" y="736057"/>
            <a:ext cx="3185104" cy="369332"/>
          </a:xfrm>
          <a:prstGeom prst="rect">
            <a:avLst/>
          </a:prstGeom>
          <a:noFill/>
          <a:ln>
            <a:solidFill>
              <a:schemeClr val="bg1"/>
            </a:solidFill>
          </a:ln>
        </p:spPr>
        <p:txBody>
          <a:bodyPr wrap="square" rtlCol="0">
            <a:spAutoFit/>
          </a:bodyPr>
          <a:lstStyle/>
          <a:p>
            <a:pPr algn="ctr"/>
            <a:r>
              <a:rPr lang="en-US" dirty="0"/>
              <a:t>Policy implementation costs (</a:t>
            </a:r>
            <a:r>
              <a:rPr lang="en-US" i="1" dirty="0"/>
              <a:t>I</a:t>
            </a:r>
            <a:r>
              <a:rPr lang="en-US" dirty="0"/>
              <a:t>)</a:t>
            </a:r>
          </a:p>
        </p:txBody>
      </p:sp>
      <p:sp>
        <p:nvSpPr>
          <p:cNvPr id="14" name="Left Brace 13">
            <a:extLst>
              <a:ext uri="{FF2B5EF4-FFF2-40B4-BE49-F238E27FC236}">
                <a16:creationId xmlns:a16="http://schemas.microsoft.com/office/drawing/2014/main" id="{8407A2D5-F777-D3FD-D53D-8C5E4026A2C4}"/>
              </a:ext>
            </a:extLst>
          </p:cNvPr>
          <p:cNvSpPr/>
          <p:nvPr/>
        </p:nvSpPr>
        <p:spPr>
          <a:xfrm rot="5400000">
            <a:off x="6582885" y="-2208880"/>
            <a:ext cx="394883" cy="7241815"/>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4EAE68F6-17C4-5363-4832-18CA1003121D}"/>
              </a:ext>
            </a:extLst>
          </p:cNvPr>
          <p:cNvSpPr txBox="1"/>
          <p:nvPr/>
        </p:nvSpPr>
        <p:spPr>
          <a:xfrm>
            <a:off x="4041365" y="759783"/>
            <a:ext cx="6500875" cy="369332"/>
          </a:xfrm>
          <a:prstGeom prst="rect">
            <a:avLst/>
          </a:prstGeom>
          <a:noFill/>
          <a:ln>
            <a:solidFill>
              <a:schemeClr val="bg1"/>
            </a:solidFill>
          </a:ln>
        </p:spPr>
        <p:txBody>
          <a:bodyPr wrap="square" rtlCol="0">
            <a:spAutoFit/>
          </a:bodyPr>
          <a:lstStyle/>
          <a:p>
            <a:pPr algn="ctr"/>
            <a:r>
              <a:rPr lang="en-US" dirty="0"/>
              <a:t>Residual risk to buildings (</a:t>
            </a:r>
            <a:r>
              <a:rPr lang="en-US" i="1" dirty="0"/>
              <a:t>R)</a:t>
            </a:r>
            <a:r>
              <a:rPr lang="en-US" dirty="0"/>
              <a:t> and protection costs (</a:t>
            </a:r>
            <a:r>
              <a:rPr lang="en-US" i="1" dirty="0"/>
              <a:t>P</a:t>
            </a:r>
            <a:r>
              <a:rPr lang="en-US" dirty="0"/>
              <a:t>) </a:t>
            </a:r>
          </a:p>
        </p:txBody>
      </p:sp>
      <p:sp>
        <p:nvSpPr>
          <p:cNvPr id="27" name="Slide Number Placeholder 26">
            <a:extLst>
              <a:ext uri="{FF2B5EF4-FFF2-40B4-BE49-F238E27FC236}">
                <a16:creationId xmlns:a16="http://schemas.microsoft.com/office/drawing/2014/main" id="{B3B5DACB-A36C-87F2-0F4D-8033D4D2761D}"/>
              </a:ext>
            </a:extLst>
          </p:cNvPr>
          <p:cNvSpPr>
            <a:spLocks noGrp="1"/>
          </p:cNvSpPr>
          <p:nvPr>
            <p:ph type="sldNum" idx="12"/>
          </p:nvPr>
        </p:nvSpPr>
        <p:spPr>
          <a:noFill/>
        </p:spPr>
        <p:txBody>
          <a:bodyPr/>
          <a:lstStyle/>
          <a:p>
            <a:pPr marL="0" lvl="0" indent="0" algn="ctr" rtl="0">
              <a:spcBef>
                <a:spcPts val="0"/>
              </a:spcBef>
              <a:spcAft>
                <a:spcPts val="0"/>
              </a:spcAft>
              <a:buNone/>
            </a:pPr>
            <a:fld id="{00000000-1234-1234-1234-123412341234}" type="slidenum">
              <a:rPr lang="en-US" smtClean="0"/>
              <a:t>2</a:t>
            </a:fld>
            <a:endParaRPr lang="en-US"/>
          </a:p>
        </p:txBody>
      </p:sp>
      <p:sp>
        <p:nvSpPr>
          <p:cNvPr id="22" name="TextBox 21">
            <a:extLst>
              <a:ext uri="{FF2B5EF4-FFF2-40B4-BE49-F238E27FC236}">
                <a16:creationId xmlns:a16="http://schemas.microsoft.com/office/drawing/2014/main" id="{94990D3F-BBD4-1A84-8EBD-F6544F897F80}"/>
              </a:ext>
            </a:extLst>
          </p:cNvPr>
          <p:cNvSpPr txBox="1"/>
          <p:nvPr/>
        </p:nvSpPr>
        <p:spPr>
          <a:xfrm>
            <a:off x="464921" y="146391"/>
            <a:ext cx="11113359" cy="369332"/>
          </a:xfrm>
          <a:prstGeom prst="rect">
            <a:avLst/>
          </a:prstGeom>
          <a:noFill/>
        </p:spPr>
        <p:txBody>
          <a:bodyPr wrap="square">
            <a:spAutoFit/>
          </a:bodyPr>
          <a:lstStyle/>
          <a:p>
            <a:r>
              <a:rPr lang="en-US" i="1" dirty="0">
                <a:solidFill>
                  <a:srgbClr val="44546A"/>
                </a:solidFill>
                <a:highlight>
                  <a:srgbClr val="FFFFFF"/>
                </a:highlight>
                <a:latin typeface="Calibri" panose="020F0502020204030204" pitchFamily="34" charset="0"/>
                <a:ea typeface="Calibri" panose="020F0502020204030204" pitchFamily="34" charset="0"/>
                <a:cs typeface="Calibri" panose="020F0502020204030204" pitchFamily="34" charset="0"/>
              </a:rPr>
              <a:t>Figure 2: Distinction between retrospective financial analysis and societal economic analysis</a:t>
            </a:r>
          </a:p>
        </p:txBody>
      </p:sp>
    </p:spTree>
    <p:extLst>
      <p:ext uri="{BB962C8B-B14F-4D97-AF65-F5344CB8AC3E}">
        <p14:creationId xmlns:p14="http://schemas.microsoft.com/office/powerpoint/2010/main" val="51756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animBg="1"/>
      <p:bldP spid="26" grpId="0" animBg="1"/>
      <p:bldP spid="38" grpId="0"/>
      <p:bldP spid="14"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48B9B1AF-6784-4FAF-3757-F19EA9205DC5}"/>
              </a:ext>
            </a:extLst>
          </p:cNvPr>
          <p:cNvGraphicFramePr>
            <a:graphicFrameLocks noGrp="1"/>
          </p:cNvGraphicFramePr>
          <p:nvPr>
            <p:extLst>
              <p:ext uri="{D42A27DB-BD31-4B8C-83A1-F6EECF244321}">
                <p14:modId xmlns:p14="http://schemas.microsoft.com/office/powerpoint/2010/main" val="2240495674"/>
              </p:ext>
            </p:extLst>
          </p:nvPr>
        </p:nvGraphicFramePr>
        <p:xfrm>
          <a:off x="708111" y="886928"/>
          <a:ext cx="5969000" cy="1817370"/>
        </p:xfrm>
        <a:graphic>
          <a:graphicData uri="http://schemas.openxmlformats.org/drawingml/2006/table">
            <a:tbl>
              <a:tblPr firstRow="1" firstCol="1" bandRow="1"/>
              <a:tblGrid>
                <a:gridCol w="5969000">
                  <a:extLst>
                    <a:ext uri="{9D8B030D-6E8A-4147-A177-3AD203B41FA5}">
                      <a16:colId xmlns:a16="http://schemas.microsoft.com/office/drawing/2014/main" val="2173915674"/>
                    </a:ext>
                  </a:extLst>
                </a:gridCol>
              </a:tblGrid>
              <a:tr h="201930">
                <a:tc>
                  <a:txBody>
                    <a:bodyPr/>
                    <a:lstStyle/>
                    <a:p>
                      <a:pPr marL="0" marR="0">
                        <a:lnSpc>
                          <a:spcPct val="107000"/>
                        </a:lnSpc>
                        <a:spcBef>
                          <a:spcPts val="0"/>
                        </a:spcBef>
                        <a:spcAft>
                          <a:spcPts val="0"/>
                        </a:spcAft>
                      </a:pPr>
                      <a:r>
                        <a:rPr lang="en-US" sz="1100" b="1" i="1" kern="100" dirty="0">
                          <a:solidFill>
                            <a:srgbClr val="000000"/>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Discount Rates Applied to Municipal Flows for FA:</a:t>
                      </a:r>
                      <a:endParaRPr lang="en-US" sz="11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42442152"/>
                  </a:ext>
                </a:extLst>
              </a:tr>
              <a:tr h="201930">
                <a:tc>
                  <a:txBody>
                    <a:bodyPr/>
                    <a:lstStyle/>
                    <a:p>
                      <a:pPr marL="0" marR="0">
                        <a:lnSpc>
                          <a:spcPct val="107000"/>
                        </a:lnSpc>
                        <a:spcBef>
                          <a:spcPts val="0"/>
                        </a:spcBef>
                        <a:spcAft>
                          <a:spcPts val="0"/>
                        </a:spcAft>
                      </a:pPr>
                      <a:r>
                        <a:rPr lang="en-US" sz="1100" b="1" kern="100" dirty="0">
                          <a:solidFill>
                            <a:srgbClr val="000000"/>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DR 2%: </a:t>
                      </a:r>
                      <a:r>
                        <a:rPr lang="en-US" sz="1100" kern="100" dirty="0">
                          <a:solidFill>
                            <a:srgbClr val="000000"/>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Outer-bound case where the mean municipal annual bond interest rate is 2%. </a:t>
                      </a:r>
                      <a:endParaRPr lang="en-US" sz="11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2809098"/>
                  </a:ext>
                </a:extLst>
              </a:tr>
              <a:tr h="201930">
                <a:tc>
                  <a:txBody>
                    <a:bodyPr/>
                    <a:lstStyle/>
                    <a:p>
                      <a:pPr marL="0" marR="0">
                        <a:lnSpc>
                          <a:spcPct val="107000"/>
                        </a:lnSpc>
                        <a:spcBef>
                          <a:spcPts val="0"/>
                        </a:spcBef>
                        <a:spcAft>
                          <a:spcPts val="0"/>
                        </a:spcAft>
                      </a:pPr>
                      <a:r>
                        <a:rPr lang="en-US" sz="1100" b="1" kern="100">
                          <a:solidFill>
                            <a:srgbClr val="000000"/>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DR 6%: </a:t>
                      </a:r>
                      <a:r>
                        <a:rPr lang="en-US" sz="1100" kern="100">
                          <a:solidFill>
                            <a:srgbClr val="000000"/>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Outer-bound case where the mean annual bond interest rate is 6%.</a:t>
                      </a:r>
                      <a:endParaRPr lang="en-US" sz="1100" kern="10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64297872"/>
                  </a:ext>
                </a:extLst>
              </a:tr>
              <a:tr h="201930">
                <a:tc>
                  <a:txBody>
                    <a:bodyPr/>
                    <a:lstStyle/>
                    <a:p>
                      <a:pPr marL="0" marR="0">
                        <a:lnSpc>
                          <a:spcPct val="107000"/>
                        </a:lnSpc>
                        <a:spcBef>
                          <a:spcPts val="0"/>
                        </a:spcBef>
                        <a:spcAft>
                          <a:spcPts val="0"/>
                        </a:spcAft>
                      </a:pPr>
                      <a:r>
                        <a:rPr lang="en-US" sz="1100" b="1" i="1" kern="100">
                          <a:solidFill>
                            <a:srgbClr val="000000"/>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Discount Rates Applied to All Flows for EA and Federal Flows for FA:</a:t>
                      </a:r>
                      <a:endParaRPr lang="en-US" sz="1100" kern="10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30769170"/>
                  </a:ext>
                </a:extLst>
              </a:tr>
              <a:tr h="201930">
                <a:tc>
                  <a:txBody>
                    <a:bodyPr/>
                    <a:lstStyle/>
                    <a:p>
                      <a:pPr marL="0" marR="0">
                        <a:lnSpc>
                          <a:spcPct val="107000"/>
                        </a:lnSpc>
                        <a:spcBef>
                          <a:spcPts val="0"/>
                        </a:spcBef>
                        <a:spcAft>
                          <a:spcPts val="0"/>
                        </a:spcAft>
                      </a:pPr>
                      <a:r>
                        <a:rPr lang="en-US" sz="1100" b="1" kern="100">
                          <a:solidFill>
                            <a:srgbClr val="000000"/>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DR 2%: </a:t>
                      </a:r>
                      <a:r>
                        <a:rPr lang="en-US" sz="1100" kern="100">
                          <a:solidFill>
                            <a:srgbClr val="000000"/>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Outer-bound case reflecting guidance from OMB Circular No. A-4, 2023.</a:t>
                      </a:r>
                      <a:endParaRPr lang="en-US" sz="1100" kern="10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49774151"/>
                  </a:ext>
                </a:extLst>
              </a:tr>
              <a:tr h="201930">
                <a:tc>
                  <a:txBody>
                    <a:bodyPr/>
                    <a:lstStyle/>
                    <a:p>
                      <a:pPr marL="0" marR="0">
                        <a:lnSpc>
                          <a:spcPct val="107000"/>
                        </a:lnSpc>
                        <a:spcBef>
                          <a:spcPts val="0"/>
                        </a:spcBef>
                        <a:spcAft>
                          <a:spcPts val="0"/>
                        </a:spcAft>
                      </a:pPr>
                      <a:r>
                        <a:rPr lang="en-US" sz="1100" b="1" kern="100">
                          <a:solidFill>
                            <a:srgbClr val="000000"/>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DR 3%:</a:t>
                      </a:r>
                      <a:r>
                        <a:rPr lang="en-US" sz="1100" kern="100">
                          <a:solidFill>
                            <a:srgbClr val="000000"/>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  Reflecting OMB Circular A-94 guidance from 2003.</a:t>
                      </a:r>
                      <a:endParaRPr lang="en-US" sz="1100" kern="10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0220974"/>
                  </a:ext>
                </a:extLst>
              </a:tr>
              <a:tr h="201930">
                <a:tc>
                  <a:txBody>
                    <a:bodyPr/>
                    <a:lstStyle/>
                    <a:p>
                      <a:pPr marL="0" marR="0">
                        <a:lnSpc>
                          <a:spcPct val="107000"/>
                        </a:lnSpc>
                        <a:spcBef>
                          <a:spcPts val="0"/>
                        </a:spcBef>
                        <a:spcAft>
                          <a:spcPts val="0"/>
                        </a:spcAft>
                      </a:pPr>
                      <a:r>
                        <a:rPr lang="en-US" sz="1100" b="1" kern="100">
                          <a:solidFill>
                            <a:srgbClr val="000000"/>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DR 7%:</a:t>
                      </a:r>
                      <a:r>
                        <a:rPr lang="en-US" sz="1100" kern="100">
                          <a:solidFill>
                            <a:srgbClr val="000000"/>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 Outer-bound case reflecting OMB Circular A-94 guidance from 1992.</a:t>
                      </a:r>
                      <a:endParaRPr lang="en-US" sz="1100" kern="10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6976078"/>
                  </a:ext>
                </a:extLst>
              </a:tr>
              <a:tr h="201930">
                <a:tc>
                  <a:txBody>
                    <a:bodyPr/>
                    <a:lstStyle/>
                    <a:p>
                      <a:pPr marL="0" marR="0">
                        <a:lnSpc>
                          <a:spcPct val="107000"/>
                        </a:lnSpc>
                        <a:spcBef>
                          <a:spcPts val="0"/>
                        </a:spcBef>
                        <a:spcAft>
                          <a:spcPts val="0"/>
                        </a:spcAft>
                      </a:pPr>
                      <a:r>
                        <a:rPr lang="en-US" sz="1100" b="1" i="1" kern="100">
                          <a:solidFill>
                            <a:srgbClr val="000000"/>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Discount Rates Applied to Household Flows for FA:</a:t>
                      </a:r>
                      <a:endParaRPr lang="en-US" sz="1100" kern="10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22912584"/>
                  </a:ext>
                </a:extLst>
              </a:tr>
              <a:tr h="201930">
                <a:tc>
                  <a:txBody>
                    <a:bodyPr/>
                    <a:lstStyle/>
                    <a:p>
                      <a:pPr marL="0" marR="0">
                        <a:lnSpc>
                          <a:spcPct val="107000"/>
                        </a:lnSpc>
                        <a:spcBef>
                          <a:spcPts val="0"/>
                        </a:spcBef>
                        <a:spcAft>
                          <a:spcPts val="0"/>
                        </a:spcAft>
                      </a:pPr>
                      <a:r>
                        <a:rPr lang="en-US" sz="1100" b="1" kern="100" dirty="0">
                          <a:solidFill>
                            <a:srgbClr val="000000"/>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DR 4%:</a:t>
                      </a:r>
                      <a:r>
                        <a:rPr lang="en-US" sz="1100" kern="100" dirty="0">
                          <a:solidFill>
                            <a:srgbClr val="000000"/>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 Reflects the average 30-year fixed mortgage rate of return between 2010 and 2020.</a:t>
                      </a:r>
                      <a:endParaRPr lang="en-US" sz="11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75156672"/>
                  </a:ext>
                </a:extLst>
              </a:tr>
            </a:tbl>
          </a:graphicData>
        </a:graphic>
      </p:graphicFrame>
      <p:sp>
        <p:nvSpPr>
          <p:cNvPr id="15" name="TextBox 14">
            <a:extLst>
              <a:ext uri="{FF2B5EF4-FFF2-40B4-BE49-F238E27FC236}">
                <a16:creationId xmlns:a16="http://schemas.microsoft.com/office/drawing/2014/main" id="{CC62586E-0E41-1869-78AC-F9D245FF533F}"/>
              </a:ext>
            </a:extLst>
          </p:cNvPr>
          <p:cNvSpPr txBox="1"/>
          <p:nvPr/>
        </p:nvSpPr>
        <p:spPr>
          <a:xfrm>
            <a:off x="600847" y="487033"/>
            <a:ext cx="6094970" cy="261610"/>
          </a:xfrm>
          <a:prstGeom prst="rect">
            <a:avLst/>
          </a:prstGeom>
          <a:noFill/>
        </p:spPr>
        <p:txBody>
          <a:bodyPr wrap="square">
            <a:spAutoFit/>
          </a:bodyPr>
          <a:lstStyle/>
          <a:p>
            <a:pPr marL="0" marR="0">
              <a:spcBef>
                <a:spcPts val="0"/>
              </a:spcBef>
              <a:spcAft>
                <a:spcPts val="1000"/>
              </a:spcAft>
            </a:pPr>
            <a:r>
              <a:rPr lang="en-US" sz="1100" i="1" dirty="0">
                <a:solidFill>
                  <a:srgbClr val="44546A"/>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Table 1: Discount Rate Sensitivities</a:t>
            </a:r>
          </a:p>
        </p:txBody>
      </p:sp>
    </p:spTree>
    <p:extLst>
      <p:ext uri="{BB962C8B-B14F-4D97-AF65-F5344CB8AC3E}">
        <p14:creationId xmlns:p14="http://schemas.microsoft.com/office/powerpoint/2010/main" val="2877014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FB9E1C26-6BF5-4D75-807B-A3043D0D2A84}"/>
              </a:ext>
            </a:extLst>
          </p:cNvPr>
          <p:cNvGraphicFramePr>
            <a:graphicFrameLocks/>
          </p:cNvGraphicFramePr>
          <p:nvPr>
            <p:extLst>
              <p:ext uri="{D42A27DB-BD31-4B8C-83A1-F6EECF244321}">
                <p14:modId xmlns:p14="http://schemas.microsoft.com/office/powerpoint/2010/main" val="2430947441"/>
              </p:ext>
            </p:extLst>
          </p:nvPr>
        </p:nvGraphicFramePr>
        <p:xfrm>
          <a:off x="525296" y="1361443"/>
          <a:ext cx="5570706" cy="4228933"/>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65072FFD-7CC0-6E0F-0ACB-9863BCC94549}"/>
              </a:ext>
            </a:extLst>
          </p:cNvPr>
          <p:cNvSpPr txBox="1"/>
          <p:nvPr/>
        </p:nvSpPr>
        <p:spPr>
          <a:xfrm>
            <a:off x="1021349" y="4732320"/>
            <a:ext cx="1100301" cy="492443"/>
          </a:xfrm>
          <a:prstGeom prst="rect">
            <a:avLst/>
          </a:prstGeom>
          <a:noFill/>
        </p:spPr>
        <p:txBody>
          <a:bodyPr wrap="none" rtlCol="0">
            <a:spAutoFit/>
          </a:bodyPr>
          <a:lstStyle/>
          <a:p>
            <a:pPr algn="ctr"/>
            <a:r>
              <a:rPr lang="en-US" sz="1200" dirty="0"/>
              <a:t>Open</a:t>
            </a:r>
            <a:r>
              <a:rPr lang="en-US" sz="1400" dirty="0"/>
              <a:t> </a:t>
            </a:r>
            <a:r>
              <a:rPr lang="en-US" sz="1200" dirty="0"/>
              <a:t>Records</a:t>
            </a:r>
            <a:r>
              <a:rPr lang="en-US" sz="1400" dirty="0"/>
              <a:t> </a:t>
            </a:r>
          </a:p>
          <a:p>
            <a:pPr algn="ctr"/>
            <a:r>
              <a:rPr lang="en-US" sz="1200" dirty="0"/>
              <a:t>Request</a:t>
            </a:r>
          </a:p>
        </p:txBody>
      </p:sp>
      <p:sp>
        <p:nvSpPr>
          <p:cNvPr id="8" name="TextBox 7">
            <a:extLst>
              <a:ext uri="{FF2B5EF4-FFF2-40B4-BE49-F238E27FC236}">
                <a16:creationId xmlns:a16="http://schemas.microsoft.com/office/drawing/2014/main" id="{C709EF1A-AACC-3CFE-4829-345C2A9BB0C7}"/>
              </a:ext>
            </a:extLst>
          </p:cNvPr>
          <p:cNvSpPr txBox="1"/>
          <p:nvPr/>
        </p:nvSpPr>
        <p:spPr>
          <a:xfrm>
            <a:off x="2277086" y="4746237"/>
            <a:ext cx="1729448" cy="461665"/>
          </a:xfrm>
          <a:prstGeom prst="rect">
            <a:avLst/>
          </a:prstGeom>
          <a:noFill/>
        </p:spPr>
        <p:txBody>
          <a:bodyPr wrap="none" rtlCol="0">
            <a:spAutoFit/>
          </a:bodyPr>
          <a:lstStyle/>
          <a:p>
            <a:pPr algn="ctr"/>
            <a:r>
              <a:rPr lang="en-US" sz="1200" dirty="0"/>
              <a:t>NJDCA Municipal Budget</a:t>
            </a:r>
          </a:p>
          <a:p>
            <a:pPr algn="ctr"/>
            <a:r>
              <a:rPr lang="en-US" sz="1200" dirty="0"/>
              <a:t>User Friendly Database</a:t>
            </a:r>
          </a:p>
        </p:txBody>
      </p:sp>
      <p:sp>
        <p:nvSpPr>
          <p:cNvPr id="9" name="Left Brace 8">
            <a:extLst>
              <a:ext uri="{FF2B5EF4-FFF2-40B4-BE49-F238E27FC236}">
                <a16:creationId xmlns:a16="http://schemas.microsoft.com/office/drawing/2014/main" id="{B37E180F-13C0-01F3-A77E-E24A8CBF1CE5}"/>
              </a:ext>
            </a:extLst>
          </p:cNvPr>
          <p:cNvSpPr/>
          <p:nvPr/>
        </p:nvSpPr>
        <p:spPr>
          <a:xfrm rot="16200000">
            <a:off x="1433001" y="4297119"/>
            <a:ext cx="276999" cy="65910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7613D74B-AE98-11D2-2EB1-35A76EEF2566}"/>
              </a:ext>
            </a:extLst>
          </p:cNvPr>
          <p:cNvSpPr/>
          <p:nvPr/>
        </p:nvSpPr>
        <p:spPr>
          <a:xfrm rot="16200000">
            <a:off x="2983833" y="3405396"/>
            <a:ext cx="258062" cy="242361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D8E1EFE-6877-6F24-9D57-D991B60E5F79}"/>
              </a:ext>
            </a:extLst>
          </p:cNvPr>
          <p:cNvCxnSpPr>
            <a:cxnSpLocks/>
          </p:cNvCxnSpPr>
          <p:nvPr/>
        </p:nvCxnSpPr>
        <p:spPr>
          <a:xfrm flipV="1">
            <a:off x="1460606" y="1798177"/>
            <a:ext cx="0" cy="23189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D4E9C6E-BE1C-43FE-330F-FC4C94810C99}"/>
              </a:ext>
            </a:extLst>
          </p:cNvPr>
          <p:cNvCxnSpPr/>
          <p:nvPr/>
        </p:nvCxnSpPr>
        <p:spPr>
          <a:xfrm flipH="1">
            <a:off x="1472061" y="2199838"/>
            <a:ext cx="184245" cy="1023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3E76ADA-C66E-7B6D-DA9D-C6FD3C8A4878}"/>
              </a:ext>
            </a:extLst>
          </p:cNvPr>
          <p:cNvSpPr txBox="1"/>
          <p:nvPr/>
        </p:nvSpPr>
        <p:spPr>
          <a:xfrm>
            <a:off x="1610878" y="2061338"/>
            <a:ext cx="1332416" cy="276999"/>
          </a:xfrm>
          <a:prstGeom prst="rect">
            <a:avLst/>
          </a:prstGeom>
          <a:noFill/>
        </p:spPr>
        <p:txBody>
          <a:bodyPr wrap="none" rtlCol="0">
            <a:spAutoFit/>
          </a:bodyPr>
          <a:lstStyle/>
          <a:p>
            <a:r>
              <a:rPr lang="en-US" sz="1200" dirty="0"/>
              <a:t>Sandy (Oct. 2012)</a:t>
            </a:r>
          </a:p>
        </p:txBody>
      </p:sp>
      <p:sp>
        <p:nvSpPr>
          <p:cNvPr id="13" name="TextBox 12">
            <a:extLst>
              <a:ext uri="{FF2B5EF4-FFF2-40B4-BE49-F238E27FC236}">
                <a16:creationId xmlns:a16="http://schemas.microsoft.com/office/drawing/2014/main" id="{318E376A-E098-469D-0A71-E851D47093FB}"/>
              </a:ext>
            </a:extLst>
          </p:cNvPr>
          <p:cNvSpPr txBox="1"/>
          <p:nvPr/>
        </p:nvSpPr>
        <p:spPr>
          <a:xfrm>
            <a:off x="719847" y="820525"/>
            <a:ext cx="6096000" cy="369332"/>
          </a:xfrm>
          <a:prstGeom prst="rect">
            <a:avLst/>
          </a:prstGeom>
          <a:noFill/>
        </p:spPr>
        <p:txBody>
          <a:bodyPr wrap="square">
            <a:spAutoFit/>
          </a:bodyPr>
          <a:lstStyle/>
          <a:p>
            <a:pPr marL="0" marR="0">
              <a:spcBef>
                <a:spcPts val="0"/>
              </a:spcBef>
              <a:spcAft>
                <a:spcPts val="1000"/>
              </a:spcAft>
            </a:pPr>
            <a:r>
              <a:rPr lang="en-US" sz="1800" i="1" dirty="0">
                <a:solidFill>
                  <a:srgbClr val="44546A"/>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Figure 3: Toms River Revenues 2012-2022</a:t>
            </a:r>
          </a:p>
        </p:txBody>
      </p:sp>
    </p:spTree>
    <p:extLst>
      <p:ext uri="{BB962C8B-B14F-4D97-AF65-F5344CB8AC3E}">
        <p14:creationId xmlns:p14="http://schemas.microsoft.com/office/powerpoint/2010/main" val="3051327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F7C0E058-1D31-40BD-1FC2-0DC2E76C8361}"/>
              </a:ext>
            </a:extLst>
          </p:cNvPr>
          <p:cNvCxnSpPr>
            <a:cxnSpLocks/>
            <a:stCxn id="126" idx="3"/>
          </p:cNvCxnSpPr>
          <p:nvPr/>
        </p:nvCxnSpPr>
        <p:spPr>
          <a:xfrm flipH="1">
            <a:off x="3778963" y="1822204"/>
            <a:ext cx="2466135" cy="2461678"/>
          </a:xfrm>
          <a:prstGeom prst="straightConnector1">
            <a:avLst/>
          </a:prstGeom>
          <a:ln w="10160">
            <a:gradFill>
              <a:gsLst>
                <a:gs pos="20000">
                  <a:srgbClr val="C00000"/>
                </a:gs>
                <a:gs pos="45000">
                  <a:srgbClr val="92D050"/>
                </a:gs>
                <a:gs pos="0">
                  <a:srgbClr val="C00000"/>
                </a:gs>
                <a:gs pos="100000">
                  <a:schemeClr val="accent6"/>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40" name="Isosceles Triangle 39">
            <a:extLst>
              <a:ext uri="{FF2B5EF4-FFF2-40B4-BE49-F238E27FC236}">
                <a16:creationId xmlns:a16="http://schemas.microsoft.com/office/drawing/2014/main" id="{39545033-36D5-5C14-FD8D-8421B461E2AB}"/>
              </a:ext>
            </a:extLst>
          </p:cNvPr>
          <p:cNvSpPr/>
          <p:nvPr/>
        </p:nvSpPr>
        <p:spPr>
          <a:xfrm>
            <a:off x="4029516" y="1388660"/>
            <a:ext cx="5413097" cy="4203748"/>
          </a:xfrm>
          <a:prstGeom prst="triangl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B807E005-6762-DFD1-FA37-46407DE5E5D2}"/>
              </a:ext>
            </a:extLst>
          </p:cNvPr>
          <p:cNvSpPr txBox="1"/>
          <p:nvPr/>
        </p:nvSpPr>
        <p:spPr>
          <a:xfrm>
            <a:off x="4119739" y="4928362"/>
            <a:ext cx="5661492" cy="369332"/>
          </a:xfrm>
          <a:prstGeom prst="rect">
            <a:avLst/>
          </a:prstGeom>
          <a:noFill/>
        </p:spPr>
        <p:txBody>
          <a:bodyPr wrap="square" rtlCol="0">
            <a:spAutoFit/>
          </a:bodyPr>
          <a:lstStyle/>
          <a:p>
            <a:pPr algn="ctr"/>
            <a:r>
              <a:rPr lang="en-US" b="1" dirty="0"/>
              <a:t>$6.7M to $8.5M: </a:t>
            </a:r>
            <a:r>
              <a:rPr lang="en-US" dirty="0"/>
              <a:t>Services (Public Works &amp; Public Safety)</a:t>
            </a:r>
          </a:p>
        </p:txBody>
      </p:sp>
      <p:sp>
        <p:nvSpPr>
          <p:cNvPr id="62" name="TextBox 61">
            <a:extLst>
              <a:ext uri="{FF2B5EF4-FFF2-40B4-BE49-F238E27FC236}">
                <a16:creationId xmlns:a16="http://schemas.microsoft.com/office/drawing/2014/main" id="{F6E278F8-7B18-01C9-25CD-511940CF80F2}"/>
              </a:ext>
            </a:extLst>
          </p:cNvPr>
          <p:cNvSpPr txBox="1"/>
          <p:nvPr/>
        </p:nvSpPr>
        <p:spPr>
          <a:xfrm>
            <a:off x="291642" y="5103674"/>
            <a:ext cx="2699778" cy="1754326"/>
          </a:xfrm>
          <a:prstGeom prst="rect">
            <a:avLst/>
          </a:prstGeom>
          <a:noFill/>
        </p:spPr>
        <p:txBody>
          <a:bodyPr wrap="square" rtlCol="0">
            <a:spAutoFit/>
          </a:bodyPr>
          <a:lstStyle/>
          <a:p>
            <a:r>
              <a:rPr lang="en-US" b="1" dirty="0"/>
              <a:t>$0.4M to $0.5M: </a:t>
            </a:r>
          </a:p>
          <a:p>
            <a:r>
              <a:rPr lang="en-US" dirty="0"/>
              <a:t>Municipal cost share: </a:t>
            </a:r>
          </a:p>
          <a:p>
            <a:r>
              <a:rPr lang="en-US" dirty="0"/>
              <a:t>Response &amp; Recovery</a:t>
            </a:r>
          </a:p>
          <a:p>
            <a:r>
              <a:rPr lang="en-US" b="1" dirty="0"/>
              <a:t>$2.4M to $3.1M: </a:t>
            </a:r>
          </a:p>
          <a:p>
            <a:r>
              <a:rPr lang="en-US" dirty="0"/>
              <a:t>Municipal cost share: </a:t>
            </a:r>
          </a:p>
          <a:p>
            <a:r>
              <a:rPr lang="en-US" dirty="0"/>
              <a:t>Ortley Beach Nourishment</a:t>
            </a:r>
          </a:p>
        </p:txBody>
      </p:sp>
      <p:sp>
        <p:nvSpPr>
          <p:cNvPr id="67" name="TextBox 66">
            <a:extLst>
              <a:ext uri="{FF2B5EF4-FFF2-40B4-BE49-F238E27FC236}">
                <a16:creationId xmlns:a16="http://schemas.microsoft.com/office/drawing/2014/main" id="{569FA898-F8EF-015C-16AE-273DE0F9FF39}"/>
              </a:ext>
            </a:extLst>
          </p:cNvPr>
          <p:cNvSpPr txBox="1"/>
          <p:nvPr/>
        </p:nvSpPr>
        <p:spPr>
          <a:xfrm>
            <a:off x="8634142" y="1350683"/>
            <a:ext cx="3426749" cy="646331"/>
          </a:xfrm>
          <a:prstGeom prst="rect">
            <a:avLst/>
          </a:prstGeom>
          <a:noFill/>
          <a:ln>
            <a:noFill/>
          </a:ln>
        </p:spPr>
        <p:txBody>
          <a:bodyPr wrap="square" rtlCol="0">
            <a:spAutoFit/>
          </a:bodyPr>
          <a:lstStyle/>
          <a:p>
            <a:r>
              <a:rPr lang="en-US" b="1" dirty="0"/>
              <a:t>$14.5M-$17.5M</a:t>
            </a:r>
            <a:r>
              <a:rPr lang="en-US" dirty="0"/>
              <a:t>: Federal response programs direct to households.</a:t>
            </a:r>
          </a:p>
        </p:txBody>
      </p:sp>
      <p:cxnSp>
        <p:nvCxnSpPr>
          <p:cNvPr id="79" name="Straight Arrow Connector 78">
            <a:extLst>
              <a:ext uri="{FF2B5EF4-FFF2-40B4-BE49-F238E27FC236}">
                <a16:creationId xmlns:a16="http://schemas.microsoft.com/office/drawing/2014/main" id="{40AF8B34-EA39-7D7E-9F4B-B8ED24C0DD1F}"/>
              </a:ext>
            </a:extLst>
          </p:cNvPr>
          <p:cNvCxnSpPr>
            <a:cxnSpLocks/>
          </p:cNvCxnSpPr>
          <p:nvPr/>
        </p:nvCxnSpPr>
        <p:spPr>
          <a:xfrm flipH="1">
            <a:off x="4041894" y="4508910"/>
            <a:ext cx="5762424" cy="2201"/>
          </a:xfrm>
          <a:prstGeom prst="straightConnector1">
            <a:avLst/>
          </a:prstGeom>
          <a:ln w="26162">
            <a:gradFill>
              <a:gsLst>
                <a:gs pos="42783">
                  <a:srgbClr val="C00000"/>
                </a:gs>
                <a:gs pos="54500">
                  <a:srgbClr val="92D050"/>
                </a:gs>
                <a:gs pos="0">
                  <a:srgbClr val="C00000"/>
                </a:gs>
                <a:gs pos="100000">
                  <a:schemeClr val="accent6"/>
                </a:gs>
              </a:gsLst>
              <a:lin ang="2700000" scaled="0"/>
            </a:gra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1C99F40-6730-5CF9-4C30-FFE14D240952}"/>
              </a:ext>
            </a:extLst>
          </p:cNvPr>
          <p:cNvCxnSpPr>
            <a:cxnSpLocks/>
          </p:cNvCxnSpPr>
          <p:nvPr/>
        </p:nvCxnSpPr>
        <p:spPr>
          <a:xfrm flipV="1">
            <a:off x="3995634" y="5220480"/>
            <a:ext cx="5899431" cy="22553"/>
          </a:xfrm>
          <a:prstGeom prst="straightConnector1">
            <a:avLst/>
          </a:prstGeom>
          <a:ln w="17018">
            <a:gradFill>
              <a:gsLst>
                <a:gs pos="42783">
                  <a:srgbClr val="C00000"/>
                </a:gs>
                <a:gs pos="54500">
                  <a:srgbClr val="92D050"/>
                </a:gs>
                <a:gs pos="0">
                  <a:srgbClr val="C00000"/>
                </a:gs>
                <a:gs pos="100000">
                  <a:schemeClr val="accent6"/>
                </a:gs>
              </a:gsLst>
              <a:lin ang="2700000" scaled="0"/>
            </a:gra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1035EE66-806B-5657-2CB9-46B4AA2B5D1A}"/>
              </a:ext>
            </a:extLst>
          </p:cNvPr>
          <p:cNvSpPr txBox="1"/>
          <p:nvPr/>
        </p:nvSpPr>
        <p:spPr>
          <a:xfrm>
            <a:off x="4357745" y="4191763"/>
            <a:ext cx="5618904" cy="369332"/>
          </a:xfrm>
          <a:prstGeom prst="rect">
            <a:avLst/>
          </a:prstGeom>
          <a:noFill/>
        </p:spPr>
        <p:txBody>
          <a:bodyPr wrap="square" rtlCol="0">
            <a:spAutoFit/>
          </a:bodyPr>
          <a:lstStyle/>
          <a:p>
            <a:r>
              <a:rPr lang="en-US" b="1" dirty="0"/>
              <a:t>$10.3M to $13.5M </a:t>
            </a:r>
            <a:r>
              <a:rPr lang="en-US" dirty="0"/>
              <a:t>Municipal. Property Tax Revenue </a:t>
            </a:r>
          </a:p>
        </p:txBody>
      </p:sp>
      <p:cxnSp>
        <p:nvCxnSpPr>
          <p:cNvPr id="90" name="Straight Arrow Connector 89">
            <a:extLst>
              <a:ext uri="{FF2B5EF4-FFF2-40B4-BE49-F238E27FC236}">
                <a16:creationId xmlns:a16="http://schemas.microsoft.com/office/drawing/2014/main" id="{51E149BB-199B-B54E-CBFF-44739D84C5F7}"/>
              </a:ext>
            </a:extLst>
          </p:cNvPr>
          <p:cNvCxnSpPr>
            <a:cxnSpLocks/>
          </p:cNvCxnSpPr>
          <p:nvPr/>
        </p:nvCxnSpPr>
        <p:spPr>
          <a:xfrm flipH="1" flipV="1">
            <a:off x="7479312" y="1991451"/>
            <a:ext cx="2372326" cy="2363289"/>
          </a:xfrm>
          <a:prstGeom prst="straightConnector1">
            <a:avLst/>
          </a:prstGeom>
          <a:ln w="33020">
            <a:gradFill>
              <a:gsLst>
                <a:gs pos="42783">
                  <a:srgbClr val="C00000"/>
                </a:gs>
                <a:gs pos="54500">
                  <a:srgbClr val="92D050"/>
                </a:gs>
                <a:gs pos="0">
                  <a:srgbClr val="C00000"/>
                </a:gs>
                <a:gs pos="100000">
                  <a:schemeClr val="accent6"/>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28F51855-BF4D-C80B-BF81-0B6B040F9B00}"/>
              </a:ext>
            </a:extLst>
          </p:cNvPr>
          <p:cNvCxnSpPr>
            <a:cxnSpLocks/>
          </p:cNvCxnSpPr>
          <p:nvPr/>
        </p:nvCxnSpPr>
        <p:spPr>
          <a:xfrm>
            <a:off x="7968864" y="1471245"/>
            <a:ext cx="2378652" cy="2440468"/>
          </a:xfrm>
          <a:prstGeom prst="straightConnector1">
            <a:avLst/>
          </a:prstGeom>
          <a:ln w="36830">
            <a:gradFill>
              <a:gsLst>
                <a:gs pos="42783">
                  <a:srgbClr val="C00000"/>
                </a:gs>
                <a:gs pos="54500">
                  <a:srgbClr val="92D050"/>
                </a:gs>
                <a:gs pos="0">
                  <a:srgbClr val="C00000"/>
                </a:gs>
                <a:gs pos="100000">
                  <a:schemeClr val="accent6"/>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08D8BA2-F9C2-E17E-8769-2BC9F4A68524}"/>
              </a:ext>
            </a:extLst>
          </p:cNvPr>
          <p:cNvSpPr txBox="1"/>
          <p:nvPr/>
        </p:nvSpPr>
        <p:spPr>
          <a:xfrm>
            <a:off x="6342351" y="2850484"/>
            <a:ext cx="2128738" cy="646331"/>
          </a:xfrm>
          <a:prstGeom prst="rect">
            <a:avLst/>
          </a:prstGeom>
          <a:noFill/>
        </p:spPr>
        <p:txBody>
          <a:bodyPr wrap="square" rtlCol="0">
            <a:spAutoFit/>
          </a:bodyPr>
          <a:lstStyle/>
          <a:p>
            <a:r>
              <a:rPr lang="en-US" b="1" dirty="0"/>
              <a:t>$13.0M to $16.2M: </a:t>
            </a:r>
          </a:p>
          <a:p>
            <a:r>
              <a:rPr lang="en-US" dirty="0"/>
              <a:t>NFIP Premiums</a:t>
            </a:r>
          </a:p>
        </p:txBody>
      </p:sp>
      <p:cxnSp>
        <p:nvCxnSpPr>
          <p:cNvPr id="98" name="Straight Arrow Connector 97">
            <a:extLst>
              <a:ext uri="{FF2B5EF4-FFF2-40B4-BE49-F238E27FC236}">
                <a16:creationId xmlns:a16="http://schemas.microsoft.com/office/drawing/2014/main" id="{E4E622E9-8AD8-8804-5172-363990C5E7C1}"/>
              </a:ext>
            </a:extLst>
          </p:cNvPr>
          <p:cNvCxnSpPr>
            <a:cxnSpLocks/>
          </p:cNvCxnSpPr>
          <p:nvPr/>
        </p:nvCxnSpPr>
        <p:spPr>
          <a:xfrm>
            <a:off x="7590283" y="1700998"/>
            <a:ext cx="2504126" cy="2423989"/>
          </a:xfrm>
          <a:prstGeom prst="straightConnector1">
            <a:avLst/>
          </a:prstGeom>
          <a:ln w="180848">
            <a:gradFill>
              <a:gsLst>
                <a:gs pos="19000">
                  <a:srgbClr val="C00000"/>
                </a:gs>
                <a:gs pos="54500">
                  <a:srgbClr val="92D050"/>
                </a:gs>
                <a:gs pos="0">
                  <a:srgbClr val="C00000"/>
                </a:gs>
                <a:gs pos="100000">
                  <a:schemeClr val="accent6"/>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6D87FB2-28F2-2D7B-6E25-4BDA4D799DAE}"/>
              </a:ext>
            </a:extLst>
          </p:cNvPr>
          <p:cNvSpPr txBox="1"/>
          <p:nvPr/>
        </p:nvSpPr>
        <p:spPr>
          <a:xfrm>
            <a:off x="1331356" y="2043904"/>
            <a:ext cx="3137133" cy="923330"/>
          </a:xfrm>
          <a:prstGeom prst="rect">
            <a:avLst/>
          </a:prstGeom>
          <a:noFill/>
        </p:spPr>
        <p:txBody>
          <a:bodyPr wrap="square" rtlCol="0">
            <a:spAutoFit/>
          </a:bodyPr>
          <a:lstStyle/>
          <a:p>
            <a:pPr algn="r"/>
            <a:r>
              <a:rPr lang="en-US" b="1" dirty="0"/>
              <a:t>$4.3M to $5.2M </a:t>
            </a:r>
          </a:p>
          <a:p>
            <a:pPr algn="r"/>
            <a:r>
              <a:rPr lang="en-US" dirty="0"/>
              <a:t>Federal cost share:</a:t>
            </a:r>
          </a:p>
          <a:p>
            <a:pPr algn="r"/>
            <a:r>
              <a:rPr lang="en-US" dirty="0"/>
              <a:t>Municipal</a:t>
            </a:r>
            <a:r>
              <a:rPr lang="en-US" b="1" dirty="0"/>
              <a:t> </a:t>
            </a:r>
            <a:r>
              <a:rPr lang="en-US" dirty="0"/>
              <a:t>response &amp; recovery.</a:t>
            </a:r>
          </a:p>
        </p:txBody>
      </p:sp>
      <p:sp>
        <p:nvSpPr>
          <p:cNvPr id="15" name="TextBox 14">
            <a:extLst>
              <a:ext uri="{FF2B5EF4-FFF2-40B4-BE49-F238E27FC236}">
                <a16:creationId xmlns:a16="http://schemas.microsoft.com/office/drawing/2014/main" id="{FD9634A9-D1A8-73B1-92D6-D9A18ADDF1AD}"/>
              </a:ext>
            </a:extLst>
          </p:cNvPr>
          <p:cNvSpPr txBox="1"/>
          <p:nvPr/>
        </p:nvSpPr>
        <p:spPr>
          <a:xfrm>
            <a:off x="9084444" y="2135936"/>
            <a:ext cx="3172383" cy="369332"/>
          </a:xfrm>
          <a:prstGeom prst="rect">
            <a:avLst/>
          </a:prstGeom>
          <a:noFill/>
        </p:spPr>
        <p:txBody>
          <a:bodyPr wrap="square">
            <a:spAutoFit/>
          </a:bodyPr>
          <a:lstStyle/>
          <a:p>
            <a:r>
              <a:rPr lang="en-US" b="1" dirty="0"/>
              <a:t>$71.7M</a:t>
            </a:r>
            <a:r>
              <a:rPr lang="en-US" dirty="0"/>
              <a:t>: NFIP Claims</a:t>
            </a:r>
          </a:p>
        </p:txBody>
      </p:sp>
      <p:cxnSp>
        <p:nvCxnSpPr>
          <p:cNvPr id="17" name="Straight Connector 16">
            <a:extLst>
              <a:ext uri="{FF2B5EF4-FFF2-40B4-BE49-F238E27FC236}">
                <a16:creationId xmlns:a16="http://schemas.microsoft.com/office/drawing/2014/main" id="{8D1A3CAD-866A-0A66-D3D9-5FD7082F8451}"/>
              </a:ext>
            </a:extLst>
          </p:cNvPr>
          <p:cNvCxnSpPr>
            <a:cxnSpLocks/>
          </p:cNvCxnSpPr>
          <p:nvPr/>
        </p:nvCxnSpPr>
        <p:spPr>
          <a:xfrm flipH="1">
            <a:off x="9031141" y="2420602"/>
            <a:ext cx="577218" cy="5426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B65691-494F-B56A-9970-610D1E30BF09}"/>
              </a:ext>
            </a:extLst>
          </p:cNvPr>
          <p:cNvCxnSpPr>
            <a:cxnSpLocks/>
          </p:cNvCxnSpPr>
          <p:nvPr/>
        </p:nvCxnSpPr>
        <p:spPr>
          <a:xfrm flipH="1">
            <a:off x="8471089" y="1625387"/>
            <a:ext cx="169994" cy="3923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Arc 116">
            <a:extLst>
              <a:ext uri="{FF2B5EF4-FFF2-40B4-BE49-F238E27FC236}">
                <a16:creationId xmlns:a16="http://schemas.microsoft.com/office/drawing/2014/main" id="{FF1D6A59-7ECA-58AA-9D7F-8D6971D93F6F}"/>
              </a:ext>
            </a:extLst>
          </p:cNvPr>
          <p:cNvSpPr/>
          <p:nvPr/>
        </p:nvSpPr>
        <p:spPr>
          <a:xfrm rot="14104472">
            <a:off x="1508339" y="4374861"/>
            <a:ext cx="750720" cy="628283"/>
          </a:xfrm>
          <a:prstGeom prst="arc">
            <a:avLst>
              <a:gd name="adj1" fmla="val 11399638"/>
              <a:gd name="adj2" fmla="val 4428783"/>
            </a:avLst>
          </a:prstGeom>
          <a:ln w="7112">
            <a:gradFill>
              <a:gsLst>
                <a:gs pos="0">
                  <a:srgbClr val="C00000"/>
                </a:gs>
                <a:gs pos="100000">
                  <a:srgbClr val="92D050"/>
                </a:gs>
              </a:gsLst>
              <a:lin ang="5400000" scaled="1"/>
            </a:gra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6" name="Oval 125">
            <a:extLst>
              <a:ext uri="{FF2B5EF4-FFF2-40B4-BE49-F238E27FC236}">
                <a16:creationId xmlns:a16="http://schemas.microsoft.com/office/drawing/2014/main" id="{7AB476DE-07AE-BE1A-7A2C-003ADC8251DB}"/>
              </a:ext>
            </a:extLst>
          </p:cNvPr>
          <p:cNvSpPr/>
          <p:nvPr/>
        </p:nvSpPr>
        <p:spPr>
          <a:xfrm>
            <a:off x="5933352" y="835762"/>
            <a:ext cx="2128737" cy="115568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Federal Government</a:t>
            </a:r>
          </a:p>
        </p:txBody>
      </p:sp>
      <p:cxnSp>
        <p:nvCxnSpPr>
          <p:cNvPr id="11" name="Straight Connector 10">
            <a:extLst>
              <a:ext uri="{FF2B5EF4-FFF2-40B4-BE49-F238E27FC236}">
                <a16:creationId xmlns:a16="http://schemas.microsoft.com/office/drawing/2014/main" id="{B9B2F407-688E-E95C-DBB0-456825962D2F}"/>
              </a:ext>
            </a:extLst>
          </p:cNvPr>
          <p:cNvCxnSpPr>
            <a:cxnSpLocks/>
          </p:cNvCxnSpPr>
          <p:nvPr/>
        </p:nvCxnSpPr>
        <p:spPr>
          <a:xfrm flipH="1">
            <a:off x="7493030" y="2533330"/>
            <a:ext cx="433807" cy="3171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Oval 118">
            <a:extLst>
              <a:ext uri="{FF2B5EF4-FFF2-40B4-BE49-F238E27FC236}">
                <a16:creationId xmlns:a16="http://schemas.microsoft.com/office/drawing/2014/main" id="{EF20097C-1C8C-3E9C-D1AE-0A3146DF91CE}"/>
              </a:ext>
            </a:extLst>
          </p:cNvPr>
          <p:cNvSpPr/>
          <p:nvPr/>
        </p:nvSpPr>
        <p:spPr>
          <a:xfrm>
            <a:off x="9851637" y="4091656"/>
            <a:ext cx="2169181" cy="149855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Households</a:t>
            </a:r>
          </a:p>
        </p:txBody>
      </p:sp>
      <p:sp>
        <p:nvSpPr>
          <p:cNvPr id="5" name="TextBox 4">
            <a:extLst>
              <a:ext uri="{FF2B5EF4-FFF2-40B4-BE49-F238E27FC236}">
                <a16:creationId xmlns:a16="http://schemas.microsoft.com/office/drawing/2014/main" id="{ECD47258-7901-4157-4340-12B09157E20A}"/>
              </a:ext>
            </a:extLst>
          </p:cNvPr>
          <p:cNvSpPr txBox="1"/>
          <p:nvPr/>
        </p:nvSpPr>
        <p:spPr>
          <a:xfrm>
            <a:off x="384606" y="2960769"/>
            <a:ext cx="3280800" cy="923330"/>
          </a:xfrm>
          <a:prstGeom prst="rect">
            <a:avLst/>
          </a:prstGeom>
          <a:noFill/>
        </p:spPr>
        <p:txBody>
          <a:bodyPr wrap="square" rtlCol="0">
            <a:spAutoFit/>
          </a:bodyPr>
          <a:lstStyle/>
          <a:p>
            <a:pPr algn="r"/>
            <a:r>
              <a:rPr lang="en-US" b="1" dirty="0"/>
              <a:t>$0.9M to $1.3M </a:t>
            </a:r>
          </a:p>
          <a:p>
            <a:pPr algn="r"/>
            <a:r>
              <a:rPr lang="en-US" dirty="0"/>
              <a:t>Federal cost share: </a:t>
            </a:r>
          </a:p>
          <a:p>
            <a:pPr algn="r"/>
            <a:r>
              <a:rPr lang="en-US" dirty="0"/>
              <a:t>Ortley Beach Nourishment</a:t>
            </a:r>
          </a:p>
        </p:txBody>
      </p:sp>
      <p:cxnSp>
        <p:nvCxnSpPr>
          <p:cNvPr id="6" name="Straight Arrow Connector 5">
            <a:extLst>
              <a:ext uri="{FF2B5EF4-FFF2-40B4-BE49-F238E27FC236}">
                <a16:creationId xmlns:a16="http://schemas.microsoft.com/office/drawing/2014/main" id="{AE073784-5E05-58A2-99F8-0C59B997E251}"/>
              </a:ext>
            </a:extLst>
          </p:cNvPr>
          <p:cNvCxnSpPr>
            <a:cxnSpLocks/>
          </p:cNvCxnSpPr>
          <p:nvPr/>
        </p:nvCxnSpPr>
        <p:spPr>
          <a:xfrm flipH="1">
            <a:off x="3995634" y="1961737"/>
            <a:ext cx="2494507" cy="2400404"/>
          </a:xfrm>
          <a:prstGeom prst="straightConnector1">
            <a:avLst/>
          </a:prstGeom>
          <a:ln w="2286">
            <a:gradFill>
              <a:gsLst>
                <a:gs pos="42783">
                  <a:srgbClr val="C00000"/>
                </a:gs>
                <a:gs pos="54500">
                  <a:srgbClr val="92D050"/>
                </a:gs>
                <a:gs pos="0">
                  <a:srgbClr val="C00000"/>
                </a:gs>
                <a:gs pos="100000">
                  <a:schemeClr val="accent6"/>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D70DC6C-C0E4-51C2-D127-AB5254AFE20A}"/>
              </a:ext>
            </a:extLst>
          </p:cNvPr>
          <p:cNvSpPr txBox="1"/>
          <p:nvPr/>
        </p:nvSpPr>
        <p:spPr>
          <a:xfrm>
            <a:off x="1820908" y="1057705"/>
            <a:ext cx="3137133" cy="923330"/>
          </a:xfrm>
          <a:prstGeom prst="rect">
            <a:avLst/>
          </a:prstGeom>
          <a:noFill/>
        </p:spPr>
        <p:txBody>
          <a:bodyPr wrap="square" rtlCol="0">
            <a:spAutoFit/>
          </a:bodyPr>
          <a:lstStyle/>
          <a:p>
            <a:pPr algn="r"/>
            <a:r>
              <a:rPr lang="en-US" b="1" dirty="0"/>
              <a:t>$64.9.0M to 77.8M </a:t>
            </a:r>
          </a:p>
          <a:p>
            <a:pPr algn="r"/>
            <a:r>
              <a:rPr lang="en-US" dirty="0"/>
              <a:t>Federal cost share:</a:t>
            </a:r>
          </a:p>
          <a:p>
            <a:pPr algn="r"/>
            <a:r>
              <a:rPr lang="en-US" dirty="0"/>
              <a:t>Repairs to Routes 35 &amp; 37.</a:t>
            </a:r>
          </a:p>
        </p:txBody>
      </p:sp>
      <p:cxnSp>
        <p:nvCxnSpPr>
          <p:cNvPr id="8" name="Straight Arrow Connector 7">
            <a:extLst>
              <a:ext uri="{FF2B5EF4-FFF2-40B4-BE49-F238E27FC236}">
                <a16:creationId xmlns:a16="http://schemas.microsoft.com/office/drawing/2014/main" id="{8C4CF526-50DF-BAB6-F058-074093232FF6}"/>
              </a:ext>
            </a:extLst>
          </p:cNvPr>
          <p:cNvCxnSpPr>
            <a:cxnSpLocks/>
          </p:cNvCxnSpPr>
          <p:nvPr/>
        </p:nvCxnSpPr>
        <p:spPr>
          <a:xfrm flipH="1">
            <a:off x="3492252" y="1568565"/>
            <a:ext cx="2477409" cy="2510476"/>
          </a:xfrm>
          <a:prstGeom prst="straightConnector1">
            <a:avLst/>
          </a:prstGeom>
          <a:ln w="164846">
            <a:gradFill>
              <a:gsLst>
                <a:gs pos="20000">
                  <a:srgbClr val="C00000"/>
                </a:gs>
                <a:gs pos="45000">
                  <a:srgbClr val="92D050"/>
                </a:gs>
                <a:gs pos="0">
                  <a:srgbClr val="C00000"/>
                </a:gs>
                <a:gs pos="100000">
                  <a:schemeClr val="accent6"/>
                </a:gs>
              </a:gsLst>
              <a:lin ang="5400000" scaled="1"/>
            </a:gra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D819E41-39D8-FBEE-46FA-8CCE30A4EA92}"/>
              </a:ext>
            </a:extLst>
          </p:cNvPr>
          <p:cNvCxnSpPr>
            <a:cxnSpLocks/>
          </p:cNvCxnSpPr>
          <p:nvPr/>
        </p:nvCxnSpPr>
        <p:spPr>
          <a:xfrm flipH="1" flipV="1">
            <a:off x="4920419" y="1218658"/>
            <a:ext cx="793487" cy="6142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7EA607A-6183-417C-6517-4D67AB9757FE}"/>
              </a:ext>
            </a:extLst>
          </p:cNvPr>
          <p:cNvCxnSpPr>
            <a:cxnSpLocks/>
          </p:cNvCxnSpPr>
          <p:nvPr/>
        </p:nvCxnSpPr>
        <p:spPr>
          <a:xfrm flipH="1" flipV="1">
            <a:off x="4457695" y="2249709"/>
            <a:ext cx="721450" cy="6648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49A4929-ED75-1800-39A7-5CC7B13426B5}"/>
              </a:ext>
            </a:extLst>
          </p:cNvPr>
          <p:cNvCxnSpPr>
            <a:cxnSpLocks/>
          </p:cNvCxnSpPr>
          <p:nvPr/>
        </p:nvCxnSpPr>
        <p:spPr>
          <a:xfrm flipH="1" flipV="1">
            <a:off x="3663684" y="3190884"/>
            <a:ext cx="804805" cy="6932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5F33CEC-8D75-FF0F-5162-178B61AFB1D3}"/>
              </a:ext>
            </a:extLst>
          </p:cNvPr>
          <p:cNvSpPr txBox="1"/>
          <p:nvPr/>
        </p:nvSpPr>
        <p:spPr>
          <a:xfrm>
            <a:off x="4320867" y="4565772"/>
            <a:ext cx="5797035" cy="369332"/>
          </a:xfrm>
          <a:prstGeom prst="rect">
            <a:avLst/>
          </a:prstGeom>
          <a:noFill/>
        </p:spPr>
        <p:txBody>
          <a:bodyPr wrap="square" rtlCol="0">
            <a:spAutoFit/>
          </a:bodyPr>
          <a:lstStyle/>
          <a:p>
            <a:r>
              <a:rPr lang="en-US" b="1" dirty="0"/>
              <a:t>$18.2M to $23.8M </a:t>
            </a:r>
            <a:r>
              <a:rPr lang="en-US" dirty="0"/>
              <a:t>School District Property Tax Revenue </a:t>
            </a:r>
          </a:p>
        </p:txBody>
      </p:sp>
      <p:cxnSp>
        <p:nvCxnSpPr>
          <p:cNvPr id="51" name="Straight Arrow Connector 50">
            <a:extLst>
              <a:ext uri="{FF2B5EF4-FFF2-40B4-BE49-F238E27FC236}">
                <a16:creationId xmlns:a16="http://schemas.microsoft.com/office/drawing/2014/main" id="{EF31B5E4-DBEA-D7A8-2A95-D9FAB9F393A1}"/>
              </a:ext>
            </a:extLst>
          </p:cNvPr>
          <p:cNvCxnSpPr>
            <a:cxnSpLocks/>
          </p:cNvCxnSpPr>
          <p:nvPr/>
        </p:nvCxnSpPr>
        <p:spPr>
          <a:xfrm flipH="1">
            <a:off x="4023140" y="4873701"/>
            <a:ext cx="5781178" cy="21465"/>
          </a:xfrm>
          <a:prstGeom prst="straightConnector1">
            <a:avLst/>
          </a:prstGeom>
          <a:ln w="46228">
            <a:gradFill>
              <a:gsLst>
                <a:gs pos="42783">
                  <a:srgbClr val="C00000"/>
                </a:gs>
                <a:gs pos="54500">
                  <a:srgbClr val="92D050"/>
                </a:gs>
                <a:gs pos="0">
                  <a:srgbClr val="C00000"/>
                </a:gs>
                <a:gs pos="100000">
                  <a:schemeClr val="accent6"/>
                </a:gs>
              </a:gsLst>
              <a:lin ang="2700000" scaled="0"/>
            </a:gra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4632AA1-26B5-DA93-BC26-34DE43F91BA7}"/>
              </a:ext>
            </a:extLst>
          </p:cNvPr>
          <p:cNvCxnSpPr>
            <a:cxnSpLocks/>
          </p:cNvCxnSpPr>
          <p:nvPr/>
        </p:nvCxnSpPr>
        <p:spPr>
          <a:xfrm flipV="1">
            <a:off x="3596894" y="5500461"/>
            <a:ext cx="6652424" cy="29711"/>
          </a:xfrm>
          <a:prstGeom prst="straightConnector1">
            <a:avLst/>
          </a:prstGeom>
          <a:ln w="21082">
            <a:gradFill>
              <a:gsLst>
                <a:gs pos="42783">
                  <a:srgbClr val="C00000"/>
                </a:gs>
                <a:gs pos="54500">
                  <a:srgbClr val="92D050"/>
                </a:gs>
                <a:gs pos="0">
                  <a:srgbClr val="C00000"/>
                </a:gs>
                <a:gs pos="100000">
                  <a:schemeClr val="accent6"/>
                </a:gs>
              </a:gsLst>
              <a:lin ang="2700000" scaled="0"/>
            </a:gra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300B89C8-AD9C-B68C-0A4E-223455447071}"/>
              </a:ext>
            </a:extLst>
          </p:cNvPr>
          <p:cNvSpPr txBox="1"/>
          <p:nvPr/>
        </p:nvSpPr>
        <p:spPr>
          <a:xfrm>
            <a:off x="4233573" y="5221778"/>
            <a:ext cx="5661492" cy="369332"/>
          </a:xfrm>
          <a:prstGeom prst="rect">
            <a:avLst/>
          </a:prstGeom>
          <a:noFill/>
        </p:spPr>
        <p:txBody>
          <a:bodyPr wrap="square" rtlCol="0">
            <a:spAutoFit/>
          </a:bodyPr>
          <a:lstStyle/>
          <a:p>
            <a:pPr algn="ctr"/>
            <a:r>
              <a:rPr lang="en-US" b="1" dirty="0"/>
              <a:t>$8.3M to $10.2M: </a:t>
            </a:r>
            <a:r>
              <a:rPr lang="en-US" dirty="0"/>
              <a:t>School Services</a:t>
            </a:r>
          </a:p>
        </p:txBody>
      </p:sp>
      <p:sp>
        <p:nvSpPr>
          <p:cNvPr id="116" name="Oval 115">
            <a:extLst>
              <a:ext uri="{FF2B5EF4-FFF2-40B4-BE49-F238E27FC236}">
                <a16:creationId xmlns:a16="http://schemas.microsoft.com/office/drawing/2014/main" id="{45821AA0-1D2C-3EEB-E41E-1A4953548CA4}"/>
              </a:ext>
            </a:extLst>
          </p:cNvPr>
          <p:cNvSpPr/>
          <p:nvPr/>
        </p:nvSpPr>
        <p:spPr>
          <a:xfrm>
            <a:off x="1912056" y="4091728"/>
            <a:ext cx="2142547" cy="147361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Municipality / School District</a:t>
            </a:r>
          </a:p>
        </p:txBody>
      </p:sp>
      <p:cxnSp>
        <p:nvCxnSpPr>
          <p:cNvPr id="73" name="Straight Connector 72">
            <a:extLst>
              <a:ext uri="{FF2B5EF4-FFF2-40B4-BE49-F238E27FC236}">
                <a16:creationId xmlns:a16="http://schemas.microsoft.com/office/drawing/2014/main" id="{E38F7B88-ACD2-BBAD-1495-0555F8778272}"/>
              </a:ext>
            </a:extLst>
          </p:cNvPr>
          <p:cNvCxnSpPr>
            <a:cxnSpLocks/>
          </p:cNvCxnSpPr>
          <p:nvPr/>
        </p:nvCxnSpPr>
        <p:spPr>
          <a:xfrm flipV="1">
            <a:off x="1377356" y="4900537"/>
            <a:ext cx="265776" cy="20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1C3F85F-7B01-7DB9-B60D-1C6E48A97162}"/>
              </a:ext>
            </a:extLst>
          </p:cNvPr>
          <p:cNvSpPr txBox="1"/>
          <p:nvPr/>
        </p:nvSpPr>
        <p:spPr>
          <a:xfrm>
            <a:off x="0" y="57835"/>
            <a:ext cx="11723473" cy="923330"/>
          </a:xfrm>
          <a:prstGeom prst="rect">
            <a:avLst/>
          </a:prstGeom>
          <a:noFill/>
        </p:spPr>
        <p:txBody>
          <a:bodyPr wrap="square">
            <a:spAutoFit/>
          </a:bodyPr>
          <a:lstStyle/>
          <a:p>
            <a:pPr marL="0" marR="0">
              <a:spcBef>
                <a:spcPts val="0"/>
              </a:spcBef>
              <a:spcAft>
                <a:spcPts val="1000"/>
              </a:spcAft>
            </a:pPr>
            <a:r>
              <a:rPr lang="en-US" sz="1800" i="1" dirty="0">
                <a:solidFill>
                  <a:srgbClr val="44546A"/>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Figure 4: (S1) Rebuild Ortley Beach and Elevate Homes: Diagram illustrating discounted estimates of financial flows between three stakeholder types based on the historical record. All values are CPI adjusted to USD2020. Ranges represent the effect of applying different discount rates (2-7 percent).</a:t>
            </a:r>
          </a:p>
        </p:txBody>
      </p:sp>
    </p:spTree>
    <p:extLst>
      <p:ext uri="{BB962C8B-B14F-4D97-AF65-F5344CB8AC3E}">
        <p14:creationId xmlns:p14="http://schemas.microsoft.com/office/powerpoint/2010/main" val="26574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2" grpId="0"/>
      <p:bldP spid="67" grpId="0"/>
      <p:bldP spid="89" grpId="0"/>
      <p:bldP spid="97" grpId="0"/>
      <p:bldP spid="9" grpId="0"/>
      <p:bldP spid="15" grpId="0"/>
      <p:bldP spid="117" grpId="0" animBg="1"/>
      <p:bldP spid="5" grpId="0"/>
      <p:bldP spid="2" grpId="0"/>
      <p:bldP spid="21" grpId="0"/>
      <p:bldP spid="6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002A28E9-FEDA-0193-6BED-BA94B00D524B}"/>
              </a:ext>
            </a:extLst>
          </p:cNvPr>
          <p:cNvSpPr>
            <a:spLocks noChangeArrowheads="1"/>
          </p:cNvSpPr>
          <p:nvPr/>
        </p:nvSpPr>
        <p:spPr bwMode="auto">
          <a:xfrm>
            <a:off x="152400" y="27058"/>
            <a:ext cx="4969476"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Calibri" panose="020F0502020204030204" pitchFamily="34" charset="0"/>
              </a:rPr>
              <a:t>F</a:t>
            </a:r>
            <a:r>
              <a:rPr kumimoji="0" lang="en-US" altLang="en-US" sz="1100" b="0" i="1" u="none" strike="noStrike" cap="none" normalizeH="0" baseline="0" dirty="0" bmk="">
                <a:ln>
                  <a:noFill/>
                </a:ln>
                <a:solidFill>
                  <a:srgbClr val="44546A"/>
                </a:solidFill>
                <a:effectLst/>
                <a:latin typeface="Calibri" panose="020F0502020204030204" pitchFamily="34" charset="0"/>
                <a:ea typeface="Calibri" panose="020F0502020204030204" pitchFamily="34" charset="0"/>
                <a:cs typeface="Calibri" panose="020F0502020204030204" pitchFamily="34" charset="0"/>
              </a:rPr>
              <a:t>igure 5: Societal perspective: Total costs by scenarios (S0, S1, S3, S3, S4), assumptions (high, mid, low), and discount rate (2%, 3%, 7%).</a:t>
            </a:r>
            <a:r>
              <a:rPr kumimoji="0" lang="en-US" altLang="en-US" sz="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1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12" descr="A graph of cost breakdown&#10;&#10;Description automatically generated">
            <a:extLst>
              <a:ext uri="{FF2B5EF4-FFF2-40B4-BE49-F238E27FC236}">
                <a16:creationId xmlns:a16="http://schemas.microsoft.com/office/drawing/2014/main" id="{6A4AABE7-C518-5395-9A94-513AD91DD827}"/>
              </a:ext>
            </a:extLst>
          </p:cNvPr>
          <p:cNvPicPr>
            <a:picLocks noChangeAspect="1"/>
          </p:cNvPicPr>
          <p:nvPr/>
        </p:nvPicPr>
        <p:blipFill rotWithShape="1">
          <a:blip r:embed="rId2"/>
          <a:srcRect l="-1" t="8593" r="1168"/>
          <a:stretch/>
        </p:blipFill>
        <p:spPr bwMode="auto">
          <a:xfrm>
            <a:off x="312289" y="675596"/>
            <a:ext cx="5747385" cy="53955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45004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41927</TotalTime>
  <Words>537</Words>
  <Application>Microsoft Office PowerPoint</Application>
  <PresentationFormat>Widescreen</PresentationFormat>
  <Paragraphs>74</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Delura</dc:creator>
  <cp:lastModifiedBy>Laura Geronimo</cp:lastModifiedBy>
  <cp:revision>148</cp:revision>
  <dcterms:created xsi:type="dcterms:W3CDTF">2022-08-31T11:17:19Z</dcterms:created>
  <dcterms:modified xsi:type="dcterms:W3CDTF">2024-09-25T15:37:57Z</dcterms:modified>
</cp:coreProperties>
</file>