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27"/>
  </p:notesMasterIdLst>
  <p:sldIdLst>
    <p:sldId id="256" r:id="rId2"/>
    <p:sldId id="257" r:id="rId3"/>
    <p:sldId id="275" r:id="rId4"/>
    <p:sldId id="258" r:id="rId5"/>
    <p:sldId id="270" r:id="rId6"/>
    <p:sldId id="269" r:id="rId7"/>
    <p:sldId id="271" r:id="rId8"/>
    <p:sldId id="274" r:id="rId9"/>
    <p:sldId id="272" r:id="rId10"/>
    <p:sldId id="273" r:id="rId11"/>
    <p:sldId id="276" r:id="rId12"/>
    <p:sldId id="277" r:id="rId13"/>
    <p:sldId id="267" r:id="rId14"/>
    <p:sldId id="279" r:id="rId15"/>
    <p:sldId id="281" r:id="rId16"/>
    <p:sldId id="282" r:id="rId17"/>
    <p:sldId id="280" r:id="rId18"/>
    <p:sldId id="285" r:id="rId19"/>
    <p:sldId id="260" r:id="rId20"/>
    <p:sldId id="264" r:id="rId21"/>
    <p:sldId id="278" r:id="rId22"/>
    <p:sldId id="259" r:id="rId23"/>
    <p:sldId id="268" r:id="rId24"/>
    <p:sldId id="262" r:id="rId25"/>
    <p:sldId id="263" r:id="rId26"/>
  </p:sldIdLst>
  <p:sldSz cx="12192000" cy="6858000"/>
  <p:notesSz cx="6858000" cy="9144000"/>
  <p:embeddedFontLst>
    <p:embeddedFont>
      <p:font typeface="Noto Sans" panose="020B0502040504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iIBdu6YISL5HW1XUvLaTImNRgq0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62"/>
    <p:restoredTop sz="97867"/>
  </p:normalViewPr>
  <p:slideViewPr>
    <p:cSldViewPr snapToGrid="0" snapToObjects="1">
      <p:cViewPr varScale="1">
        <p:scale>
          <a:sx n="118" d="100"/>
          <a:sy n="118" d="100"/>
        </p:scale>
        <p:origin x="208" y="1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00972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18897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5326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69878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902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2044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91497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33738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1510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 name="Google Shape;128;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105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2" name="Google Shape;10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02033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97825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26986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3" name="Google Shape;12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53948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7575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3186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57423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14111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3315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61793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6"/>
          <p:cNvSpPr>
            <a:spLocks noGrp="1"/>
          </p:cNvSpPr>
          <p:nvPr>
            <p:ph type="pic" idx="2"/>
          </p:nvPr>
        </p:nvSpPr>
        <p:spPr>
          <a:xfrm>
            <a:off x="5183188" y="987425"/>
            <a:ext cx="6172200" cy="4873625"/>
          </a:xfrm>
          <a:prstGeom prst="rect">
            <a:avLst/>
          </a:prstGeom>
          <a:noFill/>
          <a:ln>
            <a:noFill/>
          </a:ln>
        </p:spPr>
      </p:sp>
      <p:sp>
        <p:nvSpPr>
          <p:cNvPr id="64" name="Google Shape;64;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drive.google.com/drive/folders/1EktdI5MSNHlNcGzD_XkvQaDS5ID6AzEG?usp=sharing"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3"/>
          <p:cNvSpPr txBox="1"/>
          <p:nvPr/>
        </p:nvSpPr>
        <p:spPr>
          <a:xfrm>
            <a:off x="1524000" y="1179011"/>
            <a:ext cx="9144000" cy="23876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691932"/>
              </a:buClr>
              <a:buSzPts val="4400"/>
              <a:buFont typeface="Noto Sans"/>
              <a:buNone/>
            </a:pPr>
            <a:r>
              <a:rPr lang="es-MX" sz="4400" b="1" i="0" u="none" strike="noStrike" cap="none" dirty="0">
                <a:solidFill>
                  <a:srgbClr val="691932"/>
                </a:solidFill>
                <a:latin typeface="Noto Sans"/>
                <a:ea typeface="Noto Sans"/>
                <a:cs typeface="Noto Sans"/>
                <a:sym typeface="Noto Sans"/>
              </a:rPr>
              <a:t>Genómica aplicada para fortalecer la licha contra las bacterias resistentes</a:t>
            </a:r>
            <a:endParaRPr sz="1400" b="0" i="0" u="none" strike="noStrike" cap="none" dirty="0">
              <a:solidFill>
                <a:srgbClr val="000000"/>
              </a:solidFill>
              <a:latin typeface="Arial"/>
              <a:ea typeface="Arial"/>
              <a:cs typeface="Arial"/>
              <a:sym typeface="Arial"/>
            </a:endParaRPr>
          </a:p>
        </p:txBody>
      </p:sp>
      <p:sp>
        <p:nvSpPr>
          <p:cNvPr id="85" name="Google Shape;85;p3"/>
          <p:cNvSpPr txBox="1"/>
          <p:nvPr/>
        </p:nvSpPr>
        <p:spPr>
          <a:xfrm>
            <a:off x="1524000" y="3004474"/>
            <a:ext cx="9144000" cy="1655762"/>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rgbClr val="B7903D"/>
              </a:buClr>
              <a:buSzPts val="2800"/>
              <a:buFont typeface="Arial"/>
              <a:buNone/>
            </a:pPr>
            <a:r>
              <a:rPr lang="es-MX" sz="2800" b="1" i="0" u="none" strike="noStrike" cap="none" dirty="0">
                <a:solidFill>
                  <a:srgbClr val="B7903D"/>
                </a:solidFill>
                <a:latin typeface="Noto Sans"/>
                <a:ea typeface="Noto Sans"/>
                <a:cs typeface="Noto Sans"/>
                <a:sym typeface="Noto Sans"/>
              </a:rPr>
              <a:t>Taller de identificación de genes de resistencia a partir de datos de secuenciación masiva</a:t>
            </a:r>
            <a:endParaRPr sz="2800" b="0" i="0" u="none" strike="noStrike" cap="none" dirty="0">
              <a:solidFill>
                <a:srgbClr val="B7903D"/>
              </a:solidFill>
              <a:latin typeface="Calibri"/>
              <a:ea typeface="Calibri"/>
              <a:cs typeface="Calibri"/>
              <a:sym typeface="Calibri"/>
            </a:endParaRPr>
          </a:p>
        </p:txBody>
      </p:sp>
      <p:cxnSp>
        <p:nvCxnSpPr>
          <p:cNvPr id="86" name="Google Shape;86;p3"/>
          <p:cNvCxnSpPr/>
          <p:nvPr/>
        </p:nvCxnSpPr>
        <p:spPr>
          <a:xfrm>
            <a:off x="2829697" y="2830998"/>
            <a:ext cx="6524368" cy="0"/>
          </a:xfrm>
          <a:prstGeom prst="straightConnector1">
            <a:avLst/>
          </a:prstGeom>
          <a:noFill/>
          <a:ln w="38100" cap="flat" cmpd="sng">
            <a:solidFill>
              <a:srgbClr val="B7903D"/>
            </a:solidFill>
            <a:prstDash val="solid"/>
            <a:miter lim="800000"/>
            <a:headEnd type="none" w="sm" len="sm"/>
            <a:tailEnd type="none" w="sm" len="sm"/>
          </a:ln>
        </p:spPr>
      </p:cxnSp>
      <p:pic>
        <p:nvPicPr>
          <p:cNvPr id="87" name="Google Shape;87;p3"/>
          <p:cNvPicPr preferRelativeResize="0"/>
          <p:nvPr/>
        </p:nvPicPr>
        <p:blipFill rotWithShape="1">
          <a:blip r:embed="rId4">
            <a:alphaModFix/>
          </a:blip>
          <a:srcRect l="7911" t="20400" r="5244" b="18189"/>
          <a:stretch/>
        </p:blipFill>
        <p:spPr>
          <a:xfrm>
            <a:off x="2667488" y="245550"/>
            <a:ext cx="6848801" cy="1204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pic>
        <p:nvPicPr>
          <p:cNvPr id="110" name="Google Shape;110;p9"/>
          <p:cNvPicPr preferRelativeResize="0"/>
          <p:nvPr/>
        </p:nvPicPr>
        <p:blipFill rotWithShape="1">
          <a:blip r:embed="rId4">
            <a:alphaModFix/>
          </a:blip>
          <a:srcRect l="7911" t="20400" r="5244" b="18189"/>
          <a:stretch/>
        </p:blipFill>
        <p:spPr>
          <a:xfrm>
            <a:off x="600700" y="321750"/>
            <a:ext cx="6288701" cy="1105800"/>
          </a:xfrm>
          <a:prstGeom prst="rect">
            <a:avLst/>
          </a:prstGeom>
          <a:noFill/>
          <a:ln>
            <a:noFill/>
          </a:ln>
        </p:spPr>
      </p:pic>
      <p:pic>
        <p:nvPicPr>
          <p:cNvPr id="3" name="Imagen 2">
            <a:extLst>
              <a:ext uri="{FF2B5EF4-FFF2-40B4-BE49-F238E27FC236}">
                <a16:creationId xmlns:a16="http://schemas.microsoft.com/office/drawing/2014/main" id="{17531D07-C0FF-B84F-8038-758266DFADB0}"/>
              </a:ext>
            </a:extLst>
          </p:cNvPr>
          <p:cNvPicPr>
            <a:picLocks noChangeAspect="1"/>
          </p:cNvPicPr>
          <p:nvPr/>
        </p:nvPicPr>
        <p:blipFill rotWithShape="1">
          <a:blip r:embed="rId5"/>
          <a:srcRect l="48818" t="-3713"/>
          <a:stretch/>
        </p:blipFill>
        <p:spPr>
          <a:xfrm>
            <a:off x="600700" y="1544230"/>
            <a:ext cx="5511339" cy="3522832"/>
          </a:xfrm>
          <a:prstGeom prst="rect">
            <a:avLst/>
          </a:prstGeom>
        </p:spPr>
      </p:pic>
      <p:sp>
        <p:nvSpPr>
          <p:cNvPr id="2" name="CuadroTexto 1">
            <a:extLst>
              <a:ext uri="{FF2B5EF4-FFF2-40B4-BE49-F238E27FC236}">
                <a16:creationId xmlns:a16="http://schemas.microsoft.com/office/drawing/2014/main" id="{F2ECD738-3519-2847-BE9A-2F23AAD500E0}"/>
              </a:ext>
            </a:extLst>
          </p:cNvPr>
          <p:cNvSpPr txBox="1"/>
          <p:nvPr/>
        </p:nvSpPr>
        <p:spPr>
          <a:xfrm>
            <a:off x="6889401" y="1986743"/>
            <a:ext cx="4627418" cy="2677656"/>
          </a:xfrm>
          <a:prstGeom prst="rect">
            <a:avLst/>
          </a:prstGeom>
          <a:noFill/>
        </p:spPr>
        <p:txBody>
          <a:bodyPr wrap="square" rtlCol="0">
            <a:spAutoFit/>
          </a:bodyPr>
          <a:lstStyle/>
          <a:p>
            <a:r>
              <a:rPr lang="es-MX" dirty="0"/>
              <a:t>¿QUÉ NECESITAMOS?</a:t>
            </a:r>
          </a:p>
          <a:p>
            <a:endParaRPr lang="es-MX" dirty="0"/>
          </a:p>
          <a:p>
            <a:pPr marL="285750" indent="-285750">
              <a:buFont typeface="Wingdings" pitchFamily="2" charset="2"/>
              <a:buChar char="Ø"/>
            </a:pPr>
            <a:r>
              <a:rPr lang="es-MX" b="1" dirty="0"/>
              <a:t>Archivo main.nf</a:t>
            </a:r>
          </a:p>
          <a:p>
            <a:pPr lvl="1"/>
            <a:r>
              <a:rPr lang="es-MX" dirty="0"/>
              <a:t>Contiene los pasos del flujo de trabajo, el orden de los módulos que se van a ejecutar</a:t>
            </a:r>
          </a:p>
          <a:p>
            <a:pPr marL="285750" indent="-285750">
              <a:buFont typeface="Wingdings" pitchFamily="2" charset="2"/>
              <a:buChar char="Ø"/>
            </a:pPr>
            <a:endParaRPr lang="es-MX" dirty="0"/>
          </a:p>
          <a:p>
            <a:pPr marL="285750" indent="-285750">
              <a:buFont typeface="Wingdings" pitchFamily="2" charset="2"/>
              <a:buChar char="Ø"/>
            </a:pPr>
            <a:r>
              <a:rPr lang="es-MX" b="1" dirty="0"/>
              <a:t>Archivo modules.nf</a:t>
            </a:r>
          </a:p>
          <a:p>
            <a:r>
              <a:rPr lang="es-MX" dirty="0"/>
              <a:t>Contiene las instrucciones específicas para cada módulo del flujo de trabajo</a:t>
            </a:r>
          </a:p>
          <a:p>
            <a:pPr marL="285750" indent="-285750">
              <a:buFont typeface="Wingdings" pitchFamily="2" charset="2"/>
              <a:buChar char="Ø"/>
            </a:pPr>
            <a:endParaRPr lang="es-MX" dirty="0"/>
          </a:p>
          <a:p>
            <a:pPr marL="285750" indent="-285750">
              <a:buFont typeface="Wingdings" pitchFamily="2" charset="2"/>
              <a:buChar char="Ø"/>
            </a:pPr>
            <a:r>
              <a:rPr lang="es-MX" b="1" dirty="0"/>
              <a:t>Archivo nextflow.config</a:t>
            </a:r>
          </a:p>
          <a:p>
            <a:r>
              <a:rPr lang="es-MX" dirty="0"/>
              <a:t>Contiene los parámetros del flujo de trabajo</a:t>
            </a:r>
          </a:p>
        </p:txBody>
      </p:sp>
    </p:spTree>
    <p:extLst>
      <p:ext uri="{BB962C8B-B14F-4D97-AF65-F5344CB8AC3E}">
        <p14:creationId xmlns:p14="http://schemas.microsoft.com/office/powerpoint/2010/main" val="3255410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
        <p:cNvGrpSpPr/>
        <p:nvPr/>
      </p:nvGrpSpPr>
      <p:grpSpPr>
        <a:xfrm>
          <a:off x="0" y="0"/>
          <a:ext cx="0" cy="0"/>
          <a:chOff x="0" y="0"/>
          <a:chExt cx="0" cy="0"/>
        </a:xfrm>
      </p:grpSpPr>
      <p:sp>
        <p:nvSpPr>
          <p:cNvPr id="97" name="Google Shape;97;p7"/>
          <p:cNvSpPr txBox="1">
            <a:spLocks noGrp="1"/>
          </p:cNvSpPr>
          <p:nvPr>
            <p:ph type="title"/>
          </p:nvPr>
        </p:nvSpPr>
        <p:spPr>
          <a:xfrm>
            <a:off x="6072783" y="786384"/>
            <a:ext cx="5720080" cy="206681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6E152E"/>
              </a:buClr>
              <a:buSzPts val="4400"/>
              <a:buFont typeface="Montserrat SemiBold"/>
              <a:buNone/>
            </a:pPr>
            <a:r>
              <a:rPr lang="es-MX" sz="3600" b="1" dirty="0">
                <a:solidFill>
                  <a:srgbClr val="691932"/>
                </a:solidFill>
                <a:latin typeface="Noto Sans"/>
                <a:ea typeface="Noto Sans"/>
                <a:cs typeface="Noto Sans"/>
                <a:sym typeface="Noto Sans"/>
              </a:rPr>
              <a:t>Dokcer</a:t>
            </a:r>
            <a:endParaRPr sz="3600" b="1" dirty="0">
              <a:solidFill>
                <a:srgbClr val="691932"/>
              </a:solidFill>
              <a:latin typeface="Noto Sans"/>
              <a:ea typeface="Noto Sans"/>
              <a:cs typeface="Noto Sans"/>
              <a:sym typeface="Noto Sans"/>
            </a:endParaRPr>
          </a:p>
        </p:txBody>
      </p:sp>
      <p:cxnSp>
        <p:nvCxnSpPr>
          <p:cNvPr id="98" name="Google Shape;98;p7"/>
          <p:cNvCxnSpPr/>
          <p:nvPr/>
        </p:nvCxnSpPr>
        <p:spPr>
          <a:xfrm>
            <a:off x="6182139" y="2932043"/>
            <a:ext cx="6009861" cy="0"/>
          </a:xfrm>
          <a:prstGeom prst="straightConnector1">
            <a:avLst/>
          </a:prstGeom>
          <a:noFill/>
          <a:ln w="38100" cap="flat" cmpd="sng">
            <a:solidFill>
              <a:srgbClr val="B7903D"/>
            </a:solidFill>
            <a:prstDash val="solid"/>
            <a:miter lim="800000"/>
            <a:headEnd type="none" w="sm" len="sm"/>
            <a:tailEnd type="none" w="sm" len="sm"/>
          </a:ln>
        </p:spPr>
      </p:cxnSp>
      <p:pic>
        <p:nvPicPr>
          <p:cNvPr id="99" name="Google Shape;99;p7"/>
          <p:cNvPicPr preferRelativeResize="0"/>
          <p:nvPr/>
        </p:nvPicPr>
        <p:blipFill rotWithShape="1">
          <a:blip r:embed="rId4">
            <a:alphaModFix/>
          </a:blip>
          <a:srcRect l="7911" t="20400" r="5244" b="18189"/>
          <a:stretch/>
        </p:blipFill>
        <p:spPr>
          <a:xfrm>
            <a:off x="600700" y="321750"/>
            <a:ext cx="6288701" cy="1105800"/>
          </a:xfrm>
          <a:prstGeom prst="rect">
            <a:avLst/>
          </a:prstGeom>
          <a:noFill/>
          <a:ln>
            <a:noFill/>
          </a:ln>
        </p:spPr>
      </p:pic>
      <p:sp>
        <p:nvSpPr>
          <p:cNvPr id="4" name="Rectángulo 3">
            <a:extLst>
              <a:ext uri="{FF2B5EF4-FFF2-40B4-BE49-F238E27FC236}">
                <a16:creationId xmlns:a16="http://schemas.microsoft.com/office/drawing/2014/main" id="{2E17E579-A98A-204B-B2E8-5B753FC23804}"/>
              </a:ext>
            </a:extLst>
          </p:cNvPr>
          <p:cNvSpPr/>
          <p:nvPr/>
        </p:nvSpPr>
        <p:spPr>
          <a:xfrm>
            <a:off x="9735890" y="5763839"/>
            <a:ext cx="2194832" cy="323165"/>
          </a:xfrm>
          <a:prstGeom prst="rect">
            <a:avLst/>
          </a:prstGeom>
        </p:spPr>
        <p:txBody>
          <a:bodyPr wrap="none">
            <a:spAutoFit/>
          </a:bodyPr>
          <a:lstStyle/>
          <a:p>
            <a:r>
              <a:rPr lang="es-MX" sz="1500" dirty="0"/>
              <a:t>https://www.nextflow.io/</a:t>
            </a:r>
          </a:p>
        </p:txBody>
      </p:sp>
    </p:spTree>
    <p:extLst>
      <p:ext uri="{BB962C8B-B14F-4D97-AF65-F5344CB8AC3E}">
        <p14:creationId xmlns:p14="http://schemas.microsoft.com/office/powerpoint/2010/main" val="1775218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pic>
        <p:nvPicPr>
          <p:cNvPr id="110" name="Google Shape;110;p9"/>
          <p:cNvPicPr preferRelativeResize="0"/>
          <p:nvPr/>
        </p:nvPicPr>
        <p:blipFill rotWithShape="1">
          <a:blip r:embed="rId4">
            <a:alphaModFix/>
          </a:blip>
          <a:srcRect l="7911" t="20400" r="5244" b="18189"/>
          <a:stretch/>
        </p:blipFill>
        <p:spPr>
          <a:xfrm>
            <a:off x="600700" y="321750"/>
            <a:ext cx="6288701" cy="1105800"/>
          </a:xfrm>
          <a:prstGeom prst="rect">
            <a:avLst/>
          </a:prstGeom>
          <a:noFill/>
          <a:ln>
            <a:noFill/>
          </a:ln>
        </p:spPr>
      </p:pic>
      <p:pic>
        <p:nvPicPr>
          <p:cNvPr id="5" name="Imagen 4">
            <a:extLst>
              <a:ext uri="{FF2B5EF4-FFF2-40B4-BE49-F238E27FC236}">
                <a16:creationId xmlns:a16="http://schemas.microsoft.com/office/drawing/2014/main" id="{63086B74-B9C8-5940-827E-AC90B2BCD26C}"/>
              </a:ext>
            </a:extLst>
          </p:cNvPr>
          <p:cNvPicPr>
            <a:picLocks noChangeAspect="1"/>
          </p:cNvPicPr>
          <p:nvPr/>
        </p:nvPicPr>
        <p:blipFill>
          <a:blip r:embed="rId5"/>
          <a:stretch>
            <a:fillRect/>
          </a:stretch>
        </p:blipFill>
        <p:spPr>
          <a:xfrm>
            <a:off x="3095337" y="1504935"/>
            <a:ext cx="7877463" cy="2374683"/>
          </a:xfrm>
          <a:prstGeom prst="rect">
            <a:avLst/>
          </a:prstGeom>
        </p:spPr>
      </p:pic>
      <p:sp>
        <p:nvSpPr>
          <p:cNvPr id="6" name="CuadroTexto 5">
            <a:extLst>
              <a:ext uri="{FF2B5EF4-FFF2-40B4-BE49-F238E27FC236}">
                <a16:creationId xmlns:a16="http://schemas.microsoft.com/office/drawing/2014/main" id="{BCE16048-BACF-1948-A182-C602DE6DB0B3}"/>
              </a:ext>
            </a:extLst>
          </p:cNvPr>
          <p:cNvSpPr txBox="1"/>
          <p:nvPr/>
        </p:nvSpPr>
        <p:spPr>
          <a:xfrm>
            <a:off x="1263534" y="4322618"/>
            <a:ext cx="10163988" cy="861774"/>
          </a:xfrm>
          <a:prstGeom prst="rect">
            <a:avLst/>
          </a:prstGeom>
          <a:noFill/>
        </p:spPr>
        <p:txBody>
          <a:bodyPr wrap="square" rtlCol="0">
            <a:spAutoFit/>
          </a:bodyPr>
          <a:lstStyle/>
          <a:p>
            <a:r>
              <a:rPr lang="es-MX" sz="2500" dirty="0"/>
              <a:t>Lo podemos pensar </a:t>
            </a:r>
            <a:r>
              <a:rPr lang="es-MX" sz="2500"/>
              <a:t>como un paquete que contiene </a:t>
            </a:r>
            <a:r>
              <a:rPr lang="es-MX" sz="2500" dirty="0"/>
              <a:t>todas las dependencias de software que necesitamos </a:t>
            </a:r>
          </a:p>
        </p:txBody>
      </p:sp>
    </p:spTree>
    <p:extLst>
      <p:ext uri="{BB962C8B-B14F-4D97-AF65-F5344CB8AC3E}">
        <p14:creationId xmlns:p14="http://schemas.microsoft.com/office/powerpoint/2010/main" val="1581319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
        <p:cNvGrpSpPr/>
        <p:nvPr/>
      </p:nvGrpSpPr>
      <p:grpSpPr>
        <a:xfrm>
          <a:off x="0" y="0"/>
          <a:ext cx="0" cy="0"/>
          <a:chOff x="0" y="0"/>
          <a:chExt cx="0" cy="0"/>
        </a:xfrm>
      </p:grpSpPr>
      <p:sp>
        <p:nvSpPr>
          <p:cNvPr id="97" name="Google Shape;97;p7"/>
          <p:cNvSpPr txBox="1">
            <a:spLocks noGrp="1"/>
          </p:cNvSpPr>
          <p:nvPr>
            <p:ph type="title"/>
          </p:nvPr>
        </p:nvSpPr>
        <p:spPr>
          <a:xfrm>
            <a:off x="6072783" y="786384"/>
            <a:ext cx="5720080" cy="206681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6E152E"/>
              </a:buClr>
              <a:buSzPts val="4400"/>
              <a:buFont typeface="Montserrat SemiBold"/>
              <a:buNone/>
            </a:pPr>
            <a:r>
              <a:rPr lang="es-MX" sz="3600" b="1">
                <a:solidFill>
                  <a:srgbClr val="691932"/>
                </a:solidFill>
                <a:latin typeface="Noto Sans"/>
                <a:ea typeface="Noto Sans"/>
                <a:cs typeface="Noto Sans"/>
                <a:sym typeface="Noto Sans"/>
              </a:rPr>
              <a:t>Flujo para el preprocesamiento y ensambaldo de los datos</a:t>
            </a:r>
            <a:endParaRPr sz="3600" b="1" dirty="0">
              <a:solidFill>
                <a:srgbClr val="691932"/>
              </a:solidFill>
              <a:latin typeface="Noto Sans"/>
              <a:ea typeface="Noto Sans"/>
              <a:cs typeface="Noto Sans"/>
              <a:sym typeface="Noto Sans"/>
            </a:endParaRPr>
          </a:p>
        </p:txBody>
      </p:sp>
      <p:cxnSp>
        <p:nvCxnSpPr>
          <p:cNvPr id="98" name="Google Shape;98;p7"/>
          <p:cNvCxnSpPr/>
          <p:nvPr/>
        </p:nvCxnSpPr>
        <p:spPr>
          <a:xfrm>
            <a:off x="6182139" y="2932043"/>
            <a:ext cx="6009861" cy="0"/>
          </a:xfrm>
          <a:prstGeom prst="straightConnector1">
            <a:avLst/>
          </a:prstGeom>
          <a:noFill/>
          <a:ln w="38100" cap="flat" cmpd="sng">
            <a:solidFill>
              <a:srgbClr val="B7903D"/>
            </a:solidFill>
            <a:prstDash val="solid"/>
            <a:miter lim="800000"/>
            <a:headEnd type="none" w="sm" len="sm"/>
            <a:tailEnd type="none" w="sm" len="sm"/>
          </a:ln>
        </p:spPr>
      </p:cxnSp>
      <p:pic>
        <p:nvPicPr>
          <p:cNvPr id="99" name="Google Shape;99;p7"/>
          <p:cNvPicPr preferRelativeResize="0"/>
          <p:nvPr/>
        </p:nvPicPr>
        <p:blipFill rotWithShape="1">
          <a:blip r:embed="rId4">
            <a:alphaModFix/>
          </a:blip>
          <a:srcRect l="7911" t="20400" r="5244" b="18189"/>
          <a:stretch/>
        </p:blipFill>
        <p:spPr>
          <a:xfrm>
            <a:off x="600700" y="321750"/>
            <a:ext cx="6288701" cy="1105800"/>
          </a:xfrm>
          <a:prstGeom prst="rect">
            <a:avLst/>
          </a:prstGeom>
          <a:noFill/>
          <a:ln>
            <a:noFill/>
          </a:ln>
        </p:spPr>
      </p:pic>
    </p:spTree>
    <p:extLst>
      <p:ext uri="{BB962C8B-B14F-4D97-AF65-F5344CB8AC3E}">
        <p14:creationId xmlns:p14="http://schemas.microsoft.com/office/powerpoint/2010/main" val="2942667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3" name="Pentágono 2">
            <a:extLst>
              <a:ext uri="{FF2B5EF4-FFF2-40B4-BE49-F238E27FC236}">
                <a16:creationId xmlns:a16="http://schemas.microsoft.com/office/drawing/2014/main" id="{26711AC4-AEDC-C943-8E05-01C64AA8B7C3}"/>
              </a:ext>
            </a:extLst>
          </p:cNvPr>
          <p:cNvSpPr/>
          <p:nvPr/>
        </p:nvSpPr>
        <p:spPr>
          <a:xfrm>
            <a:off x="1055915" y="391886"/>
            <a:ext cx="3004457" cy="139337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accent1"/>
                </a:solidFill>
              </a:rPr>
              <a:t>VERIFICAR QUE LOS ARCHIVOS INICIALES NO ESTÉN DAÑADOS</a:t>
            </a:r>
          </a:p>
          <a:p>
            <a:pPr algn="ctr"/>
            <a:r>
              <a:rPr lang="es-MX" b="1" dirty="0">
                <a:solidFill>
                  <a:schemeClr val="accent1"/>
                </a:solidFill>
              </a:rPr>
              <a:t>gzip -t</a:t>
            </a:r>
          </a:p>
        </p:txBody>
      </p:sp>
      <p:sp>
        <p:nvSpPr>
          <p:cNvPr id="6" name="Pentágono 5">
            <a:extLst>
              <a:ext uri="{FF2B5EF4-FFF2-40B4-BE49-F238E27FC236}">
                <a16:creationId xmlns:a16="http://schemas.microsoft.com/office/drawing/2014/main" id="{79D00BCC-6BBD-B847-B98B-D495E5F857E1}"/>
              </a:ext>
            </a:extLst>
          </p:cNvPr>
          <p:cNvSpPr/>
          <p:nvPr/>
        </p:nvSpPr>
        <p:spPr>
          <a:xfrm>
            <a:off x="4474029" y="391886"/>
            <a:ext cx="3320143" cy="139337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accent1"/>
                </a:solidFill>
              </a:rPr>
              <a:t>ELIMINAR ADAPTADORES, LECTURAS DE BAJA CALIDAD, LECTURAS CORTAS, EXTREMOS DE BAJA CALIDAD</a:t>
            </a:r>
          </a:p>
          <a:p>
            <a:pPr algn="ctr"/>
            <a:r>
              <a:rPr lang="es-MX" b="1" dirty="0">
                <a:solidFill>
                  <a:schemeClr val="accent1"/>
                </a:solidFill>
              </a:rPr>
              <a:t>fastp</a:t>
            </a:r>
          </a:p>
        </p:txBody>
      </p:sp>
      <p:sp>
        <p:nvSpPr>
          <p:cNvPr id="7" name="Pentágono 6">
            <a:extLst>
              <a:ext uri="{FF2B5EF4-FFF2-40B4-BE49-F238E27FC236}">
                <a16:creationId xmlns:a16="http://schemas.microsoft.com/office/drawing/2014/main" id="{C91A0C8B-766A-064E-8CD1-00F310449E66}"/>
              </a:ext>
            </a:extLst>
          </p:cNvPr>
          <p:cNvSpPr/>
          <p:nvPr/>
        </p:nvSpPr>
        <p:spPr>
          <a:xfrm>
            <a:off x="8098972" y="391886"/>
            <a:ext cx="3320143" cy="139337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accent1"/>
                </a:solidFill>
              </a:rPr>
              <a:t>VERIFICAR QUE EXISTAN LECTURAS</a:t>
            </a:r>
          </a:p>
          <a:p>
            <a:pPr algn="ctr"/>
            <a:endParaRPr lang="es-MX" b="1" dirty="0">
              <a:solidFill>
                <a:schemeClr val="accent1"/>
              </a:solidFill>
            </a:endParaRPr>
          </a:p>
        </p:txBody>
      </p:sp>
      <p:sp>
        <p:nvSpPr>
          <p:cNvPr id="10" name="Pentágono 9">
            <a:extLst>
              <a:ext uri="{FF2B5EF4-FFF2-40B4-BE49-F238E27FC236}">
                <a16:creationId xmlns:a16="http://schemas.microsoft.com/office/drawing/2014/main" id="{8F025CC3-2251-C24D-9901-4021B4AD2155}"/>
              </a:ext>
            </a:extLst>
          </p:cNvPr>
          <p:cNvSpPr/>
          <p:nvPr/>
        </p:nvSpPr>
        <p:spPr>
          <a:xfrm>
            <a:off x="413658" y="2492828"/>
            <a:ext cx="3320143" cy="139337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accent1"/>
                </a:solidFill>
              </a:rPr>
              <a:t>ALINEAR CONTRA VARIOS GENOMAS DE REFERENCIA</a:t>
            </a:r>
          </a:p>
          <a:p>
            <a:pPr algn="ctr"/>
            <a:r>
              <a:rPr lang="es-MX" b="1" dirty="0">
                <a:solidFill>
                  <a:schemeClr val="accent1"/>
                </a:solidFill>
              </a:rPr>
              <a:t>bwa</a:t>
            </a:r>
          </a:p>
          <a:p>
            <a:pPr algn="ctr"/>
            <a:endParaRPr lang="es-MX" b="1" dirty="0">
              <a:solidFill>
                <a:schemeClr val="accent1"/>
              </a:solidFill>
            </a:endParaRPr>
          </a:p>
        </p:txBody>
      </p:sp>
      <p:sp>
        <p:nvSpPr>
          <p:cNvPr id="11" name="Pentágono 10">
            <a:extLst>
              <a:ext uri="{FF2B5EF4-FFF2-40B4-BE49-F238E27FC236}">
                <a16:creationId xmlns:a16="http://schemas.microsoft.com/office/drawing/2014/main" id="{1709C096-342F-A54C-9EC8-F442E969BE6C}"/>
              </a:ext>
            </a:extLst>
          </p:cNvPr>
          <p:cNvSpPr/>
          <p:nvPr/>
        </p:nvSpPr>
        <p:spPr>
          <a:xfrm>
            <a:off x="3907972" y="2481944"/>
            <a:ext cx="3320143" cy="139337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accent1"/>
                </a:solidFill>
              </a:rPr>
              <a:t>OBTENER MÉTRICAS DE PROFUNDIDAD Y COBERTURA</a:t>
            </a:r>
          </a:p>
          <a:p>
            <a:pPr algn="ctr"/>
            <a:r>
              <a:rPr lang="es-MX" b="1" dirty="0">
                <a:solidFill>
                  <a:schemeClr val="accent1"/>
                </a:solidFill>
              </a:rPr>
              <a:t>mosdepth</a:t>
            </a:r>
          </a:p>
          <a:p>
            <a:pPr algn="ctr"/>
            <a:endParaRPr lang="es-MX" b="1" dirty="0">
              <a:solidFill>
                <a:schemeClr val="accent1"/>
              </a:solidFill>
            </a:endParaRPr>
          </a:p>
        </p:txBody>
      </p:sp>
      <p:sp>
        <p:nvSpPr>
          <p:cNvPr id="12" name="Pentágono 11">
            <a:extLst>
              <a:ext uri="{FF2B5EF4-FFF2-40B4-BE49-F238E27FC236}">
                <a16:creationId xmlns:a16="http://schemas.microsoft.com/office/drawing/2014/main" id="{DD38C526-AF16-054E-AD57-9437B056351B}"/>
              </a:ext>
            </a:extLst>
          </p:cNvPr>
          <p:cNvSpPr/>
          <p:nvPr/>
        </p:nvSpPr>
        <p:spPr>
          <a:xfrm>
            <a:off x="7402286" y="2405745"/>
            <a:ext cx="4865914" cy="1600200"/>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accent1"/>
                </a:solidFill>
              </a:rPr>
              <a:t>ENSAMBLAR DE NOVO</a:t>
            </a:r>
          </a:p>
          <a:p>
            <a:pPr algn="ctr"/>
            <a:r>
              <a:rPr lang="es-MX" b="1" dirty="0">
                <a:solidFill>
                  <a:schemeClr val="accent1"/>
                </a:solidFill>
              </a:rPr>
              <a:t>spades [-isolate]</a:t>
            </a:r>
          </a:p>
          <a:p>
            <a:pPr algn="ctr"/>
            <a:endParaRPr lang="es-MX" b="1" dirty="0">
              <a:solidFill>
                <a:schemeClr val="accent1"/>
              </a:solidFill>
            </a:endParaRPr>
          </a:p>
          <a:p>
            <a:pPr algn="ctr"/>
            <a:r>
              <a:rPr lang="es-MX" b="1" dirty="0">
                <a:solidFill>
                  <a:schemeClr val="accent1"/>
                </a:solidFill>
              </a:rPr>
              <a:t>Recomendado para aislados de alta cobertura, mejora el ensamble y el tiempo de ejecución. Recomiendan hacer trimeado de las lecturas</a:t>
            </a:r>
          </a:p>
        </p:txBody>
      </p:sp>
      <p:sp>
        <p:nvSpPr>
          <p:cNvPr id="13" name="Pentágono 12">
            <a:extLst>
              <a:ext uri="{FF2B5EF4-FFF2-40B4-BE49-F238E27FC236}">
                <a16:creationId xmlns:a16="http://schemas.microsoft.com/office/drawing/2014/main" id="{02A9BEC7-66EE-3A4B-9270-EED8D7FC2B1D}"/>
              </a:ext>
            </a:extLst>
          </p:cNvPr>
          <p:cNvSpPr/>
          <p:nvPr/>
        </p:nvSpPr>
        <p:spPr>
          <a:xfrm>
            <a:off x="3657600" y="4463143"/>
            <a:ext cx="3320143" cy="139337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accent1"/>
                </a:solidFill>
              </a:rPr>
              <a:t>COMPARAR ENSAMBLES CONTRA REFERENCIAS CONOCIDAS</a:t>
            </a:r>
          </a:p>
          <a:p>
            <a:pPr algn="ctr"/>
            <a:r>
              <a:rPr lang="es-MX" b="1" dirty="0">
                <a:solidFill>
                  <a:schemeClr val="accent1"/>
                </a:solidFill>
              </a:rPr>
              <a:t>quast</a:t>
            </a:r>
          </a:p>
          <a:p>
            <a:pPr algn="ctr"/>
            <a:endParaRPr lang="es-MX" b="1" dirty="0">
              <a:solidFill>
                <a:schemeClr val="accent1"/>
              </a:solidFill>
            </a:endParaRPr>
          </a:p>
        </p:txBody>
      </p:sp>
      <p:sp>
        <p:nvSpPr>
          <p:cNvPr id="14" name="Pentágono 13">
            <a:extLst>
              <a:ext uri="{FF2B5EF4-FFF2-40B4-BE49-F238E27FC236}">
                <a16:creationId xmlns:a16="http://schemas.microsoft.com/office/drawing/2014/main" id="{2A87B82E-3447-3246-B1BA-B10AB6082D44}"/>
              </a:ext>
            </a:extLst>
          </p:cNvPr>
          <p:cNvSpPr/>
          <p:nvPr/>
        </p:nvSpPr>
        <p:spPr>
          <a:xfrm>
            <a:off x="7707086" y="4463143"/>
            <a:ext cx="3320143" cy="139337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accent1"/>
                </a:solidFill>
              </a:rPr>
              <a:t>REPORTES DE CALIDAD</a:t>
            </a:r>
          </a:p>
          <a:p>
            <a:pPr algn="ctr"/>
            <a:r>
              <a:rPr lang="es-MX" b="1" dirty="0">
                <a:solidFill>
                  <a:schemeClr val="accent1"/>
                </a:solidFill>
              </a:rPr>
              <a:t>multiqc</a:t>
            </a:r>
          </a:p>
          <a:p>
            <a:pPr algn="ctr"/>
            <a:endParaRPr lang="es-MX" b="1" dirty="0">
              <a:solidFill>
                <a:schemeClr val="accent1"/>
              </a:solidFill>
            </a:endParaRPr>
          </a:p>
        </p:txBody>
      </p:sp>
      <p:cxnSp>
        <p:nvCxnSpPr>
          <p:cNvPr id="15" name="Conector angular 14">
            <a:extLst>
              <a:ext uri="{FF2B5EF4-FFF2-40B4-BE49-F238E27FC236}">
                <a16:creationId xmlns:a16="http://schemas.microsoft.com/office/drawing/2014/main" id="{3739A2C5-BFA2-9044-BA03-E8D97E64AB52}"/>
              </a:ext>
            </a:extLst>
          </p:cNvPr>
          <p:cNvCxnSpPr>
            <a:stCxn id="7" idx="2"/>
            <a:endCxn id="10" idx="0"/>
          </p:cNvCxnSpPr>
          <p:nvPr/>
        </p:nvCxnSpPr>
        <p:spPr>
          <a:xfrm rot="5400000">
            <a:off x="5214259" y="-1703614"/>
            <a:ext cx="707570" cy="7685314"/>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Conector angular 16">
            <a:extLst>
              <a:ext uri="{FF2B5EF4-FFF2-40B4-BE49-F238E27FC236}">
                <a16:creationId xmlns:a16="http://schemas.microsoft.com/office/drawing/2014/main" id="{BEEC0E20-E35F-2742-A6D8-43127A0755AF}"/>
              </a:ext>
            </a:extLst>
          </p:cNvPr>
          <p:cNvCxnSpPr>
            <a:cxnSpLocks/>
            <a:stCxn id="12" idx="2"/>
            <a:endCxn id="13" idx="0"/>
          </p:cNvCxnSpPr>
          <p:nvPr/>
        </p:nvCxnSpPr>
        <p:spPr>
          <a:xfrm rot="5400000">
            <a:off x="6973662" y="2001612"/>
            <a:ext cx="457198" cy="4465864"/>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600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pic>
        <p:nvPicPr>
          <p:cNvPr id="110" name="Google Shape;110;p9"/>
          <p:cNvPicPr preferRelativeResize="0"/>
          <p:nvPr/>
        </p:nvPicPr>
        <p:blipFill rotWithShape="1">
          <a:blip r:embed="rId4">
            <a:alphaModFix/>
          </a:blip>
          <a:srcRect l="7911" t="20400" r="5244" b="18189"/>
          <a:stretch/>
        </p:blipFill>
        <p:spPr>
          <a:xfrm>
            <a:off x="600700" y="321750"/>
            <a:ext cx="6288701" cy="1105800"/>
          </a:xfrm>
          <a:prstGeom prst="rect">
            <a:avLst/>
          </a:prstGeom>
          <a:noFill/>
          <a:ln>
            <a:noFill/>
          </a:ln>
        </p:spPr>
      </p:pic>
      <p:sp>
        <p:nvSpPr>
          <p:cNvPr id="3" name="CuadroTexto 2">
            <a:extLst>
              <a:ext uri="{FF2B5EF4-FFF2-40B4-BE49-F238E27FC236}">
                <a16:creationId xmlns:a16="http://schemas.microsoft.com/office/drawing/2014/main" id="{9F1DCB6D-340E-3F42-AD5B-CD5C5A7A60A1}"/>
              </a:ext>
            </a:extLst>
          </p:cNvPr>
          <p:cNvSpPr txBox="1"/>
          <p:nvPr/>
        </p:nvSpPr>
        <p:spPr>
          <a:xfrm>
            <a:off x="7300155" y="164593"/>
            <a:ext cx="4289368" cy="1015663"/>
          </a:xfrm>
          <a:prstGeom prst="rect">
            <a:avLst/>
          </a:prstGeom>
          <a:noFill/>
        </p:spPr>
        <p:txBody>
          <a:bodyPr wrap="square" rtlCol="0">
            <a:spAutoFit/>
          </a:bodyPr>
          <a:lstStyle/>
          <a:p>
            <a:pPr algn="ctr"/>
            <a:r>
              <a:rPr lang="es-MX" sz="3000" dirty="0"/>
              <a:t>COMPARACIÓN DE ENSAMBLES</a:t>
            </a:r>
          </a:p>
        </p:txBody>
      </p:sp>
      <p:graphicFrame>
        <p:nvGraphicFramePr>
          <p:cNvPr id="2" name="Tabla 1">
            <a:extLst>
              <a:ext uri="{FF2B5EF4-FFF2-40B4-BE49-F238E27FC236}">
                <a16:creationId xmlns:a16="http://schemas.microsoft.com/office/drawing/2014/main" id="{A8276D3B-EF45-CD48-BE04-2430C54B2513}"/>
              </a:ext>
            </a:extLst>
          </p:cNvPr>
          <p:cNvGraphicFramePr>
            <a:graphicFrameLocks noGrp="1"/>
          </p:cNvGraphicFramePr>
          <p:nvPr>
            <p:extLst>
              <p:ext uri="{D42A27DB-BD31-4B8C-83A1-F6EECF244321}">
                <p14:modId xmlns:p14="http://schemas.microsoft.com/office/powerpoint/2010/main" val="54860603"/>
              </p:ext>
            </p:extLst>
          </p:nvPr>
        </p:nvGraphicFramePr>
        <p:xfrm>
          <a:off x="910771" y="1427550"/>
          <a:ext cx="10678752" cy="3819676"/>
        </p:xfrm>
        <a:graphic>
          <a:graphicData uri="http://schemas.openxmlformats.org/drawingml/2006/table">
            <a:tbl>
              <a:tblPr firstRow="1" bandRow="1">
                <a:tableStyleId>{C083E6E3-FA7D-4D7B-A595-EF9225AFEA82}</a:tableStyleId>
              </a:tblPr>
              <a:tblGrid>
                <a:gridCol w="1843315">
                  <a:extLst>
                    <a:ext uri="{9D8B030D-6E8A-4147-A177-3AD203B41FA5}">
                      <a16:colId xmlns:a16="http://schemas.microsoft.com/office/drawing/2014/main" val="383901986"/>
                    </a:ext>
                  </a:extLst>
                </a:gridCol>
                <a:gridCol w="8835437">
                  <a:extLst>
                    <a:ext uri="{9D8B030D-6E8A-4147-A177-3AD203B41FA5}">
                      <a16:colId xmlns:a16="http://schemas.microsoft.com/office/drawing/2014/main" val="3073054260"/>
                    </a:ext>
                  </a:extLst>
                </a:gridCol>
              </a:tblGrid>
              <a:tr h="433649">
                <a:tc>
                  <a:txBody>
                    <a:bodyPr/>
                    <a:lstStyle/>
                    <a:p>
                      <a:r>
                        <a:rPr lang="es-MX" sz="1500" dirty="0"/>
                        <a:t>MÉTRICA</a:t>
                      </a:r>
                    </a:p>
                  </a:txBody>
                  <a:tcPr/>
                </a:tc>
                <a:tc>
                  <a:txBody>
                    <a:bodyPr/>
                    <a:lstStyle/>
                    <a:p>
                      <a:r>
                        <a:rPr lang="es-MX" sz="1500" dirty="0"/>
                        <a:t>SIGNIFICADO</a:t>
                      </a:r>
                    </a:p>
                  </a:txBody>
                  <a:tcPr/>
                </a:tc>
                <a:extLst>
                  <a:ext uri="{0D108BD9-81ED-4DB2-BD59-A6C34878D82A}">
                    <a16:rowId xmlns:a16="http://schemas.microsoft.com/office/drawing/2014/main" val="614113082"/>
                  </a:ext>
                </a:extLst>
              </a:tr>
              <a:tr h="1443517">
                <a:tc>
                  <a:txBody>
                    <a:bodyPr/>
                    <a:lstStyle/>
                    <a:p>
                      <a:r>
                        <a:rPr lang="es-MX" sz="1500" dirty="0"/>
                        <a:t>N50</a:t>
                      </a:r>
                    </a:p>
                  </a:txBody>
                  <a:tcPr/>
                </a:tc>
                <a:tc>
                  <a:txBody>
                    <a:bodyPr/>
                    <a:lstStyle/>
                    <a:p>
                      <a:r>
                        <a:rPr lang="es-MX" sz="1500" b="0" i="0" u="none" strike="noStrike" cap="none" dirty="0">
                          <a:solidFill>
                            <a:schemeClr val="tx1"/>
                          </a:solidFill>
                          <a:effectLst/>
                          <a:latin typeface="+mn-lt"/>
                          <a:ea typeface="+mn-ea"/>
                          <a:cs typeface="+mn-cs"/>
                          <a:sym typeface="Arial"/>
                        </a:rPr>
                        <a:t>La longitud del contig más corto en el conjunto que contiene la mitad de la longitud total del genoma ensamblado. En otras palabras:</a:t>
                      </a:r>
                    </a:p>
                    <a:p>
                      <a:r>
                        <a:rPr lang="es-MX" sz="1500" b="0" i="0" u="none" strike="noStrike" cap="none" dirty="0">
                          <a:solidFill>
                            <a:schemeClr val="tx1"/>
                          </a:solidFill>
                          <a:effectLst/>
                          <a:latin typeface="+mn-lt"/>
                          <a:ea typeface="+mn-ea"/>
                          <a:cs typeface="+mn-cs"/>
                          <a:sym typeface="Arial"/>
                        </a:rPr>
                        <a:t>- Ordenas todos los contigs de mayor a menor longitud.</a:t>
                      </a:r>
                    </a:p>
                    <a:p>
                      <a:r>
                        <a:rPr lang="es-MX" sz="1500" b="0" i="0" u="none" strike="noStrike" cap="none" dirty="0">
                          <a:solidFill>
                            <a:schemeClr val="tx1"/>
                          </a:solidFill>
                          <a:effectLst/>
                          <a:latin typeface="+mn-lt"/>
                          <a:ea typeface="+mn-ea"/>
                          <a:cs typeface="+mn-cs"/>
                          <a:sym typeface="Arial"/>
                        </a:rPr>
                        <a:t>- Sumas las longitudes de los contigs hasta que alcances el 50% de la longitud total del genoma.</a:t>
                      </a:r>
                    </a:p>
                    <a:p>
                      <a:r>
                        <a:rPr lang="es-MX" sz="1500" b="0" i="0" u="none" strike="noStrike" cap="none" dirty="0">
                          <a:solidFill>
                            <a:schemeClr val="tx1"/>
                          </a:solidFill>
                          <a:effectLst/>
                          <a:latin typeface="+mn-lt"/>
                          <a:ea typeface="+mn-ea"/>
                          <a:cs typeface="+mn-cs"/>
                          <a:sym typeface="Arial"/>
                        </a:rPr>
                        <a:t>- La longitud del último contig que agregaste para alcanzar ese 50% es la N50.</a:t>
                      </a:r>
                    </a:p>
                  </a:txBody>
                  <a:tcPr/>
                </a:tc>
                <a:extLst>
                  <a:ext uri="{0D108BD9-81ED-4DB2-BD59-A6C34878D82A}">
                    <a16:rowId xmlns:a16="http://schemas.microsoft.com/office/drawing/2014/main" val="2783373229"/>
                  </a:ext>
                </a:extLst>
              </a:tr>
              <a:tr h="433649">
                <a:tc>
                  <a:txBody>
                    <a:bodyPr/>
                    <a:lstStyle/>
                    <a:p>
                      <a:r>
                        <a:rPr lang="es-MX" sz="1500" dirty="0"/>
                        <a:t>L50</a:t>
                      </a:r>
                    </a:p>
                  </a:txBody>
                  <a:tcPr/>
                </a:tc>
                <a:tc>
                  <a:txBody>
                    <a:bodyPr/>
                    <a:lstStyle/>
                    <a:p>
                      <a:r>
                        <a:rPr lang="es-MX" sz="1500" b="0" i="0" u="none" strike="noStrike" cap="none" dirty="0">
                          <a:solidFill>
                            <a:schemeClr val="tx1"/>
                          </a:solidFill>
                          <a:effectLst/>
                          <a:latin typeface="+mn-lt"/>
                          <a:ea typeface="+mn-ea"/>
                          <a:cs typeface="+mn-cs"/>
                          <a:sym typeface="Arial"/>
                        </a:rPr>
                        <a:t>El número de contigs tal que su longitud contiene la mitad del tamaño total del ensamble</a:t>
                      </a:r>
                      <a:endParaRPr lang="es-MX" sz="1500" dirty="0"/>
                    </a:p>
                  </a:txBody>
                  <a:tcPr/>
                </a:tc>
                <a:extLst>
                  <a:ext uri="{0D108BD9-81ED-4DB2-BD59-A6C34878D82A}">
                    <a16:rowId xmlns:a16="http://schemas.microsoft.com/office/drawing/2014/main" val="306599555"/>
                  </a:ext>
                </a:extLst>
              </a:tr>
              <a:tr h="433649">
                <a:tc>
                  <a:txBody>
                    <a:bodyPr/>
                    <a:lstStyle/>
                    <a:p>
                      <a:r>
                        <a:rPr lang="es-MX" sz="1500" dirty="0"/>
                        <a:t>Contig más largo</a:t>
                      </a:r>
                    </a:p>
                  </a:txBody>
                  <a:tcPr/>
                </a:tc>
                <a:tc>
                  <a:txBody>
                    <a:bodyPr/>
                    <a:lstStyle/>
                    <a:p>
                      <a:r>
                        <a:rPr lang="es-MX" sz="1500" dirty="0"/>
                        <a:t>La logitud del contig más largo</a:t>
                      </a:r>
                    </a:p>
                  </a:txBody>
                  <a:tcPr/>
                </a:tc>
                <a:extLst>
                  <a:ext uri="{0D108BD9-81ED-4DB2-BD59-A6C34878D82A}">
                    <a16:rowId xmlns:a16="http://schemas.microsoft.com/office/drawing/2014/main" val="1295977048"/>
                  </a:ext>
                </a:extLst>
              </a:tr>
              <a:tr h="641563">
                <a:tc>
                  <a:txBody>
                    <a:bodyPr/>
                    <a:lstStyle/>
                    <a:p>
                      <a:r>
                        <a:rPr lang="es-MX" sz="1500" dirty="0"/>
                        <a:t>Misassemblies</a:t>
                      </a:r>
                    </a:p>
                  </a:txBody>
                  <a:tcPr/>
                </a:tc>
                <a:tc>
                  <a:txBody>
                    <a:bodyPr/>
                    <a:lstStyle/>
                    <a:p>
                      <a:r>
                        <a:rPr lang="es-MX" sz="1500" dirty="0"/>
                        <a:t>Número de eventos en donde la secuencia en los contigs ensamblados parece indicar una reubicación, inversión o translocación de la secuencia de referencia</a:t>
                      </a:r>
                    </a:p>
                  </a:txBody>
                  <a:tcPr/>
                </a:tc>
                <a:extLst>
                  <a:ext uri="{0D108BD9-81ED-4DB2-BD59-A6C34878D82A}">
                    <a16:rowId xmlns:a16="http://schemas.microsoft.com/office/drawing/2014/main" val="2653020143"/>
                  </a:ext>
                </a:extLst>
              </a:tr>
              <a:tr h="433649">
                <a:tc>
                  <a:txBody>
                    <a:bodyPr/>
                    <a:lstStyle/>
                    <a:p>
                      <a:r>
                        <a:rPr lang="es-MX" sz="1500" dirty="0"/>
                        <a:t>Genome Fraction</a:t>
                      </a:r>
                    </a:p>
                  </a:txBody>
                  <a:tcPr/>
                </a:tc>
                <a:tc>
                  <a:txBody>
                    <a:bodyPr/>
                    <a:lstStyle/>
                    <a:p>
                      <a:r>
                        <a:rPr lang="es-MX" sz="1500" dirty="0"/>
                        <a:t>El número de bases alineadas en la referencia dividido por el tamaño total del ensamble</a:t>
                      </a:r>
                    </a:p>
                  </a:txBody>
                  <a:tcPr/>
                </a:tc>
                <a:extLst>
                  <a:ext uri="{0D108BD9-81ED-4DB2-BD59-A6C34878D82A}">
                    <a16:rowId xmlns:a16="http://schemas.microsoft.com/office/drawing/2014/main" val="1776090173"/>
                  </a:ext>
                </a:extLst>
              </a:tr>
            </a:tbl>
          </a:graphicData>
        </a:graphic>
      </p:graphicFrame>
    </p:spTree>
    <p:extLst>
      <p:ext uri="{BB962C8B-B14F-4D97-AF65-F5344CB8AC3E}">
        <p14:creationId xmlns:p14="http://schemas.microsoft.com/office/powerpoint/2010/main" val="2041680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
        <p:cNvGrpSpPr/>
        <p:nvPr/>
      </p:nvGrpSpPr>
      <p:grpSpPr>
        <a:xfrm>
          <a:off x="0" y="0"/>
          <a:ext cx="0" cy="0"/>
          <a:chOff x="0" y="0"/>
          <a:chExt cx="0" cy="0"/>
        </a:xfrm>
      </p:grpSpPr>
      <p:sp>
        <p:nvSpPr>
          <p:cNvPr id="97" name="Google Shape;97;p7"/>
          <p:cNvSpPr txBox="1">
            <a:spLocks noGrp="1"/>
          </p:cNvSpPr>
          <p:nvPr>
            <p:ph type="title"/>
          </p:nvPr>
        </p:nvSpPr>
        <p:spPr>
          <a:xfrm>
            <a:off x="6072783" y="786384"/>
            <a:ext cx="5720080" cy="206681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6E152E"/>
              </a:buClr>
              <a:buSzPts val="4400"/>
              <a:buFont typeface="Montserrat SemiBold"/>
              <a:buNone/>
            </a:pPr>
            <a:r>
              <a:rPr lang="es-MX" sz="3600" b="1" dirty="0">
                <a:solidFill>
                  <a:srgbClr val="691932"/>
                </a:solidFill>
                <a:latin typeface="Noto Sans"/>
                <a:ea typeface="Noto Sans"/>
                <a:cs typeface="Noto Sans"/>
                <a:sym typeface="Noto Sans"/>
              </a:rPr>
              <a:t>Flujo para la identificación de genes de resistencia</a:t>
            </a:r>
            <a:endParaRPr sz="3600" b="1" dirty="0">
              <a:solidFill>
                <a:srgbClr val="691932"/>
              </a:solidFill>
              <a:latin typeface="Noto Sans"/>
              <a:ea typeface="Noto Sans"/>
              <a:cs typeface="Noto Sans"/>
              <a:sym typeface="Noto Sans"/>
            </a:endParaRPr>
          </a:p>
        </p:txBody>
      </p:sp>
      <p:cxnSp>
        <p:nvCxnSpPr>
          <p:cNvPr id="98" name="Google Shape;98;p7"/>
          <p:cNvCxnSpPr/>
          <p:nvPr/>
        </p:nvCxnSpPr>
        <p:spPr>
          <a:xfrm>
            <a:off x="6182139" y="2932043"/>
            <a:ext cx="6009861" cy="0"/>
          </a:xfrm>
          <a:prstGeom prst="straightConnector1">
            <a:avLst/>
          </a:prstGeom>
          <a:noFill/>
          <a:ln w="38100" cap="flat" cmpd="sng">
            <a:solidFill>
              <a:srgbClr val="B7903D"/>
            </a:solidFill>
            <a:prstDash val="solid"/>
            <a:miter lim="800000"/>
            <a:headEnd type="none" w="sm" len="sm"/>
            <a:tailEnd type="none" w="sm" len="sm"/>
          </a:ln>
        </p:spPr>
      </p:cxnSp>
      <p:pic>
        <p:nvPicPr>
          <p:cNvPr id="99" name="Google Shape;99;p7"/>
          <p:cNvPicPr preferRelativeResize="0"/>
          <p:nvPr/>
        </p:nvPicPr>
        <p:blipFill rotWithShape="1">
          <a:blip r:embed="rId4">
            <a:alphaModFix/>
          </a:blip>
          <a:srcRect l="7911" t="20400" r="5244" b="18189"/>
          <a:stretch/>
        </p:blipFill>
        <p:spPr>
          <a:xfrm>
            <a:off x="600700" y="321750"/>
            <a:ext cx="6288701" cy="1105800"/>
          </a:xfrm>
          <a:prstGeom prst="rect">
            <a:avLst/>
          </a:prstGeom>
          <a:noFill/>
          <a:ln>
            <a:noFill/>
          </a:ln>
        </p:spPr>
      </p:pic>
    </p:spTree>
    <p:extLst>
      <p:ext uri="{BB962C8B-B14F-4D97-AF65-F5344CB8AC3E}">
        <p14:creationId xmlns:p14="http://schemas.microsoft.com/office/powerpoint/2010/main" val="2856244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2" name="Rectángulo 1">
            <a:extLst>
              <a:ext uri="{FF2B5EF4-FFF2-40B4-BE49-F238E27FC236}">
                <a16:creationId xmlns:a16="http://schemas.microsoft.com/office/drawing/2014/main" id="{BB7F0089-4C2A-7F49-8031-428BCD221E29}"/>
              </a:ext>
            </a:extLst>
          </p:cNvPr>
          <p:cNvSpPr/>
          <p:nvPr/>
        </p:nvSpPr>
        <p:spPr>
          <a:xfrm>
            <a:off x="5099955" y="332014"/>
            <a:ext cx="6732815" cy="1692730"/>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solidFill>
                  <a:schemeClr val="bg2"/>
                </a:solidFill>
              </a:rPr>
              <a:t>LECTURAS  PROCESADAS</a:t>
            </a:r>
          </a:p>
          <a:p>
            <a:pPr algn="ctr"/>
            <a:r>
              <a:rPr lang="es-MX" sz="1800" dirty="0">
                <a:solidFill>
                  <a:schemeClr val="bg2"/>
                </a:solidFill>
              </a:rPr>
              <a:t>Resfinder [KMA + BLAST] &amp; VirulenceFinder</a:t>
            </a:r>
          </a:p>
          <a:p>
            <a:pPr algn="ctr"/>
            <a:r>
              <a:rPr lang="es-MX" sz="1800" dirty="0">
                <a:solidFill>
                  <a:schemeClr val="bg2"/>
                </a:solidFill>
              </a:rPr>
              <a:t>KMA: k-mer seeding y el algoritmo Needleman-Wunsch para alinear las extensiones. ConClave para seleccionar el mejor alineamiento</a:t>
            </a:r>
          </a:p>
        </p:txBody>
      </p:sp>
      <p:sp>
        <p:nvSpPr>
          <p:cNvPr id="15" name="Rectángulo 14">
            <a:extLst>
              <a:ext uri="{FF2B5EF4-FFF2-40B4-BE49-F238E27FC236}">
                <a16:creationId xmlns:a16="http://schemas.microsoft.com/office/drawing/2014/main" id="{3CA75E65-EFC7-6148-B092-0E3140D15E0F}"/>
              </a:ext>
            </a:extLst>
          </p:cNvPr>
          <p:cNvSpPr/>
          <p:nvPr/>
        </p:nvSpPr>
        <p:spPr>
          <a:xfrm>
            <a:off x="6721927" y="2160815"/>
            <a:ext cx="4125686" cy="55517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solidFill>
                  <a:schemeClr val="bg2"/>
                </a:solidFill>
              </a:rPr>
              <a:t>ENSAMBLE &amp; VirulenceFinder</a:t>
            </a:r>
          </a:p>
          <a:p>
            <a:pPr algn="ctr"/>
            <a:r>
              <a:rPr lang="es-MX" sz="1800" dirty="0">
                <a:solidFill>
                  <a:schemeClr val="bg2"/>
                </a:solidFill>
              </a:rPr>
              <a:t>Resfinder [BLAST]</a:t>
            </a:r>
          </a:p>
        </p:txBody>
      </p:sp>
      <p:sp>
        <p:nvSpPr>
          <p:cNvPr id="16" name="Rectángulo 15">
            <a:extLst>
              <a:ext uri="{FF2B5EF4-FFF2-40B4-BE49-F238E27FC236}">
                <a16:creationId xmlns:a16="http://schemas.microsoft.com/office/drawing/2014/main" id="{840E068B-1BBB-7546-AE36-B3CEAA44A8C6}"/>
              </a:ext>
            </a:extLst>
          </p:cNvPr>
          <p:cNvSpPr/>
          <p:nvPr/>
        </p:nvSpPr>
        <p:spPr>
          <a:xfrm>
            <a:off x="816428" y="332013"/>
            <a:ext cx="4125686" cy="247650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solidFill>
                  <a:schemeClr val="bg2"/>
                </a:solidFill>
              </a:rPr>
              <a:t>IDENTIFICACIÓN DE GENES DE RESISTENCIA </a:t>
            </a:r>
          </a:p>
          <a:p>
            <a:pPr algn="ctr"/>
            <a:endParaRPr lang="es-MX" sz="1800" dirty="0">
              <a:solidFill>
                <a:schemeClr val="bg2"/>
              </a:solidFill>
            </a:endParaRPr>
          </a:p>
          <a:p>
            <a:pPr algn="ctr"/>
            <a:r>
              <a:rPr lang="es-MX" sz="1800" dirty="0">
                <a:solidFill>
                  <a:schemeClr val="bg2"/>
                </a:solidFill>
              </a:rPr>
              <a:t>&amp;&amp; </a:t>
            </a:r>
          </a:p>
          <a:p>
            <a:pPr algn="ctr"/>
            <a:endParaRPr lang="es-MX" sz="1800" dirty="0">
              <a:solidFill>
                <a:schemeClr val="bg2"/>
              </a:solidFill>
            </a:endParaRPr>
          </a:p>
          <a:p>
            <a:pPr algn="ctr"/>
            <a:r>
              <a:rPr lang="es-MX" sz="1800" dirty="0">
                <a:solidFill>
                  <a:schemeClr val="bg2"/>
                </a:solidFill>
              </a:rPr>
              <a:t>IDENTIFICACIÓN DE FACTORES DE VIRULENCIA</a:t>
            </a:r>
          </a:p>
          <a:p>
            <a:pPr algn="ctr"/>
            <a:endParaRPr lang="es-MX" sz="1800" dirty="0">
              <a:solidFill>
                <a:schemeClr val="bg2"/>
              </a:solidFill>
            </a:endParaRPr>
          </a:p>
        </p:txBody>
      </p:sp>
      <p:sp>
        <p:nvSpPr>
          <p:cNvPr id="18" name="Rectángulo 17">
            <a:extLst>
              <a:ext uri="{FF2B5EF4-FFF2-40B4-BE49-F238E27FC236}">
                <a16:creationId xmlns:a16="http://schemas.microsoft.com/office/drawing/2014/main" id="{812A93F3-F8B1-9F4F-B688-64F3BAEB416C}"/>
              </a:ext>
            </a:extLst>
          </p:cNvPr>
          <p:cNvSpPr/>
          <p:nvPr/>
        </p:nvSpPr>
        <p:spPr>
          <a:xfrm>
            <a:off x="816428" y="3331031"/>
            <a:ext cx="4000501" cy="1785256"/>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solidFill>
                  <a:schemeClr val="bg2"/>
                </a:solidFill>
              </a:rPr>
              <a:t>TIPIFICACIÓN DE OS ELEMENTOS GENÉTICOS SCCmec</a:t>
            </a:r>
          </a:p>
          <a:p>
            <a:pPr algn="ctr"/>
            <a:r>
              <a:rPr lang="es-MX" sz="1800" dirty="0">
                <a:solidFill>
                  <a:schemeClr val="bg2"/>
                </a:solidFill>
              </a:rPr>
              <a:t> [staphylococcal cassette chromosome </a:t>
            </a:r>
            <a:r>
              <a:rPr lang="es-MX" sz="1800" i="1" dirty="0">
                <a:solidFill>
                  <a:schemeClr val="bg2"/>
                </a:solidFill>
              </a:rPr>
              <a:t>mec]</a:t>
            </a:r>
            <a:endParaRPr lang="es-MX" sz="1800" dirty="0">
              <a:solidFill>
                <a:schemeClr val="bg2"/>
              </a:solidFill>
            </a:endParaRPr>
          </a:p>
        </p:txBody>
      </p:sp>
      <p:sp>
        <p:nvSpPr>
          <p:cNvPr id="19" name="Rectángulo 18">
            <a:extLst>
              <a:ext uri="{FF2B5EF4-FFF2-40B4-BE49-F238E27FC236}">
                <a16:creationId xmlns:a16="http://schemas.microsoft.com/office/drawing/2014/main" id="{D45F077B-B84A-3D44-AA6F-E4815CADA7FF}"/>
              </a:ext>
            </a:extLst>
          </p:cNvPr>
          <p:cNvSpPr/>
          <p:nvPr/>
        </p:nvSpPr>
        <p:spPr>
          <a:xfrm>
            <a:off x="5301342" y="3331031"/>
            <a:ext cx="6444343" cy="1785254"/>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solidFill>
                  <a:schemeClr val="bg2"/>
                </a:solidFill>
              </a:rPr>
              <a:t>SCC</a:t>
            </a:r>
            <a:r>
              <a:rPr lang="es-MX" sz="1800" i="1" dirty="0">
                <a:solidFill>
                  <a:schemeClr val="bg2"/>
                </a:solidFill>
              </a:rPr>
              <a:t>mec</a:t>
            </a:r>
            <a:r>
              <a:rPr lang="es-MX" sz="1800" dirty="0">
                <a:solidFill>
                  <a:schemeClr val="bg2"/>
                </a:solidFill>
              </a:rPr>
              <a:t>Finder</a:t>
            </a:r>
          </a:p>
          <a:p>
            <a:pPr algn="ctr"/>
            <a:r>
              <a:rPr lang="es-MX" sz="1800" dirty="0">
                <a:solidFill>
                  <a:schemeClr val="bg2"/>
                </a:solidFill>
              </a:rPr>
              <a:t>BLAST (complejos mer y ccr): &gt;=90% identidad a nivel de nucleotidos &amp; longitud &gt;=60%</a:t>
            </a:r>
          </a:p>
          <a:p>
            <a:pPr algn="ctr"/>
            <a:r>
              <a:rPr lang="es-MX" sz="1800" dirty="0">
                <a:solidFill>
                  <a:schemeClr val="bg2"/>
                </a:solidFill>
              </a:rPr>
              <a:t>Kmer-based: número de kmers co-ocurrrentes, &gt;=50% de los kmers del templado</a:t>
            </a:r>
          </a:p>
        </p:txBody>
      </p:sp>
    </p:spTree>
    <p:extLst>
      <p:ext uri="{BB962C8B-B14F-4D97-AF65-F5344CB8AC3E}">
        <p14:creationId xmlns:p14="http://schemas.microsoft.com/office/powerpoint/2010/main" val="3219346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7" name="Rectángulo 6">
            <a:extLst>
              <a:ext uri="{FF2B5EF4-FFF2-40B4-BE49-F238E27FC236}">
                <a16:creationId xmlns:a16="http://schemas.microsoft.com/office/drawing/2014/main" id="{B3DAC513-0D25-7647-9EE9-86C9E79177C1}"/>
              </a:ext>
            </a:extLst>
          </p:cNvPr>
          <p:cNvSpPr/>
          <p:nvPr/>
        </p:nvSpPr>
        <p:spPr>
          <a:xfrm>
            <a:off x="283029" y="1168173"/>
            <a:ext cx="5954486" cy="3207883"/>
          </a:xfrm>
          <a:prstGeom prst="rect">
            <a:avLst/>
          </a:prstGeom>
          <a:noFill/>
          <a:ln w="44450">
            <a:solidFill>
              <a:srgbClr val="FF4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solidFill>
                  <a:schemeClr val="bg2"/>
                </a:solidFill>
              </a:rPr>
              <a:t>ANOTACIÓN DE LOS ENSAMBLES</a:t>
            </a:r>
          </a:p>
          <a:p>
            <a:pPr algn="ctr"/>
            <a:r>
              <a:rPr lang="es-MX" sz="1800" dirty="0">
                <a:solidFill>
                  <a:schemeClr val="bg2"/>
                </a:solidFill>
              </a:rPr>
              <a:t>prokka</a:t>
            </a:r>
          </a:p>
          <a:p>
            <a:pPr algn="ctr"/>
            <a:endParaRPr lang="es-MX" sz="1800" dirty="0">
              <a:solidFill>
                <a:schemeClr val="bg2"/>
              </a:solidFill>
            </a:endParaRPr>
          </a:p>
          <a:p>
            <a:pPr algn="ctr"/>
            <a:r>
              <a:rPr lang="es-MX" sz="1800" dirty="0">
                <a:solidFill>
                  <a:schemeClr val="bg2"/>
                </a:solidFill>
              </a:rPr>
              <a:t>El 70% de las secuencias se anotan al usar las bases de datos core:</a:t>
            </a:r>
          </a:p>
          <a:p>
            <a:pPr marL="285750" indent="-285750" algn="ctr">
              <a:buFont typeface="Arial" panose="020B0604020202020204" pitchFamily="34" charset="0"/>
              <a:buChar char="•"/>
            </a:pPr>
            <a:r>
              <a:rPr lang="es-MX" sz="1800" dirty="0">
                <a:solidFill>
                  <a:schemeClr val="bg2"/>
                </a:solidFill>
              </a:rPr>
              <a:t>Isfinder (solo la transposasa)</a:t>
            </a:r>
          </a:p>
          <a:p>
            <a:pPr marL="285750" indent="-285750" algn="ctr">
              <a:buFont typeface="Arial" panose="020B0604020202020204" pitchFamily="34" charset="0"/>
              <a:buChar char="•"/>
            </a:pPr>
            <a:r>
              <a:rPr lang="es-MX" sz="1800" dirty="0">
                <a:solidFill>
                  <a:schemeClr val="bg2"/>
                </a:solidFill>
              </a:rPr>
              <a:t>Bacterial Antimicrobial Resistance Reference Gene Database</a:t>
            </a:r>
          </a:p>
          <a:p>
            <a:pPr marL="285750" indent="-285750" algn="ctr">
              <a:buFont typeface="Arial" panose="020B0604020202020204" pitchFamily="34" charset="0"/>
              <a:buChar char="•"/>
            </a:pPr>
            <a:r>
              <a:rPr lang="es-MX" sz="1800" dirty="0">
                <a:solidFill>
                  <a:schemeClr val="bg2"/>
                </a:solidFill>
              </a:rPr>
              <a:t>UniProKB (SwissProt)</a:t>
            </a:r>
          </a:p>
          <a:p>
            <a:pPr algn="ctr"/>
            <a:endParaRPr lang="es-MX" sz="1800" dirty="0">
              <a:solidFill>
                <a:schemeClr val="bg2"/>
              </a:solidFill>
            </a:endParaRPr>
          </a:p>
        </p:txBody>
      </p:sp>
      <p:sp>
        <p:nvSpPr>
          <p:cNvPr id="8" name="Rectángulo 7">
            <a:extLst>
              <a:ext uri="{FF2B5EF4-FFF2-40B4-BE49-F238E27FC236}">
                <a16:creationId xmlns:a16="http://schemas.microsoft.com/office/drawing/2014/main" id="{7E486568-A10C-3148-B842-1DF10EB2F027}"/>
              </a:ext>
            </a:extLst>
          </p:cNvPr>
          <p:cNvSpPr/>
          <p:nvPr/>
        </p:nvSpPr>
        <p:spPr>
          <a:xfrm>
            <a:off x="6596743" y="1168173"/>
            <a:ext cx="5116286" cy="3207883"/>
          </a:xfrm>
          <a:prstGeom prst="rect">
            <a:avLst/>
          </a:prstGeom>
          <a:noFill/>
          <a:ln w="44450">
            <a:solidFill>
              <a:srgbClr val="FF4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solidFill>
                  <a:schemeClr val="bg2"/>
                </a:solidFill>
              </a:rPr>
              <a:t>hmmscan (hmmer)</a:t>
            </a:r>
          </a:p>
          <a:p>
            <a:pPr algn="ctr"/>
            <a:endParaRPr lang="es-MX" sz="1800" dirty="0">
              <a:solidFill>
                <a:schemeClr val="bg2"/>
              </a:solidFill>
            </a:endParaRPr>
          </a:p>
          <a:p>
            <a:pPr algn="ctr"/>
            <a:r>
              <a:rPr lang="es-MX" sz="1800" dirty="0">
                <a:solidFill>
                  <a:schemeClr val="bg2"/>
                </a:solidFill>
              </a:rPr>
              <a:t>Busca secuencias de proteínas contra una base de datos de perfiles HMM</a:t>
            </a:r>
          </a:p>
          <a:p>
            <a:pPr marL="285750" indent="-285750" algn="ctr">
              <a:buFontTx/>
              <a:buChar char="-"/>
            </a:pPr>
            <a:endParaRPr lang="es-MX" sz="1800" dirty="0">
              <a:solidFill>
                <a:schemeClr val="bg2"/>
              </a:solidFill>
            </a:endParaRPr>
          </a:p>
          <a:p>
            <a:pPr algn="ctr"/>
            <a:r>
              <a:rPr lang="es-MX" sz="1800" dirty="0">
                <a:solidFill>
                  <a:schemeClr val="bg2"/>
                </a:solidFill>
              </a:rPr>
              <a:t>BASE DE DATOS: Resfam</a:t>
            </a:r>
          </a:p>
          <a:p>
            <a:pPr algn="ctr"/>
            <a:endParaRPr lang="es-MX" sz="1800" dirty="0">
              <a:solidFill>
                <a:schemeClr val="bg2"/>
              </a:solidFill>
            </a:endParaRPr>
          </a:p>
          <a:p>
            <a:pPr algn="ctr"/>
            <a:r>
              <a:rPr lang="es-MX" sz="1800" dirty="0">
                <a:solidFill>
                  <a:schemeClr val="bg2"/>
                </a:solidFill>
              </a:rPr>
              <a:t>Es una base de datos curada sobre famlias de proteínas y sus perfiles HMM asociados que tienen función de resistencia a antibióticos confirmada</a:t>
            </a:r>
          </a:p>
        </p:txBody>
      </p:sp>
      <p:sp>
        <p:nvSpPr>
          <p:cNvPr id="9" name="Rectángulo redondeado 8">
            <a:extLst>
              <a:ext uri="{FF2B5EF4-FFF2-40B4-BE49-F238E27FC236}">
                <a16:creationId xmlns:a16="http://schemas.microsoft.com/office/drawing/2014/main" id="{B2165DDE-8232-BB4F-960B-76497C377105}"/>
              </a:ext>
            </a:extLst>
          </p:cNvPr>
          <p:cNvSpPr/>
          <p:nvPr/>
        </p:nvSpPr>
        <p:spPr>
          <a:xfrm>
            <a:off x="3075214" y="4826624"/>
            <a:ext cx="7043057" cy="1469571"/>
          </a:xfrm>
          <a:prstGeom prst="roundRect">
            <a:avLst/>
          </a:prstGeom>
          <a:noFill/>
          <a:ln w="476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bg2"/>
                </a:solidFill>
              </a:rPr>
              <a:t>¿Qué es un perfil HMM?</a:t>
            </a:r>
          </a:p>
          <a:p>
            <a:pPr algn="ctr"/>
            <a:r>
              <a:rPr lang="es-MX" dirty="0">
                <a:solidFill>
                  <a:schemeClr val="bg2"/>
                </a:solidFill>
              </a:rPr>
              <a:t>Es un modelo probabiístico que encapsula los cambios evolutivos que han ocurrido en un conjunto de secuencias relacionadas. Estos modelos capturan la información específica por posición acerca de qué tan conservado esta cada aminoácido en cada columna del alineamiento</a:t>
            </a:r>
          </a:p>
        </p:txBody>
      </p:sp>
    </p:spTree>
    <p:extLst>
      <p:ext uri="{BB962C8B-B14F-4D97-AF65-F5344CB8AC3E}">
        <p14:creationId xmlns:p14="http://schemas.microsoft.com/office/powerpoint/2010/main" val="1528829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pic>
        <p:nvPicPr>
          <p:cNvPr id="110" name="Google Shape;110;p9"/>
          <p:cNvPicPr preferRelativeResize="0"/>
          <p:nvPr/>
        </p:nvPicPr>
        <p:blipFill rotWithShape="1">
          <a:blip r:embed="rId4">
            <a:alphaModFix/>
          </a:blip>
          <a:srcRect l="7911" t="20400" r="5244" b="18189"/>
          <a:stretch/>
        </p:blipFill>
        <p:spPr>
          <a:xfrm>
            <a:off x="600700" y="321750"/>
            <a:ext cx="6288701" cy="1105800"/>
          </a:xfrm>
          <a:prstGeom prst="rect">
            <a:avLst/>
          </a:prstGeom>
          <a:noFill/>
          <a:ln>
            <a:noFill/>
          </a:ln>
        </p:spPr>
      </p:pic>
      <p:sp>
        <p:nvSpPr>
          <p:cNvPr id="3" name="Marcador de texto 2">
            <a:extLst>
              <a:ext uri="{FF2B5EF4-FFF2-40B4-BE49-F238E27FC236}">
                <a16:creationId xmlns:a16="http://schemas.microsoft.com/office/drawing/2014/main" id="{59D30475-2CFE-4140-8BF2-799DDFA9E397}"/>
              </a:ext>
            </a:extLst>
          </p:cNvPr>
          <p:cNvSpPr>
            <a:spLocks noGrp="1"/>
          </p:cNvSpPr>
          <p:nvPr>
            <p:ph type="body" idx="1"/>
          </p:nvPr>
        </p:nvSpPr>
        <p:spPr>
          <a:xfrm>
            <a:off x="762000" y="1161596"/>
            <a:ext cx="10515600" cy="4351338"/>
          </a:xfrm>
        </p:spPr>
        <p:txBody>
          <a:bodyPr>
            <a:normAutofit fontScale="92500" lnSpcReduction="10000"/>
          </a:bodyPr>
          <a:lstStyle/>
          <a:p>
            <a:endParaRPr lang="es-MX" dirty="0"/>
          </a:p>
          <a:p>
            <a:r>
              <a:rPr lang="es-MX" dirty="0"/>
              <a:t>RESFINDER: doi: 10.1099/mgen.0.000748, doi:10.1093/jac/dkaa345 [https://www.genomicepidemiology.org/services/] </a:t>
            </a:r>
          </a:p>
          <a:p>
            <a:r>
              <a:rPr lang="es-MX" dirty="0"/>
              <a:t>KMA: doi.org:10.1186/s12859-018-2336-6</a:t>
            </a:r>
          </a:p>
          <a:p>
            <a:r>
              <a:rPr lang="es-MX" dirty="0"/>
              <a:t>VIRULENCEFINDER:[https://cge.food.dtu.dk/services/VirulenceFinder/citations.php] [https://www.genomicepidemiology.org/services/]</a:t>
            </a:r>
          </a:p>
          <a:p>
            <a:r>
              <a:rPr lang="es-MX" dirty="0"/>
              <a:t>SCC mec Finder doi: 10.1128/mSphere.00612-17.</a:t>
            </a:r>
          </a:p>
          <a:p>
            <a:r>
              <a:rPr lang="es-MX" dirty="0"/>
              <a:t>Prokka: doi: 10.1093/bioinformatics/btu153.</a:t>
            </a:r>
          </a:p>
          <a:p>
            <a:r>
              <a:rPr lang="es-MX" dirty="0"/>
              <a:t>Resfam: https://www.dantaslab.org/resfams</a:t>
            </a:r>
          </a:p>
          <a:p>
            <a:r>
              <a:rPr lang="es-MX" dirty="0"/>
              <a:t>HMMER: doi: 10.1093/nar/gky448</a:t>
            </a:r>
          </a:p>
          <a:p>
            <a:endParaRPr lang="es-MX"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pic>
        <p:nvPicPr>
          <p:cNvPr id="92" name="Google Shape;92;p6"/>
          <p:cNvPicPr preferRelativeResize="0"/>
          <p:nvPr/>
        </p:nvPicPr>
        <p:blipFill rotWithShape="1">
          <a:blip r:embed="rId4">
            <a:alphaModFix/>
          </a:blip>
          <a:srcRect l="7911" t="20400" r="5244" b="18189"/>
          <a:stretch/>
        </p:blipFill>
        <p:spPr>
          <a:xfrm>
            <a:off x="5656600" y="321750"/>
            <a:ext cx="6288701" cy="1105800"/>
          </a:xfrm>
          <a:prstGeom prst="rect">
            <a:avLst/>
          </a:prstGeom>
          <a:noFill/>
          <a:ln>
            <a:noFill/>
          </a:ln>
        </p:spPr>
      </p:pic>
      <p:sp>
        <p:nvSpPr>
          <p:cNvPr id="2" name="CuadroTexto 1">
            <a:extLst>
              <a:ext uri="{FF2B5EF4-FFF2-40B4-BE49-F238E27FC236}">
                <a16:creationId xmlns:a16="http://schemas.microsoft.com/office/drawing/2014/main" id="{B77D2E92-3DFA-2E48-8B9F-7EE06D586BDA}"/>
              </a:ext>
            </a:extLst>
          </p:cNvPr>
          <p:cNvSpPr txBox="1"/>
          <p:nvPr/>
        </p:nvSpPr>
        <p:spPr>
          <a:xfrm>
            <a:off x="565264" y="1663732"/>
            <a:ext cx="11207999" cy="1938992"/>
          </a:xfrm>
          <a:prstGeom prst="rect">
            <a:avLst/>
          </a:prstGeom>
          <a:noFill/>
        </p:spPr>
        <p:txBody>
          <a:bodyPr wrap="square" rtlCol="0">
            <a:spAutoFit/>
          </a:bodyPr>
          <a:lstStyle/>
          <a:p>
            <a:r>
              <a:rPr lang="es-MX" sz="3000" b="1" dirty="0"/>
              <a:t>OBJETIVO</a:t>
            </a:r>
          </a:p>
          <a:p>
            <a:endParaRPr lang="es-MX" sz="3000" dirty="0"/>
          </a:p>
          <a:p>
            <a:r>
              <a:rPr lang="es-MX" sz="3000" dirty="0"/>
              <a:t>Conocer herramientas bioinformáticas para la identificación de genes de resistencia a antibióticos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9"/>
        <p:cNvGrpSpPr/>
        <p:nvPr/>
      </p:nvGrpSpPr>
      <p:grpSpPr>
        <a:xfrm>
          <a:off x="0" y="0"/>
          <a:ext cx="0" cy="0"/>
          <a:chOff x="0" y="0"/>
          <a:chExt cx="0" cy="0"/>
        </a:xfrm>
      </p:grpSpPr>
      <p:sp>
        <p:nvSpPr>
          <p:cNvPr id="130" name="Google Shape;130;p15"/>
          <p:cNvSpPr txBox="1"/>
          <p:nvPr/>
        </p:nvSpPr>
        <p:spPr>
          <a:xfrm>
            <a:off x="1528119" y="2647460"/>
            <a:ext cx="9144000" cy="87609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EDD899"/>
              </a:buClr>
              <a:buSzPts val="4400"/>
              <a:buFont typeface="Noto Sans"/>
              <a:buNone/>
            </a:pPr>
            <a:r>
              <a:rPr lang="es-MX" sz="4400" b="1" i="0" u="none" strike="noStrike" cap="none">
                <a:solidFill>
                  <a:srgbClr val="EDD899"/>
                </a:solidFill>
                <a:latin typeface="Noto Sans"/>
                <a:ea typeface="Noto Sans"/>
                <a:cs typeface="Noto Sans"/>
                <a:sym typeface="Noto Sans"/>
              </a:rPr>
              <a:t>Título de la Contraportada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7"/>
          <p:cNvSpPr txBox="1">
            <a:spLocks noGrp="1"/>
          </p:cNvSpPr>
          <p:nvPr>
            <p:ph type="title"/>
          </p:nvPr>
        </p:nvSpPr>
        <p:spPr>
          <a:xfrm>
            <a:off x="6072783" y="786384"/>
            <a:ext cx="5720080" cy="206681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6E152E"/>
              </a:buClr>
              <a:buSzPts val="4400"/>
              <a:buFont typeface="Montserrat SemiBold"/>
              <a:buNone/>
            </a:pPr>
            <a:r>
              <a:rPr lang="es-MX" sz="3600" b="1">
                <a:solidFill>
                  <a:srgbClr val="691932"/>
                </a:solidFill>
                <a:latin typeface="Noto Sans"/>
                <a:ea typeface="Noto Sans"/>
                <a:cs typeface="Noto Sans"/>
                <a:sym typeface="Noto Sans"/>
              </a:rPr>
              <a:t>Ejemplo de Entrada de</a:t>
            </a:r>
            <a:br>
              <a:rPr lang="es-MX" sz="3600" b="1">
                <a:solidFill>
                  <a:srgbClr val="691932"/>
                </a:solidFill>
                <a:latin typeface="Noto Sans"/>
                <a:ea typeface="Noto Sans"/>
                <a:cs typeface="Noto Sans"/>
                <a:sym typeface="Noto Sans"/>
              </a:rPr>
            </a:br>
            <a:r>
              <a:rPr lang="es-MX" sz="3600" b="1">
                <a:solidFill>
                  <a:srgbClr val="691932"/>
                </a:solidFill>
                <a:latin typeface="Noto Sans"/>
                <a:ea typeface="Noto Sans"/>
                <a:cs typeface="Noto Sans"/>
                <a:sym typeface="Noto Sans"/>
              </a:rPr>
              <a:t>Capítulo o Tema</a:t>
            </a:r>
            <a:endParaRPr sz="3600" b="1">
              <a:solidFill>
                <a:srgbClr val="691932"/>
              </a:solidFill>
              <a:latin typeface="Noto Sans"/>
              <a:ea typeface="Noto Sans"/>
              <a:cs typeface="Noto Sans"/>
              <a:sym typeface="Noto Sans"/>
            </a:endParaRPr>
          </a:p>
        </p:txBody>
      </p:sp>
      <p:cxnSp>
        <p:nvCxnSpPr>
          <p:cNvPr id="98" name="Google Shape;98;p7"/>
          <p:cNvCxnSpPr/>
          <p:nvPr/>
        </p:nvCxnSpPr>
        <p:spPr>
          <a:xfrm>
            <a:off x="6182139" y="2932043"/>
            <a:ext cx="6009861" cy="0"/>
          </a:xfrm>
          <a:prstGeom prst="straightConnector1">
            <a:avLst/>
          </a:prstGeom>
          <a:noFill/>
          <a:ln w="38100" cap="flat" cmpd="sng">
            <a:solidFill>
              <a:srgbClr val="B7903D"/>
            </a:solidFill>
            <a:prstDash val="solid"/>
            <a:miter lim="800000"/>
            <a:headEnd type="none" w="sm" len="sm"/>
            <a:tailEnd type="none" w="sm" len="sm"/>
          </a:ln>
        </p:spPr>
      </p:cxnSp>
      <p:pic>
        <p:nvPicPr>
          <p:cNvPr id="99" name="Google Shape;99;p7"/>
          <p:cNvPicPr preferRelativeResize="0"/>
          <p:nvPr/>
        </p:nvPicPr>
        <p:blipFill rotWithShape="1">
          <a:blip r:embed="rId3">
            <a:alphaModFix/>
          </a:blip>
          <a:srcRect l="7911" t="20400" r="5244" b="18189"/>
          <a:stretch/>
        </p:blipFill>
        <p:spPr>
          <a:xfrm>
            <a:off x="600700" y="321750"/>
            <a:ext cx="6288701" cy="1105800"/>
          </a:xfrm>
          <a:prstGeom prst="rect">
            <a:avLst/>
          </a:prstGeom>
          <a:noFill/>
          <a:ln>
            <a:noFill/>
          </a:ln>
        </p:spPr>
      </p:pic>
    </p:spTree>
    <p:extLst>
      <p:ext uri="{BB962C8B-B14F-4D97-AF65-F5344CB8AC3E}">
        <p14:creationId xmlns:p14="http://schemas.microsoft.com/office/powerpoint/2010/main" val="3512692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8"/>
          <p:cNvSpPr txBox="1">
            <a:spLocks noGrp="1"/>
          </p:cNvSpPr>
          <p:nvPr>
            <p:ph type="title"/>
          </p:nvPr>
        </p:nvSpPr>
        <p:spPr>
          <a:xfrm>
            <a:off x="6072783" y="1457838"/>
            <a:ext cx="5720080" cy="206681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6E152E"/>
              </a:buClr>
              <a:buSzPts val="4400"/>
              <a:buFont typeface="Montserrat SemiBold"/>
              <a:buNone/>
            </a:pPr>
            <a:r>
              <a:rPr lang="es-MX" sz="3600" b="1">
                <a:solidFill>
                  <a:srgbClr val="691932"/>
                </a:solidFill>
                <a:latin typeface="Noto Sans"/>
                <a:ea typeface="Noto Sans"/>
                <a:cs typeface="Noto Sans"/>
                <a:sym typeface="Noto Sans"/>
              </a:rPr>
              <a:t>Ejemplo de Entrada de</a:t>
            </a:r>
            <a:br>
              <a:rPr lang="es-MX" sz="3600" b="1">
                <a:solidFill>
                  <a:srgbClr val="691932"/>
                </a:solidFill>
                <a:latin typeface="Noto Sans"/>
                <a:ea typeface="Noto Sans"/>
                <a:cs typeface="Noto Sans"/>
                <a:sym typeface="Noto Sans"/>
              </a:rPr>
            </a:br>
            <a:r>
              <a:rPr lang="es-MX" sz="3600" b="1">
                <a:solidFill>
                  <a:srgbClr val="691932"/>
                </a:solidFill>
                <a:latin typeface="Noto Sans"/>
                <a:ea typeface="Noto Sans"/>
                <a:cs typeface="Noto Sans"/>
                <a:sym typeface="Noto Sans"/>
              </a:rPr>
              <a:t>Capítulo o Tema</a:t>
            </a:r>
            <a:endParaRPr sz="3600" b="1">
              <a:solidFill>
                <a:srgbClr val="691932"/>
              </a:solidFill>
              <a:latin typeface="Noto Sans"/>
              <a:ea typeface="Noto Sans"/>
              <a:cs typeface="Noto Sans"/>
              <a:sym typeface="Noto Sans"/>
            </a:endParaRPr>
          </a:p>
        </p:txBody>
      </p:sp>
      <p:pic>
        <p:nvPicPr>
          <p:cNvPr id="105" name="Google Shape;105;p8"/>
          <p:cNvPicPr preferRelativeResize="0"/>
          <p:nvPr/>
        </p:nvPicPr>
        <p:blipFill rotWithShape="1">
          <a:blip r:embed="rId3">
            <a:alphaModFix/>
          </a:blip>
          <a:srcRect l="7911" t="20400" r="5244" b="18189"/>
          <a:stretch/>
        </p:blipFill>
        <p:spPr>
          <a:xfrm>
            <a:off x="5656600" y="321750"/>
            <a:ext cx="6288701" cy="1105800"/>
          </a:xfrm>
          <a:prstGeom prst="rect">
            <a:avLst/>
          </a:prstGeom>
          <a:noFill/>
          <a:ln>
            <a:noFill/>
          </a:ln>
        </p:spPr>
      </p:pic>
    </p:spTree>
    <p:extLst>
      <p:ext uri="{BB962C8B-B14F-4D97-AF65-F5344CB8AC3E}">
        <p14:creationId xmlns:p14="http://schemas.microsoft.com/office/powerpoint/2010/main" val="1522927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12"/>
          <p:cNvPicPr preferRelativeResize="0"/>
          <p:nvPr/>
        </p:nvPicPr>
        <p:blipFill rotWithShape="1">
          <a:blip r:embed="rId3">
            <a:alphaModFix/>
          </a:blip>
          <a:srcRect l="7911" t="20400" r="5244" b="18189"/>
          <a:stretch/>
        </p:blipFill>
        <p:spPr>
          <a:xfrm>
            <a:off x="5656600" y="321750"/>
            <a:ext cx="6288701" cy="1105800"/>
          </a:xfrm>
          <a:prstGeom prst="rect">
            <a:avLst/>
          </a:prstGeom>
          <a:noFill/>
          <a:ln>
            <a:noFill/>
          </a:ln>
        </p:spPr>
      </p:pic>
    </p:spTree>
    <p:extLst>
      <p:ext uri="{BB962C8B-B14F-4D97-AF65-F5344CB8AC3E}">
        <p14:creationId xmlns:p14="http://schemas.microsoft.com/office/powerpoint/2010/main" val="993426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13"/>
          <p:cNvPicPr preferRelativeResize="0"/>
          <p:nvPr/>
        </p:nvPicPr>
        <p:blipFill rotWithShape="1">
          <a:blip r:embed="rId3">
            <a:alphaModFix/>
          </a:blip>
          <a:srcRect l="7911" t="20400" r="5244" b="18189"/>
          <a:stretch/>
        </p:blipFill>
        <p:spPr>
          <a:xfrm>
            <a:off x="5656600" y="321750"/>
            <a:ext cx="6288701" cy="1105800"/>
          </a:xfrm>
          <a:prstGeom prst="rect">
            <a:avLst/>
          </a:prstGeom>
          <a:noFill/>
          <a:ln>
            <a:noFill/>
          </a:ln>
        </p:spPr>
      </p:pic>
    </p:spTree>
    <p:extLst>
      <p:ext uri="{BB962C8B-B14F-4D97-AF65-F5344CB8AC3E}">
        <p14:creationId xmlns:p14="http://schemas.microsoft.com/office/powerpoint/2010/main" val="2428062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14"/>
          <p:cNvPicPr preferRelativeResize="0"/>
          <p:nvPr/>
        </p:nvPicPr>
        <p:blipFill rotWithShape="1">
          <a:blip r:embed="rId3">
            <a:alphaModFix/>
          </a:blip>
          <a:srcRect l="7911" t="20400" r="5244" b="18189"/>
          <a:stretch/>
        </p:blipFill>
        <p:spPr>
          <a:xfrm>
            <a:off x="5656600" y="321750"/>
            <a:ext cx="6288701" cy="1105800"/>
          </a:xfrm>
          <a:prstGeom prst="rect">
            <a:avLst/>
          </a:prstGeom>
          <a:noFill/>
          <a:ln>
            <a:noFill/>
          </a:ln>
        </p:spPr>
      </p:pic>
    </p:spTree>
    <p:extLst>
      <p:ext uri="{BB962C8B-B14F-4D97-AF65-F5344CB8AC3E}">
        <p14:creationId xmlns:p14="http://schemas.microsoft.com/office/powerpoint/2010/main" val="951887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pic>
        <p:nvPicPr>
          <p:cNvPr id="92" name="Google Shape;92;p6"/>
          <p:cNvPicPr preferRelativeResize="0"/>
          <p:nvPr/>
        </p:nvPicPr>
        <p:blipFill rotWithShape="1">
          <a:blip r:embed="rId4">
            <a:alphaModFix/>
          </a:blip>
          <a:srcRect l="7911" t="20400" r="5244" b="18189"/>
          <a:stretch/>
        </p:blipFill>
        <p:spPr>
          <a:xfrm>
            <a:off x="5656600" y="321750"/>
            <a:ext cx="6288701" cy="1105800"/>
          </a:xfrm>
          <a:prstGeom prst="rect">
            <a:avLst/>
          </a:prstGeom>
          <a:noFill/>
          <a:ln>
            <a:noFill/>
          </a:ln>
        </p:spPr>
      </p:pic>
      <p:sp>
        <p:nvSpPr>
          <p:cNvPr id="2" name="CuadroTexto 1">
            <a:extLst>
              <a:ext uri="{FF2B5EF4-FFF2-40B4-BE49-F238E27FC236}">
                <a16:creationId xmlns:a16="http://schemas.microsoft.com/office/drawing/2014/main" id="{B77D2E92-3DFA-2E48-8B9F-7EE06D586BDA}"/>
              </a:ext>
            </a:extLst>
          </p:cNvPr>
          <p:cNvSpPr txBox="1"/>
          <p:nvPr/>
        </p:nvSpPr>
        <p:spPr>
          <a:xfrm>
            <a:off x="587035" y="874650"/>
            <a:ext cx="11207999" cy="6355586"/>
          </a:xfrm>
          <a:prstGeom prst="rect">
            <a:avLst/>
          </a:prstGeom>
          <a:noFill/>
        </p:spPr>
        <p:txBody>
          <a:bodyPr wrap="square" rtlCol="0">
            <a:spAutoFit/>
          </a:bodyPr>
          <a:lstStyle/>
          <a:p>
            <a:r>
              <a:rPr lang="es-MX" sz="2300" b="1" dirty="0"/>
              <a:t>RECURSOS</a:t>
            </a:r>
          </a:p>
          <a:p>
            <a:endParaRPr lang="es-MX" sz="2300" dirty="0"/>
          </a:p>
          <a:p>
            <a:r>
              <a:rPr lang="es-MX" sz="2300" dirty="0"/>
              <a:t>GITHUB: </a:t>
            </a:r>
          </a:p>
          <a:p>
            <a:r>
              <a:rPr lang="es-MX" sz="2300" dirty="0"/>
              <a:t>https://github.com/Laura-Gomez/workshop_resistencia/tree/main</a:t>
            </a:r>
          </a:p>
          <a:p>
            <a:endParaRPr lang="es-MX" sz="2300" dirty="0"/>
          </a:p>
          <a:p>
            <a:r>
              <a:rPr lang="es-MX" sz="2300" dirty="0"/>
              <a:t>DRIVE:</a:t>
            </a:r>
          </a:p>
          <a:p>
            <a:r>
              <a:rPr lang="es-MX" sz="2300" dirty="0">
                <a:hlinkClick r:id="rId5"/>
              </a:rPr>
              <a:t>https://drive.google.com/drive/folders/1EktdI5MSNHlNcGzD_XkvQaDS5ID6AzEG?usp=sharing</a:t>
            </a:r>
            <a:endParaRPr lang="es-MX" sz="2300" dirty="0"/>
          </a:p>
          <a:p>
            <a:endParaRPr lang="es-MX" sz="2300" dirty="0"/>
          </a:p>
          <a:p>
            <a:r>
              <a:rPr lang="es-MX" sz="2300" dirty="0"/>
              <a:t>DOCKER: </a:t>
            </a:r>
          </a:p>
          <a:p>
            <a:pPr latinLnBrk="1"/>
            <a:r>
              <a:rPr lang="es-MX" sz="2300" dirty="0"/>
              <a:t>docker pull laugoro/workshop-inmegen-resistance:public</a:t>
            </a:r>
          </a:p>
          <a:p>
            <a:pPr latinLnBrk="1"/>
            <a:r>
              <a:rPr lang="es-MX" sz="2300" dirty="0"/>
              <a:t>docker pull laugoro/workshop-inmegen-assembly:public</a:t>
            </a:r>
          </a:p>
          <a:p>
            <a:br>
              <a:rPr lang="es-MX" sz="2800" dirty="0"/>
            </a:br>
            <a:endParaRPr lang="es-MX" sz="2800" dirty="0"/>
          </a:p>
          <a:p>
            <a:endParaRPr lang="es-MX" sz="2500" dirty="0"/>
          </a:p>
          <a:p>
            <a:endParaRPr lang="es-MX" sz="2500" dirty="0"/>
          </a:p>
          <a:p>
            <a:endParaRPr lang="es-MX" sz="2500" dirty="0"/>
          </a:p>
        </p:txBody>
      </p:sp>
    </p:spTree>
    <p:extLst>
      <p:ext uri="{BB962C8B-B14F-4D97-AF65-F5344CB8AC3E}">
        <p14:creationId xmlns:p14="http://schemas.microsoft.com/office/powerpoint/2010/main" val="340916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
        <p:cNvGrpSpPr/>
        <p:nvPr/>
      </p:nvGrpSpPr>
      <p:grpSpPr>
        <a:xfrm>
          <a:off x="0" y="0"/>
          <a:ext cx="0" cy="0"/>
          <a:chOff x="0" y="0"/>
          <a:chExt cx="0" cy="0"/>
        </a:xfrm>
      </p:grpSpPr>
      <p:sp>
        <p:nvSpPr>
          <p:cNvPr id="97" name="Google Shape;97;p7"/>
          <p:cNvSpPr txBox="1">
            <a:spLocks noGrp="1"/>
          </p:cNvSpPr>
          <p:nvPr>
            <p:ph type="title"/>
          </p:nvPr>
        </p:nvSpPr>
        <p:spPr>
          <a:xfrm>
            <a:off x="6072783" y="786384"/>
            <a:ext cx="5720080" cy="206681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6E152E"/>
              </a:buClr>
              <a:buSzPts val="4400"/>
              <a:buFont typeface="Montserrat SemiBold"/>
              <a:buNone/>
            </a:pPr>
            <a:r>
              <a:rPr lang="es-MX" sz="3600" b="1" dirty="0">
                <a:solidFill>
                  <a:srgbClr val="691932"/>
                </a:solidFill>
                <a:latin typeface="Noto Sans"/>
                <a:ea typeface="Noto Sans"/>
                <a:cs typeface="Noto Sans"/>
                <a:sym typeface="Noto Sans"/>
              </a:rPr>
              <a:t>Conceptos y comandos básicos de Unix</a:t>
            </a:r>
            <a:endParaRPr sz="3600" b="1" dirty="0">
              <a:solidFill>
                <a:srgbClr val="691932"/>
              </a:solidFill>
              <a:latin typeface="Noto Sans"/>
              <a:ea typeface="Noto Sans"/>
              <a:cs typeface="Noto Sans"/>
              <a:sym typeface="Noto Sans"/>
            </a:endParaRPr>
          </a:p>
        </p:txBody>
      </p:sp>
      <p:cxnSp>
        <p:nvCxnSpPr>
          <p:cNvPr id="98" name="Google Shape;98;p7"/>
          <p:cNvCxnSpPr/>
          <p:nvPr/>
        </p:nvCxnSpPr>
        <p:spPr>
          <a:xfrm>
            <a:off x="6182139" y="2932043"/>
            <a:ext cx="6009861" cy="0"/>
          </a:xfrm>
          <a:prstGeom prst="straightConnector1">
            <a:avLst/>
          </a:prstGeom>
          <a:noFill/>
          <a:ln w="38100" cap="flat" cmpd="sng">
            <a:solidFill>
              <a:srgbClr val="B7903D"/>
            </a:solidFill>
            <a:prstDash val="solid"/>
            <a:miter lim="800000"/>
            <a:headEnd type="none" w="sm" len="sm"/>
            <a:tailEnd type="none" w="sm" len="sm"/>
          </a:ln>
        </p:spPr>
      </p:cxnSp>
      <p:pic>
        <p:nvPicPr>
          <p:cNvPr id="99" name="Google Shape;99;p7"/>
          <p:cNvPicPr preferRelativeResize="0"/>
          <p:nvPr/>
        </p:nvPicPr>
        <p:blipFill rotWithShape="1">
          <a:blip r:embed="rId4">
            <a:alphaModFix/>
          </a:blip>
          <a:srcRect l="7911" t="20400" r="5244" b="18189"/>
          <a:stretch/>
        </p:blipFill>
        <p:spPr>
          <a:xfrm>
            <a:off x="600700" y="321750"/>
            <a:ext cx="6288701" cy="110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pic>
        <p:nvPicPr>
          <p:cNvPr id="110" name="Google Shape;110;p9"/>
          <p:cNvPicPr preferRelativeResize="0"/>
          <p:nvPr/>
        </p:nvPicPr>
        <p:blipFill rotWithShape="1">
          <a:blip r:embed="rId4">
            <a:alphaModFix/>
          </a:blip>
          <a:srcRect l="7911" t="20400" r="5244" b="18189"/>
          <a:stretch/>
        </p:blipFill>
        <p:spPr>
          <a:xfrm>
            <a:off x="600700" y="321750"/>
            <a:ext cx="6288701" cy="1105800"/>
          </a:xfrm>
          <a:prstGeom prst="rect">
            <a:avLst/>
          </a:prstGeom>
          <a:noFill/>
          <a:ln>
            <a:noFill/>
          </a:ln>
        </p:spPr>
      </p:pic>
      <p:sp>
        <p:nvSpPr>
          <p:cNvPr id="3" name="CuadroTexto 2">
            <a:extLst>
              <a:ext uri="{FF2B5EF4-FFF2-40B4-BE49-F238E27FC236}">
                <a16:creationId xmlns:a16="http://schemas.microsoft.com/office/drawing/2014/main" id="{9F1DCB6D-340E-3F42-AD5B-CD5C5A7A60A1}"/>
              </a:ext>
            </a:extLst>
          </p:cNvPr>
          <p:cNvSpPr txBox="1"/>
          <p:nvPr/>
        </p:nvSpPr>
        <p:spPr>
          <a:xfrm>
            <a:off x="1189509" y="2023082"/>
            <a:ext cx="4289368" cy="1323439"/>
          </a:xfrm>
          <a:prstGeom prst="rect">
            <a:avLst/>
          </a:prstGeom>
          <a:noFill/>
        </p:spPr>
        <p:txBody>
          <a:bodyPr wrap="square" rtlCol="0">
            <a:spAutoFit/>
          </a:bodyPr>
          <a:lstStyle/>
          <a:p>
            <a:pPr algn="ctr"/>
            <a:r>
              <a:rPr lang="es-MX" sz="4000" dirty="0"/>
              <a:t>SISTEMA DE ARCHIVOS</a:t>
            </a:r>
          </a:p>
        </p:txBody>
      </p:sp>
      <p:pic>
        <p:nvPicPr>
          <p:cNvPr id="4" name="Imagen 3">
            <a:extLst>
              <a:ext uri="{FF2B5EF4-FFF2-40B4-BE49-F238E27FC236}">
                <a16:creationId xmlns:a16="http://schemas.microsoft.com/office/drawing/2014/main" id="{DFF53550-6B1D-BC42-8B2B-6246AAAB2880}"/>
              </a:ext>
            </a:extLst>
          </p:cNvPr>
          <p:cNvPicPr>
            <a:picLocks noChangeAspect="1"/>
          </p:cNvPicPr>
          <p:nvPr/>
        </p:nvPicPr>
        <p:blipFill>
          <a:blip r:embed="rId5"/>
          <a:stretch>
            <a:fillRect/>
          </a:stretch>
        </p:blipFill>
        <p:spPr>
          <a:xfrm>
            <a:off x="7033232" y="1669225"/>
            <a:ext cx="576695" cy="576695"/>
          </a:xfrm>
          <a:prstGeom prst="rect">
            <a:avLst/>
          </a:prstGeom>
        </p:spPr>
      </p:pic>
      <p:sp>
        <p:nvSpPr>
          <p:cNvPr id="5" name="CuadroTexto 4">
            <a:extLst>
              <a:ext uri="{FF2B5EF4-FFF2-40B4-BE49-F238E27FC236}">
                <a16:creationId xmlns:a16="http://schemas.microsoft.com/office/drawing/2014/main" id="{03FDDA5E-1FCC-9A4A-B24E-F858FBB2D5C7}"/>
              </a:ext>
            </a:extLst>
          </p:cNvPr>
          <p:cNvSpPr txBox="1"/>
          <p:nvPr/>
        </p:nvSpPr>
        <p:spPr>
          <a:xfrm>
            <a:off x="7080167" y="2245920"/>
            <a:ext cx="482824" cy="523220"/>
          </a:xfrm>
          <a:prstGeom prst="rect">
            <a:avLst/>
          </a:prstGeom>
          <a:noFill/>
        </p:spPr>
        <p:txBody>
          <a:bodyPr wrap="none" rtlCol="0">
            <a:spAutoFit/>
          </a:bodyPr>
          <a:lstStyle/>
          <a:p>
            <a:r>
              <a:rPr lang="es-MX" dirty="0"/>
              <a:t>/</a:t>
            </a:r>
          </a:p>
          <a:p>
            <a:r>
              <a:rPr lang="es-MX" dirty="0"/>
              <a:t>raíz</a:t>
            </a:r>
          </a:p>
        </p:txBody>
      </p:sp>
      <p:sp>
        <p:nvSpPr>
          <p:cNvPr id="6" name="Abrir llave 5">
            <a:extLst>
              <a:ext uri="{FF2B5EF4-FFF2-40B4-BE49-F238E27FC236}">
                <a16:creationId xmlns:a16="http://schemas.microsoft.com/office/drawing/2014/main" id="{DDB4B62C-852F-F24E-8897-7890DF570273}"/>
              </a:ext>
            </a:extLst>
          </p:cNvPr>
          <p:cNvSpPr/>
          <p:nvPr/>
        </p:nvSpPr>
        <p:spPr>
          <a:xfrm>
            <a:off x="7817909" y="405085"/>
            <a:ext cx="498764" cy="369085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pic>
        <p:nvPicPr>
          <p:cNvPr id="7" name="Imagen 6">
            <a:extLst>
              <a:ext uri="{FF2B5EF4-FFF2-40B4-BE49-F238E27FC236}">
                <a16:creationId xmlns:a16="http://schemas.microsoft.com/office/drawing/2014/main" id="{2D8D7469-91BB-604F-B495-742F663ED636}"/>
              </a:ext>
            </a:extLst>
          </p:cNvPr>
          <p:cNvPicPr>
            <a:picLocks noChangeAspect="1"/>
          </p:cNvPicPr>
          <p:nvPr/>
        </p:nvPicPr>
        <p:blipFill>
          <a:blip r:embed="rId5"/>
          <a:stretch>
            <a:fillRect/>
          </a:stretch>
        </p:blipFill>
        <p:spPr>
          <a:xfrm>
            <a:off x="8297006" y="622828"/>
            <a:ext cx="576695" cy="576695"/>
          </a:xfrm>
          <a:prstGeom prst="rect">
            <a:avLst/>
          </a:prstGeom>
        </p:spPr>
      </p:pic>
      <p:pic>
        <p:nvPicPr>
          <p:cNvPr id="8" name="Imagen 7">
            <a:extLst>
              <a:ext uri="{FF2B5EF4-FFF2-40B4-BE49-F238E27FC236}">
                <a16:creationId xmlns:a16="http://schemas.microsoft.com/office/drawing/2014/main" id="{DD6BADD8-A341-D54B-AEA1-9D362F0431C4}"/>
              </a:ext>
            </a:extLst>
          </p:cNvPr>
          <p:cNvPicPr>
            <a:picLocks noChangeAspect="1"/>
          </p:cNvPicPr>
          <p:nvPr/>
        </p:nvPicPr>
        <p:blipFill>
          <a:blip r:embed="rId5"/>
          <a:stretch>
            <a:fillRect/>
          </a:stretch>
        </p:blipFill>
        <p:spPr>
          <a:xfrm>
            <a:off x="8297006" y="1889133"/>
            <a:ext cx="576695" cy="576695"/>
          </a:xfrm>
          <a:prstGeom prst="rect">
            <a:avLst/>
          </a:prstGeom>
        </p:spPr>
      </p:pic>
      <p:pic>
        <p:nvPicPr>
          <p:cNvPr id="9" name="Imagen 8">
            <a:extLst>
              <a:ext uri="{FF2B5EF4-FFF2-40B4-BE49-F238E27FC236}">
                <a16:creationId xmlns:a16="http://schemas.microsoft.com/office/drawing/2014/main" id="{33129E1E-7068-594C-B481-4C7827AE8518}"/>
              </a:ext>
            </a:extLst>
          </p:cNvPr>
          <p:cNvPicPr>
            <a:picLocks noChangeAspect="1"/>
          </p:cNvPicPr>
          <p:nvPr/>
        </p:nvPicPr>
        <p:blipFill>
          <a:blip r:embed="rId5"/>
          <a:stretch>
            <a:fillRect/>
          </a:stretch>
        </p:blipFill>
        <p:spPr>
          <a:xfrm>
            <a:off x="8297006" y="3216990"/>
            <a:ext cx="576695" cy="576695"/>
          </a:xfrm>
          <a:prstGeom prst="rect">
            <a:avLst/>
          </a:prstGeom>
        </p:spPr>
      </p:pic>
      <p:sp>
        <p:nvSpPr>
          <p:cNvPr id="10" name="CuadroTexto 9">
            <a:extLst>
              <a:ext uri="{FF2B5EF4-FFF2-40B4-BE49-F238E27FC236}">
                <a16:creationId xmlns:a16="http://schemas.microsoft.com/office/drawing/2014/main" id="{CDFFA4B3-2380-7848-A399-BD69441569B4}"/>
              </a:ext>
            </a:extLst>
          </p:cNvPr>
          <p:cNvSpPr txBox="1"/>
          <p:nvPr/>
        </p:nvSpPr>
        <p:spPr>
          <a:xfrm>
            <a:off x="8348750" y="1177425"/>
            <a:ext cx="473206" cy="307777"/>
          </a:xfrm>
          <a:prstGeom prst="rect">
            <a:avLst/>
          </a:prstGeom>
          <a:noFill/>
        </p:spPr>
        <p:txBody>
          <a:bodyPr wrap="none" rtlCol="0">
            <a:spAutoFit/>
          </a:bodyPr>
          <a:lstStyle/>
          <a:p>
            <a:r>
              <a:rPr lang="es-MX" dirty="0"/>
              <a:t>/bin</a:t>
            </a:r>
          </a:p>
        </p:txBody>
      </p:sp>
      <p:sp>
        <p:nvSpPr>
          <p:cNvPr id="11" name="CuadroTexto 10">
            <a:extLst>
              <a:ext uri="{FF2B5EF4-FFF2-40B4-BE49-F238E27FC236}">
                <a16:creationId xmlns:a16="http://schemas.microsoft.com/office/drawing/2014/main" id="{F4AAE079-D5AC-3B4A-A95F-2D7D61F65CC5}"/>
              </a:ext>
            </a:extLst>
          </p:cNvPr>
          <p:cNvSpPr txBox="1"/>
          <p:nvPr/>
        </p:nvSpPr>
        <p:spPr>
          <a:xfrm>
            <a:off x="8343941" y="2502805"/>
            <a:ext cx="482824" cy="307777"/>
          </a:xfrm>
          <a:prstGeom prst="rect">
            <a:avLst/>
          </a:prstGeom>
          <a:noFill/>
        </p:spPr>
        <p:txBody>
          <a:bodyPr wrap="none" rtlCol="0">
            <a:spAutoFit/>
          </a:bodyPr>
          <a:lstStyle/>
          <a:p>
            <a:r>
              <a:rPr lang="es-MX" dirty="0"/>
              <a:t>/urs</a:t>
            </a:r>
          </a:p>
        </p:txBody>
      </p:sp>
      <p:sp>
        <p:nvSpPr>
          <p:cNvPr id="12" name="CuadroTexto 11">
            <a:extLst>
              <a:ext uri="{FF2B5EF4-FFF2-40B4-BE49-F238E27FC236}">
                <a16:creationId xmlns:a16="http://schemas.microsoft.com/office/drawing/2014/main" id="{E0B6F858-056C-D04A-90A9-167F6E9407AE}"/>
              </a:ext>
            </a:extLst>
          </p:cNvPr>
          <p:cNvSpPr txBox="1"/>
          <p:nvPr/>
        </p:nvSpPr>
        <p:spPr>
          <a:xfrm>
            <a:off x="8244555" y="3767277"/>
            <a:ext cx="681597" cy="307777"/>
          </a:xfrm>
          <a:prstGeom prst="rect">
            <a:avLst/>
          </a:prstGeom>
          <a:noFill/>
        </p:spPr>
        <p:txBody>
          <a:bodyPr wrap="none" rtlCol="0">
            <a:spAutoFit/>
          </a:bodyPr>
          <a:lstStyle/>
          <a:p>
            <a:r>
              <a:rPr lang="es-MX" dirty="0"/>
              <a:t>/home</a:t>
            </a:r>
          </a:p>
        </p:txBody>
      </p:sp>
      <p:sp>
        <p:nvSpPr>
          <p:cNvPr id="13" name="Abrir llave 12">
            <a:extLst>
              <a:ext uri="{FF2B5EF4-FFF2-40B4-BE49-F238E27FC236}">
                <a16:creationId xmlns:a16="http://schemas.microsoft.com/office/drawing/2014/main" id="{36177AF0-0307-D24A-9394-293D04759640}"/>
              </a:ext>
            </a:extLst>
          </p:cNvPr>
          <p:cNvSpPr/>
          <p:nvPr/>
        </p:nvSpPr>
        <p:spPr>
          <a:xfrm>
            <a:off x="8982920" y="1614286"/>
            <a:ext cx="498764" cy="369085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pic>
        <p:nvPicPr>
          <p:cNvPr id="14" name="Imagen 13">
            <a:extLst>
              <a:ext uri="{FF2B5EF4-FFF2-40B4-BE49-F238E27FC236}">
                <a16:creationId xmlns:a16="http://schemas.microsoft.com/office/drawing/2014/main" id="{D32D4E77-458D-6543-96ED-2620FB39B362}"/>
              </a:ext>
            </a:extLst>
          </p:cNvPr>
          <p:cNvPicPr>
            <a:picLocks noChangeAspect="1"/>
          </p:cNvPicPr>
          <p:nvPr/>
        </p:nvPicPr>
        <p:blipFill>
          <a:blip r:embed="rId5"/>
          <a:stretch>
            <a:fillRect/>
          </a:stretch>
        </p:blipFill>
        <p:spPr>
          <a:xfrm>
            <a:off x="9583925" y="1756130"/>
            <a:ext cx="576695" cy="576695"/>
          </a:xfrm>
          <a:prstGeom prst="rect">
            <a:avLst/>
          </a:prstGeom>
        </p:spPr>
      </p:pic>
      <p:pic>
        <p:nvPicPr>
          <p:cNvPr id="15" name="Imagen 14">
            <a:extLst>
              <a:ext uri="{FF2B5EF4-FFF2-40B4-BE49-F238E27FC236}">
                <a16:creationId xmlns:a16="http://schemas.microsoft.com/office/drawing/2014/main" id="{D62898CA-8EC7-6D4F-B584-D6BA17694216}"/>
              </a:ext>
            </a:extLst>
          </p:cNvPr>
          <p:cNvPicPr>
            <a:picLocks noChangeAspect="1"/>
          </p:cNvPicPr>
          <p:nvPr/>
        </p:nvPicPr>
        <p:blipFill>
          <a:blip r:embed="rId5"/>
          <a:stretch>
            <a:fillRect/>
          </a:stretch>
        </p:blipFill>
        <p:spPr>
          <a:xfrm>
            <a:off x="9583925" y="3022435"/>
            <a:ext cx="576695" cy="576695"/>
          </a:xfrm>
          <a:prstGeom prst="rect">
            <a:avLst/>
          </a:prstGeom>
        </p:spPr>
      </p:pic>
      <p:pic>
        <p:nvPicPr>
          <p:cNvPr id="16" name="Imagen 15">
            <a:extLst>
              <a:ext uri="{FF2B5EF4-FFF2-40B4-BE49-F238E27FC236}">
                <a16:creationId xmlns:a16="http://schemas.microsoft.com/office/drawing/2014/main" id="{5D7F8644-E85D-104F-AEB5-EB5AA39AEAF8}"/>
              </a:ext>
            </a:extLst>
          </p:cNvPr>
          <p:cNvPicPr>
            <a:picLocks noChangeAspect="1"/>
          </p:cNvPicPr>
          <p:nvPr/>
        </p:nvPicPr>
        <p:blipFill>
          <a:blip r:embed="rId5"/>
          <a:stretch>
            <a:fillRect/>
          </a:stretch>
        </p:blipFill>
        <p:spPr>
          <a:xfrm>
            <a:off x="9583925" y="4350292"/>
            <a:ext cx="576695" cy="576695"/>
          </a:xfrm>
          <a:prstGeom prst="rect">
            <a:avLst/>
          </a:prstGeom>
        </p:spPr>
      </p:pic>
      <p:sp>
        <p:nvSpPr>
          <p:cNvPr id="17" name="CuadroTexto 16">
            <a:extLst>
              <a:ext uri="{FF2B5EF4-FFF2-40B4-BE49-F238E27FC236}">
                <a16:creationId xmlns:a16="http://schemas.microsoft.com/office/drawing/2014/main" id="{62CE67E6-4659-614E-990F-D10F31527E2D}"/>
              </a:ext>
            </a:extLst>
          </p:cNvPr>
          <p:cNvSpPr txBox="1"/>
          <p:nvPr/>
        </p:nvSpPr>
        <p:spPr>
          <a:xfrm>
            <a:off x="9283008" y="2310727"/>
            <a:ext cx="1178528" cy="307777"/>
          </a:xfrm>
          <a:prstGeom prst="rect">
            <a:avLst/>
          </a:prstGeom>
          <a:noFill/>
        </p:spPr>
        <p:txBody>
          <a:bodyPr wrap="none" rtlCol="0">
            <a:spAutoFit/>
          </a:bodyPr>
          <a:lstStyle/>
          <a:p>
            <a:r>
              <a:rPr lang="es-MX" dirty="0"/>
              <a:t>/home/user1</a:t>
            </a:r>
          </a:p>
        </p:txBody>
      </p:sp>
      <p:sp>
        <p:nvSpPr>
          <p:cNvPr id="18" name="CuadroTexto 17">
            <a:extLst>
              <a:ext uri="{FF2B5EF4-FFF2-40B4-BE49-F238E27FC236}">
                <a16:creationId xmlns:a16="http://schemas.microsoft.com/office/drawing/2014/main" id="{A20F43D2-FE01-2344-90C6-7F6E562D6C06}"/>
              </a:ext>
            </a:extLst>
          </p:cNvPr>
          <p:cNvSpPr txBox="1"/>
          <p:nvPr/>
        </p:nvSpPr>
        <p:spPr>
          <a:xfrm>
            <a:off x="9283008" y="3636107"/>
            <a:ext cx="1178528" cy="307777"/>
          </a:xfrm>
          <a:prstGeom prst="rect">
            <a:avLst/>
          </a:prstGeom>
          <a:noFill/>
        </p:spPr>
        <p:txBody>
          <a:bodyPr wrap="none" rtlCol="0">
            <a:spAutoFit/>
          </a:bodyPr>
          <a:lstStyle/>
          <a:p>
            <a:r>
              <a:rPr lang="es-MX" dirty="0"/>
              <a:t>/home/user2</a:t>
            </a:r>
          </a:p>
        </p:txBody>
      </p:sp>
      <p:sp>
        <p:nvSpPr>
          <p:cNvPr id="19" name="CuadroTexto 18">
            <a:extLst>
              <a:ext uri="{FF2B5EF4-FFF2-40B4-BE49-F238E27FC236}">
                <a16:creationId xmlns:a16="http://schemas.microsoft.com/office/drawing/2014/main" id="{B91C45EB-760D-5C4F-ACC2-C1A4558C18F1}"/>
              </a:ext>
            </a:extLst>
          </p:cNvPr>
          <p:cNvSpPr txBox="1"/>
          <p:nvPr/>
        </p:nvSpPr>
        <p:spPr>
          <a:xfrm>
            <a:off x="9283008" y="4883952"/>
            <a:ext cx="1178528" cy="307777"/>
          </a:xfrm>
          <a:prstGeom prst="rect">
            <a:avLst/>
          </a:prstGeom>
          <a:noFill/>
        </p:spPr>
        <p:txBody>
          <a:bodyPr wrap="none" rtlCol="0">
            <a:spAutoFit/>
          </a:bodyPr>
          <a:lstStyle/>
          <a:p>
            <a:r>
              <a:rPr lang="es-MX" dirty="0"/>
              <a:t>/home/user3</a:t>
            </a:r>
          </a:p>
        </p:txBody>
      </p:sp>
      <p:sp>
        <p:nvSpPr>
          <p:cNvPr id="2" name="CuadroTexto 1">
            <a:extLst>
              <a:ext uri="{FF2B5EF4-FFF2-40B4-BE49-F238E27FC236}">
                <a16:creationId xmlns:a16="http://schemas.microsoft.com/office/drawing/2014/main" id="{24C9301D-404C-874A-B383-ECFFD72AE5B4}"/>
              </a:ext>
            </a:extLst>
          </p:cNvPr>
          <p:cNvSpPr txBox="1"/>
          <p:nvPr/>
        </p:nvSpPr>
        <p:spPr>
          <a:xfrm>
            <a:off x="9716919" y="5568250"/>
            <a:ext cx="327334" cy="707886"/>
          </a:xfrm>
          <a:prstGeom prst="rect">
            <a:avLst/>
          </a:prstGeom>
          <a:noFill/>
        </p:spPr>
        <p:txBody>
          <a:bodyPr wrap="none" rtlCol="0">
            <a:spAutoFit/>
          </a:bodyPr>
          <a:lstStyle/>
          <a:p>
            <a:r>
              <a:rPr lang="es-MX" sz="4000" b="1" dirty="0"/>
              <a:t>.</a:t>
            </a:r>
          </a:p>
        </p:txBody>
      </p:sp>
      <p:sp>
        <p:nvSpPr>
          <p:cNvPr id="20" name="Flecha derecha 19">
            <a:extLst>
              <a:ext uri="{FF2B5EF4-FFF2-40B4-BE49-F238E27FC236}">
                <a16:creationId xmlns:a16="http://schemas.microsoft.com/office/drawing/2014/main" id="{5A3D7E4D-B15B-2949-B8ED-C9BE4BCB2429}"/>
              </a:ext>
            </a:extLst>
          </p:cNvPr>
          <p:cNvSpPr/>
          <p:nvPr/>
        </p:nvSpPr>
        <p:spPr>
          <a:xfrm rot="10800000">
            <a:off x="9084220" y="5785143"/>
            <a:ext cx="424891" cy="2740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CuadroTexto 21">
            <a:extLst>
              <a:ext uri="{FF2B5EF4-FFF2-40B4-BE49-F238E27FC236}">
                <a16:creationId xmlns:a16="http://schemas.microsoft.com/office/drawing/2014/main" id="{0831F856-9185-E94D-83E8-A2DD520ABD34}"/>
              </a:ext>
            </a:extLst>
          </p:cNvPr>
          <p:cNvSpPr txBox="1"/>
          <p:nvPr/>
        </p:nvSpPr>
        <p:spPr>
          <a:xfrm>
            <a:off x="8230494" y="5568250"/>
            <a:ext cx="612668" cy="707886"/>
          </a:xfrm>
          <a:prstGeom prst="rect">
            <a:avLst/>
          </a:prstGeom>
          <a:noFill/>
        </p:spPr>
        <p:txBody>
          <a:bodyPr wrap="none" rtlCol="0">
            <a:spAutoFit/>
          </a:bodyPr>
          <a:lstStyle/>
          <a:p>
            <a:r>
              <a:rPr lang="es-MX" sz="4000" b="1" dirty="0"/>
              <a:t>../</a:t>
            </a:r>
          </a:p>
        </p:txBody>
      </p:sp>
      <p:sp>
        <p:nvSpPr>
          <p:cNvPr id="24" name="CuadroTexto 23">
            <a:extLst>
              <a:ext uri="{FF2B5EF4-FFF2-40B4-BE49-F238E27FC236}">
                <a16:creationId xmlns:a16="http://schemas.microsoft.com/office/drawing/2014/main" id="{D6AC6F32-049E-1D4A-829A-1FA295868B8B}"/>
              </a:ext>
            </a:extLst>
          </p:cNvPr>
          <p:cNvSpPr txBox="1"/>
          <p:nvPr/>
        </p:nvSpPr>
        <p:spPr>
          <a:xfrm>
            <a:off x="6642778" y="5568250"/>
            <a:ext cx="1040670" cy="707886"/>
          </a:xfrm>
          <a:prstGeom prst="rect">
            <a:avLst/>
          </a:prstGeom>
          <a:noFill/>
        </p:spPr>
        <p:txBody>
          <a:bodyPr wrap="none" rtlCol="0">
            <a:spAutoFit/>
          </a:bodyPr>
          <a:lstStyle/>
          <a:p>
            <a:r>
              <a:rPr lang="es-MX" sz="4000" b="1" dirty="0"/>
              <a:t>../../</a:t>
            </a:r>
          </a:p>
        </p:txBody>
      </p:sp>
      <p:sp>
        <p:nvSpPr>
          <p:cNvPr id="25" name="Flecha derecha 24">
            <a:extLst>
              <a:ext uri="{FF2B5EF4-FFF2-40B4-BE49-F238E27FC236}">
                <a16:creationId xmlns:a16="http://schemas.microsoft.com/office/drawing/2014/main" id="{DE217D8F-C766-3540-8121-FA0CF2E2A5EC}"/>
              </a:ext>
            </a:extLst>
          </p:cNvPr>
          <p:cNvSpPr/>
          <p:nvPr/>
        </p:nvSpPr>
        <p:spPr>
          <a:xfrm rot="10800000">
            <a:off x="7752445" y="5785144"/>
            <a:ext cx="424891" cy="2740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791938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pic>
        <p:nvPicPr>
          <p:cNvPr id="110" name="Google Shape;110;p9"/>
          <p:cNvPicPr preferRelativeResize="0"/>
          <p:nvPr/>
        </p:nvPicPr>
        <p:blipFill rotWithShape="1">
          <a:blip r:embed="rId4">
            <a:alphaModFix/>
          </a:blip>
          <a:srcRect l="7911" t="20400" r="5244" b="18189"/>
          <a:stretch/>
        </p:blipFill>
        <p:spPr>
          <a:xfrm>
            <a:off x="600700" y="321750"/>
            <a:ext cx="6288701" cy="1105800"/>
          </a:xfrm>
          <a:prstGeom prst="rect">
            <a:avLst/>
          </a:prstGeom>
          <a:noFill/>
          <a:ln>
            <a:noFill/>
          </a:ln>
        </p:spPr>
      </p:pic>
      <p:graphicFrame>
        <p:nvGraphicFramePr>
          <p:cNvPr id="2" name="Tabla 1">
            <a:extLst>
              <a:ext uri="{FF2B5EF4-FFF2-40B4-BE49-F238E27FC236}">
                <a16:creationId xmlns:a16="http://schemas.microsoft.com/office/drawing/2014/main" id="{519485EC-2D48-4A49-85EA-DEDA386B211F}"/>
              </a:ext>
            </a:extLst>
          </p:cNvPr>
          <p:cNvGraphicFramePr>
            <a:graphicFrameLocks noGrp="1"/>
          </p:cNvGraphicFramePr>
          <p:nvPr>
            <p:extLst>
              <p:ext uri="{D42A27DB-BD31-4B8C-83A1-F6EECF244321}">
                <p14:modId xmlns:p14="http://schemas.microsoft.com/office/powerpoint/2010/main" val="1819489830"/>
              </p:ext>
            </p:extLst>
          </p:nvPr>
        </p:nvGraphicFramePr>
        <p:xfrm>
          <a:off x="776778" y="1692255"/>
          <a:ext cx="10703097" cy="3357759"/>
        </p:xfrm>
        <a:graphic>
          <a:graphicData uri="http://schemas.openxmlformats.org/drawingml/2006/table">
            <a:tbl>
              <a:tblPr firstRow="1" bandRow="1">
                <a:tableStyleId>{EB344D84-9AFB-497E-A393-DC336BA19D2E}</a:tableStyleId>
              </a:tblPr>
              <a:tblGrid>
                <a:gridCol w="1604400">
                  <a:extLst>
                    <a:ext uri="{9D8B030D-6E8A-4147-A177-3AD203B41FA5}">
                      <a16:colId xmlns:a16="http://schemas.microsoft.com/office/drawing/2014/main" val="1878324067"/>
                    </a:ext>
                  </a:extLst>
                </a:gridCol>
                <a:gridCol w="4166070">
                  <a:extLst>
                    <a:ext uri="{9D8B030D-6E8A-4147-A177-3AD203B41FA5}">
                      <a16:colId xmlns:a16="http://schemas.microsoft.com/office/drawing/2014/main" val="1094299338"/>
                    </a:ext>
                  </a:extLst>
                </a:gridCol>
                <a:gridCol w="4932627">
                  <a:extLst>
                    <a:ext uri="{9D8B030D-6E8A-4147-A177-3AD203B41FA5}">
                      <a16:colId xmlns:a16="http://schemas.microsoft.com/office/drawing/2014/main" val="1267078462"/>
                    </a:ext>
                  </a:extLst>
                </a:gridCol>
              </a:tblGrid>
              <a:tr h="601093">
                <a:tc>
                  <a:txBody>
                    <a:bodyPr/>
                    <a:lstStyle/>
                    <a:p>
                      <a:r>
                        <a:rPr lang="es-MX" sz="1800" dirty="0"/>
                        <a:t>COMANDO</a:t>
                      </a:r>
                    </a:p>
                  </a:txBody>
                  <a:tcPr/>
                </a:tc>
                <a:tc>
                  <a:txBody>
                    <a:bodyPr/>
                    <a:lstStyle/>
                    <a:p>
                      <a:r>
                        <a:rPr lang="es-MX" sz="1800" dirty="0"/>
                        <a:t>FUNCIÓN</a:t>
                      </a:r>
                    </a:p>
                  </a:txBody>
                  <a:tcPr/>
                </a:tc>
                <a:tc>
                  <a:txBody>
                    <a:bodyPr/>
                    <a:lstStyle/>
                    <a:p>
                      <a:r>
                        <a:rPr lang="es-MX" sz="1800" dirty="0"/>
                        <a:t>SINTAXIS</a:t>
                      </a:r>
                    </a:p>
                  </a:txBody>
                  <a:tcPr/>
                </a:tc>
                <a:extLst>
                  <a:ext uri="{0D108BD9-81ED-4DB2-BD59-A6C34878D82A}">
                    <a16:rowId xmlns:a16="http://schemas.microsoft.com/office/drawing/2014/main" val="83655486"/>
                  </a:ext>
                </a:extLst>
              </a:tr>
              <a:tr h="601093">
                <a:tc>
                  <a:txBody>
                    <a:bodyPr/>
                    <a:lstStyle/>
                    <a:p>
                      <a:r>
                        <a:rPr lang="es-MX" sz="1800" dirty="0"/>
                        <a:t>pwd</a:t>
                      </a:r>
                    </a:p>
                  </a:txBody>
                  <a:tcPr/>
                </a:tc>
                <a:tc>
                  <a:txBody>
                    <a:bodyPr/>
                    <a:lstStyle/>
                    <a:p>
                      <a:r>
                        <a:rPr lang="es-MX" sz="1800" dirty="0"/>
                        <a:t>Nos dice el directorio en el que estamos parados</a:t>
                      </a:r>
                    </a:p>
                  </a:txBody>
                  <a:tcPr/>
                </a:tc>
                <a:tc>
                  <a:txBody>
                    <a:bodyPr/>
                    <a:lstStyle/>
                    <a:p>
                      <a:r>
                        <a:rPr lang="es-MX" sz="1800" dirty="0"/>
                        <a:t>pwd</a:t>
                      </a:r>
                    </a:p>
                  </a:txBody>
                  <a:tcPr/>
                </a:tc>
                <a:extLst>
                  <a:ext uri="{0D108BD9-81ED-4DB2-BD59-A6C34878D82A}">
                    <a16:rowId xmlns:a16="http://schemas.microsoft.com/office/drawing/2014/main" val="3136844424"/>
                  </a:ext>
                </a:extLst>
              </a:tr>
              <a:tr h="601093">
                <a:tc>
                  <a:txBody>
                    <a:bodyPr/>
                    <a:lstStyle/>
                    <a:p>
                      <a:r>
                        <a:rPr lang="es-MX" sz="1800" dirty="0"/>
                        <a:t>cd</a:t>
                      </a:r>
                    </a:p>
                  </a:txBody>
                  <a:tcPr/>
                </a:tc>
                <a:tc>
                  <a:txBody>
                    <a:bodyPr/>
                    <a:lstStyle/>
                    <a:p>
                      <a:r>
                        <a:rPr lang="es-MX" sz="1800" dirty="0"/>
                        <a:t>Sirve para cambiar de directorio</a:t>
                      </a:r>
                    </a:p>
                  </a:txBody>
                  <a:tcPr/>
                </a:tc>
                <a:tc>
                  <a:txBody>
                    <a:bodyPr/>
                    <a:lstStyle/>
                    <a:p>
                      <a:r>
                        <a:rPr lang="es-MX" sz="1800" dirty="0"/>
                        <a:t>cd $DIR_DESTINO</a:t>
                      </a:r>
                    </a:p>
                  </a:txBody>
                  <a:tcPr/>
                </a:tc>
                <a:extLst>
                  <a:ext uri="{0D108BD9-81ED-4DB2-BD59-A6C34878D82A}">
                    <a16:rowId xmlns:a16="http://schemas.microsoft.com/office/drawing/2014/main" val="1102659313"/>
                  </a:ext>
                </a:extLst>
              </a:tr>
              <a:tr h="857756">
                <a:tc>
                  <a:txBody>
                    <a:bodyPr/>
                    <a:lstStyle/>
                    <a:p>
                      <a:r>
                        <a:rPr lang="es-MX" sz="1800" dirty="0"/>
                        <a:t>ls</a:t>
                      </a:r>
                    </a:p>
                  </a:txBody>
                  <a:tcPr/>
                </a:tc>
                <a:tc>
                  <a:txBody>
                    <a:bodyPr/>
                    <a:lstStyle/>
                    <a:p>
                      <a:r>
                        <a:rPr lang="es-MX" sz="1800" dirty="0"/>
                        <a:t>Lista los contenidos de un directorio</a:t>
                      </a:r>
                    </a:p>
                  </a:txBody>
                  <a:tcPr/>
                </a:tc>
                <a:tc>
                  <a:txBody>
                    <a:bodyPr/>
                    <a:lstStyle/>
                    <a:p>
                      <a:r>
                        <a:rPr lang="es-MX" sz="1800" dirty="0"/>
                        <a:t>ls $DIR</a:t>
                      </a:r>
                    </a:p>
                    <a:p>
                      <a:r>
                        <a:rPr lang="es-MX" sz="1800" dirty="0"/>
                        <a:t>Por default $DIR es . (directorio donde estoy parado)</a:t>
                      </a:r>
                    </a:p>
                  </a:txBody>
                  <a:tcPr/>
                </a:tc>
                <a:extLst>
                  <a:ext uri="{0D108BD9-81ED-4DB2-BD59-A6C34878D82A}">
                    <a16:rowId xmlns:a16="http://schemas.microsoft.com/office/drawing/2014/main" val="2773059975"/>
                  </a:ext>
                </a:extLst>
              </a:tr>
              <a:tr h="601093">
                <a:tc>
                  <a:txBody>
                    <a:bodyPr/>
                    <a:lstStyle/>
                    <a:p>
                      <a:r>
                        <a:rPr lang="es-MX" sz="1800" dirty="0"/>
                        <a:t>mkdir </a:t>
                      </a:r>
                    </a:p>
                  </a:txBody>
                  <a:tcPr/>
                </a:tc>
                <a:tc>
                  <a:txBody>
                    <a:bodyPr/>
                    <a:lstStyle/>
                    <a:p>
                      <a:r>
                        <a:rPr lang="es-MX" sz="1800" dirty="0"/>
                        <a:t>Crea un directorio</a:t>
                      </a:r>
                    </a:p>
                  </a:txBody>
                  <a:tcPr/>
                </a:tc>
                <a:tc>
                  <a:txBody>
                    <a:bodyPr/>
                    <a:lstStyle/>
                    <a:p>
                      <a:r>
                        <a:rPr lang="es-MX" sz="1800" dirty="0"/>
                        <a:t>mkdir $DIR</a:t>
                      </a:r>
                    </a:p>
                  </a:txBody>
                  <a:tcPr/>
                </a:tc>
                <a:extLst>
                  <a:ext uri="{0D108BD9-81ED-4DB2-BD59-A6C34878D82A}">
                    <a16:rowId xmlns:a16="http://schemas.microsoft.com/office/drawing/2014/main" val="1209107911"/>
                  </a:ext>
                </a:extLst>
              </a:tr>
            </a:tbl>
          </a:graphicData>
        </a:graphic>
      </p:graphicFrame>
    </p:spTree>
    <p:extLst>
      <p:ext uri="{BB962C8B-B14F-4D97-AF65-F5344CB8AC3E}">
        <p14:creationId xmlns:p14="http://schemas.microsoft.com/office/powerpoint/2010/main" val="2618728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9"/>
          <p:cNvPicPr preferRelativeResize="0"/>
          <p:nvPr/>
        </p:nvPicPr>
        <p:blipFill rotWithShape="1">
          <a:blip r:embed="rId3">
            <a:alphaModFix/>
          </a:blip>
          <a:srcRect l="7911" t="20400" r="5244" b="18189"/>
          <a:stretch/>
        </p:blipFill>
        <p:spPr>
          <a:xfrm>
            <a:off x="600700" y="321750"/>
            <a:ext cx="6288701" cy="1105800"/>
          </a:xfrm>
          <a:prstGeom prst="rect">
            <a:avLst/>
          </a:prstGeom>
          <a:noFill/>
          <a:ln>
            <a:noFill/>
          </a:ln>
        </p:spPr>
      </p:pic>
      <p:graphicFrame>
        <p:nvGraphicFramePr>
          <p:cNvPr id="2" name="Tabla 1">
            <a:extLst>
              <a:ext uri="{FF2B5EF4-FFF2-40B4-BE49-F238E27FC236}">
                <a16:creationId xmlns:a16="http://schemas.microsoft.com/office/drawing/2014/main" id="{519485EC-2D48-4A49-85EA-DEDA386B211F}"/>
              </a:ext>
            </a:extLst>
          </p:cNvPr>
          <p:cNvGraphicFramePr>
            <a:graphicFrameLocks noGrp="1"/>
          </p:cNvGraphicFramePr>
          <p:nvPr>
            <p:extLst>
              <p:ext uri="{D42A27DB-BD31-4B8C-83A1-F6EECF244321}">
                <p14:modId xmlns:p14="http://schemas.microsoft.com/office/powerpoint/2010/main" val="700398363"/>
              </p:ext>
            </p:extLst>
          </p:nvPr>
        </p:nvGraphicFramePr>
        <p:xfrm>
          <a:off x="776778" y="1692255"/>
          <a:ext cx="10703097" cy="3357759"/>
        </p:xfrm>
        <a:graphic>
          <a:graphicData uri="http://schemas.openxmlformats.org/drawingml/2006/table">
            <a:tbl>
              <a:tblPr firstRow="1" bandRow="1">
                <a:tableStyleId>{EB344D84-9AFB-497E-A393-DC336BA19D2E}</a:tableStyleId>
              </a:tblPr>
              <a:tblGrid>
                <a:gridCol w="1604400">
                  <a:extLst>
                    <a:ext uri="{9D8B030D-6E8A-4147-A177-3AD203B41FA5}">
                      <a16:colId xmlns:a16="http://schemas.microsoft.com/office/drawing/2014/main" val="1878324067"/>
                    </a:ext>
                  </a:extLst>
                </a:gridCol>
                <a:gridCol w="4111062">
                  <a:extLst>
                    <a:ext uri="{9D8B030D-6E8A-4147-A177-3AD203B41FA5}">
                      <a16:colId xmlns:a16="http://schemas.microsoft.com/office/drawing/2014/main" val="1094299338"/>
                    </a:ext>
                  </a:extLst>
                </a:gridCol>
                <a:gridCol w="4987635">
                  <a:extLst>
                    <a:ext uri="{9D8B030D-6E8A-4147-A177-3AD203B41FA5}">
                      <a16:colId xmlns:a16="http://schemas.microsoft.com/office/drawing/2014/main" val="1267078462"/>
                    </a:ext>
                  </a:extLst>
                </a:gridCol>
              </a:tblGrid>
              <a:tr h="601093">
                <a:tc>
                  <a:txBody>
                    <a:bodyPr/>
                    <a:lstStyle/>
                    <a:p>
                      <a:r>
                        <a:rPr lang="es-MX" sz="1800" dirty="0"/>
                        <a:t>COMANDO</a:t>
                      </a:r>
                    </a:p>
                  </a:txBody>
                  <a:tcPr/>
                </a:tc>
                <a:tc>
                  <a:txBody>
                    <a:bodyPr/>
                    <a:lstStyle/>
                    <a:p>
                      <a:r>
                        <a:rPr lang="es-MX" sz="1800" dirty="0"/>
                        <a:t>FUNCIÓN</a:t>
                      </a:r>
                    </a:p>
                  </a:txBody>
                  <a:tcPr/>
                </a:tc>
                <a:tc>
                  <a:txBody>
                    <a:bodyPr/>
                    <a:lstStyle/>
                    <a:p>
                      <a:r>
                        <a:rPr lang="es-MX" sz="1800" dirty="0"/>
                        <a:t>SINTAXIS</a:t>
                      </a:r>
                    </a:p>
                  </a:txBody>
                  <a:tcPr/>
                </a:tc>
                <a:extLst>
                  <a:ext uri="{0D108BD9-81ED-4DB2-BD59-A6C34878D82A}">
                    <a16:rowId xmlns:a16="http://schemas.microsoft.com/office/drawing/2014/main" val="83655486"/>
                  </a:ext>
                </a:extLst>
              </a:tr>
              <a:tr h="601093">
                <a:tc>
                  <a:txBody>
                    <a:bodyPr/>
                    <a:lstStyle/>
                    <a:p>
                      <a:r>
                        <a:rPr lang="es-MX" sz="1800" dirty="0"/>
                        <a:t>cp</a:t>
                      </a:r>
                    </a:p>
                  </a:txBody>
                  <a:tcPr/>
                </a:tc>
                <a:tc>
                  <a:txBody>
                    <a:bodyPr/>
                    <a:lstStyle/>
                    <a:p>
                      <a:r>
                        <a:rPr lang="es-MX" sz="1800" dirty="0"/>
                        <a:t>Crea una copia de un archivo</a:t>
                      </a:r>
                    </a:p>
                  </a:txBody>
                  <a:tcPr/>
                </a:tc>
                <a:tc>
                  <a:txBody>
                    <a:bodyPr/>
                    <a:lstStyle/>
                    <a:p>
                      <a:r>
                        <a:rPr lang="es-MX" sz="1800" dirty="0"/>
                        <a:t>cp $ARCHIVO_FUENTE $DIR_DESTINO</a:t>
                      </a:r>
                    </a:p>
                  </a:txBody>
                  <a:tcPr/>
                </a:tc>
                <a:extLst>
                  <a:ext uri="{0D108BD9-81ED-4DB2-BD59-A6C34878D82A}">
                    <a16:rowId xmlns:a16="http://schemas.microsoft.com/office/drawing/2014/main" val="3136844424"/>
                  </a:ext>
                </a:extLst>
              </a:tr>
              <a:tr h="601093">
                <a:tc>
                  <a:txBody>
                    <a:bodyPr/>
                    <a:lstStyle/>
                    <a:p>
                      <a:r>
                        <a:rPr lang="es-MX" sz="1800" dirty="0"/>
                        <a:t>mv</a:t>
                      </a:r>
                    </a:p>
                  </a:txBody>
                  <a:tcPr/>
                </a:tc>
                <a:tc>
                  <a:txBody>
                    <a:bodyPr/>
                    <a:lstStyle/>
                    <a:p>
                      <a:r>
                        <a:rPr lang="es-MX" sz="1800" dirty="0"/>
                        <a:t>Mueve un archivo de ubicación</a:t>
                      </a:r>
                    </a:p>
                  </a:txBody>
                  <a:tcPr/>
                </a:tc>
                <a:tc>
                  <a:txBody>
                    <a:bodyPr/>
                    <a:lstStyle/>
                    <a:p>
                      <a:r>
                        <a:rPr lang="es-MX" sz="1800" dirty="0"/>
                        <a:t>mv  $ARCHIVO_FUENTE $DIR_DESTINO</a:t>
                      </a:r>
                    </a:p>
                  </a:txBody>
                  <a:tcPr/>
                </a:tc>
                <a:extLst>
                  <a:ext uri="{0D108BD9-81ED-4DB2-BD59-A6C34878D82A}">
                    <a16:rowId xmlns:a16="http://schemas.microsoft.com/office/drawing/2014/main" val="1102659313"/>
                  </a:ext>
                </a:extLst>
              </a:tr>
              <a:tr h="857756">
                <a:tc>
                  <a:txBody>
                    <a:bodyPr/>
                    <a:lstStyle/>
                    <a:p>
                      <a:r>
                        <a:rPr lang="es-MX" sz="1800" dirty="0"/>
                        <a:t>more</a:t>
                      </a:r>
                    </a:p>
                  </a:txBody>
                  <a:tcPr/>
                </a:tc>
                <a:tc>
                  <a:txBody>
                    <a:bodyPr/>
                    <a:lstStyle/>
                    <a:p>
                      <a:r>
                        <a:rPr lang="es-MX" sz="1800" dirty="0"/>
                        <a:t>Nos muestra los contenido de un archivo</a:t>
                      </a:r>
                    </a:p>
                    <a:p>
                      <a:r>
                        <a:rPr lang="es-MX" sz="1800" dirty="0"/>
                        <a:t>Para salir (q)</a:t>
                      </a:r>
                    </a:p>
                  </a:txBody>
                  <a:tcPr/>
                </a:tc>
                <a:tc>
                  <a:txBody>
                    <a:bodyPr/>
                    <a:lstStyle/>
                    <a:p>
                      <a:r>
                        <a:rPr lang="es-MX" sz="1800" dirty="0"/>
                        <a:t>more $ARCHIVO</a:t>
                      </a:r>
                    </a:p>
                  </a:txBody>
                  <a:tcPr/>
                </a:tc>
                <a:extLst>
                  <a:ext uri="{0D108BD9-81ED-4DB2-BD59-A6C34878D82A}">
                    <a16:rowId xmlns:a16="http://schemas.microsoft.com/office/drawing/2014/main" val="2773059975"/>
                  </a:ext>
                </a:extLst>
              </a:tr>
              <a:tr h="601093">
                <a:tc>
                  <a:txBody>
                    <a:bodyPr/>
                    <a:lstStyle/>
                    <a:p>
                      <a:r>
                        <a:rPr lang="es-MX" sz="1800" dirty="0"/>
                        <a:t>nano </a:t>
                      </a:r>
                    </a:p>
                  </a:txBody>
                  <a:tcPr/>
                </a:tc>
                <a:tc>
                  <a:txBody>
                    <a:bodyPr/>
                    <a:lstStyle/>
                    <a:p>
                      <a:r>
                        <a:rPr lang="es-MX" sz="1800" dirty="0"/>
                        <a:t>Nos permite editar los contenidos de un archivo</a:t>
                      </a:r>
                    </a:p>
                  </a:txBody>
                  <a:tcPr/>
                </a:tc>
                <a:tc>
                  <a:txBody>
                    <a:bodyPr/>
                    <a:lstStyle/>
                    <a:p>
                      <a:r>
                        <a:rPr lang="es-MX" sz="1800" dirty="0"/>
                        <a:t>nano $ARCHIVO</a:t>
                      </a:r>
                    </a:p>
                  </a:txBody>
                  <a:tcPr/>
                </a:tc>
                <a:extLst>
                  <a:ext uri="{0D108BD9-81ED-4DB2-BD59-A6C34878D82A}">
                    <a16:rowId xmlns:a16="http://schemas.microsoft.com/office/drawing/2014/main" val="1209107911"/>
                  </a:ext>
                </a:extLst>
              </a:tr>
            </a:tbl>
          </a:graphicData>
        </a:graphic>
      </p:graphicFrame>
    </p:spTree>
    <p:extLst>
      <p:ext uri="{BB962C8B-B14F-4D97-AF65-F5344CB8AC3E}">
        <p14:creationId xmlns:p14="http://schemas.microsoft.com/office/powerpoint/2010/main" val="1553701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pic>
        <p:nvPicPr>
          <p:cNvPr id="110" name="Google Shape;110;p9"/>
          <p:cNvPicPr preferRelativeResize="0"/>
          <p:nvPr/>
        </p:nvPicPr>
        <p:blipFill rotWithShape="1">
          <a:blip r:embed="rId4">
            <a:alphaModFix/>
          </a:blip>
          <a:srcRect l="7911" t="20400" r="5244" b="18189"/>
          <a:stretch/>
        </p:blipFill>
        <p:spPr>
          <a:xfrm>
            <a:off x="600700" y="321750"/>
            <a:ext cx="6288701" cy="1105800"/>
          </a:xfrm>
          <a:prstGeom prst="rect">
            <a:avLst/>
          </a:prstGeom>
          <a:noFill/>
          <a:ln>
            <a:noFill/>
          </a:ln>
        </p:spPr>
      </p:pic>
      <p:sp>
        <p:nvSpPr>
          <p:cNvPr id="3" name="CuadroTexto 2">
            <a:extLst>
              <a:ext uri="{FF2B5EF4-FFF2-40B4-BE49-F238E27FC236}">
                <a16:creationId xmlns:a16="http://schemas.microsoft.com/office/drawing/2014/main" id="{9F1DCB6D-340E-3F42-AD5B-CD5C5A7A60A1}"/>
              </a:ext>
            </a:extLst>
          </p:cNvPr>
          <p:cNvSpPr txBox="1"/>
          <p:nvPr/>
        </p:nvSpPr>
        <p:spPr>
          <a:xfrm>
            <a:off x="7191298" y="1274936"/>
            <a:ext cx="4289368" cy="1477328"/>
          </a:xfrm>
          <a:prstGeom prst="rect">
            <a:avLst/>
          </a:prstGeom>
          <a:noFill/>
        </p:spPr>
        <p:txBody>
          <a:bodyPr wrap="square" rtlCol="0">
            <a:spAutoFit/>
          </a:bodyPr>
          <a:lstStyle/>
          <a:p>
            <a:pPr algn="ctr"/>
            <a:r>
              <a:rPr lang="es-MX" sz="3000" dirty="0"/>
              <a:t>CONECTANDONOS A UN SERVIDOR REMOTO</a:t>
            </a:r>
          </a:p>
        </p:txBody>
      </p:sp>
      <p:sp>
        <p:nvSpPr>
          <p:cNvPr id="26" name="CuadroTexto 25">
            <a:extLst>
              <a:ext uri="{FF2B5EF4-FFF2-40B4-BE49-F238E27FC236}">
                <a16:creationId xmlns:a16="http://schemas.microsoft.com/office/drawing/2014/main" id="{22486A4C-B284-CF4B-86A8-4191DC1F5684}"/>
              </a:ext>
            </a:extLst>
          </p:cNvPr>
          <p:cNvSpPr txBox="1"/>
          <p:nvPr/>
        </p:nvSpPr>
        <p:spPr>
          <a:xfrm>
            <a:off x="627803" y="2635886"/>
            <a:ext cx="6563495" cy="1477328"/>
          </a:xfrm>
          <a:prstGeom prst="rect">
            <a:avLst/>
          </a:prstGeom>
          <a:noFill/>
        </p:spPr>
        <p:txBody>
          <a:bodyPr wrap="square" rtlCol="0">
            <a:spAutoFit/>
          </a:bodyPr>
          <a:lstStyle/>
          <a:p>
            <a:pPr algn="ctr"/>
            <a:r>
              <a:rPr lang="es-MX" sz="3000" dirty="0"/>
              <a:t>ssh $USER@IP</a:t>
            </a:r>
          </a:p>
          <a:p>
            <a:pPr algn="ctr"/>
            <a:endParaRPr lang="es-MX" sz="3000" dirty="0"/>
          </a:p>
          <a:p>
            <a:pPr algn="ctr"/>
            <a:r>
              <a:rPr lang="es-MX" sz="3000" dirty="0"/>
              <a:t>ssh alumnoN@10.0.15.11</a:t>
            </a:r>
          </a:p>
        </p:txBody>
      </p:sp>
    </p:spTree>
    <p:extLst>
      <p:ext uri="{BB962C8B-B14F-4D97-AF65-F5344CB8AC3E}">
        <p14:creationId xmlns:p14="http://schemas.microsoft.com/office/powerpoint/2010/main" val="2036517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
        <p:cNvGrpSpPr/>
        <p:nvPr/>
      </p:nvGrpSpPr>
      <p:grpSpPr>
        <a:xfrm>
          <a:off x="0" y="0"/>
          <a:ext cx="0" cy="0"/>
          <a:chOff x="0" y="0"/>
          <a:chExt cx="0" cy="0"/>
        </a:xfrm>
      </p:grpSpPr>
      <p:sp>
        <p:nvSpPr>
          <p:cNvPr id="97" name="Google Shape;97;p7"/>
          <p:cNvSpPr txBox="1">
            <a:spLocks noGrp="1"/>
          </p:cNvSpPr>
          <p:nvPr>
            <p:ph type="title"/>
          </p:nvPr>
        </p:nvSpPr>
        <p:spPr>
          <a:xfrm>
            <a:off x="6072783" y="786384"/>
            <a:ext cx="5720080" cy="206681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6E152E"/>
              </a:buClr>
              <a:buSzPts val="4400"/>
              <a:buFont typeface="Montserrat SemiBold"/>
              <a:buNone/>
            </a:pPr>
            <a:r>
              <a:rPr lang="es-MX" sz="3600" b="1" dirty="0">
                <a:solidFill>
                  <a:srgbClr val="691932"/>
                </a:solidFill>
                <a:latin typeface="Noto Sans"/>
                <a:ea typeface="Noto Sans"/>
                <a:cs typeface="Noto Sans"/>
                <a:sym typeface="Noto Sans"/>
              </a:rPr>
              <a:t>Nexftlow</a:t>
            </a:r>
            <a:endParaRPr sz="3600" b="1" dirty="0">
              <a:solidFill>
                <a:srgbClr val="691932"/>
              </a:solidFill>
              <a:latin typeface="Noto Sans"/>
              <a:ea typeface="Noto Sans"/>
              <a:cs typeface="Noto Sans"/>
              <a:sym typeface="Noto Sans"/>
            </a:endParaRPr>
          </a:p>
        </p:txBody>
      </p:sp>
      <p:cxnSp>
        <p:nvCxnSpPr>
          <p:cNvPr id="98" name="Google Shape;98;p7"/>
          <p:cNvCxnSpPr/>
          <p:nvPr/>
        </p:nvCxnSpPr>
        <p:spPr>
          <a:xfrm>
            <a:off x="6182139" y="2932043"/>
            <a:ext cx="6009861" cy="0"/>
          </a:xfrm>
          <a:prstGeom prst="straightConnector1">
            <a:avLst/>
          </a:prstGeom>
          <a:noFill/>
          <a:ln w="38100" cap="flat" cmpd="sng">
            <a:solidFill>
              <a:srgbClr val="B7903D"/>
            </a:solidFill>
            <a:prstDash val="solid"/>
            <a:miter lim="800000"/>
            <a:headEnd type="none" w="sm" len="sm"/>
            <a:tailEnd type="none" w="sm" len="sm"/>
          </a:ln>
        </p:spPr>
      </p:cxnSp>
      <p:pic>
        <p:nvPicPr>
          <p:cNvPr id="99" name="Google Shape;99;p7"/>
          <p:cNvPicPr preferRelativeResize="0"/>
          <p:nvPr/>
        </p:nvPicPr>
        <p:blipFill rotWithShape="1">
          <a:blip r:embed="rId4">
            <a:alphaModFix/>
          </a:blip>
          <a:srcRect l="7911" t="20400" r="5244" b="18189"/>
          <a:stretch/>
        </p:blipFill>
        <p:spPr>
          <a:xfrm>
            <a:off x="600700" y="321750"/>
            <a:ext cx="6288701" cy="1105800"/>
          </a:xfrm>
          <a:prstGeom prst="rect">
            <a:avLst/>
          </a:prstGeom>
          <a:noFill/>
          <a:ln>
            <a:noFill/>
          </a:ln>
        </p:spPr>
      </p:pic>
      <p:sp>
        <p:nvSpPr>
          <p:cNvPr id="4" name="Rectángulo 3">
            <a:extLst>
              <a:ext uri="{FF2B5EF4-FFF2-40B4-BE49-F238E27FC236}">
                <a16:creationId xmlns:a16="http://schemas.microsoft.com/office/drawing/2014/main" id="{2E17E579-A98A-204B-B2E8-5B753FC23804}"/>
              </a:ext>
            </a:extLst>
          </p:cNvPr>
          <p:cNvSpPr/>
          <p:nvPr/>
        </p:nvSpPr>
        <p:spPr>
          <a:xfrm>
            <a:off x="9735890" y="5763839"/>
            <a:ext cx="2194832" cy="323165"/>
          </a:xfrm>
          <a:prstGeom prst="rect">
            <a:avLst/>
          </a:prstGeom>
        </p:spPr>
        <p:txBody>
          <a:bodyPr wrap="none">
            <a:spAutoFit/>
          </a:bodyPr>
          <a:lstStyle/>
          <a:p>
            <a:r>
              <a:rPr lang="es-MX" sz="1500" dirty="0"/>
              <a:t>https://www.nextflow.io/</a:t>
            </a:r>
          </a:p>
        </p:txBody>
      </p:sp>
    </p:spTree>
    <p:extLst>
      <p:ext uri="{BB962C8B-B14F-4D97-AF65-F5344CB8AC3E}">
        <p14:creationId xmlns:p14="http://schemas.microsoft.com/office/powerpoint/2010/main" val="3058324534"/>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4750</TotalTime>
  <Words>945</Words>
  <Application>Microsoft Macintosh PowerPoint</Application>
  <PresentationFormat>Panorámica</PresentationFormat>
  <Paragraphs>159</Paragraphs>
  <Slides>25</Slides>
  <Notes>25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Montserrat SemiBold</vt:lpstr>
      <vt:lpstr>Noto Sans</vt:lpstr>
      <vt:lpstr>Calibri</vt:lpstr>
      <vt:lpstr>Arial</vt:lpstr>
      <vt:lpstr>Wingdings</vt:lpstr>
      <vt:lpstr>Tema de Office</vt:lpstr>
      <vt:lpstr>Presentación de PowerPoint</vt:lpstr>
      <vt:lpstr>Presentación de PowerPoint</vt:lpstr>
      <vt:lpstr>Presentación de PowerPoint</vt:lpstr>
      <vt:lpstr>Conceptos y comandos básicos de Unix</vt:lpstr>
      <vt:lpstr>Presentación de PowerPoint</vt:lpstr>
      <vt:lpstr>Presentación de PowerPoint</vt:lpstr>
      <vt:lpstr>Presentación de PowerPoint</vt:lpstr>
      <vt:lpstr>Presentación de PowerPoint</vt:lpstr>
      <vt:lpstr>Nexftlow</vt:lpstr>
      <vt:lpstr>Presentación de PowerPoint</vt:lpstr>
      <vt:lpstr>Dokcer</vt:lpstr>
      <vt:lpstr>Presentación de PowerPoint</vt:lpstr>
      <vt:lpstr>Flujo para el preprocesamiento y ensambaldo de los datos</vt:lpstr>
      <vt:lpstr>Presentación de PowerPoint</vt:lpstr>
      <vt:lpstr>Presentación de PowerPoint</vt:lpstr>
      <vt:lpstr>Flujo para la identificación de genes de resistencia</vt:lpstr>
      <vt:lpstr>Presentación de PowerPoint</vt:lpstr>
      <vt:lpstr>Presentación de PowerPoint</vt:lpstr>
      <vt:lpstr>Presentación de PowerPoint</vt:lpstr>
      <vt:lpstr>Presentación de PowerPoint</vt:lpstr>
      <vt:lpstr>Ejemplo de Entrada de Capítulo o Tema</vt:lpstr>
      <vt:lpstr>Ejemplo de Entrada de Capítulo o Tema</vt:lpstr>
      <vt:lpstr>Presentación de PowerPoint</vt:lpstr>
      <vt:lpstr>Presentación de PowerPoint</vt:lpstr>
      <vt:lpstr>Presentación de PowerPoint</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Ximena Pérez Viveros</dc:creator>
  <cp:lastModifiedBy>Usuario de Microsoft Office</cp:lastModifiedBy>
  <cp:revision>24</cp:revision>
  <dcterms:created xsi:type="dcterms:W3CDTF">2024-12-28T21:44:20Z</dcterms:created>
  <dcterms:modified xsi:type="dcterms:W3CDTF">2025-03-01T00:35:02Z</dcterms:modified>
</cp:coreProperties>
</file>