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77" r:id="rId5"/>
    <p:sldId id="278" r:id="rId6"/>
    <p:sldId id="257" r:id="rId7"/>
    <p:sldId id="283" r:id="rId8"/>
    <p:sldId id="290" r:id="rId9"/>
    <p:sldId id="284" r:id="rId10"/>
    <p:sldId id="286" r:id="rId11"/>
    <p:sldId id="287" r:id="rId12"/>
    <p:sldId id="288" r:id="rId13"/>
    <p:sldId id="289"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_Referencia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9" y="1896888"/>
            <a:ext cx="6815669" cy="1329638"/>
          </a:xfrm>
        </p:spPr>
        <p:txBody>
          <a:bodyPr/>
          <a:lstStyle/>
          <a:p>
            <a:r>
              <a:rPr lang="es-MX" sz="4800" dirty="0" smtClean="0"/>
              <a:t>Control de un Robot con tracción diferencial</a:t>
            </a:r>
            <a:endParaRPr lang="es-CO" sz="4800" dirty="0"/>
          </a:p>
        </p:txBody>
      </p:sp>
      <p:sp>
        <p:nvSpPr>
          <p:cNvPr id="3" name="CuadroTexto 2"/>
          <p:cNvSpPr txBox="1"/>
          <p:nvPr/>
        </p:nvSpPr>
        <p:spPr>
          <a:xfrm>
            <a:off x="4282265" y="4570724"/>
            <a:ext cx="3387143" cy="461665"/>
          </a:xfrm>
          <a:prstGeom prst="rect">
            <a:avLst/>
          </a:prstGeom>
          <a:noFill/>
        </p:spPr>
        <p:txBody>
          <a:bodyPr wrap="square" rtlCol="0">
            <a:spAutoFit/>
          </a:bodyPr>
          <a:lstStyle/>
          <a:p>
            <a:pPr algn="ctr"/>
            <a:r>
              <a:rPr lang="es-MX" sz="2400" dirty="0" smtClean="0"/>
              <a:t>Harold Fernando Ruiz</a:t>
            </a:r>
            <a:endParaRPr lang="es-CO"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827" y="4124613"/>
            <a:ext cx="997438" cy="997438"/>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b="40835"/>
          <a:stretch/>
        </p:blipFill>
        <p:spPr>
          <a:xfrm>
            <a:off x="7918200" y="4124613"/>
            <a:ext cx="1317604" cy="911026"/>
          </a:xfrm>
          <a:prstGeom prst="rect">
            <a:avLst/>
          </a:prstGeom>
        </p:spPr>
      </p:pic>
    </p:spTree>
    <p:extLst>
      <p:ext uri="{BB962C8B-B14F-4D97-AF65-F5344CB8AC3E}">
        <p14:creationId xmlns:p14="http://schemas.microsoft.com/office/powerpoint/2010/main" val="210127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Diseño del controlador</a:t>
            </a:r>
            <a:endParaRPr lang="es-CO" dirty="0"/>
          </a:p>
        </p:txBody>
      </p:sp>
      <p:sp>
        <p:nvSpPr>
          <p:cNvPr id="7" name="Rectángulo 6"/>
          <p:cNvSpPr/>
          <p:nvPr/>
        </p:nvSpPr>
        <p:spPr>
          <a:xfrm>
            <a:off x="1295402" y="2009738"/>
            <a:ext cx="2799164" cy="369332"/>
          </a:xfrm>
          <a:prstGeom prst="rect">
            <a:avLst/>
          </a:prstGeom>
        </p:spPr>
        <p:txBody>
          <a:bodyPr wrap="none">
            <a:spAutoFit/>
          </a:bodyPr>
          <a:lstStyle/>
          <a:p>
            <a:r>
              <a:rPr lang="es-MX" dirty="0" smtClean="0"/>
              <a:t>Ecuaciones del Controlador  </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308464" y="2556932"/>
                <a:ext cx="9601196" cy="3318936"/>
              </a:xfrm>
            </p:spPr>
            <p:txBody>
              <a:bodyPr/>
              <a:lstStyle/>
              <a:p>
                <a:pPr marL="0" indent="0">
                  <a:buNone/>
                </a:pPr>
                <a:r>
                  <a:rPr lang="es-CO" dirty="0" smtClean="0"/>
                  <a:t>Se </a:t>
                </a:r>
                <a:r>
                  <a:rPr lang="es-CO" dirty="0"/>
                  <a:t>considera un modelo cinemático (Figura </a:t>
                </a:r>
                <a:r>
                  <a:rPr lang="es-CO" dirty="0"/>
                  <a:t>3</a:t>
                </a:r>
                <a:r>
                  <a:rPr lang="es-CO" dirty="0" smtClean="0"/>
                  <a:t>) </a:t>
                </a:r>
                <a:r>
                  <a:rPr lang="es-CO" dirty="0"/>
                  <a:t>sobre las coordenadas de  referencia </a:t>
                </a:r>
                <a14:m>
                  <m:oMath xmlns:m="http://schemas.openxmlformats.org/officeDocument/2006/math">
                    <m:d>
                      <m:dPr>
                        <m:ctrlPr>
                          <a:rPr lang="es-CO" i="1"/>
                        </m:ctrlPr>
                      </m:dPr>
                      <m:e>
                        <m:r>
                          <a:rPr lang="es-CO" i="1"/>
                          <m:t>𝑥</m:t>
                        </m:r>
                        <m:r>
                          <a:rPr lang="es-CO" i="1"/>
                          <m:t>, </m:t>
                        </m:r>
                        <m:r>
                          <a:rPr lang="es-CO" i="1"/>
                          <m:t>𝑦</m:t>
                        </m:r>
                        <m:r>
                          <a:rPr lang="es-CO" i="1"/>
                          <m:t>, </m:t>
                        </m:r>
                        <m:r>
                          <a:rPr lang="es-CO" i="1"/>
                          <m:t>𝜙</m:t>
                        </m:r>
                      </m:e>
                    </m:d>
                    <m:r>
                      <a:rPr lang="es-MX" b="0" i="0" smtClean="0">
                        <a:latin typeface="Cambria Math" panose="02040503050406030204" pitchFamily="18" charset="0"/>
                      </a:rPr>
                      <m:t>,</m:t>
                    </m:r>
                  </m:oMath>
                </a14:m>
                <a:r>
                  <a:rPr lang="es-CO" dirty="0" smtClean="0"/>
                  <a:t>obtengo:</a:t>
                </a:r>
              </a:p>
              <a:p>
                <a:pPr marL="0" indent="0">
                  <a:buNone/>
                </a:pPr>
                <a:endParaRPr lang="es-CO" dirty="0" smtClean="0"/>
              </a:p>
              <a:p>
                <a:pPr marL="0" indent="0">
                  <a:buNone/>
                </a:pPr>
                <a:endParaRPr lang="es-MX" dirty="0" smtClean="0"/>
              </a:p>
              <a:p>
                <a:pPr marL="0" indent="0">
                  <a:buNone/>
                </a:pPr>
                <a:r>
                  <a:rPr lang="es-MX" dirty="0" smtClean="0"/>
                  <a:t>Ahora hallo la inversa (2), resultando</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308464" y="2556932"/>
                <a:ext cx="9601196" cy="3318936"/>
              </a:xfrm>
              <a:blipFill>
                <a:blip r:embed="rId2"/>
                <a:stretch>
                  <a:fillRect l="-1016" t="-1468"/>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graphicFrame>
            <p:nvGraphicFramePr>
              <p:cNvPr id="6" name="Tabla 5"/>
              <p:cNvGraphicFramePr>
                <a:graphicFrameLocks noGrp="1"/>
              </p:cNvGraphicFramePr>
              <p:nvPr>
                <p:extLst>
                  <p:ext uri="{D42A27DB-BD31-4B8C-83A1-F6EECF244321}">
                    <p14:modId xmlns:p14="http://schemas.microsoft.com/office/powerpoint/2010/main" val="2661782720"/>
                  </p:ext>
                </p:extLst>
              </p:nvPr>
            </p:nvGraphicFramePr>
            <p:xfrm>
              <a:off x="1295397" y="3406675"/>
              <a:ext cx="9601200" cy="809725"/>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3793660302"/>
                        </a:ext>
                      </a:extLst>
                    </a:gridCol>
                    <a:gridCol w="1163665">
                      <a:extLst>
                        <a:ext uri="{9D8B030D-6E8A-4147-A177-3AD203B41FA5}">
                          <a16:colId xmlns:a16="http://schemas.microsoft.com/office/drawing/2014/main" val="3444233948"/>
                        </a:ext>
                      </a:extLst>
                    </a:gridCol>
                  </a:tblGrid>
                  <a:tr h="809725">
                    <a:tc>
                      <a:txBody>
                        <a:bodyPr/>
                        <a:lstStyle/>
                        <a:p>
                          <a:pPr indent="180340" algn="just">
                            <a:lnSpc>
                              <a:spcPct val="115000"/>
                            </a:lnSpc>
                            <a:spcBef>
                              <a:spcPts val="600"/>
                            </a:spcBef>
                            <a:spcAft>
                              <a:spcPts val="600"/>
                            </a:spcAft>
                          </a:pPr>
                          <a14:m>
                            <m:oMathPara xmlns:m="http://schemas.openxmlformats.org/officeDocument/2006/math">
                              <m:oMathParaPr>
                                <m:jc m:val="center"/>
                              </m:oMathParaPr>
                              <m:oMath xmlns:m="http://schemas.openxmlformats.org/officeDocument/2006/math">
                                <m:d>
                                  <m:dPr>
                                    <m:begChr m:val="["/>
                                    <m:endChr m:val="]"/>
                                    <m:ctrlPr>
                                      <a:rPr lang="es-CO" sz="1800" b="1" i="1" kern="1200" smtClean="0">
                                        <a:solidFill>
                                          <a:schemeClr val="tx1"/>
                                        </a:solidFill>
                                        <a:effectLst/>
                                        <a:latin typeface="+mn-lt"/>
                                        <a:ea typeface="+mn-ea"/>
                                        <a:cs typeface="+mn-cs"/>
                                      </a:rPr>
                                    </m:ctrlPr>
                                  </m:dPr>
                                  <m:e>
                                    <m:m>
                                      <m:mPr>
                                        <m:mcs>
                                          <m:mc>
                                            <m:mcPr>
                                              <m:count m:val="1"/>
                                              <m:mcJc m:val="center"/>
                                            </m:mcPr>
                                          </m:mc>
                                        </m:mcs>
                                        <m:ctrlPr>
                                          <a:rPr lang="es-CO" sz="1800" b="1" i="1" kern="1200">
                                            <a:solidFill>
                                              <a:schemeClr val="tx1"/>
                                            </a:solidFill>
                                            <a:effectLst/>
                                            <a:latin typeface="+mn-lt"/>
                                            <a:ea typeface="+mn-ea"/>
                                            <a:cs typeface="+mn-cs"/>
                                          </a:rPr>
                                        </m:ctrlPr>
                                      </m:mPr>
                                      <m:mr>
                                        <m:e>
                                          <m:acc>
                                            <m:accPr>
                                              <m:chr m:val="̇"/>
                                              <m:ctrlPr>
                                                <a:rPr lang="es-CO" sz="1800" b="1" i="1" kern="1200">
                                                  <a:solidFill>
                                                    <a:schemeClr val="tx1"/>
                                                  </a:solidFill>
                                                  <a:effectLst/>
                                                  <a:latin typeface="+mn-lt"/>
                                                  <a:ea typeface="+mn-ea"/>
                                                  <a:cs typeface="+mn-cs"/>
                                                </a:rPr>
                                              </m:ctrlPr>
                                            </m:accPr>
                                            <m:e>
                                              <m:r>
                                                <a:rPr lang="en-US" sz="1800" b="1" i="1" kern="1200">
                                                  <a:solidFill>
                                                    <a:schemeClr val="tx1"/>
                                                  </a:solidFill>
                                                  <a:effectLst/>
                                                  <a:latin typeface="+mn-lt"/>
                                                  <a:ea typeface="+mn-ea"/>
                                                  <a:cs typeface="+mn-cs"/>
                                                </a:rPr>
                                                <m:t>𝑥</m:t>
                                              </m:r>
                                            </m:e>
                                          </m:acc>
                                        </m:e>
                                      </m:mr>
                                      <m:mr>
                                        <m:e>
                                          <m:acc>
                                            <m:accPr>
                                              <m:chr m:val="̇"/>
                                              <m:ctrlPr>
                                                <a:rPr lang="es-CO" sz="1800" b="1" i="1" kern="1200">
                                                  <a:solidFill>
                                                    <a:schemeClr val="tx1"/>
                                                  </a:solidFill>
                                                  <a:effectLst/>
                                                  <a:latin typeface="+mn-lt"/>
                                                  <a:ea typeface="+mn-ea"/>
                                                  <a:cs typeface="+mn-cs"/>
                                                </a:rPr>
                                              </m:ctrlPr>
                                            </m:accPr>
                                            <m:e>
                                              <m:r>
                                                <a:rPr lang="en-US" sz="1800" b="1" i="1" kern="1200">
                                                  <a:solidFill>
                                                    <a:schemeClr val="tx1"/>
                                                  </a:solidFill>
                                                  <a:effectLst/>
                                                  <a:latin typeface="+mn-lt"/>
                                                  <a:ea typeface="+mn-ea"/>
                                                  <a:cs typeface="+mn-cs"/>
                                                </a:rPr>
                                                <m:t>𝑦</m:t>
                                              </m:r>
                                            </m:e>
                                          </m:acc>
                                        </m:e>
                                      </m:mr>
                                    </m:m>
                                  </m:e>
                                </m:d>
                                <m:r>
                                  <a:rPr lang="en-US" sz="1800" b="1" i="1" kern="1200">
                                    <a:solidFill>
                                      <a:schemeClr val="tx1"/>
                                    </a:solidFill>
                                    <a:effectLst/>
                                    <a:latin typeface="+mn-lt"/>
                                    <a:ea typeface="+mn-ea"/>
                                    <a:cs typeface="+mn-cs"/>
                                  </a:rPr>
                                  <m:t>=</m:t>
                                </m:r>
                                <m:d>
                                  <m:dPr>
                                    <m:begChr m:val="["/>
                                    <m:endChr m:val="]"/>
                                    <m:ctrlPr>
                                      <a:rPr lang="es-CO" sz="1800" b="1" i="1" kern="1200">
                                        <a:solidFill>
                                          <a:schemeClr val="tx1"/>
                                        </a:solidFill>
                                        <a:effectLst/>
                                        <a:latin typeface="+mn-lt"/>
                                        <a:ea typeface="+mn-ea"/>
                                        <a:cs typeface="+mn-cs"/>
                                      </a:rPr>
                                    </m:ctrlPr>
                                  </m:dPr>
                                  <m:e>
                                    <m:m>
                                      <m:mPr>
                                        <m:mcs>
                                          <m:mc>
                                            <m:mcPr>
                                              <m:count m:val="2"/>
                                              <m:mcJc m:val="center"/>
                                            </m:mcPr>
                                          </m:mc>
                                        </m:mcs>
                                        <m:ctrlPr>
                                          <a:rPr lang="es-CO" sz="1800" b="1" i="1" kern="1200">
                                            <a:solidFill>
                                              <a:schemeClr val="tx1"/>
                                            </a:solidFill>
                                            <a:effectLst/>
                                            <a:latin typeface="+mn-lt"/>
                                            <a:ea typeface="+mn-ea"/>
                                            <a:cs typeface="+mn-cs"/>
                                          </a:rPr>
                                        </m:ctrlPr>
                                      </m:mPr>
                                      <m:mr>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e>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𝑐</m:t>
                                          </m:r>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mr>
                                      <m:mr>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e>
                                          <m:r>
                                            <a:rPr lang="en-US" sz="1800" b="1" i="1" kern="1200">
                                              <a:solidFill>
                                                <a:schemeClr val="tx1"/>
                                              </a:solidFill>
                                              <a:effectLst/>
                                              <a:latin typeface="+mn-lt"/>
                                              <a:ea typeface="+mn-ea"/>
                                              <a:cs typeface="+mn-cs"/>
                                            </a:rPr>
                                            <m:t>𝑐</m:t>
                                          </m:r>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mr>
                                    </m:m>
                                  </m:e>
                                </m:d>
                                <m:d>
                                  <m:dPr>
                                    <m:begChr m:val="["/>
                                    <m:endChr m:val="]"/>
                                    <m:ctrlPr>
                                      <a:rPr lang="es-CO" sz="1800" b="1" i="1" kern="1200">
                                        <a:solidFill>
                                          <a:schemeClr val="tx1"/>
                                        </a:solidFill>
                                        <a:effectLst/>
                                        <a:latin typeface="+mn-lt"/>
                                        <a:ea typeface="+mn-ea"/>
                                        <a:cs typeface="+mn-cs"/>
                                      </a:rPr>
                                    </m:ctrlPr>
                                  </m:dPr>
                                  <m:e>
                                    <m:m>
                                      <m:mPr>
                                        <m:mcs>
                                          <m:mc>
                                            <m:mcPr>
                                              <m:count m:val="1"/>
                                              <m:mcJc m:val="center"/>
                                            </m:mcPr>
                                          </m:mc>
                                        </m:mcs>
                                        <m:ctrlPr>
                                          <a:rPr lang="es-CO" sz="1800" b="1" i="1" kern="1200">
                                            <a:solidFill>
                                              <a:schemeClr val="tx1"/>
                                            </a:solidFill>
                                            <a:effectLst/>
                                            <a:latin typeface="+mn-lt"/>
                                            <a:ea typeface="+mn-ea"/>
                                            <a:cs typeface="+mn-cs"/>
                                          </a:rPr>
                                        </m:ctrlPr>
                                      </m:mPr>
                                      <m:mr>
                                        <m:e>
                                          <m:r>
                                            <a:rPr lang="en-US" sz="1800" b="1" i="1" kern="1200">
                                              <a:solidFill>
                                                <a:schemeClr val="tx1"/>
                                              </a:solidFill>
                                              <a:effectLst/>
                                              <a:latin typeface="+mn-lt"/>
                                              <a:ea typeface="+mn-ea"/>
                                              <a:cs typeface="+mn-cs"/>
                                            </a:rPr>
                                            <m:t>𝑣</m:t>
                                          </m:r>
                                        </m:e>
                                      </m:mr>
                                      <m:mr>
                                        <m:e>
                                          <m:r>
                                            <a:rPr lang="en-US" sz="1800" b="1" i="1" kern="1200">
                                              <a:solidFill>
                                                <a:schemeClr val="tx1"/>
                                              </a:solidFill>
                                              <a:effectLst/>
                                              <a:latin typeface="+mn-lt"/>
                                              <a:ea typeface="+mn-ea"/>
                                              <a:cs typeface="+mn-cs"/>
                                            </a:rPr>
                                            <m:t>𝑤</m:t>
                                          </m:r>
                                        </m:e>
                                      </m:mr>
                                    </m:m>
                                  </m:e>
                                </m:d>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𝑅</m:t>
                                </m:r>
                                <m:d>
                                  <m:dPr>
                                    <m:ctrlPr>
                                      <a:rPr lang="es-CO" sz="1800" b="1" i="1" kern="1200">
                                        <a:solidFill>
                                          <a:schemeClr val="tx1"/>
                                        </a:solidFill>
                                        <a:effectLst/>
                                        <a:latin typeface="+mn-lt"/>
                                        <a:ea typeface="+mn-ea"/>
                                        <a:cs typeface="+mn-cs"/>
                                      </a:rPr>
                                    </m:ctrlPr>
                                  </m:dPr>
                                  <m:e>
                                    <m:r>
                                      <a:rPr lang="en-US" sz="1800" b="1" i="1" kern="1200">
                                        <a:solidFill>
                                          <a:schemeClr val="tx1"/>
                                        </a:solidFill>
                                        <a:effectLst/>
                                        <a:latin typeface="+mn-lt"/>
                                        <a:ea typeface="+mn-ea"/>
                                        <a:cs typeface="+mn-cs"/>
                                      </a:rPr>
                                      <m:t>𝑐</m:t>
                                    </m:r>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𝜙</m:t>
                                    </m:r>
                                  </m:e>
                                </m:d>
                                <m:d>
                                  <m:dPr>
                                    <m:begChr m:val="["/>
                                    <m:endChr m:val="]"/>
                                    <m:ctrlPr>
                                      <a:rPr lang="es-CO" sz="1800" b="1" i="1" kern="1200">
                                        <a:solidFill>
                                          <a:schemeClr val="tx1"/>
                                        </a:solidFill>
                                        <a:effectLst/>
                                        <a:latin typeface="+mn-lt"/>
                                        <a:ea typeface="+mn-ea"/>
                                        <a:cs typeface="+mn-cs"/>
                                      </a:rPr>
                                    </m:ctrlPr>
                                  </m:dPr>
                                  <m:e>
                                    <m:m>
                                      <m:mPr>
                                        <m:mcs>
                                          <m:mc>
                                            <m:mcPr>
                                              <m:count m:val="1"/>
                                              <m:mcJc m:val="center"/>
                                            </m:mcPr>
                                          </m:mc>
                                        </m:mcs>
                                        <m:ctrlPr>
                                          <a:rPr lang="es-CO" sz="1800" b="1" i="1" kern="1200">
                                            <a:solidFill>
                                              <a:schemeClr val="tx1"/>
                                            </a:solidFill>
                                            <a:effectLst/>
                                            <a:latin typeface="+mn-lt"/>
                                            <a:ea typeface="+mn-ea"/>
                                            <a:cs typeface="+mn-cs"/>
                                          </a:rPr>
                                        </m:ctrlPr>
                                      </m:mPr>
                                      <m:mr>
                                        <m:e>
                                          <m:r>
                                            <a:rPr lang="en-US" sz="1800" b="1" i="1" kern="1200">
                                              <a:solidFill>
                                                <a:schemeClr val="tx1"/>
                                              </a:solidFill>
                                              <a:effectLst/>
                                              <a:latin typeface="+mn-lt"/>
                                              <a:ea typeface="+mn-ea"/>
                                              <a:cs typeface="+mn-cs"/>
                                            </a:rPr>
                                            <m:t>𝑣</m:t>
                                          </m:r>
                                        </m:e>
                                      </m:mr>
                                      <m:mr>
                                        <m:e>
                                          <m:r>
                                            <a:rPr lang="en-US" sz="1800" b="1" i="1" kern="1200">
                                              <a:solidFill>
                                                <a:schemeClr val="tx1"/>
                                              </a:solidFill>
                                              <a:effectLst/>
                                              <a:latin typeface="+mn-lt"/>
                                              <a:ea typeface="+mn-ea"/>
                                              <a:cs typeface="+mn-cs"/>
                                            </a:rPr>
                                            <m:t>𝑤</m:t>
                                          </m:r>
                                        </m:e>
                                      </m:mr>
                                    </m:m>
                                  </m:e>
                                </m:d>
                                <m:r>
                                  <a:rPr lang="en-US" sz="1800" b="1" i="1" kern="1200">
                                    <a:solidFill>
                                      <a:schemeClr val="tx1"/>
                                    </a:solidFill>
                                    <a:effectLst/>
                                    <a:latin typeface="+mn-lt"/>
                                    <a:ea typeface="+mn-ea"/>
                                    <a:cs typeface="+mn-cs"/>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(2)</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3932624610"/>
                      </a:ext>
                    </a:extLst>
                  </a:tr>
                </a:tbl>
              </a:graphicData>
            </a:graphic>
          </p:graphicFrame>
        </mc:Choice>
        <mc:Fallback>
          <p:graphicFrame>
            <p:nvGraphicFramePr>
              <p:cNvPr id="6" name="Tabla 5"/>
              <p:cNvGraphicFramePr>
                <a:graphicFrameLocks noGrp="1"/>
              </p:cNvGraphicFramePr>
              <p:nvPr>
                <p:extLst>
                  <p:ext uri="{D42A27DB-BD31-4B8C-83A1-F6EECF244321}">
                    <p14:modId xmlns:p14="http://schemas.microsoft.com/office/powerpoint/2010/main" val="2661782720"/>
                  </p:ext>
                </p:extLst>
              </p:nvPr>
            </p:nvGraphicFramePr>
            <p:xfrm>
              <a:off x="1295397" y="3406675"/>
              <a:ext cx="9601200" cy="809725"/>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3793660302"/>
                        </a:ext>
                      </a:extLst>
                    </a:gridCol>
                    <a:gridCol w="1163665">
                      <a:extLst>
                        <a:ext uri="{9D8B030D-6E8A-4147-A177-3AD203B41FA5}">
                          <a16:colId xmlns:a16="http://schemas.microsoft.com/office/drawing/2014/main" val="3444233948"/>
                        </a:ext>
                      </a:extLst>
                    </a:gridCol>
                  </a:tblGrid>
                  <a:tr h="809725">
                    <a:tc>
                      <a:txBody>
                        <a:bodyPr/>
                        <a:lstStyle/>
                        <a:p>
                          <a:endParaRPr lang="es-CO"/>
                        </a:p>
                      </a:txBody>
                      <a:tcPr marL="68580" marR="68580" marT="0" marB="0" anchor="ctr">
                        <a:blipFill>
                          <a:blip r:embed="rId3"/>
                          <a:stretch>
                            <a:fillRect l="-72" t="-746" r="-14079" b="-2985"/>
                          </a:stretch>
                        </a:blip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(2)</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393262461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Tabla 9"/>
              <p:cNvGraphicFramePr>
                <a:graphicFrameLocks noGrp="1"/>
              </p:cNvGraphicFramePr>
              <p:nvPr>
                <p:extLst>
                  <p:ext uri="{D42A27DB-BD31-4B8C-83A1-F6EECF244321}">
                    <p14:modId xmlns:p14="http://schemas.microsoft.com/office/powerpoint/2010/main" val="1179402281"/>
                  </p:ext>
                </p:extLst>
              </p:nvPr>
            </p:nvGraphicFramePr>
            <p:xfrm>
              <a:off x="1308464" y="5066143"/>
              <a:ext cx="9601200" cy="809725"/>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3793660302"/>
                        </a:ext>
                      </a:extLst>
                    </a:gridCol>
                    <a:gridCol w="1163665">
                      <a:extLst>
                        <a:ext uri="{9D8B030D-6E8A-4147-A177-3AD203B41FA5}">
                          <a16:colId xmlns:a16="http://schemas.microsoft.com/office/drawing/2014/main" val="3444233948"/>
                        </a:ext>
                      </a:extLst>
                    </a:gridCol>
                  </a:tblGrid>
                  <a:tr h="809725">
                    <a:tc>
                      <a:txBody>
                        <a:bodyPr/>
                        <a:lstStyle/>
                        <a:p>
                          <a:pPr indent="180340" algn="just">
                            <a:lnSpc>
                              <a:spcPct val="115000"/>
                            </a:lnSpc>
                            <a:spcBef>
                              <a:spcPts val="600"/>
                            </a:spcBef>
                            <a:spcAft>
                              <a:spcPts val="600"/>
                            </a:spcAft>
                          </a:pPr>
                          <a14:m>
                            <m:oMathPara xmlns:m="http://schemas.openxmlformats.org/officeDocument/2006/math">
                              <m:oMathParaPr>
                                <m:jc m:val="center"/>
                              </m:oMathParaPr>
                              <m:oMath xmlns:m="http://schemas.openxmlformats.org/officeDocument/2006/math">
                                <m:d>
                                  <m:dPr>
                                    <m:begChr m:val="["/>
                                    <m:endChr m:val="]"/>
                                    <m:ctrlPr>
                                      <a:rPr lang="es-CO" sz="1800" b="1" i="1" kern="1200" smtClean="0">
                                        <a:solidFill>
                                          <a:schemeClr val="tx1"/>
                                        </a:solidFill>
                                        <a:effectLst/>
                                        <a:latin typeface="+mn-lt"/>
                                        <a:ea typeface="+mn-ea"/>
                                        <a:cs typeface="+mn-cs"/>
                                      </a:rPr>
                                    </m:ctrlPr>
                                  </m:dPr>
                                  <m:e>
                                    <m:m>
                                      <m:mPr>
                                        <m:mcs>
                                          <m:mc>
                                            <m:mcPr>
                                              <m:count m:val="1"/>
                                              <m:mcJc m:val="center"/>
                                            </m:mcPr>
                                          </m:mc>
                                        </m:mcs>
                                        <m:ctrlPr>
                                          <a:rPr lang="es-CO" sz="1800" b="1" i="1" kern="1200">
                                            <a:solidFill>
                                              <a:schemeClr val="tx1"/>
                                            </a:solidFill>
                                            <a:effectLst/>
                                            <a:latin typeface="+mn-lt"/>
                                            <a:ea typeface="+mn-ea"/>
                                            <a:cs typeface="+mn-cs"/>
                                          </a:rPr>
                                        </m:ctrlPr>
                                      </m:mPr>
                                      <m:mr>
                                        <m:e>
                                          <m:r>
                                            <a:rPr lang="en-US" sz="1800" b="1" i="1" kern="1200">
                                              <a:solidFill>
                                                <a:schemeClr val="tx1"/>
                                              </a:solidFill>
                                              <a:effectLst/>
                                              <a:latin typeface="+mn-lt"/>
                                              <a:ea typeface="+mn-ea"/>
                                              <a:cs typeface="+mn-cs"/>
                                            </a:rPr>
                                            <m:t>𝑣</m:t>
                                          </m:r>
                                        </m:e>
                                      </m:mr>
                                      <m:mr>
                                        <m:e>
                                          <m:r>
                                            <a:rPr lang="en-US" sz="1800" b="1" i="1" kern="1200">
                                              <a:solidFill>
                                                <a:schemeClr val="tx1"/>
                                              </a:solidFill>
                                              <a:effectLst/>
                                              <a:latin typeface="+mn-lt"/>
                                              <a:ea typeface="+mn-ea"/>
                                              <a:cs typeface="+mn-cs"/>
                                            </a:rPr>
                                            <m:t>𝑤</m:t>
                                          </m:r>
                                        </m:e>
                                      </m:mr>
                                    </m:m>
                                  </m:e>
                                </m:d>
                                <m:r>
                                  <a:rPr lang="en-US" sz="1800" b="1" i="1" kern="1200">
                                    <a:solidFill>
                                      <a:schemeClr val="tx1"/>
                                    </a:solidFill>
                                    <a:effectLst/>
                                    <a:latin typeface="+mn-lt"/>
                                    <a:ea typeface="+mn-ea"/>
                                    <a:cs typeface="+mn-cs"/>
                                  </a:rPr>
                                  <m:t>=</m:t>
                                </m:r>
                                <m:sSup>
                                  <m:sSupPr>
                                    <m:ctrlPr>
                                      <a:rPr lang="es-CO" sz="1800" b="1" i="1" kern="1200">
                                        <a:solidFill>
                                          <a:schemeClr val="tx1"/>
                                        </a:solidFill>
                                        <a:effectLst/>
                                        <a:latin typeface="+mn-lt"/>
                                        <a:ea typeface="+mn-ea"/>
                                        <a:cs typeface="+mn-cs"/>
                                      </a:rPr>
                                    </m:ctrlPr>
                                  </m:sSupPr>
                                  <m:e>
                                    <m:r>
                                      <a:rPr lang="en-US" sz="1800" b="1" i="1" kern="1200">
                                        <a:solidFill>
                                          <a:schemeClr val="tx1"/>
                                        </a:solidFill>
                                        <a:effectLst/>
                                        <a:latin typeface="+mn-lt"/>
                                        <a:ea typeface="+mn-ea"/>
                                        <a:cs typeface="+mn-cs"/>
                                      </a:rPr>
                                      <m:t>𝑅</m:t>
                                    </m:r>
                                  </m:e>
                                  <m:sup>
                                    <m:r>
                                      <a:rPr lang="en-US" sz="1800" b="1" i="1" kern="1200">
                                        <a:solidFill>
                                          <a:schemeClr val="tx1"/>
                                        </a:solidFill>
                                        <a:effectLst/>
                                        <a:latin typeface="+mn-lt"/>
                                        <a:ea typeface="+mn-ea"/>
                                        <a:cs typeface="+mn-cs"/>
                                      </a:rPr>
                                      <m:t>−1</m:t>
                                    </m:r>
                                  </m:sup>
                                </m:sSup>
                                <m:d>
                                  <m:dPr>
                                    <m:ctrlPr>
                                      <a:rPr lang="es-CO" sz="1800" b="1" i="1" kern="1200">
                                        <a:solidFill>
                                          <a:schemeClr val="tx1"/>
                                        </a:solidFill>
                                        <a:effectLst/>
                                        <a:latin typeface="+mn-lt"/>
                                        <a:ea typeface="+mn-ea"/>
                                        <a:cs typeface="+mn-cs"/>
                                      </a:rPr>
                                    </m:ctrlPr>
                                  </m:dPr>
                                  <m:e>
                                    <m:r>
                                      <a:rPr lang="en-US" sz="1800" b="1" i="1" kern="1200">
                                        <a:solidFill>
                                          <a:schemeClr val="tx1"/>
                                        </a:solidFill>
                                        <a:effectLst/>
                                        <a:latin typeface="+mn-lt"/>
                                        <a:ea typeface="+mn-ea"/>
                                        <a:cs typeface="+mn-cs"/>
                                      </a:rPr>
                                      <m:t>𝑐</m:t>
                                    </m:r>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𝜙</m:t>
                                    </m:r>
                                  </m:e>
                                </m:d>
                                <m:d>
                                  <m:dPr>
                                    <m:begChr m:val="["/>
                                    <m:endChr m:val="]"/>
                                    <m:ctrlPr>
                                      <a:rPr lang="es-CO" sz="1800" b="1" i="1" kern="1200">
                                        <a:solidFill>
                                          <a:schemeClr val="tx1"/>
                                        </a:solidFill>
                                        <a:effectLst/>
                                        <a:latin typeface="+mn-lt"/>
                                        <a:ea typeface="+mn-ea"/>
                                        <a:cs typeface="+mn-cs"/>
                                      </a:rPr>
                                    </m:ctrlPr>
                                  </m:dPr>
                                  <m:e>
                                    <m:m>
                                      <m:mPr>
                                        <m:mcs>
                                          <m:mc>
                                            <m:mcPr>
                                              <m:count m:val="1"/>
                                              <m:mcJc m:val="center"/>
                                            </m:mcPr>
                                          </m:mc>
                                        </m:mcs>
                                        <m:ctrlPr>
                                          <a:rPr lang="es-CO" sz="1800" b="1" i="1" kern="1200" smtClean="0">
                                            <a:solidFill>
                                              <a:schemeClr val="tx1"/>
                                            </a:solidFill>
                                            <a:effectLst/>
                                            <a:latin typeface="Cambria Math" panose="02040503050406030204" pitchFamily="18" charset="0"/>
                                            <a:ea typeface="+mn-ea"/>
                                            <a:cs typeface="+mn-cs"/>
                                          </a:rPr>
                                        </m:ctrlPr>
                                      </m:mPr>
                                      <m:mr>
                                        <m:e>
                                          <m:acc>
                                            <m:accPr>
                                              <m:chr m:val="̇"/>
                                              <m:ctrlPr>
                                                <a:rPr lang="es-CO" sz="1800" b="1" i="1" kern="1200">
                                                  <a:solidFill>
                                                    <a:schemeClr val="tx1"/>
                                                  </a:solidFill>
                                                  <a:effectLst/>
                                                  <a:latin typeface="Cambria Math" panose="02040503050406030204" pitchFamily="18" charset="0"/>
                                                  <a:ea typeface="+mn-ea"/>
                                                  <a:cs typeface="+mn-cs"/>
                                                </a:rPr>
                                              </m:ctrlPr>
                                            </m:accPr>
                                            <m:e>
                                              <m:r>
                                                <a:rPr lang="en-US" sz="1800" b="1" i="1" kern="1200">
                                                  <a:solidFill>
                                                    <a:schemeClr val="tx1"/>
                                                  </a:solidFill>
                                                  <a:effectLst/>
                                                  <a:latin typeface="Cambria Math" panose="02040503050406030204" pitchFamily="18" charset="0"/>
                                                  <a:ea typeface="+mn-ea"/>
                                                  <a:cs typeface="+mn-cs"/>
                                                </a:rPr>
                                                <m:t>𝑥</m:t>
                                              </m:r>
                                            </m:e>
                                          </m:acc>
                                        </m:e>
                                      </m:mr>
                                      <m:mr>
                                        <m:e>
                                          <m:acc>
                                            <m:accPr>
                                              <m:chr m:val="̇"/>
                                              <m:ctrlPr>
                                                <a:rPr lang="es-CO" sz="1800" b="1" i="1" kern="1200">
                                                  <a:solidFill>
                                                    <a:schemeClr val="tx1"/>
                                                  </a:solidFill>
                                                  <a:effectLst/>
                                                  <a:latin typeface="Cambria Math" panose="02040503050406030204" pitchFamily="18" charset="0"/>
                                                  <a:ea typeface="+mn-ea"/>
                                                  <a:cs typeface="+mn-cs"/>
                                                </a:rPr>
                                              </m:ctrlPr>
                                            </m:accPr>
                                            <m:e>
                                              <m:r>
                                                <a:rPr lang="en-US" sz="1800" b="1" i="1" kern="1200">
                                                  <a:solidFill>
                                                    <a:schemeClr val="tx1"/>
                                                  </a:solidFill>
                                                  <a:effectLst/>
                                                  <a:latin typeface="Cambria Math" panose="02040503050406030204" pitchFamily="18" charset="0"/>
                                                  <a:ea typeface="+mn-ea"/>
                                                  <a:cs typeface="+mn-cs"/>
                                                </a:rPr>
                                                <m:t>𝑦</m:t>
                                              </m:r>
                                            </m:e>
                                          </m:acc>
                                        </m:e>
                                      </m:mr>
                                    </m:m>
                                  </m:e>
                                </m:d>
                                <m:r>
                                  <a:rPr lang="en-US" sz="1800" b="1" i="1" kern="1200">
                                    <a:solidFill>
                                      <a:schemeClr val="tx1"/>
                                    </a:solidFill>
                                    <a:effectLst/>
                                    <a:latin typeface="+mn-lt"/>
                                    <a:ea typeface="+mn-ea"/>
                                    <a:cs typeface="+mn-cs"/>
                                  </a:rPr>
                                  <m:t>=</m:t>
                                </m:r>
                                <m:d>
                                  <m:dPr>
                                    <m:begChr m:val="["/>
                                    <m:endChr m:val="]"/>
                                    <m:ctrlPr>
                                      <a:rPr lang="es-CO" sz="1800" b="1" i="1" kern="1200">
                                        <a:solidFill>
                                          <a:schemeClr val="tx1"/>
                                        </a:solidFill>
                                        <a:effectLst/>
                                        <a:latin typeface="+mn-lt"/>
                                        <a:ea typeface="+mn-ea"/>
                                        <a:cs typeface="+mn-cs"/>
                                      </a:rPr>
                                    </m:ctrlPr>
                                  </m:dPr>
                                  <m:e>
                                    <m:m>
                                      <m:mPr>
                                        <m:mcs>
                                          <m:mc>
                                            <m:mcPr>
                                              <m:count m:val="2"/>
                                              <m:mcJc m:val="center"/>
                                            </m:mcPr>
                                          </m:mc>
                                        </m:mcs>
                                        <m:ctrlPr>
                                          <a:rPr lang="es-CO" sz="1800" b="1" i="1" kern="1200">
                                            <a:solidFill>
                                              <a:schemeClr val="tx1"/>
                                            </a:solidFill>
                                            <a:effectLst/>
                                            <a:latin typeface="+mn-lt"/>
                                            <a:ea typeface="+mn-ea"/>
                                            <a:cs typeface="+mn-cs"/>
                                          </a:rPr>
                                        </m:ctrlPr>
                                      </m:mPr>
                                      <m:mr>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mr>
                                      <m:mr>
                                        <m:e>
                                          <m:func>
                                            <m:funcPr>
                                              <m:ctrlPr>
                                                <a:rPr lang="es-CO" sz="1800" b="1" i="1" kern="1200">
                                                  <a:solidFill>
                                                    <a:schemeClr val="tx1"/>
                                                  </a:solidFill>
                                                  <a:effectLst/>
                                                  <a:latin typeface="+mn-lt"/>
                                                  <a:ea typeface="+mn-ea"/>
                                                  <a:cs typeface="+mn-cs"/>
                                                </a:rPr>
                                              </m:ctrlPr>
                                            </m:funcPr>
                                            <m:fName>
                                              <m:r>
                                                <a:rPr lang="en-US" sz="1800" b="1" i="1" kern="1200">
                                                  <a:solidFill>
                                                    <a:schemeClr val="tx1"/>
                                                  </a:solidFill>
                                                  <a:effectLst/>
                                                  <a:latin typeface="+mn-lt"/>
                                                  <a:ea typeface="+mn-ea"/>
                                                  <a:cs typeface="+mn-cs"/>
                                                </a:rPr>
                                                <m:t>−</m:t>
                                              </m:r>
                                              <m:d>
                                                <m:dPr>
                                                  <m:ctrlPr>
                                                    <a:rPr lang="es-CO" sz="1800" b="1" i="1" kern="1200">
                                                      <a:solidFill>
                                                        <a:schemeClr val="tx1"/>
                                                      </a:solidFill>
                                                      <a:effectLst/>
                                                      <a:latin typeface="+mn-lt"/>
                                                      <a:ea typeface="+mn-ea"/>
                                                      <a:cs typeface="+mn-cs"/>
                                                    </a:rPr>
                                                  </m:ctrlPr>
                                                </m:dPr>
                                                <m:e>
                                                  <m:f>
                                                    <m:fPr>
                                                      <m:type m:val="lin"/>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1</m:t>
                                                      </m:r>
                                                    </m:num>
                                                    <m:den>
                                                      <m:r>
                                                        <a:rPr lang="en-US" sz="1800" b="1" i="1" kern="1200">
                                                          <a:solidFill>
                                                            <a:schemeClr val="tx1"/>
                                                          </a:solidFill>
                                                          <a:effectLst/>
                                                          <a:latin typeface="+mn-lt"/>
                                                          <a:ea typeface="+mn-ea"/>
                                                          <a:cs typeface="+mn-cs"/>
                                                        </a:rPr>
                                                        <m:t>𝑐</m:t>
                                                      </m:r>
                                                    </m:den>
                                                  </m:f>
                                                </m:e>
                                              </m:d>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e>
                                          <m:func>
                                            <m:funcPr>
                                              <m:ctrlPr>
                                                <a:rPr lang="es-CO" sz="1800" b="1" i="1" kern="1200">
                                                  <a:solidFill>
                                                    <a:schemeClr val="tx1"/>
                                                  </a:solidFill>
                                                  <a:effectLst/>
                                                  <a:latin typeface="+mn-lt"/>
                                                  <a:ea typeface="+mn-ea"/>
                                                  <a:cs typeface="+mn-cs"/>
                                                </a:rPr>
                                              </m:ctrlPr>
                                            </m:funcPr>
                                            <m:fName>
                                              <m:d>
                                                <m:dPr>
                                                  <m:ctrlPr>
                                                    <a:rPr lang="es-CO" sz="1800" b="1" i="1" kern="1200">
                                                      <a:solidFill>
                                                        <a:schemeClr val="tx1"/>
                                                      </a:solidFill>
                                                      <a:effectLst/>
                                                      <a:latin typeface="+mn-lt"/>
                                                      <a:ea typeface="+mn-ea"/>
                                                      <a:cs typeface="+mn-cs"/>
                                                    </a:rPr>
                                                  </m:ctrlPr>
                                                </m:dPr>
                                                <m:e>
                                                  <m:f>
                                                    <m:fPr>
                                                      <m:type m:val="lin"/>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1</m:t>
                                                      </m:r>
                                                    </m:num>
                                                    <m:den>
                                                      <m:r>
                                                        <a:rPr lang="en-US" sz="1800" b="1" i="1" kern="1200">
                                                          <a:solidFill>
                                                            <a:schemeClr val="tx1"/>
                                                          </a:solidFill>
                                                          <a:effectLst/>
                                                          <a:latin typeface="+mn-lt"/>
                                                          <a:ea typeface="+mn-ea"/>
                                                          <a:cs typeface="+mn-cs"/>
                                                        </a:rPr>
                                                        <m:t>𝑐</m:t>
                                                      </m:r>
                                                    </m:den>
                                                  </m:f>
                                                </m:e>
                                              </m:d>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mr>
                                    </m:m>
                                  </m:e>
                                </m:d>
                                <m:d>
                                  <m:dPr>
                                    <m:begChr m:val="["/>
                                    <m:endChr m:val="]"/>
                                    <m:ctrlPr>
                                      <a:rPr lang="es-CO" sz="1800" b="1" i="1" kern="1200">
                                        <a:solidFill>
                                          <a:schemeClr val="tx1"/>
                                        </a:solidFill>
                                        <a:effectLst/>
                                        <a:latin typeface="+mn-lt"/>
                                        <a:ea typeface="+mn-ea"/>
                                        <a:cs typeface="+mn-cs"/>
                                      </a:rPr>
                                    </m:ctrlPr>
                                  </m:dPr>
                                  <m:e>
                                    <m:m>
                                      <m:mPr>
                                        <m:mcs>
                                          <m:mc>
                                            <m:mcPr>
                                              <m:count m:val="1"/>
                                              <m:mcJc m:val="center"/>
                                            </m:mcPr>
                                          </m:mc>
                                        </m:mcs>
                                        <m:ctrlPr>
                                          <a:rPr lang="es-CO" sz="1800" b="1" i="1" kern="1200" smtClean="0">
                                            <a:solidFill>
                                              <a:schemeClr val="tx1"/>
                                            </a:solidFill>
                                            <a:effectLst/>
                                            <a:latin typeface="Cambria Math" panose="02040503050406030204" pitchFamily="18" charset="0"/>
                                            <a:ea typeface="+mn-ea"/>
                                            <a:cs typeface="+mn-cs"/>
                                          </a:rPr>
                                        </m:ctrlPr>
                                      </m:mPr>
                                      <m:mr>
                                        <m:e>
                                          <m:acc>
                                            <m:accPr>
                                              <m:chr m:val="̇"/>
                                              <m:ctrlPr>
                                                <a:rPr lang="es-CO" sz="1800" b="1" i="1" kern="1200">
                                                  <a:solidFill>
                                                    <a:schemeClr val="tx1"/>
                                                  </a:solidFill>
                                                  <a:effectLst/>
                                                  <a:latin typeface="Cambria Math" panose="02040503050406030204" pitchFamily="18" charset="0"/>
                                                  <a:ea typeface="+mn-ea"/>
                                                  <a:cs typeface="+mn-cs"/>
                                                </a:rPr>
                                              </m:ctrlPr>
                                            </m:accPr>
                                            <m:e>
                                              <m:r>
                                                <a:rPr lang="en-US" sz="1800" b="1" i="1" kern="1200">
                                                  <a:solidFill>
                                                    <a:schemeClr val="tx1"/>
                                                  </a:solidFill>
                                                  <a:effectLst/>
                                                  <a:latin typeface="Cambria Math" panose="02040503050406030204" pitchFamily="18" charset="0"/>
                                                  <a:ea typeface="+mn-ea"/>
                                                  <a:cs typeface="+mn-cs"/>
                                                </a:rPr>
                                                <m:t>𝑥</m:t>
                                              </m:r>
                                            </m:e>
                                          </m:acc>
                                        </m:e>
                                      </m:mr>
                                      <m:mr>
                                        <m:e>
                                          <m:acc>
                                            <m:accPr>
                                              <m:chr m:val="̇"/>
                                              <m:ctrlPr>
                                                <a:rPr lang="es-CO" sz="1800" b="1" i="1" kern="1200">
                                                  <a:solidFill>
                                                    <a:schemeClr val="tx1"/>
                                                  </a:solidFill>
                                                  <a:effectLst/>
                                                  <a:latin typeface="Cambria Math" panose="02040503050406030204" pitchFamily="18" charset="0"/>
                                                  <a:ea typeface="+mn-ea"/>
                                                  <a:cs typeface="+mn-cs"/>
                                                </a:rPr>
                                              </m:ctrlPr>
                                            </m:accPr>
                                            <m:e>
                                              <m:r>
                                                <a:rPr lang="en-US" sz="1800" b="1" i="1" kern="1200">
                                                  <a:solidFill>
                                                    <a:schemeClr val="tx1"/>
                                                  </a:solidFill>
                                                  <a:effectLst/>
                                                  <a:latin typeface="Cambria Math" panose="02040503050406030204" pitchFamily="18" charset="0"/>
                                                  <a:ea typeface="+mn-ea"/>
                                                  <a:cs typeface="+mn-cs"/>
                                                </a:rPr>
                                                <m:t>𝑦</m:t>
                                              </m:r>
                                            </m:e>
                                          </m:acc>
                                        </m:e>
                                      </m:mr>
                                    </m:m>
                                  </m:e>
                                </m:d>
                                <m:d>
                                  <m:dPr>
                                    <m:ctrlPr>
                                      <a:rPr lang="es-CO" sz="1800" b="1" i="1" kern="1200">
                                        <a:solidFill>
                                          <a:schemeClr val="tx1"/>
                                        </a:solidFill>
                                        <a:effectLst/>
                                        <a:latin typeface="+mn-lt"/>
                                        <a:ea typeface="+mn-ea"/>
                                        <a:cs typeface="+mn-cs"/>
                                      </a:rPr>
                                    </m:ctrlPr>
                                  </m:dPr>
                                  <m:e>
                                    <m:r>
                                      <a:rPr lang="en-US" sz="1800" b="1" i="1" kern="1200">
                                        <a:solidFill>
                                          <a:schemeClr val="tx1"/>
                                        </a:solidFill>
                                        <a:effectLst/>
                                        <a:latin typeface="+mn-lt"/>
                                        <a:ea typeface="+mn-ea"/>
                                        <a:cs typeface="+mn-cs"/>
                                      </a:rPr>
                                      <m:t>𝑐</m:t>
                                    </m:r>
                                    <m:r>
                                      <a:rPr lang="en-US" sz="1800" b="1" i="1" kern="1200">
                                        <a:solidFill>
                                          <a:schemeClr val="tx1"/>
                                        </a:solidFill>
                                        <a:effectLst/>
                                        <a:latin typeface="+mn-lt"/>
                                        <a:ea typeface="+mn-ea"/>
                                        <a:cs typeface="+mn-cs"/>
                                      </a:rPr>
                                      <m:t>≠0</m:t>
                                    </m:r>
                                  </m:e>
                                </m:d>
                                <m:r>
                                  <a:rPr lang="es-MX" sz="1800" b="1" i="1" kern="1200" smtClean="0">
                                    <a:solidFill>
                                      <a:schemeClr val="tx1"/>
                                    </a:solidFill>
                                    <a:effectLst/>
                                    <a:latin typeface="Cambria Math" panose="02040503050406030204" pitchFamily="18" charset="0"/>
                                    <a:ea typeface="+mn-ea"/>
                                    <a:cs typeface="+mn-cs"/>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(3)</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3932624610"/>
                      </a:ext>
                    </a:extLst>
                  </a:tr>
                </a:tbl>
              </a:graphicData>
            </a:graphic>
          </p:graphicFrame>
        </mc:Choice>
        <mc:Fallback>
          <p:graphicFrame>
            <p:nvGraphicFramePr>
              <p:cNvPr id="10" name="Tabla 9"/>
              <p:cNvGraphicFramePr>
                <a:graphicFrameLocks noGrp="1"/>
              </p:cNvGraphicFramePr>
              <p:nvPr>
                <p:extLst>
                  <p:ext uri="{D42A27DB-BD31-4B8C-83A1-F6EECF244321}">
                    <p14:modId xmlns:p14="http://schemas.microsoft.com/office/powerpoint/2010/main" val="1179402281"/>
                  </p:ext>
                </p:extLst>
              </p:nvPr>
            </p:nvGraphicFramePr>
            <p:xfrm>
              <a:off x="1308464" y="5066143"/>
              <a:ext cx="9601200" cy="809725"/>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3793660302"/>
                        </a:ext>
                      </a:extLst>
                    </a:gridCol>
                    <a:gridCol w="1163665">
                      <a:extLst>
                        <a:ext uri="{9D8B030D-6E8A-4147-A177-3AD203B41FA5}">
                          <a16:colId xmlns:a16="http://schemas.microsoft.com/office/drawing/2014/main" val="3444233948"/>
                        </a:ext>
                      </a:extLst>
                    </a:gridCol>
                  </a:tblGrid>
                  <a:tr h="809725">
                    <a:tc>
                      <a:txBody>
                        <a:bodyPr/>
                        <a:lstStyle/>
                        <a:p>
                          <a:endParaRPr lang="es-CO"/>
                        </a:p>
                      </a:txBody>
                      <a:tcPr marL="68580" marR="68580" marT="0" marB="0" anchor="ctr">
                        <a:blipFill>
                          <a:blip r:embed="rId4"/>
                          <a:stretch>
                            <a:fillRect l="-72" t="-752" r="-14079" b="-3759"/>
                          </a:stretch>
                        </a:blip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(3)</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3932624610"/>
                      </a:ext>
                    </a:extLst>
                  </a:tr>
                </a:tbl>
              </a:graphicData>
            </a:graphic>
          </p:graphicFrame>
        </mc:Fallback>
      </mc:AlternateContent>
    </p:spTree>
    <p:extLst>
      <p:ext uri="{BB962C8B-B14F-4D97-AF65-F5344CB8AC3E}">
        <p14:creationId xmlns:p14="http://schemas.microsoft.com/office/powerpoint/2010/main" val="3651465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Diseño del controlador</a:t>
            </a:r>
            <a:endParaRPr lang="es-CO" dirty="0"/>
          </a:p>
        </p:txBody>
      </p:sp>
      <p:sp>
        <p:nvSpPr>
          <p:cNvPr id="7" name="Rectángulo 6"/>
          <p:cNvSpPr/>
          <p:nvPr/>
        </p:nvSpPr>
        <p:spPr>
          <a:xfrm>
            <a:off x="1295402" y="2009738"/>
            <a:ext cx="2799164" cy="369332"/>
          </a:xfrm>
          <a:prstGeom prst="rect">
            <a:avLst/>
          </a:prstGeom>
        </p:spPr>
        <p:txBody>
          <a:bodyPr wrap="none">
            <a:spAutoFit/>
          </a:bodyPr>
          <a:lstStyle/>
          <a:p>
            <a:r>
              <a:rPr lang="es-MX" dirty="0" smtClean="0"/>
              <a:t>Ecuaciones del Controlador  </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295401" y="2556932"/>
                <a:ext cx="9601196" cy="3595674"/>
              </a:xfrm>
            </p:spPr>
            <p:txBody>
              <a:bodyPr>
                <a:normAutofit fontScale="92500" lnSpcReduction="10000"/>
              </a:bodyPr>
              <a:lstStyle/>
              <a:p>
                <a:pPr marL="0" indent="0" algn="just">
                  <a:buNone/>
                </a:pPr>
                <a:r>
                  <a:rPr lang="es-MX" sz="2200" dirty="0" smtClean="0"/>
                  <a:t>Después obtengo la ley de control </a:t>
                </a:r>
              </a:p>
              <a:p>
                <a:pPr marL="0" indent="0" algn="just">
                  <a:buNone/>
                </a:pPr>
                <a:endParaRPr lang="es-MX" sz="2200" dirty="0" smtClean="0"/>
              </a:p>
              <a:p>
                <a:pPr marL="0" indent="0" algn="just">
                  <a:buNone/>
                </a:pPr>
                <a:endParaRPr lang="es-MX" sz="2200" dirty="0" smtClean="0"/>
              </a:p>
              <a:p>
                <a:pPr marL="0" indent="0" algn="just">
                  <a:buNone/>
                </a:pPr>
                <a:r>
                  <a:rPr lang="es-MX" sz="2200" dirty="0" smtClean="0"/>
                  <a:t>Suponiendo </a:t>
                </a:r>
                <a:r>
                  <a:rPr lang="es-MX" sz="2200" dirty="0"/>
                  <a:t>que las posiciones </a:t>
                </a:r>
                <a:r>
                  <a:rPr lang="es-MX" sz="2200" dirty="0" smtClean="0"/>
                  <a:t>deseadas </a:t>
                </a:r>
                <a:r>
                  <a:rPr lang="es-CO" dirty="0"/>
                  <a:t>(</a:t>
                </a:r>
                <a14:m>
                  <m:oMath xmlns:m="http://schemas.openxmlformats.org/officeDocument/2006/math">
                    <m:sSub>
                      <m:sSubPr>
                        <m:ctrlPr>
                          <a:rPr lang="es-CO" i="1"/>
                        </m:ctrlPr>
                      </m:sSubPr>
                      <m:e>
                        <m:r>
                          <a:rPr lang="en-US" i="1"/>
                          <m:t>𝑥</m:t>
                        </m:r>
                      </m:e>
                      <m:sub>
                        <m:r>
                          <a:rPr lang="en-US" i="1"/>
                          <m:t>𝑑</m:t>
                        </m:r>
                      </m:sub>
                    </m:sSub>
                  </m:oMath>
                </a14:m>
                <a:r>
                  <a:rPr lang="es-CO" dirty="0"/>
                  <a:t>, </a:t>
                </a:r>
                <a14:m>
                  <m:oMath xmlns:m="http://schemas.openxmlformats.org/officeDocument/2006/math">
                    <m:sSub>
                      <m:sSubPr>
                        <m:ctrlPr>
                          <a:rPr lang="es-CO" i="1"/>
                        </m:ctrlPr>
                      </m:sSubPr>
                      <m:e>
                        <m:r>
                          <a:rPr lang="en-US" i="1"/>
                          <m:t>𝑦</m:t>
                        </m:r>
                      </m:e>
                      <m:sub>
                        <m:r>
                          <a:rPr lang="en-US" i="1"/>
                          <m:t>𝑑</m:t>
                        </m:r>
                      </m:sub>
                    </m:sSub>
                  </m:oMath>
                </a14:m>
                <a:r>
                  <a:rPr lang="es-CO" dirty="0"/>
                  <a:t>) </a:t>
                </a:r>
                <a:r>
                  <a:rPr lang="es-MX" sz="2200" dirty="0" smtClean="0"/>
                  <a:t> </a:t>
                </a:r>
                <a:r>
                  <a:rPr lang="es-MX" sz="2200" dirty="0"/>
                  <a:t>son constantes obtengo</a:t>
                </a:r>
                <a:endParaRPr lang="es-CO" sz="2200" dirty="0"/>
              </a:p>
              <a:p>
                <a:pPr marL="0" indent="0" algn="just">
                  <a:buNone/>
                </a:pPr>
                <a:endParaRPr lang="es-MX" sz="2200" dirty="0" smtClean="0"/>
              </a:p>
              <a:p>
                <a:pPr marL="0" indent="0" algn="just">
                  <a:buNone/>
                </a:pPr>
                <a:endParaRPr lang="es-MX" sz="2200" dirty="0" smtClean="0"/>
              </a:p>
              <a:p>
                <a:pPr marL="0" indent="0" algn="just">
                  <a:buNone/>
                </a:pPr>
                <a:r>
                  <a:rPr lang="es-MX" sz="2200" dirty="0"/>
                  <a:t>d</a:t>
                </a:r>
                <a:r>
                  <a:rPr lang="es-MX" sz="2200" dirty="0" smtClean="0"/>
                  <a:t>onde</a:t>
                </a:r>
                <a:r>
                  <a:rPr lang="es-CO" sz="2200" dirty="0" smtClean="0"/>
                  <a:t> </a:t>
                </a:r>
                <a14:m>
                  <m:oMath xmlns:m="http://schemas.openxmlformats.org/officeDocument/2006/math">
                    <m:r>
                      <a:rPr lang="x-none" sz="2200" i="1"/>
                      <m:t>𝑣</m:t>
                    </m:r>
                  </m:oMath>
                </a14:m>
                <a:r>
                  <a:rPr lang="es-MX" sz="2200" dirty="0"/>
                  <a:t> y </a:t>
                </a:r>
                <a14:m>
                  <m:oMath xmlns:m="http://schemas.openxmlformats.org/officeDocument/2006/math">
                    <m:r>
                      <a:rPr lang="es-MX" sz="2200" i="1"/>
                      <m:t>𝑤</m:t>
                    </m:r>
                  </m:oMath>
                </a14:m>
                <a:r>
                  <a:rPr lang="es-MX" sz="2200" dirty="0"/>
                  <a:t> son las velocidades lineal y angular del </a:t>
                </a:r>
                <a:r>
                  <a:rPr lang="es-MX" sz="2200" dirty="0" smtClean="0"/>
                  <a:t>vehículo, </a:t>
                </a:r>
                <a14:m>
                  <m:oMath xmlns:m="http://schemas.openxmlformats.org/officeDocument/2006/math">
                    <m:sSub>
                      <m:sSubPr>
                        <m:ctrlPr>
                          <a:rPr lang="es-CO" sz="2200" i="1"/>
                        </m:ctrlPr>
                      </m:sSubPr>
                      <m:e>
                        <m:r>
                          <a:rPr lang="en-US" sz="2200" i="1"/>
                          <m:t>𝑒</m:t>
                        </m:r>
                      </m:e>
                      <m:sub>
                        <m:r>
                          <a:rPr lang="en-US" sz="2200" i="1"/>
                          <m:t>𝑥</m:t>
                        </m:r>
                      </m:sub>
                    </m:sSub>
                  </m:oMath>
                </a14:m>
                <a:r>
                  <a:rPr lang="es-CO" sz="2200" dirty="0"/>
                  <a:t> y </a:t>
                </a:r>
                <a14:m>
                  <m:oMath xmlns:m="http://schemas.openxmlformats.org/officeDocument/2006/math">
                    <m:sSub>
                      <m:sSubPr>
                        <m:ctrlPr>
                          <a:rPr lang="es-CO" sz="2200" i="1"/>
                        </m:ctrlPr>
                      </m:sSubPr>
                      <m:e>
                        <m:r>
                          <a:rPr lang="en-US" sz="2200" i="1"/>
                          <m:t>𝑒</m:t>
                        </m:r>
                      </m:e>
                      <m:sub>
                        <m:r>
                          <a:rPr lang="en-US" sz="2200" i="1"/>
                          <m:t>𝑦</m:t>
                        </m:r>
                      </m:sub>
                    </m:sSub>
                  </m:oMath>
                </a14:m>
                <a:r>
                  <a:rPr lang="es-CO" sz="2200" dirty="0"/>
                  <a:t> son los errores en las coordenadas cartesianas </a:t>
                </a:r>
                <a:r>
                  <a:rPr lang="es-CO" sz="2200" dirty="0" err="1" smtClean="0"/>
                  <a:t>x,y</a:t>
                </a:r>
                <a:r>
                  <a:rPr lang="es-CO" sz="2200" dirty="0" smtClean="0"/>
                  <a:t> , </a:t>
                </a:r>
                <a14:m>
                  <m:oMath xmlns:m="http://schemas.openxmlformats.org/officeDocument/2006/math">
                    <m:sSub>
                      <m:sSubPr>
                        <m:ctrlPr>
                          <a:rPr lang="es-CO" sz="2200" i="1"/>
                        </m:ctrlPr>
                      </m:sSubPr>
                      <m:e>
                        <m:r>
                          <a:rPr lang="en-US" sz="2200" i="1"/>
                          <m:t>𝐾</m:t>
                        </m:r>
                      </m:e>
                      <m:sub>
                        <m:r>
                          <a:rPr lang="en-US" sz="2200" i="1"/>
                          <m:t>𝑥</m:t>
                        </m:r>
                      </m:sub>
                    </m:sSub>
                  </m:oMath>
                </a14:m>
                <a:r>
                  <a:rPr lang="en-US" sz="2200" dirty="0"/>
                  <a:t> y </a:t>
                </a:r>
                <a14:m>
                  <m:oMath xmlns:m="http://schemas.openxmlformats.org/officeDocument/2006/math">
                    <m:sSub>
                      <m:sSubPr>
                        <m:ctrlPr>
                          <a:rPr lang="es-CO" sz="2200" i="1"/>
                        </m:ctrlPr>
                      </m:sSubPr>
                      <m:e>
                        <m:r>
                          <a:rPr lang="en-US" sz="2200" i="1"/>
                          <m:t>𝐾</m:t>
                        </m:r>
                      </m:e>
                      <m:sub>
                        <m:r>
                          <a:rPr lang="en-US" sz="2200" i="1"/>
                          <m:t>𝑦</m:t>
                        </m:r>
                      </m:sub>
                    </m:sSub>
                  </m:oMath>
                </a14:m>
                <a:r>
                  <a:rPr lang="en-US" sz="2200" dirty="0"/>
                  <a:t> </a:t>
                </a:r>
                <a:r>
                  <a:rPr lang="es-CO" sz="2200" dirty="0" smtClean="0"/>
                  <a:t>son constantes de calibración del controlador y </a:t>
                </a:r>
                <a:r>
                  <a:rPr lang="es-MX" sz="2200" dirty="0"/>
                  <a:t>c es la distancia al punto de control C (Figura 3)</a:t>
                </a:r>
                <a:r>
                  <a:rPr lang="es-MX" sz="2200" dirty="0" smtClean="0"/>
                  <a:t>. </a:t>
                </a:r>
                <a:endParaRPr lang="es-CO" sz="2200" dirty="0"/>
              </a:p>
              <a:p>
                <a:pPr marL="0" indent="0">
                  <a:buNone/>
                </a:pP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295401" y="2556932"/>
                <a:ext cx="9601196" cy="3595674"/>
              </a:xfrm>
              <a:blipFill>
                <a:blip r:embed="rId2"/>
                <a:stretch>
                  <a:fillRect l="-699" t="-1525" r="-69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graphicFrame>
            <p:nvGraphicFramePr>
              <p:cNvPr id="9" name="Tabla 8"/>
              <p:cNvGraphicFramePr>
                <a:graphicFrameLocks noGrp="1"/>
              </p:cNvGraphicFramePr>
              <p:nvPr>
                <p:extLst>
                  <p:ext uri="{D42A27DB-BD31-4B8C-83A1-F6EECF244321}">
                    <p14:modId xmlns:p14="http://schemas.microsoft.com/office/powerpoint/2010/main" val="1718259436"/>
                  </p:ext>
                </p:extLst>
              </p:nvPr>
            </p:nvGraphicFramePr>
            <p:xfrm>
              <a:off x="1295398" y="2911259"/>
              <a:ext cx="9601200" cy="702818"/>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589577">
                    <a:tc>
                      <a:txBody>
                        <a:bodyPr/>
                        <a:lstStyle/>
                        <a:p>
                          <a:pPr indent="180340" algn="just">
                            <a:lnSpc>
                              <a:spcPct val="115000"/>
                            </a:lnSpc>
                            <a:spcBef>
                              <a:spcPts val="600"/>
                            </a:spcBef>
                            <a:spcAft>
                              <a:spcPts val="600"/>
                            </a:spcAft>
                          </a:pPr>
                          <a14:m>
                            <m:oMathPara xmlns:m="http://schemas.openxmlformats.org/officeDocument/2006/math">
                              <m:oMathParaPr>
                                <m:jc m:val="center"/>
                              </m:oMathParaPr>
                              <m:oMath xmlns:m="http://schemas.openxmlformats.org/officeDocument/2006/math">
                                <m:d>
                                  <m:dPr>
                                    <m:begChr m:val="["/>
                                    <m:endChr m:val="]"/>
                                    <m:ctrlPr>
                                      <a:rPr lang="es-CO" sz="1800" smtClean="0">
                                        <a:solidFill>
                                          <a:schemeClr val="tx1"/>
                                        </a:solidFill>
                                        <a:effectLst/>
                                      </a:rPr>
                                    </m:ctrlPr>
                                  </m:dPr>
                                  <m:e>
                                    <m:m>
                                      <m:mPr>
                                        <m:mcs>
                                          <m:mc>
                                            <m:mcPr>
                                              <m:count m:val="1"/>
                                              <m:mcJc m:val="center"/>
                                            </m:mcPr>
                                          </m:mc>
                                        </m:mcs>
                                        <m:ctrlPr>
                                          <a:rPr lang="es-CO" sz="1800">
                                            <a:solidFill>
                                              <a:schemeClr val="tx1"/>
                                            </a:solidFill>
                                            <a:effectLst/>
                                          </a:rPr>
                                        </m:ctrlPr>
                                      </m:mPr>
                                      <m:mr>
                                        <m:e>
                                          <m:r>
                                            <a:rPr lang="es-CO" sz="1800">
                                              <a:solidFill>
                                                <a:schemeClr val="tx1"/>
                                              </a:solidFill>
                                              <a:effectLst/>
                                            </a:rPr>
                                            <m:t>𝑣</m:t>
                                          </m:r>
                                        </m:e>
                                      </m:mr>
                                      <m:mr>
                                        <m:e>
                                          <m:r>
                                            <a:rPr lang="es-CO" sz="1800">
                                              <a:solidFill>
                                                <a:schemeClr val="tx1"/>
                                              </a:solidFill>
                                              <a:effectLst/>
                                            </a:rPr>
                                            <m:t>𝑤</m:t>
                                          </m:r>
                                        </m:e>
                                      </m:mr>
                                    </m:m>
                                  </m:e>
                                </m:d>
                                <m:r>
                                  <a:rPr lang="es-CO" sz="1800">
                                    <a:solidFill>
                                      <a:schemeClr val="tx1"/>
                                    </a:solidFill>
                                    <a:effectLst/>
                                  </a:rPr>
                                  <m:t>=</m:t>
                                </m:r>
                                <m:d>
                                  <m:dPr>
                                    <m:begChr m:val="["/>
                                    <m:endChr m:val="]"/>
                                    <m:ctrlPr>
                                      <a:rPr lang="es-CO" sz="1800" b="1" i="1" kern="1200" smtClean="0">
                                        <a:solidFill>
                                          <a:schemeClr val="tx1"/>
                                        </a:solidFill>
                                        <a:effectLst/>
                                        <a:latin typeface="+mn-lt"/>
                                        <a:ea typeface="+mn-ea"/>
                                        <a:cs typeface="+mn-cs"/>
                                      </a:rPr>
                                    </m:ctrlPr>
                                  </m:dPr>
                                  <m:e>
                                    <m:m>
                                      <m:mPr>
                                        <m:mcs>
                                          <m:mc>
                                            <m:mcPr>
                                              <m:count m:val="2"/>
                                              <m:mcJc m:val="center"/>
                                            </m:mcPr>
                                          </m:mc>
                                        </m:mcs>
                                        <m:ctrlPr>
                                          <a:rPr lang="es-CO" sz="1800" b="1" i="1" kern="1200" smtClean="0">
                                            <a:solidFill>
                                              <a:schemeClr val="tx1"/>
                                            </a:solidFill>
                                            <a:effectLst/>
                                            <a:latin typeface="+mn-lt"/>
                                            <a:ea typeface="+mn-ea"/>
                                            <a:cs typeface="+mn-cs"/>
                                          </a:rPr>
                                        </m:ctrlPr>
                                      </m:mPr>
                                      <m:mr>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mr>
                                      <m:mr>
                                        <m:e>
                                          <m:func>
                                            <m:funcPr>
                                              <m:ctrlPr>
                                                <a:rPr lang="es-CO" sz="1800" b="1" i="1" kern="1200">
                                                  <a:solidFill>
                                                    <a:schemeClr val="tx1"/>
                                                  </a:solidFill>
                                                  <a:effectLst/>
                                                  <a:latin typeface="+mn-lt"/>
                                                  <a:ea typeface="+mn-ea"/>
                                                  <a:cs typeface="+mn-cs"/>
                                                </a:rPr>
                                              </m:ctrlPr>
                                            </m:funcPr>
                                            <m:fName>
                                              <m:r>
                                                <a:rPr lang="en-US" sz="1800" b="1" i="1" kern="1200">
                                                  <a:solidFill>
                                                    <a:schemeClr val="tx1"/>
                                                  </a:solidFill>
                                                  <a:effectLst/>
                                                  <a:latin typeface="+mn-lt"/>
                                                  <a:ea typeface="+mn-ea"/>
                                                  <a:cs typeface="+mn-cs"/>
                                                </a:rPr>
                                                <m:t>−</m:t>
                                              </m:r>
                                              <m:d>
                                                <m:dPr>
                                                  <m:ctrlPr>
                                                    <a:rPr lang="es-CO" sz="1800" b="1" i="1" kern="1200">
                                                      <a:solidFill>
                                                        <a:schemeClr val="tx1"/>
                                                      </a:solidFill>
                                                      <a:effectLst/>
                                                      <a:latin typeface="+mn-lt"/>
                                                      <a:ea typeface="+mn-ea"/>
                                                      <a:cs typeface="+mn-cs"/>
                                                    </a:rPr>
                                                  </m:ctrlPr>
                                                </m:dPr>
                                                <m:e>
                                                  <m:f>
                                                    <m:fPr>
                                                      <m:type m:val="lin"/>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1</m:t>
                                                      </m:r>
                                                    </m:num>
                                                    <m:den>
                                                      <m:r>
                                                        <a:rPr lang="en-US" sz="1800" b="1" i="1" kern="1200">
                                                          <a:solidFill>
                                                            <a:schemeClr val="tx1"/>
                                                          </a:solidFill>
                                                          <a:effectLst/>
                                                          <a:latin typeface="+mn-lt"/>
                                                          <a:ea typeface="+mn-ea"/>
                                                          <a:cs typeface="+mn-cs"/>
                                                        </a:rPr>
                                                        <m:t>𝑐</m:t>
                                                      </m:r>
                                                    </m:den>
                                                  </m:f>
                                                </m:e>
                                              </m:d>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e>
                                          <m:func>
                                            <m:funcPr>
                                              <m:ctrlPr>
                                                <a:rPr lang="es-CO" sz="1800" b="1" i="1" kern="1200">
                                                  <a:solidFill>
                                                    <a:schemeClr val="tx1"/>
                                                  </a:solidFill>
                                                  <a:effectLst/>
                                                  <a:latin typeface="+mn-lt"/>
                                                  <a:ea typeface="+mn-ea"/>
                                                  <a:cs typeface="+mn-cs"/>
                                                </a:rPr>
                                              </m:ctrlPr>
                                            </m:funcPr>
                                            <m:fName>
                                              <m:d>
                                                <m:dPr>
                                                  <m:ctrlPr>
                                                    <a:rPr lang="es-CO" sz="1800" b="1" i="1" kern="1200">
                                                      <a:solidFill>
                                                        <a:schemeClr val="tx1"/>
                                                      </a:solidFill>
                                                      <a:effectLst/>
                                                      <a:latin typeface="+mn-lt"/>
                                                      <a:ea typeface="+mn-ea"/>
                                                      <a:cs typeface="+mn-cs"/>
                                                    </a:rPr>
                                                  </m:ctrlPr>
                                                </m:dPr>
                                                <m:e>
                                                  <m:f>
                                                    <m:fPr>
                                                      <m:type m:val="lin"/>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1</m:t>
                                                      </m:r>
                                                    </m:num>
                                                    <m:den>
                                                      <m:r>
                                                        <a:rPr lang="en-US" sz="1800" b="1" i="1" kern="1200">
                                                          <a:solidFill>
                                                            <a:schemeClr val="tx1"/>
                                                          </a:solidFill>
                                                          <a:effectLst/>
                                                          <a:latin typeface="+mn-lt"/>
                                                          <a:ea typeface="+mn-ea"/>
                                                          <a:cs typeface="+mn-cs"/>
                                                        </a:rPr>
                                                        <m:t>𝑐</m:t>
                                                      </m:r>
                                                    </m:den>
                                                  </m:f>
                                                </m:e>
                                              </m:d>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mr>
                                    </m:m>
                                  </m:e>
                                </m:d>
                                <m:d>
                                  <m:dPr>
                                    <m:ctrlPr>
                                      <a:rPr lang="es-CO" sz="1800">
                                        <a:solidFill>
                                          <a:schemeClr val="tx1"/>
                                        </a:solidFill>
                                        <a:effectLst/>
                                      </a:rPr>
                                    </m:ctrlPr>
                                  </m:dPr>
                                  <m:e>
                                    <m:d>
                                      <m:dPr>
                                        <m:begChr m:val="["/>
                                        <m:endChr m:val="]"/>
                                        <m:ctrlPr>
                                          <a:rPr lang="es-CO" sz="1800" b="1" i="1" kern="1200" smtClean="0">
                                            <a:solidFill>
                                              <a:schemeClr val="tx1"/>
                                            </a:solidFill>
                                            <a:effectLst/>
                                            <a:latin typeface="+mn-lt"/>
                                            <a:ea typeface="+mn-ea"/>
                                            <a:cs typeface="+mn-cs"/>
                                          </a:rPr>
                                        </m:ctrlPr>
                                      </m:dPr>
                                      <m:e>
                                        <m:m>
                                          <m:mPr>
                                            <m:mcs>
                                              <m:mc>
                                                <m:mcPr>
                                                  <m:count m:val="1"/>
                                                  <m:mcJc m:val="center"/>
                                                </m:mcPr>
                                              </m:mc>
                                            </m:mcs>
                                            <m:ctrlPr>
                                              <a:rPr lang="es-CO" sz="1800" b="1" i="1" kern="1200">
                                                <a:solidFill>
                                                  <a:schemeClr val="tx1"/>
                                                </a:solidFill>
                                                <a:effectLst/>
                                                <a:latin typeface="+mn-lt"/>
                                                <a:ea typeface="+mn-ea"/>
                                                <a:cs typeface="+mn-cs"/>
                                              </a:rPr>
                                            </m:ctrlPr>
                                          </m:mPr>
                                          <m:mr>
                                            <m:e>
                                              <m:sSub>
                                                <m:sSubPr>
                                                  <m:ctrlPr>
                                                    <a:rPr lang="es-CO" sz="1800" b="1" i="1" kern="1200">
                                                      <a:solidFill>
                                                        <a:schemeClr val="tx1"/>
                                                      </a:solidFill>
                                                      <a:effectLst/>
                                                      <a:latin typeface="+mn-lt"/>
                                                      <a:ea typeface="+mn-ea"/>
                                                      <a:cs typeface="+mn-cs"/>
                                                    </a:rPr>
                                                  </m:ctrlPr>
                                                </m:sSubPr>
                                                <m:e>
                                                  <m:acc>
                                                    <m:accPr>
                                                      <m:chr m:val="̇"/>
                                                      <m:ctrlPr>
                                                        <a:rPr lang="es-CO" sz="1800" b="1" i="1" kern="1200">
                                                          <a:solidFill>
                                                            <a:schemeClr val="tx1"/>
                                                          </a:solidFill>
                                                          <a:effectLst/>
                                                          <a:latin typeface="+mn-lt"/>
                                                          <a:ea typeface="+mn-ea"/>
                                                          <a:cs typeface="+mn-cs"/>
                                                        </a:rPr>
                                                      </m:ctrlPr>
                                                    </m:accPr>
                                                    <m:e>
                                                      <m:r>
                                                        <a:rPr lang="en-US" sz="1800" b="1" i="1" kern="1200">
                                                          <a:solidFill>
                                                            <a:schemeClr val="tx1"/>
                                                          </a:solidFill>
                                                          <a:effectLst/>
                                                          <a:latin typeface="+mn-lt"/>
                                                          <a:ea typeface="+mn-ea"/>
                                                          <a:cs typeface="+mn-cs"/>
                                                        </a:rPr>
                                                        <m:t>𝑥</m:t>
                                                      </m:r>
                                                    </m:e>
                                                  </m:acc>
                                                </m:e>
                                                <m:sub>
                                                  <m:r>
                                                    <a:rPr lang="en-US" sz="1800" b="1" i="1" kern="1200">
                                                      <a:solidFill>
                                                        <a:schemeClr val="tx1"/>
                                                      </a:solidFill>
                                                      <a:effectLst/>
                                                      <a:latin typeface="+mn-lt"/>
                                                      <a:ea typeface="+mn-ea"/>
                                                      <a:cs typeface="+mn-cs"/>
                                                    </a:rPr>
                                                    <m:t>𝑑</m:t>
                                                  </m:r>
                                                </m:sub>
                                              </m:sSub>
                                            </m:e>
                                          </m:mr>
                                          <m:mr>
                                            <m:e>
                                              <m:sSub>
                                                <m:sSubPr>
                                                  <m:ctrlPr>
                                                    <a:rPr lang="es-CO" sz="1800" b="1" i="1" kern="1200">
                                                      <a:solidFill>
                                                        <a:schemeClr val="tx1"/>
                                                      </a:solidFill>
                                                      <a:effectLst/>
                                                      <a:latin typeface="+mn-lt"/>
                                                      <a:ea typeface="+mn-ea"/>
                                                      <a:cs typeface="+mn-cs"/>
                                                    </a:rPr>
                                                  </m:ctrlPr>
                                                </m:sSubPr>
                                                <m:e>
                                                  <m:acc>
                                                    <m:accPr>
                                                      <m:chr m:val="̇"/>
                                                      <m:ctrlPr>
                                                        <a:rPr lang="es-CO" sz="1800" b="1" i="1" kern="1200">
                                                          <a:solidFill>
                                                            <a:schemeClr val="tx1"/>
                                                          </a:solidFill>
                                                          <a:effectLst/>
                                                          <a:latin typeface="+mn-lt"/>
                                                          <a:ea typeface="+mn-ea"/>
                                                          <a:cs typeface="+mn-cs"/>
                                                        </a:rPr>
                                                      </m:ctrlPr>
                                                    </m:accPr>
                                                    <m:e>
                                                      <m:r>
                                                        <a:rPr lang="en-US" sz="1800" b="1" i="1" kern="1200">
                                                          <a:solidFill>
                                                            <a:schemeClr val="tx1"/>
                                                          </a:solidFill>
                                                          <a:effectLst/>
                                                          <a:latin typeface="+mn-lt"/>
                                                          <a:ea typeface="+mn-ea"/>
                                                          <a:cs typeface="+mn-cs"/>
                                                        </a:rPr>
                                                        <m:t>𝑦</m:t>
                                                      </m:r>
                                                    </m:e>
                                                  </m:acc>
                                                </m:e>
                                                <m:sub>
                                                  <m:r>
                                                    <a:rPr lang="en-US" sz="1800" b="1" i="1" kern="1200">
                                                      <a:solidFill>
                                                        <a:schemeClr val="tx1"/>
                                                      </a:solidFill>
                                                      <a:effectLst/>
                                                      <a:latin typeface="+mn-lt"/>
                                                      <a:ea typeface="+mn-ea"/>
                                                      <a:cs typeface="+mn-cs"/>
                                                    </a:rPr>
                                                    <m:t>𝑑</m:t>
                                                  </m:r>
                                                </m:sub>
                                              </m:sSub>
                                            </m:e>
                                          </m:mr>
                                        </m:m>
                                      </m:e>
                                    </m:d>
                                    <m:r>
                                      <a:rPr lang="en-US" sz="1800" b="1" i="1" kern="1200">
                                        <a:solidFill>
                                          <a:schemeClr val="tx1"/>
                                        </a:solidFill>
                                        <a:effectLst/>
                                        <a:latin typeface="+mn-lt"/>
                                        <a:ea typeface="+mn-ea"/>
                                        <a:cs typeface="+mn-cs"/>
                                      </a:rPr>
                                      <m:t>+</m:t>
                                    </m:r>
                                    <m:d>
                                      <m:dPr>
                                        <m:begChr m:val="["/>
                                        <m:endChr m:val="]"/>
                                        <m:ctrlPr>
                                          <a:rPr lang="es-CO" sz="1800">
                                            <a:solidFill>
                                              <a:schemeClr val="tx1"/>
                                            </a:solidFill>
                                            <a:effectLst/>
                                          </a:rPr>
                                        </m:ctrlPr>
                                      </m:dPr>
                                      <m:e>
                                        <m:m>
                                          <m:mPr>
                                            <m:mcs>
                                              <m:mc>
                                                <m:mcPr>
                                                  <m:count m:val="2"/>
                                                  <m:mcJc m:val="center"/>
                                                </m:mcPr>
                                              </m:mc>
                                            </m:mcs>
                                            <m:ctrlPr>
                                              <a:rPr lang="es-CO" sz="1800">
                                                <a:solidFill>
                                                  <a:schemeClr val="tx1"/>
                                                </a:solidFill>
                                                <a:effectLst/>
                                              </a:rPr>
                                            </m:ctrlPr>
                                          </m:mPr>
                                          <m:mr>
                                            <m:e>
                                              <m:sSub>
                                                <m:sSubPr>
                                                  <m:ctrlPr>
                                                    <a:rPr lang="es-CO" sz="1800">
                                                      <a:solidFill>
                                                        <a:schemeClr val="tx1"/>
                                                      </a:solidFill>
                                                      <a:effectLst/>
                                                    </a:rPr>
                                                  </m:ctrlPr>
                                                </m:sSubPr>
                                                <m:e>
                                                  <m:r>
                                                    <a:rPr lang="es-CO" sz="1800">
                                                      <a:solidFill>
                                                        <a:schemeClr val="tx1"/>
                                                      </a:solidFill>
                                                      <a:effectLst/>
                                                    </a:rPr>
                                                    <m:t>𝐾</m:t>
                                                  </m:r>
                                                </m:e>
                                                <m:sub>
                                                  <m:r>
                                                    <a:rPr lang="es-CO" sz="1800">
                                                      <a:solidFill>
                                                        <a:schemeClr val="tx1"/>
                                                      </a:solidFill>
                                                      <a:effectLst/>
                                                    </a:rPr>
                                                    <m:t>𝑥</m:t>
                                                  </m:r>
                                                </m:sub>
                                              </m:sSub>
                                            </m:e>
                                            <m:e>
                                              <m:r>
                                                <a:rPr lang="es-CO" sz="1800">
                                                  <a:solidFill>
                                                    <a:schemeClr val="tx1"/>
                                                  </a:solidFill>
                                                  <a:effectLst/>
                                                </a:rPr>
                                                <m:t>0</m:t>
                                              </m:r>
                                            </m:e>
                                          </m:mr>
                                          <m:mr>
                                            <m:e>
                                              <m:r>
                                                <a:rPr lang="es-CO" sz="1800">
                                                  <a:solidFill>
                                                    <a:schemeClr val="tx1"/>
                                                  </a:solidFill>
                                                  <a:effectLst/>
                                                </a:rPr>
                                                <m:t>0</m:t>
                                              </m:r>
                                            </m:e>
                                            <m:e>
                                              <m:sSub>
                                                <m:sSubPr>
                                                  <m:ctrlPr>
                                                    <a:rPr lang="es-CO" sz="1800">
                                                      <a:solidFill>
                                                        <a:schemeClr val="tx1"/>
                                                      </a:solidFill>
                                                      <a:effectLst/>
                                                    </a:rPr>
                                                  </m:ctrlPr>
                                                </m:sSubPr>
                                                <m:e>
                                                  <m:r>
                                                    <a:rPr lang="es-CO" sz="1800">
                                                      <a:solidFill>
                                                        <a:schemeClr val="tx1"/>
                                                      </a:solidFill>
                                                      <a:effectLst/>
                                                    </a:rPr>
                                                    <m:t>𝐾</m:t>
                                                  </m:r>
                                                </m:e>
                                                <m:sub>
                                                  <m:r>
                                                    <a:rPr lang="es-CO" sz="1800">
                                                      <a:solidFill>
                                                        <a:schemeClr val="tx1"/>
                                                      </a:solidFill>
                                                      <a:effectLst/>
                                                    </a:rPr>
                                                    <m:t>𝑦</m:t>
                                                  </m:r>
                                                </m:sub>
                                              </m:sSub>
                                            </m:e>
                                          </m:mr>
                                        </m:m>
                                      </m:e>
                                    </m:d>
                                    <m:d>
                                      <m:dPr>
                                        <m:begChr m:val="["/>
                                        <m:endChr m:val="]"/>
                                        <m:ctrlPr>
                                          <a:rPr lang="es-CO" sz="1800">
                                            <a:solidFill>
                                              <a:schemeClr val="tx1"/>
                                            </a:solidFill>
                                            <a:effectLst/>
                                          </a:rPr>
                                        </m:ctrlPr>
                                      </m:dPr>
                                      <m:e>
                                        <m:m>
                                          <m:mPr>
                                            <m:mcs>
                                              <m:mc>
                                                <m:mcPr>
                                                  <m:count m:val="1"/>
                                                  <m:mcJc m:val="center"/>
                                                </m:mcPr>
                                              </m:mc>
                                            </m:mcs>
                                            <m:ctrlPr>
                                              <a:rPr lang="es-CO" sz="1800">
                                                <a:solidFill>
                                                  <a:schemeClr val="tx1"/>
                                                </a:solidFill>
                                                <a:effectLst/>
                                              </a:rPr>
                                            </m:ctrlPr>
                                          </m:mPr>
                                          <m:mr>
                                            <m:e>
                                              <m:sSub>
                                                <m:sSubPr>
                                                  <m:ctrlPr>
                                                    <a:rPr lang="es-CO" sz="1800">
                                                      <a:solidFill>
                                                        <a:schemeClr val="tx1"/>
                                                      </a:solidFill>
                                                      <a:effectLst/>
                                                    </a:rPr>
                                                  </m:ctrlPr>
                                                </m:sSubPr>
                                                <m:e>
                                                  <m:r>
                                                    <a:rPr lang="es-CO" sz="1800">
                                                      <a:solidFill>
                                                        <a:schemeClr val="tx1"/>
                                                      </a:solidFill>
                                                      <a:effectLst/>
                                                    </a:rPr>
                                                    <m:t>𝑒</m:t>
                                                  </m:r>
                                                </m:e>
                                                <m:sub>
                                                  <m:r>
                                                    <a:rPr lang="es-CO" sz="1800">
                                                      <a:solidFill>
                                                        <a:schemeClr val="tx1"/>
                                                      </a:solidFill>
                                                      <a:effectLst/>
                                                    </a:rPr>
                                                    <m:t>𝑥</m:t>
                                                  </m:r>
                                                </m:sub>
                                              </m:sSub>
                                            </m:e>
                                          </m:mr>
                                          <m:mr>
                                            <m:e>
                                              <m:sSub>
                                                <m:sSubPr>
                                                  <m:ctrlPr>
                                                    <a:rPr lang="es-CO" sz="1800">
                                                      <a:solidFill>
                                                        <a:schemeClr val="tx1"/>
                                                      </a:solidFill>
                                                      <a:effectLst/>
                                                    </a:rPr>
                                                  </m:ctrlPr>
                                                </m:sSubPr>
                                                <m:e>
                                                  <m:r>
                                                    <a:rPr lang="es-CO" sz="1800">
                                                      <a:solidFill>
                                                        <a:schemeClr val="tx1"/>
                                                      </a:solidFill>
                                                      <a:effectLst/>
                                                    </a:rPr>
                                                    <m:t>𝑒</m:t>
                                                  </m:r>
                                                </m:e>
                                                <m:sub>
                                                  <m:r>
                                                    <a:rPr lang="es-CO" sz="1800">
                                                      <a:solidFill>
                                                        <a:schemeClr val="tx1"/>
                                                      </a:solidFill>
                                                      <a:effectLst/>
                                                    </a:rPr>
                                                    <m:t>𝑦</m:t>
                                                  </m:r>
                                                </m:sub>
                                              </m:sSub>
                                            </m:e>
                                          </m:mr>
                                        </m:m>
                                      </m:e>
                                    </m:d>
                                  </m:e>
                                </m:d>
                                <m:r>
                                  <a:rPr lang="es-MX" sz="1800" b="1" i="0" smtClean="0">
                                    <a:solidFill>
                                      <a:schemeClr val="tx1"/>
                                    </a:solidFill>
                                    <a:effectLst/>
                                    <a:latin typeface="Cambria Math" panose="02040503050406030204" pitchFamily="18" charset="0"/>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(4)</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Choice>
        <mc:Fallback>
          <p:graphicFrame>
            <p:nvGraphicFramePr>
              <p:cNvPr id="9" name="Tabla 8"/>
              <p:cNvGraphicFramePr>
                <a:graphicFrameLocks noGrp="1"/>
              </p:cNvGraphicFramePr>
              <p:nvPr>
                <p:extLst>
                  <p:ext uri="{D42A27DB-BD31-4B8C-83A1-F6EECF244321}">
                    <p14:modId xmlns:p14="http://schemas.microsoft.com/office/powerpoint/2010/main" val="1718259436"/>
                  </p:ext>
                </p:extLst>
              </p:nvPr>
            </p:nvGraphicFramePr>
            <p:xfrm>
              <a:off x="1295398" y="2911259"/>
              <a:ext cx="9601200" cy="702818"/>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702818">
                    <a:tc>
                      <a:txBody>
                        <a:bodyPr/>
                        <a:lstStyle/>
                        <a:p>
                          <a:endParaRPr lang="es-CO"/>
                        </a:p>
                      </a:txBody>
                      <a:tcPr marL="68580" marR="68580" marT="0" marB="0" anchor="ctr">
                        <a:blipFill>
                          <a:blip r:embed="rId3"/>
                          <a:stretch>
                            <a:fillRect l="-72" t="-862" r="-14079" b="-4310"/>
                          </a:stretch>
                        </a:blip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(4)</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a 7"/>
              <p:cNvGraphicFramePr>
                <a:graphicFrameLocks noGrp="1"/>
              </p:cNvGraphicFramePr>
              <p:nvPr>
                <p:extLst>
                  <p:ext uri="{D42A27DB-BD31-4B8C-83A1-F6EECF244321}">
                    <p14:modId xmlns:p14="http://schemas.microsoft.com/office/powerpoint/2010/main" val="816829810"/>
                  </p:ext>
                </p:extLst>
              </p:nvPr>
            </p:nvGraphicFramePr>
            <p:xfrm>
              <a:off x="1295398" y="4146266"/>
              <a:ext cx="9601200" cy="702818"/>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699712">
                    <a:tc>
                      <a:txBody>
                        <a:bodyPr/>
                        <a:lstStyle/>
                        <a:p>
                          <a:pPr indent="180340" algn="just">
                            <a:lnSpc>
                              <a:spcPct val="115000"/>
                            </a:lnSpc>
                            <a:spcBef>
                              <a:spcPts val="600"/>
                            </a:spcBef>
                            <a:spcAft>
                              <a:spcPts val="600"/>
                            </a:spcAft>
                          </a:pPr>
                          <a14:m>
                            <m:oMathPara xmlns:m="http://schemas.openxmlformats.org/officeDocument/2006/math">
                              <m:oMathParaPr>
                                <m:jc m:val="center"/>
                              </m:oMathParaPr>
                              <m:oMath xmlns:m="http://schemas.openxmlformats.org/officeDocument/2006/math">
                                <m:d>
                                  <m:dPr>
                                    <m:begChr m:val="["/>
                                    <m:endChr m:val="]"/>
                                    <m:ctrlPr>
                                      <a:rPr lang="es-CO" sz="1800" smtClean="0">
                                        <a:solidFill>
                                          <a:schemeClr val="tx1"/>
                                        </a:solidFill>
                                        <a:effectLst/>
                                      </a:rPr>
                                    </m:ctrlPr>
                                  </m:dPr>
                                  <m:e>
                                    <m:m>
                                      <m:mPr>
                                        <m:mcs>
                                          <m:mc>
                                            <m:mcPr>
                                              <m:count m:val="1"/>
                                              <m:mcJc m:val="center"/>
                                            </m:mcPr>
                                          </m:mc>
                                        </m:mcs>
                                        <m:ctrlPr>
                                          <a:rPr lang="es-CO" sz="1800">
                                            <a:solidFill>
                                              <a:schemeClr val="tx1"/>
                                            </a:solidFill>
                                            <a:effectLst/>
                                          </a:rPr>
                                        </m:ctrlPr>
                                      </m:mPr>
                                      <m:mr>
                                        <m:e>
                                          <m:r>
                                            <a:rPr lang="es-CO" sz="1800">
                                              <a:solidFill>
                                                <a:schemeClr val="tx1"/>
                                              </a:solidFill>
                                              <a:effectLst/>
                                            </a:rPr>
                                            <m:t>𝑣</m:t>
                                          </m:r>
                                        </m:e>
                                      </m:mr>
                                      <m:mr>
                                        <m:e>
                                          <m:r>
                                            <a:rPr lang="es-CO" sz="1800">
                                              <a:solidFill>
                                                <a:schemeClr val="tx1"/>
                                              </a:solidFill>
                                              <a:effectLst/>
                                            </a:rPr>
                                            <m:t>𝑤</m:t>
                                          </m:r>
                                        </m:e>
                                      </m:mr>
                                    </m:m>
                                  </m:e>
                                </m:d>
                                <m:r>
                                  <a:rPr lang="es-CO" sz="1800">
                                    <a:solidFill>
                                      <a:schemeClr val="tx1"/>
                                    </a:solidFill>
                                    <a:effectLst/>
                                  </a:rPr>
                                  <m:t>=</m:t>
                                </m:r>
                                <m:d>
                                  <m:dPr>
                                    <m:begChr m:val="["/>
                                    <m:endChr m:val="]"/>
                                    <m:ctrlPr>
                                      <a:rPr lang="es-CO" sz="1800" b="1" i="1" kern="1200" smtClean="0">
                                        <a:solidFill>
                                          <a:schemeClr val="tx1"/>
                                        </a:solidFill>
                                        <a:effectLst/>
                                        <a:latin typeface="+mn-lt"/>
                                        <a:ea typeface="+mn-ea"/>
                                        <a:cs typeface="+mn-cs"/>
                                      </a:rPr>
                                    </m:ctrlPr>
                                  </m:dPr>
                                  <m:e>
                                    <m:m>
                                      <m:mPr>
                                        <m:mcs>
                                          <m:mc>
                                            <m:mcPr>
                                              <m:count m:val="2"/>
                                              <m:mcJc m:val="center"/>
                                            </m:mcPr>
                                          </m:mc>
                                        </m:mcs>
                                        <m:ctrlPr>
                                          <a:rPr lang="es-CO" sz="1800" b="1" i="1" kern="1200" smtClean="0">
                                            <a:solidFill>
                                              <a:schemeClr val="tx1"/>
                                            </a:solidFill>
                                            <a:effectLst/>
                                            <a:latin typeface="+mn-lt"/>
                                            <a:ea typeface="+mn-ea"/>
                                            <a:cs typeface="+mn-cs"/>
                                          </a:rPr>
                                        </m:ctrlPr>
                                      </m:mPr>
                                      <m:mr>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e>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mr>
                                      <m:mr>
                                        <m:e>
                                          <m:func>
                                            <m:funcPr>
                                              <m:ctrlPr>
                                                <a:rPr lang="es-CO" sz="1800" b="1" i="1" kern="1200">
                                                  <a:solidFill>
                                                    <a:schemeClr val="tx1"/>
                                                  </a:solidFill>
                                                  <a:effectLst/>
                                                  <a:latin typeface="+mn-lt"/>
                                                  <a:ea typeface="+mn-ea"/>
                                                  <a:cs typeface="+mn-cs"/>
                                                </a:rPr>
                                              </m:ctrlPr>
                                            </m:funcPr>
                                            <m:fName>
                                              <m:r>
                                                <a:rPr lang="en-US" sz="1800" b="1" i="1" kern="1200">
                                                  <a:solidFill>
                                                    <a:schemeClr val="tx1"/>
                                                  </a:solidFill>
                                                  <a:effectLst/>
                                                  <a:latin typeface="+mn-lt"/>
                                                  <a:ea typeface="+mn-ea"/>
                                                  <a:cs typeface="+mn-cs"/>
                                                </a:rPr>
                                                <m:t>−</m:t>
                                              </m:r>
                                              <m:d>
                                                <m:dPr>
                                                  <m:ctrlPr>
                                                    <a:rPr lang="es-CO" sz="1800" b="1" i="1" kern="1200">
                                                      <a:solidFill>
                                                        <a:schemeClr val="tx1"/>
                                                      </a:solidFill>
                                                      <a:effectLst/>
                                                      <a:latin typeface="+mn-lt"/>
                                                      <a:ea typeface="+mn-ea"/>
                                                      <a:cs typeface="+mn-cs"/>
                                                    </a:rPr>
                                                  </m:ctrlPr>
                                                </m:dPr>
                                                <m:e>
                                                  <m:f>
                                                    <m:fPr>
                                                      <m:type m:val="lin"/>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1</m:t>
                                                      </m:r>
                                                    </m:num>
                                                    <m:den>
                                                      <m:r>
                                                        <a:rPr lang="en-US" sz="1800" b="1" i="1" kern="1200">
                                                          <a:solidFill>
                                                            <a:schemeClr val="tx1"/>
                                                          </a:solidFill>
                                                          <a:effectLst/>
                                                          <a:latin typeface="+mn-lt"/>
                                                          <a:ea typeface="+mn-ea"/>
                                                          <a:cs typeface="+mn-cs"/>
                                                        </a:rPr>
                                                        <m:t>𝑐</m:t>
                                                      </m:r>
                                                    </m:den>
                                                  </m:f>
                                                </m:e>
                                              </m:d>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e>
                                        <m:e>
                                          <m:func>
                                            <m:funcPr>
                                              <m:ctrlPr>
                                                <a:rPr lang="es-CO" sz="1800" b="1" i="1" kern="1200">
                                                  <a:solidFill>
                                                    <a:schemeClr val="tx1"/>
                                                  </a:solidFill>
                                                  <a:effectLst/>
                                                  <a:latin typeface="+mn-lt"/>
                                                  <a:ea typeface="+mn-ea"/>
                                                  <a:cs typeface="+mn-cs"/>
                                                </a:rPr>
                                              </m:ctrlPr>
                                            </m:funcPr>
                                            <m:fName>
                                              <m:d>
                                                <m:dPr>
                                                  <m:ctrlPr>
                                                    <a:rPr lang="es-CO" sz="1800" b="1" i="1" kern="1200">
                                                      <a:solidFill>
                                                        <a:schemeClr val="tx1"/>
                                                      </a:solidFill>
                                                      <a:effectLst/>
                                                      <a:latin typeface="+mn-lt"/>
                                                      <a:ea typeface="+mn-ea"/>
                                                      <a:cs typeface="+mn-cs"/>
                                                    </a:rPr>
                                                  </m:ctrlPr>
                                                </m:dPr>
                                                <m:e>
                                                  <m:f>
                                                    <m:fPr>
                                                      <m:type m:val="lin"/>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1</m:t>
                                                      </m:r>
                                                    </m:num>
                                                    <m:den>
                                                      <m:r>
                                                        <a:rPr lang="en-US" sz="1800" b="1" i="1" kern="1200">
                                                          <a:solidFill>
                                                            <a:schemeClr val="tx1"/>
                                                          </a:solidFill>
                                                          <a:effectLst/>
                                                          <a:latin typeface="+mn-lt"/>
                                                          <a:ea typeface="+mn-ea"/>
                                                          <a:cs typeface="+mn-cs"/>
                                                        </a:rPr>
                                                        <m:t>𝑐</m:t>
                                                      </m:r>
                                                    </m:den>
                                                  </m:f>
                                                </m:e>
                                              </m:d>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e>
                                      </m:mr>
                                    </m:m>
                                  </m:e>
                                </m:d>
                                <m:d>
                                  <m:dPr>
                                    <m:ctrlPr>
                                      <a:rPr lang="es-CO" sz="1800">
                                        <a:solidFill>
                                          <a:schemeClr val="tx1"/>
                                        </a:solidFill>
                                        <a:effectLst/>
                                      </a:rPr>
                                    </m:ctrlPr>
                                  </m:dPr>
                                  <m:e>
                                    <m:d>
                                      <m:dPr>
                                        <m:begChr m:val="["/>
                                        <m:endChr m:val="]"/>
                                        <m:ctrlPr>
                                          <a:rPr lang="es-CO" sz="1800">
                                            <a:solidFill>
                                              <a:schemeClr val="tx1"/>
                                            </a:solidFill>
                                            <a:effectLst/>
                                          </a:rPr>
                                        </m:ctrlPr>
                                      </m:dPr>
                                      <m:e>
                                        <m:m>
                                          <m:mPr>
                                            <m:mcs>
                                              <m:mc>
                                                <m:mcPr>
                                                  <m:count m:val="2"/>
                                                  <m:mcJc m:val="center"/>
                                                </m:mcPr>
                                              </m:mc>
                                            </m:mcs>
                                            <m:ctrlPr>
                                              <a:rPr lang="es-CO" sz="1800">
                                                <a:solidFill>
                                                  <a:schemeClr val="tx1"/>
                                                </a:solidFill>
                                                <a:effectLst/>
                                              </a:rPr>
                                            </m:ctrlPr>
                                          </m:mPr>
                                          <m:mr>
                                            <m:e>
                                              <m:sSub>
                                                <m:sSubPr>
                                                  <m:ctrlPr>
                                                    <a:rPr lang="es-CO" sz="1800">
                                                      <a:solidFill>
                                                        <a:schemeClr val="tx1"/>
                                                      </a:solidFill>
                                                      <a:effectLst/>
                                                    </a:rPr>
                                                  </m:ctrlPr>
                                                </m:sSubPr>
                                                <m:e>
                                                  <m:r>
                                                    <a:rPr lang="es-CO" sz="1800">
                                                      <a:solidFill>
                                                        <a:schemeClr val="tx1"/>
                                                      </a:solidFill>
                                                      <a:effectLst/>
                                                    </a:rPr>
                                                    <m:t>𝐾</m:t>
                                                  </m:r>
                                                </m:e>
                                                <m:sub>
                                                  <m:r>
                                                    <a:rPr lang="es-CO" sz="1800">
                                                      <a:solidFill>
                                                        <a:schemeClr val="tx1"/>
                                                      </a:solidFill>
                                                      <a:effectLst/>
                                                    </a:rPr>
                                                    <m:t>𝑥</m:t>
                                                  </m:r>
                                                </m:sub>
                                              </m:sSub>
                                            </m:e>
                                            <m:e>
                                              <m:r>
                                                <a:rPr lang="es-CO" sz="1800">
                                                  <a:solidFill>
                                                    <a:schemeClr val="tx1"/>
                                                  </a:solidFill>
                                                  <a:effectLst/>
                                                </a:rPr>
                                                <m:t>0</m:t>
                                              </m:r>
                                            </m:e>
                                          </m:mr>
                                          <m:mr>
                                            <m:e>
                                              <m:r>
                                                <a:rPr lang="es-CO" sz="1800">
                                                  <a:solidFill>
                                                    <a:schemeClr val="tx1"/>
                                                  </a:solidFill>
                                                  <a:effectLst/>
                                                </a:rPr>
                                                <m:t>0</m:t>
                                              </m:r>
                                            </m:e>
                                            <m:e>
                                              <m:sSub>
                                                <m:sSubPr>
                                                  <m:ctrlPr>
                                                    <a:rPr lang="es-CO" sz="1800">
                                                      <a:solidFill>
                                                        <a:schemeClr val="tx1"/>
                                                      </a:solidFill>
                                                      <a:effectLst/>
                                                    </a:rPr>
                                                  </m:ctrlPr>
                                                </m:sSubPr>
                                                <m:e>
                                                  <m:r>
                                                    <a:rPr lang="es-CO" sz="1800">
                                                      <a:solidFill>
                                                        <a:schemeClr val="tx1"/>
                                                      </a:solidFill>
                                                      <a:effectLst/>
                                                    </a:rPr>
                                                    <m:t>𝐾</m:t>
                                                  </m:r>
                                                </m:e>
                                                <m:sub>
                                                  <m:r>
                                                    <a:rPr lang="es-CO" sz="1800">
                                                      <a:solidFill>
                                                        <a:schemeClr val="tx1"/>
                                                      </a:solidFill>
                                                      <a:effectLst/>
                                                    </a:rPr>
                                                    <m:t>𝑦</m:t>
                                                  </m:r>
                                                </m:sub>
                                              </m:sSub>
                                            </m:e>
                                          </m:mr>
                                        </m:m>
                                      </m:e>
                                    </m:d>
                                    <m:d>
                                      <m:dPr>
                                        <m:begChr m:val="["/>
                                        <m:endChr m:val="]"/>
                                        <m:ctrlPr>
                                          <a:rPr lang="es-CO" sz="1800">
                                            <a:solidFill>
                                              <a:schemeClr val="tx1"/>
                                            </a:solidFill>
                                            <a:effectLst/>
                                          </a:rPr>
                                        </m:ctrlPr>
                                      </m:dPr>
                                      <m:e>
                                        <m:m>
                                          <m:mPr>
                                            <m:mcs>
                                              <m:mc>
                                                <m:mcPr>
                                                  <m:count m:val="1"/>
                                                  <m:mcJc m:val="center"/>
                                                </m:mcPr>
                                              </m:mc>
                                            </m:mcs>
                                            <m:ctrlPr>
                                              <a:rPr lang="es-CO" sz="1800">
                                                <a:solidFill>
                                                  <a:schemeClr val="tx1"/>
                                                </a:solidFill>
                                                <a:effectLst/>
                                              </a:rPr>
                                            </m:ctrlPr>
                                          </m:mPr>
                                          <m:mr>
                                            <m:e>
                                              <m:sSub>
                                                <m:sSubPr>
                                                  <m:ctrlPr>
                                                    <a:rPr lang="es-CO" sz="1800">
                                                      <a:solidFill>
                                                        <a:schemeClr val="tx1"/>
                                                      </a:solidFill>
                                                      <a:effectLst/>
                                                    </a:rPr>
                                                  </m:ctrlPr>
                                                </m:sSubPr>
                                                <m:e>
                                                  <m:r>
                                                    <a:rPr lang="es-CO" sz="1800">
                                                      <a:solidFill>
                                                        <a:schemeClr val="tx1"/>
                                                      </a:solidFill>
                                                      <a:effectLst/>
                                                    </a:rPr>
                                                    <m:t>𝑒</m:t>
                                                  </m:r>
                                                </m:e>
                                                <m:sub>
                                                  <m:r>
                                                    <a:rPr lang="es-CO" sz="1800">
                                                      <a:solidFill>
                                                        <a:schemeClr val="tx1"/>
                                                      </a:solidFill>
                                                      <a:effectLst/>
                                                    </a:rPr>
                                                    <m:t>𝑥</m:t>
                                                  </m:r>
                                                </m:sub>
                                              </m:sSub>
                                            </m:e>
                                          </m:mr>
                                          <m:mr>
                                            <m:e>
                                              <m:sSub>
                                                <m:sSubPr>
                                                  <m:ctrlPr>
                                                    <a:rPr lang="es-CO" sz="1800">
                                                      <a:solidFill>
                                                        <a:schemeClr val="tx1"/>
                                                      </a:solidFill>
                                                      <a:effectLst/>
                                                    </a:rPr>
                                                  </m:ctrlPr>
                                                </m:sSubPr>
                                                <m:e>
                                                  <m:r>
                                                    <a:rPr lang="es-CO" sz="1800">
                                                      <a:solidFill>
                                                        <a:schemeClr val="tx1"/>
                                                      </a:solidFill>
                                                      <a:effectLst/>
                                                    </a:rPr>
                                                    <m:t>𝑒</m:t>
                                                  </m:r>
                                                </m:e>
                                                <m:sub>
                                                  <m:r>
                                                    <a:rPr lang="es-CO" sz="1800">
                                                      <a:solidFill>
                                                        <a:schemeClr val="tx1"/>
                                                      </a:solidFill>
                                                      <a:effectLst/>
                                                    </a:rPr>
                                                    <m:t>𝑦</m:t>
                                                  </m:r>
                                                </m:sub>
                                              </m:sSub>
                                            </m:e>
                                          </m:mr>
                                        </m:m>
                                      </m:e>
                                    </m:d>
                                  </m:e>
                                </m:d>
                                <m:r>
                                  <a:rPr lang="es-CO" sz="1800">
                                    <a:solidFill>
                                      <a:schemeClr val="tx1"/>
                                    </a:solidFill>
                                    <a:effectLst/>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(5)</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Choice>
        <mc:Fallback>
          <p:graphicFrame>
            <p:nvGraphicFramePr>
              <p:cNvPr id="8" name="Tabla 7"/>
              <p:cNvGraphicFramePr>
                <a:graphicFrameLocks noGrp="1"/>
              </p:cNvGraphicFramePr>
              <p:nvPr>
                <p:extLst>
                  <p:ext uri="{D42A27DB-BD31-4B8C-83A1-F6EECF244321}">
                    <p14:modId xmlns:p14="http://schemas.microsoft.com/office/powerpoint/2010/main" val="816829810"/>
                  </p:ext>
                </p:extLst>
              </p:nvPr>
            </p:nvGraphicFramePr>
            <p:xfrm>
              <a:off x="1295398" y="4146266"/>
              <a:ext cx="9601200" cy="702818"/>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702818">
                    <a:tc>
                      <a:txBody>
                        <a:bodyPr/>
                        <a:lstStyle/>
                        <a:p>
                          <a:endParaRPr lang="es-CO"/>
                        </a:p>
                      </a:txBody>
                      <a:tcPr marL="68580" marR="68580" marT="0" marB="0" anchor="ctr">
                        <a:blipFill>
                          <a:blip r:embed="rId4"/>
                          <a:stretch>
                            <a:fillRect l="-72" t="-862" r="-14079" b="-3448"/>
                          </a:stretch>
                        </a:blip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(5)</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Fallback>
      </mc:AlternateContent>
    </p:spTree>
    <p:extLst>
      <p:ext uri="{BB962C8B-B14F-4D97-AF65-F5344CB8AC3E}">
        <p14:creationId xmlns:p14="http://schemas.microsoft.com/office/powerpoint/2010/main" val="185053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Diseño del controlador</a:t>
            </a:r>
            <a:endParaRPr lang="es-CO" dirty="0"/>
          </a:p>
        </p:txBody>
      </p:sp>
      <mc:AlternateContent xmlns:mc="http://schemas.openxmlformats.org/markup-compatibility/2006">
        <mc:Choice xmlns:a14="http://schemas.microsoft.com/office/drawing/2010/main" Requires="a14">
          <p:sp>
            <p:nvSpPr>
              <p:cNvPr id="7" name="Rectángulo 6"/>
              <p:cNvSpPr/>
              <p:nvPr/>
            </p:nvSpPr>
            <p:spPr>
              <a:xfrm>
                <a:off x="1295402" y="2009738"/>
                <a:ext cx="5655715" cy="369332"/>
              </a:xfrm>
              <a:prstGeom prst="rect">
                <a:avLst/>
              </a:prstGeom>
            </p:spPr>
            <p:txBody>
              <a:bodyPr wrap="none">
                <a:spAutoFit/>
              </a:bodyPr>
              <a:lstStyle/>
              <a:p>
                <a:r>
                  <a:rPr lang="es-CO" dirty="0" smtClean="0"/>
                  <a:t>transformación </a:t>
                </a:r>
                <a14:m>
                  <m:oMath xmlns:m="http://schemas.openxmlformats.org/officeDocument/2006/math">
                    <m:r>
                      <a:rPr lang="en-US" i="1"/>
                      <m:t>𝑣</m:t>
                    </m:r>
                  </m:oMath>
                </a14:m>
                <a:r>
                  <a:rPr lang="es-MX" dirty="0"/>
                  <a:t>, </a:t>
                </a:r>
                <a14:m>
                  <m:oMath xmlns:m="http://schemas.openxmlformats.org/officeDocument/2006/math">
                    <m:r>
                      <a:rPr lang="es-MX" i="1"/>
                      <m:t>𝑤</m:t>
                    </m:r>
                  </m:oMath>
                </a14:m>
                <a:r>
                  <a:rPr lang="es-MX" dirty="0"/>
                  <a:t> en velocidades angulares de los </a:t>
                </a:r>
                <a:r>
                  <a:rPr lang="es-MX" dirty="0" smtClean="0"/>
                  <a:t>motores</a:t>
                </a:r>
                <a:endParaRPr lang="es-CO" dirty="0"/>
              </a:p>
            </p:txBody>
          </p:sp>
        </mc:Choice>
        <mc:Fallback>
          <p:sp>
            <p:nvSpPr>
              <p:cNvPr id="7" name="Rectángulo 6"/>
              <p:cNvSpPr>
                <a:spLocks noRot="1" noChangeAspect="1" noMove="1" noResize="1" noEditPoints="1" noAdjustHandles="1" noChangeArrowheads="1" noChangeShapeType="1" noTextEdit="1"/>
              </p:cNvSpPr>
              <p:nvPr/>
            </p:nvSpPr>
            <p:spPr>
              <a:xfrm>
                <a:off x="1295402" y="2009738"/>
                <a:ext cx="5655715" cy="369332"/>
              </a:xfrm>
              <a:prstGeom prst="rect">
                <a:avLst/>
              </a:prstGeom>
              <a:blipFill>
                <a:blip r:embed="rId2"/>
                <a:stretch>
                  <a:fillRect l="-971" t="-8333" r="-108" b="-28333"/>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308464" y="2556932"/>
                <a:ext cx="9601196" cy="3595674"/>
              </a:xfrm>
            </p:spPr>
            <p:txBody>
              <a:bodyPr>
                <a:normAutofit/>
              </a:bodyPr>
              <a:lstStyle/>
              <a:p>
                <a:pPr marL="0" indent="0" algn="just">
                  <a:buNone/>
                </a:pPr>
                <a:r>
                  <a:rPr lang="es-MX" dirty="0" smtClean="0"/>
                  <a:t>Ahora, </a:t>
                </a:r>
                <a:r>
                  <a:rPr lang="es-CO" dirty="0"/>
                  <a:t>se transforma </a:t>
                </a:r>
                <a14:m>
                  <m:oMath xmlns:m="http://schemas.openxmlformats.org/officeDocument/2006/math">
                    <m:r>
                      <a:rPr lang="x-none" i="1"/>
                      <m:t>𝑣</m:t>
                    </m:r>
                  </m:oMath>
                </a14:m>
                <a:r>
                  <a:rPr lang="es-MX" dirty="0"/>
                  <a:t>, </a:t>
                </a:r>
                <a14:m>
                  <m:oMath xmlns:m="http://schemas.openxmlformats.org/officeDocument/2006/math">
                    <m:r>
                      <a:rPr lang="es-MX" i="1"/>
                      <m:t>𝑤</m:t>
                    </m:r>
                  </m:oMath>
                </a14:m>
                <a:r>
                  <a:rPr lang="es-MX" dirty="0"/>
                  <a:t> en velocidades angulares de los motores derecho e izquierdo (</a:t>
                </a:r>
                <a14:m>
                  <m:oMath xmlns:m="http://schemas.openxmlformats.org/officeDocument/2006/math">
                    <m:sSub>
                      <m:sSubPr>
                        <m:ctrlPr>
                          <a:rPr lang="es-CO" i="1"/>
                        </m:ctrlPr>
                      </m:sSubPr>
                      <m:e>
                        <m:acc>
                          <m:accPr>
                            <m:chr m:val="̇"/>
                            <m:ctrlPr>
                              <a:rPr lang="es-CO" i="1"/>
                            </m:ctrlPr>
                          </m:accPr>
                          <m:e>
                            <m:r>
                              <a:rPr lang="es-MX" i="1"/>
                              <m:t>𝜃</m:t>
                            </m:r>
                          </m:e>
                        </m:acc>
                      </m:e>
                      <m:sub>
                        <m:r>
                          <a:rPr lang="es-MX" i="1"/>
                          <m:t>𝑟</m:t>
                        </m:r>
                      </m:sub>
                    </m:sSub>
                  </m:oMath>
                </a14:m>
                <a:r>
                  <a:rPr lang="es-MX" dirty="0"/>
                  <a:t>,</a:t>
                </a:r>
                <a14:m>
                  <m:oMath xmlns:m="http://schemas.openxmlformats.org/officeDocument/2006/math">
                    <m:r>
                      <a:rPr lang="es-MX" i="1"/>
                      <m:t> </m:t>
                    </m:r>
                    <m:sSub>
                      <m:sSubPr>
                        <m:ctrlPr>
                          <a:rPr lang="es-CO" i="1"/>
                        </m:ctrlPr>
                      </m:sSubPr>
                      <m:e>
                        <m:acc>
                          <m:accPr>
                            <m:chr m:val="̇"/>
                            <m:ctrlPr>
                              <a:rPr lang="es-CO" i="1"/>
                            </m:ctrlPr>
                          </m:accPr>
                          <m:e>
                            <m:r>
                              <a:rPr lang="es-MX" i="1"/>
                              <m:t>𝜃</m:t>
                            </m:r>
                          </m:e>
                        </m:acc>
                      </m:e>
                      <m:sub>
                        <m:r>
                          <a:rPr lang="es-MX" i="1"/>
                          <m:t>𝑙</m:t>
                        </m:r>
                      </m:sub>
                    </m:sSub>
                  </m:oMath>
                </a14:m>
                <a:r>
                  <a:rPr lang="es-MX" dirty="0"/>
                  <a:t>) mediante la siguiente expresión</a:t>
                </a:r>
                <a:endParaRPr lang="es-CO" dirty="0"/>
              </a:p>
              <a:p>
                <a:pPr marL="0" indent="0">
                  <a:buNone/>
                </a:pP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308464" y="2556932"/>
                <a:ext cx="9601196" cy="3595674"/>
              </a:xfrm>
              <a:blipFill>
                <a:blip r:embed="rId3"/>
                <a:stretch>
                  <a:fillRect l="-1016" t="-1356" r="-952"/>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graphicFrame>
            <p:nvGraphicFramePr>
              <p:cNvPr id="10" name="Tabla 9"/>
              <p:cNvGraphicFramePr>
                <a:graphicFrameLocks noGrp="1"/>
              </p:cNvGraphicFramePr>
              <p:nvPr>
                <p:extLst>
                  <p:ext uri="{D42A27DB-BD31-4B8C-83A1-F6EECF244321}">
                    <p14:modId xmlns:p14="http://schemas.microsoft.com/office/powerpoint/2010/main" val="1059960764"/>
                  </p:ext>
                </p:extLst>
              </p:nvPr>
            </p:nvGraphicFramePr>
            <p:xfrm>
              <a:off x="1295398" y="3406675"/>
              <a:ext cx="9601200" cy="904068"/>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904068">
                    <a:tc>
                      <a:txBody>
                        <a:bodyPr/>
                        <a:lstStyle/>
                        <a:p>
                          <a:pPr indent="180340" algn="just">
                            <a:lnSpc>
                              <a:spcPct val="115000"/>
                            </a:lnSpc>
                            <a:spcBef>
                              <a:spcPts val="600"/>
                            </a:spcBef>
                            <a:spcAft>
                              <a:spcPts val="600"/>
                            </a:spcAft>
                          </a:pPr>
                          <a14:m>
                            <m:oMathPara xmlns:m="http://schemas.openxmlformats.org/officeDocument/2006/math">
                              <m:oMathParaPr>
                                <m:jc m:val="center"/>
                              </m:oMathParaPr>
                              <m:oMath xmlns:m="http://schemas.openxmlformats.org/officeDocument/2006/math">
                                <m:sSub>
                                  <m:sSubPr>
                                    <m:ctrlPr>
                                      <a:rPr lang="es-CO" sz="1800" b="1" i="1" kern="1200" smtClean="0">
                                        <a:solidFill>
                                          <a:schemeClr val="tx1"/>
                                        </a:solidFill>
                                        <a:effectLst/>
                                        <a:latin typeface="+mn-lt"/>
                                        <a:ea typeface="+mn-ea"/>
                                        <a:cs typeface="+mn-cs"/>
                                      </a:rPr>
                                    </m:ctrlPr>
                                  </m:sSubPr>
                                  <m:e>
                                    <m:acc>
                                      <m:accPr>
                                        <m:chr m:val="̇"/>
                                        <m:ctrlPr>
                                          <a:rPr lang="es-CO" sz="1800" b="1" i="1" kern="1200">
                                            <a:solidFill>
                                              <a:schemeClr val="tx1"/>
                                            </a:solidFill>
                                            <a:effectLst/>
                                            <a:latin typeface="+mn-lt"/>
                                            <a:ea typeface="+mn-ea"/>
                                            <a:cs typeface="+mn-cs"/>
                                          </a:rPr>
                                        </m:ctrlPr>
                                      </m:accPr>
                                      <m:e>
                                        <m:r>
                                          <a:rPr lang="es-MX" sz="1800" b="1" i="1" kern="1200">
                                            <a:solidFill>
                                              <a:schemeClr val="tx1"/>
                                            </a:solidFill>
                                            <a:effectLst/>
                                            <a:latin typeface="+mn-lt"/>
                                            <a:ea typeface="+mn-ea"/>
                                            <a:cs typeface="+mn-cs"/>
                                          </a:rPr>
                                          <m:t>𝜃</m:t>
                                        </m:r>
                                      </m:e>
                                    </m:acc>
                                  </m:e>
                                  <m:sub>
                                    <m:r>
                                      <a:rPr lang="es-MX" sz="1800" b="1" i="1" kern="1200">
                                        <a:solidFill>
                                          <a:schemeClr val="tx1"/>
                                        </a:solidFill>
                                        <a:effectLst/>
                                        <a:latin typeface="+mn-lt"/>
                                        <a:ea typeface="+mn-ea"/>
                                        <a:cs typeface="+mn-cs"/>
                                      </a:rPr>
                                      <m:t>𝑟</m:t>
                                    </m:r>
                                  </m:sub>
                                </m:sSub>
                                <m:r>
                                  <a:rPr lang="en-US" sz="1800" b="1" i="1" kern="1200">
                                    <a:solidFill>
                                      <a:schemeClr val="tx1"/>
                                    </a:solidFill>
                                    <a:effectLst/>
                                    <a:latin typeface="+mn-lt"/>
                                    <a:ea typeface="+mn-ea"/>
                                    <a:cs typeface="+mn-cs"/>
                                  </a:rPr>
                                  <m:t>=</m:t>
                                </m:r>
                                <m:f>
                                  <m:fPr>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𝑣</m:t>
                                    </m:r>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𝛼</m:t>
                                    </m:r>
                                    <m:r>
                                      <a:rPr lang="en-US" sz="1800" b="1" i="1" kern="1200">
                                        <a:solidFill>
                                          <a:schemeClr val="tx1"/>
                                        </a:solidFill>
                                        <a:effectLst/>
                                        <a:latin typeface="+mn-lt"/>
                                        <a:ea typeface="+mn-ea"/>
                                        <a:cs typeface="+mn-cs"/>
                                      </a:rPr>
                                      <m:t>𝑤</m:t>
                                    </m:r>
                                  </m:num>
                                  <m:den>
                                    <m:r>
                                      <a:rPr lang="en-US" sz="1800" b="1" i="1" kern="1200">
                                        <a:solidFill>
                                          <a:schemeClr val="tx1"/>
                                        </a:solidFill>
                                        <a:effectLst/>
                                        <a:latin typeface="+mn-lt"/>
                                        <a:ea typeface="+mn-ea"/>
                                        <a:cs typeface="+mn-cs"/>
                                      </a:rPr>
                                      <m:t>𝑟</m:t>
                                    </m:r>
                                  </m:den>
                                </m:f>
                                <m:r>
                                  <a:rPr lang="en-US" sz="1800" b="1" i="1" kern="1200">
                                    <a:solidFill>
                                      <a:schemeClr val="tx1"/>
                                    </a:solidFill>
                                    <a:effectLst/>
                                    <a:latin typeface="+mn-lt"/>
                                    <a:ea typeface="+mn-ea"/>
                                    <a:cs typeface="+mn-cs"/>
                                  </a:rPr>
                                  <m:t>,  </m:t>
                                </m:r>
                                <m:sSub>
                                  <m:sSubPr>
                                    <m:ctrlPr>
                                      <a:rPr lang="es-CO" sz="1800" b="1" i="1" kern="1200">
                                        <a:solidFill>
                                          <a:schemeClr val="tx1"/>
                                        </a:solidFill>
                                        <a:effectLst/>
                                        <a:latin typeface="+mn-lt"/>
                                        <a:ea typeface="+mn-ea"/>
                                        <a:cs typeface="+mn-cs"/>
                                      </a:rPr>
                                    </m:ctrlPr>
                                  </m:sSubPr>
                                  <m:e>
                                    <m:acc>
                                      <m:accPr>
                                        <m:chr m:val="̇"/>
                                        <m:ctrlPr>
                                          <a:rPr lang="es-CO" sz="1800" b="1" i="1" kern="1200">
                                            <a:solidFill>
                                              <a:schemeClr val="tx1"/>
                                            </a:solidFill>
                                            <a:effectLst/>
                                            <a:latin typeface="+mn-lt"/>
                                            <a:ea typeface="+mn-ea"/>
                                            <a:cs typeface="+mn-cs"/>
                                          </a:rPr>
                                        </m:ctrlPr>
                                      </m:accPr>
                                      <m:e>
                                        <m:r>
                                          <a:rPr lang="es-MX" sz="1800" b="1" i="1" kern="1200">
                                            <a:solidFill>
                                              <a:schemeClr val="tx1"/>
                                            </a:solidFill>
                                            <a:effectLst/>
                                            <a:latin typeface="+mn-lt"/>
                                            <a:ea typeface="+mn-ea"/>
                                            <a:cs typeface="+mn-cs"/>
                                          </a:rPr>
                                          <m:t>𝜃</m:t>
                                        </m:r>
                                      </m:e>
                                    </m:acc>
                                  </m:e>
                                  <m:sub>
                                    <m:r>
                                      <a:rPr lang="es-MX" sz="1800" b="1" i="1" kern="1200">
                                        <a:solidFill>
                                          <a:schemeClr val="tx1"/>
                                        </a:solidFill>
                                        <a:effectLst/>
                                        <a:latin typeface="+mn-lt"/>
                                        <a:ea typeface="+mn-ea"/>
                                        <a:cs typeface="+mn-cs"/>
                                      </a:rPr>
                                      <m:t>𝑙</m:t>
                                    </m:r>
                                  </m:sub>
                                </m:sSub>
                                <m:r>
                                  <a:rPr lang="en-US" sz="1800" b="1" i="1" kern="1200">
                                    <a:solidFill>
                                      <a:schemeClr val="tx1"/>
                                    </a:solidFill>
                                    <a:effectLst/>
                                    <a:latin typeface="+mn-lt"/>
                                    <a:ea typeface="+mn-ea"/>
                                    <a:cs typeface="+mn-cs"/>
                                  </a:rPr>
                                  <m:t>=</m:t>
                                </m:r>
                                <m:f>
                                  <m:fPr>
                                    <m:ctrlPr>
                                      <a:rPr lang="es-CO" sz="1800" b="1" i="1" kern="1200">
                                        <a:solidFill>
                                          <a:schemeClr val="tx1"/>
                                        </a:solidFill>
                                        <a:effectLst/>
                                        <a:latin typeface="+mn-lt"/>
                                        <a:ea typeface="+mn-ea"/>
                                        <a:cs typeface="+mn-cs"/>
                                      </a:rPr>
                                    </m:ctrlPr>
                                  </m:fPr>
                                  <m:num>
                                    <m:r>
                                      <a:rPr lang="en-US" sz="1800" b="1" i="1" kern="1200">
                                        <a:solidFill>
                                          <a:schemeClr val="tx1"/>
                                        </a:solidFill>
                                        <a:effectLst/>
                                        <a:latin typeface="+mn-lt"/>
                                        <a:ea typeface="+mn-ea"/>
                                        <a:cs typeface="+mn-cs"/>
                                      </a:rPr>
                                      <m:t>𝑣</m:t>
                                    </m:r>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𝛼</m:t>
                                    </m:r>
                                    <m:r>
                                      <a:rPr lang="en-US" sz="1800" b="1" i="1" kern="1200">
                                        <a:solidFill>
                                          <a:schemeClr val="tx1"/>
                                        </a:solidFill>
                                        <a:effectLst/>
                                        <a:latin typeface="+mn-lt"/>
                                        <a:ea typeface="+mn-ea"/>
                                        <a:cs typeface="+mn-cs"/>
                                      </a:rPr>
                                      <m:t>𝑤</m:t>
                                    </m:r>
                                  </m:num>
                                  <m:den>
                                    <m:r>
                                      <a:rPr lang="en-US" sz="1800" b="1" i="1" kern="1200">
                                        <a:solidFill>
                                          <a:schemeClr val="tx1"/>
                                        </a:solidFill>
                                        <a:effectLst/>
                                        <a:latin typeface="+mn-lt"/>
                                        <a:ea typeface="+mn-ea"/>
                                        <a:cs typeface="+mn-cs"/>
                                      </a:rPr>
                                      <m:t>𝑟</m:t>
                                    </m:r>
                                  </m:den>
                                </m:f>
                                <m:r>
                                  <a:rPr lang="en-US" sz="1800" b="1" i="1" kern="1200">
                                    <a:solidFill>
                                      <a:schemeClr val="tx1"/>
                                    </a:solidFill>
                                    <a:effectLst/>
                                    <a:latin typeface="+mn-lt"/>
                                    <a:ea typeface="+mn-ea"/>
                                    <a:cs typeface="+mn-cs"/>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(6)</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Choice>
        <mc:Fallback>
          <p:graphicFrame>
            <p:nvGraphicFramePr>
              <p:cNvPr id="10" name="Tabla 9"/>
              <p:cNvGraphicFramePr>
                <a:graphicFrameLocks noGrp="1"/>
              </p:cNvGraphicFramePr>
              <p:nvPr>
                <p:extLst>
                  <p:ext uri="{D42A27DB-BD31-4B8C-83A1-F6EECF244321}">
                    <p14:modId xmlns:p14="http://schemas.microsoft.com/office/powerpoint/2010/main" val="1059960764"/>
                  </p:ext>
                </p:extLst>
              </p:nvPr>
            </p:nvGraphicFramePr>
            <p:xfrm>
              <a:off x="1295398" y="3406675"/>
              <a:ext cx="9601200" cy="904068"/>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904068">
                    <a:tc>
                      <a:txBody>
                        <a:bodyPr/>
                        <a:lstStyle/>
                        <a:p>
                          <a:endParaRPr lang="es-CO"/>
                        </a:p>
                      </a:txBody>
                      <a:tcPr marL="68580" marR="68580" marT="0" marB="0" anchor="ctr">
                        <a:blipFill>
                          <a:blip r:embed="rId4"/>
                          <a:stretch>
                            <a:fillRect l="-72" t="-667" r="-14079" b="-2667"/>
                          </a:stretch>
                        </a:blip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(6)</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Fallback>
      </mc:AlternateContent>
    </p:spTree>
    <p:extLst>
      <p:ext uri="{BB962C8B-B14F-4D97-AF65-F5344CB8AC3E}">
        <p14:creationId xmlns:p14="http://schemas.microsoft.com/office/powerpoint/2010/main" val="78984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fontScale="90000"/>
          </a:bodyPr>
          <a:lstStyle/>
          <a:p>
            <a:r>
              <a:rPr lang="es-MX" dirty="0" smtClean="0"/>
              <a:t>Estimación de la Posici</a:t>
            </a:r>
            <a:r>
              <a:rPr lang="es-MX" dirty="0" smtClean="0"/>
              <a:t>ón de robot por odometría</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308464" y="2556932"/>
                <a:ext cx="9601196" cy="3595674"/>
              </a:xfrm>
            </p:spPr>
            <p:txBody>
              <a:bodyPr>
                <a:normAutofit/>
              </a:bodyPr>
              <a:lstStyle/>
              <a:p>
                <a:pPr marL="0" indent="0" algn="just">
                  <a:buNone/>
                </a:pPr>
                <a:r>
                  <a:rPr lang="es-CO" dirty="0"/>
                  <a:t>La odometría permite estimar el desplazamiento y posición de un robot mediante las posiciones angulares de los motores izquierdo y derecho. Para realizar dicha estimación se usa las siguientes expresiones</a:t>
                </a:r>
              </a:p>
              <a:p>
                <a:pPr marL="0" indent="0" algn="just">
                  <a:buNone/>
                </a:pPr>
                <a:endParaRPr lang="es-MX" dirty="0" smtClean="0"/>
              </a:p>
              <a:p>
                <a:pPr marL="0" indent="0" algn="just">
                  <a:buNone/>
                </a:pPr>
                <a:endParaRPr lang="es-MX" dirty="0"/>
              </a:p>
              <a:p>
                <a:pPr marL="0" indent="0" algn="just">
                  <a:buNone/>
                </a:pPr>
                <a:r>
                  <a:rPr lang="es-CO" dirty="0"/>
                  <a:t>d</a:t>
                </a:r>
                <a:r>
                  <a:rPr lang="es-MX" dirty="0" err="1"/>
                  <a:t>onde</a:t>
                </a:r>
                <a:r>
                  <a:rPr lang="es-MX" dirty="0"/>
                  <a:t> </a:t>
                </a:r>
                <a14:m>
                  <m:oMath xmlns:m="http://schemas.openxmlformats.org/officeDocument/2006/math">
                    <m:sSub>
                      <m:sSubPr>
                        <m:ctrlPr>
                          <a:rPr lang="es-CO" i="1"/>
                        </m:ctrlPr>
                      </m:sSubPr>
                      <m:e>
                        <m:r>
                          <a:rPr lang="x-none" i="1"/>
                          <m:t>𝐷</m:t>
                        </m:r>
                      </m:e>
                      <m:sub>
                        <m:r>
                          <a:rPr lang="x-none" i="1"/>
                          <m:t>𝑑</m:t>
                        </m:r>
                      </m:sub>
                    </m:sSub>
                  </m:oMath>
                </a14:m>
                <a:r>
                  <a:rPr lang="es-MX" dirty="0"/>
                  <a:t> y </a:t>
                </a:r>
                <a14:m>
                  <m:oMath xmlns:m="http://schemas.openxmlformats.org/officeDocument/2006/math">
                    <m:sSub>
                      <m:sSubPr>
                        <m:ctrlPr>
                          <a:rPr lang="es-CO" i="1"/>
                        </m:ctrlPr>
                      </m:sSubPr>
                      <m:e>
                        <m:r>
                          <a:rPr lang="x-none" i="1"/>
                          <m:t>𝐷</m:t>
                        </m:r>
                      </m:e>
                      <m:sub>
                        <m:r>
                          <a:rPr lang="x-none" i="1"/>
                          <m:t>𝑖</m:t>
                        </m:r>
                      </m:sub>
                    </m:sSub>
                  </m:oMath>
                </a14:m>
                <a:r>
                  <a:rPr lang="es-MX" dirty="0"/>
                  <a:t> son el desplazamiento de la rueda derecha e izquierda, </a:t>
                </a:r>
                <a14:m>
                  <m:oMath xmlns:m="http://schemas.openxmlformats.org/officeDocument/2006/math">
                    <m:sSub>
                      <m:sSubPr>
                        <m:ctrlPr>
                          <a:rPr lang="es-CO" i="1"/>
                        </m:ctrlPr>
                      </m:sSubPr>
                      <m:e>
                        <m:r>
                          <a:rPr lang="x-none" i="1"/>
                          <m:t>𝑥</m:t>
                        </m:r>
                      </m:e>
                      <m:sub>
                        <m:r>
                          <a:rPr lang="x-none" i="1"/>
                          <m:t>0</m:t>
                        </m:r>
                      </m:sub>
                    </m:sSub>
                  </m:oMath>
                </a14:m>
                <a:r>
                  <a:rPr lang="es-CO" dirty="0"/>
                  <a:t> y </a:t>
                </a:r>
                <a14:m>
                  <m:oMath xmlns:m="http://schemas.openxmlformats.org/officeDocument/2006/math">
                    <m:sSub>
                      <m:sSubPr>
                        <m:ctrlPr>
                          <a:rPr lang="es-CO" i="1"/>
                        </m:ctrlPr>
                      </m:sSubPr>
                      <m:e>
                        <m:r>
                          <a:rPr lang="es-CO" i="1"/>
                          <m:t>𝑦</m:t>
                        </m:r>
                      </m:e>
                      <m:sub>
                        <m:r>
                          <a:rPr lang="x-none" i="1"/>
                          <m:t>0</m:t>
                        </m:r>
                      </m:sub>
                    </m:sSub>
                  </m:oMath>
                </a14:m>
                <a:r>
                  <a:rPr lang="es-CO" dirty="0"/>
                  <a:t> son las posiciones iniciales del robot y </a:t>
                </a:r>
                <a14:m>
                  <m:oMath xmlns:m="http://schemas.openxmlformats.org/officeDocument/2006/math">
                    <m:sSub>
                      <m:sSubPr>
                        <m:ctrlPr>
                          <a:rPr lang="es-CO" i="1"/>
                        </m:ctrlPr>
                      </m:sSubPr>
                      <m:e>
                        <m:r>
                          <a:rPr lang="x-none" i="1"/>
                          <m:t>𝐷</m:t>
                        </m:r>
                      </m:e>
                      <m:sub>
                        <m:r>
                          <a:rPr lang="x-none" i="1"/>
                          <m:t>𝑟𝑜𝑏𝑜𝑡</m:t>
                        </m:r>
                      </m:sub>
                    </m:sSub>
                  </m:oMath>
                </a14:m>
                <a:r>
                  <a:rPr lang="es-MX" dirty="0"/>
                  <a:t> es el desplazamiento total del robot</a:t>
                </a:r>
                <a:r>
                  <a:rPr lang="es-MX" dirty="0" smtClean="0"/>
                  <a:t>.</a:t>
                </a:r>
                <a:endParaRPr lang="es-CO" dirty="0"/>
              </a:p>
              <a:p>
                <a:pPr marL="0" indent="0">
                  <a:buNone/>
                </a:pP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308464" y="2556932"/>
                <a:ext cx="9601196" cy="3595674"/>
              </a:xfrm>
              <a:blipFill>
                <a:blip r:embed="rId2"/>
                <a:stretch>
                  <a:fillRect l="-1016" t="-1356" r="-952" b="-16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graphicFrame>
            <p:nvGraphicFramePr>
              <p:cNvPr id="10" name="Tabla 9"/>
              <p:cNvGraphicFramePr>
                <a:graphicFrameLocks noGrp="1"/>
              </p:cNvGraphicFramePr>
              <p:nvPr>
                <p:extLst>
                  <p:ext uri="{D42A27DB-BD31-4B8C-83A1-F6EECF244321}">
                    <p14:modId xmlns:p14="http://schemas.microsoft.com/office/powerpoint/2010/main" val="1198298691"/>
                  </p:ext>
                </p:extLst>
              </p:nvPr>
            </p:nvGraphicFramePr>
            <p:xfrm>
              <a:off x="1308464" y="3733246"/>
              <a:ext cx="9601200" cy="930194"/>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930194">
                    <a:tc>
                      <a:txBody>
                        <a:bodyPr/>
                        <a:lstStyle/>
                        <a:p>
                          <a14:m>
                            <m:oMathPara xmlns:m="http://schemas.openxmlformats.org/officeDocument/2006/math">
                              <m:oMathParaPr>
                                <m:jc m:val="centerGroup"/>
                              </m:oMathParaPr>
                              <m:oMath xmlns:m="http://schemas.openxmlformats.org/officeDocument/2006/math">
                                <m:sSub>
                                  <m:sSubPr>
                                    <m:ctrlPr>
                                      <a:rPr lang="es-CO" sz="1800" b="1" i="1" kern="1200" smtClean="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𝐷</m:t>
                                    </m:r>
                                  </m:e>
                                  <m:sub>
                                    <m:r>
                                      <a:rPr lang="es-CO" sz="1800" b="1" i="1" kern="1200">
                                        <a:solidFill>
                                          <a:schemeClr val="tx1"/>
                                        </a:solidFill>
                                        <a:effectLst/>
                                        <a:latin typeface="+mn-lt"/>
                                        <a:ea typeface="+mn-ea"/>
                                        <a:cs typeface="+mn-cs"/>
                                      </a:rPr>
                                      <m:t>𝑑</m:t>
                                    </m:r>
                                  </m:sub>
                                </m:sSub>
                                <m:r>
                                  <a:rPr lang="es-CO" sz="1800" b="1" i="1" kern="1200">
                                    <a:solidFill>
                                      <a:schemeClr val="tx1"/>
                                    </a:solidFill>
                                    <a:effectLst/>
                                    <a:latin typeface="+mn-lt"/>
                                    <a:ea typeface="+mn-ea"/>
                                    <a:cs typeface="+mn-cs"/>
                                  </a:rPr>
                                  <m:t>=</m:t>
                                </m:r>
                                <m:r>
                                  <a:rPr lang="es-CO" sz="1800" b="1" i="1" kern="1200">
                                    <a:solidFill>
                                      <a:schemeClr val="tx1"/>
                                    </a:solidFill>
                                    <a:effectLst/>
                                    <a:latin typeface="+mn-lt"/>
                                    <a:ea typeface="+mn-ea"/>
                                    <a:cs typeface="+mn-cs"/>
                                  </a:rPr>
                                  <m:t>𝑟</m:t>
                                </m:r>
                                <m:sSub>
                                  <m:sSubPr>
                                    <m:ctrlPr>
                                      <a:rPr lang="es-CO" sz="1800" b="1" i="1" kern="120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𝜃</m:t>
                                    </m:r>
                                  </m:e>
                                  <m:sub>
                                    <m:r>
                                      <a:rPr lang="es-CO" sz="1800" b="1" i="1" kern="1200">
                                        <a:solidFill>
                                          <a:schemeClr val="tx1"/>
                                        </a:solidFill>
                                        <a:effectLst/>
                                        <a:latin typeface="+mn-lt"/>
                                        <a:ea typeface="+mn-ea"/>
                                        <a:cs typeface="+mn-cs"/>
                                      </a:rPr>
                                      <m:t>𝑟</m:t>
                                    </m:r>
                                  </m:sub>
                                </m:sSub>
                                <m:r>
                                  <a:rPr lang="es-CO" sz="1800" b="1" i="1" kern="1200">
                                    <a:solidFill>
                                      <a:schemeClr val="tx1"/>
                                    </a:solidFill>
                                    <a:effectLst/>
                                    <a:latin typeface="+mn-lt"/>
                                    <a:ea typeface="+mn-ea"/>
                                    <a:cs typeface="+mn-cs"/>
                                  </a:rPr>
                                  <m:t>,  </m:t>
                                </m:r>
                                <m:sSub>
                                  <m:sSubPr>
                                    <m:ctrlPr>
                                      <a:rPr lang="es-CO" sz="1800" b="1" i="1" kern="120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𝐷</m:t>
                                    </m:r>
                                  </m:e>
                                  <m:sub>
                                    <m:r>
                                      <a:rPr lang="es-CO" sz="1800" b="1" i="1" kern="1200">
                                        <a:solidFill>
                                          <a:schemeClr val="tx1"/>
                                        </a:solidFill>
                                        <a:effectLst/>
                                        <a:latin typeface="+mn-lt"/>
                                        <a:ea typeface="+mn-ea"/>
                                        <a:cs typeface="+mn-cs"/>
                                      </a:rPr>
                                      <m:t>𝑖</m:t>
                                    </m:r>
                                  </m:sub>
                                </m:sSub>
                                <m:r>
                                  <a:rPr lang="es-CO" sz="1800" b="1" i="1" kern="1200">
                                    <a:solidFill>
                                      <a:schemeClr val="tx1"/>
                                    </a:solidFill>
                                    <a:effectLst/>
                                    <a:latin typeface="+mn-lt"/>
                                    <a:ea typeface="+mn-ea"/>
                                    <a:cs typeface="+mn-cs"/>
                                  </a:rPr>
                                  <m:t>=</m:t>
                                </m:r>
                                <m:r>
                                  <a:rPr lang="es-CO" sz="1800" b="1" i="1" kern="1200">
                                    <a:solidFill>
                                      <a:schemeClr val="tx1"/>
                                    </a:solidFill>
                                    <a:effectLst/>
                                    <a:latin typeface="+mn-lt"/>
                                    <a:ea typeface="+mn-ea"/>
                                    <a:cs typeface="+mn-cs"/>
                                  </a:rPr>
                                  <m:t>𝑟</m:t>
                                </m:r>
                                <m:sSub>
                                  <m:sSubPr>
                                    <m:ctrlPr>
                                      <a:rPr lang="es-CO" sz="1800" b="1" i="1" kern="120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𝜃</m:t>
                                    </m:r>
                                  </m:e>
                                  <m:sub>
                                    <m:r>
                                      <a:rPr lang="es-CO" sz="1800" b="1" i="1" kern="1200">
                                        <a:solidFill>
                                          <a:schemeClr val="tx1"/>
                                        </a:solidFill>
                                        <a:effectLst/>
                                        <a:latin typeface="+mn-lt"/>
                                        <a:ea typeface="+mn-ea"/>
                                        <a:cs typeface="+mn-cs"/>
                                      </a:rPr>
                                      <m:t>𝑙</m:t>
                                    </m:r>
                                  </m:sub>
                                </m:sSub>
                                <m:r>
                                  <a:rPr lang="es-CO" sz="1800" b="1" i="1" kern="1200">
                                    <a:solidFill>
                                      <a:schemeClr val="tx1"/>
                                    </a:solidFill>
                                    <a:effectLst/>
                                    <a:latin typeface="+mn-lt"/>
                                    <a:ea typeface="+mn-ea"/>
                                    <a:cs typeface="+mn-cs"/>
                                  </a:rPr>
                                  <m:t>, </m:t>
                                </m:r>
                                <m:sSub>
                                  <m:sSubPr>
                                    <m:ctrlPr>
                                      <a:rPr lang="es-CO" sz="1800" b="1" i="1" kern="120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       </m:t>
                                    </m:r>
                                    <m:r>
                                      <a:rPr lang="es-CO" sz="1800" b="1" i="1" kern="1200">
                                        <a:solidFill>
                                          <a:schemeClr val="tx1"/>
                                        </a:solidFill>
                                        <a:effectLst/>
                                        <a:latin typeface="+mn-lt"/>
                                        <a:ea typeface="+mn-ea"/>
                                        <a:cs typeface="+mn-cs"/>
                                      </a:rPr>
                                      <m:t>𝐷</m:t>
                                    </m:r>
                                  </m:e>
                                  <m:sub>
                                    <m:r>
                                      <a:rPr lang="es-CO" sz="1800" b="1" i="1" kern="1200">
                                        <a:solidFill>
                                          <a:schemeClr val="tx1"/>
                                        </a:solidFill>
                                        <a:effectLst/>
                                        <a:latin typeface="+mn-lt"/>
                                        <a:ea typeface="+mn-ea"/>
                                        <a:cs typeface="+mn-cs"/>
                                      </a:rPr>
                                      <m:t>𝑟𝑜𝑏𝑜𝑡</m:t>
                                    </m:r>
                                  </m:sub>
                                </m:sSub>
                                <m:r>
                                  <a:rPr lang="es-CO" sz="1800" b="1" i="1" kern="1200">
                                    <a:solidFill>
                                      <a:schemeClr val="tx1"/>
                                    </a:solidFill>
                                    <a:effectLst/>
                                    <a:latin typeface="+mn-lt"/>
                                    <a:ea typeface="+mn-ea"/>
                                    <a:cs typeface="+mn-cs"/>
                                  </a:rPr>
                                  <m:t>=</m:t>
                                </m:r>
                                <m:f>
                                  <m:fPr>
                                    <m:ctrlPr>
                                      <a:rPr lang="es-CO" sz="1800" b="1" i="1" kern="1200">
                                        <a:solidFill>
                                          <a:schemeClr val="tx1"/>
                                        </a:solidFill>
                                        <a:effectLst/>
                                        <a:latin typeface="+mn-lt"/>
                                        <a:ea typeface="+mn-ea"/>
                                        <a:cs typeface="+mn-cs"/>
                                      </a:rPr>
                                    </m:ctrlPr>
                                  </m:fPr>
                                  <m:num>
                                    <m:sSub>
                                      <m:sSubPr>
                                        <m:ctrlPr>
                                          <a:rPr lang="es-CO" sz="1800" b="1" i="1" kern="120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𝐷</m:t>
                                        </m:r>
                                      </m:e>
                                      <m:sub>
                                        <m:r>
                                          <a:rPr lang="es-CO" sz="1800" b="1" i="1" kern="1200">
                                            <a:solidFill>
                                              <a:schemeClr val="tx1"/>
                                            </a:solidFill>
                                            <a:effectLst/>
                                            <a:latin typeface="+mn-lt"/>
                                            <a:ea typeface="+mn-ea"/>
                                            <a:cs typeface="+mn-cs"/>
                                          </a:rPr>
                                          <m:t>𝑑</m:t>
                                        </m:r>
                                      </m:sub>
                                    </m:sSub>
                                    <m:r>
                                      <a:rPr lang="es-CO" sz="1800" b="1" i="1" kern="1200">
                                        <a:solidFill>
                                          <a:schemeClr val="tx1"/>
                                        </a:solidFill>
                                        <a:effectLst/>
                                        <a:latin typeface="+mn-lt"/>
                                        <a:ea typeface="+mn-ea"/>
                                        <a:cs typeface="+mn-cs"/>
                                      </a:rPr>
                                      <m:t>+</m:t>
                                    </m:r>
                                    <m:sSub>
                                      <m:sSubPr>
                                        <m:ctrlPr>
                                          <a:rPr lang="es-CO" sz="1800" b="1" i="1" kern="1200">
                                            <a:solidFill>
                                              <a:schemeClr val="tx1"/>
                                            </a:solidFill>
                                            <a:effectLst/>
                                            <a:latin typeface="+mn-lt"/>
                                            <a:ea typeface="+mn-ea"/>
                                            <a:cs typeface="+mn-cs"/>
                                          </a:rPr>
                                        </m:ctrlPr>
                                      </m:sSubPr>
                                      <m:e>
                                        <m:r>
                                          <a:rPr lang="es-CO" sz="1800" b="1" i="1" kern="1200">
                                            <a:solidFill>
                                              <a:schemeClr val="tx1"/>
                                            </a:solidFill>
                                            <a:effectLst/>
                                            <a:latin typeface="+mn-lt"/>
                                            <a:ea typeface="+mn-ea"/>
                                            <a:cs typeface="+mn-cs"/>
                                          </a:rPr>
                                          <m:t>𝐷</m:t>
                                        </m:r>
                                      </m:e>
                                      <m:sub>
                                        <m:r>
                                          <a:rPr lang="es-CO" sz="1800" b="1" i="1" kern="1200">
                                            <a:solidFill>
                                              <a:schemeClr val="tx1"/>
                                            </a:solidFill>
                                            <a:effectLst/>
                                            <a:latin typeface="+mn-lt"/>
                                            <a:ea typeface="+mn-ea"/>
                                            <a:cs typeface="+mn-cs"/>
                                          </a:rPr>
                                          <m:t>𝑖</m:t>
                                        </m:r>
                                      </m:sub>
                                    </m:sSub>
                                  </m:num>
                                  <m:den>
                                    <m:r>
                                      <a:rPr lang="es-CO" sz="1800" b="1" i="1" kern="1200">
                                        <a:solidFill>
                                          <a:schemeClr val="tx1"/>
                                        </a:solidFill>
                                        <a:effectLst/>
                                        <a:latin typeface="+mn-lt"/>
                                        <a:ea typeface="+mn-ea"/>
                                        <a:cs typeface="+mn-cs"/>
                                      </a:rPr>
                                      <m:t>2</m:t>
                                    </m:r>
                                  </m:den>
                                </m:f>
                                <m:r>
                                  <a:rPr lang="es-CO" sz="1800" b="1" i="1" kern="1200">
                                    <a:solidFill>
                                      <a:schemeClr val="tx1"/>
                                    </a:solidFill>
                                    <a:effectLst/>
                                    <a:latin typeface="+mn-lt"/>
                                    <a:ea typeface="+mn-ea"/>
                                    <a:cs typeface="+mn-cs"/>
                                  </a:rPr>
                                  <m:t>,</m:t>
                                </m:r>
                              </m:oMath>
                            </m:oMathPara>
                          </a14:m>
                          <a:endParaRPr lang="es-CO" sz="1800" b="1" kern="1200" dirty="0">
                            <a:solidFill>
                              <a:schemeClr val="tx1"/>
                            </a:solidFill>
                            <a:effectLst/>
                            <a:latin typeface="+mn-lt"/>
                            <a:ea typeface="+mn-ea"/>
                            <a:cs typeface="+mn-cs"/>
                          </a:endParaRPr>
                        </a:p>
                        <a:p>
                          <a14:m>
                            <m:oMathPara xmlns:m="http://schemas.openxmlformats.org/officeDocument/2006/math">
                              <m:oMathParaPr>
                                <m:jc m:val="centerGroup"/>
                              </m:oMathParaPr>
                              <m:oMath xmlns:m="http://schemas.openxmlformats.org/officeDocument/2006/math">
                                <m:r>
                                  <a:rPr lang="en-US" sz="1800" b="1" i="1" kern="1200">
                                    <a:solidFill>
                                      <a:schemeClr val="tx1"/>
                                    </a:solidFill>
                                    <a:effectLst/>
                                    <a:latin typeface="+mn-lt"/>
                                    <a:ea typeface="+mn-ea"/>
                                    <a:cs typeface="+mn-cs"/>
                                  </a:rPr>
                                  <m:t>𝑥</m:t>
                                </m:r>
                                <m:r>
                                  <a:rPr lang="en-US" sz="1800" b="1" i="1" kern="1200">
                                    <a:solidFill>
                                      <a:schemeClr val="tx1"/>
                                    </a:solidFill>
                                    <a:effectLst/>
                                    <a:latin typeface="+mn-lt"/>
                                    <a:ea typeface="+mn-ea"/>
                                    <a:cs typeface="+mn-cs"/>
                                  </a:rPr>
                                  <m:t>=</m:t>
                                </m:r>
                                <m:sSub>
                                  <m:sSubPr>
                                    <m:ctrlPr>
                                      <a:rPr lang="es-CO" sz="1800" b="1" i="1" kern="1200">
                                        <a:solidFill>
                                          <a:schemeClr val="tx1"/>
                                        </a:solidFill>
                                        <a:effectLst/>
                                        <a:latin typeface="+mn-lt"/>
                                        <a:ea typeface="+mn-ea"/>
                                        <a:cs typeface="+mn-cs"/>
                                      </a:rPr>
                                    </m:ctrlPr>
                                  </m:sSubPr>
                                  <m:e>
                                    <m:r>
                                      <a:rPr lang="en-US" sz="1800" b="1" i="1" kern="1200">
                                        <a:solidFill>
                                          <a:schemeClr val="tx1"/>
                                        </a:solidFill>
                                        <a:effectLst/>
                                        <a:latin typeface="+mn-lt"/>
                                        <a:ea typeface="+mn-ea"/>
                                        <a:cs typeface="+mn-cs"/>
                                      </a:rPr>
                                      <m:t>𝐷</m:t>
                                    </m:r>
                                  </m:e>
                                  <m:sub>
                                    <m:r>
                                      <a:rPr lang="en-US" sz="1800" b="1" i="1" kern="1200">
                                        <a:solidFill>
                                          <a:schemeClr val="tx1"/>
                                        </a:solidFill>
                                        <a:effectLst/>
                                        <a:latin typeface="+mn-lt"/>
                                        <a:ea typeface="+mn-ea"/>
                                        <a:cs typeface="+mn-cs"/>
                                      </a:rPr>
                                      <m:t>𝑟𝑜𝑏𝑜𝑡</m:t>
                                    </m:r>
                                  </m:sub>
                                </m:sSub>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sin</m:t>
                                    </m:r>
                                  </m:fName>
                                  <m:e>
                                    <m:r>
                                      <a:rPr lang="en-US" sz="1800" b="1" i="1" kern="1200">
                                        <a:solidFill>
                                          <a:schemeClr val="tx1"/>
                                        </a:solidFill>
                                        <a:effectLst/>
                                        <a:latin typeface="+mn-lt"/>
                                        <a:ea typeface="+mn-ea"/>
                                        <a:cs typeface="+mn-cs"/>
                                      </a:rPr>
                                      <m:t>𝜙</m:t>
                                    </m:r>
                                  </m:e>
                                </m:func>
                                <m:r>
                                  <a:rPr lang="en-US" sz="1800" b="1" i="1" kern="1200">
                                    <a:solidFill>
                                      <a:schemeClr val="tx1"/>
                                    </a:solidFill>
                                    <a:effectLst/>
                                    <a:latin typeface="+mn-lt"/>
                                    <a:ea typeface="+mn-ea"/>
                                    <a:cs typeface="+mn-cs"/>
                                  </a:rPr>
                                  <m:t>+</m:t>
                                </m:r>
                                <m:sSub>
                                  <m:sSubPr>
                                    <m:ctrlPr>
                                      <a:rPr lang="es-CO" sz="1800" b="1" i="1" kern="1200">
                                        <a:solidFill>
                                          <a:schemeClr val="tx1"/>
                                        </a:solidFill>
                                        <a:effectLst/>
                                        <a:latin typeface="+mn-lt"/>
                                        <a:ea typeface="+mn-ea"/>
                                        <a:cs typeface="+mn-cs"/>
                                      </a:rPr>
                                    </m:ctrlPr>
                                  </m:sSubPr>
                                  <m:e>
                                    <m:r>
                                      <a:rPr lang="en-US" sz="1800" b="1" i="1" kern="1200">
                                        <a:solidFill>
                                          <a:schemeClr val="tx1"/>
                                        </a:solidFill>
                                        <a:effectLst/>
                                        <a:latin typeface="+mn-lt"/>
                                        <a:ea typeface="+mn-ea"/>
                                        <a:cs typeface="+mn-cs"/>
                                      </a:rPr>
                                      <m:t>𝑥</m:t>
                                    </m:r>
                                  </m:e>
                                  <m:sub>
                                    <m:r>
                                      <a:rPr lang="en-US" sz="1800" b="1" i="1" kern="1200">
                                        <a:solidFill>
                                          <a:schemeClr val="tx1"/>
                                        </a:solidFill>
                                        <a:effectLst/>
                                        <a:latin typeface="+mn-lt"/>
                                        <a:ea typeface="+mn-ea"/>
                                        <a:cs typeface="+mn-cs"/>
                                      </a:rPr>
                                      <m:t>0</m:t>
                                    </m:r>
                                  </m:sub>
                                </m:sSub>
                                <m:r>
                                  <a:rPr lang="en-US" sz="1800" b="1" i="1" kern="1200">
                                    <a:solidFill>
                                      <a:schemeClr val="tx1"/>
                                    </a:solidFill>
                                    <a:effectLst/>
                                    <a:latin typeface="+mn-lt"/>
                                    <a:ea typeface="+mn-ea"/>
                                    <a:cs typeface="+mn-cs"/>
                                  </a:rPr>
                                  <m:t>,  </m:t>
                                </m:r>
                                <m:sSub>
                                  <m:sSubPr>
                                    <m:ctrlPr>
                                      <a:rPr lang="es-CO" sz="1800" b="1" i="1" kern="1200">
                                        <a:solidFill>
                                          <a:schemeClr val="tx1"/>
                                        </a:solidFill>
                                        <a:effectLst/>
                                        <a:latin typeface="+mn-lt"/>
                                        <a:ea typeface="+mn-ea"/>
                                        <a:cs typeface="+mn-cs"/>
                                      </a:rPr>
                                    </m:ctrlPr>
                                  </m:sSubPr>
                                  <m:e>
                                    <m:r>
                                      <a:rPr lang="en-US" sz="1800" b="1" i="1" kern="1200">
                                        <a:solidFill>
                                          <a:schemeClr val="tx1"/>
                                        </a:solidFill>
                                        <a:effectLst/>
                                        <a:latin typeface="+mn-lt"/>
                                        <a:ea typeface="+mn-ea"/>
                                        <a:cs typeface="+mn-cs"/>
                                      </a:rPr>
                                      <m:t>𝑦</m:t>
                                    </m:r>
                                    <m:r>
                                      <a:rPr lang="en-US" sz="1800" b="1" i="1" kern="1200">
                                        <a:solidFill>
                                          <a:schemeClr val="tx1"/>
                                        </a:solidFill>
                                        <a:effectLst/>
                                        <a:latin typeface="+mn-lt"/>
                                        <a:ea typeface="+mn-ea"/>
                                        <a:cs typeface="+mn-cs"/>
                                      </a:rPr>
                                      <m:t>=</m:t>
                                    </m:r>
                                    <m:r>
                                      <a:rPr lang="en-US" sz="1800" b="1" i="1" kern="1200">
                                        <a:solidFill>
                                          <a:schemeClr val="tx1"/>
                                        </a:solidFill>
                                        <a:effectLst/>
                                        <a:latin typeface="+mn-lt"/>
                                        <a:ea typeface="+mn-ea"/>
                                        <a:cs typeface="+mn-cs"/>
                                      </a:rPr>
                                      <m:t>𝐷</m:t>
                                    </m:r>
                                  </m:e>
                                  <m:sub>
                                    <m:r>
                                      <a:rPr lang="en-US" sz="1800" b="1" i="1" kern="1200">
                                        <a:solidFill>
                                          <a:schemeClr val="tx1"/>
                                        </a:solidFill>
                                        <a:effectLst/>
                                        <a:latin typeface="+mn-lt"/>
                                        <a:ea typeface="+mn-ea"/>
                                        <a:cs typeface="+mn-cs"/>
                                      </a:rPr>
                                      <m:t>𝑟𝑜𝑏𝑜𝑡</m:t>
                                    </m:r>
                                  </m:sub>
                                </m:sSub>
                                <m:func>
                                  <m:funcPr>
                                    <m:ctrlPr>
                                      <a:rPr lang="es-CO" sz="1800" b="1" i="1" kern="1200">
                                        <a:solidFill>
                                          <a:schemeClr val="tx1"/>
                                        </a:solidFill>
                                        <a:effectLst/>
                                        <a:latin typeface="+mn-lt"/>
                                        <a:ea typeface="+mn-ea"/>
                                        <a:cs typeface="+mn-cs"/>
                                      </a:rPr>
                                    </m:ctrlPr>
                                  </m:funcPr>
                                  <m:fName>
                                    <m:r>
                                      <m:rPr>
                                        <m:sty m:val="p"/>
                                      </m:rPr>
                                      <a:rPr lang="en-US" sz="1800" b="1" kern="1200">
                                        <a:solidFill>
                                          <a:schemeClr val="tx1"/>
                                        </a:solidFill>
                                        <a:effectLst/>
                                        <a:latin typeface="+mn-lt"/>
                                        <a:ea typeface="+mn-ea"/>
                                        <a:cs typeface="+mn-cs"/>
                                      </a:rPr>
                                      <m:t>cos</m:t>
                                    </m:r>
                                  </m:fName>
                                  <m:e>
                                    <m:r>
                                      <a:rPr lang="en-US" sz="1800" b="1" i="1" kern="1200">
                                        <a:solidFill>
                                          <a:schemeClr val="tx1"/>
                                        </a:solidFill>
                                        <a:effectLst/>
                                        <a:latin typeface="+mn-lt"/>
                                        <a:ea typeface="+mn-ea"/>
                                        <a:cs typeface="+mn-cs"/>
                                      </a:rPr>
                                      <m:t>𝜙</m:t>
                                    </m:r>
                                  </m:e>
                                </m:func>
                                <m:r>
                                  <a:rPr lang="en-US" sz="1800" b="1" i="1" kern="1200">
                                    <a:solidFill>
                                      <a:schemeClr val="tx1"/>
                                    </a:solidFill>
                                    <a:effectLst/>
                                    <a:latin typeface="+mn-lt"/>
                                    <a:ea typeface="+mn-ea"/>
                                    <a:cs typeface="+mn-cs"/>
                                  </a:rPr>
                                  <m:t>+</m:t>
                                </m:r>
                                <m:sSub>
                                  <m:sSubPr>
                                    <m:ctrlPr>
                                      <a:rPr lang="es-CO" sz="1800" b="1" i="1" kern="1200">
                                        <a:solidFill>
                                          <a:schemeClr val="tx1"/>
                                        </a:solidFill>
                                        <a:effectLst/>
                                        <a:latin typeface="+mn-lt"/>
                                        <a:ea typeface="+mn-ea"/>
                                        <a:cs typeface="+mn-cs"/>
                                      </a:rPr>
                                    </m:ctrlPr>
                                  </m:sSubPr>
                                  <m:e>
                                    <m:r>
                                      <a:rPr lang="en-US" sz="1800" b="1" i="1" kern="1200">
                                        <a:solidFill>
                                          <a:schemeClr val="tx1"/>
                                        </a:solidFill>
                                        <a:effectLst/>
                                        <a:latin typeface="+mn-lt"/>
                                        <a:ea typeface="+mn-ea"/>
                                        <a:cs typeface="+mn-cs"/>
                                      </a:rPr>
                                      <m:t>𝑦</m:t>
                                    </m:r>
                                  </m:e>
                                  <m:sub>
                                    <m:r>
                                      <a:rPr lang="en-US" sz="1800" b="1" i="1" kern="1200">
                                        <a:solidFill>
                                          <a:schemeClr val="tx1"/>
                                        </a:solidFill>
                                        <a:effectLst/>
                                        <a:latin typeface="+mn-lt"/>
                                        <a:ea typeface="+mn-ea"/>
                                        <a:cs typeface="+mn-cs"/>
                                      </a:rPr>
                                      <m:t>0</m:t>
                                    </m:r>
                                  </m:sub>
                                </m:sSub>
                                <m:r>
                                  <a:rPr lang="en-US" sz="1800" b="1" i="1" kern="1200">
                                    <a:solidFill>
                                      <a:schemeClr val="tx1"/>
                                    </a:solidFill>
                                    <a:effectLst/>
                                    <a:latin typeface="+mn-lt"/>
                                    <a:ea typeface="+mn-ea"/>
                                    <a:cs typeface="+mn-cs"/>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(7)</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Choice>
        <mc:Fallback>
          <p:graphicFrame>
            <p:nvGraphicFramePr>
              <p:cNvPr id="10" name="Tabla 9"/>
              <p:cNvGraphicFramePr>
                <a:graphicFrameLocks noGrp="1"/>
              </p:cNvGraphicFramePr>
              <p:nvPr>
                <p:extLst>
                  <p:ext uri="{D42A27DB-BD31-4B8C-83A1-F6EECF244321}">
                    <p14:modId xmlns:p14="http://schemas.microsoft.com/office/powerpoint/2010/main" val="1198298691"/>
                  </p:ext>
                </p:extLst>
              </p:nvPr>
            </p:nvGraphicFramePr>
            <p:xfrm>
              <a:off x="1308464" y="3733246"/>
              <a:ext cx="9601200" cy="930194"/>
            </p:xfrm>
            <a:graphic>
              <a:graphicData uri="http://schemas.openxmlformats.org/drawingml/2006/table">
                <a:tbl>
                  <a:tblPr firstRow="1" firstCol="1" bandRow="1">
                    <a:tableStyleId>{5C22544A-7EE6-4342-B048-85BDC9FD1C3A}</a:tableStyleId>
                  </a:tblPr>
                  <a:tblGrid>
                    <a:gridCol w="8437535">
                      <a:extLst>
                        <a:ext uri="{9D8B030D-6E8A-4147-A177-3AD203B41FA5}">
                          <a16:colId xmlns:a16="http://schemas.microsoft.com/office/drawing/2014/main" val="1299408090"/>
                        </a:ext>
                      </a:extLst>
                    </a:gridCol>
                    <a:gridCol w="1163665">
                      <a:extLst>
                        <a:ext uri="{9D8B030D-6E8A-4147-A177-3AD203B41FA5}">
                          <a16:colId xmlns:a16="http://schemas.microsoft.com/office/drawing/2014/main" val="2301695380"/>
                        </a:ext>
                      </a:extLst>
                    </a:gridCol>
                  </a:tblGrid>
                  <a:tr h="930194">
                    <a:tc>
                      <a:txBody>
                        <a:bodyPr/>
                        <a:lstStyle/>
                        <a:p>
                          <a:endParaRPr lang="es-CO"/>
                        </a:p>
                      </a:txBody>
                      <a:tcPr marL="68580" marR="68580" marT="0" marB="0" anchor="ctr">
                        <a:blipFill>
                          <a:blip r:embed="rId3"/>
                          <a:stretch>
                            <a:fillRect l="-72" t="-654" r="-14079" b="-3268"/>
                          </a:stretch>
                        </a:blipFill>
                      </a:tcPr>
                    </a:tc>
                    <a:tc>
                      <a:txBody>
                        <a:bodyPr/>
                        <a:lstStyle/>
                        <a:p>
                          <a:pPr indent="182880" algn="ctr">
                            <a:lnSpc>
                              <a:spcPct val="115000"/>
                            </a:lnSpc>
                            <a:spcAft>
                              <a:spcPts val="600"/>
                            </a:spcAft>
                            <a:tabLst>
                              <a:tab pos="182880" algn="l"/>
                            </a:tabLst>
                          </a:pPr>
                          <a:r>
                            <a:rPr lang="es-CO" sz="1800" spc="-5" dirty="0" smtClean="0">
                              <a:solidFill>
                                <a:schemeClr val="tx1"/>
                              </a:solidFill>
                              <a:effectLst/>
                            </a:rPr>
                            <a:t>(7)</a:t>
                          </a:r>
                          <a:endParaRPr lang="es-CO" sz="18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solidFill>
                          <a:schemeClr val="bg1"/>
                        </a:solidFill>
                      </a:tcPr>
                    </a:tc>
                    <a:extLst>
                      <a:ext uri="{0D108BD9-81ED-4DB2-BD59-A6C34878D82A}">
                        <a16:rowId xmlns:a16="http://schemas.microsoft.com/office/drawing/2014/main" val="2475446861"/>
                      </a:ext>
                    </a:extLst>
                  </a:tr>
                </a:tbl>
              </a:graphicData>
            </a:graphic>
          </p:graphicFrame>
        </mc:Fallback>
      </mc:AlternateContent>
    </p:spTree>
    <p:extLst>
      <p:ext uri="{BB962C8B-B14F-4D97-AF65-F5344CB8AC3E}">
        <p14:creationId xmlns:p14="http://schemas.microsoft.com/office/powerpoint/2010/main" val="2933269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CO" dirty="0"/>
          </a:p>
        </p:txBody>
      </p:sp>
      <p:sp>
        <p:nvSpPr>
          <p:cNvPr id="3" name="Marcador de contenido 2"/>
          <p:cNvSpPr>
            <a:spLocks noGrp="1"/>
          </p:cNvSpPr>
          <p:nvPr>
            <p:ph idx="1"/>
          </p:nvPr>
        </p:nvSpPr>
        <p:spPr/>
        <p:txBody>
          <a:bodyPr/>
          <a:lstStyle/>
          <a:p>
            <a:pPr marL="0" lvl="0" indent="0" algn="just">
              <a:buNone/>
            </a:pPr>
            <a:r>
              <a:rPr lang="en-US" dirty="0" smtClean="0"/>
              <a:t>[1] S.G</a:t>
            </a:r>
            <a:r>
              <a:rPr lang="en-US" dirty="0"/>
              <a:t>. </a:t>
            </a:r>
            <a:r>
              <a:rPr lang="en-US" dirty="0" err="1"/>
              <a:t>Tzafestas</a:t>
            </a:r>
            <a:r>
              <a:rPr lang="en-US" dirty="0"/>
              <a:t>, “Introduce to Mobile robot control”, 1st edition, Ed. Elsevier., Greece, 2013.</a:t>
            </a:r>
            <a:endParaRPr lang="es-CO" dirty="0"/>
          </a:p>
          <a:p>
            <a:pPr marL="0" lvl="0" indent="0">
              <a:buNone/>
            </a:pPr>
            <a:endParaRPr lang="es-CO" dirty="0"/>
          </a:p>
          <a:p>
            <a:pPr marL="0" indent="0">
              <a:buNone/>
            </a:pPr>
            <a:endParaRPr lang="es-CO" dirty="0"/>
          </a:p>
        </p:txBody>
      </p:sp>
    </p:spTree>
    <p:extLst>
      <p:ext uri="{BB962C8B-B14F-4D97-AF65-F5344CB8AC3E}">
        <p14:creationId xmlns:p14="http://schemas.microsoft.com/office/powerpoint/2010/main" val="49766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 General</a:t>
            </a:r>
            <a:endParaRPr lang="es-CO" dirty="0"/>
          </a:p>
        </p:txBody>
      </p:sp>
      <p:sp>
        <p:nvSpPr>
          <p:cNvPr id="3" name="Marcador de contenido 2"/>
          <p:cNvSpPr>
            <a:spLocks noGrp="1"/>
          </p:cNvSpPr>
          <p:nvPr>
            <p:ph idx="1"/>
          </p:nvPr>
        </p:nvSpPr>
        <p:spPr>
          <a:xfrm>
            <a:off x="1295402" y="2520161"/>
            <a:ext cx="9601196" cy="3318936"/>
          </a:xfrm>
        </p:spPr>
        <p:txBody>
          <a:bodyPr>
            <a:normAutofit/>
          </a:bodyPr>
          <a:lstStyle/>
          <a:p>
            <a:pPr marL="0" indent="0" algn="just">
              <a:buNone/>
            </a:pPr>
            <a:r>
              <a:rPr lang="es-MX" sz="3200" dirty="0" smtClean="0"/>
              <a:t>Realizar un controlador que permita posicionar un robot de tracción diferencial en un punto deseado.</a:t>
            </a:r>
            <a:endParaRPr lang="es-CO" sz="3200" dirty="0"/>
          </a:p>
        </p:txBody>
      </p:sp>
    </p:spTree>
    <p:extLst>
      <p:ext uri="{BB962C8B-B14F-4D97-AF65-F5344CB8AC3E}">
        <p14:creationId xmlns:p14="http://schemas.microsoft.com/office/powerpoint/2010/main" val="3023685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específicos</a:t>
            </a:r>
            <a:endParaRPr lang="es-CO" dirty="0"/>
          </a:p>
        </p:txBody>
      </p:sp>
      <p:sp>
        <p:nvSpPr>
          <p:cNvPr id="3" name="Marcador de contenido 2"/>
          <p:cNvSpPr>
            <a:spLocks noGrp="1"/>
          </p:cNvSpPr>
          <p:nvPr>
            <p:ph idx="1"/>
          </p:nvPr>
        </p:nvSpPr>
        <p:spPr/>
        <p:txBody>
          <a:bodyPr/>
          <a:lstStyle/>
          <a:p>
            <a:pPr algn="just"/>
            <a:r>
              <a:rPr lang="es-CO" dirty="0" smtClean="0"/>
              <a:t>Estudiar el modelo cinemático de un robot con tracción diferencial.</a:t>
            </a:r>
            <a:endParaRPr lang="es-CO" dirty="0" smtClean="0"/>
          </a:p>
          <a:p>
            <a:pPr algn="just"/>
            <a:r>
              <a:rPr lang="es-CO" dirty="0" smtClean="0"/>
              <a:t>Diseñar un controlador que permita posicionar el vehículo</a:t>
            </a:r>
            <a:r>
              <a:rPr lang="es-CO" dirty="0" smtClean="0"/>
              <a:t>.</a:t>
            </a:r>
            <a:endParaRPr lang="es-CO" dirty="0" smtClean="0"/>
          </a:p>
          <a:p>
            <a:pPr algn="just"/>
            <a:r>
              <a:rPr lang="es-CO" dirty="0" smtClean="0"/>
              <a:t>Estimar la posición del vehículo mediante odometría</a:t>
            </a:r>
            <a:r>
              <a:rPr lang="es-CO" dirty="0" smtClean="0"/>
              <a:t>.</a:t>
            </a:r>
            <a:endParaRPr lang="es-CO" dirty="0" smtClean="0"/>
          </a:p>
          <a:p>
            <a:pPr marL="0" indent="0">
              <a:buNone/>
            </a:pPr>
            <a:endParaRPr lang="es-CO" dirty="0"/>
          </a:p>
        </p:txBody>
      </p:sp>
    </p:spTree>
    <p:extLst>
      <p:ext uri="{BB962C8B-B14F-4D97-AF65-F5344CB8AC3E}">
        <p14:creationId xmlns:p14="http://schemas.microsoft.com/office/powerpoint/2010/main" val="395174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a:t>
            </a:r>
            <a:endParaRPr lang="es-CO" dirty="0"/>
          </a:p>
        </p:txBody>
      </p:sp>
      <p:sp>
        <p:nvSpPr>
          <p:cNvPr id="3" name="Marcador de contenido 2"/>
          <p:cNvSpPr>
            <a:spLocks noGrp="1"/>
          </p:cNvSpPr>
          <p:nvPr>
            <p:ph idx="1"/>
          </p:nvPr>
        </p:nvSpPr>
        <p:spPr/>
        <p:txBody>
          <a:bodyPr>
            <a:normAutofit/>
          </a:bodyPr>
          <a:lstStyle/>
          <a:p>
            <a:pPr marL="0" indent="0" algn="just">
              <a:buNone/>
            </a:pPr>
            <a:r>
              <a:rPr lang="es-CO" dirty="0" smtClean="0"/>
              <a:t>Un robot de tracción diferencial </a:t>
            </a:r>
            <a:r>
              <a:rPr lang="es-CO" dirty="0"/>
              <a:t>consta de dos ruedas diametralmente opuestas en un eje perpendicular a la dirección del robot. Cada una de ellas ira dotada de un motor de forma que los giros se realizan dándoles diferentes velocidades. También el vehículo cuenta con una “rueda loca”, la cual gira libremente según la velocidad del robot. </a:t>
            </a:r>
          </a:p>
          <a:p>
            <a:pPr marL="0" indent="0">
              <a:buNone/>
            </a:pPr>
            <a:endParaRPr lang="en-US" dirty="0"/>
          </a:p>
          <a:p>
            <a:endParaRPr lang="es-CO" dirty="0"/>
          </a:p>
        </p:txBody>
      </p:sp>
    </p:spTree>
    <p:extLst>
      <p:ext uri="{BB962C8B-B14F-4D97-AF65-F5344CB8AC3E}">
        <p14:creationId xmlns:p14="http://schemas.microsoft.com/office/powerpoint/2010/main" val="304096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a:t>
            </a:r>
            <a:endParaRPr lang="es-CO" dirty="0"/>
          </a:p>
        </p:txBody>
      </p:sp>
      <p:pic>
        <p:nvPicPr>
          <p:cNvPr id="5" name="Marcador de contenido 4"/>
          <p:cNvPicPr>
            <a:picLocks noGrp="1"/>
          </p:cNvPicPr>
          <p:nvPr>
            <p:ph idx="1"/>
          </p:nvPr>
        </p:nvPicPr>
        <p:blipFill>
          <a:blip r:embed="rId2"/>
          <a:stretch>
            <a:fillRect/>
          </a:stretch>
        </p:blipFill>
        <p:spPr>
          <a:xfrm>
            <a:off x="1295402" y="2557463"/>
            <a:ext cx="9601196" cy="3317875"/>
          </a:xfrm>
          <a:prstGeom prst="rect">
            <a:avLst/>
          </a:prstGeom>
        </p:spPr>
      </p:pic>
    </p:spTree>
    <p:extLst>
      <p:ext uri="{BB962C8B-B14F-4D97-AF65-F5344CB8AC3E}">
        <p14:creationId xmlns:p14="http://schemas.microsoft.com/office/powerpoint/2010/main" val="214993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Modelo Matemático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295401" y="2556932"/>
                <a:ext cx="9601196" cy="3282165"/>
              </a:xfrm>
            </p:spPr>
            <p:txBody>
              <a:bodyPr>
                <a:normAutofit fontScale="92500" lnSpcReduction="10000"/>
              </a:bodyPr>
              <a:lstStyle/>
              <a:p>
                <a:pPr marL="0" indent="0" algn="just">
                  <a:buNone/>
                </a:pPr>
                <a:r>
                  <a:rPr lang="es-CO" dirty="0"/>
                  <a:t>El modelo de un robot diferencial se describe en </a:t>
                </a:r>
                <a:r>
                  <a:rPr lang="es-CO" u="sng" dirty="0" smtClean="0">
                    <a:solidFill>
                      <a:schemeClr val="tx1"/>
                    </a:solidFill>
                    <a:hlinkClick r:id="rId2" action="ppaction://hlinkfile"/>
                  </a:rPr>
                  <a:t>[</a:t>
                </a:r>
                <a:r>
                  <a:rPr lang="es-CO" u="sng" dirty="0">
                    <a:solidFill>
                      <a:schemeClr val="tx1"/>
                    </a:solidFill>
                    <a:hlinkClick r:id="rId2" action="ppaction://hlinkfile"/>
                  </a:rPr>
                  <a:t>1</a:t>
                </a:r>
                <a:r>
                  <a:rPr lang="es-CO" u="sng" dirty="0" smtClean="0">
                    <a:solidFill>
                      <a:schemeClr val="tx1"/>
                    </a:solidFill>
                    <a:hlinkClick r:id="rId2" action="ppaction://hlinkfile"/>
                  </a:rPr>
                  <a:t>]</a:t>
                </a:r>
                <a:r>
                  <a:rPr lang="es-CO" dirty="0" smtClean="0"/>
                  <a:t>, </a:t>
                </a:r>
                <a:r>
                  <a:rPr lang="es-CO" dirty="0"/>
                  <a:t>que tomando como referencia el robot de la Figura </a:t>
                </a:r>
                <a:r>
                  <a:rPr lang="es-CO" dirty="0"/>
                  <a:t>2</a:t>
                </a:r>
                <a:r>
                  <a:rPr lang="es-CO" dirty="0" smtClean="0"/>
                  <a:t>, </a:t>
                </a:r>
                <a:r>
                  <a:rPr lang="es-CO" dirty="0"/>
                  <a:t>se deducen las siguientes ecuaciones</a:t>
                </a:r>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r>
                  <a:rPr lang="es-MX" dirty="0" smtClean="0"/>
                  <a:t>Donde </a:t>
                </a:r>
                <a:r>
                  <a:rPr lang="es-MX" dirty="0"/>
                  <a:t>x, y son la posición del vehículo,</a:t>
                </a:r>
                <a14:m>
                  <m:oMath xmlns:m="http://schemas.openxmlformats.org/officeDocument/2006/math">
                    <m:r>
                      <a:rPr lang="es-MX" i="1"/>
                      <m:t>𝜙</m:t>
                    </m:r>
                  </m:oMath>
                </a14:m>
                <a:r>
                  <a:rPr lang="es-CO" dirty="0"/>
                  <a:t> es el ángulo de giro del vehículo</a:t>
                </a:r>
                <a:r>
                  <a:rPr lang="es-MX" dirty="0"/>
                  <a:t>, </a:t>
                </a:r>
                <a14:m>
                  <m:oMath xmlns:m="http://schemas.openxmlformats.org/officeDocument/2006/math">
                    <m:sSub>
                      <m:sSubPr>
                        <m:ctrlPr>
                          <a:rPr lang="es-CO" i="1"/>
                        </m:ctrlPr>
                      </m:sSubPr>
                      <m:e>
                        <m:acc>
                          <m:accPr>
                            <m:chr m:val="̇"/>
                            <m:ctrlPr>
                              <a:rPr lang="es-CO" i="1"/>
                            </m:ctrlPr>
                          </m:accPr>
                          <m:e>
                            <m:r>
                              <a:rPr lang="es-CO" i="1"/>
                              <m:t>𝜃</m:t>
                            </m:r>
                          </m:e>
                        </m:acc>
                      </m:e>
                      <m:sub>
                        <m:r>
                          <a:rPr lang="es-CO" i="1"/>
                          <m:t>𝑙</m:t>
                        </m:r>
                      </m:sub>
                    </m:sSub>
                  </m:oMath>
                </a14:m>
                <a:r>
                  <a:rPr lang="es-CO" dirty="0"/>
                  <a:t> </a:t>
                </a:r>
                <a:r>
                  <a:rPr lang="es-MX" dirty="0"/>
                  <a:t>es la velocidad angular de la rueda izquierda, </a:t>
                </a:r>
                <a14:m>
                  <m:oMath xmlns:m="http://schemas.openxmlformats.org/officeDocument/2006/math">
                    <m:sSub>
                      <m:sSubPr>
                        <m:ctrlPr>
                          <a:rPr lang="es-CO" i="1"/>
                        </m:ctrlPr>
                      </m:sSubPr>
                      <m:e>
                        <m:acc>
                          <m:accPr>
                            <m:chr m:val="̇"/>
                            <m:ctrlPr>
                              <a:rPr lang="es-CO" i="1"/>
                            </m:ctrlPr>
                          </m:accPr>
                          <m:e>
                            <m:r>
                              <a:rPr lang="es-CO" i="1"/>
                              <m:t>𝜃</m:t>
                            </m:r>
                          </m:e>
                        </m:acc>
                      </m:e>
                      <m:sub>
                        <m:r>
                          <a:rPr lang="es-CO" i="1"/>
                          <m:t>𝑟</m:t>
                        </m:r>
                      </m:sub>
                    </m:sSub>
                    <m:r>
                      <a:rPr lang="es-CO" i="1"/>
                      <m:t> </m:t>
                    </m:r>
                  </m:oMath>
                </a14:m>
                <a:r>
                  <a:rPr lang="es-MX" dirty="0"/>
                  <a:t>es la velocidad angular de la rueda derecha, </a:t>
                </a:r>
                <a14:m>
                  <m:oMath xmlns:m="http://schemas.openxmlformats.org/officeDocument/2006/math">
                    <m:r>
                      <a:rPr lang="es-CO" i="1"/>
                      <m:t>2</m:t>
                    </m:r>
                    <m:r>
                      <a:rPr lang="es-CO" i="1"/>
                      <m:t>𝛼</m:t>
                    </m:r>
                  </m:oMath>
                </a14:m>
                <a:r>
                  <a:rPr lang="es-MX" dirty="0"/>
                  <a:t> es la distancia que hay entre los centros de las dos ruedas y </a:t>
                </a:r>
                <a14:m>
                  <m:oMath xmlns:m="http://schemas.openxmlformats.org/officeDocument/2006/math">
                    <m:r>
                      <a:rPr lang="es-MX" i="1"/>
                      <m:t>𝑟</m:t>
                    </m:r>
                  </m:oMath>
                </a14:m>
                <a:r>
                  <a:rPr lang="es-MX" dirty="0"/>
                  <a:t> es el radio de la rueda.</a:t>
                </a:r>
                <a:endParaRPr lang="es-CO" dirty="0"/>
              </a:p>
              <a:p>
                <a:pPr marL="0" indent="0">
                  <a:buNone/>
                </a:pP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295401" y="2556932"/>
                <a:ext cx="9601196" cy="3282165"/>
              </a:xfrm>
              <a:blipFill>
                <a:blip r:embed="rId3"/>
                <a:stretch>
                  <a:fillRect l="-826" t="-2041" r="-826"/>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graphicFrame>
            <p:nvGraphicFramePr>
              <p:cNvPr id="6" name="Tabla 5"/>
              <p:cNvGraphicFramePr>
                <a:graphicFrameLocks noGrp="1"/>
              </p:cNvGraphicFramePr>
              <p:nvPr>
                <p:extLst>
                  <p:ext uri="{D42A27DB-BD31-4B8C-83A1-F6EECF244321}">
                    <p14:modId xmlns:p14="http://schemas.microsoft.com/office/powerpoint/2010/main" val="3051777259"/>
                  </p:ext>
                </p:extLst>
              </p:nvPr>
            </p:nvGraphicFramePr>
            <p:xfrm>
              <a:off x="1295400" y="3252651"/>
              <a:ext cx="9601200" cy="1410789"/>
            </p:xfrm>
            <a:graphic>
              <a:graphicData uri="http://schemas.openxmlformats.org/drawingml/2006/table">
                <a:tbl>
                  <a:tblPr firstRow="1" firstCol="1" bandRow="1">
                    <a:tableStyleId>{5C22544A-7EE6-4342-B048-85BDC9FD1C3A}</a:tableStyleId>
                  </a:tblPr>
                  <a:tblGrid>
                    <a:gridCol w="8437418">
                      <a:extLst>
                        <a:ext uri="{9D8B030D-6E8A-4147-A177-3AD203B41FA5}">
                          <a16:colId xmlns:a16="http://schemas.microsoft.com/office/drawing/2014/main" val="2409159487"/>
                        </a:ext>
                      </a:extLst>
                    </a:gridCol>
                    <a:gridCol w="1163782">
                      <a:extLst>
                        <a:ext uri="{9D8B030D-6E8A-4147-A177-3AD203B41FA5}">
                          <a16:colId xmlns:a16="http://schemas.microsoft.com/office/drawing/2014/main" val="239601489"/>
                        </a:ext>
                      </a:extLst>
                    </a:gridCol>
                  </a:tblGrid>
                  <a:tr h="1410789">
                    <a:tc>
                      <a:txBody>
                        <a:bodyPr/>
                        <a:lstStyle/>
                        <a:p>
                          <a:pPr indent="18034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s-CO" sz="1800" smtClean="0">
                                        <a:solidFill>
                                          <a:schemeClr val="tx1"/>
                                        </a:solidFill>
                                        <a:effectLst/>
                                      </a:rPr>
                                    </m:ctrlPr>
                                  </m:dPr>
                                  <m:e>
                                    <m:m>
                                      <m:mPr>
                                        <m:mcs>
                                          <m:mc>
                                            <m:mcPr>
                                              <m:count m:val="1"/>
                                              <m:mcJc m:val="center"/>
                                            </m:mcPr>
                                          </m:mc>
                                        </m:mcs>
                                        <m:ctrlPr>
                                          <a:rPr lang="es-CO" sz="1800">
                                            <a:solidFill>
                                              <a:schemeClr val="tx1"/>
                                            </a:solidFill>
                                            <a:effectLst/>
                                          </a:rPr>
                                        </m:ctrlPr>
                                      </m:mPr>
                                      <m:mr>
                                        <m:e>
                                          <m:acc>
                                            <m:accPr>
                                              <m:chr m:val="̇"/>
                                              <m:ctrlPr>
                                                <a:rPr lang="es-CO" sz="1800">
                                                  <a:solidFill>
                                                    <a:schemeClr val="tx1"/>
                                                  </a:solidFill>
                                                  <a:effectLst/>
                                                </a:rPr>
                                              </m:ctrlPr>
                                            </m:accPr>
                                            <m:e>
                                              <m:r>
                                                <a:rPr lang="es-CO" sz="1800">
                                                  <a:solidFill>
                                                    <a:schemeClr val="tx1"/>
                                                  </a:solidFill>
                                                  <a:effectLst/>
                                                </a:rPr>
                                                <m:t>𝑥</m:t>
                                              </m:r>
                                            </m:e>
                                          </m:acc>
                                        </m:e>
                                      </m:mr>
                                      <m:mr>
                                        <m:e>
                                          <m:acc>
                                            <m:accPr>
                                              <m:chr m:val="̇"/>
                                              <m:ctrlPr>
                                                <a:rPr lang="es-CO" sz="1800">
                                                  <a:solidFill>
                                                    <a:schemeClr val="tx1"/>
                                                  </a:solidFill>
                                                  <a:effectLst/>
                                                </a:rPr>
                                              </m:ctrlPr>
                                            </m:accPr>
                                            <m:e>
                                              <m:r>
                                                <a:rPr lang="es-CO" sz="1800">
                                                  <a:solidFill>
                                                    <a:schemeClr val="tx1"/>
                                                  </a:solidFill>
                                                  <a:effectLst/>
                                                </a:rPr>
                                                <m:t>𝑦</m:t>
                                              </m:r>
                                            </m:e>
                                          </m:acc>
                                        </m:e>
                                      </m:mr>
                                      <m:mr>
                                        <m:e>
                                          <m:acc>
                                            <m:accPr>
                                              <m:chr m:val="̇"/>
                                              <m:ctrlPr>
                                                <a:rPr lang="es-CO" sz="1800">
                                                  <a:solidFill>
                                                    <a:schemeClr val="tx1"/>
                                                  </a:solidFill>
                                                  <a:effectLst/>
                                                </a:rPr>
                                              </m:ctrlPr>
                                            </m:accPr>
                                            <m:e>
                                              <m:r>
                                                <a:rPr lang="es-CO" sz="1800">
                                                  <a:solidFill>
                                                    <a:schemeClr val="tx1"/>
                                                  </a:solidFill>
                                                  <a:effectLst/>
                                                </a:rPr>
                                                <m:t>𝜙</m:t>
                                              </m:r>
                                            </m:e>
                                          </m:acc>
                                        </m:e>
                                      </m:mr>
                                    </m:m>
                                  </m:e>
                                </m:d>
                                <m:r>
                                  <a:rPr lang="es-CO" sz="1800">
                                    <a:solidFill>
                                      <a:schemeClr val="tx1"/>
                                    </a:solidFill>
                                    <a:effectLst/>
                                  </a:rPr>
                                  <m:t>=</m:t>
                                </m:r>
                                <m:f>
                                  <m:fPr>
                                    <m:ctrlPr>
                                      <a:rPr lang="es-CO" sz="1800">
                                        <a:solidFill>
                                          <a:schemeClr val="tx1"/>
                                        </a:solidFill>
                                        <a:effectLst/>
                                      </a:rPr>
                                    </m:ctrlPr>
                                  </m:fPr>
                                  <m:num>
                                    <m:r>
                                      <a:rPr lang="es-CO" sz="1800">
                                        <a:solidFill>
                                          <a:schemeClr val="tx1"/>
                                        </a:solidFill>
                                        <a:effectLst/>
                                      </a:rPr>
                                      <m:t>1</m:t>
                                    </m:r>
                                  </m:num>
                                  <m:den>
                                    <m:r>
                                      <a:rPr lang="es-CO" sz="1800">
                                        <a:solidFill>
                                          <a:schemeClr val="tx1"/>
                                        </a:solidFill>
                                        <a:effectLst/>
                                      </a:rPr>
                                      <m:t>2</m:t>
                                    </m:r>
                                    <m:r>
                                      <a:rPr lang="es-CO" sz="1800">
                                        <a:solidFill>
                                          <a:schemeClr val="tx1"/>
                                        </a:solidFill>
                                        <a:effectLst/>
                                      </a:rPr>
                                      <m:t>𝛼</m:t>
                                    </m:r>
                                  </m:den>
                                </m:f>
                                <m:d>
                                  <m:dPr>
                                    <m:begChr m:val="["/>
                                    <m:endChr m:val="]"/>
                                    <m:ctrlPr>
                                      <a:rPr lang="es-CO" sz="1800">
                                        <a:solidFill>
                                          <a:schemeClr val="tx1"/>
                                        </a:solidFill>
                                        <a:effectLst/>
                                      </a:rPr>
                                    </m:ctrlPr>
                                  </m:dPr>
                                  <m:e>
                                    <m:m>
                                      <m:mPr>
                                        <m:mcs>
                                          <m:mc>
                                            <m:mcPr>
                                              <m:count m:val="2"/>
                                              <m:mcJc m:val="center"/>
                                            </m:mcPr>
                                          </m:mc>
                                        </m:mcs>
                                        <m:ctrlPr>
                                          <a:rPr lang="es-CO" sz="1800">
                                            <a:solidFill>
                                              <a:schemeClr val="tx1"/>
                                            </a:solidFill>
                                            <a:effectLst/>
                                          </a:rPr>
                                        </m:ctrlPr>
                                      </m:mPr>
                                      <m:mr>
                                        <m:e>
                                          <m:d>
                                            <m:dPr>
                                              <m:ctrlPr>
                                                <a:rPr lang="es-CO" sz="1800">
                                                  <a:solidFill>
                                                    <a:schemeClr val="tx1"/>
                                                  </a:solidFill>
                                                  <a:effectLst/>
                                                </a:rPr>
                                              </m:ctrlPr>
                                            </m:dPr>
                                            <m:e>
                                              <m:f>
                                                <m:fPr>
                                                  <m:type m:val="lin"/>
                                                  <m:ctrlPr>
                                                    <a:rPr lang="es-CO" sz="1800">
                                                      <a:solidFill>
                                                        <a:schemeClr val="tx1"/>
                                                      </a:solidFill>
                                                      <a:effectLst/>
                                                    </a:rPr>
                                                  </m:ctrlPr>
                                                </m:fPr>
                                                <m:num>
                                                  <m:r>
                                                    <a:rPr lang="es-CO" sz="1800">
                                                      <a:solidFill>
                                                        <a:schemeClr val="tx1"/>
                                                      </a:solidFill>
                                                      <a:effectLst/>
                                                    </a:rPr>
                                                    <m:t>𝑟</m:t>
                                                  </m:r>
                                                </m:num>
                                                <m:den>
                                                  <m:r>
                                                    <a:rPr lang="es-CO" sz="1800">
                                                      <a:solidFill>
                                                        <a:schemeClr val="tx1"/>
                                                      </a:solidFill>
                                                      <a:effectLst/>
                                                    </a:rPr>
                                                    <m:t>2</m:t>
                                                  </m:r>
                                                </m:den>
                                              </m:f>
                                            </m:e>
                                          </m:d>
                                          <m:func>
                                            <m:funcPr>
                                              <m:ctrlPr>
                                                <a:rPr lang="es-CO" sz="1800">
                                                  <a:solidFill>
                                                    <a:schemeClr val="tx1"/>
                                                  </a:solidFill>
                                                  <a:effectLst/>
                                                </a:rPr>
                                              </m:ctrlPr>
                                            </m:funcPr>
                                            <m:fName>
                                              <m:r>
                                                <m:rPr>
                                                  <m:sty m:val="p"/>
                                                </m:rPr>
                                                <a:rPr lang="es-CO" sz="1800">
                                                  <a:solidFill>
                                                    <a:schemeClr val="tx1"/>
                                                  </a:solidFill>
                                                  <a:effectLst/>
                                                </a:rPr>
                                                <m:t>cos</m:t>
                                              </m:r>
                                            </m:fName>
                                            <m:e>
                                              <m:r>
                                                <a:rPr lang="es-CO" sz="1800">
                                                  <a:solidFill>
                                                    <a:schemeClr val="tx1"/>
                                                  </a:solidFill>
                                                  <a:effectLst/>
                                                </a:rPr>
                                                <m:t>𝜙</m:t>
                                              </m:r>
                                            </m:e>
                                          </m:func>
                                        </m:e>
                                        <m:e>
                                          <m:d>
                                            <m:dPr>
                                              <m:ctrlPr>
                                                <a:rPr lang="es-CO" sz="1800">
                                                  <a:solidFill>
                                                    <a:schemeClr val="tx1"/>
                                                  </a:solidFill>
                                                  <a:effectLst/>
                                                </a:rPr>
                                              </m:ctrlPr>
                                            </m:dPr>
                                            <m:e>
                                              <m:f>
                                                <m:fPr>
                                                  <m:type m:val="lin"/>
                                                  <m:ctrlPr>
                                                    <a:rPr lang="es-CO" sz="1800">
                                                      <a:solidFill>
                                                        <a:schemeClr val="tx1"/>
                                                      </a:solidFill>
                                                      <a:effectLst/>
                                                    </a:rPr>
                                                  </m:ctrlPr>
                                                </m:fPr>
                                                <m:num>
                                                  <m:r>
                                                    <a:rPr lang="es-CO" sz="1800">
                                                      <a:solidFill>
                                                        <a:schemeClr val="tx1"/>
                                                      </a:solidFill>
                                                      <a:effectLst/>
                                                    </a:rPr>
                                                    <m:t>𝑟</m:t>
                                                  </m:r>
                                                </m:num>
                                                <m:den>
                                                  <m:r>
                                                    <a:rPr lang="es-CO" sz="1800">
                                                      <a:solidFill>
                                                        <a:schemeClr val="tx1"/>
                                                      </a:solidFill>
                                                      <a:effectLst/>
                                                    </a:rPr>
                                                    <m:t>2</m:t>
                                                  </m:r>
                                                </m:den>
                                              </m:f>
                                            </m:e>
                                          </m:d>
                                          <m:func>
                                            <m:funcPr>
                                              <m:ctrlPr>
                                                <a:rPr lang="es-CO" sz="1800">
                                                  <a:solidFill>
                                                    <a:schemeClr val="tx1"/>
                                                  </a:solidFill>
                                                  <a:effectLst/>
                                                </a:rPr>
                                              </m:ctrlPr>
                                            </m:funcPr>
                                            <m:fName>
                                              <m:r>
                                                <m:rPr>
                                                  <m:sty m:val="p"/>
                                                </m:rPr>
                                                <a:rPr lang="es-CO" sz="1800">
                                                  <a:solidFill>
                                                    <a:schemeClr val="tx1"/>
                                                  </a:solidFill>
                                                  <a:effectLst/>
                                                </a:rPr>
                                                <m:t>cos</m:t>
                                              </m:r>
                                            </m:fName>
                                            <m:e>
                                              <m:r>
                                                <a:rPr lang="es-CO" sz="1800">
                                                  <a:solidFill>
                                                    <a:schemeClr val="tx1"/>
                                                  </a:solidFill>
                                                  <a:effectLst/>
                                                </a:rPr>
                                                <m:t>𝜙</m:t>
                                              </m:r>
                                            </m:e>
                                          </m:func>
                                        </m:e>
                                      </m:mr>
                                      <m:mr>
                                        <m:e>
                                          <m:d>
                                            <m:dPr>
                                              <m:ctrlPr>
                                                <a:rPr lang="es-CO" sz="1800">
                                                  <a:solidFill>
                                                    <a:schemeClr val="tx1"/>
                                                  </a:solidFill>
                                                  <a:effectLst/>
                                                </a:rPr>
                                              </m:ctrlPr>
                                            </m:dPr>
                                            <m:e>
                                              <m:f>
                                                <m:fPr>
                                                  <m:type m:val="lin"/>
                                                  <m:ctrlPr>
                                                    <a:rPr lang="es-CO" sz="1800">
                                                      <a:solidFill>
                                                        <a:schemeClr val="tx1"/>
                                                      </a:solidFill>
                                                      <a:effectLst/>
                                                    </a:rPr>
                                                  </m:ctrlPr>
                                                </m:fPr>
                                                <m:num>
                                                  <m:r>
                                                    <a:rPr lang="es-CO" sz="1800">
                                                      <a:solidFill>
                                                        <a:schemeClr val="tx1"/>
                                                      </a:solidFill>
                                                      <a:effectLst/>
                                                    </a:rPr>
                                                    <m:t>𝑟</m:t>
                                                  </m:r>
                                                </m:num>
                                                <m:den>
                                                  <m:r>
                                                    <a:rPr lang="es-CO" sz="1800">
                                                      <a:solidFill>
                                                        <a:schemeClr val="tx1"/>
                                                      </a:solidFill>
                                                      <a:effectLst/>
                                                    </a:rPr>
                                                    <m:t>2</m:t>
                                                  </m:r>
                                                </m:den>
                                              </m:f>
                                            </m:e>
                                          </m:d>
                                          <m:func>
                                            <m:funcPr>
                                              <m:ctrlPr>
                                                <a:rPr lang="es-CO" sz="1800">
                                                  <a:solidFill>
                                                    <a:schemeClr val="tx1"/>
                                                  </a:solidFill>
                                                  <a:effectLst/>
                                                </a:rPr>
                                              </m:ctrlPr>
                                            </m:funcPr>
                                            <m:fName>
                                              <m:r>
                                                <m:rPr>
                                                  <m:sty m:val="p"/>
                                                </m:rPr>
                                                <a:rPr lang="es-CO" sz="1800">
                                                  <a:solidFill>
                                                    <a:schemeClr val="tx1"/>
                                                  </a:solidFill>
                                                  <a:effectLst/>
                                                </a:rPr>
                                                <m:t>sin</m:t>
                                              </m:r>
                                            </m:fName>
                                            <m:e>
                                              <m:r>
                                                <a:rPr lang="es-CO" sz="1800">
                                                  <a:solidFill>
                                                    <a:schemeClr val="tx1"/>
                                                  </a:solidFill>
                                                  <a:effectLst/>
                                                </a:rPr>
                                                <m:t>𝜙</m:t>
                                              </m:r>
                                            </m:e>
                                          </m:func>
                                        </m:e>
                                        <m:e>
                                          <m:d>
                                            <m:dPr>
                                              <m:ctrlPr>
                                                <a:rPr lang="es-CO" sz="1800">
                                                  <a:solidFill>
                                                    <a:schemeClr val="tx1"/>
                                                  </a:solidFill>
                                                  <a:effectLst/>
                                                </a:rPr>
                                              </m:ctrlPr>
                                            </m:dPr>
                                            <m:e>
                                              <m:f>
                                                <m:fPr>
                                                  <m:type m:val="lin"/>
                                                  <m:ctrlPr>
                                                    <a:rPr lang="es-CO" sz="1800">
                                                      <a:solidFill>
                                                        <a:schemeClr val="tx1"/>
                                                      </a:solidFill>
                                                      <a:effectLst/>
                                                    </a:rPr>
                                                  </m:ctrlPr>
                                                </m:fPr>
                                                <m:num>
                                                  <m:r>
                                                    <a:rPr lang="es-CO" sz="1800">
                                                      <a:solidFill>
                                                        <a:schemeClr val="tx1"/>
                                                      </a:solidFill>
                                                      <a:effectLst/>
                                                    </a:rPr>
                                                    <m:t>𝑟</m:t>
                                                  </m:r>
                                                </m:num>
                                                <m:den>
                                                  <m:r>
                                                    <a:rPr lang="es-CO" sz="1800">
                                                      <a:solidFill>
                                                        <a:schemeClr val="tx1"/>
                                                      </a:solidFill>
                                                      <a:effectLst/>
                                                    </a:rPr>
                                                    <m:t>2</m:t>
                                                  </m:r>
                                                </m:den>
                                              </m:f>
                                            </m:e>
                                          </m:d>
                                          <m:func>
                                            <m:funcPr>
                                              <m:ctrlPr>
                                                <a:rPr lang="es-CO" sz="1800">
                                                  <a:solidFill>
                                                    <a:schemeClr val="tx1"/>
                                                  </a:solidFill>
                                                  <a:effectLst/>
                                                </a:rPr>
                                              </m:ctrlPr>
                                            </m:funcPr>
                                            <m:fName>
                                              <m:r>
                                                <m:rPr>
                                                  <m:sty m:val="p"/>
                                                </m:rPr>
                                                <a:rPr lang="es-CO" sz="1800">
                                                  <a:solidFill>
                                                    <a:schemeClr val="tx1"/>
                                                  </a:solidFill>
                                                  <a:effectLst/>
                                                </a:rPr>
                                                <m:t>sin</m:t>
                                              </m:r>
                                            </m:fName>
                                            <m:e>
                                              <m:r>
                                                <a:rPr lang="es-CO" sz="1800">
                                                  <a:solidFill>
                                                    <a:schemeClr val="tx1"/>
                                                  </a:solidFill>
                                                  <a:effectLst/>
                                                </a:rPr>
                                                <m:t>𝜙</m:t>
                                              </m:r>
                                            </m:e>
                                          </m:func>
                                        </m:e>
                                      </m:mr>
                                      <m:mr>
                                        <m:e>
                                          <m:d>
                                            <m:dPr>
                                              <m:ctrlPr>
                                                <a:rPr lang="es-CO" sz="1800">
                                                  <a:solidFill>
                                                    <a:schemeClr val="tx1"/>
                                                  </a:solidFill>
                                                  <a:effectLst/>
                                                </a:rPr>
                                              </m:ctrlPr>
                                            </m:dPr>
                                            <m:e>
                                              <m:f>
                                                <m:fPr>
                                                  <m:type m:val="lin"/>
                                                  <m:ctrlPr>
                                                    <a:rPr lang="es-CO" sz="1800">
                                                      <a:solidFill>
                                                        <a:schemeClr val="tx1"/>
                                                      </a:solidFill>
                                                      <a:effectLst/>
                                                    </a:rPr>
                                                  </m:ctrlPr>
                                                </m:fPr>
                                                <m:num>
                                                  <m:r>
                                                    <a:rPr lang="es-CO" sz="1800">
                                                      <a:solidFill>
                                                        <a:schemeClr val="tx1"/>
                                                      </a:solidFill>
                                                      <a:effectLst/>
                                                    </a:rPr>
                                                    <m:t>𝑟</m:t>
                                                  </m:r>
                                                </m:num>
                                                <m:den>
                                                  <m:r>
                                                    <a:rPr lang="es-CO" sz="1800">
                                                      <a:solidFill>
                                                        <a:schemeClr val="tx1"/>
                                                      </a:solidFill>
                                                      <a:effectLst/>
                                                    </a:rPr>
                                                    <m:t>2</m:t>
                                                  </m:r>
                                                  <m:r>
                                                    <a:rPr lang="es-CO" sz="1800">
                                                      <a:solidFill>
                                                        <a:schemeClr val="tx1"/>
                                                      </a:solidFill>
                                                      <a:effectLst/>
                                                    </a:rPr>
                                                    <m:t>𝛼</m:t>
                                                  </m:r>
                                                </m:den>
                                              </m:f>
                                            </m:e>
                                          </m:d>
                                        </m:e>
                                        <m:e>
                                          <m:r>
                                            <a:rPr lang="es-CO" sz="1800">
                                              <a:solidFill>
                                                <a:schemeClr val="tx1"/>
                                              </a:solidFill>
                                              <a:effectLst/>
                                            </a:rPr>
                                            <m:t>−</m:t>
                                          </m:r>
                                          <m:d>
                                            <m:dPr>
                                              <m:ctrlPr>
                                                <a:rPr lang="es-CO" sz="1800">
                                                  <a:solidFill>
                                                    <a:schemeClr val="tx1"/>
                                                  </a:solidFill>
                                                  <a:effectLst/>
                                                </a:rPr>
                                              </m:ctrlPr>
                                            </m:dPr>
                                            <m:e>
                                              <m:f>
                                                <m:fPr>
                                                  <m:type m:val="lin"/>
                                                  <m:ctrlPr>
                                                    <a:rPr lang="es-CO" sz="1800">
                                                      <a:solidFill>
                                                        <a:schemeClr val="tx1"/>
                                                      </a:solidFill>
                                                      <a:effectLst/>
                                                    </a:rPr>
                                                  </m:ctrlPr>
                                                </m:fPr>
                                                <m:num>
                                                  <m:r>
                                                    <a:rPr lang="es-CO" sz="1800">
                                                      <a:solidFill>
                                                        <a:schemeClr val="tx1"/>
                                                      </a:solidFill>
                                                      <a:effectLst/>
                                                    </a:rPr>
                                                    <m:t>𝑟</m:t>
                                                  </m:r>
                                                </m:num>
                                                <m:den>
                                                  <m:r>
                                                    <a:rPr lang="es-CO" sz="1800">
                                                      <a:solidFill>
                                                        <a:schemeClr val="tx1"/>
                                                      </a:solidFill>
                                                      <a:effectLst/>
                                                    </a:rPr>
                                                    <m:t>2</m:t>
                                                  </m:r>
                                                  <m:r>
                                                    <a:rPr lang="es-CO" sz="1800">
                                                      <a:solidFill>
                                                        <a:schemeClr val="tx1"/>
                                                      </a:solidFill>
                                                      <a:effectLst/>
                                                    </a:rPr>
                                                    <m:t>𝛼</m:t>
                                                  </m:r>
                                                </m:den>
                                              </m:f>
                                            </m:e>
                                          </m:d>
                                        </m:e>
                                      </m:mr>
                                    </m:m>
                                  </m:e>
                                </m:d>
                                <m:d>
                                  <m:dPr>
                                    <m:begChr m:val="["/>
                                    <m:endChr m:val="]"/>
                                    <m:ctrlPr>
                                      <a:rPr lang="es-CO" sz="1800">
                                        <a:solidFill>
                                          <a:schemeClr val="tx1"/>
                                        </a:solidFill>
                                        <a:effectLst/>
                                      </a:rPr>
                                    </m:ctrlPr>
                                  </m:dPr>
                                  <m:e>
                                    <m:m>
                                      <m:mPr>
                                        <m:mcs>
                                          <m:mc>
                                            <m:mcPr>
                                              <m:count m:val="1"/>
                                              <m:mcJc m:val="center"/>
                                            </m:mcPr>
                                          </m:mc>
                                        </m:mcs>
                                        <m:ctrlPr>
                                          <a:rPr lang="es-CO" sz="1800">
                                            <a:solidFill>
                                              <a:schemeClr val="tx1"/>
                                            </a:solidFill>
                                            <a:effectLst/>
                                          </a:rPr>
                                        </m:ctrlPr>
                                      </m:mPr>
                                      <m:mr>
                                        <m:e>
                                          <m:sSub>
                                            <m:sSubPr>
                                              <m:ctrlPr>
                                                <a:rPr lang="es-CO" sz="1800">
                                                  <a:solidFill>
                                                    <a:schemeClr val="tx1"/>
                                                  </a:solidFill>
                                                  <a:effectLst/>
                                                </a:rPr>
                                              </m:ctrlPr>
                                            </m:sSubPr>
                                            <m:e>
                                              <m:acc>
                                                <m:accPr>
                                                  <m:chr m:val="̇"/>
                                                  <m:ctrlPr>
                                                    <a:rPr lang="es-CO" sz="1800">
                                                      <a:solidFill>
                                                        <a:schemeClr val="tx1"/>
                                                      </a:solidFill>
                                                      <a:effectLst/>
                                                    </a:rPr>
                                                  </m:ctrlPr>
                                                </m:accPr>
                                                <m:e>
                                                  <m:r>
                                                    <a:rPr lang="es-CO" sz="1800">
                                                      <a:solidFill>
                                                        <a:schemeClr val="tx1"/>
                                                      </a:solidFill>
                                                      <a:effectLst/>
                                                    </a:rPr>
                                                    <m:t>𝜃</m:t>
                                                  </m:r>
                                                </m:e>
                                              </m:acc>
                                            </m:e>
                                            <m:sub>
                                              <m:r>
                                                <a:rPr lang="es-CO" sz="1800">
                                                  <a:solidFill>
                                                    <a:schemeClr val="tx1"/>
                                                  </a:solidFill>
                                                  <a:effectLst/>
                                                </a:rPr>
                                                <m:t>𝑟</m:t>
                                              </m:r>
                                            </m:sub>
                                          </m:sSub>
                                        </m:e>
                                      </m:mr>
                                      <m:mr>
                                        <m:e>
                                          <m:sSub>
                                            <m:sSubPr>
                                              <m:ctrlPr>
                                                <a:rPr lang="es-CO" sz="1800">
                                                  <a:solidFill>
                                                    <a:schemeClr val="tx1"/>
                                                  </a:solidFill>
                                                  <a:effectLst/>
                                                </a:rPr>
                                              </m:ctrlPr>
                                            </m:sSubPr>
                                            <m:e>
                                              <m:acc>
                                                <m:accPr>
                                                  <m:chr m:val="̇"/>
                                                  <m:ctrlPr>
                                                    <a:rPr lang="es-CO" sz="1800">
                                                      <a:solidFill>
                                                        <a:schemeClr val="tx1"/>
                                                      </a:solidFill>
                                                      <a:effectLst/>
                                                    </a:rPr>
                                                  </m:ctrlPr>
                                                </m:accPr>
                                                <m:e>
                                                  <m:r>
                                                    <a:rPr lang="es-CO" sz="1800">
                                                      <a:solidFill>
                                                        <a:schemeClr val="tx1"/>
                                                      </a:solidFill>
                                                      <a:effectLst/>
                                                    </a:rPr>
                                                    <m:t>𝜃</m:t>
                                                  </m:r>
                                                </m:e>
                                              </m:acc>
                                            </m:e>
                                            <m:sub>
                                              <m:r>
                                                <a:rPr lang="es-CO" sz="1800">
                                                  <a:solidFill>
                                                    <a:schemeClr val="tx1"/>
                                                  </a:solidFill>
                                                  <a:effectLst/>
                                                </a:rPr>
                                                <m:t>𝑙</m:t>
                                              </m:r>
                                            </m:sub>
                                          </m:sSub>
                                        </m:e>
                                      </m:mr>
                                    </m:m>
                                  </m:e>
                                </m:d>
                                <m:r>
                                  <a:rPr lang="es-CO" sz="1800">
                                    <a:solidFill>
                                      <a:schemeClr val="tx1"/>
                                    </a:solidFill>
                                    <a:effectLst/>
                                  </a:rPr>
                                  <m:t>,  </m:t>
                                </m:r>
                                <m:d>
                                  <m:dPr>
                                    <m:begChr m:val="["/>
                                    <m:endChr m:val="]"/>
                                    <m:ctrlPr>
                                      <a:rPr lang="es-CO" sz="1800">
                                        <a:solidFill>
                                          <a:schemeClr val="tx1"/>
                                        </a:solidFill>
                                        <a:effectLst/>
                                      </a:rPr>
                                    </m:ctrlPr>
                                  </m:dPr>
                                  <m:e>
                                    <m:m>
                                      <m:mPr>
                                        <m:mcs>
                                          <m:mc>
                                            <m:mcPr>
                                              <m:count m:val="1"/>
                                              <m:mcJc m:val="center"/>
                                            </m:mcPr>
                                          </m:mc>
                                        </m:mcs>
                                        <m:ctrlPr>
                                          <a:rPr lang="es-CO" sz="1800">
                                            <a:solidFill>
                                              <a:schemeClr val="tx1"/>
                                            </a:solidFill>
                                            <a:effectLst/>
                                          </a:rPr>
                                        </m:ctrlPr>
                                      </m:mPr>
                                      <m:mr>
                                        <m:e>
                                          <m:sSub>
                                            <m:sSubPr>
                                              <m:ctrlPr>
                                                <a:rPr lang="es-CO" sz="1800">
                                                  <a:solidFill>
                                                    <a:schemeClr val="tx1"/>
                                                  </a:solidFill>
                                                  <a:effectLst/>
                                                </a:rPr>
                                              </m:ctrlPr>
                                            </m:sSubPr>
                                            <m:e>
                                              <m:acc>
                                                <m:accPr>
                                                  <m:chr m:val="̇"/>
                                                  <m:ctrlPr>
                                                    <a:rPr lang="es-CO" sz="1800">
                                                      <a:solidFill>
                                                        <a:schemeClr val="tx1"/>
                                                      </a:solidFill>
                                                      <a:effectLst/>
                                                    </a:rPr>
                                                  </m:ctrlPr>
                                                </m:accPr>
                                                <m:e>
                                                  <m:r>
                                                    <a:rPr lang="es-CO" sz="1800">
                                                      <a:solidFill>
                                                        <a:schemeClr val="tx1"/>
                                                      </a:solidFill>
                                                      <a:effectLst/>
                                                    </a:rPr>
                                                    <m:t>𝜃</m:t>
                                                  </m:r>
                                                </m:e>
                                              </m:acc>
                                            </m:e>
                                            <m:sub>
                                              <m:r>
                                                <a:rPr lang="es-CO" sz="1800">
                                                  <a:solidFill>
                                                    <a:schemeClr val="tx1"/>
                                                  </a:solidFill>
                                                  <a:effectLst/>
                                                </a:rPr>
                                                <m:t>𝑟</m:t>
                                              </m:r>
                                            </m:sub>
                                          </m:sSub>
                                        </m:e>
                                      </m:mr>
                                      <m:mr>
                                        <m:e>
                                          <m:sSub>
                                            <m:sSubPr>
                                              <m:ctrlPr>
                                                <a:rPr lang="es-CO" sz="1800">
                                                  <a:solidFill>
                                                    <a:schemeClr val="tx1"/>
                                                  </a:solidFill>
                                                  <a:effectLst/>
                                                </a:rPr>
                                              </m:ctrlPr>
                                            </m:sSubPr>
                                            <m:e>
                                              <m:acc>
                                                <m:accPr>
                                                  <m:chr m:val="̇"/>
                                                  <m:ctrlPr>
                                                    <a:rPr lang="es-CO" sz="1800">
                                                      <a:solidFill>
                                                        <a:schemeClr val="tx1"/>
                                                      </a:solidFill>
                                                      <a:effectLst/>
                                                    </a:rPr>
                                                  </m:ctrlPr>
                                                </m:accPr>
                                                <m:e>
                                                  <m:r>
                                                    <a:rPr lang="es-CO" sz="1800">
                                                      <a:solidFill>
                                                        <a:schemeClr val="tx1"/>
                                                      </a:solidFill>
                                                      <a:effectLst/>
                                                    </a:rPr>
                                                    <m:t>𝜃</m:t>
                                                  </m:r>
                                                </m:e>
                                              </m:acc>
                                            </m:e>
                                            <m:sub>
                                              <m:r>
                                                <a:rPr lang="es-CO" sz="1800">
                                                  <a:solidFill>
                                                    <a:schemeClr val="tx1"/>
                                                  </a:solidFill>
                                                  <a:effectLst/>
                                                </a:rPr>
                                                <m:t>𝑙</m:t>
                                              </m:r>
                                            </m:sub>
                                          </m:sSub>
                                        </m:e>
                                      </m:mr>
                                    </m:m>
                                  </m:e>
                                </m:d>
                                <m:r>
                                  <a:rPr lang="es-CO" sz="1800">
                                    <a:solidFill>
                                      <a:schemeClr val="tx1"/>
                                    </a:solidFill>
                                    <a:effectLst/>
                                  </a:rPr>
                                  <m:t>=</m:t>
                                </m:r>
                                <m:f>
                                  <m:fPr>
                                    <m:ctrlPr>
                                      <a:rPr lang="es-CO" sz="1800">
                                        <a:solidFill>
                                          <a:schemeClr val="tx1"/>
                                        </a:solidFill>
                                        <a:effectLst/>
                                      </a:rPr>
                                    </m:ctrlPr>
                                  </m:fPr>
                                  <m:num>
                                    <m:r>
                                      <a:rPr lang="es-CO" sz="1800">
                                        <a:solidFill>
                                          <a:schemeClr val="tx1"/>
                                        </a:solidFill>
                                        <a:effectLst/>
                                      </a:rPr>
                                      <m:t>1</m:t>
                                    </m:r>
                                  </m:num>
                                  <m:den>
                                    <m:r>
                                      <a:rPr lang="es-CO" sz="1800">
                                        <a:solidFill>
                                          <a:schemeClr val="tx1"/>
                                        </a:solidFill>
                                        <a:effectLst/>
                                      </a:rPr>
                                      <m:t>𝑟</m:t>
                                    </m:r>
                                  </m:den>
                                </m:f>
                                <m:d>
                                  <m:dPr>
                                    <m:begChr m:val="["/>
                                    <m:endChr m:val="]"/>
                                    <m:ctrlPr>
                                      <a:rPr lang="es-CO" sz="1800">
                                        <a:solidFill>
                                          <a:schemeClr val="tx1"/>
                                        </a:solidFill>
                                        <a:effectLst/>
                                      </a:rPr>
                                    </m:ctrlPr>
                                  </m:dPr>
                                  <m:e>
                                    <m:m>
                                      <m:mPr>
                                        <m:mcs>
                                          <m:mc>
                                            <m:mcPr>
                                              <m:count m:val="3"/>
                                              <m:mcJc m:val="center"/>
                                            </m:mcPr>
                                          </m:mc>
                                        </m:mcs>
                                        <m:ctrlPr>
                                          <a:rPr lang="es-CO" sz="1800">
                                            <a:solidFill>
                                              <a:schemeClr val="tx1"/>
                                            </a:solidFill>
                                            <a:effectLst/>
                                          </a:rPr>
                                        </m:ctrlPr>
                                      </m:mPr>
                                      <m:mr>
                                        <m:e>
                                          <m:func>
                                            <m:funcPr>
                                              <m:ctrlPr>
                                                <a:rPr lang="es-CO" sz="1800">
                                                  <a:solidFill>
                                                    <a:schemeClr val="tx1"/>
                                                  </a:solidFill>
                                                  <a:effectLst/>
                                                </a:rPr>
                                              </m:ctrlPr>
                                            </m:funcPr>
                                            <m:fName>
                                              <m:r>
                                                <m:rPr>
                                                  <m:sty m:val="p"/>
                                                </m:rPr>
                                                <a:rPr lang="es-CO" sz="1800">
                                                  <a:solidFill>
                                                    <a:schemeClr val="tx1"/>
                                                  </a:solidFill>
                                                  <a:effectLst/>
                                                </a:rPr>
                                                <m:t>cos</m:t>
                                              </m:r>
                                            </m:fName>
                                            <m:e>
                                              <m:r>
                                                <a:rPr lang="es-CO" sz="1800">
                                                  <a:solidFill>
                                                    <a:schemeClr val="tx1"/>
                                                  </a:solidFill>
                                                  <a:effectLst/>
                                                </a:rPr>
                                                <m:t>𝜙</m:t>
                                              </m:r>
                                            </m:e>
                                          </m:func>
                                        </m:e>
                                        <m:e>
                                          <m:func>
                                            <m:funcPr>
                                              <m:ctrlPr>
                                                <a:rPr lang="es-CO" sz="1800">
                                                  <a:solidFill>
                                                    <a:schemeClr val="tx1"/>
                                                  </a:solidFill>
                                                  <a:effectLst/>
                                                </a:rPr>
                                              </m:ctrlPr>
                                            </m:funcPr>
                                            <m:fName>
                                              <m:r>
                                                <m:rPr>
                                                  <m:sty m:val="p"/>
                                                </m:rPr>
                                                <a:rPr lang="es-CO" sz="1800">
                                                  <a:solidFill>
                                                    <a:schemeClr val="tx1"/>
                                                  </a:solidFill>
                                                  <a:effectLst/>
                                                </a:rPr>
                                                <m:t>sin</m:t>
                                              </m:r>
                                            </m:fName>
                                            <m:e>
                                              <m:r>
                                                <a:rPr lang="es-CO" sz="1800">
                                                  <a:solidFill>
                                                    <a:schemeClr val="tx1"/>
                                                  </a:solidFill>
                                                  <a:effectLst/>
                                                </a:rPr>
                                                <m:t>𝜙</m:t>
                                              </m:r>
                                            </m:e>
                                          </m:func>
                                        </m:e>
                                        <m:e>
                                          <m:r>
                                            <a:rPr lang="es-CO" sz="1800">
                                              <a:solidFill>
                                                <a:schemeClr val="tx1"/>
                                              </a:solidFill>
                                              <a:effectLst/>
                                            </a:rPr>
                                            <m:t>𝛼</m:t>
                                          </m:r>
                                        </m:e>
                                      </m:mr>
                                      <m:mr>
                                        <m:e>
                                          <m:func>
                                            <m:funcPr>
                                              <m:ctrlPr>
                                                <a:rPr lang="es-CO" sz="1800">
                                                  <a:solidFill>
                                                    <a:schemeClr val="tx1"/>
                                                  </a:solidFill>
                                                  <a:effectLst/>
                                                </a:rPr>
                                              </m:ctrlPr>
                                            </m:funcPr>
                                            <m:fName>
                                              <m:r>
                                                <m:rPr>
                                                  <m:sty m:val="p"/>
                                                </m:rPr>
                                                <a:rPr lang="es-CO" sz="1800">
                                                  <a:solidFill>
                                                    <a:schemeClr val="tx1"/>
                                                  </a:solidFill>
                                                  <a:effectLst/>
                                                </a:rPr>
                                                <m:t>cos</m:t>
                                              </m:r>
                                            </m:fName>
                                            <m:e>
                                              <m:r>
                                                <a:rPr lang="es-CO" sz="1800">
                                                  <a:solidFill>
                                                    <a:schemeClr val="tx1"/>
                                                  </a:solidFill>
                                                  <a:effectLst/>
                                                </a:rPr>
                                                <m:t>𝜙</m:t>
                                              </m:r>
                                            </m:e>
                                          </m:func>
                                        </m:e>
                                        <m:e>
                                          <m:func>
                                            <m:funcPr>
                                              <m:ctrlPr>
                                                <a:rPr lang="es-CO" sz="1800">
                                                  <a:solidFill>
                                                    <a:schemeClr val="tx1"/>
                                                  </a:solidFill>
                                                  <a:effectLst/>
                                                </a:rPr>
                                              </m:ctrlPr>
                                            </m:funcPr>
                                            <m:fName>
                                              <m:r>
                                                <m:rPr>
                                                  <m:sty m:val="p"/>
                                                </m:rPr>
                                                <a:rPr lang="es-CO" sz="1800">
                                                  <a:solidFill>
                                                    <a:schemeClr val="tx1"/>
                                                  </a:solidFill>
                                                  <a:effectLst/>
                                                </a:rPr>
                                                <m:t>sin</m:t>
                                              </m:r>
                                            </m:fName>
                                            <m:e>
                                              <m:r>
                                                <a:rPr lang="es-CO" sz="1800">
                                                  <a:solidFill>
                                                    <a:schemeClr val="tx1"/>
                                                  </a:solidFill>
                                                  <a:effectLst/>
                                                </a:rPr>
                                                <m:t>𝜙</m:t>
                                              </m:r>
                                            </m:e>
                                          </m:func>
                                        </m:e>
                                        <m:e>
                                          <m:r>
                                            <a:rPr lang="es-CO" sz="1800">
                                              <a:solidFill>
                                                <a:schemeClr val="tx1"/>
                                              </a:solidFill>
                                              <a:effectLst/>
                                            </a:rPr>
                                            <m:t>−</m:t>
                                          </m:r>
                                          <m:r>
                                            <a:rPr lang="es-CO" sz="1800">
                                              <a:solidFill>
                                                <a:schemeClr val="tx1"/>
                                              </a:solidFill>
                                              <a:effectLst/>
                                            </a:rPr>
                                            <m:t>𝛼</m:t>
                                          </m:r>
                                        </m:e>
                                      </m:mr>
                                    </m:m>
                                  </m:e>
                                </m:d>
                                <m:d>
                                  <m:dPr>
                                    <m:begChr m:val="["/>
                                    <m:endChr m:val="]"/>
                                    <m:ctrlPr>
                                      <a:rPr lang="es-CO" sz="1800">
                                        <a:solidFill>
                                          <a:schemeClr val="tx1"/>
                                        </a:solidFill>
                                        <a:effectLst/>
                                      </a:rPr>
                                    </m:ctrlPr>
                                  </m:dPr>
                                  <m:e>
                                    <m:m>
                                      <m:mPr>
                                        <m:mcs>
                                          <m:mc>
                                            <m:mcPr>
                                              <m:count m:val="1"/>
                                              <m:mcJc m:val="center"/>
                                            </m:mcPr>
                                          </m:mc>
                                        </m:mcs>
                                        <m:ctrlPr>
                                          <a:rPr lang="es-CO" sz="1800">
                                            <a:solidFill>
                                              <a:schemeClr val="tx1"/>
                                            </a:solidFill>
                                            <a:effectLst/>
                                          </a:rPr>
                                        </m:ctrlPr>
                                      </m:mPr>
                                      <m:mr>
                                        <m:e>
                                          <m:acc>
                                            <m:accPr>
                                              <m:chr m:val="̇"/>
                                              <m:ctrlPr>
                                                <a:rPr lang="es-CO" sz="1800">
                                                  <a:solidFill>
                                                    <a:schemeClr val="tx1"/>
                                                  </a:solidFill>
                                                  <a:effectLst/>
                                                </a:rPr>
                                              </m:ctrlPr>
                                            </m:accPr>
                                            <m:e>
                                              <m:r>
                                                <a:rPr lang="es-CO" sz="1800">
                                                  <a:solidFill>
                                                    <a:schemeClr val="tx1"/>
                                                  </a:solidFill>
                                                  <a:effectLst/>
                                                </a:rPr>
                                                <m:t>𝑥</m:t>
                                              </m:r>
                                            </m:e>
                                          </m:acc>
                                        </m:e>
                                      </m:mr>
                                      <m:mr>
                                        <m:e>
                                          <m:acc>
                                            <m:accPr>
                                              <m:chr m:val="̇"/>
                                              <m:ctrlPr>
                                                <a:rPr lang="es-CO" sz="1800">
                                                  <a:solidFill>
                                                    <a:schemeClr val="tx1"/>
                                                  </a:solidFill>
                                                  <a:effectLst/>
                                                </a:rPr>
                                              </m:ctrlPr>
                                            </m:accPr>
                                            <m:e>
                                              <m:r>
                                                <a:rPr lang="es-CO" sz="1800">
                                                  <a:solidFill>
                                                    <a:schemeClr val="tx1"/>
                                                  </a:solidFill>
                                                  <a:effectLst/>
                                                </a:rPr>
                                                <m:t>𝑦</m:t>
                                              </m:r>
                                            </m:e>
                                          </m:acc>
                                        </m:e>
                                      </m:mr>
                                      <m:mr>
                                        <m:e>
                                          <m:acc>
                                            <m:accPr>
                                              <m:chr m:val="̇"/>
                                              <m:ctrlPr>
                                                <a:rPr lang="es-CO" sz="1800">
                                                  <a:solidFill>
                                                    <a:schemeClr val="tx1"/>
                                                  </a:solidFill>
                                                  <a:effectLst/>
                                                </a:rPr>
                                              </m:ctrlPr>
                                            </m:accPr>
                                            <m:e>
                                              <m:r>
                                                <a:rPr lang="es-CO" sz="1800">
                                                  <a:solidFill>
                                                    <a:schemeClr val="tx1"/>
                                                  </a:solidFill>
                                                  <a:effectLst/>
                                                </a:rPr>
                                                <m:t>𝜙</m:t>
                                              </m:r>
                                            </m:e>
                                          </m:acc>
                                        </m:e>
                                      </m:mr>
                                    </m:m>
                                  </m:e>
                                </m:d>
                                <m:r>
                                  <a:rPr lang="es-CO" sz="1800">
                                    <a:solidFill>
                                      <a:schemeClr val="tx1"/>
                                    </a:solidFill>
                                    <a:effectLst/>
                                  </a:rPr>
                                  <m:t>,</m:t>
                                </m:r>
                              </m:oMath>
                            </m:oMathPara>
                          </a14:m>
                          <a:endParaRPr lang="es-CO"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algn="ctr">
                            <a:spcAft>
                              <a:spcPts val="1000"/>
                            </a:spcAft>
                          </a:pPr>
                          <a:r>
                            <a:rPr lang="es-CO" sz="1800" dirty="0" smtClean="0">
                              <a:solidFill>
                                <a:schemeClr val="tx1"/>
                              </a:solidFill>
                              <a:effectLst/>
                            </a:rPr>
                            <a:t>(1)</a:t>
                          </a:r>
                          <a:endParaRPr lang="es-CO"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75991879"/>
                      </a:ext>
                    </a:extLst>
                  </a:tr>
                </a:tbl>
              </a:graphicData>
            </a:graphic>
          </p:graphicFrame>
        </mc:Choice>
        <mc:Fallback>
          <p:graphicFrame>
            <p:nvGraphicFramePr>
              <p:cNvPr id="6" name="Tabla 5"/>
              <p:cNvGraphicFramePr>
                <a:graphicFrameLocks noGrp="1"/>
              </p:cNvGraphicFramePr>
              <p:nvPr>
                <p:extLst>
                  <p:ext uri="{D42A27DB-BD31-4B8C-83A1-F6EECF244321}">
                    <p14:modId xmlns:p14="http://schemas.microsoft.com/office/powerpoint/2010/main" val="3051777259"/>
                  </p:ext>
                </p:extLst>
              </p:nvPr>
            </p:nvGraphicFramePr>
            <p:xfrm>
              <a:off x="1295400" y="3252651"/>
              <a:ext cx="9601200" cy="1410789"/>
            </p:xfrm>
            <a:graphic>
              <a:graphicData uri="http://schemas.openxmlformats.org/drawingml/2006/table">
                <a:tbl>
                  <a:tblPr firstRow="1" firstCol="1" bandRow="1">
                    <a:tableStyleId>{5C22544A-7EE6-4342-B048-85BDC9FD1C3A}</a:tableStyleId>
                  </a:tblPr>
                  <a:tblGrid>
                    <a:gridCol w="8437418">
                      <a:extLst>
                        <a:ext uri="{9D8B030D-6E8A-4147-A177-3AD203B41FA5}">
                          <a16:colId xmlns:a16="http://schemas.microsoft.com/office/drawing/2014/main" val="2409159487"/>
                        </a:ext>
                      </a:extLst>
                    </a:gridCol>
                    <a:gridCol w="1163782">
                      <a:extLst>
                        <a:ext uri="{9D8B030D-6E8A-4147-A177-3AD203B41FA5}">
                          <a16:colId xmlns:a16="http://schemas.microsoft.com/office/drawing/2014/main" val="239601489"/>
                        </a:ext>
                      </a:extLst>
                    </a:gridCol>
                  </a:tblGrid>
                  <a:tr h="1410789">
                    <a:tc>
                      <a:txBody>
                        <a:bodyPr/>
                        <a:lstStyle/>
                        <a:p>
                          <a:endParaRPr lang="es-CO"/>
                        </a:p>
                      </a:txBody>
                      <a:tcPr marL="68580" marR="68580" marT="0" marB="0" anchor="ctr">
                        <a:blipFill>
                          <a:blip r:embed="rId4"/>
                          <a:stretch>
                            <a:fillRect l="-72" t="-431" r="-14079" b="-2155"/>
                          </a:stretch>
                        </a:blipFill>
                      </a:tcPr>
                    </a:tc>
                    <a:tc>
                      <a:txBody>
                        <a:bodyPr/>
                        <a:lstStyle/>
                        <a:p>
                          <a:pPr algn="ctr">
                            <a:spcAft>
                              <a:spcPts val="1000"/>
                            </a:spcAft>
                          </a:pPr>
                          <a:r>
                            <a:rPr lang="es-CO" sz="1800" dirty="0" smtClean="0">
                              <a:solidFill>
                                <a:schemeClr val="tx1"/>
                              </a:solidFill>
                              <a:effectLst/>
                            </a:rPr>
                            <a:t>(1)</a:t>
                          </a:r>
                          <a:endParaRPr lang="es-CO"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75991879"/>
                      </a:ext>
                    </a:extLst>
                  </a:tr>
                </a:tbl>
              </a:graphicData>
            </a:graphic>
          </p:graphicFrame>
        </mc:Fallback>
      </mc:AlternateContent>
      <p:sp>
        <p:nvSpPr>
          <p:cNvPr id="7" name="Rectángulo 6"/>
          <p:cNvSpPr/>
          <p:nvPr/>
        </p:nvSpPr>
        <p:spPr>
          <a:xfrm>
            <a:off x="1295402" y="2009738"/>
            <a:ext cx="2776722" cy="369332"/>
          </a:xfrm>
          <a:prstGeom prst="rect">
            <a:avLst/>
          </a:prstGeom>
        </p:spPr>
        <p:txBody>
          <a:bodyPr wrap="none">
            <a:spAutoFit/>
          </a:bodyPr>
          <a:lstStyle/>
          <a:p>
            <a:r>
              <a:rPr lang="es-MX" dirty="0" smtClean="0"/>
              <a:t>Modelo cinemático del robot</a:t>
            </a:r>
            <a:endParaRPr lang="es-CO" dirty="0"/>
          </a:p>
        </p:txBody>
      </p:sp>
    </p:spTree>
    <p:extLst>
      <p:ext uri="{BB962C8B-B14F-4D97-AF65-F5344CB8AC3E}">
        <p14:creationId xmlns:p14="http://schemas.microsoft.com/office/powerpoint/2010/main" val="10516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Modelo Matemático</a:t>
            </a:r>
            <a:endParaRPr lang="es-CO" dirty="0"/>
          </a:p>
        </p:txBody>
      </p:sp>
      <p:sp>
        <p:nvSpPr>
          <p:cNvPr id="7" name="Rectángulo 6"/>
          <p:cNvSpPr/>
          <p:nvPr/>
        </p:nvSpPr>
        <p:spPr>
          <a:xfrm>
            <a:off x="1295402" y="2009738"/>
            <a:ext cx="3557384" cy="369332"/>
          </a:xfrm>
          <a:prstGeom prst="rect">
            <a:avLst/>
          </a:prstGeom>
        </p:spPr>
        <p:txBody>
          <a:bodyPr wrap="none">
            <a:spAutoFit/>
          </a:bodyPr>
          <a:lstStyle/>
          <a:p>
            <a:r>
              <a:rPr lang="es-MX" dirty="0" smtClean="0"/>
              <a:t>Figura 2 modelo cinemático del robot</a:t>
            </a:r>
            <a:endParaRPr lang="es-CO" dirty="0"/>
          </a:p>
        </p:txBody>
      </p:sp>
      <p:pic>
        <p:nvPicPr>
          <p:cNvPr id="8" name="Marcador de contenido 7"/>
          <p:cNvPicPr>
            <a:picLocks noGrp="1"/>
          </p:cNvPicPr>
          <p:nvPr>
            <p:ph idx="1"/>
          </p:nvPr>
        </p:nvPicPr>
        <p:blipFill>
          <a:blip r:embed="rId2"/>
          <a:stretch>
            <a:fillRect/>
          </a:stretch>
        </p:blipFill>
        <p:spPr>
          <a:xfrm>
            <a:off x="1295402" y="2483572"/>
            <a:ext cx="9601196" cy="3342461"/>
          </a:xfrm>
          <a:prstGeom prst="rect">
            <a:avLst/>
          </a:prstGeom>
        </p:spPr>
      </p:pic>
    </p:spTree>
    <p:extLst>
      <p:ext uri="{BB962C8B-B14F-4D97-AF65-F5344CB8AC3E}">
        <p14:creationId xmlns:p14="http://schemas.microsoft.com/office/powerpoint/2010/main" val="33358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Modelo Matemático</a:t>
            </a:r>
            <a:endParaRPr lang="es-CO" dirty="0"/>
          </a:p>
        </p:txBody>
      </p:sp>
      <p:sp>
        <p:nvSpPr>
          <p:cNvPr id="7" name="Rectángulo 6"/>
          <p:cNvSpPr/>
          <p:nvPr/>
        </p:nvSpPr>
        <p:spPr>
          <a:xfrm>
            <a:off x="1295402" y="2009738"/>
            <a:ext cx="2305055" cy="369332"/>
          </a:xfrm>
          <a:prstGeom prst="rect">
            <a:avLst/>
          </a:prstGeom>
        </p:spPr>
        <p:txBody>
          <a:bodyPr wrap="none">
            <a:spAutoFit/>
          </a:bodyPr>
          <a:lstStyle/>
          <a:p>
            <a:r>
              <a:rPr lang="es-MX" dirty="0" smtClean="0"/>
              <a:t>Parámetros robot V-</a:t>
            </a:r>
            <a:r>
              <a:rPr lang="es-MX" dirty="0" err="1" smtClean="0"/>
              <a:t>rep</a:t>
            </a:r>
            <a:endParaRPr lang="es-CO" dirty="0"/>
          </a:p>
        </p:txBody>
      </p:sp>
      <mc:AlternateContent xmlns:mc="http://schemas.openxmlformats.org/markup-compatibility/2006">
        <mc:Choice xmlns:a14="http://schemas.microsoft.com/office/drawing/2010/main" Requires="a14">
          <p:graphicFrame>
            <p:nvGraphicFramePr>
              <p:cNvPr id="6" name="Marcador de contenido 5"/>
              <p:cNvGraphicFramePr>
                <a:graphicFrameLocks noGrp="1"/>
              </p:cNvGraphicFramePr>
              <p:nvPr>
                <p:ph idx="1"/>
                <p:extLst>
                  <p:ext uri="{D42A27DB-BD31-4B8C-83A1-F6EECF244321}">
                    <p14:modId xmlns:p14="http://schemas.microsoft.com/office/powerpoint/2010/main" val="85952352"/>
                  </p:ext>
                </p:extLst>
              </p:nvPr>
            </p:nvGraphicFramePr>
            <p:xfrm>
              <a:off x="1295400" y="2521130"/>
              <a:ext cx="9601201" cy="3591525"/>
            </p:xfrm>
            <a:graphic>
              <a:graphicData uri="http://schemas.openxmlformats.org/drawingml/2006/table">
                <a:tbl>
                  <a:tblPr>
                    <a:tableStyleId>{5C22544A-7EE6-4342-B048-85BDC9FD1C3A}</a:tableStyleId>
                  </a:tblPr>
                  <a:tblGrid>
                    <a:gridCol w="1541953">
                      <a:extLst>
                        <a:ext uri="{9D8B030D-6E8A-4147-A177-3AD203B41FA5}">
                          <a16:colId xmlns:a16="http://schemas.microsoft.com/office/drawing/2014/main" val="3782088436"/>
                        </a:ext>
                      </a:extLst>
                    </a:gridCol>
                    <a:gridCol w="3260568">
                      <a:extLst>
                        <a:ext uri="{9D8B030D-6E8A-4147-A177-3AD203B41FA5}">
                          <a16:colId xmlns:a16="http://schemas.microsoft.com/office/drawing/2014/main" val="3347568210"/>
                        </a:ext>
                      </a:extLst>
                    </a:gridCol>
                    <a:gridCol w="2400300">
                      <a:extLst>
                        <a:ext uri="{9D8B030D-6E8A-4147-A177-3AD203B41FA5}">
                          <a16:colId xmlns:a16="http://schemas.microsoft.com/office/drawing/2014/main" val="3655207107"/>
                        </a:ext>
                      </a:extLst>
                    </a:gridCol>
                    <a:gridCol w="2398380">
                      <a:extLst>
                        <a:ext uri="{9D8B030D-6E8A-4147-A177-3AD203B41FA5}">
                          <a16:colId xmlns:a16="http://schemas.microsoft.com/office/drawing/2014/main" val="1109386533"/>
                        </a:ext>
                      </a:extLst>
                    </a:gridCol>
                  </a:tblGrid>
                  <a:tr h="275197">
                    <a:tc>
                      <a:txBody>
                        <a:bodyPr/>
                        <a:lstStyle/>
                        <a:p>
                          <a:pPr algn="ctr">
                            <a:lnSpc>
                              <a:spcPct val="107000"/>
                            </a:lnSpc>
                            <a:spcAft>
                              <a:spcPts val="800"/>
                            </a:spcAft>
                          </a:pPr>
                          <a:r>
                            <a:rPr lang="es-CO" sz="1800">
                              <a:effectLst/>
                            </a:rPr>
                            <a:t>Parámetro</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800" cap="small">
                              <a:effectLst/>
                            </a:rPr>
                            <a:t>Descripción</a:t>
                          </a:r>
                          <a:endParaRPr lang="es-CO"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800" cap="small">
                              <a:effectLst/>
                            </a:rPr>
                            <a:t>Unidad de medida</a:t>
                          </a:r>
                          <a:endParaRPr lang="es-CO"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800" cap="small">
                              <a:effectLst/>
                            </a:rPr>
                            <a:t>Valor</a:t>
                          </a:r>
                          <a:endParaRPr lang="es-CO"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439326"/>
                      </a:ext>
                    </a:extLst>
                  </a:tr>
                  <a:tr h="489565">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a:effectLst/>
                                      </a:rPr>
                                    </m:ctrlPr>
                                  </m:sSubPr>
                                  <m:e>
                                    <m:r>
                                      <a:rPr lang="es-CO" sz="1800">
                                        <a:effectLst/>
                                      </a:rPr>
                                      <m:t>𝑀</m:t>
                                    </m:r>
                                  </m:e>
                                  <m:sub>
                                    <m:r>
                                      <a:rPr lang="es-CO" sz="1800">
                                        <a:effectLst/>
                                      </a:rPr>
                                      <m:t>𝑡</m:t>
                                    </m:r>
                                  </m:sub>
                                </m:sSub>
                              </m:oMath>
                            </m:oMathPara>
                          </a14:m>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Masa total</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a:t>
                          </a:r>
                          <a14:m>
                            <m:oMath xmlns:m="http://schemas.openxmlformats.org/officeDocument/2006/math">
                              <m:sSub>
                                <m:sSubPr>
                                  <m:ctrlPr>
                                    <a:rPr lang="es-CO" sz="1800">
                                      <a:effectLst/>
                                    </a:rPr>
                                  </m:ctrlPr>
                                </m:sSubPr>
                                <m:e>
                                  <m:r>
                                    <a:rPr lang="es-CO" sz="1800">
                                      <a:effectLst/>
                                    </a:rPr>
                                    <m:t>𝐾</m:t>
                                  </m:r>
                                </m:e>
                                <m:sub>
                                  <m:r>
                                    <a:rPr lang="es-CO" sz="1800">
                                      <a:effectLst/>
                                    </a:rPr>
                                    <m:t>𝑔</m:t>
                                  </m:r>
                                </m:sub>
                              </m:sSub>
                            </m:oMath>
                          </a14:m>
                          <a:r>
                            <a:rPr lang="es-CO" sz="1800">
                              <a:effectLst/>
                            </a:rPr>
                            <a: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20.25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6995630"/>
                      </a:ext>
                    </a:extLst>
                  </a:tr>
                  <a:tr h="489565">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a:effectLst/>
                                      </a:rPr>
                                    </m:ctrlPr>
                                  </m:sSubPr>
                                  <m:e>
                                    <m:r>
                                      <a:rPr lang="es-CO" sz="1800">
                                        <a:effectLst/>
                                      </a:rPr>
                                      <m:t>𝑀</m:t>
                                    </m:r>
                                  </m:e>
                                  <m:sub>
                                    <m:r>
                                      <a:rPr lang="es-CO" sz="1800">
                                        <a:effectLst/>
                                      </a:rPr>
                                      <m:t>𝑟</m:t>
                                    </m:r>
                                  </m:sub>
                                </m:sSub>
                              </m:oMath>
                            </m:oMathPara>
                          </a14:m>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Masa rueda derecha</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a:t>
                          </a:r>
                          <a14:m>
                            <m:oMath xmlns:m="http://schemas.openxmlformats.org/officeDocument/2006/math">
                              <m:sSub>
                                <m:sSubPr>
                                  <m:ctrlPr>
                                    <a:rPr lang="es-CO" sz="1800">
                                      <a:effectLst/>
                                    </a:rPr>
                                  </m:ctrlPr>
                                </m:sSubPr>
                                <m:e>
                                  <m:r>
                                    <a:rPr lang="es-CO" sz="1800">
                                      <a:effectLst/>
                                    </a:rPr>
                                    <m:t>𝐾</m:t>
                                  </m:r>
                                </m:e>
                                <m:sub>
                                  <m:r>
                                    <a:rPr lang="es-CO" sz="1800">
                                      <a:effectLst/>
                                    </a:rPr>
                                    <m:t>𝑔</m:t>
                                  </m:r>
                                </m:sub>
                              </m:sSub>
                            </m:oMath>
                          </a14:m>
                          <a:r>
                            <a:rPr lang="es-CO" sz="1800">
                              <a:effectLst/>
                            </a:rPr>
                            <a: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1.5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3699688"/>
                      </a:ext>
                    </a:extLst>
                  </a:tr>
                  <a:tr h="489565">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a:effectLst/>
                                      </a:rPr>
                                    </m:ctrlPr>
                                  </m:sSubPr>
                                  <m:e>
                                    <m:r>
                                      <a:rPr lang="es-CO" sz="1800">
                                        <a:effectLst/>
                                      </a:rPr>
                                      <m:t>𝑀</m:t>
                                    </m:r>
                                  </m:e>
                                  <m:sub>
                                    <m:r>
                                      <a:rPr lang="es-CO" sz="1800">
                                        <a:effectLst/>
                                      </a:rPr>
                                      <m:t>𝑙</m:t>
                                    </m:r>
                                  </m:sub>
                                </m:sSub>
                              </m:oMath>
                            </m:oMathPara>
                          </a14:m>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Masa rueda izquierda</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a:t>
                          </a:r>
                          <a14:m>
                            <m:oMath xmlns:m="http://schemas.openxmlformats.org/officeDocument/2006/math">
                              <m:sSub>
                                <m:sSubPr>
                                  <m:ctrlPr>
                                    <a:rPr lang="es-CO" sz="1800">
                                      <a:effectLst/>
                                    </a:rPr>
                                  </m:ctrlPr>
                                </m:sSubPr>
                                <m:e>
                                  <m:r>
                                    <a:rPr lang="es-CO" sz="1800">
                                      <a:effectLst/>
                                    </a:rPr>
                                    <m:t>𝐾</m:t>
                                  </m:r>
                                </m:e>
                                <m:sub>
                                  <m:r>
                                    <a:rPr lang="es-CO" sz="1800">
                                      <a:effectLst/>
                                    </a:rPr>
                                    <m:t>𝑔</m:t>
                                  </m:r>
                                </m:sub>
                              </m:sSub>
                            </m:oMath>
                          </a14:m>
                          <a:r>
                            <a:rPr lang="es-CO" sz="1800">
                              <a:effectLst/>
                            </a:rPr>
                            <a: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1.5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1541507"/>
                      </a:ext>
                    </a:extLst>
                  </a:tr>
                  <a:tr h="489565">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a:effectLst/>
                                      </a:rPr>
                                    </m:ctrlPr>
                                  </m:sSubPr>
                                  <m:e>
                                    <m:r>
                                      <a:rPr lang="es-CO" sz="1800">
                                        <a:effectLst/>
                                      </a:rPr>
                                      <m:t>𝑀</m:t>
                                    </m:r>
                                  </m:e>
                                  <m:sub>
                                    <m:r>
                                      <a:rPr lang="es-CO" sz="1800">
                                        <a:effectLst/>
                                      </a:rPr>
                                      <m:t>𝑟𝑙</m:t>
                                    </m:r>
                                  </m:sub>
                                </m:sSub>
                              </m:oMath>
                            </m:oMathPara>
                          </a14:m>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Masa rueda loca</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a:t>
                          </a:r>
                          <a14:m>
                            <m:oMath xmlns:m="http://schemas.openxmlformats.org/officeDocument/2006/math">
                              <m:sSub>
                                <m:sSubPr>
                                  <m:ctrlPr>
                                    <a:rPr lang="es-CO" sz="1800">
                                      <a:effectLst/>
                                    </a:rPr>
                                  </m:ctrlPr>
                                </m:sSubPr>
                                <m:e>
                                  <m:r>
                                    <a:rPr lang="es-CO" sz="1800">
                                      <a:effectLst/>
                                    </a:rPr>
                                    <m:t>𝐾</m:t>
                                  </m:r>
                                </m:e>
                                <m:sub>
                                  <m:r>
                                    <a:rPr lang="es-CO" sz="1800">
                                      <a:effectLst/>
                                    </a:rPr>
                                    <m:t>𝑔</m:t>
                                  </m:r>
                                </m:sub>
                              </m:sSub>
                            </m:oMath>
                          </a14:m>
                          <a:r>
                            <a:rPr lang="es-CO" sz="1800">
                              <a:effectLst/>
                            </a:rPr>
                            <a: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1.25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765540"/>
                      </a:ext>
                    </a:extLst>
                  </a:tr>
                  <a:tr h="489565">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a:effectLst/>
                                      </a:rPr>
                                    </m:ctrlPr>
                                  </m:sSubPr>
                                  <m:e>
                                    <m:r>
                                      <a:rPr lang="es-CO" sz="1800">
                                        <a:effectLst/>
                                      </a:rPr>
                                      <m:t>𝑀</m:t>
                                    </m:r>
                                  </m:e>
                                  <m:sub>
                                    <m:r>
                                      <a:rPr lang="es-CO" sz="1800">
                                        <a:effectLst/>
                                      </a:rPr>
                                      <m:t>𝑏</m:t>
                                    </m:r>
                                  </m:sub>
                                </m:sSub>
                              </m:oMath>
                            </m:oMathPara>
                          </a14:m>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Masa Base del robot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a:t>
                          </a:r>
                          <a14:m>
                            <m:oMath xmlns:m="http://schemas.openxmlformats.org/officeDocument/2006/math">
                              <m:sSub>
                                <m:sSubPr>
                                  <m:ctrlPr>
                                    <a:rPr lang="es-CO" sz="1800">
                                      <a:effectLst/>
                                    </a:rPr>
                                  </m:ctrlPr>
                                </m:sSubPr>
                                <m:e>
                                  <m:r>
                                    <a:rPr lang="es-CO" sz="1800">
                                      <a:effectLst/>
                                    </a:rPr>
                                    <m:t>𝐾</m:t>
                                  </m:r>
                                </m:e>
                                <m:sub>
                                  <m:r>
                                    <a:rPr lang="es-CO" sz="1800">
                                      <a:effectLst/>
                                    </a:rPr>
                                    <m:t>𝑔</m:t>
                                  </m:r>
                                </m:sub>
                              </m:sSub>
                            </m:oMath>
                          </a14:m>
                          <a:r>
                            <a:rPr lang="es-CO" sz="1800">
                              <a:effectLst/>
                            </a:rPr>
                            <a: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16</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8977707"/>
                      </a:ext>
                    </a:extLst>
                  </a:tr>
                  <a:tr h="489565">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CO" sz="1800">
                                    <a:effectLst/>
                                  </a:rPr>
                                  <m:t>2</m:t>
                                </m:r>
                                <m:r>
                                  <a:rPr lang="es-CO" sz="1800">
                                    <a:effectLst/>
                                  </a:rPr>
                                  <m:t>𝛼</m:t>
                                </m:r>
                              </m:oMath>
                            </m:oMathPara>
                          </a14:m>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Distancia entre los centro de las ruedas</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[m]</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0.3</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9492065"/>
                      </a:ext>
                    </a:extLst>
                  </a:tr>
                  <a:tr h="275197">
                    <a:tc>
                      <a:txBody>
                        <a:bodyPr/>
                        <a:lstStyle/>
                        <a:p>
                          <a:pPr algn="ctr">
                            <a:lnSpc>
                              <a:spcPct val="107000"/>
                            </a:lnSpc>
                            <a:spcAft>
                              <a:spcPts val="800"/>
                            </a:spcAft>
                          </a:pPr>
                          <a:r>
                            <a:rPr lang="es-CO" sz="1800">
                              <a:effectLst/>
                            </a:rPr>
                            <a:t>r</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Radio de las ruedas</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[m]</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dirty="0">
                              <a:effectLst/>
                            </a:rPr>
                            <a:t>0.0975</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5149180"/>
                      </a:ext>
                    </a:extLst>
                  </a:tr>
                </a:tbl>
              </a:graphicData>
            </a:graphic>
          </p:graphicFrame>
        </mc:Choice>
        <mc:Fallback>
          <p:graphicFrame>
            <p:nvGraphicFramePr>
              <p:cNvPr id="6" name="Marcador de contenido 5"/>
              <p:cNvGraphicFramePr>
                <a:graphicFrameLocks noGrp="1"/>
              </p:cNvGraphicFramePr>
              <p:nvPr>
                <p:ph idx="1"/>
                <p:extLst>
                  <p:ext uri="{D42A27DB-BD31-4B8C-83A1-F6EECF244321}">
                    <p14:modId xmlns:p14="http://schemas.microsoft.com/office/powerpoint/2010/main" val="85952352"/>
                  </p:ext>
                </p:extLst>
              </p:nvPr>
            </p:nvGraphicFramePr>
            <p:xfrm>
              <a:off x="1295400" y="2521130"/>
              <a:ext cx="9601201" cy="3591525"/>
            </p:xfrm>
            <a:graphic>
              <a:graphicData uri="http://schemas.openxmlformats.org/drawingml/2006/table">
                <a:tbl>
                  <a:tblPr>
                    <a:tableStyleId>{5C22544A-7EE6-4342-B048-85BDC9FD1C3A}</a:tableStyleId>
                  </a:tblPr>
                  <a:tblGrid>
                    <a:gridCol w="1541953">
                      <a:extLst>
                        <a:ext uri="{9D8B030D-6E8A-4147-A177-3AD203B41FA5}">
                          <a16:colId xmlns:a16="http://schemas.microsoft.com/office/drawing/2014/main" val="3782088436"/>
                        </a:ext>
                      </a:extLst>
                    </a:gridCol>
                    <a:gridCol w="3260568">
                      <a:extLst>
                        <a:ext uri="{9D8B030D-6E8A-4147-A177-3AD203B41FA5}">
                          <a16:colId xmlns:a16="http://schemas.microsoft.com/office/drawing/2014/main" val="3347568210"/>
                        </a:ext>
                      </a:extLst>
                    </a:gridCol>
                    <a:gridCol w="2400300">
                      <a:extLst>
                        <a:ext uri="{9D8B030D-6E8A-4147-A177-3AD203B41FA5}">
                          <a16:colId xmlns:a16="http://schemas.microsoft.com/office/drawing/2014/main" val="3655207107"/>
                        </a:ext>
                      </a:extLst>
                    </a:gridCol>
                    <a:gridCol w="2398380">
                      <a:extLst>
                        <a:ext uri="{9D8B030D-6E8A-4147-A177-3AD203B41FA5}">
                          <a16:colId xmlns:a16="http://schemas.microsoft.com/office/drawing/2014/main" val="1109386533"/>
                        </a:ext>
                      </a:extLst>
                    </a:gridCol>
                  </a:tblGrid>
                  <a:tr h="283401">
                    <a:tc>
                      <a:txBody>
                        <a:bodyPr/>
                        <a:lstStyle/>
                        <a:p>
                          <a:pPr algn="ctr">
                            <a:lnSpc>
                              <a:spcPct val="107000"/>
                            </a:lnSpc>
                            <a:spcAft>
                              <a:spcPts val="800"/>
                            </a:spcAft>
                          </a:pPr>
                          <a:r>
                            <a:rPr lang="es-CO" sz="1800">
                              <a:effectLst/>
                            </a:rPr>
                            <a:t>Parámetro</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800" cap="small">
                              <a:effectLst/>
                            </a:rPr>
                            <a:t>Descripción</a:t>
                          </a:r>
                          <a:endParaRPr lang="es-CO"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800" cap="small">
                              <a:effectLst/>
                            </a:rPr>
                            <a:t>Unidad de medida</a:t>
                          </a:r>
                          <a:endParaRPr lang="es-CO"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1800" cap="small">
                              <a:effectLst/>
                            </a:rPr>
                            <a:t>Valor</a:t>
                          </a:r>
                          <a:endParaRPr lang="es-CO"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439326"/>
                      </a:ext>
                    </a:extLst>
                  </a:tr>
                  <a:tr h="489565">
                    <a:tc>
                      <a:txBody>
                        <a:bodyPr/>
                        <a:lstStyle/>
                        <a:p>
                          <a:endParaRPr lang="es-CO"/>
                        </a:p>
                      </a:txBody>
                      <a:tcPr marL="68580" marR="68580" marT="0" marB="0" anchor="ctr">
                        <a:blipFill>
                          <a:blip r:embed="rId2"/>
                          <a:stretch>
                            <a:fillRect l="-395" t="-71250" r="-523715" b="-608750"/>
                          </a:stretch>
                        </a:blipFill>
                      </a:tcPr>
                    </a:tc>
                    <a:tc>
                      <a:txBody>
                        <a:bodyPr/>
                        <a:lstStyle/>
                        <a:p>
                          <a:pPr algn="ctr">
                            <a:lnSpc>
                              <a:spcPct val="107000"/>
                            </a:lnSpc>
                            <a:spcAft>
                              <a:spcPts val="800"/>
                            </a:spcAft>
                          </a:pPr>
                          <a:r>
                            <a:rPr lang="es-CO" sz="1800">
                              <a:effectLst/>
                            </a:rPr>
                            <a:t>Masa total</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CO"/>
                        </a:p>
                      </a:txBody>
                      <a:tcPr marL="68580" marR="68580" marT="0" marB="0" anchor="ctr">
                        <a:blipFill>
                          <a:blip r:embed="rId2"/>
                          <a:stretch>
                            <a:fillRect l="-200254" t="-71250" r="-100508" b="-608750"/>
                          </a:stretch>
                        </a:blipFill>
                      </a:tcPr>
                    </a:tc>
                    <a:tc>
                      <a:txBody>
                        <a:bodyPr/>
                        <a:lstStyle/>
                        <a:p>
                          <a:pPr algn="ctr">
                            <a:lnSpc>
                              <a:spcPct val="107000"/>
                            </a:lnSpc>
                            <a:spcAft>
                              <a:spcPts val="800"/>
                            </a:spcAft>
                          </a:pPr>
                          <a:r>
                            <a:rPr lang="es-CO" sz="1800">
                              <a:effectLst/>
                            </a:rPr>
                            <a:t>20.25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6995630"/>
                      </a:ext>
                    </a:extLst>
                  </a:tr>
                  <a:tr h="489565">
                    <a:tc>
                      <a:txBody>
                        <a:bodyPr/>
                        <a:lstStyle/>
                        <a:p>
                          <a:endParaRPr lang="es-CO"/>
                        </a:p>
                      </a:txBody>
                      <a:tcPr marL="68580" marR="68580" marT="0" marB="0" anchor="ctr">
                        <a:blipFill>
                          <a:blip r:embed="rId2"/>
                          <a:stretch>
                            <a:fillRect l="-395" t="-171250" r="-523715" b="-508750"/>
                          </a:stretch>
                        </a:blipFill>
                      </a:tcPr>
                    </a:tc>
                    <a:tc>
                      <a:txBody>
                        <a:bodyPr/>
                        <a:lstStyle/>
                        <a:p>
                          <a:pPr algn="ctr">
                            <a:lnSpc>
                              <a:spcPct val="107000"/>
                            </a:lnSpc>
                            <a:spcAft>
                              <a:spcPts val="800"/>
                            </a:spcAft>
                          </a:pPr>
                          <a:r>
                            <a:rPr lang="es-CO" sz="1800">
                              <a:effectLst/>
                            </a:rPr>
                            <a:t>Masa rueda derecha</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CO"/>
                        </a:p>
                      </a:txBody>
                      <a:tcPr marL="68580" marR="68580" marT="0" marB="0" anchor="ctr">
                        <a:blipFill>
                          <a:blip r:embed="rId2"/>
                          <a:stretch>
                            <a:fillRect l="-200254" t="-171250" r="-100508" b="-508750"/>
                          </a:stretch>
                        </a:blipFill>
                      </a:tcPr>
                    </a:tc>
                    <a:tc>
                      <a:txBody>
                        <a:bodyPr/>
                        <a:lstStyle/>
                        <a:p>
                          <a:pPr algn="ctr">
                            <a:lnSpc>
                              <a:spcPct val="107000"/>
                            </a:lnSpc>
                            <a:spcAft>
                              <a:spcPts val="800"/>
                            </a:spcAft>
                          </a:pPr>
                          <a:r>
                            <a:rPr lang="es-CO" sz="1800">
                              <a:effectLst/>
                            </a:rPr>
                            <a:t>1.5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3699688"/>
                      </a:ext>
                    </a:extLst>
                  </a:tr>
                  <a:tr h="489565">
                    <a:tc>
                      <a:txBody>
                        <a:bodyPr/>
                        <a:lstStyle/>
                        <a:p>
                          <a:endParaRPr lang="es-CO"/>
                        </a:p>
                      </a:txBody>
                      <a:tcPr marL="68580" marR="68580" marT="0" marB="0" anchor="ctr">
                        <a:blipFill>
                          <a:blip r:embed="rId2"/>
                          <a:stretch>
                            <a:fillRect l="-395" t="-267901" r="-523715" b="-402469"/>
                          </a:stretch>
                        </a:blipFill>
                      </a:tcPr>
                    </a:tc>
                    <a:tc>
                      <a:txBody>
                        <a:bodyPr/>
                        <a:lstStyle/>
                        <a:p>
                          <a:pPr algn="ctr">
                            <a:lnSpc>
                              <a:spcPct val="107000"/>
                            </a:lnSpc>
                            <a:spcAft>
                              <a:spcPts val="800"/>
                            </a:spcAft>
                          </a:pPr>
                          <a:r>
                            <a:rPr lang="es-CO" sz="1800">
                              <a:effectLst/>
                            </a:rPr>
                            <a:t>Masa rueda izquierda</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CO"/>
                        </a:p>
                      </a:txBody>
                      <a:tcPr marL="68580" marR="68580" marT="0" marB="0" anchor="ctr">
                        <a:blipFill>
                          <a:blip r:embed="rId2"/>
                          <a:stretch>
                            <a:fillRect l="-200254" t="-267901" r="-100508" b="-402469"/>
                          </a:stretch>
                        </a:blipFill>
                      </a:tcPr>
                    </a:tc>
                    <a:tc>
                      <a:txBody>
                        <a:bodyPr/>
                        <a:lstStyle/>
                        <a:p>
                          <a:pPr algn="ctr">
                            <a:lnSpc>
                              <a:spcPct val="107000"/>
                            </a:lnSpc>
                            <a:spcAft>
                              <a:spcPts val="800"/>
                            </a:spcAft>
                          </a:pPr>
                          <a:r>
                            <a:rPr lang="es-CO" sz="1800">
                              <a:effectLst/>
                            </a:rPr>
                            <a:t>1.5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1541507"/>
                      </a:ext>
                    </a:extLst>
                  </a:tr>
                  <a:tr h="489565">
                    <a:tc>
                      <a:txBody>
                        <a:bodyPr/>
                        <a:lstStyle/>
                        <a:p>
                          <a:endParaRPr lang="es-CO"/>
                        </a:p>
                      </a:txBody>
                      <a:tcPr marL="68580" marR="68580" marT="0" marB="0" anchor="ctr">
                        <a:blipFill>
                          <a:blip r:embed="rId2"/>
                          <a:stretch>
                            <a:fillRect l="-395" t="-372500" r="-523715" b="-307500"/>
                          </a:stretch>
                        </a:blipFill>
                      </a:tcPr>
                    </a:tc>
                    <a:tc>
                      <a:txBody>
                        <a:bodyPr/>
                        <a:lstStyle/>
                        <a:p>
                          <a:pPr algn="ctr">
                            <a:lnSpc>
                              <a:spcPct val="107000"/>
                            </a:lnSpc>
                            <a:spcAft>
                              <a:spcPts val="800"/>
                            </a:spcAft>
                          </a:pPr>
                          <a:r>
                            <a:rPr lang="es-CO" sz="1800">
                              <a:effectLst/>
                            </a:rPr>
                            <a:t>Masa rueda loca</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CO"/>
                        </a:p>
                      </a:txBody>
                      <a:tcPr marL="68580" marR="68580" marT="0" marB="0" anchor="ctr">
                        <a:blipFill>
                          <a:blip r:embed="rId2"/>
                          <a:stretch>
                            <a:fillRect l="-200254" t="-372500" r="-100508" b="-307500"/>
                          </a:stretch>
                        </a:blipFill>
                      </a:tcPr>
                    </a:tc>
                    <a:tc>
                      <a:txBody>
                        <a:bodyPr/>
                        <a:lstStyle/>
                        <a:p>
                          <a:pPr algn="ctr">
                            <a:lnSpc>
                              <a:spcPct val="107000"/>
                            </a:lnSpc>
                            <a:spcAft>
                              <a:spcPts val="800"/>
                            </a:spcAft>
                          </a:pPr>
                          <a:r>
                            <a:rPr lang="es-CO" sz="1800">
                              <a:effectLst/>
                            </a:rPr>
                            <a:t>1.25</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765540"/>
                      </a:ext>
                    </a:extLst>
                  </a:tr>
                  <a:tr h="489565">
                    <a:tc>
                      <a:txBody>
                        <a:bodyPr/>
                        <a:lstStyle/>
                        <a:p>
                          <a:endParaRPr lang="es-CO"/>
                        </a:p>
                      </a:txBody>
                      <a:tcPr marL="68580" marR="68580" marT="0" marB="0" anchor="ctr">
                        <a:blipFill>
                          <a:blip r:embed="rId2"/>
                          <a:stretch>
                            <a:fillRect l="-395" t="-466667" r="-523715" b="-203704"/>
                          </a:stretch>
                        </a:blipFill>
                      </a:tcPr>
                    </a:tc>
                    <a:tc>
                      <a:txBody>
                        <a:bodyPr/>
                        <a:lstStyle/>
                        <a:p>
                          <a:pPr algn="ctr">
                            <a:lnSpc>
                              <a:spcPct val="107000"/>
                            </a:lnSpc>
                            <a:spcAft>
                              <a:spcPts val="800"/>
                            </a:spcAft>
                          </a:pPr>
                          <a:r>
                            <a:rPr lang="es-CO" sz="1800">
                              <a:effectLst/>
                            </a:rPr>
                            <a:t>Masa Base del robot</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CO"/>
                        </a:p>
                      </a:txBody>
                      <a:tcPr marL="68580" marR="68580" marT="0" marB="0" anchor="ctr">
                        <a:blipFill>
                          <a:blip r:embed="rId2"/>
                          <a:stretch>
                            <a:fillRect l="-200254" t="-466667" r="-100508" b="-203704"/>
                          </a:stretch>
                        </a:blipFill>
                      </a:tcPr>
                    </a:tc>
                    <a:tc>
                      <a:txBody>
                        <a:bodyPr/>
                        <a:lstStyle/>
                        <a:p>
                          <a:pPr algn="ctr">
                            <a:lnSpc>
                              <a:spcPct val="107000"/>
                            </a:lnSpc>
                            <a:spcAft>
                              <a:spcPts val="800"/>
                            </a:spcAft>
                          </a:pPr>
                          <a:r>
                            <a:rPr lang="es-CO" sz="1800">
                              <a:effectLst/>
                            </a:rPr>
                            <a:t>16</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8977707"/>
                      </a:ext>
                    </a:extLst>
                  </a:tr>
                  <a:tr h="576898">
                    <a:tc>
                      <a:txBody>
                        <a:bodyPr/>
                        <a:lstStyle/>
                        <a:p>
                          <a:endParaRPr lang="es-CO"/>
                        </a:p>
                      </a:txBody>
                      <a:tcPr marL="68580" marR="68580" marT="0" marB="0" anchor="ctr">
                        <a:blipFill>
                          <a:blip r:embed="rId2"/>
                          <a:stretch>
                            <a:fillRect l="-395" t="-488298" r="-523715" b="-75532"/>
                          </a:stretch>
                        </a:blipFill>
                      </a:tcPr>
                    </a:tc>
                    <a:tc>
                      <a:txBody>
                        <a:bodyPr/>
                        <a:lstStyle/>
                        <a:p>
                          <a:pPr algn="ctr">
                            <a:lnSpc>
                              <a:spcPct val="107000"/>
                            </a:lnSpc>
                            <a:spcAft>
                              <a:spcPts val="800"/>
                            </a:spcAft>
                          </a:pPr>
                          <a:r>
                            <a:rPr lang="es-CO" sz="1800">
                              <a:effectLst/>
                            </a:rPr>
                            <a:t>Distancia entre los centro de las ruedas</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[m]</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0.3</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9492065"/>
                      </a:ext>
                    </a:extLst>
                  </a:tr>
                  <a:tr h="283401">
                    <a:tc>
                      <a:txBody>
                        <a:bodyPr/>
                        <a:lstStyle/>
                        <a:p>
                          <a:pPr algn="ctr">
                            <a:lnSpc>
                              <a:spcPct val="107000"/>
                            </a:lnSpc>
                            <a:spcAft>
                              <a:spcPts val="800"/>
                            </a:spcAft>
                          </a:pPr>
                          <a:r>
                            <a:rPr lang="es-CO" sz="1800">
                              <a:effectLst/>
                            </a:rPr>
                            <a:t>r</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a:effectLst/>
                            </a:rPr>
                            <a:t>Radio de las ruedas</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800">
                              <a:effectLst/>
                            </a:rPr>
                            <a:t>[m]</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800" dirty="0">
                              <a:effectLst/>
                            </a:rPr>
                            <a:t>0.0975</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5149180"/>
                      </a:ext>
                    </a:extLst>
                  </a:tr>
                </a:tbl>
              </a:graphicData>
            </a:graphic>
          </p:graphicFrame>
        </mc:Fallback>
      </mc:AlternateContent>
    </p:spTree>
    <p:extLst>
      <p:ext uri="{BB962C8B-B14F-4D97-AF65-F5344CB8AC3E}">
        <p14:creationId xmlns:p14="http://schemas.microsoft.com/office/powerpoint/2010/main" val="1312943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Diseño del controlador</a:t>
            </a:r>
            <a:endParaRPr lang="es-CO" dirty="0"/>
          </a:p>
        </p:txBody>
      </p:sp>
      <p:sp>
        <p:nvSpPr>
          <p:cNvPr id="7" name="Rectángulo 6"/>
          <p:cNvSpPr/>
          <p:nvPr/>
        </p:nvSpPr>
        <p:spPr>
          <a:xfrm>
            <a:off x="1295402" y="2009738"/>
            <a:ext cx="4758034" cy="369332"/>
          </a:xfrm>
          <a:prstGeom prst="rect">
            <a:avLst/>
          </a:prstGeom>
        </p:spPr>
        <p:txBody>
          <a:bodyPr wrap="none">
            <a:spAutoFit/>
          </a:bodyPr>
          <a:lstStyle/>
          <a:p>
            <a:r>
              <a:rPr lang="es-MX" dirty="0" smtClean="0"/>
              <a:t>Figura 3 del modelo cinemático para el controlador</a:t>
            </a:r>
            <a:endParaRPr lang="es-CO" dirty="0"/>
          </a:p>
        </p:txBody>
      </p:sp>
      <p:pic>
        <p:nvPicPr>
          <p:cNvPr id="8" name="Marcador de contenido 7"/>
          <p:cNvPicPr>
            <a:picLocks noGrp="1"/>
          </p:cNvPicPr>
          <p:nvPr>
            <p:ph idx="1"/>
          </p:nvPr>
        </p:nvPicPr>
        <p:blipFill>
          <a:blip r:embed="rId2"/>
          <a:stretch>
            <a:fillRect/>
          </a:stretch>
        </p:blipFill>
        <p:spPr>
          <a:xfrm>
            <a:off x="1295402" y="2717074"/>
            <a:ext cx="9601196" cy="3135086"/>
          </a:xfrm>
          <a:prstGeom prst="rect">
            <a:avLst/>
          </a:prstGeom>
        </p:spPr>
      </p:pic>
    </p:spTree>
    <p:extLst>
      <p:ext uri="{BB962C8B-B14F-4D97-AF65-F5344CB8AC3E}">
        <p14:creationId xmlns:p14="http://schemas.microsoft.com/office/powerpoint/2010/main" val="256442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897</TotalTime>
  <Words>419</Words>
  <Application>Microsoft Office PowerPoint</Application>
  <PresentationFormat>Panorámica</PresentationFormat>
  <Paragraphs>96</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SimSun</vt:lpstr>
      <vt:lpstr>Arial</vt:lpstr>
      <vt:lpstr>Calibri</vt:lpstr>
      <vt:lpstr>Cambria Math</vt:lpstr>
      <vt:lpstr>Garamond</vt:lpstr>
      <vt:lpstr>Times New Roman</vt:lpstr>
      <vt:lpstr>Orgánico</vt:lpstr>
      <vt:lpstr>Control de un Robot con tracción diferencial</vt:lpstr>
      <vt:lpstr>Objetivo General</vt:lpstr>
      <vt:lpstr>Objetivos específicos</vt:lpstr>
      <vt:lpstr>Descripción</vt:lpstr>
      <vt:lpstr>Descripción</vt:lpstr>
      <vt:lpstr>Modelo Matemático</vt:lpstr>
      <vt:lpstr>Modelo Matemático</vt:lpstr>
      <vt:lpstr>Modelo Matemático</vt:lpstr>
      <vt:lpstr>Diseño del controlador</vt:lpstr>
      <vt:lpstr>Diseño del controlador</vt:lpstr>
      <vt:lpstr>Diseño del controlador</vt:lpstr>
      <vt:lpstr>Diseño del controlador</vt:lpstr>
      <vt:lpstr>Estimación de la Posición de robot por odometría</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Acercamiento a un Sistema de Reconocimiento Facial</dc:title>
  <dc:creator>MiPc</dc:creator>
  <cp:lastModifiedBy>harold fernando ruiz bravo</cp:lastModifiedBy>
  <cp:revision>67</cp:revision>
  <dcterms:created xsi:type="dcterms:W3CDTF">2019-02-22T06:26:05Z</dcterms:created>
  <dcterms:modified xsi:type="dcterms:W3CDTF">2019-06-19T05:00:08Z</dcterms:modified>
</cp:coreProperties>
</file>