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7" r:id="rId8"/>
    <p:sldId id="273" r:id="rId9"/>
    <p:sldId id="278" r:id="rId10"/>
    <p:sldId id="268" r:id="rId11"/>
    <p:sldId id="270" r:id="rId12"/>
    <p:sldId id="271" r:id="rId13"/>
    <p:sldId id="272" r:id="rId14"/>
    <p:sldId id="274" r:id="rId15"/>
    <p:sldId id="279"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9" y="1896888"/>
            <a:ext cx="6815669" cy="767935"/>
          </a:xfrm>
        </p:spPr>
        <p:txBody>
          <a:bodyPr/>
          <a:lstStyle/>
          <a:p>
            <a:r>
              <a:rPr lang="es-MX" sz="4800" dirty="0" smtClean="0"/>
              <a:t>Sistema Bola Viga</a:t>
            </a:r>
            <a:endParaRPr lang="es-CO" sz="4800" dirty="0"/>
          </a:p>
        </p:txBody>
      </p:sp>
      <p:sp>
        <p:nvSpPr>
          <p:cNvPr id="3" name="CuadroTexto 2"/>
          <p:cNvSpPr txBox="1"/>
          <p:nvPr/>
        </p:nvSpPr>
        <p:spPr>
          <a:xfrm>
            <a:off x="4282265" y="4570724"/>
            <a:ext cx="3387143" cy="461665"/>
          </a:xfrm>
          <a:prstGeom prst="rect">
            <a:avLst/>
          </a:prstGeom>
          <a:noFill/>
        </p:spPr>
        <p:txBody>
          <a:bodyPr wrap="square" rtlCol="0">
            <a:spAutoFit/>
          </a:bodyPr>
          <a:lstStyle/>
          <a:p>
            <a:pPr algn="ctr"/>
            <a:r>
              <a:rPr lang="es-MX" sz="2400" dirty="0" smtClean="0"/>
              <a:t>Harold Fernando Ruiz</a:t>
            </a:r>
            <a:endParaRPr lang="es-CO"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827" y="4124613"/>
            <a:ext cx="997438" cy="997438"/>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b="40835"/>
          <a:stretch/>
        </p:blipFill>
        <p:spPr>
          <a:xfrm>
            <a:off x="7918200" y="4124613"/>
            <a:ext cx="1317604" cy="911026"/>
          </a:xfrm>
          <a:prstGeom prst="rect">
            <a:avLst/>
          </a:prstGeom>
        </p:spPr>
      </p:pic>
    </p:spTree>
    <p:extLst>
      <p:ext uri="{BB962C8B-B14F-4D97-AF65-F5344CB8AC3E}">
        <p14:creationId xmlns:p14="http://schemas.microsoft.com/office/powerpoint/2010/main" val="210127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15414"/>
          </a:xfrm>
        </p:spPr>
        <p:txBody>
          <a:bodyPr>
            <a:normAutofit fontScale="90000"/>
          </a:bodyPr>
          <a:lstStyle/>
          <a:p>
            <a:r>
              <a:rPr lang="es-MX" dirty="0"/>
              <a:t>Diseño de controlador LQR discreto con integrador</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marL="0" indent="0">
                  <a:buNone/>
                </a:pPr>
                <a:r>
                  <a:rPr lang="es-MX" dirty="0" smtClean="0"/>
                  <a:t> Con el fin que el controlador LQR no presente error de estado estacionario se amplia las matrices de estados como se muestra en [1], resultando:</a:t>
                </a:r>
              </a:p>
              <a:p>
                <a:pPr marL="0" indent="0">
                  <a:buNone/>
                </a:pPr>
                <a14:m>
                  <m:oMath xmlns:m="http://schemas.openxmlformats.org/officeDocument/2006/math">
                    <m:r>
                      <a:rPr lang="es-MX" sz="2800" b="0" i="1" smtClean="0">
                        <a:latin typeface="Cambria Math" panose="02040503050406030204" pitchFamily="18" charset="0"/>
                      </a:rPr>
                      <m:t>       </m:t>
                    </m:r>
                    <m:r>
                      <a:rPr lang="es-MX" sz="2800" b="0" i="1" smtClean="0">
                        <a:latin typeface="Cambria Math" panose="02040503050406030204" pitchFamily="18" charset="0"/>
                      </a:rPr>
                      <m:t>𝐴𝐴</m:t>
                    </m:r>
                    <m:r>
                      <a:rPr lang="es-MX" sz="2800" b="0" i="1" smtClean="0">
                        <a:latin typeface="Cambria Math" panose="02040503050406030204" pitchFamily="18" charset="0"/>
                      </a:rPr>
                      <m:t>=</m:t>
                    </m:r>
                    <m:d>
                      <m:dPr>
                        <m:begChr m:val="["/>
                        <m:endChr m:val="]"/>
                        <m:ctrlPr>
                          <a:rPr lang="es-MX" sz="2800" b="0" i="1" smtClean="0">
                            <a:latin typeface="Cambria Math" panose="02040503050406030204" pitchFamily="18" charset="0"/>
                          </a:rPr>
                        </m:ctrlPr>
                      </m:dPr>
                      <m:e>
                        <m:m>
                          <m:mPr>
                            <m:mcs>
                              <m:mc>
                                <m:mcPr>
                                  <m:count m:val="2"/>
                                  <m:mcJc m:val="center"/>
                                </m:mcPr>
                              </m:mc>
                            </m:mcs>
                            <m:ctrlPr>
                              <a:rPr lang="es-MX" sz="2800" b="0" i="1" smtClean="0">
                                <a:latin typeface="Cambria Math" panose="02040503050406030204" pitchFamily="18" charset="0"/>
                              </a:rPr>
                            </m:ctrlPr>
                          </m:mPr>
                          <m:mr>
                            <m:e>
                              <m:r>
                                <m:rPr>
                                  <m:brk m:alnAt="7"/>
                                </m:rPr>
                                <a:rPr lang="es-MX" sz="2800" b="0" i="1" smtClean="0">
                                  <a:latin typeface="Cambria Math" panose="02040503050406030204" pitchFamily="18" charset="0"/>
                                </a:rPr>
                                <m:t>𝐴</m:t>
                              </m:r>
                              <m:r>
                                <a:rPr lang="es-MX" sz="2800" b="0" i="1" smtClean="0">
                                  <a:latin typeface="Cambria Math" panose="02040503050406030204" pitchFamily="18" charset="0"/>
                                </a:rPr>
                                <m:t>𝐷</m:t>
                              </m:r>
                            </m:e>
                            <m:e>
                              <m:r>
                                <a:rPr lang="es-MX" sz="2800" b="0" i="1" smtClean="0">
                                  <a:latin typeface="Cambria Math" panose="02040503050406030204" pitchFamily="18" charset="0"/>
                                </a:rPr>
                                <m:t>0</m:t>
                              </m:r>
                            </m:e>
                          </m:mr>
                          <m:mr>
                            <m:e>
                              <m:r>
                                <a:rPr lang="es-MX" sz="2800" b="0" i="1" smtClean="0">
                                  <a:latin typeface="Cambria Math" panose="02040503050406030204" pitchFamily="18" charset="0"/>
                                </a:rPr>
                                <m:t>𝐶𝐷𝐴𝐷</m:t>
                              </m:r>
                            </m:e>
                            <m:e>
                              <m:r>
                                <a:rPr lang="es-MX" sz="2800" b="0" i="1" smtClean="0">
                                  <a:latin typeface="Cambria Math" panose="02040503050406030204" pitchFamily="18" charset="0"/>
                                </a:rPr>
                                <m:t>1</m:t>
                              </m:r>
                            </m:e>
                          </m:mr>
                        </m:m>
                      </m:e>
                    </m:d>
                    <m:r>
                      <a:rPr lang="es-MX" sz="2800" b="0" i="1" smtClean="0">
                        <a:latin typeface="Cambria Math" panose="02040503050406030204" pitchFamily="18" charset="0"/>
                      </a:rPr>
                      <m:t>                                        </m:t>
                    </m:r>
                    <m:r>
                      <a:rPr lang="es-MX" sz="2800" b="0" i="1" smtClean="0">
                        <a:latin typeface="Cambria Math" panose="02040503050406030204" pitchFamily="18" charset="0"/>
                      </a:rPr>
                      <m:t>𝐵𝐵</m:t>
                    </m:r>
                    <m:r>
                      <a:rPr lang="es-MX" sz="2800" b="0" i="1" smtClean="0">
                        <a:latin typeface="Cambria Math" panose="02040503050406030204" pitchFamily="18" charset="0"/>
                      </a:rPr>
                      <m:t>=</m:t>
                    </m:r>
                    <m:d>
                      <m:dPr>
                        <m:begChr m:val="["/>
                        <m:endChr m:val="]"/>
                        <m:ctrlPr>
                          <a:rPr lang="es-MX" sz="2800" b="0" i="1" smtClean="0">
                            <a:latin typeface="Cambria Math" panose="02040503050406030204" pitchFamily="18" charset="0"/>
                          </a:rPr>
                        </m:ctrlPr>
                      </m:dPr>
                      <m:e>
                        <m:m>
                          <m:mPr>
                            <m:mcs>
                              <m:mc>
                                <m:mcPr>
                                  <m:count m:val="1"/>
                                  <m:mcJc m:val="center"/>
                                </m:mcPr>
                              </m:mc>
                            </m:mcs>
                            <m:ctrlPr>
                              <a:rPr lang="es-MX" sz="2800" b="0" i="1" smtClean="0">
                                <a:latin typeface="Cambria Math" panose="02040503050406030204" pitchFamily="18" charset="0"/>
                              </a:rPr>
                            </m:ctrlPr>
                          </m:mPr>
                          <m:mr>
                            <m:e>
                              <m:r>
                                <m:rPr>
                                  <m:brk m:alnAt="7"/>
                                </m:rPr>
                                <a:rPr lang="es-MX" sz="2800" b="0" i="1" smtClean="0">
                                  <a:latin typeface="Cambria Math" panose="02040503050406030204" pitchFamily="18" charset="0"/>
                                </a:rPr>
                                <m:t>𝐵</m:t>
                              </m:r>
                              <m:r>
                                <a:rPr lang="es-MX" sz="2800" b="0" i="1" smtClean="0">
                                  <a:latin typeface="Cambria Math" panose="02040503050406030204" pitchFamily="18" charset="0"/>
                                </a:rPr>
                                <m:t>𝐷</m:t>
                              </m:r>
                            </m:e>
                          </m:mr>
                          <m:mr>
                            <m:e>
                              <m:r>
                                <a:rPr lang="es-MX" sz="2800" b="0" i="1" smtClean="0">
                                  <a:latin typeface="Cambria Math" panose="02040503050406030204" pitchFamily="18" charset="0"/>
                                </a:rPr>
                                <m:t>𝐶𝐷𝐵𝐷</m:t>
                              </m:r>
                            </m:e>
                          </m:mr>
                        </m:m>
                      </m:e>
                    </m:d>
                  </m:oMath>
                </a14:m>
                <a:r>
                  <a:rPr lang="es-CO" dirty="0" smtClean="0"/>
                  <a:t>  (5)</a:t>
                </a: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r="-445"/>
                </a:stretch>
              </a:blipFill>
            </p:spPr>
            <p:txBody>
              <a:bodyPr/>
              <a:lstStyle/>
              <a:p>
                <a:r>
                  <a:rPr lang="es-CO">
                    <a:noFill/>
                  </a:rPr>
                  <a:t> </a:t>
                </a:r>
              </a:p>
            </p:txBody>
          </p:sp>
        </mc:Fallback>
      </mc:AlternateContent>
      <p:sp>
        <p:nvSpPr>
          <p:cNvPr id="4" name="Rectángulo 3"/>
          <p:cNvSpPr/>
          <p:nvPr/>
        </p:nvSpPr>
        <p:spPr>
          <a:xfrm>
            <a:off x="1295401" y="1992573"/>
            <a:ext cx="2767104" cy="369332"/>
          </a:xfrm>
          <a:prstGeom prst="rect">
            <a:avLst/>
          </a:prstGeom>
        </p:spPr>
        <p:txBody>
          <a:bodyPr wrap="none">
            <a:spAutoFit/>
          </a:bodyPr>
          <a:lstStyle/>
          <a:p>
            <a:r>
              <a:rPr lang="es-MX" dirty="0" smtClean="0"/>
              <a:t>Espacios de estado ampliado</a:t>
            </a:r>
            <a:endParaRPr lang="es-CO" dirty="0"/>
          </a:p>
        </p:txBody>
      </p:sp>
    </p:spTree>
    <p:extLst>
      <p:ext uri="{BB962C8B-B14F-4D97-AF65-F5344CB8AC3E}">
        <p14:creationId xmlns:p14="http://schemas.microsoft.com/office/powerpoint/2010/main" val="413589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19372"/>
          </a:xfrm>
        </p:spPr>
        <p:txBody>
          <a:bodyPr>
            <a:normAutofit fontScale="90000"/>
          </a:bodyPr>
          <a:lstStyle/>
          <a:p>
            <a:r>
              <a:rPr lang="es-MX" dirty="0"/>
              <a:t>Diseño de controlador LQR discreto con integrador</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buNone/>
                </a:pPr>
                <a:r>
                  <a:rPr lang="es-MX" dirty="0" smtClean="0"/>
                  <a:t>Una vez se tiene las matrices ampliadas se definen la matriz Q que elige cual estado es mas importante y R que permita hacer el controlador mas o menos agresivo, en el trabajo se uso las siguientes matrices Q y R.</a:t>
                </a:r>
                <a:endParaRPr lang="es-MX" dirty="0"/>
              </a:p>
              <a:p>
                <a:pPr marL="0" indent="0">
                  <a:buNone/>
                </a:pP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300</m:t>
                              </m:r>
                            </m:e>
                            <m:e>
                              <m:r>
                                <a:rPr lang="es-MX" i="1">
                                  <a:latin typeface="Cambria Math" panose="02040503050406030204" pitchFamily="18" charset="0"/>
                                </a:rPr>
                                <m:t>0</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0     </m:t>
                                    </m:r>
                                  </m:e>
                                  <m:e>
                                    <m:r>
                                      <a:rPr lang="es-MX" i="1">
                                        <a:latin typeface="Cambria Math" panose="02040503050406030204" pitchFamily="18" charset="0"/>
                                      </a:rPr>
                                      <m:t>0</m:t>
                                    </m:r>
                                  </m:e>
                                </m:mr>
                              </m:m>
                            </m:e>
                          </m:mr>
                          <m:mr>
                            <m:e>
                              <m:r>
                                <a:rPr lang="es-MX" i="1">
                                  <a:latin typeface="Cambria Math" panose="02040503050406030204" pitchFamily="18" charset="0"/>
                                </a:rPr>
                                <m:t>0</m:t>
                              </m:r>
                            </m:e>
                            <m:e>
                              <m:r>
                                <a:rPr lang="es-MX" i="1">
                                  <a:latin typeface="Cambria Math" panose="02040503050406030204" pitchFamily="18" charset="0"/>
                                </a:rPr>
                                <m:t>1</m:t>
                              </m:r>
                            </m:e>
                            <m:e>
                              <m:m>
                                <m:mPr>
                                  <m:mcs>
                                    <m:mc>
                                      <m:mcPr>
                                        <m:count m:val="2"/>
                                        <m:mcJc m:val="center"/>
                                      </m:mcPr>
                                    </m:mc>
                                  </m:mcs>
                                  <m:ctrlPr>
                                    <a:rPr lang="es-CO" i="1">
                                      <a:latin typeface="Cambria Math" panose="02040503050406030204" pitchFamily="18" charset="0"/>
                                    </a:rPr>
                                  </m:ctrlPr>
                                </m:mPr>
                                <m:mr>
                                  <m:e>
                                    <m:r>
                                      <a:rPr lang="es-MX" i="1">
                                        <a:latin typeface="Cambria Math" panose="02040503050406030204" pitchFamily="18" charset="0"/>
                                      </a:rPr>
                                      <m:t>0     </m:t>
                                    </m:r>
                                  </m:e>
                                  <m:e>
                                    <m:r>
                                      <a:rPr lang="es-MX" i="1">
                                        <a:latin typeface="Cambria Math" panose="02040503050406030204" pitchFamily="18" charset="0"/>
                                      </a:rPr>
                                      <m:t>0</m:t>
                                    </m:r>
                                  </m:e>
                                </m:mr>
                              </m:m>
                            </m:e>
                          </m:m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0</m:t>
                                    </m:r>
                                  </m:e>
                                </m:mr>
                              </m:m>
                            </m:e>
                            <m:e>
                              <m:m>
                                <m:mPr>
                                  <m:mcs>
                                    <m:mc>
                                      <m:mcPr>
                                        <m:count m:val="2"/>
                                        <m:mcJc m:val="center"/>
                                      </m:mcPr>
                                    </m:mc>
                                  </m:mcs>
                                  <m:ctrlPr>
                                    <a:rPr lang="es-CO" i="1">
                                      <a:latin typeface="Cambria Math" panose="02040503050406030204" pitchFamily="18" charset="0"/>
                                    </a:rPr>
                                  </m:ctrlPr>
                                </m:mPr>
                                <m:m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800</m:t>
                                          </m:r>
                                        </m:e>
                                      </m:mr>
                                      <m:mr>
                                        <m:e>
                                          <m:r>
                                            <a:rPr lang="es-MX" i="1">
                                              <a:latin typeface="Cambria Math" panose="02040503050406030204" pitchFamily="18" charset="0"/>
                                            </a:rPr>
                                            <m:t>0</m:t>
                                          </m:r>
                                        </m:e>
                                      </m:mr>
                                    </m:m>
                                  </m:e>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n-US" i="1">
                                              <a:latin typeface="Cambria Math" panose="02040503050406030204" pitchFamily="18" charset="0"/>
                                            </a:rPr>
                                            <m:t>0.1</m:t>
                                          </m:r>
                                        </m:e>
                                      </m:mr>
                                    </m:m>
                                  </m:e>
                                </m:mr>
                              </m:m>
                            </m:e>
                          </m:mr>
                        </m:m>
                      </m:e>
                    </m:d>
                    <m:r>
                      <a:rPr lang="en-US" i="1">
                        <a:latin typeface="Cambria Math" panose="02040503050406030204" pitchFamily="18" charset="0"/>
                      </a:rPr>
                      <m:t>.  </m:t>
                    </m:r>
                    <m:r>
                      <a:rPr lang="es-MX"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𝑅</m:t>
                    </m:r>
                    <m:r>
                      <a:rPr lang="en-US" i="1">
                        <a:latin typeface="Cambria Math" panose="02040503050406030204" pitchFamily="18" charset="0"/>
                      </a:rPr>
                      <m:t>=10</m:t>
                    </m:r>
                  </m:oMath>
                </a14:m>
                <a:r>
                  <a:rPr lang="es-CO" dirty="0"/>
                  <a:t> </a:t>
                </a:r>
                <a:r>
                  <a:rPr lang="es-CO" dirty="0" smtClean="0"/>
                  <a:t>(6)</a:t>
                </a:r>
                <a:endParaRPr lang="es-CO" dirty="0"/>
              </a:p>
              <a:p>
                <a:pPr marL="0" indent="0">
                  <a:buNone/>
                </a:pP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r="-699"/>
                </a:stretch>
              </a:blipFill>
            </p:spPr>
            <p:txBody>
              <a:bodyPr/>
              <a:lstStyle/>
              <a:p>
                <a:r>
                  <a:rPr lang="es-CO">
                    <a:noFill/>
                  </a:rPr>
                  <a:t> </a:t>
                </a:r>
              </a:p>
            </p:txBody>
          </p:sp>
        </mc:Fallback>
      </mc:AlternateContent>
      <p:sp>
        <p:nvSpPr>
          <p:cNvPr id="4" name="Rectángulo 3"/>
          <p:cNvSpPr/>
          <p:nvPr/>
        </p:nvSpPr>
        <p:spPr>
          <a:xfrm>
            <a:off x="1295401" y="2006221"/>
            <a:ext cx="1537600" cy="369332"/>
          </a:xfrm>
          <a:prstGeom prst="rect">
            <a:avLst/>
          </a:prstGeom>
        </p:spPr>
        <p:txBody>
          <a:bodyPr wrap="none">
            <a:spAutoFit/>
          </a:bodyPr>
          <a:lstStyle/>
          <a:p>
            <a:r>
              <a:rPr lang="es-MX" dirty="0" smtClean="0"/>
              <a:t>Matrices Q y R</a:t>
            </a:r>
            <a:endParaRPr lang="es-CO" dirty="0"/>
          </a:p>
        </p:txBody>
      </p:sp>
    </p:spTree>
    <p:extLst>
      <p:ext uri="{BB962C8B-B14F-4D97-AF65-F5344CB8AC3E}">
        <p14:creationId xmlns:p14="http://schemas.microsoft.com/office/powerpoint/2010/main" val="291925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01259"/>
          </a:xfrm>
        </p:spPr>
        <p:txBody>
          <a:bodyPr>
            <a:normAutofit fontScale="90000"/>
          </a:bodyPr>
          <a:lstStyle/>
          <a:p>
            <a:r>
              <a:rPr lang="es-MX" dirty="0"/>
              <a:t>Diseño de controlador LQR discreto con integrador</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marL="0" indent="0">
                  <a:buNone/>
                </a:pPr>
                <a:r>
                  <a:rPr lang="es-MX" dirty="0" smtClean="0"/>
                  <a:t>Una vez se define </a:t>
                </a:r>
                <a:r>
                  <a:rPr lang="es-MX" dirty="0"/>
                  <a:t>las matrices </a:t>
                </a:r>
                <a:r>
                  <a:rPr lang="es-MX" dirty="0" smtClean="0"/>
                  <a:t>ampliadas y las matrices Q  y R, procedo a encontrar las ganancias del LQR, para lo cual </a:t>
                </a:r>
                <a:r>
                  <a:rPr lang="es-MX" dirty="0"/>
                  <a:t>aplico el comando de Matlab “</a:t>
                </a:r>
                <a:r>
                  <a:rPr lang="es-MX" dirty="0" err="1"/>
                  <a:t>dlqr</a:t>
                </a:r>
                <a:r>
                  <a:rPr lang="es-MX" dirty="0"/>
                  <a:t>” como se muestra a continuación</a:t>
                </a:r>
                <a:r>
                  <a:rPr lang="es-MX" dirty="0" smtClean="0"/>
                  <a:t>:</a:t>
                </a:r>
                <a:endParaRPr lang="es-MX" dirty="0"/>
              </a:p>
              <a:p>
                <a:pPr marL="0" indent="0">
                  <a:buNone/>
                </a:pPr>
                <a:r>
                  <a:rPr lang="es-MX" dirty="0" smtClean="0"/>
                  <a:t>K1=</a:t>
                </a:r>
                <a:r>
                  <a:rPr lang="es-MX" dirty="0" err="1" smtClean="0"/>
                  <a:t>dlqr</a:t>
                </a:r>
                <a:r>
                  <a:rPr lang="es-MX" dirty="0" smtClean="0"/>
                  <a:t>(AA,BB,Q,R)</a:t>
                </a:r>
              </a:p>
              <a:p>
                <a:pPr marL="0" indent="0">
                  <a:buNone/>
                </a:pPr>
                <a:r>
                  <a:rPr lang="es-MX" dirty="0" smtClean="0"/>
                  <a:t>K1=[</a:t>
                </a:r>
                <a14:m>
                  <m:oMath xmlns:m="http://schemas.openxmlformats.org/officeDocument/2006/math">
                    <m:r>
                      <a:rPr lang="es-MX" i="1">
                        <a:latin typeface="Cambria Math" panose="02040503050406030204" pitchFamily="18" charset="0"/>
                      </a:rPr>
                      <m:t>−5.6072   10.0856   −7.4063</m:t>
                    </m:r>
                  </m:oMath>
                </a14:m>
                <a:r>
                  <a:rPr lang="es-MX" dirty="0" smtClean="0"/>
                  <a:t> </a:t>
                </a:r>
                <a14:m>
                  <m:oMath xmlns:m="http://schemas.openxmlformats.org/officeDocument/2006/math">
                    <m:r>
                      <a:rPr lang="es-MX" i="1">
                        <a:latin typeface="Cambria Math" panose="02040503050406030204" pitchFamily="18" charset="0"/>
                      </a:rPr>
                      <m:t>−0.0698</m:t>
                    </m:r>
                  </m:oMath>
                </a14:m>
                <a:r>
                  <a:rPr lang="es-MX" dirty="0" smtClean="0"/>
                  <a:t>]</a:t>
                </a:r>
                <a:endParaRPr lang="es-MX" dirty="0"/>
              </a:p>
              <a:p>
                <a:pPr marL="0" indent="0">
                  <a:buNone/>
                </a:pP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a:stretch>
              </a:blipFill>
            </p:spPr>
            <p:txBody>
              <a:bodyPr/>
              <a:lstStyle/>
              <a:p>
                <a:r>
                  <a:rPr lang="es-CO">
                    <a:noFill/>
                  </a:rPr>
                  <a:t> </a:t>
                </a:r>
              </a:p>
            </p:txBody>
          </p:sp>
        </mc:Fallback>
      </mc:AlternateContent>
      <p:sp>
        <p:nvSpPr>
          <p:cNvPr id="4" name="Rectángulo 3"/>
          <p:cNvSpPr/>
          <p:nvPr/>
        </p:nvSpPr>
        <p:spPr>
          <a:xfrm>
            <a:off x="1295401" y="2035495"/>
            <a:ext cx="3998210" cy="369332"/>
          </a:xfrm>
          <a:prstGeom prst="rect">
            <a:avLst/>
          </a:prstGeom>
        </p:spPr>
        <p:txBody>
          <a:bodyPr wrap="none">
            <a:spAutoFit/>
          </a:bodyPr>
          <a:lstStyle/>
          <a:p>
            <a:r>
              <a:rPr lang="es-MX" dirty="0" smtClean="0"/>
              <a:t>Encontrar constantes de retroalimentación</a:t>
            </a:r>
            <a:endParaRPr lang="es-CO" dirty="0"/>
          </a:p>
        </p:txBody>
      </p:sp>
    </p:spTree>
    <p:extLst>
      <p:ext uri="{BB962C8B-B14F-4D97-AF65-F5344CB8AC3E}">
        <p14:creationId xmlns:p14="http://schemas.microsoft.com/office/powerpoint/2010/main" val="285562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51384"/>
          </a:xfrm>
        </p:spPr>
        <p:txBody>
          <a:bodyPr>
            <a:normAutofit/>
          </a:bodyPr>
          <a:lstStyle/>
          <a:p>
            <a:r>
              <a:rPr lang="es-MX" dirty="0"/>
              <a:t>Diseño </a:t>
            </a:r>
            <a:r>
              <a:rPr lang="es-MX" dirty="0" smtClean="0"/>
              <a:t>Observador de estados discreto</a:t>
            </a:r>
            <a:endParaRPr lang="es-CO"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85000" lnSpcReduction="20000"/>
              </a:bodyPr>
              <a:lstStyle/>
              <a:p>
                <a:pPr marL="0" indent="0">
                  <a:buNone/>
                </a:pPr>
                <a:r>
                  <a:rPr lang="es-MX" dirty="0" smtClean="0"/>
                  <a:t>Primero se deben definir los polos discretos del observador de estados, destacando que estos deben ser mas rápidos que los polos del controlador, para lo cual en nuestro caso se usaron los siguientes polos discretos</a:t>
                </a:r>
                <a:r>
                  <a:rPr lang="es-MX" sz="2000" dirty="0" smtClean="0"/>
                  <a:t>:</a:t>
                </a:r>
              </a:p>
              <a:p>
                <a:pPr marL="0" indent="0">
                  <a:buNone/>
                </a:pPr>
                <a:r>
                  <a:rPr lang="es-MX" sz="2000" dirty="0" err="1" smtClean="0"/>
                  <a:t>Pzo</a:t>
                </a:r>
                <a:r>
                  <a:rPr lang="es-MX" sz="2000" dirty="0" smtClean="0"/>
                  <a:t>= [</a:t>
                </a:r>
                <a14:m>
                  <m:oMath xmlns:m="http://schemas.openxmlformats.org/officeDocument/2006/math">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0.7866</m:t>
                          </m:r>
                        </m:e>
                        <m:e>
                          <m:r>
                            <a:rPr lang="es-MX" i="1">
                              <a:latin typeface="Cambria Math" panose="02040503050406030204" pitchFamily="18" charset="0"/>
                            </a:rPr>
                            <m:t>0.1466</m:t>
                          </m:r>
                        </m:e>
                        <m:e>
                          <m:r>
                            <a:rPr lang="es-MX" i="1">
                              <a:latin typeface="Cambria Math" panose="02040503050406030204" pitchFamily="18" charset="0"/>
                            </a:rPr>
                            <m:t>0.0907</m:t>
                          </m:r>
                        </m:e>
                      </m:mr>
                    </m:m>
                  </m:oMath>
                </a14:m>
                <a:r>
                  <a:rPr lang="es-MX" sz="2000" dirty="0" smtClean="0"/>
                  <a:t>]</a:t>
                </a:r>
              </a:p>
              <a:p>
                <a:pPr marL="0" indent="0">
                  <a:buNone/>
                </a:pPr>
                <a:r>
                  <a:rPr lang="es-MX" sz="2000" dirty="0" smtClean="0"/>
                  <a:t>Una vez se ha definido los polos discretos simplemente usamos el comando “place” de Matlab como se muestra a continuación:</a:t>
                </a:r>
              </a:p>
              <a:p>
                <a:pPr marL="0" indent="0">
                  <a:buNone/>
                </a:pPr>
                <a:r>
                  <a:rPr lang="es-MX" sz="2000" dirty="0" smtClean="0"/>
                  <a:t>L1=place(AD’,(C*AD)’,</a:t>
                </a:r>
                <a:r>
                  <a:rPr lang="es-MX" sz="2000" dirty="0" err="1" smtClean="0"/>
                  <a:t>Pzo</a:t>
                </a:r>
                <a:r>
                  <a:rPr lang="es-MX" sz="2000" dirty="0" smtClean="0"/>
                  <a:t>)’</a:t>
                </a:r>
              </a:p>
              <a:p>
                <a:pPr marL="0" indent="0">
                  <a:buNone/>
                </a:pPr>
                <a:r>
                  <a:rPr lang="es-MX" sz="2000" dirty="0" smtClean="0"/>
                  <a:t>L1=</a:t>
                </a:r>
                <a14:m>
                  <m:oMath xmlns:m="http://schemas.openxmlformats.org/officeDocument/2006/math">
                    <m:sSup>
                      <m:sSupPr>
                        <m:ctrlPr>
                          <a:rPr lang="es-MX" sz="2000" i="1" dirty="0" smtClean="0">
                            <a:latin typeface="Cambria Math" panose="02040503050406030204" pitchFamily="18" charset="0"/>
                          </a:rPr>
                        </m:ctrlPr>
                      </m:sSupPr>
                      <m:e>
                        <m:d>
                          <m:dPr>
                            <m:begChr m:val="["/>
                            <m:endChr m:val="]"/>
                            <m:ctrlPr>
                              <a:rPr lang="es-MX" sz="2000" i="1" dirty="0" smtClean="0">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n-US" i="1">
                                      <a:latin typeface="Cambria Math" panose="02040503050406030204" pitchFamily="18" charset="0"/>
                                    </a:rPr>
                                    <m:t>0.8847</m:t>
                                  </m:r>
                                </m:e>
                                <m:e>
                                  <m:r>
                                    <a:rPr lang="en-US" i="1">
                                      <a:latin typeface="Cambria Math" panose="02040503050406030204" pitchFamily="18" charset="0"/>
                                    </a:rPr>
                                    <m:t>0</m:t>
                                  </m:r>
                                </m:e>
                                <m:e>
                                  <m:r>
                                    <a:rPr lang="en-US" i="1">
                                      <a:latin typeface="Cambria Math" panose="02040503050406030204" pitchFamily="18" charset="0"/>
                                    </a:rPr>
                                    <m:t>3.0348</m:t>
                                  </m:r>
                                </m:e>
                              </m:mr>
                              <m:mr>
                                <m:e>
                                  <m:r>
                                    <a:rPr lang="en-US" i="1">
                                      <a:latin typeface="Cambria Math" panose="02040503050406030204" pitchFamily="18" charset="0"/>
                                    </a:rPr>
                                    <m:t>−0.0015</m:t>
                                  </m:r>
                                </m:e>
                                <m:e>
                                  <m:r>
                                    <a:rPr lang="en-US" i="1">
                                      <a:latin typeface="Cambria Math" panose="02040503050406030204" pitchFamily="18" charset="0"/>
                                    </a:rPr>
                                    <m:t>0.9093</m:t>
                                  </m:r>
                                </m:e>
                                <m:e>
                                  <m:r>
                                    <a:rPr lang="en-US" i="1">
                                      <a:latin typeface="Cambria Math" panose="02040503050406030204" pitchFamily="18" charset="0"/>
                                    </a:rPr>
                                    <m:t>−0.3822</m:t>
                                  </m:r>
                                </m:e>
                              </m:mr>
                            </m:m>
                          </m:e>
                        </m:d>
                      </m:e>
                      <m:sup>
                        <m:r>
                          <a:rPr lang="es-MX" sz="2000" b="0" i="1" dirty="0" smtClean="0">
                            <a:latin typeface="Cambria Math" panose="02040503050406030204" pitchFamily="18" charset="0"/>
                          </a:rPr>
                          <m:t>𝑇</m:t>
                        </m:r>
                      </m:sup>
                    </m:sSup>
                  </m:oMath>
                </a14:m>
                <a:endParaRPr lang="es-MX" sz="2000" dirty="0" smtClean="0"/>
              </a:p>
              <a:p>
                <a:pPr marL="0" indent="0">
                  <a:buNone/>
                </a:pPr>
                <a:r>
                  <a:rPr lang="es-MX" sz="2000" dirty="0" smtClean="0"/>
                  <a:t>Es importante resaltar que las variables que se miden son la posición de la bola en el riel (x1) y la posición angular del motor (x2).</a:t>
                </a:r>
                <a:endParaRPr lang="es-MX" sz="2000" dirty="0"/>
              </a:p>
              <a:p>
                <a:pPr marL="0" indent="0">
                  <a:buNone/>
                </a:pPr>
                <a:endParaRPr lang="es-CO"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9" t="-2385" r="-445"/>
                </a:stretch>
              </a:blipFill>
            </p:spPr>
            <p:txBody>
              <a:bodyPr/>
              <a:lstStyle/>
              <a:p>
                <a:r>
                  <a:rPr lang="es-CO">
                    <a:noFill/>
                  </a:rPr>
                  <a:t> </a:t>
                </a:r>
              </a:p>
            </p:txBody>
          </p:sp>
        </mc:Fallback>
      </mc:AlternateContent>
      <p:sp>
        <p:nvSpPr>
          <p:cNvPr id="4" name="Rectángulo 3"/>
          <p:cNvSpPr/>
          <p:nvPr/>
        </p:nvSpPr>
        <p:spPr>
          <a:xfrm>
            <a:off x="1295401" y="2110558"/>
            <a:ext cx="3696461" cy="369332"/>
          </a:xfrm>
          <a:prstGeom prst="rect">
            <a:avLst/>
          </a:prstGeom>
        </p:spPr>
        <p:txBody>
          <a:bodyPr wrap="none">
            <a:spAutoFit/>
          </a:bodyPr>
          <a:lstStyle/>
          <a:p>
            <a:r>
              <a:rPr lang="es-MX" dirty="0" smtClean="0"/>
              <a:t>Diseño de las ganancias del observador</a:t>
            </a:r>
            <a:endParaRPr lang="es-CO" dirty="0"/>
          </a:p>
        </p:txBody>
      </p:sp>
    </p:spTree>
    <p:extLst>
      <p:ext uri="{BB962C8B-B14F-4D97-AF65-F5344CB8AC3E}">
        <p14:creationId xmlns:p14="http://schemas.microsoft.com/office/powerpoint/2010/main" val="29504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1010441"/>
          </a:xfrm>
        </p:spPr>
        <p:txBody>
          <a:bodyPr/>
          <a:lstStyle/>
          <a:p>
            <a:r>
              <a:rPr lang="es-MX" dirty="0"/>
              <a:t>Diseño Observador de estados discreto</a:t>
            </a:r>
            <a:endParaRPr lang="es-CO" dirty="0"/>
          </a:p>
        </p:txBody>
      </p:sp>
      <p:sp>
        <p:nvSpPr>
          <p:cNvPr id="4" name="Rectángulo 3"/>
          <p:cNvSpPr/>
          <p:nvPr/>
        </p:nvSpPr>
        <p:spPr>
          <a:xfrm>
            <a:off x="1295401" y="1992573"/>
            <a:ext cx="4698722" cy="369332"/>
          </a:xfrm>
          <a:prstGeom prst="rect">
            <a:avLst/>
          </a:prstGeom>
        </p:spPr>
        <p:txBody>
          <a:bodyPr wrap="none">
            <a:spAutoFit/>
          </a:bodyPr>
          <a:lstStyle/>
          <a:p>
            <a:r>
              <a:rPr lang="es-MX" dirty="0" smtClean="0"/>
              <a:t>Observador de estados implementado en Simulink</a:t>
            </a:r>
            <a:endParaRPr lang="es-CO" dirty="0"/>
          </a:p>
        </p:txBody>
      </p:sp>
      <p:pic>
        <p:nvPicPr>
          <p:cNvPr id="6" name="Marcador de contenido 5"/>
          <p:cNvPicPr>
            <a:picLocks noGrp="1" noChangeAspect="1"/>
          </p:cNvPicPr>
          <p:nvPr>
            <p:ph idx="1"/>
          </p:nvPr>
        </p:nvPicPr>
        <p:blipFill>
          <a:blip r:embed="rId2"/>
          <a:stretch>
            <a:fillRect/>
          </a:stretch>
        </p:blipFill>
        <p:spPr>
          <a:xfrm>
            <a:off x="1295400" y="2699611"/>
            <a:ext cx="9601200" cy="3033578"/>
          </a:xfrm>
          <a:prstGeom prst="rect">
            <a:avLst/>
          </a:prstGeom>
        </p:spPr>
      </p:pic>
    </p:spTree>
    <p:extLst>
      <p:ext uri="{BB962C8B-B14F-4D97-AF65-F5344CB8AC3E}">
        <p14:creationId xmlns:p14="http://schemas.microsoft.com/office/powerpoint/2010/main" val="178978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Controlador y observador implementados en Simulink</a:t>
            </a:r>
            <a:endParaRPr lang="es-CO" dirty="0"/>
          </a:p>
        </p:txBody>
      </p:sp>
      <p:pic>
        <p:nvPicPr>
          <p:cNvPr id="8" name="Marcador de contenido 7"/>
          <p:cNvPicPr>
            <a:picLocks noGrp="1"/>
          </p:cNvPicPr>
          <p:nvPr>
            <p:ph idx="1"/>
          </p:nvPr>
        </p:nvPicPr>
        <p:blipFill>
          <a:blip r:embed="rId2"/>
          <a:stretch>
            <a:fillRect/>
          </a:stretch>
        </p:blipFill>
        <p:spPr>
          <a:xfrm>
            <a:off x="1489166" y="2557463"/>
            <a:ext cx="9000308" cy="3503703"/>
          </a:xfrm>
          <a:prstGeom prst="rect">
            <a:avLst/>
          </a:prstGeom>
        </p:spPr>
      </p:pic>
    </p:spTree>
    <p:extLst>
      <p:ext uri="{BB962C8B-B14F-4D97-AF65-F5344CB8AC3E}">
        <p14:creationId xmlns:p14="http://schemas.microsoft.com/office/powerpoint/2010/main" val="37459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CO" dirty="0"/>
          </a:p>
        </p:txBody>
      </p:sp>
      <p:sp>
        <p:nvSpPr>
          <p:cNvPr id="3" name="Marcador de contenido 2"/>
          <p:cNvSpPr>
            <a:spLocks noGrp="1"/>
          </p:cNvSpPr>
          <p:nvPr>
            <p:ph idx="1"/>
          </p:nvPr>
        </p:nvSpPr>
        <p:spPr/>
        <p:txBody>
          <a:bodyPr/>
          <a:lstStyle/>
          <a:p>
            <a:pPr marL="0" indent="0">
              <a:buNone/>
            </a:pPr>
            <a:r>
              <a:rPr lang="es-MX" dirty="0" smtClean="0"/>
              <a:t>[</a:t>
            </a:r>
            <a:r>
              <a:rPr lang="es-MX" dirty="0"/>
              <a:t>1</a:t>
            </a:r>
            <a:r>
              <a:rPr lang="es-MX" dirty="0" smtClean="0"/>
              <a:t>] </a:t>
            </a:r>
            <a:r>
              <a:rPr lang="es-MX" dirty="0"/>
              <a:t>K. </a:t>
            </a:r>
            <a:r>
              <a:rPr lang="es-MX" dirty="0" err="1"/>
              <a:t>Ogata</a:t>
            </a:r>
            <a:r>
              <a:rPr lang="es-MX" dirty="0"/>
              <a:t>, “Sistemas de control en tiempo discreto 2da edición”, Ed. </a:t>
            </a:r>
            <a:r>
              <a:rPr lang="es-CO" dirty="0"/>
              <a:t>Prentice Hall Inc.</a:t>
            </a:r>
            <a:r>
              <a:rPr lang="en-US" dirty="0"/>
              <a:t>, </a:t>
            </a:r>
            <a:r>
              <a:rPr lang="es-CO" dirty="0"/>
              <a:t>Estados Unidos</a:t>
            </a:r>
            <a:r>
              <a:rPr lang="en-US" dirty="0"/>
              <a:t>,1994, pp. </a:t>
            </a:r>
            <a:r>
              <a:rPr lang="en-US" dirty="0" smtClean="0"/>
              <a:t>596-609.</a:t>
            </a:r>
            <a:endParaRPr lang="es-CO" dirty="0"/>
          </a:p>
          <a:p>
            <a:pPr marL="0" lvl="0" indent="0">
              <a:buNone/>
            </a:pPr>
            <a:endParaRPr lang="es-CO" dirty="0"/>
          </a:p>
          <a:p>
            <a:pPr marL="0" indent="0">
              <a:buNone/>
            </a:pPr>
            <a:endParaRPr lang="es-CO" dirty="0"/>
          </a:p>
        </p:txBody>
      </p:sp>
    </p:spTree>
    <p:extLst>
      <p:ext uri="{BB962C8B-B14F-4D97-AF65-F5344CB8AC3E}">
        <p14:creationId xmlns:p14="http://schemas.microsoft.com/office/powerpoint/2010/main" val="49766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42610"/>
          </a:xfrm>
        </p:spPr>
        <p:txBody>
          <a:bodyPr>
            <a:normAutofit/>
          </a:bodyPr>
          <a:lstStyle/>
          <a:p>
            <a:r>
              <a:rPr lang="es-MX" dirty="0" smtClean="0"/>
              <a:t>Modelo Matemático</a:t>
            </a:r>
            <a:endParaRPr lang="es-CO"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pPr marL="0" indent="0" algn="just">
                  <a:buNone/>
                </a:pPr>
                <a:r>
                  <a:rPr lang="es-CO" dirty="0"/>
                  <a:t>El espacio de estados no lineal que define el </a:t>
                </a:r>
                <a:r>
                  <a:rPr lang="es-CO" dirty="0" smtClean="0"/>
                  <a:t>sistema </a:t>
                </a:r>
                <a:r>
                  <a:rPr lang="es-CO" smtClean="0"/>
                  <a:t>bola </a:t>
                </a:r>
                <a:r>
                  <a:rPr lang="es-CO" smtClean="0"/>
                  <a:t>viga </a:t>
                </a:r>
                <a:r>
                  <a:rPr lang="es-CO" dirty="0" smtClean="0"/>
                  <a:t>teniendo como señal de control la velocidad del motor es:</a:t>
                </a:r>
              </a:p>
              <a:p>
                <a:pPr marL="0" indent="0" algn="just">
                  <a:buNone/>
                </a:pPr>
                <a14:m>
                  <m:oMath xmlns:m="http://schemas.openxmlformats.org/officeDocument/2006/math">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s-CO" i="1">
                                      <a:latin typeface="Cambria Math" panose="02040503050406030204" pitchFamily="18" charset="0"/>
                                    </a:rPr>
                                  </m:ctrlPr>
                                </m:accP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acc>
                            </m:e>
                          </m:mr>
                        </m:m>
                      </m:e>
                    </m:d>
                    <m:r>
                      <a:rPr lang="en-US"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mr>
                          <m:mr>
                            <m:e>
                              <m:r>
                                <a:rPr lang="en-US" i="1">
                                  <a:latin typeface="Cambria Math" panose="02040503050406030204" pitchFamily="18" charset="0"/>
                                </a:rPr>
                                <m:t>𝑢</m:t>
                              </m:r>
                            </m:e>
                          </m:mr>
                          <m:mr>
                            <m:e>
                              <m:f>
                                <m:fPr>
                                  <m:ctrlPr>
                                    <a:rPr lang="es-CO" i="1">
                                      <a:latin typeface="Cambria Math" panose="02040503050406030204" pitchFamily="18" charset="0"/>
                                    </a:rPr>
                                  </m:ctrlPr>
                                </m:fPr>
                                <m:num>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 </m:t>
                                      </m:r>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p>
                                        <m:sSupPr>
                                          <m:ctrlPr>
                                            <a:rPr lang="es-CO"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𝑔</m:t>
                                      </m:r>
                                      <m:func>
                                        <m:funcPr>
                                          <m:ctrlPr>
                                            <a:rPr lang="es-CO"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s-CO"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e>
                                  </m:d>
                                </m:num>
                                <m:den>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m:t>
                                      </m:r>
                                      <m:d>
                                        <m:dPr>
                                          <m:ctrlPr>
                                            <a:rPr lang="es-CO" i="1">
                                              <a:latin typeface="Cambria Math" panose="02040503050406030204" pitchFamily="18" charset="0"/>
                                            </a:rPr>
                                          </m:ctrlPr>
                                        </m:dPr>
                                        <m:e>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num>
                                            <m:den>
                                              <m:sSup>
                                                <m:sSupPr>
                                                  <m:ctrlPr>
                                                    <a:rPr lang="es-CO"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den>
                                          </m:f>
                                        </m:e>
                                      </m:d>
                                    </m:e>
                                  </m:d>
                                </m:den>
                              </m:f>
                            </m:e>
                          </m:mr>
                        </m:m>
                      </m:e>
                    </m:d>
                    <m:r>
                      <a:rPr lang="en-US" i="1">
                        <a:latin typeface="Cambria Math" panose="02040503050406030204" pitchFamily="18" charset="0"/>
                      </a:rPr>
                      <m:t>,</m:t>
                    </m:r>
                  </m:oMath>
                </a14:m>
                <a:r>
                  <a:rPr lang="es-MX" dirty="0"/>
                  <a:t> </a:t>
                </a:r>
                <a:r>
                  <a:rPr lang="es-MX" dirty="0" smtClean="0"/>
                  <a:t>                                                       (</a:t>
                </a:r>
                <a:r>
                  <a:rPr lang="es-MX" dirty="0"/>
                  <a:t>1</a:t>
                </a:r>
                <a:r>
                  <a:rPr lang="es-MX" dirty="0" smtClean="0"/>
                  <a:t>)</a:t>
                </a:r>
                <a:endParaRPr lang="es-CO"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017" t="-1468" r="-1017"/>
                </a:stretch>
              </a:blipFill>
            </p:spPr>
            <p:txBody>
              <a:bodyPr/>
              <a:lstStyle/>
              <a:p>
                <a:r>
                  <a:rPr lang="es-CO">
                    <a:noFill/>
                  </a:rPr>
                  <a:t> </a:t>
                </a:r>
              </a:p>
            </p:txBody>
          </p:sp>
        </mc:Fallback>
      </mc:AlternateContent>
      <p:sp>
        <p:nvSpPr>
          <p:cNvPr id="4" name="Rectángulo 3"/>
          <p:cNvSpPr/>
          <p:nvPr/>
        </p:nvSpPr>
        <p:spPr>
          <a:xfrm>
            <a:off x="1295401" y="2024743"/>
            <a:ext cx="2702984" cy="369332"/>
          </a:xfrm>
          <a:prstGeom prst="rect">
            <a:avLst/>
          </a:prstGeom>
        </p:spPr>
        <p:txBody>
          <a:bodyPr wrap="none">
            <a:spAutoFit/>
          </a:bodyPr>
          <a:lstStyle/>
          <a:p>
            <a:r>
              <a:rPr lang="es-MX" dirty="0" smtClean="0"/>
              <a:t>Espacio de estados no lineal</a:t>
            </a:r>
            <a:endParaRPr lang="es-CO" dirty="0"/>
          </a:p>
        </p:txBody>
      </p:sp>
    </p:spTree>
    <p:extLst>
      <p:ext uri="{BB962C8B-B14F-4D97-AF65-F5344CB8AC3E}">
        <p14:creationId xmlns:p14="http://schemas.microsoft.com/office/powerpoint/2010/main" val="10516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51171"/>
          </a:xfrm>
        </p:spPr>
        <p:txBody>
          <a:bodyPr>
            <a:normAutofit/>
          </a:bodyPr>
          <a:lstStyle/>
          <a:p>
            <a:r>
              <a:rPr lang="es-MX" dirty="0"/>
              <a:t>Modelo Matemático</a:t>
            </a:r>
            <a:endParaRPr lang="es-CO" dirty="0"/>
          </a:p>
        </p:txBody>
      </p:sp>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463242935"/>
                  </p:ext>
                </p:extLst>
              </p:nvPr>
            </p:nvGraphicFramePr>
            <p:xfrm>
              <a:off x="1295398" y="2116183"/>
              <a:ext cx="9601200" cy="3766999"/>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3135965323"/>
                        </a:ext>
                      </a:extLst>
                    </a:gridCol>
                    <a:gridCol w="3201040">
                      <a:extLst>
                        <a:ext uri="{9D8B030D-6E8A-4147-A177-3AD203B41FA5}">
                          <a16:colId xmlns:a16="http://schemas.microsoft.com/office/drawing/2014/main" val="2760088731"/>
                        </a:ext>
                      </a:extLst>
                    </a:gridCol>
                    <a:gridCol w="3199120">
                      <a:extLst>
                        <a:ext uri="{9D8B030D-6E8A-4147-A177-3AD203B41FA5}">
                          <a16:colId xmlns:a16="http://schemas.microsoft.com/office/drawing/2014/main" val="3177135993"/>
                        </a:ext>
                      </a:extLst>
                    </a:gridCol>
                  </a:tblGrid>
                  <a:tr h="206224">
                    <a:tc>
                      <a:txBody>
                        <a:bodyPr/>
                        <a:lstStyle/>
                        <a:p>
                          <a:pPr algn="ctr">
                            <a:lnSpc>
                              <a:spcPct val="107000"/>
                            </a:lnSpc>
                            <a:spcAft>
                              <a:spcPts val="800"/>
                            </a:spcAft>
                          </a:pPr>
                          <a:r>
                            <a:rPr lang="es-CO" sz="1200" dirty="0">
                              <a:effectLst/>
                            </a:rPr>
                            <a:t>Variable / parámetros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dirty="0">
                              <a:effectLst/>
                            </a:rPr>
                            <a:t>Unidades</a:t>
                          </a:r>
                          <a:endParaRPr lang="es-CO" sz="12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a:effectLst/>
                            </a:rPr>
                            <a:t>Descripción</a:t>
                          </a:r>
                          <a:endParaRPr lang="es-CO" sz="12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471523"/>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1</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Posición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632762"/>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2</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Angulo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1184486"/>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𝑥</m:t>
                                    </m:r>
                                  </m:e>
                                  <m:sub>
                                    <m:r>
                                      <a:rPr lang="en-US" sz="1200">
                                        <a:effectLst/>
                                        <a:latin typeface="Cambria Math" panose="02040503050406030204" pitchFamily="18" charset="0"/>
                                      </a:rPr>
                                      <m:t>3</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lineal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799460"/>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s-MX" sz="1200" b="0" i="1" smtClean="0">
                                    <a:effectLst/>
                                    <a:latin typeface="Cambria Math" panose="02040503050406030204" pitchFamily="18" charset="0"/>
                                    <a:ea typeface="Calibri" panose="020F0502020204030204" pitchFamily="34" charset="0"/>
                                    <a:cs typeface="Times New Roman" panose="02020603050405020304" pitchFamily="18" charset="0"/>
                                  </a:rPr>
                                  <m:t>𝑢</m:t>
                                </m:r>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smtClean="0">
                              <a:effectLst/>
                            </a:rPr>
                            <a:t>[</a:t>
                          </a:r>
                          <a:r>
                            <a:rPr lang="es-CO" sz="1200" baseline="0" dirty="0" smtClean="0">
                              <a:effectLst/>
                            </a:rPr>
                            <a:t> rad/s</a:t>
                          </a:r>
                          <a:r>
                            <a:rPr lang="es-CO" sz="1200" dirty="0" smtClean="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mn-ea"/>
                              <a:cs typeface="+mn-cs"/>
                            </a:rPr>
                            <a:t>Velocidad</a:t>
                          </a:r>
                          <a:r>
                            <a:rPr lang="es-MX" sz="1200" baseline="0" dirty="0" smtClean="0">
                              <a:effectLst/>
                              <a:latin typeface="+mn-lt"/>
                              <a:ea typeface="+mn-ea"/>
                              <a:cs typeface="+mn-cs"/>
                            </a:rPr>
                            <a:t> angular del motor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881426"/>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𝑏</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𝑚</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Momento de inercia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1242621"/>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𝐼</m:t>
                                    </m:r>
                                  </m:e>
                                  <m:sub>
                                    <m:r>
                                      <a:rPr lang="en-US" sz="1200">
                                        <a:effectLst/>
                                        <a:latin typeface="Cambria Math" panose="02040503050406030204" pitchFamily="18" charset="0"/>
                                      </a:rPr>
                                      <m:t>𝑣</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𝑚</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Momento de inercia de la viga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1617302"/>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𝑚</m:t>
                                    </m:r>
                                  </m:e>
                                  <m:sub>
                                    <m:r>
                                      <a:rPr lang="en-US" sz="1200">
                                        <a:effectLst/>
                                        <a:latin typeface="Cambria Math" panose="02040503050406030204" pitchFamily="18" charset="0"/>
                                      </a:rPr>
                                      <m:t>𝑏</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Masa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4979853"/>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𝑚</m:t>
                                    </m:r>
                                  </m:e>
                                  <m:sub>
                                    <m:r>
                                      <a:rPr lang="en-US" sz="1200">
                                        <a:effectLst/>
                                        <a:latin typeface="Cambria Math" panose="02040503050406030204" pitchFamily="18" charset="0"/>
                                      </a:rPr>
                                      <m:t>𝑣</m:t>
                                    </m:r>
                                  </m:sub>
                                </m:sSub>
                              </m:oMath>
                            </m:oMathPara>
                          </a14:m>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a:t>
                          </a:r>
                          <a14:m>
                            <m:oMath xmlns:m="http://schemas.openxmlformats.org/officeDocument/2006/math">
                              <m:sSub>
                                <m:sSubPr>
                                  <m:ctrlPr>
                                    <a:rPr lang="es-CO" sz="1200" i="1">
                                      <a:effectLst/>
                                      <a:latin typeface="Cambria Math" panose="02040503050406030204" pitchFamily="18" charset="0"/>
                                    </a:rPr>
                                  </m:ctrlPr>
                                </m:sSubPr>
                                <m:e>
                                  <m:r>
                                    <a:rPr lang="es-CO" sz="1200">
                                      <a:effectLst/>
                                      <a:latin typeface="Cambria Math" panose="02040503050406030204" pitchFamily="18" charset="0"/>
                                    </a:rPr>
                                    <m:t>𝐾</m:t>
                                  </m:r>
                                </m:e>
                                <m:sub>
                                  <m:r>
                                    <a:rPr lang="es-CO" sz="1200">
                                      <a:effectLst/>
                                      <a:latin typeface="Cambria Math" panose="02040503050406030204" pitchFamily="18" charset="0"/>
                                    </a:rPr>
                                    <m:t>𝑔</m:t>
                                  </m:r>
                                </m:sub>
                              </m:sSub>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Masa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912214"/>
                      </a:ext>
                    </a:extLst>
                  </a:tr>
                  <a:tr h="30856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200" i="1">
                                        <a:effectLst/>
                                        <a:latin typeface="Cambria Math" panose="02040503050406030204" pitchFamily="18" charset="0"/>
                                      </a:rPr>
                                    </m:ctrlPr>
                                  </m:sSubPr>
                                  <m:e>
                                    <m:r>
                                      <a:rPr lang="en-US" sz="1200">
                                        <a:effectLst/>
                                        <a:latin typeface="Cambria Math" panose="02040503050406030204" pitchFamily="18" charset="0"/>
                                      </a:rPr>
                                      <m:t>𝐿</m:t>
                                    </m:r>
                                  </m:e>
                                  <m:sub>
                                    <m:r>
                                      <a:rPr lang="en-US" sz="1200">
                                        <a:effectLst/>
                                        <a:latin typeface="Cambria Math" panose="02040503050406030204" pitchFamily="18" charset="0"/>
                                      </a:rPr>
                                      <m:t>𝑣</m:t>
                                    </m:r>
                                  </m:sub>
                                </m:sSub>
                              </m:oMath>
                            </m:oMathPara>
                          </a14:m>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Longitud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706735"/>
                      </a:ext>
                    </a:extLst>
                  </a:tr>
                  <a:tr h="261233">
                    <a:tc>
                      <a:txBody>
                        <a:bodyPr/>
                        <a:lstStyle/>
                        <a:p>
                          <a:pPr algn="ctr">
                            <a:lnSpc>
                              <a:spcPct val="107000"/>
                            </a:lnSpc>
                            <a:spcAft>
                              <a:spcPts val="800"/>
                            </a:spcAft>
                          </a:pPr>
                          <a:r>
                            <a:rPr lang="es-CO" sz="1200" dirty="0">
                              <a:effectLst/>
                            </a:rPr>
                            <a:t>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Radio de la bola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1630641"/>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smtClean="0">
                              <a:effectLst/>
                            </a:rPr>
                            <a:t>[m/</a:t>
                          </a:r>
                          <a14:m>
                            <m:oMath xmlns:m="http://schemas.openxmlformats.org/officeDocument/2006/math">
                              <m:sSup>
                                <m:sSupPr>
                                  <m:ctrlPr>
                                    <a:rPr lang="es-CO" sz="1200" i="1">
                                      <a:effectLst/>
                                      <a:latin typeface="Cambria Math" panose="02040503050406030204" pitchFamily="18" charset="0"/>
                                    </a:rPr>
                                  </m:ctrlPr>
                                </m:sSupPr>
                                <m:e>
                                  <m:r>
                                    <a:rPr lang="es-CO" sz="1200">
                                      <a:effectLst/>
                                      <a:latin typeface="Cambria Math" panose="02040503050406030204" pitchFamily="18" charset="0"/>
                                    </a:rPr>
                                    <m:t>𝑠</m:t>
                                  </m:r>
                                </m:e>
                                <m:sup>
                                  <m:r>
                                    <a:rPr lang="es-CO" sz="1200">
                                      <a:effectLst/>
                                      <a:latin typeface="Cambria Math" panose="02040503050406030204" pitchFamily="18" charset="0"/>
                                    </a:rPr>
                                    <m:t>2</m:t>
                                  </m:r>
                                </m:sup>
                              </m:sSup>
                            </m:oMath>
                          </a14:m>
                          <a:r>
                            <a:rPr lang="es-CO"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Gravedad</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6535472"/>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200" dirty="0" smtClean="0">
                              <a:effectLst/>
                              <a:latin typeface="+mn-lt"/>
                            </a:rPr>
                            <a:t>[</a:t>
                          </a:r>
                          <a14:m>
                            <m:oMath xmlns:m="http://schemas.openxmlformats.org/officeDocument/2006/math">
                              <m:r>
                                <a:rPr lang="es-CO" sz="1200" smtClean="0">
                                  <a:effectLst/>
                                  <a:latin typeface="Cambria Math" panose="02040503050406030204" pitchFamily="18" charset="0"/>
                                </a:rPr>
                                <m:t>𝑠</m:t>
                              </m:r>
                            </m:oMath>
                          </a14:m>
                          <a:r>
                            <a:rPr lang="es-CO" sz="1200" dirty="0" smtClean="0">
                              <a:effectLst/>
                              <a:latin typeface="+mn-lt"/>
                            </a:rPr>
                            <a:t>]</a:t>
                          </a:r>
                          <a:endParaRPr lang="es-CO" sz="1200" dirty="0" smtClean="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Tiempo de muestreo</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228159"/>
                      </a:ext>
                    </a:extLst>
                  </a:tr>
                </a:tbl>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463242935"/>
                  </p:ext>
                </p:extLst>
              </p:nvPr>
            </p:nvGraphicFramePr>
            <p:xfrm>
              <a:off x="1295398" y="2116183"/>
              <a:ext cx="9601200" cy="3766999"/>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3135965323"/>
                        </a:ext>
                      </a:extLst>
                    </a:gridCol>
                    <a:gridCol w="3201040">
                      <a:extLst>
                        <a:ext uri="{9D8B030D-6E8A-4147-A177-3AD203B41FA5}">
                          <a16:colId xmlns:a16="http://schemas.microsoft.com/office/drawing/2014/main" val="2760088731"/>
                        </a:ext>
                      </a:extLst>
                    </a:gridCol>
                    <a:gridCol w="3199120">
                      <a:extLst>
                        <a:ext uri="{9D8B030D-6E8A-4147-A177-3AD203B41FA5}">
                          <a16:colId xmlns:a16="http://schemas.microsoft.com/office/drawing/2014/main" val="3177135993"/>
                        </a:ext>
                      </a:extLst>
                    </a:gridCol>
                  </a:tblGrid>
                  <a:tr h="206224">
                    <a:tc>
                      <a:txBody>
                        <a:bodyPr/>
                        <a:lstStyle/>
                        <a:p>
                          <a:pPr algn="ctr">
                            <a:lnSpc>
                              <a:spcPct val="107000"/>
                            </a:lnSpc>
                            <a:spcAft>
                              <a:spcPts val="800"/>
                            </a:spcAft>
                          </a:pPr>
                          <a:r>
                            <a:rPr lang="es-CO" sz="1200" dirty="0">
                              <a:effectLst/>
                            </a:rPr>
                            <a:t>Variable / parámetros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dirty="0">
                              <a:effectLst/>
                            </a:rPr>
                            <a:t>Unidades</a:t>
                          </a:r>
                          <a:endParaRPr lang="es-CO" sz="12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200" cap="small">
                              <a:effectLst/>
                            </a:rPr>
                            <a:t>Descripción</a:t>
                          </a:r>
                          <a:endParaRPr lang="es-CO" sz="1200" cap="sma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7471523"/>
                      </a:ext>
                    </a:extLst>
                  </a:tr>
                  <a:tr h="308564">
                    <a:tc>
                      <a:txBody>
                        <a:bodyPr/>
                        <a:lstStyle/>
                        <a:p>
                          <a:endParaRPr lang="es-CO"/>
                        </a:p>
                      </a:txBody>
                      <a:tcPr marL="68580" marR="68580" marT="0" marB="0" anchor="ctr">
                        <a:blipFill>
                          <a:blip r:embed="rId2"/>
                          <a:stretch>
                            <a:fillRect l="-190" t="-78431" r="-200571" b="-1062745"/>
                          </a:stretch>
                        </a:blipFill>
                      </a:tcP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Posición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0632762"/>
                      </a:ext>
                    </a:extLst>
                  </a:tr>
                  <a:tr h="308564">
                    <a:tc>
                      <a:txBody>
                        <a:bodyPr/>
                        <a:lstStyle/>
                        <a:p>
                          <a:endParaRPr lang="es-CO"/>
                        </a:p>
                      </a:txBody>
                      <a:tcPr marL="68580" marR="68580" marT="0" marB="0" anchor="ctr">
                        <a:blipFill>
                          <a:blip r:embed="rId2"/>
                          <a:stretch>
                            <a:fillRect l="-190" t="-182000" r="-200571" b="-984000"/>
                          </a:stretch>
                        </a:blipFill>
                      </a:tcPr>
                    </a:tc>
                    <a:tc>
                      <a:txBody>
                        <a:bodyPr/>
                        <a:lstStyle/>
                        <a:p>
                          <a:pPr algn="ctr">
                            <a:lnSpc>
                              <a:spcPct val="107000"/>
                            </a:lnSpc>
                            <a:spcAft>
                              <a:spcPts val="800"/>
                            </a:spcAft>
                          </a:pPr>
                          <a:r>
                            <a:rPr lang="es-CO" sz="1200" dirty="0">
                              <a:effectLst/>
                            </a:rPr>
                            <a:t>[rad]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Angulo del motor</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1184486"/>
                      </a:ext>
                    </a:extLst>
                  </a:tr>
                  <a:tr h="308564">
                    <a:tc>
                      <a:txBody>
                        <a:bodyPr/>
                        <a:lstStyle/>
                        <a:p>
                          <a:endParaRPr lang="es-CO"/>
                        </a:p>
                      </a:txBody>
                      <a:tcPr marL="68580" marR="68580" marT="0" marB="0" anchor="ctr">
                        <a:blipFill>
                          <a:blip r:embed="rId2"/>
                          <a:stretch>
                            <a:fillRect l="-190" t="-276471" r="-200571" b="-864706"/>
                          </a:stretch>
                        </a:blipFill>
                      </a:tcPr>
                    </a:tc>
                    <a:tc>
                      <a:txBody>
                        <a:bodyPr/>
                        <a:lstStyle/>
                        <a:p>
                          <a:pPr algn="ctr">
                            <a:lnSpc>
                              <a:spcPct val="107000"/>
                            </a:lnSpc>
                            <a:spcAft>
                              <a:spcPts val="800"/>
                            </a:spcAft>
                          </a:pPr>
                          <a:r>
                            <a:rPr lang="es-CO" sz="1200" dirty="0">
                              <a:effectLst/>
                            </a:rPr>
                            <a:t>[m/s]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a:effectLst/>
                            </a:rPr>
                            <a:t>Velocidad lineal de la bola en el eje x</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799460"/>
                      </a:ext>
                    </a:extLst>
                  </a:tr>
                  <a:tr h="308564">
                    <a:tc>
                      <a:txBody>
                        <a:bodyPr/>
                        <a:lstStyle/>
                        <a:p>
                          <a:endParaRPr lang="es-CO"/>
                        </a:p>
                      </a:txBody>
                      <a:tcPr marL="68580" marR="68580" marT="0" marB="0" anchor="ctr">
                        <a:blipFill>
                          <a:blip r:embed="rId2"/>
                          <a:stretch>
                            <a:fillRect l="-190" t="-376471" r="-200571" b="-764706"/>
                          </a:stretch>
                        </a:blipFill>
                      </a:tcPr>
                    </a:tc>
                    <a:tc>
                      <a:txBody>
                        <a:bodyPr/>
                        <a:lstStyle/>
                        <a:p>
                          <a:pPr algn="ctr">
                            <a:lnSpc>
                              <a:spcPct val="107000"/>
                            </a:lnSpc>
                            <a:spcAft>
                              <a:spcPts val="800"/>
                            </a:spcAft>
                          </a:pPr>
                          <a:r>
                            <a:rPr lang="es-CO" sz="1200" dirty="0" smtClean="0">
                              <a:effectLst/>
                            </a:rPr>
                            <a:t>[</a:t>
                          </a:r>
                          <a:r>
                            <a:rPr lang="es-CO" sz="1200" baseline="0" dirty="0" smtClean="0">
                              <a:effectLst/>
                            </a:rPr>
                            <a:t> rad/s</a:t>
                          </a:r>
                          <a:r>
                            <a:rPr lang="es-CO" sz="1200" dirty="0" smtClean="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200" dirty="0" smtClean="0">
                              <a:effectLst/>
                              <a:latin typeface="+mn-lt"/>
                              <a:ea typeface="+mn-ea"/>
                              <a:cs typeface="+mn-cs"/>
                            </a:rPr>
                            <a:t>Velocidad</a:t>
                          </a:r>
                          <a:r>
                            <a:rPr lang="es-MX" sz="1200" baseline="0" dirty="0" smtClean="0">
                              <a:effectLst/>
                              <a:latin typeface="+mn-lt"/>
                              <a:ea typeface="+mn-ea"/>
                              <a:cs typeface="+mn-cs"/>
                            </a:rPr>
                            <a:t> angular del motor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881426"/>
                      </a:ext>
                    </a:extLst>
                  </a:tr>
                  <a:tr h="308564">
                    <a:tc>
                      <a:txBody>
                        <a:bodyPr/>
                        <a:lstStyle/>
                        <a:p>
                          <a:endParaRPr lang="es-CO"/>
                        </a:p>
                      </a:txBody>
                      <a:tcPr marL="68580" marR="68580" marT="0" marB="0" anchor="ctr">
                        <a:blipFill>
                          <a:blip r:embed="rId2"/>
                          <a:stretch>
                            <a:fillRect l="-190" t="-486000" r="-200571" b="-680000"/>
                          </a:stretch>
                        </a:blipFill>
                      </a:tcPr>
                    </a:tc>
                    <a:tc>
                      <a:txBody>
                        <a:bodyPr/>
                        <a:lstStyle/>
                        <a:p>
                          <a:endParaRPr lang="es-CO"/>
                        </a:p>
                      </a:txBody>
                      <a:tcPr marL="68580" marR="68580" marT="0" marB="0" anchor="ctr">
                        <a:blipFill>
                          <a:blip r:embed="rId2"/>
                          <a:stretch>
                            <a:fillRect l="-100000" t="-486000" r="-100190" b="-680000"/>
                          </a:stretch>
                        </a:blipFill>
                      </a:tcPr>
                    </a:tc>
                    <a:tc>
                      <a:txBody>
                        <a:bodyPr/>
                        <a:lstStyle/>
                        <a:p>
                          <a:pPr algn="ctr">
                            <a:lnSpc>
                              <a:spcPct val="107000"/>
                            </a:lnSpc>
                            <a:spcAft>
                              <a:spcPts val="800"/>
                            </a:spcAft>
                          </a:pPr>
                          <a:r>
                            <a:rPr lang="es-CO" sz="1200">
                              <a:effectLst/>
                            </a:rPr>
                            <a:t>Momento de inercia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1242621"/>
                      </a:ext>
                    </a:extLst>
                  </a:tr>
                  <a:tr h="308564">
                    <a:tc>
                      <a:txBody>
                        <a:bodyPr/>
                        <a:lstStyle/>
                        <a:p>
                          <a:endParaRPr lang="es-CO"/>
                        </a:p>
                      </a:txBody>
                      <a:tcPr marL="68580" marR="68580" marT="0" marB="0" anchor="ctr">
                        <a:blipFill>
                          <a:blip r:embed="rId2"/>
                          <a:stretch>
                            <a:fillRect l="-190" t="-574510" r="-200571" b="-566667"/>
                          </a:stretch>
                        </a:blipFill>
                      </a:tcPr>
                    </a:tc>
                    <a:tc>
                      <a:txBody>
                        <a:bodyPr/>
                        <a:lstStyle/>
                        <a:p>
                          <a:endParaRPr lang="es-CO"/>
                        </a:p>
                      </a:txBody>
                      <a:tcPr marL="68580" marR="68580" marT="0" marB="0" anchor="ctr">
                        <a:blipFill>
                          <a:blip r:embed="rId2"/>
                          <a:stretch>
                            <a:fillRect l="-100000" t="-574510" r="-100190" b="-566667"/>
                          </a:stretch>
                        </a:blipFill>
                      </a:tcPr>
                    </a:tc>
                    <a:tc>
                      <a:txBody>
                        <a:bodyPr/>
                        <a:lstStyle/>
                        <a:p>
                          <a:pPr algn="ctr">
                            <a:lnSpc>
                              <a:spcPct val="107000"/>
                            </a:lnSpc>
                            <a:spcAft>
                              <a:spcPts val="800"/>
                            </a:spcAft>
                          </a:pPr>
                          <a:r>
                            <a:rPr lang="es-CO" sz="1200">
                              <a:effectLst/>
                            </a:rPr>
                            <a:t>Momento de inercia de la viga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1617302"/>
                      </a:ext>
                    </a:extLst>
                  </a:tr>
                  <a:tr h="308564">
                    <a:tc>
                      <a:txBody>
                        <a:bodyPr/>
                        <a:lstStyle/>
                        <a:p>
                          <a:endParaRPr lang="es-CO"/>
                        </a:p>
                      </a:txBody>
                      <a:tcPr marL="68580" marR="68580" marT="0" marB="0" anchor="ctr">
                        <a:blipFill>
                          <a:blip r:embed="rId2"/>
                          <a:stretch>
                            <a:fillRect l="-190" t="-674510" r="-200571" b="-466667"/>
                          </a:stretch>
                        </a:blipFill>
                      </a:tcPr>
                    </a:tc>
                    <a:tc>
                      <a:txBody>
                        <a:bodyPr/>
                        <a:lstStyle/>
                        <a:p>
                          <a:endParaRPr lang="es-CO"/>
                        </a:p>
                      </a:txBody>
                      <a:tcPr marL="68580" marR="68580" marT="0" marB="0" anchor="ctr">
                        <a:blipFill>
                          <a:blip r:embed="rId2"/>
                          <a:stretch>
                            <a:fillRect l="-100000" t="-674510" r="-100190" b="-466667"/>
                          </a:stretch>
                        </a:blipFill>
                      </a:tcPr>
                    </a:tc>
                    <a:tc>
                      <a:txBody>
                        <a:bodyPr/>
                        <a:lstStyle/>
                        <a:p>
                          <a:pPr algn="ctr">
                            <a:lnSpc>
                              <a:spcPct val="107000"/>
                            </a:lnSpc>
                            <a:spcAft>
                              <a:spcPts val="800"/>
                            </a:spcAft>
                          </a:pPr>
                          <a:r>
                            <a:rPr lang="es-CO" sz="1200">
                              <a:effectLst/>
                            </a:rPr>
                            <a:t>Masa de la bola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4979853"/>
                      </a:ext>
                    </a:extLst>
                  </a:tr>
                  <a:tr h="308564">
                    <a:tc>
                      <a:txBody>
                        <a:bodyPr/>
                        <a:lstStyle/>
                        <a:p>
                          <a:endParaRPr lang="es-CO"/>
                        </a:p>
                      </a:txBody>
                      <a:tcPr marL="68580" marR="68580" marT="0" marB="0" anchor="ctr">
                        <a:blipFill>
                          <a:blip r:embed="rId2"/>
                          <a:stretch>
                            <a:fillRect l="-190" t="-774510" r="-200571" b="-366667"/>
                          </a:stretch>
                        </a:blipFill>
                      </a:tcPr>
                    </a:tc>
                    <a:tc>
                      <a:txBody>
                        <a:bodyPr/>
                        <a:lstStyle/>
                        <a:p>
                          <a:endParaRPr lang="es-CO"/>
                        </a:p>
                      </a:txBody>
                      <a:tcPr marL="68580" marR="68580" marT="0" marB="0" anchor="ctr">
                        <a:blipFill>
                          <a:blip r:embed="rId2"/>
                          <a:stretch>
                            <a:fillRect l="-100000" t="-774510" r="-100190" b="-366667"/>
                          </a:stretch>
                        </a:blipFill>
                      </a:tcPr>
                    </a:tc>
                    <a:tc>
                      <a:txBody>
                        <a:bodyPr/>
                        <a:lstStyle/>
                        <a:p>
                          <a:pPr algn="ctr">
                            <a:lnSpc>
                              <a:spcPct val="107000"/>
                            </a:lnSpc>
                            <a:spcAft>
                              <a:spcPts val="800"/>
                            </a:spcAft>
                          </a:pPr>
                          <a:r>
                            <a:rPr lang="es-CO" sz="1200" dirty="0">
                              <a:effectLst/>
                            </a:rPr>
                            <a:t>Masa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9912214"/>
                      </a:ext>
                    </a:extLst>
                  </a:tr>
                  <a:tr h="308564">
                    <a:tc>
                      <a:txBody>
                        <a:bodyPr/>
                        <a:lstStyle/>
                        <a:p>
                          <a:endParaRPr lang="es-CO"/>
                        </a:p>
                      </a:txBody>
                      <a:tcPr marL="68580" marR="68580" marT="0" marB="0" anchor="ctr">
                        <a:blipFill>
                          <a:blip r:embed="rId2"/>
                          <a:stretch>
                            <a:fillRect l="-190" t="-892000" r="-200571" b="-274000"/>
                          </a:stretch>
                        </a:blipFill>
                      </a:tcPr>
                    </a:tc>
                    <a:tc>
                      <a:txBody>
                        <a:bodyPr/>
                        <a:lstStyle/>
                        <a:p>
                          <a:pPr algn="ctr">
                            <a:lnSpc>
                              <a:spcPct val="107000"/>
                            </a:lnSpc>
                            <a:spcAft>
                              <a:spcPts val="800"/>
                            </a:spcAft>
                          </a:pPr>
                          <a:r>
                            <a:rPr lang="es-CO" sz="1200">
                              <a:effectLst/>
                            </a:rPr>
                            <a:t>[m]</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Longitud de la viga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706735"/>
                      </a:ext>
                    </a:extLst>
                  </a:tr>
                  <a:tr h="261233">
                    <a:tc>
                      <a:txBody>
                        <a:bodyPr/>
                        <a:lstStyle/>
                        <a:p>
                          <a:pPr algn="ctr">
                            <a:lnSpc>
                              <a:spcPct val="107000"/>
                            </a:lnSpc>
                            <a:spcAft>
                              <a:spcPts val="800"/>
                            </a:spcAft>
                          </a:pPr>
                          <a:r>
                            <a:rPr lang="es-CO" sz="1200" dirty="0">
                              <a:effectLst/>
                            </a:rPr>
                            <a:t>R</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[m]</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200" dirty="0">
                              <a:effectLst/>
                            </a:rPr>
                            <a:t>Radio de la bola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1630641"/>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253488" r="-100190" b="-118605"/>
                          </a:stretch>
                        </a:blipFill>
                      </a:tcP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Gravedad</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6535472"/>
                      </a:ext>
                    </a:extLst>
                  </a:tr>
                  <a:tr h="261233">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353488" r="-100190" b="-18605"/>
                          </a:stretch>
                        </a:blipFill>
                      </a:tcPr>
                    </a:tc>
                    <a:tc>
                      <a:txBody>
                        <a:bodyPr/>
                        <a:lstStyle/>
                        <a:p>
                          <a:pPr algn="ctr">
                            <a:lnSpc>
                              <a:spcPct val="107000"/>
                            </a:lnSpc>
                            <a:spcAft>
                              <a:spcPts val="800"/>
                            </a:spcAft>
                          </a:pPr>
                          <a:r>
                            <a:rPr lang="es-MX" sz="1200" dirty="0" smtClean="0">
                              <a:effectLst/>
                              <a:latin typeface="+mn-lt"/>
                              <a:ea typeface="Calibri" panose="020F0502020204030204" pitchFamily="34" charset="0"/>
                              <a:cs typeface="Times New Roman" panose="02020603050405020304" pitchFamily="18" charset="0"/>
                            </a:rPr>
                            <a:t>Tiempo de muestreo</a:t>
                          </a:r>
                          <a:endParaRPr lang="es-CO" sz="12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228159"/>
                      </a:ext>
                    </a:extLst>
                  </a:tr>
                </a:tbl>
              </a:graphicData>
            </a:graphic>
          </p:graphicFrame>
        </mc:Fallback>
      </mc:AlternateContent>
      <p:sp>
        <p:nvSpPr>
          <p:cNvPr id="6" name="Rectángulo 5"/>
          <p:cNvSpPr/>
          <p:nvPr/>
        </p:nvSpPr>
        <p:spPr>
          <a:xfrm>
            <a:off x="1295398" y="1746851"/>
            <a:ext cx="3256789" cy="369332"/>
          </a:xfrm>
          <a:prstGeom prst="rect">
            <a:avLst/>
          </a:prstGeom>
        </p:spPr>
        <p:txBody>
          <a:bodyPr wrap="none">
            <a:spAutoFit/>
          </a:bodyPr>
          <a:lstStyle/>
          <a:p>
            <a:r>
              <a:rPr lang="es-MX" dirty="0" smtClean="0"/>
              <a:t>Parámetros y Variables del sistema</a:t>
            </a:r>
            <a:endParaRPr lang="es-CO" dirty="0"/>
          </a:p>
        </p:txBody>
      </p:sp>
    </p:spTree>
    <p:extLst>
      <p:ext uri="{BB962C8B-B14F-4D97-AF65-F5344CB8AC3E}">
        <p14:creationId xmlns:p14="http://schemas.microsoft.com/office/powerpoint/2010/main" val="75470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256765" y="2505417"/>
                <a:ext cx="9601196" cy="3318936"/>
              </a:xfrm>
            </p:spPr>
            <p:txBody>
              <a:bodyPr>
                <a:noAutofit/>
              </a:bodyPr>
              <a:lstStyle/>
              <a:p>
                <a:pPr marL="0" indent="0" algn="just">
                  <a:buNone/>
                </a:pPr>
                <a14:m>
                  <m:oMath xmlns:m="http://schemas.openxmlformats.org/officeDocument/2006/math">
                    <m:r>
                      <a:rPr lang="es-MX" b="0" i="1" smtClean="0">
                        <a:latin typeface="Cambria Math" panose="02040503050406030204" pitchFamily="18" charset="0"/>
                      </a:rPr>
                      <m:t>𝐴</m:t>
                    </m:r>
                    <m:r>
                      <a:rPr lang="en-US"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0</m:t>
                              </m:r>
                            </m:e>
                            <m:e>
                              <m:r>
                                <a:rPr lang="es-MX" i="1">
                                  <a:latin typeface="Cambria Math" panose="02040503050406030204" pitchFamily="18" charset="0"/>
                                </a:rPr>
                                <m:t>0</m:t>
                              </m:r>
                            </m:e>
                            <m:e>
                              <m:r>
                                <a:rPr lang="es-MX" i="1">
                                  <a:latin typeface="Cambria Math" panose="02040503050406030204" pitchFamily="18" charset="0"/>
                                </a:rPr>
                                <m:t>1</m:t>
                              </m:r>
                            </m:e>
                          </m:mr>
                          <m:mr>
                            <m:e>
                              <m:r>
                                <a:rPr lang="es-MX" i="1">
                                  <a:latin typeface="Cambria Math" panose="02040503050406030204" pitchFamily="18" charset="0"/>
                                </a:rPr>
                                <m:t>0</m:t>
                              </m:r>
                            </m:e>
                            <m:e>
                              <m:r>
                                <a:rPr lang="es-MX" i="1">
                                  <a:latin typeface="Cambria Math" panose="02040503050406030204" pitchFamily="18" charset="0"/>
                                </a:rPr>
                                <m:t>0</m:t>
                              </m:r>
                            </m:e>
                            <m:e>
                              <m:r>
                                <a:rPr lang="es-MX" i="1">
                                  <a:latin typeface="Cambria Math" panose="02040503050406030204" pitchFamily="18" charset="0"/>
                                </a:rPr>
                                <m:t>0</m:t>
                              </m:r>
                            </m:e>
                          </m:mr>
                          <m:m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sSup>
                                <m:sSupPr>
                                  <m:ctrlPr>
                                    <a:rPr lang="es-CO"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2</m:t>
                                  </m:r>
                                </m:sup>
                              </m:sSup>
                            </m:e>
                            <m:e>
                              <m:f>
                                <m:fPr>
                                  <m:ctrlPr>
                                    <a:rPr lang="es-CO" i="1">
                                      <a:latin typeface="Cambria Math" panose="02040503050406030204" pitchFamily="18" charset="0"/>
                                    </a:rPr>
                                  </m:ctrlPr>
                                </m:fPr>
                                <m:num>
                                  <m:r>
                                    <a:rPr lang="en-US" i="1">
                                      <a:latin typeface="Cambria Math" panose="02040503050406030204" pitchFamily="18" charset="0"/>
                                    </a:rPr>
                                    <m:t>− </m:t>
                                  </m:r>
                                  <m:r>
                                    <a:rPr lang="es-MX" i="1">
                                      <a:latin typeface="Cambria Math" panose="02040503050406030204" pitchFamily="18" charset="0"/>
                                    </a:rPr>
                                    <m:t>𝑔</m:t>
                                  </m:r>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num>
                                <m:den>
                                  <m:d>
                                    <m:dPr>
                                      <m:ctrlPr>
                                        <a:rPr lang="es-CO" i="1">
                                          <a:latin typeface="Cambria Math" panose="02040503050406030204" pitchFamily="18" charset="0"/>
                                        </a:rPr>
                                      </m:ctrlPr>
                                    </m:dPr>
                                    <m:e>
                                      <m:sSub>
                                        <m:sSubPr>
                                          <m:ctrlPr>
                                            <a:rPr lang="es-CO"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𝑏</m:t>
                                          </m:r>
                                        </m:sub>
                                      </m:sSub>
                                      <m:r>
                                        <a:rPr lang="en-US" i="1">
                                          <a:latin typeface="Cambria Math" panose="02040503050406030204" pitchFamily="18" charset="0"/>
                                        </a:rPr>
                                        <m:t>+</m:t>
                                      </m:r>
                                      <m:d>
                                        <m:dPr>
                                          <m:ctrlPr>
                                            <a:rPr lang="es-CO" i="1">
                                              <a:latin typeface="Cambria Math" panose="02040503050406030204" pitchFamily="18" charset="0"/>
                                            </a:rPr>
                                          </m:ctrlPr>
                                        </m:dPr>
                                        <m:e>
                                          <m:f>
                                            <m:fPr>
                                              <m:ctrlPr>
                                                <a:rPr lang="es-CO" i="1">
                                                  <a:latin typeface="Cambria Math" panose="02040503050406030204" pitchFamily="18" charset="0"/>
                                                </a:rPr>
                                              </m:ctrlPr>
                                            </m:fPr>
                                            <m:num>
                                              <m:sSub>
                                                <m:sSubPr>
                                                  <m:ctrlPr>
                                                    <a:rPr lang="es-CO"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𝑏</m:t>
                                                  </m:r>
                                                </m:sub>
                                              </m:sSub>
                                            </m:num>
                                            <m:den>
                                              <m:sSup>
                                                <m:sSupPr>
                                                  <m:ctrlPr>
                                                    <a:rPr lang="es-CO"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den>
                                          </m:f>
                                        </m:e>
                                      </m:d>
                                    </m:e>
                                  </m:d>
                                </m:den>
                              </m:f>
                            </m:e>
                            <m:e>
                              <m:r>
                                <a:rPr lang="es-MX" i="1">
                                  <a:latin typeface="Cambria Math" panose="02040503050406030204" pitchFamily="18" charset="0"/>
                                </a:rPr>
                                <m:t>0</m:t>
                              </m:r>
                            </m:e>
                          </m:mr>
                        </m:m>
                      </m:e>
                    </m:d>
                    <m:r>
                      <a:rPr lang="en-US" i="1">
                        <a:latin typeface="Cambria Math" panose="02040503050406030204" pitchFamily="18" charset="0"/>
                      </a:rPr>
                      <m:t> </m:t>
                    </m:r>
                    <m:r>
                      <a:rPr lang="es-MX" b="0" i="1">
                        <a:latin typeface="Cambria Math" panose="02040503050406030204" pitchFamily="18" charset="0"/>
                      </a:rPr>
                      <m:t>                                                 </m:t>
                    </m:r>
                    <m:r>
                      <a:rPr lang="en-US" i="1">
                        <a:latin typeface="Cambria Math" panose="02040503050406030204" pitchFamily="18" charset="0"/>
                      </a:rPr>
                      <m:t>  </m:t>
                    </m:r>
                    <m:r>
                      <a:rPr lang="es-MX" i="1">
                        <a:latin typeface="Cambria Math" panose="02040503050406030204" pitchFamily="18" charset="0"/>
                      </a:rPr>
                      <m:t>𝐵</m:t>
                    </m:r>
                    <m:r>
                      <a:rPr lang="en-US"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1"/>
                                  <m:mcJc m:val="center"/>
                                </m:mcPr>
                              </m:mc>
                            </m:mcs>
                            <m:ctrlPr>
                              <a:rPr lang="es-CO" i="1">
                                <a:latin typeface="Cambria Math" panose="02040503050406030204" pitchFamily="18" charset="0"/>
                              </a:rPr>
                            </m:ctrlPr>
                          </m:mPr>
                          <m:mr>
                            <m:e>
                              <m:r>
                                <a:rPr lang="es-MX" i="1">
                                  <a:latin typeface="Cambria Math" panose="02040503050406030204" pitchFamily="18" charset="0"/>
                                </a:rPr>
                                <m:t>0</m:t>
                              </m:r>
                            </m:e>
                          </m:mr>
                          <m:mr>
                            <m:e>
                              <m:r>
                                <a:rPr lang="es-MX" i="1">
                                  <a:latin typeface="Cambria Math" panose="02040503050406030204" pitchFamily="18" charset="0"/>
                                </a:rPr>
                                <m:t>1</m:t>
                              </m:r>
                            </m:e>
                          </m:mr>
                          <m:mr>
                            <m:e>
                              <m:r>
                                <a:rPr lang="es-MX" i="1">
                                  <a:latin typeface="Cambria Math" panose="02040503050406030204" pitchFamily="18" charset="0"/>
                                </a:rPr>
                                <m:t>0</m:t>
                              </m:r>
                            </m:e>
                          </m:mr>
                        </m:m>
                      </m:e>
                    </m:d>
                    <m:r>
                      <a:rPr lang="en-US" i="1">
                        <a:latin typeface="Cambria Math" panose="02040503050406030204" pitchFamily="18" charset="0"/>
                      </a:rPr>
                      <m:t>.</m:t>
                    </m:r>
                  </m:oMath>
                </a14:m>
                <a:r>
                  <a:rPr lang="es-MX" dirty="0" smtClean="0"/>
                  <a:t>(</a:t>
                </a:r>
                <a:r>
                  <a:rPr lang="es-MX" dirty="0"/>
                  <a:t>2</a:t>
                </a:r>
                <a:r>
                  <a:rPr lang="es-MX" dirty="0" smtClean="0"/>
                  <a:t>)</a:t>
                </a:r>
                <a:endParaRPr lang="es-CO" dirty="0" smtClean="0"/>
              </a:p>
              <a:p>
                <a:pPr marL="0" indent="0" algn="just">
                  <a:buNone/>
                </a:pPr>
                <a:r>
                  <a:rPr lang="es-MX" dirty="0" smtClean="0"/>
                  <a:t>  C</a:t>
                </a:r>
                <a14:m>
                  <m:oMath xmlns:m="http://schemas.openxmlformats.org/officeDocument/2006/math">
                    <m:r>
                      <a:rPr lang="es-MX" i="1">
                        <a:latin typeface="Cambria Math" panose="02040503050406030204" pitchFamily="18" charset="0"/>
                      </a:rPr>
                      <m:t>=</m:t>
                    </m:r>
                    <m:d>
                      <m:dPr>
                        <m:begChr m:val="["/>
                        <m:endChr m:val="]"/>
                        <m:ctrlPr>
                          <a:rPr lang="es-CO" i="1">
                            <a:latin typeface="Cambria Math" panose="02040503050406030204" pitchFamily="18" charset="0"/>
                          </a:rPr>
                        </m:ctrlPr>
                      </m:dPr>
                      <m:e>
                        <m:m>
                          <m:mPr>
                            <m:mcs>
                              <m:mc>
                                <m:mcPr>
                                  <m:count m:val="3"/>
                                  <m:mcJc m:val="center"/>
                                </m:mcPr>
                              </m:mc>
                            </m:mcs>
                            <m:ctrlPr>
                              <a:rPr lang="es-CO" i="1">
                                <a:latin typeface="Cambria Math" panose="02040503050406030204" pitchFamily="18" charset="0"/>
                              </a:rPr>
                            </m:ctrlPr>
                          </m:mPr>
                          <m:mr>
                            <m:e>
                              <m:r>
                                <a:rPr lang="es-MX" i="1">
                                  <a:latin typeface="Cambria Math" panose="02040503050406030204" pitchFamily="18" charset="0"/>
                                </a:rPr>
                                <m:t>1</m:t>
                              </m:r>
                            </m:e>
                            <m:e>
                              <m:r>
                                <a:rPr lang="es-MX" i="1">
                                  <a:latin typeface="Cambria Math" panose="02040503050406030204" pitchFamily="18" charset="0"/>
                                </a:rPr>
                                <m:t>0</m:t>
                              </m:r>
                            </m:e>
                            <m:e>
                              <m:r>
                                <a:rPr lang="es-MX" b="0" i="1" smtClean="0">
                                  <a:latin typeface="Cambria Math" panose="02040503050406030204" pitchFamily="18" charset="0"/>
                                </a:rPr>
                                <m:t>0</m:t>
                              </m:r>
                            </m:e>
                          </m:mr>
                          <m:mr>
                            <m:e>
                              <m:r>
                                <a:rPr lang="es-MX" i="1">
                                  <a:latin typeface="Cambria Math" panose="02040503050406030204" pitchFamily="18" charset="0"/>
                                </a:rPr>
                                <m:t>0</m:t>
                              </m:r>
                            </m:e>
                            <m:e>
                              <m:r>
                                <a:rPr lang="es-MX" b="0" i="1" smtClean="0">
                                  <a:latin typeface="Cambria Math" panose="02040503050406030204" pitchFamily="18" charset="0"/>
                                </a:rPr>
                                <m:t>1</m:t>
                              </m:r>
                            </m:e>
                            <m:e>
                              <m:r>
                                <a:rPr lang="es-MX" b="0" i="1" smtClean="0">
                                  <a:latin typeface="Cambria Math" panose="02040503050406030204" pitchFamily="18" charset="0"/>
                                </a:rPr>
                                <m:t>0</m:t>
                              </m:r>
                            </m:e>
                          </m:mr>
                        </m:m>
                      </m:e>
                    </m:d>
                    <m:r>
                      <a:rPr lang="es-MX" i="1">
                        <a:latin typeface="Cambria Math" panose="02040503050406030204" pitchFamily="18" charset="0"/>
                      </a:rPr>
                      <m:t> </m:t>
                    </m:r>
                    <m:r>
                      <a:rPr lang="es-MX" b="0" i="1">
                        <a:latin typeface="Cambria Math" panose="02040503050406030204" pitchFamily="18" charset="0"/>
                      </a:rPr>
                      <m:t>    </m:t>
                    </m:r>
                    <m:r>
                      <a:rPr lang="es-MX" i="1">
                        <a:latin typeface="Cambria Math" panose="02040503050406030204" pitchFamily="18" charset="0"/>
                      </a:rPr>
                      <m:t>             </m:t>
                    </m:r>
                    <m:r>
                      <a:rPr lang="es-MX" b="0" i="1">
                        <a:latin typeface="Cambria Math" panose="02040503050406030204" pitchFamily="18" charset="0"/>
                      </a:rPr>
                      <m:t>                   </m:t>
                    </m:r>
                    <m:r>
                      <a:rPr lang="es-MX" i="1">
                        <a:latin typeface="Cambria Math" panose="02040503050406030204" pitchFamily="18" charset="0"/>
                      </a:rPr>
                      <m:t> </m:t>
                    </m:r>
                    <m:r>
                      <a:rPr lang="es-MX" b="0" i="1">
                        <a:latin typeface="Cambria Math" panose="02040503050406030204" pitchFamily="18" charset="0"/>
                      </a:rPr>
                      <m:t>              </m:t>
                    </m:r>
                    <m:r>
                      <a:rPr lang="es-MX" b="0" i="1" smtClean="0">
                        <a:latin typeface="Cambria Math" panose="02040503050406030204" pitchFamily="18" charset="0"/>
                      </a:rPr>
                      <m:t>                      </m:t>
                    </m:r>
                    <m:r>
                      <a:rPr lang="es-MX" i="1">
                        <a:latin typeface="Cambria Math" panose="02040503050406030204" pitchFamily="18" charset="0"/>
                      </a:rPr>
                      <m:t>𝐷</m:t>
                    </m:r>
                    <m:r>
                      <a:rPr lang="es-MX" i="1">
                        <a:latin typeface="Cambria Math" panose="02040503050406030204" pitchFamily="18" charset="0"/>
                      </a:rPr>
                      <m:t>=</m:t>
                    </m:r>
                    <m:d>
                      <m:dPr>
                        <m:begChr m:val="["/>
                        <m:endChr m:val="]"/>
                        <m:ctrlPr>
                          <a:rPr lang="es-CO" i="1">
                            <a:latin typeface="Cambria Math" panose="02040503050406030204" pitchFamily="18" charset="0"/>
                          </a:rPr>
                        </m:ctrlPr>
                      </m:dPr>
                      <m:e>
                        <m:r>
                          <a:rPr lang="es-MX" i="1">
                            <a:latin typeface="Cambria Math" panose="02040503050406030204" pitchFamily="18" charset="0"/>
                          </a:rPr>
                          <m:t>0</m:t>
                        </m:r>
                      </m:e>
                    </m:d>
                  </m:oMath>
                </a14:m>
                <a:r>
                  <a:rPr lang="es-MX" dirty="0"/>
                  <a:t> </a:t>
                </a:r>
                <a:endParaRPr lang="es-CO"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256765" y="2505417"/>
                <a:ext cx="9601196" cy="3318936"/>
              </a:xfrm>
              <a:blipFill>
                <a:blip r:embed="rId2"/>
                <a:stretch>
                  <a:fillRect/>
                </a:stretch>
              </a:blipFill>
            </p:spPr>
            <p:txBody>
              <a:bodyPr/>
              <a:lstStyle/>
              <a:p>
                <a:r>
                  <a:rPr lang="es-CO">
                    <a:noFill/>
                  </a:rPr>
                  <a:t> </a:t>
                </a:r>
              </a:p>
            </p:txBody>
          </p:sp>
        </mc:Fallback>
      </mc:AlternateContent>
      <p:sp>
        <p:nvSpPr>
          <p:cNvPr id="4" name="Título 1"/>
          <p:cNvSpPr>
            <a:spLocks noGrp="1"/>
          </p:cNvSpPr>
          <p:nvPr>
            <p:ph type="title"/>
          </p:nvPr>
        </p:nvSpPr>
        <p:spPr>
          <a:xfrm>
            <a:off x="1295402" y="982132"/>
            <a:ext cx="9601196" cy="901259"/>
          </a:xfrm>
        </p:spPr>
        <p:txBody>
          <a:bodyPr>
            <a:normAutofit/>
          </a:bodyPr>
          <a:lstStyle/>
          <a:p>
            <a:r>
              <a:rPr lang="es-MX" dirty="0"/>
              <a:t>Modelo Matemático</a:t>
            </a:r>
            <a:endParaRPr lang="es-CO" dirty="0"/>
          </a:p>
        </p:txBody>
      </p:sp>
      <p:sp>
        <p:nvSpPr>
          <p:cNvPr id="5" name="Rectángulo 4"/>
          <p:cNvSpPr/>
          <p:nvPr/>
        </p:nvSpPr>
        <p:spPr>
          <a:xfrm>
            <a:off x="1295402" y="2009738"/>
            <a:ext cx="5460149" cy="369332"/>
          </a:xfrm>
          <a:prstGeom prst="rect">
            <a:avLst/>
          </a:prstGeom>
        </p:spPr>
        <p:txBody>
          <a:bodyPr wrap="none">
            <a:spAutoFit/>
          </a:bodyPr>
          <a:lstStyle/>
          <a:p>
            <a:r>
              <a:rPr lang="es-MX" dirty="0"/>
              <a:t>Linealización del sistema en el punto de operación (</a:t>
            </a:r>
            <a:r>
              <a:rPr lang="es-MX" dirty="0" smtClean="0"/>
              <a:t>0,0,0)</a:t>
            </a:r>
            <a:endParaRPr lang="es-CO" dirty="0"/>
          </a:p>
        </p:txBody>
      </p:sp>
    </p:spTree>
    <p:extLst>
      <p:ext uri="{BB962C8B-B14F-4D97-AF65-F5344CB8AC3E}">
        <p14:creationId xmlns:p14="http://schemas.microsoft.com/office/powerpoint/2010/main" val="20056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1027606"/>
          </a:xfrm>
        </p:spPr>
        <p:txBody>
          <a:bodyPr>
            <a:normAutofit/>
          </a:bodyPr>
          <a:lstStyle/>
          <a:p>
            <a:r>
              <a:rPr lang="es-MX" dirty="0"/>
              <a:t>Modelo Matemático</a:t>
            </a:r>
            <a:endParaRPr lang="es-CO" dirty="0"/>
          </a:p>
        </p:txBody>
      </p:sp>
      <mc:AlternateContent xmlns:mc="http://schemas.openxmlformats.org/markup-compatibility/2006" xmlns:a14="http://schemas.microsoft.com/office/drawing/2010/main">
        <mc:Choice Requires="a14">
          <p:graphicFrame>
            <p:nvGraphicFramePr>
              <p:cNvPr id="6" name="Marcador de contenido 5"/>
              <p:cNvGraphicFramePr>
                <a:graphicFrameLocks noGrp="1"/>
              </p:cNvGraphicFramePr>
              <p:nvPr>
                <p:ph idx="1"/>
                <p:extLst>
                  <p:ext uri="{D42A27DB-BD31-4B8C-83A1-F6EECF244321}">
                    <p14:modId xmlns:p14="http://schemas.microsoft.com/office/powerpoint/2010/main" val="155551940"/>
                  </p:ext>
                </p:extLst>
              </p:nvPr>
            </p:nvGraphicFramePr>
            <p:xfrm>
              <a:off x="1295398" y="2599114"/>
              <a:ext cx="9601200" cy="2562547"/>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844418635"/>
                        </a:ext>
                      </a:extLst>
                    </a:gridCol>
                    <a:gridCol w="3201040">
                      <a:extLst>
                        <a:ext uri="{9D8B030D-6E8A-4147-A177-3AD203B41FA5}">
                          <a16:colId xmlns:a16="http://schemas.microsoft.com/office/drawing/2014/main" val="3225898067"/>
                        </a:ext>
                      </a:extLst>
                    </a:gridCol>
                    <a:gridCol w="3199120">
                      <a:extLst>
                        <a:ext uri="{9D8B030D-6E8A-4147-A177-3AD203B41FA5}">
                          <a16:colId xmlns:a16="http://schemas.microsoft.com/office/drawing/2014/main" val="414661657"/>
                        </a:ext>
                      </a:extLst>
                    </a:gridCol>
                  </a:tblGrid>
                  <a:tr h="149052">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rPr>
                            <a:t> </a:t>
                          </a:r>
                          <a:r>
                            <a:rPr lang="es-CO" sz="1400" cap="small" dirty="0" smtClean="0">
                              <a:effectLst/>
                            </a:rPr>
                            <a:t>Parámetros</a:t>
                          </a:r>
                          <a:endParaRPr lang="es-CO" sz="1400" cap="small"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400" cap="small" dirty="0">
                              <a:effectLst/>
                            </a:rPr>
                            <a:t>Unidades</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400" cap="small" dirty="0" smtClean="0">
                              <a:effectLst/>
                              <a:latin typeface="+mn-lt"/>
                              <a:ea typeface="+mn-ea"/>
                              <a:cs typeface="+mn-cs"/>
                            </a:rPr>
                            <a:t>valor</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648030"/>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Cambria Math" panose="02040503050406030204" pitchFamily="18" charset="0"/>
                                      </a:rPr>
                                    </m:ctrlPr>
                                  </m:sSubPr>
                                  <m:e>
                                    <m:r>
                                      <a:rPr lang="en-US" sz="1400">
                                        <a:effectLst/>
                                        <a:latin typeface="Cambria Math" panose="02040503050406030204" pitchFamily="18" charset="0"/>
                                      </a:rPr>
                                      <m:t>𝐼</m:t>
                                    </m:r>
                                  </m:e>
                                  <m:sub>
                                    <m:r>
                                      <a:rPr lang="en-US" sz="1400">
                                        <a:effectLst/>
                                        <a:latin typeface="Cambria Math" panose="02040503050406030204" pitchFamily="18" charset="0"/>
                                      </a:rPr>
                                      <m:t>𝑏</m:t>
                                    </m:r>
                                  </m:sub>
                                </m:sSub>
                              </m:oMath>
                            </m:oMathPara>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Cambria Math" panose="02040503050406030204" pitchFamily="18" charset="0"/>
                                    </a:rPr>
                                  </m:ctrlPr>
                                </m:sSubPr>
                                <m:e>
                                  <m:r>
                                    <a:rPr lang="es-CO" sz="1400">
                                      <a:effectLst/>
                                      <a:latin typeface="Cambria Math" panose="02040503050406030204" pitchFamily="18" charset="0"/>
                                    </a:rPr>
                                    <m:t>𝐾</m:t>
                                  </m:r>
                                </m:e>
                                <m:sub>
                                  <m:r>
                                    <a:rPr lang="es-CO" sz="1400">
                                      <a:effectLst/>
                                      <a:latin typeface="Cambria Math" panose="02040503050406030204" pitchFamily="18" charset="0"/>
                                    </a:rPr>
                                    <m:t>𝑔</m:t>
                                  </m:r>
                                </m:sub>
                              </m:sSub>
                            </m:oMath>
                          </a14:m>
                          <a:r>
                            <a:rPr lang="es-CO" sz="1400" dirty="0">
                              <a:effectLst/>
                              <a:latin typeface="+mn-lt"/>
                            </a:rPr>
                            <a:t>/</a:t>
                          </a:r>
                          <a14:m>
                            <m:oMath xmlns:m="http://schemas.openxmlformats.org/officeDocument/2006/math">
                              <m:sSup>
                                <m:sSupPr>
                                  <m:ctrlPr>
                                    <a:rPr lang="es-CO" sz="1400" i="1">
                                      <a:effectLst/>
                                      <a:latin typeface="Cambria Math" panose="02040503050406030204" pitchFamily="18" charset="0"/>
                                    </a:rPr>
                                  </m:ctrlPr>
                                </m:sSupPr>
                                <m:e>
                                  <m:r>
                                    <a:rPr lang="es-CO" sz="1400">
                                      <a:effectLst/>
                                      <a:latin typeface="Cambria Math" panose="02040503050406030204" pitchFamily="18" charset="0"/>
                                    </a:rPr>
                                    <m:t>𝑚</m:t>
                                  </m:r>
                                </m:e>
                                <m:sup>
                                  <m:r>
                                    <a:rPr lang="es-CO" sz="1400">
                                      <a:effectLst/>
                                      <a:latin typeface="Cambria Math" panose="02040503050406030204" pitchFamily="18" charset="0"/>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4.6240*</a:t>
                          </a:r>
                          <a14:m>
                            <m:oMath xmlns:m="http://schemas.openxmlformats.org/officeDocument/2006/math">
                              <m:sSup>
                                <m:sSupPr>
                                  <m:ctrlPr>
                                    <a:rPr lang="es-CO" sz="1400" i="1" smtClean="0">
                                      <a:effectLst/>
                                      <a:latin typeface="Cambria Math" panose="02040503050406030204" pitchFamily="18" charset="0"/>
                                      <a:cs typeface="Times New Roman" panose="02020603050405020304" pitchFamily="18" charset="0"/>
                                    </a:rPr>
                                  </m:ctrlPr>
                                </m:sSupPr>
                                <m:e>
                                  <m:r>
                                    <a:rPr lang="es-MX" sz="1400" b="0" i="1" smtClean="0">
                                      <a:effectLst/>
                                      <a:latin typeface="Cambria Math" panose="02040503050406030204" pitchFamily="18" charset="0"/>
                                      <a:cs typeface="Times New Roman" panose="02020603050405020304" pitchFamily="18" charset="0"/>
                                    </a:rPr>
                                    <m:t>10</m:t>
                                  </m:r>
                                </m:e>
                                <m:sup>
                                  <m:r>
                                    <a:rPr lang="es-MX" sz="1400" b="0" i="1" smtClean="0">
                                      <a:effectLst/>
                                      <a:latin typeface="Cambria Math" panose="02040503050406030204" pitchFamily="18" charset="0"/>
                                      <a:cs typeface="Times New Roman" panose="02020603050405020304" pitchFamily="18" charset="0"/>
                                    </a:rPr>
                                    <m:t>−5</m:t>
                                  </m:r>
                                </m:sup>
                              </m:sSup>
                            </m:oMath>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9815086"/>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Cambria Math" panose="02040503050406030204" pitchFamily="18" charset="0"/>
                                      </a:rPr>
                                    </m:ctrlPr>
                                  </m:sSubPr>
                                  <m:e>
                                    <m:r>
                                      <a:rPr lang="en-US" sz="1400">
                                        <a:effectLst/>
                                        <a:latin typeface="Cambria Math" panose="02040503050406030204" pitchFamily="18" charset="0"/>
                                      </a:rPr>
                                      <m:t>𝐼</m:t>
                                    </m:r>
                                  </m:e>
                                  <m:sub>
                                    <m:r>
                                      <a:rPr lang="en-US" sz="1400">
                                        <a:effectLst/>
                                        <a:latin typeface="Cambria Math" panose="02040503050406030204" pitchFamily="18" charset="0"/>
                                      </a:rPr>
                                      <m:t>𝑣</m:t>
                                    </m:r>
                                  </m:sub>
                                </m:sSub>
                              </m:oMath>
                            </m:oMathPara>
                          </a14:m>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Cambria Math" panose="02040503050406030204" pitchFamily="18" charset="0"/>
                                    </a:rPr>
                                  </m:ctrlPr>
                                </m:sSubPr>
                                <m:e>
                                  <m:r>
                                    <a:rPr lang="es-CO" sz="1400">
                                      <a:effectLst/>
                                      <a:latin typeface="Cambria Math" panose="02040503050406030204" pitchFamily="18" charset="0"/>
                                    </a:rPr>
                                    <m:t>𝐾</m:t>
                                  </m:r>
                                </m:e>
                                <m:sub>
                                  <m:r>
                                    <a:rPr lang="es-CO" sz="1400">
                                      <a:effectLst/>
                                      <a:latin typeface="Cambria Math" panose="02040503050406030204" pitchFamily="18" charset="0"/>
                                    </a:rPr>
                                    <m:t>𝑔</m:t>
                                  </m:r>
                                </m:sub>
                              </m:sSub>
                            </m:oMath>
                          </a14:m>
                          <a:r>
                            <a:rPr lang="es-CO" sz="1400" dirty="0">
                              <a:effectLst/>
                              <a:latin typeface="+mn-lt"/>
                            </a:rPr>
                            <a:t>/</a:t>
                          </a:r>
                          <a14:m>
                            <m:oMath xmlns:m="http://schemas.openxmlformats.org/officeDocument/2006/math">
                              <m:sSup>
                                <m:sSupPr>
                                  <m:ctrlPr>
                                    <a:rPr lang="es-CO" sz="1400" i="1">
                                      <a:effectLst/>
                                      <a:latin typeface="Cambria Math" panose="02040503050406030204" pitchFamily="18" charset="0"/>
                                    </a:rPr>
                                  </m:ctrlPr>
                                </m:sSupPr>
                                <m:e>
                                  <m:r>
                                    <a:rPr lang="es-CO" sz="1400">
                                      <a:effectLst/>
                                      <a:latin typeface="Cambria Math" panose="02040503050406030204" pitchFamily="18" charset="0"/>
                                    </a:rPr>
                                    <m:t>𝑚</m:t>
                                  </m:r>
                                </m:e>
                                <m:sup>
                                  <m:r>
                                    <a:rPr lang="es-CO" sz="1400">
                                      <a:effectLst/>
                                      <a:latin typeface="Cambria Math" panose="02040503050406030204" pitchFamily="18" charset="0"/>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0.0833</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7406308"/>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Cambria Math" panose="02040503050406030204" pitchFamily="18" charset="0"/>
                                      </a:rPr>
                                    </m:ctrlPr>
                                  </m:sSubPr>
                                  <m:e>
                                    <m:r>
                                      <a:rPr lang="en-US" sz="1400">
                                        <a:effectLst/>
                                        <a:latin typeface="Cambria Math" panose="02040503050406030204" pitchFamily="18" charset="0"/>
                                      </a:rPr>
                                      <m:t>𝑚</m:t>
                                    </m:r>
                                  </m:e>
                                  <m:sub>
                                    <m:r>
                                      <a:rPr lang="en-US" sz="1400">
                                        <a:effectLst/>
                                        <a:latin typeface="Cambria Math" panose="02040503050406030204" pitchFamily="18" charset="0"/>
                                      </a:rPr>
                                      <m:t>𝑏</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Cambria Math" panose="02040503050406030204" pitchFamily="18" charset="0"/>
                                    </a:rPr>
                                  </m:ctrlPr>
                                </m:sSubPr>
                                <m:e>
                                  <m:r>
                                    <a:rPr lang="es-CO" sz="1400">
                                      <a:effectLst/>
                                      <a:latin typeface="Cambria Math" panose="02040503050406030204" pitchFamily="18" charset="0"/>
                                    </a:rPr>
                                    <m:t>𝐾</m:t>
                                  </m:r>
                                </m:e>
                                <m:sub>
                                  <m:r>
                                    <a:rPr lang="es-CO" sz="1400">
                                      <a:effectLst/>
                                      <a:latin typeface="Cambria Math" panose="02040503050406030204" pitchFamily="18" charset="0"/>
                                    </a:rPr>
                                    <m:t>𝑔</m:t>
                                  </m:r>
                                </m:sub>
                              </m:sSub>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0211819"/>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Cambria Math" panose="02040503050406030204" pitchFamily="18" charset="0"/>
                                      </a:rPr>
                                    </m:ctrlPr>
                                  </m:sSubPr>
                                  <m:e>
                                    <m:r>
                                      <a:rPr lang="en-US" sz="1400">
                                        <a:effectLst/>
                                        <a:latin typeface="Cambria Math" panose="02040503050406030204" pitchFamily="18" charset="0"/>
                                      </a:rPr>
                                      <m:t>𝑚</m:t>
                                    </m:r>
                                  </m:e>
                                  <m:sub>
                                    <m:r>
                                      <a:rPr lang="en-US" sz="1400">
                                        <a:effectLst/>
                                        <a:latin typeface="Cambria Math" panose="02040503050406030204" pitchFamily="18" charset="0"/>
                                      </a:rPr>
                                      <m:t>𝑣</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a:t>
                          </a:r>
                          <a14:m>
                            <m:oMath xmlns:m="http://schemas.openxmlformats.org/officeDocument/2006/math">
                              <m:sSub>
                                <m:sSubPr>
                                  <m:ctrlPr>
                                    <a:rPr lang="es-CO" sz="1400" i="1">
                                      <a:effectLst/>
                                      <a:latin typeface="Cambria Math" panose="02040503050406030204" pitchFamily="18" charset="0"/>
                                    </a:rPr>
                                  </m:ctrlPr>
                                </m:sSubPr>
                                <m:e>
                                  <m:r>
                                    <a:rPr lang="es-CO" sz="1400">
                                      <a:effectLst/>
                                      <a:latin typeface="Cambria Math" panose="02040503050406030204" pitchFamily="18" charset="0"/>
                                    </a:rPr>
                                    <m:t>𝐾</m:t>
                                  </m:r>
                                </m:e>
                                <m:sub>
                                  <m:r>
                                    <a:rPr lang="es-CO" sz="1400">
                                      <a:effectLst/>
                                      <a:latin typeface="Cambria Math" panose="02040503050406030204" pitchFamily="18" charset="0"/>
                                    </a:rPr>
                                    <m:t>𝑔</m:t>
                                  </m:r>
                                </m:sub>
                              </m:sSub>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8693677"/>
                      </a:ext>
                    </a:extLst>
                  </a:tr>
                  <a:tr h="274515">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400" i="1">
                                        <a:effectLst/>
                                        <a:latin typeface="Cambria Math" panose="02040503050406030204" pitchFamily="18" charset="0"/>
                                      </a:rPr>
                                    </m:ctrlPr>
                                  </m:sSubPr>
                                  <m:e>
                                    <m:r>
                                      <a:rPr lang="en-US" sz="1400">
                                        <a:effectLst/>
                                        <a:latin typeface="Cambria Math" panose="02040503050406030204" pitchFamily="18" charset="0"/>
                                      </a:rPr>
                                      <m:t>𝐿</m:t>
                                    </m:r>
                                  </m:e>
                                  <m:sub>
                                    <m:r>
                                      <a:rPr lang="en-US" sz="1400">
                                        <a:effectLst/>
                                        <a:latin typeface="Cambria Math" panose="02040503050406030204" pitchFamily="18" charset="0"/>
                                      </a:rPr>
                                      <m:t>𝑣</m:t>
                                    </m:r>
                                  </m:sub>
                                </m:sSub>
                              </m:oMath>
                            </m:oMathPara>
                          </a14:m>
                          <a:endParaRPr lang="es-CO" sz="14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1602029"/>
                      </a:ext>
                    </a:extLst>
                  </a:tr>
                  <a:tr h="149052">
                    <a:tc>
                      <a:txBody>
                        <a:bodyPr/>
                        <a:lstStyle/>
                        <a:p>
                          <a:pPr algn="ctr">
                            <a:lnSpc>
                              <a:spcPct val="107000"/>
                            </a:lnSpc>
                            <a:spcAft>
                              <a:spcPts val="800"/>
                            </a:spcAft>
                          </a:pPr>
                          <a:r>
                            <a:rPr lang="es-CO" sz="1400" dirty="0">
                              <a:effectLst/>
                              <a:latin typeface="+mn-lt"/>
                            </a:rPr>
                            <a:t>R</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0.034</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0543918"/>
                      </a:ext>
                    </a:extLst>
                  </a:tr>
                  <a:tr h="149052">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g</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smtClean="0">
                              <a:effectLst/>
                              <a:latin typeface="+mn-lt"/>
                            </a:rPr>
                            <a:t>[m/</a:t>
                          </a:r>
                          <a14:m>
                            <m:oMath xmlns:m="http://schemas.openxmlformats.org/officeDocument/2006/math">
                              <m:sSup>
                                <m:sSupPr>
                                  <m:ctrlPr>
                                    <a:rPr lang="es-CO" sz="1400" i="1">
                                      <a:effectLst/>
                                      <a:latin typeface="Cambria Math" panose="02040503050406030204" pitchFamily="18" charset="0"/>
                                    </a:rPr>
                                  </m:ctrlPr>
                                </m:sSupPr>
                                <m:e>
                                  <m:r>
                                    <a:rPr lang="es-CO" sz="1400">
                                      <a:effectLst/>
                                      <a:latin typeface="Cambria Math" panose="02040503050406030204" pitchFamily="18" charset="0"/>
                                    </a:rPr>
                                    <m:t>𝑠</m:t>
                                  </m:r>
                                </m:e>
                                <m:sup>
                                  <m:r>
                                    <a:rPr lang="es-CO" sz="1400">
                                      <a:effectLst/>
                                      <a:latin typeface="Cambria Math" panose="02040503050406030204" pitchFamily="18" charset="0"/>
                                    </a:rPr>
                                    <m:t>2</m:t>
                                  </m:r>
                                </m:sup>
                              </m:sSup>
                            </m:oMath>
                          </a14:m>
                          <a:r>
                            <a:rPr lang="es-CO" sz="1400" dirty="0">
                              <a:effectLst/>
                              <a:latin typeface="+mn-lt"/>
                            </a:rPr>
                            <a: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9.81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648142"/>
                      </a:ext>
                    </a:extLst>
                  </a:tr>
                  <a:tr h="149052">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latin typeface="+mn-lt"/>
                            </a:rPr>
                            <a:t>[</a:t>
                          </a:r>
                          <a14:m>
                            <m:oMath xmlns:m="http://schemas.openxmlformats.org/officeDocument/2006/math">
                              <m:r>
                                <a:rPr lang="es-CO" sz="1400" smtClean="0">
                                  <a:effectLst/>
                                  <a:latin typeface="Cambria Math" panose="02040503050406030204" pitchFamily="18" charset="0"/>
                                </a:rPr>
                                <m:t>𝑠</m:t>
                              </m:r>
                            </m:oMath>
                          </a14:m>
                          <a:r>
                            <a:rPr lang="es-CO" sz="1400" dirty="0" smtClean="0">
                              <a:effectLst/>
                              <a:latin typeface="+mn-lt"/>
                            </a:rPr>
                            <a:t>]</a:t>
                          </a:r>
                          <a:endParaRPr lang="es-CO" sz="1400" dirty="0" smtClean="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0.06</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312330"/>
                      </a:ext>
                    </a:extLst>
                  </a:tr>
                </a:tbl>
              </a:graphicData>
            </a:graphic>
          </p:graphicFrame>
        </mc:Choice>
        <mc:Fallback xmlns="">
          <p:graphicFrame>
            <p:nvGraphicFramePr>
              <p:cNvPr id="6" name="Marcador de contenido 5"/>
              <p:cNvGraphicFramePr>
                <a:graphicFrameLocks noGrp="1"/>
              </p:cNvGraphicFramePr>
              <p:nvPr>
                <p:ph idx="1"/>
                <p:extLst>
                  <p:ext uri="{D42A27DB-BD31-4B8C-83A1-F6EECF244321}">
                    <p14:modId xmlns:p14="http://schemas.microsoft.com/office/powerpoint/2010/main" val="155551940"/>
                  </p:ext>
                </p:extLst>
              </p:nvPr>
            </p:nvGraphicFramePr>
            <p:xfrm>
              <a:off x="1295398" y="2599114"/>
              <a:ext cx="9601200" cy="2542735"/>
            </p:xfrm>
            <a:graphic>
              <a:graphicData uri="http://schemas.openxmlformats.org/drawingml/2006/table">
                <a:tbl>
                  <a:tblPr>
                    <a:tableStyleId>{5C22544A-7EE6-4342-B048-85BDC9FD1C3A}</a:tableStyleId>
                  </a:tblPr>
                  <a:tblGrid>
                    <a:gridCol w="3201040">
                      <a:extLst>
                        <a:ext uri="{9D8B030D-6E8A-4147-A177-3AD203B41FA5}">
                          <a16:colId xmlns:a16="http://schemas.microsoft.com/office/drawing/2014/main" val="844418635"/>
                        </a:ext>
                      </a:extLst>
                    </a:gridCol>
                    <a:gridCol w="3201040">
                      <a:extLst>
                        <a:ext uri="{9D8B030D-6E8A-4147-A177-3AD203B41FA5}">
                          <a16:colId xmlns:a16="http://schemas.microsoft.com/office/drawing/2014/main" val="3225898067"/>
                        </a:ext>
                      </a:extLst>
                    </a:gridCol>
                    <a:gridCol w="3199120">
                      <a:extLst>
                        <a:ext uri="{9D8B030D-6E8A-4147-A177-3AD203B41FA5}">
                          <a16:colId xmlns:a16="http://schemas.microsoft.com/office/drawing/2014/main" val="414661657"/>
                        </a:ext>
                      </a:extLst>
                    </a:gridCol>
                  </a:tblGrid>
                  <a:tr h="228283">
                    <a:tc>
                      <a:txBody>
                        <a:bodyPr/>
                        <a:lstStyle/>
                        <a:p>
                          <a:pPr marL="0" marR="0" indent="0" algn="ctr" defTabSz="457200" rtl="0" eaLnBrk="1" fontAlgn="auto" latinLnBrk="0" hangingPunct="1">
                            <a:lnSpc>
                              <a:spcPct val="107000"/>
                            </a:lnSpc>
                            <a:spcBef>
                              <a:spcPts val="0"/>
                            </a:spcBef>
                            <a:spcAft>
                              <a:spcPts val="800"/>
                            </a:spcAft>
                            <a:buClrTx/>
                            <a:buSzTx/>
                            <a:buFontTx/>
                            <a:buNone/>
                            <a:tabLst/>
                            <a:defRPr/>
                          </a:pPr>
                          <a:r>
                            <a:rPr lang="es-CO" sz="1400" dirty="0" smtClean="0">
                              <a:effectLst/>
                            </a:rPr>
                            <a:t> </a:t>
                          </a:r>
                          <a:r>
                            <a:rPr lang="es-CO" sz="1400" cap="small" dirty="0" smtClean="0">
                              <a:effectLst/>
                            </a:rPr>
                            <a:t>Parámetros</a:t>
                          </a:r>
                          <a:endParaRPr lang="es-CO" sz="1400" cap="small"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CO" sz="1400" cap="small" dirty="0">
                              <a:effectLst/>
                            </a:rPr>
                            <a:t>Unidades</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MX" sz="1400" cap="small" dirty="0" smtClean="0">
                              <a:effectLst/>
                              <a:latin typeface="+mn-lt"/>
                              <a:ea typeface="+mn-ea"/>
                              <a:cs typeface="+mn-cs"/>
                            </a:rPr>
                            <a:t>valor</a:t>
                          </a:r>
                          <a:endParaRPr lang="es-CO" sz="1400" cap="small"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648030"/>
                      </a:ext>
                    </a:extLst>
                  </a:tr>
                  <a:tr h="329883">
                    <a:tc>
                      <a:txBody>
                        <a:bodyPr/>
                        <a:lstStyle/>
                        <a:p>
                          <a:endParaRPr lang="es-CO"/>
                        </a:p>
                      </a:txBody>
                      <a:tcPr marL="68580" marR="68580" marT="0" marB="0" anchor="ctr">
                        <a:blipFill>
                          <a:blip r:embed="rId2"/>
                          <a:stretch>
                            <a:fillRect l="-190" t="-85185" r="-200571" b="-635185"/>
                          </a:stretch>
                        </a:blipFill>
                      </a:tcPr>
                    </a:tc>
                    <a:tc>
                      <a:txBody>
                        <a:bodyPr/>
                        <a:lstStyle/>
                        <a:p>
                          <a:endParaRPr lang="es-CO"/>
                        </a:p>
                      </a:txBody>
                      <a:tcPr marL="68580" marR="68580" marT="0" marB="0" anchor="ctr">
                        <a:blipFill>
                          <a:blip r:embed="rId2"/>
                          <a:stretch>
                            <a:fillRect l="-100000" t="-85185" r="-100190" b="-635185"/>
                          </a:stretch>
                        </a:blipFill>
                      </a:tcPr>
                    </a:tc>
                    <a:tc>
                      <a:txBody>
                        <a:bodyPr/>
                        <a:lstStyle/>
                        <a:p>
                          <a:endParaRPr lang="es-CO"/>
                        </a:p>
                      </a:txBody>
                      <a:tcPr marL="68580" marR="68580" marT="0" marB="0" anchor="ctr">
                        <a:blipFill>
                          <a:blip r:embed="rId2"/>
                          <a:stretch>
                            <a:fillRect l="-200381" t="-85185" r="-381" b="-635185"/>
                          </a:stretch>
                        </a:blipFill>
                      </a:tcPr>
                    </a:tc>
                    <a:extLst>
                      <a:ext uri="{0D108BD9-81ED-4DB2-BD59-A6C34878D82A}">
                        <a16:rowId xmlns:a16="http://schemas.microsoft.com/office/drawing/2014/main" val="1219815086"/>
                      </a:ext>
                    </a:extLst>
                  </a:tr>
                  <a:tr h="329883">
                    <a:tc>
                      <a:txBody>
                        <a:bodyPr/>
                        <a:lstStyle/>
                        <a:p>
                          <a:endParaRPr lang="es-CO"/>
                        </a:p>
                      </a:txBody>
                      <a:tcPr marL="68580" marR="68580" marT="0" marB="0" anchor="ctr">
                        <a:blipFill>
                          <a:blip r:embed="rId2"/>
                          <a:stretch>
                            <a:fillRect l="-190" t="-185185" r="-200571" b="-535185"/>
                          </a:stretch>
                        </a:blipFill>
                      </a:tcPr>
                    </a:tc>
                    <a:tc>
                      <a:txBody>
                        <a:bodyPr/>
                        <a:lstStyle/>
                        <a:p>
                          <a:endParaRPr lang="es-CO"/>
                        </a:p>
                      </a:txBody>
                      <a:tcPr marL="68580" marR="68580" marT="0" marB="0" anchor="ctr">
                        <a:blipFill>
                          <a:blip r:embed="rId2"/>
                          <a:stretch>
                            <a:fillRect l="-100000" t="-185185" r="-100190" b="-535185"/>
                          </a:stretch>
                        </a:blipFill>
                      </a:tcPr>
                    </a:tc>
                    <a:tc>
                      <a:txBody>
                        <a:bodyPr/>
                        <a:lstStyle/>
                        <a:p>
                          <a:pPr algn="ctr">
                            <a:lnSpc>
                              <a:spcPct val="107000"/>
                            </a:lnSpc>
                            <a:spcAft>
                              <a:spcPts val="800"/>
                            </a:spcAft>
                          </a:pPr>
                          <a:r>
                            <a:rPr lang="es-CO" sz="1400" dirty="0" smtClean="0">
                              <a:effectLst/>
                              <a:latin typeface="+mn-lt"/>
                              <a:ea typeface="Calibri" panose="020F0502020204030204" pitchFamily="34" charset="0"/>
                              <a:cs typeface="Times New Roman" panose="02020603050405020304" pitchFamily="18" charset="0"/>
                            </a:rPr>
                            <a:t>0.0833</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7406308"/>
                      </a:ext>
                    </a:extLst>
                  </a:tr>
                  <a:tr h="329883">
                    <a:tc>
                      <a:txBody>
                        <a:bodyPr/>
                        <a:lstStyle/>
                        <a:p>
                          <a:endParaRPr lang="es-CO"/>
                        </a:p>
                      </a:txBody>
                      <a:tcPr marL="68580" marR="68580" marT="0" marB="0" anchor="ctr">
                        <a:blipFill>
                          <a:blip r:embed="rId2"/>
                          <a:stretch>
                            <a:fillRect l="-190" t="-285185" r="-200571" b="-435185"/>
                          </a:stretch>
                        </a:blipFill>
                      </a:tcPr>
                    </a:tc>
                    <a:tc>
                      <a:txBody>
                        <a:bodyPr/>
                        <a:lstStyle/>
                        <a:p>
                          <a:endParaRPr lang="es-CO"/>
                        </a:p>
                      </a:txBody>
                      <a:tcPr marL="68580" marR="68580" marT="0" marB="0" anchor="ctr">
                        <a:blipFill>
                          <a:blip r:embed="rId2"/>
                          <a:stretch>
                            <a:fillRect l="-100000" t="-285185" r="-100190" b="-435185"/>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0211819"/>
                      </a:ext>
                    </a:extLst>
                  </a:tr>
                  <a:tr h="329883">
                    <a:tc>
                      <a:txBody>
                        <a:bodyPr/>
                        <a:lstStyle/>
                        <a:p>
                          <a:endParaRPr lang="es-CO"/>
                        </a:p>
                      </a:txBody>
                      <a:tcPr marL="68580" marR="68580" marT="0" marB="0" anchor="ctr">
                        <a:blipFill>
                          <a:blip r:embed="rId2"/>
                          <a:stretch>
                            <a:fillRect l="-190" t="-385185" r="-200571" b="-335185"/>
                          </a:stretch>
                        </a:blipFill>
                      </a:tcPr>
                    </a:tc>
                    <a:tc>
                      <a:txBody>
                        <a:bodyPr/>
                        <a:lstStyle/>
                        <a:p>
                          <a:endParaRPr lang="es-CO"/>
                        </a:p>
                      </a:txBody>
                      <a:tcPr marL="68580" marR="68580" marT="0" marB="0" anchor="ctr">
                        <a:blipFill>
                          <a:blip r:embed="rId2"/>
                          <a:stretch>
                            <a:fillRect l="-100000" t="-385185" r="-100190" b="-335185"/>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8693677"/>
                      </a:ext>
                    </a:extLst>
                  </a:tr>
                  <a:tr h="329883">
                    <a:tc>
                      <a:txBody>
                        <a:bodyPr/>
                        <a:lstStyle/>
                        <a:p>
                          <a:endParaRPr lang="es-CO"/>
                        </a:p>
                      </a:txBody>
                      <a:tcPr marL="68580" marR="68580" marT="0" marB="0" anchor="ctr">
                        <a:blipFill>
                          <a:blip r:embed="rId2"/>
                          <a:stretch>
                            <a:fillRect l="-190" t="-476364" r="-200571" b="-229091"/>
                          </a:stretch>
                        </a:blipFill>
                      </a:tcP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1602029"/>
                      </a:ext>
                    </a:extLst>
                  </a:tr>
                  <a:tr h="221171">
                    <a:tc>
                      <a:txBody>
                        <a:bodyPr/>
                        <a:lstStyle/>
                        <a:p>
                          <a:pPr algn="ctr">
                            <a:lnSpc>
                              <a:spcPct val="107000"/>
                            </a:lnSpc>
                            <a:spcAft>
                              <a:spcPts val="800"/>
                            </a:spcAft>
                          </a:pPr>
                          <a:r>
                            <a:rPr lang="es-CO" sz="1400" dirty="0">
                              <a:effectLst/>
                              <a:latin typeface="+mn-lt"/>
                            </a:rPr>
                            <a:t>R</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CO" sz="1400" dirty="0">
                              <a:effectLst/>
                              <a:latin typeface="+mn-lt"/>
                            </a:rPr>
                            <a:t>[m]</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0.034</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0543918"/>
                      </a:ext>
                    </a:extLst>
                  </a:tr>
                  <a:tr h="222695">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g</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954054" r="-100190" b="-143243"/>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9.81</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648142"/>
                      </a:ext>
                    </a:extLst>
                  </a:tr>
                  <a:tr h="221171">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T</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endParaRPr lang="es-CO"/>
                        </a:p>
                      </a:txBody>
                      <a:tcPr marL="68580" marR="68580" marT="0" marB="0" anchor="ctr">
                        <a:blipFill>
                          <a:blip r:embed="rId2"/>
                          <a:stretch>
                            <a:fillRect l="-100000" t="-1083333" r="-100190" b="-47222"/>
                          </a:stretch>
                        </a:blipFill>
                      </a:tcPr>
                    </a:tc>
                    <a:tc>
                      <a:txBody>
                        <a:bodyPr/>
                        <a:lstStyle/>
                        <a:p>
                          <a:pPr algn="ctr">
                            <a:lnSpc>
                              <a:spcPct val="107000"/>
                            </a:lnSpc>
                            <a:spcAft>
                              <a:spcPts val="800"/>
                            </a:spcAft>
                          </a:pPr>
                          <a:r>
                            <a:rPr lang="es-MX" sz="1400" dirty="0" smtClean="0">
                              <a:effectLst/>
                              <a:latin typeface="+mn-lt"/>
                              <a:ea typeface="Calibri" panose="020F0502020204030204" pitchFamily="34" charset="0"/>
                              <a:cs typeface="Times New Roman" panose="02020603050405020304" pitchFamily="18" charset="0"/>
                            </a:rPr>
                            <a:t>0.06</a:t>
                          </a:r>
                          <a:endParaRPr lang="es-CO" sz="1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312330"/>
                      </a:ext>
                    </a:extLst>
                  </a:tr>
                </a:tbl>
              </a:graphicData>
            </a:graphic>
          </p:graphicFrame>
        </mc:Fallback>
      </mc:AlternateContent>
      <p:sp>
        <p:nvSpPr>
          <p:cNvPr id="7" name="Rectángulo 6"/>
          <p:cNvSpPr/>
          <p:nvPr/>
        </p:nvSpPr>
        <p:spPr>
          <a:xfrm>
            <a:off x="1295402" y="2009738"/>
            <a:ext cx="2926699" cy="369332"/>
          </a:xfrm>
          <a:prstGeom prst="rect">
            <a:avLst/>
          </a:prstGeom>
        </p:spPr>
        <p:txBody>
          <a:bodyPr wrap="none">
            <a:spAutoFit/>
          </a:bodyPr>
          <a:lstStyle/>
          <a:p>
            <a:r>
              <a:rPr lang="es-MX" dirty="0"/>
              <a:t>Parámetros del Sistema usados</a:t>
            </a:r>
            <a:endParaRPr lang="es-CO" dirty="0"/>
          </a:p>
        </p:txBody>
      </p:sp>
    </p:spTree>
    <p:extLst>
      <p:ext uri="{BB962C8B-B14F-4D97-AF65-F5344CB8AC3E}">
        <p14:creationId xmlns:p14="http://schemas.microsoft.com/office/powerpoint/2010/main" val="2394605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295402" y="982133"/>
            <a:ext cx="9601196" cy="846668"/>
          </a:xfrm>
        </p:spPr>
        <p:txBody>
          <a:bodyPr>
            <a:normAutofit/>
          </a:bodyPr>
          <a:lstStyle/>
          <a:p>
            <a:r>
              <a:rPr lang="es-MX" dirty="0"/>
              <a:t>Modelo Matemático</a:t>
            </a:r>
            <a:endParaRPr lang="es-CO" dirty="0"/>
          </a:p>
        </p:txBody>
      </p:sp>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normAutofit/>
              </a:bodyPr>
              <a:lstStyle/>
              <a:p>
                <a:pPr marL="0" indent="0" algn="just">
                  <a:buNone/>
                </a:pPr>
                <a14:m>
                  <m:oMath xmlns:m="http://schemas.openxmlformats.org/officeDocument/2006/math">
                    <m:r>
                      <a:rPr lang="es-MX" sz="2800" b="0" i="1" smtClean="0">
                        <a:latin typeface="Cambria Math" panose="02040503050406030204" pitchFamily="18" charset="0"/>
                      </a:rPr>
                      <m:t>𝐴</m:t>
                    </m:r>
                    <m:r>
                      <a:rPr lang="es-MX" sz="2800" i="1" smtClean="0">
                        <a:latin typeface="Cambria Math" panose="02040503050406030204" pitchFamily="18" charset="0"/>
                      </a:rPr>
                      <m:t>=</m:t>
                    </m:r>
                    <m:d>
                      <m:dPr>
                        <m:begChr m:val="["/>
                        <m:endChr m:val="]"/>
                        <m:ctrlPr>
                          <a:rPr lang="es-CO" sz="2800" i="1">
                            <a:latin typeface="Cambria Math" panose="02040503050406030204" pitchFamily="18" charset="0"/>
                          </a:rPr>
                        </m:ctrlPr>
                      </m:dPr>
                      <m:e>
                        <m:m>
                          <m:mPr>
                            <m:mcs>
                              <m:mc>
                                <m:mcPr>
                                  <m:count m:val="3"/>
                                  <m:mcJc m:val="center"/>
                                </m:mcPr>
                              </m:mc>
                            </m:mcs>
                            <m:ctrlPr>
                              <a:rPr lang="es-CO" sz="2800" i="1">
                                <a:latin typeface="Cambria Math" panose="02040503050406030204" pitchFamily="18" charset="0"/>
                              </a:rPr>
                            </m:ctrlPr>
                          </m:mPr>
                          <m:mr>
                            <m:e>
                              <m:r>
                                <a:rPr lang="es-MX" sz="2800" i="1">
                                  <a:latin typeface="Cambria Math" panose="02040503050406030204" pitchFamily="18" charset="0"/>
                                </a:rPr>
                                <m:t>0</m:t>
                              </m:r>
                            </m:e>
                            <m:e>
                              <m:r>
                                <a:rPr lang="es-MX" sz="2800" i="1">
                                  <a:latin typeface="Cambria Math" panose="02040503050406030204" pitchFamily="18" charset="0"/>
                                </a:rPr>
                                <m:t>0</m:t>
                              </m:r>
                            </m:e>
                            <m:e>
                              <m:r>
                                <a:rPr lang="es-MX" sz="2800" i="1">
                                  <a:latin typeface="Cambria Math" panose="02040503050406030204" pitchFamily="18" charset="0"/>
                                </a:rPr>
                                <m:t>1</m:t>
                              </m:r>
                            </m:e>
                          </m:mr>
                          <m:mr>
                            <m:e>
                              <m:r>
                                <a:rPr lang="es-MX" sz="2800" i="1">
                                  <a:latin typeface="Cambria Math" panose="02040503050406030204" pitchFamily="18" charset="0"/>
                                </a:rPr>
                                <m:t>0</m:t>
                              </m:r>
                            </m:e>
                            <m:e>
                              <m:r>
                                <a:rPr lang="es-MX" sz="2800" i="1">
                                  <a:latin typeface="Cambria Math" panose="02040503050406030204" pitchFamily="18" charset="0"/>
                                </a:rPr>
                                <m:t>0</m:t>
                              </m:r>
                            </m:e>
                            <m:e>
                              <m:r>
                                <a:rPr lang="es-MX" sz="2800" i="1">
                                  <a:latin typeface="Cambria Math" panose="02040503050406030204" pitchFamily="18" charset="0"/>
                                </a:rPr>
                                <m:t>0</m:t>
                              </m:r>
                            </m:e>
                          </m:mr>
                          <m:mr>
                            <m:e>
                              <m:r>
                                <a:rPr lang="es-MX" sz="2800" i="1">
                                  <a:latin typeface="Cambria Math" panose="02040503050406030204" pitchFamily="18" charset="0"/>
                                </a:rPr>
                                <m:t>0</m:t>
                              </m:r>
                            </m:e>
                            <m:e>
                              <m:r>
                                <a:rPr lang="es-MX" sz="2800" i="1">
                                  <a:latin typeface="Cambria Math" panose="02040503050406030204" pitchFamily="18" charset="0"/>
                                </a:rPr>
                                <m:t>−7.0071</m:t>
                              </m:r>
                            </m:e>
                            <m:e>
                              <m:r>
                                <a:rPr lang="es-MX" sz="2800" i="1">
                                  <a:latin typeface="Cambria Math" panose="02040503050406030204" pitchFamily="18" charset="0"/>
                                </a:rPr>
                                <m:t>0</m:t>
                              </m:r>
                            </m:e>
                          </m:mr>
                        </m:m>
                      </m:e>
                    </m:d>
                    <m:r>
                      <a:rPr lang="es-MX" sz="2800" i="1">
                        <a:latin typeface="Cambria Math" panose="02040503050406030204" pitchFamily="18" charset="0"/>
                      </a:rPr>
                      <m:t>   </m:t>
                    </m:r>
                    <m:r>
                      <a:rPr lang="es-MX" sz="2800" b="0" i="1">
                        <a:latin typeface="Cambria Math" panose="02040503050406030204" pitchFamily="18" charset="0"/>
                      </a:rPr>
                      <m:t>                                               </m:t>
                    </m:r>
                    <m:r>
                      <a:rPr lang="es-MX" sz="2800" i="1">
                        <a:latin typeface="Cambria Math" panose="02040503050406030204" pitchFamily="18" charset="0"/>
                      </a:rPr>
                      <m:t>  </m:t>
                    </m:r>
                    <m:r>
                      <a:rPr lang="es-MX" sz="2800" i="1">
                        <a:latin typeface="Cambria Math" panose="02040503050406030204" pitchFamily="18" charset="0"/>
                      </a:rPr>
                      <m:t>𝐵</m:t>
                    </m:r>
                    <m:r>
                      <a:rPr lang="es-MX" sz="2800" i="1" smtClean="0">
                        <a:latin typeface="Cambria Math" panose="02040503050406030204" pitchFamily="18" charset="0"/>
                      </a:rPr>
                      <m:t>=</m:t>
                    </m:r>
                    <m:d>
                      <m:dPr>
                        <m:begChr m:val="["/>
                        <m:endChr m:val="]"/>
                        <m:ctrlPr>
                          <a:rPr lang="es-CO" sz="2800" i="1">
                            <a:latin typeface="Cambria Math" panose="02040503050406030204" pitchFamily="18" charset="0"/>
                          </a:rPr>
                        </m:ctrlPr>
                      </m:dPr>
                      <m:e>
                        <m:m>
                          <m:mPr>
                            <m:mcs>
                              <m:mc>
                                <m:mcPr>
                                  <m:count m:val="1"/>
                                  <m:mcJc m:val="center"/>
                                </m:mcPr>
                              </m:mc>
                            </m:mcs>
                            <m:ctrlPr>
                              <a:rPr lang="es-CO" sz="2800" i="1">
                                <a:latin typeface="Cambria Math" panose="02040503050406030204" pitchFamily="18" charset="0"/>
                              </a:rPr>
                            </m:ctrlPr>
                          </m:mPr>
                          <m:mr>
                            <m:e>
                              <m:r>
                                <m:rPr>
                                  <m:brk m:alnAt="7"/>
                                </m:rPr>
                                <a:rPr lang="es-MX" sz="2800" b="0" i="1" smtClean="0">
                                  <a:latin typeface="Cambria Math" panose="02040503050406030204" pitchFamily="18" charset="0"/>
                                </a:rPr>
                                <m:t>0</m:t>
                              </m:r>
                            </m:e>
                          </m:mr>
                          <m:mr>
                            <m:e>
                              <m:r>
                                <a:rPr lang="es-MX" sz="2800" b="0" i="1" smtClean="0">
                                  <a:latin typeface="Cambria Math" panose="02040503050406030204" pitchFamily="18" charset="0"/>
                                </a:rPr>
                                <m:t>1</m:t>
                              </m:r>
                            </m:e>
                          </m:mr>
                          <m:mr>
                            <m:e>
                              <m:r>
                                <a:rPr lang="es-MX" sz="2800" i="1">
                                  <a:latin typeface="Cambria Math" panose="02040503050406030204" pitchFamily="18" charset="0"/>
                                </a:rPr>
                                <m:t>0</m:t>
                              </m:r>
                            </m:e>
                          </m:mr>
                        </m:m>
                      </m:e>
                    </m:d>
                    <m:r>
                      <a:rPr lang="es-MX" sz="2800" i="1">
                        <a:latin typeface="Cambria Math" panose="02040503050406030204" pitchFamily="18" charset="0"/>
                      </a:rPr>
                      <m:t> </m:t>
                    </m:r>
                    <m:r>
                      <a:rPr lang="es-MX" sz="2800" b="0" i="1" smtClean="0">
                        <a:latin typeface="Cambria Math" panose="02040503050406030204" pitchFamily="18" charset="0"/>
                      </a:rPr>
                      <m:t>.</m:t>
                    </m:r>
                  </m:oMath>
                </a14:m>
                <a:r>
                  <a:rPr lang="es-MX" sz="2800" dirty="0" smtClean="0"/>
                  <a:t>(</a:t>
                </a:r>
                <a:r>
                  <a:rPr lang="es-MX" sz="2800" dirty="0"/>
                  <a:t>3)</a:t>
                </a:r>
                <a:endParaRPr lang="es-CO" sz="2800" dirty="0"/>
              </a:p>
              <a:p>
                <a:pPr marL="0" indent="0" algn="just">
                  <a:buNone/>
                </a:pPr>
                <a:r>
                  <a:rPr lang="es-MX" sz="2800" dirty="0"/>
                  <a:t>  C</a:t>
                </a:r>
                <a14:m>
                  <m:oMath xmlns:m="http://schemas.openxmlformats.org/officeDocument/2006/math">
                    <m:r>
                      <a:rPr lang="es-MX" sz="2800" i="1">
                        <a:latin typeface="Cambria Math" panose="02040503050406030204" pitchFamily="18" charset="0"/>
                      </a:rPr>
                      <m:t>=</m:t>
                    </m:r>
                    <m:d>
                      <m:dPr>
                        <m:begChr m:val="["/>
                        <m:endChr m:val="]"/>
                        <m:ctrlPr>
                          <a:rPr lang="es-CO" sz="2800" i="1">
                            <a:latin typeface="Cambria Math" panose="02040503050406030204" pitchFamily="18" charset="0"/>
                          </a:rPr>
                        </m:ctrlPr>
                      </m:dPr>
                      <m:e>
                        <m:m>
                          <m:mPr>
                            <m:mcs>
                              <m:mc>
                                <m:mcPr>
                                  <m:count m:val="3"/>
                                  <m:mcJc m:val="center"/>
                                </m:mcPr>
                              </m:mc>
                            </m:mcs>
                            <m:ctrlPr>
                              <a:rPr lang="es-CO" sz="2800" i="1">
                                <a:latin typeface="Cambria Math" panose="02040503050406030204" pitchFamily="18" charset="0"/>
                              </a:rPr>
                            </m:ctrlPr>
                          </m:mPr>
                          <m:mr>
                            <m:e>
                              <m:r>
                                <a:rPr lang="es-MX" sz="2800" i="1">
                                  <a:latin typeface="Cambria Math" panose="02040503050406030204" pitchFamily="18" charset="0"/>
                                </a:rPr>
                                <m:t>1</m:t>
                              </m:r>
                            </m:e>
                            <m:e>
                              <m:r>
                                <a:rPr lang="es-MX" sz="2800" i="1">
                                  <a:latin typeface="Cambria Math" panose="02040503050406030204" pitchFamily="18" charset="0"/>
                                </a:rPr>
                                <m:t>0</m:t>
                              </m:r>
                            </m:e>
                            <m:e>
                              <m:r>
                                <a:rPr lang="es-MX" sz="2800" i="1">
                                  <a:latin typeface="Cambria Math" panose="02040503050406030204" pitchFamily="18" charset="0"/>
                                </a:rPr>
                                <m:t>0</m:t>
                              </m:r>
                            </m:e>
                          </m:mr>
                          <m:mr>
                            <m:e>
                              <m:r>
                                <a:rPr lang="es-MX" sz="2800" i="1">
                                  <a:latin typeface="Cambria Math" panose="02040503050406030204" pitchFamily="18" charset="0"/>
                                </a:rPr>
                                <m:t>0</m:t>
                              </m:r>
                            </m:e>
                            <m:e>
                              <m:r>
                                <a:rPr lang="es-MX" sz="2800" i="1">
                                  <a:latin typeface="Cambria Math" panose="02040503050406030204" pitchFamily="18" charset="0"/>
                                </a:rPr>
                                <m:t>1</m:t>
                              </m:r>
                            </m:e>
                            <m:e>
                              <m:r>
                                <a:rPr lang="es-MX" sz="2800" i="1">
                                  <a:latin typeface="Cambria Math" panose="02040503050406030204" pitchFamily="18" charset="0"/>
                                </a:rPr>
                                <m:t>0</m:t>
                              </m:r>
                            </m:e>
                          </m:mr>
                        </m:m>
                      </m:e>
                    </m:d>
                    <m:r>
                      <a:rPr lang="es-MX" sz="2800" i="1">
                        <a:latin typeface="Cambria Math" panose="02040503050406030204" pitchFamily="18" charset="0"/>
                      </a:rPr>
                      <m:t>                                                                  </m:t>
                    </m:r>
                    <m:r>
                      <a:rPr lang="es-MX" sz="2800" i="1">
                        <a:latin typeface="Cambria Math" panose="02040503050406030204" pitchFamily="18" charset="0"/>
                      </a:rPr>
                      <m:t>𝐷</m:t>
                    </m:r>
                    <m:r>
                      <a:rPr lang="es-MX" sz="2800" i="1">
                        <a:latin typeface="Cambria Math" panose="02040503050406030204" pitchFamily="18" charset="0"/>
                      </a:rPr>
                      <m:t>=</m:t>
                    </m:r>
                    <m:d>
                      <m:dPr>
                        <m:begChr m:val="["/>
                        <m:endChr m:val="]"/>
                        <m:ctrlPr>
                          <a:rPr lang="es-CO" sz="2800" i="1">
                            <a:latin typeface="Cambria Math" panose="02040503050406030204" pitchFamily="18" charset="0"/>
                          </a:rPr>
                        </m:ctrlPr>
                      </m:dPr>
                      <m:e>
                        <m:r>
                          <a:rPr lang="es-MX" sz="2800" i="1">
                            <a:latin typeface="Cambria Math" panose="02040503050406030204" pitchFamily="18" charset="0"/>
                          </a:rPr>
                          <m:t>0</m:t>
                        </m:r>
                      </m:e>
                    </m:d>
                  </m:oMath>
                </a14:m>
                <a:r>
                  <a:rPr lang="es-MX" sz="2800" dirty="0"/>
                  <a:t> </a:t>
                </a:r>
                <a:endParaRPr lang="es-CO" sz="2800" dirty="0"/>
              </a:p>
              <a:p>
                <a:pPr marL="0" indent="0">
                  <a:buNone/>
                </a:pPr>
                <a:endParaRPr lang="es-CO"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CO">
                    <a:noFill/>
                  </a:rPr>
                  <a:t> </a:t>
                </a:r>
              </a:p>
            </p:txBody>
          </p:sp>
        </mc:Fallback>
      </mc:AlternateContent>
      <p:sp>
        <p:nvSpPr>
          <p:cNvPr id="7" name="Rectángulo 6"/>
          <p:cNvSpPr/>
          <p:nvPr/>
        </p:nvSpPr>
        <p:spPr>
          <a:xfrm>
            <a:off x="1295402" y="2009738"/>
            <a:ext cx="7404976" cy="369332"/>
          </a:xfrm>
          <a:prstGeom prst="rect">
            <a:avLst/>
          </a:prstGeom>
        </p:spPr>
        <p:txBody>
          <a:bodyPr wrap="none">
            <a:spAutoFit/>
          </a:bodyPr>
          <a:lstStyle/>
          <a:p>
            <a:r>
              <a:rPr lang="es-MX" dirty="0"/>
              <a:t>Linealización del sistema en el punto de operación (</a:t>
            </a:r>
            <a:r>
              <a:rPr lang="es-MX" dirty="0" smtClean="0"/>
              <a:t>0,0,0) </a:t>
            </a:r>
            <a:r>
              <a:rPr lang="es-MX" dirty="0"/>
              <a:t>con los valores reales</a:t>
            </a:r>
            <a:endParaRPr lang="es-CO" dirty="0"/>
          </a:p>
        </p:txBody>
      </p:sp>
    </p:spTree>
    <p:extLst>
      <p:ext uri="{BB962C8B-B14F-4D97-AF65-F5344CB8AC3E}">
        <p14:creationId xmlns:p14="http://schemas.microsoft.com/office/powerpoint/2010/main" val="119551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3"/>
            <a:ext cx="9601196" cy="873964"/>
          </a:xfrm>
        </p:spPr>
        <p:txBody>
          <a:bodyPr>
            <a:normAutofit/>
          </a:bodyPr>
          <a:lstStyle/>
          <a:p>
            <a:r>
              <a:rPr lang="es-MX" dirty="0"/>
              <a:t>Modelo Matemático</a:t>
            </a:r>
            <a:endParaRPr lang="en-US"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85000" lnSpcReduction="10000"/>
              </a:bodyPr>
              <a:lstStyle/>
              <a:p>
                <a:pPr marL="0" indent="0">
                  <a:buNone/>
                </a:pPr>
                <a:r>
                  <a:rPr lang="en-US" dirty="0" smtClean="0"/>
                  <a:t>Primero se </a:t>
                </a:r>
                <a:r>
                  <a:rPr lang="es-CO" dirty="0" smtClean="0"/>
                  <a:t>discretiza</a:t>
                </a:r>
                <a:r>
                  <a:rPr lang="en-US" dirty="0" smtClean="0"/>
                  <a:t> </a:t>
                </a:r>
                <a:r>
                  <a:rPr lang="es-CO" dirty="0" smtClean="0"/>
                  <a:t>el</a:t>
                </a:r>
                <a:r>
                  <a:rPr lang="en-US" dirty="0" smtClean="0"/>
                  <a:t> </a:t>
                </a:r>
                <a:r>
                  <a:rPr lang="es-CO" dirty="0" smtClean="0"/>
                  <a:t>Sistema</a:t>
                </a:r>
                <a:r>
                  <a:rPr lang="en-US" dirty="0" smtClean="0"/>
                  <a:t> </a:t>
                </a:r>
                <a:r>
                  <a:rPr lang="es-CO" dirty="0" smtClean="0"/>
                  <a:t>continuo</a:t>
                </a:r>
                <a:r>
                  <a:rPr lang="en-US" dirty="0" smtClean="0"/>
                  <a:t> (3) </a:t>
                </a:r>
                <a:r>
                  <a:rPr lang="es-CO" dirty="0" smtClean="0"/>
                  <a:t>por</a:t>
                </a:r>
                <a:r>
                  <a:rPr lang="en-US" dirty="0" smtClean="0"/>
                  <a:t> </a:t>
                </a:r>
                <a:r>
                  <a:rPr lang="es-CO" dirty="0" smtClean="0"/>
                  <a:t>medio</a:t>
                </a:r>
                <a:r>
                  <a:rPr lang="en-US" dirty="0" smtClean="0"/>
                  <a:t> del </a:t>
                </a:r>
                <a:r>
                  <a:rPr lang="es-CO" dirty="0" smtClean="0"/>
                  <a:t>comando de Matlab “C2d” y teniendo en cuenta un “</a:t>
                </a:r>
                <a:r>
                  <a:rPr lang="es-CO" dirty="0" err="1" smtClean="0"/>
                  <a:t>zoh</a:t>
                </a:r>
                <a:r>
                  <a:rPr lang="es-CO" dirty="0" smtClean="0"/>
                  <a:t>” o retenedor de orden </a:t>
                </a:r>
                <a:r>
                  <a:rPr lang="es-CO" dirty="0" err="1" smtClean="0"/>
                  <a:t>zero</a:t>
                </a:r>
                <a:r>
                  <a:rPr lang="es-CO" dirty="0" smtClean="0"/>
                  <a:t>, resultando el siguiente espacio de estados lineal discreto:</a:t>
                </a:r>
              </a:p>
              <a:p>
                <a:pPr marL="0" indent="0" algn="just">
                  <a:buNone/>
                </a:pPr>
                <a14:m>
                  <m:oMath xmlns:m="http://schemas.openxmlformats.org/officeDocument/2006/math">
                    <m:r>
                      <a:rPr lang="es-MX" sz="2600" b="0" i="1" smtClean="0">
                        <a:latin typeface="Cambria Math" panose="02040503050406030204" pitchFamily="18" charset="0"/>
                      </a:rPr>
                      <m:t>𝐴𝐷</m:t>
                    </m:r>
                    <m:r>
                      <a:rPr lang="es-MX" sz="2600" i="1">
                        <a:latin typeface="Cambria Math" panose="02040503050406030204" pitchFamily="18" charset="0"/>
                      </a:rPr>
                      <m:t>=</m:t>
                    </m:r>
                    <m:d>
                      <m:dPr>
                        <m:begChr m:val="["/>
                        <m:endChr m:val="]"/>
                        <m:ctrlPr>
                          <a:rPr lang="es-CO" sz="2600" i="1">
                            <a:latin typeface="Cambria Math" panose="02040503050406030204" pitchFamily="18" charset="0"/>
                          </a:rPr>
                        </m:ctrlPr>
                      </m:dPr>
                      <m:e>
                        <m:m>
                          <m:mPr>
                            <m:mcs>
                              <m:mc>
                                <m:mcPr>
                                  <m:count m:val="3"/>
                                  <m:mcJc m:val="center"/>
                                </m:mcPr>
                              </m:mc>
                            </m:mcs>
                            <m:ctrlPr>
                              <a:rPr lang="es-CO" sz="2600" i="1">
                                <a:latin typeface="Cambria Math" panose="02040503050406030204" pitchFamily="18" charset="0"/>
                              </a:rPr>
                            </m:ctrlPr>
                          </m:mPr>
                          <m:mr>
                            <m:e>
                              <m:r>
                                <a:rPr lang="es-MX" sz="2600" i="1">
                                  <a:latin typeface="Cambria Math" panose="02040503050406030204" pitchFamily="18" charset="0"/>
                                </a:rPr>
                                <m:t>1</m:t>
                              </m:r>
                            </m:e>
                            <m:e>
                              <m:r>
                                <a:rPr lang="es-MX" sz="2600" i="1">
                                  <a:latin typeface="Cambria Math" panose="02040503050406030204" pitchFamily="18" charset="0"/>
                                </a:rPr>
                                <m:t>−0.0126</m:t>
                              </m:r>
                            </m:e>
                            <m:e>
                              <m:r>
                                <a:rPr lang="es-MX" sz="2600" i="1">
                                  <a:latin typeface="Cambria Math" panose="02040503050406030204" pitchFamily="18" charset="0"/>
                                </a:rPr>
                                <m:t>0.0600</m:t>
                              </m:r>
                            </m:e>
                          </m:mr>
                          <m:mr>
                            <m:e>
                              <m:r>
                                <a:rPr lang="es-MX" sz="2600" i="1">
                                  <a:latin typeface="Cambria Math" panose="02040503050406030204" pitchFamily="18" charset="0"/>
                                </a:rPr>
                                <m:t>0</m:t>
                              </m:r>
                            </m:e>
                            <m:e>
                              <m:r>
                                <a:rPr lang="es-MX" sz="2600" i="1">
                                  <a:latin typeface="Cambria Math" panose="02040503050406030204" pitchFamily="18" charset="0"/>
                                </a:rPr>
                                <m:t>1</m:t>
                              </m:r>
                            </m:e>
                            <m:e>
                              <m:r>
                                <a:rPr lang="es-MX" sz="2600" i="1">
                                  <a:latin typeface="Cambria Math" panose="02040503050406030204" pitchFamily="18" charset="0"/>
                                </a:rPr>
                                <m:t>0</m:t>
                              </m:r>
                            </m:e>
                          </m:mr>
                          <m:mr>
                            <m:e>
                              <m:r>
                                <a:rPr lang="es-MX" sz="2600" i="1">
                                  <a:latin typeface="Cambria Math" panose="02040503050406030204" pitchFamily="18" charset="0"/>
                                </a:rPr>
                                <m:t>0</m:t>
                              </m:r>
                            </m:e>
                            <m:e>
                              <m:r>
                                <a:rPr lang="es-MX" sz="2600" i="1">
                                  <a:latin typeface="Cambria Math" panose="02040503050406030204" pitchFamily="18" charset="0"/>
                                </a:rPr>
                                <m:t>−0.4204</m:t>
                              </m:r>
                            </m:e>
                            <m:e>
                              <m:r>
                                <a:rPr lang="es-MX" sz="2600" i="1">
                                  <a:latin typeface="Cambria Math" panose="02040503050406030204" pitchFamily="18" charset="0"/>
                                </a:rPr>
                                <m:t>1</m:t>
                              </m:r>
                            </m:e>
                          </m:mr>
                        </m:m>
                      </m:e>
                    </m:d>
                    <m:r>
                      <a:rPr lang="es-MX" sz="2600" i="1">
                        <a:latin typeface="Cambria Math" panose="02040503050406030204" pitchFamily="18" charset="0"/>
                      </a:rPr>
                      <m:t> </m:t>
                    </m:r>
                    <m:r>
                      <a:rPr lang="es-MX" sz="2600" b="0" i="1" smtClean="0">
                        <a:latin typeface="Cambria Math" panose="02040503050406030204" pitchFamily="18" charset="0"/>
                      </a:rPr>
                      <m:t>                                                      </m:t>
                    </m:r>
                    <m:r>
                      <a:rPr lang="es-MX" sz="2600" b="0" i="1" smtClean="0">
                        <a:latin typeface="Cambria Math" panose="02040503050406030204" pitchFamily="18" charset="0"/>
                      </a:rPr>
                      <m:t>𝐵𝐷</m:t>
                    </m:r>
                    <m:r>
                      <a:rPr lang="es-MX" sz="2600" i="1">
                        <a:latin typeface="Cambria Math" panose="02040503050406030204" pitchFamily="18" charset="0"/>
                      </a:rPr>
                      <m:t>=</m:t>
                    </m:r>
                    <m:d>
                      <m:dPr>
                        <m:begChr m:val="["/>
                        <m:endChr m:val="]"/>
                        <m:ctrlPr>
                          <a:rPr lang="es-CO" sz="2600" i="1">
                            <a:latin typeface="Cambria Math" panose="02040503050406030204" pitchFamily="18" charset="0"/>
                          </a:rPr>
                        </m:ctrlPr>
                      </m:dPr>
                      <m:e>
                        <m:m>
                          <m:mPr>
                            <m:mcs>
                              <m:mc>
                                <m:mcPr>
                                  <m:count m:val="1"/>
                                  <m:mcJc m:val="center"/>
                                </m:mcPr>
                              </m:mc>
                            </m:mcs>
                            <m:ctrlPr>
                              <a:rPr lang="es-CO" sz="2600" i="1">
                                <a:latin typeface="Cambria Math" panose="02040503050406030204" pitchFamily="18" charset="0"/>
                              </a:rPr>
                            </m:ctrlPr>
                          </m:mPr>
                          <m:mr>
                            <m:e>
                              <m:r>
                                <a:rPr lang="es-MX" sz="2600" i="1">
                                  <a:latin typeface="Cambria Math" panose="02040503050406030204" pitchFamily="18" charset="0"/>
                                </a:rPr>
                                <m:t>−0.003</m:t>
                              </m:r>
                            </m:e>
                          </m:mr>
                          <m:mr>
                            <m:e>
                              <m:r>
                                <a:rPr lang="es-MX" sz="2600" i="1">
                                  <a:latin typeface="Cambria Math" panose="02040503050406030204" pitchFamily="18" charset="0"/>
                                </a:rPr>
                                <m:t>0.0600</m:t>
                              </m:r>
                            </m:e>
                          </m:mr>
                          <m:mr>
                            <m:e>
                              <m:r>
                                <a:rPr lang="es-MX" sz="2600" i="1">
                                  <a:latin typeface="Cambria Math" panose="02040503050406030204" pitchFamily="18" charset="0"/>
                                </a:rPr>
                                <m:t>−0.0126</m:t>
                              </m:r>
                            </m:e>
                          </m:mr>
                        </m:m>
                      </m:e>
                    </m:d>
                  </m:oMath>
                </a14:m>
                <a:r>
                  <a:rPr lang="es-MX" sz="2600" dirty="0" smtClean="0"/>
                  <a:t>(</a:t>
                </a:r>
                <a:r>
                  <a:rPr lang="es-MX" sz="2600" dirty="0"/>
                  <a:t>4</a:t>
                </a:r>
                <a:r>
                  <a:rPr lang="es-MX" sz="2600" dirty="0" smtClean="0"/>
                  <a:t>)</a:t>
                </a:r>
                <a:endParaRPr lang="es-CO" sz="2600" dirty="0"/>
              </a:p>
              <a:p>
                <a:pPr marL="0" indent="0" algn="just">
                  <a:buNone/>
                </a:pPr>
                <a:r>
                  <a:rPr lang="es-MX" sz="2600" dirty="0"/>
                  <a:t> </a:t>
                </a:r>
                <a14:m>
                  <m:oMath xmlns:m="http://schemas.openxmlformats.org/officeDocument/2006/math">
                    <m:r>
                      <m:rPr>
                        <m:sty m:val="p"/>
                      </m:rPr>
                      <a:rPr lang="es-MX" sz="2800" b="0" i="0" smtClean="0">
                        <a:latin typeface="Cambria Math" panose="02040503050406030204" pitchFamily="18" charset="0"/>
                      </a:rPr>
                      <m:t>CD</m:t>
                    </m:r>
                    <m:r>
                      <a:rPr lang="es-MX" sz="2800" i="1">
                        <a:latin typeface="Cambria Math" panose="02040503050406030204" pitchFamily="18" charset="0"/>
                      </a:rPr>
                      <m:t>=</m:t>
                    </m:r>
                    <m:d>
                      <m:dPr>
                        <m:begChr m:val="["/>
                        <m:endChr m:val="]"/>
                        <m:ctrlPr>
                          <a:rPr lang="es-CO" sz="2800" i="1">
                            <a:latin typeface="Cambria Math" panose="02040503050406030204" pitchFamily="18" charset="0"/>
                          </a:rPr>
                        </m:ctrlPr>
                      </m:dPr>
                      <m:e>
                        <m:m>
                          <m:mPr>
                            <m:mcs>
                              <m:mc>
                                <m:mcPr>
                                  <m:count m:val="3"/>
                                  <m:mcJc m:val="center"/>
                                </m:mcPr>
                              </m:mc>
                            </m:mcs>
                            <m:ctrlPr>
                              <a:rPr lang="es-CO" sz="2800" i="1">
                                <a:latin typeface="Cambria Math" panose="02040503050406030204" pitchFamily="18" charset="0"/>
                              </a:rPr>
                            </m:ctrlPr>
                          </m:mPr>
                          <m:mr>
                            <m:e>
                              <m:r>
                                <a:rPr lang="es-MX" sz="2800" i="1">
                                  <a:latin typeface="Cambria Math" panose="02040503050406030204" pitchFamily="18" charset="0"/>
                                </a:rPr>
                                <m:t>1</m:t>
                              </m:r>
                            </m:e>
                            <m:e>
                              <m:r>
                                <a:rPr lang="es-MX" sz="2800" i="1">
                                  <a:latin typeface="Cambria Math" panose="02040503050406030204" pitchFamily="18" charset="0"/>
                                </a:rPr>
                                <m:t>0</m:t>
                              </m:r>
                            </m:e>
                            <m:e>
                              <m:r>
                                <a:rPr lang="es-MX" sz="2800" b="0" i="1" smtClean="0">
                                  <a:latin typeface="Cambria Math" panose="02040503050406030204" pitchFamily="18" charset="0"/>
                                </a:rPr>
                                <m:t>0</m:t>
                              </m:r>
                            </m:e>
                          </m:mr>
                          <m:mr>
                            <m:e>
                              <m:r>
                                <a:rPr lang="es-MX" sz="2800" i="1">
                                  <a:latin typeface="Cambria Math" panose="02040503050406030204" pitchFamily="18" charset="0"/>
                                </a:rPr>
                                <m:t>0</m:t>
                              </m:r>
                            </m:e>
                            <m:e>
                              <m:r>
                                <a:rPr lang="es-MX" sz="2800" b="0" i="1" smtClean="0">
                                  <a:latin typeface="Cambria Math" panose="02040503050406030204" pitchFamily="18" charset="0"/>
                                </a:rPr>
                                <m:t>1</m:t>
                              </m:r>
                            </m:e>
                            <m:e>
                              <m:r>
                                <a:rPr lang="es-MX" sz="2800" i="1" smtClean="0">
                                  <a:latin typeface="Cambria Math" panose="02040503050406030204" pitchFamily="18" charset="0"/>
                                </a:rPr>
                                <m:t>0</m:t>
                              </m:r>
                            </m:e>
                          </m:mr>
                        </m:m>
                      </m:e>
                    </m:d>
                    <m:r>
                      <a:rPr lang="es-MX" sz="2800" i="1">
                        <a:latin typeface="Cambria Math" panose="02040503050406030204" pitchFamily="18" charset="0"/>
                      </a:rPr>
                      <m:t>                                            </m:t>
                    </m:r>
                    <m:r>
                      <a:rPr lang="es-MX" sz="2800" b="0" i="1">
                        <a:latin typeface="Cambria Math" panose="02040503050406030204" pitchFamily="18" charset="0"/>
                      </a:rPr>
                      <m:t>                             </m:t>
                    </m:r>
                    <m:r>
                      <a:rPr lang="es-MX" sz="2800" i="1">
                        <a:latin typeface="Cambria Math" panose="02040503050406030204" pitchFamily="18" charset="0"/>
                      </a:rPr>
                      <m:t>        </m:t>
                    </m:r>
                    <m:r>
                      <a:rPr lang="es-MX" sz="2800" i="1">
                        <a:latin typeface="Cambria Math" panose="02040503050406030204" pitchFamily="18" charset="0"/>
                      </a:rPr>
                      <m:t>𝐷</m:t>
                    </m:r>
                    <m:r>
                      <a:rPr lang="es-MX" sz="2800" i="1">
                        <a:latin typeface="Cambria Math" panose="02040503050406030204" pitchFamily="18" charset="0"/>
                      </a:rPr>
                      <m:t>=</m:t>
                    </m:r>
                    <m:d>
                      <m:dPr>
                        <m:begChr m:val="["/>
                        <m:endChr m:val="]"/>
                        <m:ctrlPr>
                          <a:rPr lang="es-CO" sz="2800" i="1">
                            <a:latin typeface="Cambria Math" panose="02040503050406030204" pitchFamily="18" charset="0"/>
                          </a:rPr>
                        </m:ctrlPr>
                      </m:dPr>
                      <m:e>
                        <m:r>
                          <a:rPr lang="es-MX" sz="2800" i="1">
                            <a:latin typeface="Cambria Math" panose="02040503050406030204" pitchFamily="18" charset="0"/>
                          </a:rPr>
                          <m:t>0</m:t>
                        </m:r>
                      </m:e>
                    </m:d>
                  </m:oMath>
                </a14:m>
                <a:r>
                  <a:rPr lang="es-MX" sz="2600" dirty="0"/>
                  <a:t> </a:t>
                </a:r>
                <a:endParaRPr lang="es-CO" sz="2600" dirty="0"/>
              </a:p>
              <a:p>
                <a:pPr marL="0" indent="0">
                  <a:buNone/>
                </a:pPr>
                <a:endParaRPr lang="en-US" sz="29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9" t="-1651"/>
                </a:stretch>
              </a:blipFill>
            </p:spPr>
            <p:txBody>
              <a:bodyPr/>
              <a:lstStyle/>
              <a:p>
                <a:r>
                  <a:rPr lang="es-CO">
                    <a:noFill/>
                  </a:rPr>
                  <a:t> </a:t>
                </a:r>
              </a:p>
            </p:txBody>
          </p:sp>
        </mc:Fallback>
      </mc:AlternateContent>
      <p:sp>
        <p:nvSpPr>
          <p:cNvPr id="4" name="Rectángulo 3"/>
          <p:cNvSpPr/>
          <p:nvPr/>
        </p:nvSpPr>
        <p:spPr>
          <a:xfrm>
            <a:off x="1295401" y="1992573"/>
            <a:ext cx="2651688" cy="369332"/>
          </a:xfrm>
          <a:prstGeom prst="rect">
            <a:avLst/>
          </a:prstGeom>
        </p:spPr>
        <p:txBody>
          <a:bodyPr wrap="none">
            <a:spAutoFit/>
          </a:bodyPr>
          <a:lstStyle/>
          <a:p>
            <a:r>
              <a:rPr lang="es-MX" dirty="0" smtClean="0"/>
              <a:t>Espacio de estados discreto</a:t>
            </a:r>
            <a:endParaRPr lang="es-CO" dirty="0"/>
          </a:p>
        </p:txBody>
      </p:sp>
    </p:spTree>
    <p:extLst>
      <p:ext uri="{BB962C8B-B14F-4D97-AF65-F5344CB8AC3E}">
        <p14:creationId xmlns:p14="http://schemas.microsoft.com/office/powerpoint/2010/main" val="17148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859731"/>
          </a:xfrm>
        </p:spPr>
        <p:txBody>
          <a:bodyPr/>
          <a:lstStyle/>
          <a:p>
            <a:r>
              <a:rPr lang="es-MX" dirty="0"/>
              <a:t>Modelo Matemático</a:t>
            </a:r>
            <a:endParaRPr lang="es-CO" dirty="0"/>
          </a:p>
        </p:txBody>
      </p:sp>
      <p:sp>
        <p:nvSpPr>
          <p:cNvPr id="4" name="Rectángulo 3"/>
          <p:cNvSpPr/>
          <p:nvPr/>
        </p:nvSpPr>
        <p:spPr>
          <a:xfrm>
            <a:off x="1295401" y="2014731"/>
            <a:ext cx="4742196" cy="369332"/>
          </a:xfrm>
          <a:prstGeom prst="rect">
            <a:avLst/>
          </a:prstGeom>
        </p:spPr>
        <p:txBody>
          <a:bodyPr wrap="none">
            <a:spAutoFit/>
          </a:bodyPr>
          <a:lstStyle/>
          <a:p>
            <a:r>
              <a:rPr lang="es-MX" dirty="0" smtClean="0"/>
              <a:t>Modelo matemático no lineal montado en </a:t>
            </a:r>
            <a:r>
              <a:rPr lang="es-MX" dirty="0"/>
              <a:t>S</a:t>
            </a:r>
            <a:r>
              <a:rPr lang="es-MX" dirty="0" smtClean="0"/>
              <a:t>imulink</a:t>
            </a:r>
            <a:endParaRPr lang="es-CO" dirty="0"/>
          </a:p>
        </p:txBody>
      </p:sp>
      <p:pic>
        <p:nvPicPr>
          <p:cNvPr id="6" name="Marcador de contenido 5"/>
          <p:cNvPicPr>
            <a:picLocks noGrp="1"/>
          </p:cNvPicPr>
          <p:nvPr>
            <p:ph idx="1"/>
          </p:nvPr>
        </p:nvPicPr>
        <p:blipFill>
          <a:blip r:embed="rId2"/>
          <a:stretch>
            <a:fillRect/>
          </a:stretch>
        </p:blipFill>
        <p:spPr>
          <a:xfrm>
            <a:off x="2305056" y="2557463"/>
            <a:ext cx="7581887" cy="3317875"/>
          </a:xfrm>
          <a:prstGeom prst="rect">
            <a:avLst/>
          </a:prstGeom>
        </p:spPr>
      </p:pic>
    </p:spTree>
    <p:extLst>
      <p:ext uri="{BB962C8B-B14F-4D97-AF65-F5344CB8AC3E}">
        <p14:creationId xmlns:p14="http://schemas.microsoft.com/office/powerpoint/2010/main" val="7231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859731"/>
          </a:xfrm>
        </p:spPr>
        <p:txBody>
          <a:bodyPr/>
          <a:lstStyle/>
          <a:p>
            <a:r>
              <a:rPr lang="es-MX" dirty="0"/>
              <a:t>Modelo Matemático</a:t>
            </a:r>
            <a:endParaRPr lang="es-CO" dirty="0"/>
          </a:p>
        </p:txBody>
      </p:sp>
      <p:sp>
        <p:nvSpPr>
          <p:cNvPr id="4" name="Rectángulo 3"/>
          <p:cNvSpPr/>
          <p:nvPr/>
        </p:nvSpPr>
        <p:spPr>
          <a:xfrm>
            <a:off x="1295401" y="2014731"/>
            <a:ext cx="4742196" cy="369332"/>
          </a:xfrm>
          <a:prstGeom prst="rect">
            <a:avLst/>
          </a:prstGeom>
        </p:spPr>
        <p:txBody>
          <a:bodyPr wrap="none">
            <a:spAutoFit/>
          </a:bodyPr>
          <a:lstStyle/>
          <a:p>
            <a:r>
              <a:rPr lang="es-MX" dirty="0" smtClean="0"/>
              <a:t>Modelo matemático no lineal montado en </a:t>
            </a:r>
            <a:r>
              <a:rPr lang="es-MX" dirty="0"/>
              <a:t>S</a:t>
            </a:r>
            <a:r>
              <a:rPr lang="es-MX" dirty="0" smtClean="0"/>
              <a:t>imulink</a:t>
            </a:r>
            <a:endParaRPr lang="es-CO" dirty="0"/>
          </a:p>
        </p:txBody>
      </p:sp>
      <p:pic>
        <p:nvPicPr>
          <p:cNvPr id="5" name="Marcador de contenido 4"/>
          <p:cNvPicPr>
            <a:picLocks noGrp="1" noChangeAspect="1"/>
          </p:cNvPicPr>
          <p:nvPr>
            <p:ph idx="1"/>
          </p:nvPr>
        </p:nvPicPr>
        <p:blipFill>
          <a:blip r:embed="rId2"/>
          <a:stretch>
            <a:fillRect/>
          </a:stretch>
        </p:blipFill>
        <p:spPr>
          <a:xfrm>
            <a:off x="1295401" y="2556931"/>
            <a:ext cx="9601197" cy="3012019"/>
          </a:xfrm>
          <a:prstGeom prst="rect">
            <a:avLst/>
          </a:prstGeom>
        </p:spPr>
      </p:pic>
    </p:spTree>
    <p:extLst>
      <p:ext uri="{BB962C8B-B14F-4D97-AF65-F5344CB8AC3E}">
        <p14:creationId xmlns:p14="http://schemas.microsoft.com/office/powerpoint/2010/main" val="3450712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1073</TotalTime>
  <Words>561</Words>
  <Application>Microsoft Office PowerPoint</Application>
  <PresentationFormat>Panorámica</PresentationFormat>
  <Paragraphs>119</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Cambria Math</vt:lpstr>
      <vt:lpstr>Garamond</vt:lpstr>
      <vt:lpstr>Times New Roman</vt:lpstr>
      <vt:lpstr>Orgánico</vt:lpstr>
      <vt:lpstr>Sistema Bola Viga</vt:lpstr>
      <vt:lpstr>Modelo Matemático</vt:lpstr>
      <vt:lpstr>Modelo Matemático</vt:lpstr>
      <vt:lpstr>Modelo Matemático</vt:lpstr>
      <vt:lpstr>Modelo Matemático</vt:lpstr>
      <vt:lpstr>Modelo Matemático</vt:lpstr>
      <vt:lpstr>Modelo Matemático</vt:lpstr>
      <vt:lpstr>Modelo Matemático</vt:lpstr>
      <vt:lpstr>Modelo Matemático</vt:lpstr>
      <vt:lpstr>Diseño de controlador LQR discreto con integrador</vt:lpstr>
      <vt:lpstr>Diseño de controlador LQR discreto con integrador</vt:lpstr>
      <vt:lpstr>Diseño de controlador LQR discreto con integrador</vt:lpstr>
      <vt:lpstr>Diseño Observador de estados discreto</vt:lpstr>
      <vt:lpstr>Diseño Observador de estados discreto</vt:lpstr>
      <vt:lpstr>Controlador y observador implementados en Simulink</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Acercamiento a un Sistema de Reconocimiento Facial</dc:title>
  <dc:creator>MiPc</dc:creator>
  <cp:lastModifiedBy>harold fernando ruiz bravo</cp:lastModifiedBy>
  <cp:revision>85</cp:revision>
  <dcterms:created xsi:type="dcterms:W3CDTF">2019-02-22T06:26:05Z</dcterms:created>
  <dcterms:modified xsi:type="dcterms:W3CDTF">2019-09-24T03:59:10Z</dcterms:modified>
</cp:coreProperties>
</file>