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ad16aa47e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ad16aa47e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aedc1e11bc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aedc1e11bc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aedc1e11bc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aedc1e11bc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ad16aa47e1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ad16aa47e1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aedc1e11bc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aedc1e11bc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ad16aa47e1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ad16aa47e1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ad16aa47e1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ad16aa47e1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ad16aa47e1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ad16aa47e1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ad16aa47e1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ad16aa47e1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ad16aa47e1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ad16aa47e1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ad16aa47e1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ad16aa47e1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aedc1e11bc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aedc1e11bc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ad16aa47e1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ad16aa47e1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aedc1e11bc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aedc1e11bc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aedc1e11bc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aedc1e11bc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aedc1e11bc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1aedc1e11bc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aedc1e11bc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1aedc1e11bc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aedc1e11bc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1aedc1e11bc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ad16aa47e1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1ad16aa47e1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ad16aa47e1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1ad16aa47e1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ad16aa47e1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1ad16aa47e1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ad16aa47e1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ad16aa47e1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ad16aa47e1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ad16aa47e1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aedc1e11bc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aedc1e11bc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aedc1e11bc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aedc1e11bc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aedc1e11bc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aedc1e11bc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aedc1e11bc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aedc1e11bc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aedc1e11bc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aedc1e11bc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Relationship Id="rId4" Type="http://schemas.openxmlformats.org/officeDocument/2006/relationships/image" Target="../media/image2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Relationship Id="rId4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Relationship Id="rId4" Type="http://schemas.openxmlformats.org/officeDocument/2006/relationships/image" Target="../media/image2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Relationship Id="rId4" Type="http://schemas.openxmlformats.org/officeDocument/2006/relationships/image" Target="../media/image1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Relationship Id="rId4" Type="http://schemas.openxmlformats.org/officeDocument/2006/relationships/image" Target="../media/image1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Relationship Id="rId4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Relationship Id="rId4" Type="http://schemas.openxmlformats.org/officeDocument/2006/relationships/image" Target="../media/image2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png"/><Relationship Id="rId4" Type="http://schemas.openxmlformats.org/officeDocument/2006/relationships/image" Target="../media/image1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png"/><Relationship Id="rId4" Type="http://schemas.openxmlformats.org/officeDocument/2006/relationships/image" Target="../media/image2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png"/><Relationship Id="rId4" Type="http://schemas.openxmlformats.org/officeDocument/2006/relationships/image" Target="../media/image1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.png"/><Relationship Id="rId4" Type="http://schemas.openxmlformats.org/officeDocument/2006/relationships/image" Target="../media/image2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13.png"/><Relationship Id="rId5" Type="http://schemas.openxmlformats.org/officeDocument/2006/relationships/hyperlink" Target="https://data.worldbank.org/indicator/ST.INT.ARVL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1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C1D36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35000" y="551750"/>
            <a:ext cx="3674000" cy="27555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1749900" y="3531875"/>
            <a:ext cx="564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100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Shark Attack Insurance Service</a:t>
            </a:r>
            <a:endParaRPr b="1" sz="2100">
              <a:solidFill>
                <a:srgbClr val="FFFFFF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75150" y="4695225"/>
            <a:ext cx="650000" cy="35685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2"/>
          <p:cNvSpPr txBox="1"/>
          <p:nvPr/>
        </p:nvSpPr>
        <p:spPr>
          <a:xfrm>
            <a:off x="350875" y="294150"/>
            <a:ext cx="65220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200">
                <a:solidFill>
                  <a:srgbClr val="0C1D36"/>
                </a:solidFill>
                <a:latin typeface="Impact"/>
                <a:ea typeface="Impact"/>
                <a:cs typeface="Impact"/>
                <a:sym typeface="Impact"/>
              </a:rPr>
              <a:t>Fechas</a:t>
            </a:r>
            <a:endParaRPr>
              <a:solidFill>
                <a:srgbClr val="0C1D36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119" name="Google Shape;119;p22"/>
          <p:cNvPicPr preferRelativeResize="0"/>
          <p:nvPr/>
        </p:nvPicPr>
        <p:blipFill rotWithShape="1">
          <a:blip r:embed="rId4">
            <a:alphaModFix/>
          </a:blip>
          <a:srcRect b="0" l="418" r="0" t="0"/>
          <a:stretch/>
        </p:blipFill>
        <p:spPr>
          <a:xfrm>
            <a:off x="189500" y="1114625"/>
            <a:ext cx="8802098" cy="3269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75150" y="4695225"/>
            <a:ext cx="650000" cy="35685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3"/>
          <p:cNvSpPr txBox="1"/>
          <p:nvPr/>
        </p:nvSpPr>
        <p:spPr>
          <a:xfrm>
            <a:off x="350875" y="294150"/>
            <a:ext cx="65220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200">
                <a:solidFill>
                  <a:srgbClr val="0C1D36"/>
                </a:solidFill>
                <a:latin typeface="Impact"/>
                <a:ea typeface="Impact"/>
                <a:cs typeface="Impact"/>
                <a:sym typeface="Impact"/>
              </a:rPr>
              <a:t>Funciones desarrolladas</a:t>
            </a:r>
            <a:endParaRPr>
              <a:solidFill>
                <a:srgbClr val="0C1D36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126" name="Google Shape;126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3300" y="1531662"/>
            <a:ext cx="8537400" cy="208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75150" y="4695225"/>
            <a:ext cx="650000" cy="35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615750"/>
            <a:ext cx="8839204" cy="1911996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4"/>
          <p:cNvSpPr txBox="1"/>
          <p:nvPr/>
        </p:nvSpPr>
        <p:spPr>
          <a:xfrm>
            <a:off x="350875" y="294150"/>
            <a:ext cx="65220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200">
                <a:solidFill>
                  <a:srgbClr val="0C1D36"/>
                </a:solidFill>
                <a:latin typeface="Impact"/>
                <a:ea typeface="Impact"/>
                <a:cs typeface="Impact"/>
                <a:sym typeface="Impact"/>
              </a:rPr>
              <a:t>Funciones desarrolladas</a:t>
            </a:r>
            <a:endParaRPr>
              <a:solidFill>
                <a:srgbClr val="0C1D36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75150" y="4695225"/>
            <a:ext cx="650000" cy="35685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5"/>
          <p:cNvSpPr txBox="1"/>
          <p:nvPr/>
        </p:nvSpPr>
        <p:spPr>
          <a:xfrm>
            <a:off x="350875" y="294150"/>
            <a:ext cx="65220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200">
                <a:solidFill>
                  <a:srgbClr val="0C1D36"/>
                </a:solidFill>
                <a:latin typeface="Impact"/>
                <a:ea typeface="Impact"/>
                <a:cs typeface="Impact"/>
                <a:sym typeface="Impact"/>
              </a:rPr>
              <a:t>Insights</a:t>
            </a:r>
            <a:endParaRPr>
              <a:solidFill>
                <a:srgbClr val="0C1D36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75150" y="4695225"/>
            <a:ext cx="650000" cy="35685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6"/>
          <p:cNvSpPr txBox="1"/>
          <p:nvPr/>
        </p:nvSpPr>
        <p:spPr>
          <a:xfrm>
            <a:off x="350875" y="294150"/>
            <a:ext cx="65220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200">
                <a:solidFill>
                  <a:srgbClr val="0C1D36"/>
                </a:solidFill>
                <a:latin typeface="Impact"/>
                <a:ea typeface="Impact"/>
                <a:cs typeface="Impact"/>
                <a:sym typeface="Impact"/>
              </a:rPr>
              <a:t>Ataques por año (global)</a:t>
            </a:r>
            <a:endParaRPr>
              <a:solidFill>
                <a:srgbClr val="0C1D36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146" name="Google Shape;146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7588" y="1140050"/>
            <a:ext cx="7568813" cy="386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75150" y="4695225"/>
            <a:ext cx="650000" cy="35685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7"/>
          <p:cNvSpPr txBox="1"/>
          <p:nvPr/>
        </p:nvSpPr>
        <p:spPr>
          <a:xfrm>
            <a:off x="350875" y="294150"/>
            <a:ext cx="65220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200">
                <a:solidFill>
                  <a:srgbClr val="0C1D36"/>
                </a:solidFill>
                <a:latin typeface="Impact"/>
                <a:ea typeface="Impact"/>
                <a:cs typeface="Impact"/>
                <a:sym typeface="Impact"/>
              </a:rPr>
              <a:t>Por año &amp; fatal (global)</a:t>
            </a:r>
            <a:endParaRPr>
              <a:solidFill>
                <a:srgbClr val="0C1D36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153" name="Google Shape;153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09075" y="1134375"/>
            <a:ext cx="7235927" cy="3648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75150" y="4695225"/>
            <a:ext cx="650000" cy="35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10000" y="971250"/>
            <a:ext cx="7123999" cy="382080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8"/>
          <p:cNvSpPr txBox="1"/>
          <p:nvPr/>
        </p:nvSpPr>
        <p:spPr>
          <a:xfrm>
            <a:off x="350875" y="294150"/>
            <a:ext cx="65220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200">
                <a:solidFill>
                  <a:srgbClr val="0C1D36"/>
                </a:solidFill>
                <a:latin typeface="Impact"/>
                <a:ea typeface="Impact"/>
                <a:cs typeface="Impact"/>
                <a:sym typeface="Impact"/>
              </a:rPr>
              <a:t>Ataques por injury y género (global)</a:t>
            </a:r>
            <a:endParaRPr>
              <a:solidFill>
                <a:srgbClr val="0C1D36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75150" y="4695225"/>
            <a:ext cx="650000" cy="35685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9"/>
          <p:cNvSpPr txBox="1"/>
          <p:nvPr/>
        </p:nvSpPr>
        <p:spPr>
          <a:xfrm>
            <a:off x="350875" y="294150"/>
            <a:ext cx="85194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200">
                <a:solidFill>
                  <a:srgbClr val="0C1D36"/>
                </a:solidFill>
                <a:latin typeface="Impact"/>
                <a:ea typeface="Impact"/>
                <a:cs typeface="Impact"/>
                <a:sym typeface="Impact"/>
              </a:rPr>
              <a:t>Ataques por actividad y género (global)</a:t>
            </a:r>
            <a:endParaRPr>
              <a:solidFill>
                <a:srgbClr val="0C1D36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167" name="Google Shape;167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9700" y="1028675"/>
            <a:ext cx="7304600" cy="3711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75150" y="4695225"/>
            <a:ext cx="650000" cy="35685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30"/>
          <p:cNvSpPr txBox="1"/>
          <p:nvPr/>
        </p:nvSpPr>
        <p:spPr>
          <a:xfrm>
            <a:off x="350875" y="294150"/>
            <a:ext cx="65220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200">
                <a:solidFill>
                  <a:srgbClr val="0C1D36"/>
                </a:solidFill>
                <a:latin typeface="Impact"/>
                <a:ea typeface="Impact"/>
                <a:cs typeface="Impact"/>
                <a:sym typeface="Impact"/>
              </a:rPr>
              <a:t>Ataques por países (&gt; 10 ataques)</a:t>
            </a:r>
            <a:endParaRPr>
              <a:solidFill>
                <a:srgbClr val="0C1D36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174" name="Google Shape;174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0850" y="1060475"/>
            <a:ext cx="7402299" cy="386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Google Shape;17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75150" y="4695225"/>
            <a:ext cx="650000" cy="356850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31"/>
          <p:cNvSpPr txBox="1"/>
          <p:nvPr/>
        </p:nvSpPr>
        <p:spPr>
          <a:xfrm>
            <a:off x="350875" y="294150"/>
            <a:ext cx="77613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200">
                <a:solidFill>
                  <a:srgbClr val="0C1D36"/>
                </a:solidFill>
                <a:latin typeface="Impact"/>
                <a:ea typeface="Impact"/>
                <a:cs typeface="Impact"/>
                <a:sym typeface="Impact"/>
              </a:rPr>
              <a:t>Ataques por país y actividad (top-6 países)</a:t>
            </a:r>
            <a:endParaRPr>
              <a:solidFill>
                <a:srgbClr val="0C1D36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181" name="Google Shape;181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35063" y="1028100"/>
            <a:ext cx="7273881" cy="366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C1D36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1311000" y="1460750"/>
            <a:ext cx="6522000" cy="21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Impact"/>
              <a:buAutoNum type="arabicPeriod"/>
            </a:pPr>
            <a:r>
              <a:rPr lang="es" sz="3200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Intro</a:t>
            </a:r>
            <a:endParaRPr sz="3200">
              <a:solidFill>
                <a:srgbClr val="FFFFFF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Impact"/>
              <a:buAutoNum type="arabicPeriod"/>
            </a:pPr>
            <a:r>
              <a:rPr lang="es" sz="3200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Data wrangling</a:t>
            </a:r>
            <a:endParaRPr sz="3200">
              <a:solidFill>
                <a:srgbClr val="FFFFFF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Impact"/>
              <a:buAutoNum type="arabicPeriod"/>
            </a:pPr>
            <a:r>
              <a:rPr lang="es" sz="3200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Insights &amp; opportunities</a:t>
            </a:r>
            <a:endParaRPr sz="3200">
              <a:solidFill>
                <a:srgbClr val="FFFFFF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Impact"/>
              <a:buAutoNum type="arabicPeriod"/>
            </a:pPr>
            <a:r>
              <a:rPr lang="es" sz="3200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Next steps</a:t>
            </a:r>
            <a:endParaRPr sz="3200">
              <a:solidFill>
                <a:srgbClr val="FFFFFF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95700" y="4689775"/>
            <a:ext cx="636275" cy="34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Google Shape;18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75150" y="4695225"/>
            <a:ext cx="650000" cy="356850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32"/>
          <p:cNvSpPr txBox="1"/>
          <p:nvPr/>
        </p:nvSpPr>
        <p:spPr>
          <a:xfrm>
            <a:off x="350875" y="294150"/>
            <a:ext cx="76350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200">
                <a:solidFill>
                  <a:srgbClr val="0C1D36"/>
                </a:solidFill>
                <a:latin typeface="Impact"/>
                <a:ea typeface="Impact"/>
                <a:cs typeface="Impact"/>
                <a:sym typeface="Impact"/>
              </a:rPr>
              <a:t>Ataques por actividad y género (USA)</a:t>
            </a:r>
            <a:endParaRPr>
              <a:solidFill>
                <a:srgbClr val="0C1D36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188" name="Google Shape;188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42662" y="1054050"/>
            <a:ext cx="7058676" cy="375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Google Shape;19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75150" y="4695225"/>
            <a:ext cx="650000" cy="356850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33"/>
          <p:cNvSpPr txBox="1"/>
          <p:nvPr/>
        </p:nvSpPr>
        <p:spPr>
          <a:xfrm>
            <a:off x="350875" y="294150"/>
            <a:ext cx="76350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200">
                <a:solidFill>
                  <a:srgbClr val="0C1D36"/>
                </a:solidFill>
                <a:latin typeface="Impact"/>
                <a:ea typeface="Impact"/>
                <a:cs typeface="Impact"/>
                <a:sym typeface="Impact"/>
              </a:rPr>
              <a:t>Ataques por injury y actividad (USA)</a:t>
            </a:r>
            <a:endParaRPr>
              <a:solidFill>
                <a:srgbClr val="0C1D36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195" name="Google Shape;195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9175" y="971250"/>
            <a:ext cx="7525638" cy="386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Google Shape;20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75150" y="4695225"/>
            <a:ext cx="650000" cy="356850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34"/>
          <p:cNvSpPr txBox="1"/>
          <p:nvPr/>
        </p:nvSpPr>
        <p:spPr>
          <a:xfrm>
            <a:off x="350875" y="294150"/>
            <a:ext cx="76350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200">
                <a:solidFill>
                  <a:srgbClr val="0C1D36"/>
                </a:solidFill>
                <a:latin typeface="Impact"/>
                <a:ea typeface="Impact"/>
                <a:cs typeface="Impact"/>
                <a:sym typeface="Impact"/>
              </a:rPr>
              <a:t>Ataques por zona geográfica (USA)</a:t>
            </a:r>
            <a:endParaRPr>
              <a:solidFill>
                <a:srgbClr val="0C1D36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202" name="Google Shape;202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5538" y="1042450"/>
            <a:ext cx="7632917" cy="3867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Google Shape;20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75150" y="4695225"/>
            <a:ext cx="650000" cy="356850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35"/>
          <p:cNvSpPr txBox="1"/>
          <p:nvPr/>
        </p:nvSpPr>
        <p:spPr>
          <a:xfrm>
            <a:off x="350875" y="294150"/>
            <a:ext cx="76350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200">
                <a:solidFill>
                  <a:srgbClr val="0C1D36"/>
                </a:solidFill>
                <a:latin typeface="Impact"/>
                <a:ea typeface="Impact"/>
                <a:cs typeface="Impact"/>
                <a:sym typeface="Impact"/>
              </a:rPr>
              <a:t>Ataques por edad y zona geográfica (USA)</a:t>
            </a:r>
            <a:endParaRPr>
              <a:solidFill>
                <a:srgbClr val="0C1D36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209" name="Google Shape;209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7000" y="971250"/>
            <a:ext cx="7635001" cy="37904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" name="Google Shape;214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75150" y="4695225"/>
            <a:ext cx="650000" cy="356850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36"/>
          <p:cNvSpPr txBox="1"/>
          <p:nvPr/>
        </p:nvSpPr>
        <p:spPr>
          <a:xfrm>
            <a:off x="350875" y="294150"/>
            <a:ext cx="76350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200">
                <a:solidFill>
                  <a:srgbClr val="0C1D36"/>
                </a:solidFill>
                <a:latin typeface="Impact"/>
                <a:ea typeface="Impact"/>
                <a:cs typeface="Impact"/>
                <a:sym typeface="Impact"/>
              </a:rPr>
              <a:t>Ataques por zona y actividad (USA)</a:t>
            </a:r>
            <a:endParaRPr>
              <a:solidFill>
                <a:srgbClr val="0C1D36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216" name="Google Shape;216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0975" y="971250"/>
            <a:ext cx="7559850" cy="382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Google Shape;221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75150" y="4695225"/>
            <a:ext cx="650000" cy="356850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37"/>
          <p:cNvSpPr txBox="1"/>
          <p:nvPr/>
        </p:nvSpPr>
        <p:spPr>
          <a:xfrm>
            <a:off x="350875" y="294150"/>
            <a:ext cx="76350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200">
                <a:solidFill>
                  <a:srgbClr val="0C1D36"/>
                </a:solidFill>
                <a:latin typeface="Impact"/>
                <a:ea typeface="Impact"/>
                <a:cs typeface="Impact"/>
                <a:sym typeface="Impact"/>
              </a:rPr>
              <a:t>Ataques por zona e injury (USA)</a:t>
            </a:r>
            <a:endParaRPr>
              <a:solidFill>
                <a:srgbClr val="0C1D36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223" name="Google Shape;223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0488" y="1013325"/>
            <a:ext cx="7243025" cy="3876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8" name="Google Shape;228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75150" y="4695225"/>
            <a:ext cx="650000" cy="356850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38"/>
          <p:cNvSpPr txBox="1"/>
          <p:nvPr/>
        </p:nvSpPr>
        <p:spPr>
          <a:xfrm>
            <a:off x="350875" y="294150"/>
            <a:ext cx="76350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200">
                <a:solidFill>
                  <a:srgbClr val="0C1D36"/>
                </a:solidFill>
                <a:latin typeface="Impact"/>
                <a:ea typeface="Impact"/>
                <a:cs typeface="Impact"/>
                <a:sym typeface="Impact"/>
              </a:rPr>
              <a:t>Ataques por meses (USA)</a:t>
            </a:r>
            <a:endParaRPr>
              <a:solidFill>
                <a:srgbClr val="0C1D36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230" name="Google Shape;230;p38"/>
          <p:cNvPicPr preferRelativeResize="0"/>
          <p:nvPr/>
        </p:nvPicPr>
        <p:blipFill rotWithShape="1">
          <a:blip r:embed="rId4">
            <a:alphaModFix/>
          </a:blip>
          <a:srcRect b="0" l="1871" r="5502" t="0"/>
          <a:stretch/>
        </p:blipFill>
        <p:spPr>
          <a:xfrm>
            <a:off x="502325" y="1136950"/>
            <a:ext cx="6436899" cy="3457126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38"/>
          <p:cNvSpPr txBox="1"/>
          <p:nvPr/>
        </p:nvSpPr>
        <p:spPr>
          <a:xfrm>
            <a:off x="7128700" y="1597200"/>
            <a:ext cx="16605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Impact"/>
              <a:buChar char="●"/>
            </a:pPr>
            <a:r>
              <a:rPr lang="es">
                <a:latin typeface="Impact"/>
                <a:ea typeface="Impact"/>
                <a:cs typeface="Impact"/>
                <a:sym typeface="Impact"/>
              </a:rPr>
              <a:t>Costa oeste: jul-aug</a:t>
            </a:r>
            <a:endParaRPr>
              <a:latin typeface="Impact"/>
              <a:ea typeface="Impact"/>
              <a:cs typeface="Impact"/>
              <a:sym typeface="Impac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mpact"/>
              <a:ea typeface="Impact"/>
              <a:cs typeface="Impact"/>
              <a:sym typeface="Impac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Impact"/>
              <a:buChar char="●"/>
            </a:pPr>
            <a:r>
              <a:rPr lang="es">
                <a:latin typeface="Impact"/>
                <a:ea typeface="Impact"/>
                <a:cs typeface="Impact"/>
                <a:sym typeface="Impact"/>
              </a:rPr>
              <a:t>Coste este: jun-aug</a:t>
            </a:r>
            <a:endParaRPr>
              <a:latin typeface="Impact"/>
              <a:ea typeface="Impact"/>
              <a:cs typeface="Impact"/>
              <a:sym typeface="Impac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mpact"/>
              <a:ea typeface="Impact"/>
              <a:cs typeface="Impact"/>
              <a:sym typeface="Impac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Impact"/>
              <a:buChar char="●"/>
            </a:pPr>
            <a:r>
              <a:rPr lang="es">
                <a:latin typeface="Impact"/>
                <a:ea typeface="Impact"/>
                <a:cs typeface="Impact"/>
                <a:sym typeface="Impact"/>
              </a:rPr>
              <a:t>Hawaii: may-oct</a:t>
            </a:r>
            <a:endParaRPr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" name="Google Shape;236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75150" y="4695225"/>
            <a:ext cx="650000" cy="356850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39"/>
          <p:cNvSpPr txBox="1"/>
          <p:nvPr/>
        </p:nvSpPr>
        <p:spPr>
          <a:xfrm>
            <a:off x="350875" y="294150"/>
            <a:ext cx="65220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200">
                <a:solidFill>
                  <a:srgbClr val="0C1D36"/>
                </a:solidFill>
                <a:latin typeface="Impact"/>
                <a:ea typeface="Impact"/>
                <a:cs typeface="Impact"/>
                <a:sym typeface="Impact"/>
              </a:rPr>
              <a:t>Opportunities</a:t>
            </a:r>
            <a:endParaRPr>
              <a:solidFill>
                <a:srgbClr val="0C1D36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238" name="Google Shape;238;p39"/>
          <p:cNvSpPr txBox="1"/>
          <p:nvPr/>
        </p:nvSpPr>
        <p:spPr>
          <a:xfrm>
            <a:off x="1126200" y="1278225"/>
            <a:ext cx="68916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C1D36"/>
              </a:buClr>
              <a:buSzPts val="1500"/>
              <a:buFont typeface="Impact"/>
              <a:buAutoNum type="arabicPeriod"/>
            </a:pPr>
            <a:r>
              <a:rPr lang="es" sz="1500">
                <a:solidFill>
                  <a:srgbClr val="0C1D36"/>
                </a:solidFill>
                <a:latin typeface="Impact"/>
                <a:ea typeface="Impact"/>
                <a:cs typeface="Impact"/>
                <a:sym typeface="Impact"/>
              </a:rPr>
              <a:t>Los chicos que practican deportes acuáticos en USA son de mayor riesgo que el resto de la población</a:t>
            </a:r>
            <a:endParaRPr sz="1500">
              <a:solidFill>
                <a:srgbClr val="0C1D36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C1D36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C1D36"/>
              </a:buClr>
              <a:buSzPts val="1500"/>
              <a:buFont typeface="Impact"/>
              <a:buAutoNum type="arabicPeriod"/>
            </a:pPr>
            <a:r>
              <a:rPr lang="es" sz="1500">
                <a:solidFill>
                  <a:srgbClr val="0C1D36"/>
                </a:solidFill>
                <a:latin typeface="Impact"/>
                <a:ea typeface="Impact"/>
                <a:cs typeface="Impact"/>
                <a:sym typeface="Impact"/>
              </a:rPr>
              <a:t>En el caso de aquellos que practican natación no existe una gran diferencia entre sexo en USA</a:t>
            </a:r>
            <a:endParaRPr sz="1500">
              <a:solidFill>
                <a:srgbClr val="0C1D36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C1D36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C1D36"/>
              </a:buClr>
              <a:buSzPts val="1500"/>
              <a:buFont typeface="Impact"/>
              <a:buAutoNum type="arabicPeriod"/>
            </a:pPr>
            <a:r>
              <a:rPr lang="es" sz="1500">
                <a:solidFill>
                  <a:srgbClr val="0C1D36"/>
                </a:solidFill>
                <a:latin typeface="Impact"/>
                <a:ea typeface="Impact"/>
                <a:cs typeface="Impact"/>
                <a:sym typeface="Impact"/>
              </a:rPr>
              <a:t>La costa este tiene muchísimos más ataques registrados que el resto de las poblaciones de USA. Los deportes acuáticos como el surf son los que más riesgo tienen.</a:t>
            </a:r>
            <a:endParaRPr sz="1500">
              <a:solidFill>
                <a:srgbClr val="0C1D36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C1D36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C1D36"/>
              </a:buClr>
              <a:buSzPts val="1500"/>
              <a:buFont typeface="Impact"/>
              <a:buAutoNum type="arabicPeriod"/>
            </a:pPr>
            <a:r>
              <a:rPr lang="es" sz="1500">
                <a:solidFill>
                  <a:srgbClr val="0C1D36"/>
                </a:solidFill>
                <a:latin typeface="Impact"/>
                <a:ea typeface="Impact"/>
                <a:cs typeface="Impact"/>
                <a:sym typeface="Impact"/>
              </a:rPr>
              <a:t>La mayoría de ataques en la costa este generan pérdidas fatales o mayores.</a:t>
            </a:r>
            <a:endParaRPr sz="1500">
              <a:solidFill>
                <a:srgbClr val="0C1D36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C1D36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C1D36"/>
              </a:buClr>
              <a:buSzPts val="1500"/>
              <a:buFont typeface="Impact"/>
              <a:buAutoNum type="arabicPeriod"/>
            </a:pPr>
            <a:r>
              <a:rPr lang="es" sz="1500">
                <a:solidFill>
                  <a:srgbClr val="0C1D36"/>
                </a:solidFill>
                <a:latin typeface="Impact"/>
                <a:ea typeface="Impact"/>
                <a:cs typeface="Impact"/>
                <a:sym typeface="Impact"/>
              </a:rPr>
              <a:t>Los meses de temporada alta turística coinciden en USA con mayor número de ataques, a destacar septiembre.</a:t>
            </a:r>
            <a:endParaRPr sz="1500">
              <a:solidFill>
                <a:srgbClr val="0C1D36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C1D36"/>
        </a:solidFill>
      </p:bgPr>
    </p:bg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0"/>
          <p:cNvSpPr txBox="1"/>
          <p:nvPr/>
        </p:nvSpPr>
        <p:spPr>
          <a:xfrm>
            <a:off x="1311000" y="1925250"/>
            <a:ext cx="65220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Impact"/>
              <a:buAutoNum type="arabicPeriod"/>
            </a:pPr>
            <a:r>
              <a:rPr lang="es" sz="1800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Investigar sobre seguros para menores de edad</a:t>
            </a:r>
            <a:endParaRPr sz="1800">
              <a:solidFill>
                <a:srgbClr val="FFFFFF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Impact"/>
              <a:buAutoNum type="arabicPeriod"/>
            </a:pPr>
            <a:r>
              <a:rPr lang="es" sz="1800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Investigar sobre seguros en función de la especie de tiburón</a:t>
            </a:r>
            <a:endParaRPr sz="1800">
              <a:solidFill>
                <a:srgbClr val="FFFFFF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Impact"/>
              <a:buAutoNum type="arabicPeriod"/>
            </a:pPr>
            <a:r>
              <a:rPr lang="es" sz="1800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Profundizar en seguros en función de la estacionalidad</a:t>
            </a:r>
            <a:endParaRPr sz="1800">
              <a:solidFill>
                <a:srgbClr val="FFFFFF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Impact"/>
              <a:buAutoNum type="arabicPeriod"/>
            </a:pPr>
            <a:r>
              <a:rPr lang="es" sz="1800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Profundizar en clusters más específicos </a:t>
            </a:r>
            <a:endParaRPr sz="2400">
              <a:solidFill>
                <a:srgbClr val="FFFFFF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244" name="Google Shape;244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95700" y="4689775"/>
            <a:ext cx="636275" cy="349325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40"/>
          <p:cNvSpPr txBox="1"/>
          <p:nvPr/>
        </p:nvSpPr>
        <p:spPr>
          <a:xfrm>
            <a:off x="350875" y="294150"/>
            <a:ext cx="65220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200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Next steps</a:t>
            </a:r>
            <a:endParaRPr>
              <a:solidFill>
                <a:srgbClr val="FFFFFF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C1D36"/>
        </a:solidFill>
      </p:bgPr>
    </p:bg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0" name="Google Shape;250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35000" y="551750"/>
            <a:ext cx="3674000" cy="2755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41"/>
          <p:cNvSpPr txBox="1"/>
          <p:nvPr/>
        </p:nvSpPr>
        <p:spPr>
          <a:xfrm>
            <a:off x="1749900" y="3531875"/>
            <a:ext cx="564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100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May the data be with you!</a:t>
            </a:r>
            <a:endParaRPr b="1" sz="2100">
              <a:solidFill>
                <a:srgbClr val="FFFFFF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75150" y="4695225"/>
            <a:ext cx="650000" cy="35685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5"/>
          <p:cNvSpPr txBox="1"/>
          <p:nvPr/>
        </p:nvSpPr>
        <p:spPr>
          <a:xfrm>
            <a:off x="350875" y="294150"/>
            <a:ext cx="65220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200">
                <a:solidFill>
                  <a:srgbClr val="0C1D36"/>
                </a:solidFill>
                <a:latin typeface="Impact"/>
                <a:ea typeface="Impact"/>
                <a:cs typeface="Impact"/>
                <a:sym typeface="Impact"/>
              </a:rPr>
              <a:t>Intro</a:t>
            </a:r>
            <a:endParaRPr>
              <a:solidFill>
                <a:srgbClr val="0C1D36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68" name="Google Shape;68;p15"/>
          <p:cNvSpPr txBox="1"/>
          <p:nvPr/>
        </p:nvSpPr>
        <p:spPr>
          <a:xfrm>
            <a:off x="798900" y="1401900"/>
            <a:ext cx="75462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C1D36"/>
              </a:buClr>
              <a:buSzPts val="1400"/>
              <a:buFont typeface="Impact"/>
              <a:buAutoNum type="arabicPeriod"/>
            </a:pPr>
            <a:r>
              <a:rPr lang="es">
                <a:solidFill>
                  <a:srgbClr val="0C1D36"/>
                </a:solidFill>
                <a:latin typeface="Impact"/>
                <a:ea typeface="Impact"/>
                <a:cs typeface="Impact"/>
                <a:sym typeface="Impact"/>
              </a:rPr>
              <a:t>IronTravel, empresa dedicada a ofrecer paquetes de viajes extremos alrededor del mundo,  nos contrata para aportar oportunidades de desarrollo de servicios específicos de seguros relacionados con ataques de tiburones.</a:t>
            </a:r>
            <a:endParaRPr>
              <a:solidFill>
                <a:srgbClr val="0C1D36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C1D36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C1D36"/>
              </a:buClr>
              <a:buSzPts val="1400"/>
              <a:buFont typeface="Impact"/>
              <a:buAutoNum type="arabicPeriod"/>
            </a:pPr>
            <a:r>
              <a:rPr lang="es">
                <a:solidFill>
                  <a:srgbClr val="0C1D36"/>
                </a:solidFill>
                <a:latin typeface="Impact"/>
                <a:ea typeface="Impact"/>
                <a:cs typeface="Impact"/>
                <a:sym typeface="Impact"/>
              </a:rPr>
              <a:t>DataFrame compuesto por 25.723 filas y 24 columnas</a:t>
            </a:r>
            <a:endParaRPr>
              <a:solidFill>
                <a:srgbClr val="0C1D36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C1D36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C1D36"/>
              </a:buClr>
              <a:buSzPts val="1400"/>
              <a:buFont typeface="Impact"/>
              <a:buAutoNum type="arabicPeriod"/>
            </a:pPr>
            <a:r>
              <a:rPr lang="es">
                <a:solidFill>
                  <a:srgbClr val="0C1D36"/>
                </a:solidFill>
                <a:latin typeface="Impact"/>
                <a:ea typeface="Impact"/>
                <a:cs typeface="Impact"/>
                <a:sym typeface="Impact"/>
              </a:rPr>
              <a:t>Tareas a realizar:</a:t>
            </a:r>
            <a:endParaRPr>
              <a:solidFill>
                <a:srgbClr val="0C1D36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C1D36"/>
              </a:buClr>
              <a:buSzPts val="1400"/>
              <a:buFont typeface="Impact"/>
              <a:buAutoNum type="alphaLcPeriod"/>
            </a:pPr>
            <a:r>
              <a:rPr lang="es">
                <a:solidFill>
                  <a:srgbClr val="0C1D36"/>
                </a:solidFill>
                <a:latin typeface="Impact"/>
                <a:ea typeface="Impact"/>
                <a:cs typeface="Impact"/>
                <a:sym typeface="Impact"/>
              </a:rPr>
              <a:t>Data Wrangling</a:t>
            </a:r>
            <a:endParaRPr>
              <a:solidFill>
                <a:srgbClr val="0C1D36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C1D36"/>
              </a:buClr>
              <a:buSzPts val="1400"/>
              <a:buFont typeface="Impact"/>
              <a:buAutoNum type="alphaLcPeriod"/>
            </a:pPr>
            <a:r>
              <a:rPr lang="es">
                <a:solidFill>
                  <a:srgbClr val="0C1D36"/>
                </a:solidFill>
                <a:latin typeface="Impact"/>
                <a:ea typeface="Impact"/>
                <a:cs typeface="Impact"/>
                <a:sym typeface="Impact"/>
              </a:rPr>
              <a:t>Data Visualization</a:t>
            </a:r>
            <a:endParaRPr>
              <a:solidFill>
                <a:srgbClr val="0C1D36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C1D36"/>
              </a:buClr>
              <a:buSzPts val="1400"/>
              <a:buFont typeface="Impact"/>
              <a:buAutoNum type="alphaLcPeriod"/>
            </a:pPr>
            <a:r>
              <a:rPr lang="es">
                <a:solidFill>
                  <a:srgbClr val="0C1D36"/>
                </a:solidFill>
                <a:latin typeface="Impact"/>
                <a:ea typeface="Impact"/>
                <a:cs typeface="Impact"/>
                <a:sym typeface="Impact"/>
              </a:rPr>
              <a:t>Insights &amp; opportunities</a:t>
            </a:r>
            <a:endParaRPr>
              <a:solidFill>
                <a:srgbClr val="0C1D36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75150" y="4695225"/>
            <a:ext cx="650000" cy="35685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6"/>
          <p:cNvSpPr txBox="1"/>
          <p:nvPr/>
        </p:nvSpPr>
        <p:spPr>
          <a:xfrm>
            <a:off x="350875" y="294150"/>
            <a:ext cx="65220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200">
                <a:solidFill>
                  <a:srgbClr val="0C1D36"/>
                </a:solidFill>
                <a:latin typeface="Impact"/>
                <a:ea typeface="Impact"/>
                <a:cs typeface="Impact"/>
                <a:sym typeface="Impact"/>
              </a:rPr>
              <a:t>Data Wrangling</a:t>
            </a:r>
            <a:endParaRPr>
              <a:solidFill>
                <a:srgbClr val="0C1D36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75150" y="4695225"/>
            <a:ext cx="650000" cy="35685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7"/>
          <p:cNvSpPr txBox="1"/>
          <p:nvPr/>
        </p:nvSpPr>
        <p:spPr>
          <a:xfrm>
            <a:off x="350875" y="294150"/>
            <a:ext cx="65220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200">
                <a:solidFill>
                  <a:srgbClr val="0C1D36"/>
                </a:solidFill>
                <a:latin typeface="Impact"/>
                <a:ea typeface="Impact"/>
                <a:cs typeface="Impact"/>
                <a:sym typeface="Impact"/>
              </a:rPr>
              <a:t>Ventana de tiempo seleccionada </a:t>
            </a:r>
            <a:endParaRPr>
              <a:solidFill>
                <a:srgbClr val="0C1D36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42813" y="925125"/>
            <a:ext cx="4258363" cy="3867449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7"/>
          <p:cNvSpPr txBox="1"/>
          <p:nvPr/>
        </p:nvSpPr>
        <p:spPr>
          <a:xfrm>
            <a:off x="2442825" y="4792575"/>
            <a:ext cx="3000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600" u="sng">
                <a:solidFill>
                  <a:schemeClr val="hlink"/>
                </a:solidFill>
                <a:hlinkClick r:id="rId5"/>
              </a:rPr>
              <a:t>https://data.worldbank.org/indicator/ST.INT.ARVL</a:t>
            </a:r>
            <a:r>
              <a:rPr lang="es" sz="600"/>
              <a:t> </a:t>
            </a:r>
            <a:endParaRPr sz="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75150" y="4695225"/>
            <a:ext cx="650000" cy="35685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8"/>
          <p:cNvSpPr txBox="1"/>
          <p:nvPr/>
        </p:nvSpPr>
        <p:spPr>
          <a:xfrm>
            <a:off x="350875" y="294150"/>
            <a:ext cx="65220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200">
                <a:solidFill>
                  <a:srgbClr val="0C1D36"/>
                </a:solidFill>
                <a:latin typeface="Impact"/>
                <a:ea typeface="Impact"/>
                <a:cs typeface="Impact"/>
                <a:sym typeface="Impact"/>
              </a:rPr>
              <a:t>Agrupación activity</a:t>
            </a:r>
            <a:endParaRPr>
              <a:solidFill>
                <a:srgbClr val="0C1D36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88763" y="971250"/>
            <a:ext cx="6166470" cy="3867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75150" y="4695225"/>
            <a:ext cx="650000" cy="35685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9"/>
          <p:cNvSpPr txBox="1"/>
          <p:nvPr/>
        </p:nvSpPr>
        <p:spPr>
          <a:xfrm>
            <a:off x="350875" y="294150"/>
            <a:ext cx="65220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200">
                <a:solidFill>
                  <a:srgbClr val="0C1D36"/>
                </a:solidFill>
                <a:latin typeface="Impact"/>
                <a:ea typeface="Impact"/>
                <a:cs typeface="Impact"/>
                <a:sym typeface="Impact"/>
              </a:rPr>
              <a:t>Agrupación injury</a:t>
            </a:r>
            <a:endParaRPr>
              <a:solidFill>
                <a:srgbClr val="0C1D36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96" name="Google Shape;9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13713" y="1042450"/>
            <a:ext cx="6516581" cy="3867449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9"/>
          <p:cNvSpPr/>
          <p:nvPr/>
        </p:nvSpPr>
        <p:spPr>
          <a:xfrm>
            <a:off x="1317450" y="4187000"/>
            <a:ext cx="6596400" cy="2706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75150" y="4695225"/>
            <a:ext cx="650000" cy="35685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20"/>
          <p:cNvSpPr txBox="1"/>
          <p:nvPr/>
        </p:nvSpPr>
        <p:spPr>
          <a:xfrm>
            <a:off x="350875" y="294150"/>
            <a:ext cx="65220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200">
                <a:solidFill>
                  <a:srgbClr val="0C1D36"/>
                </a:solidFill>
                <a:latin typeface="Impact"/>
                <a:ea typeface="Impact"/>
                <a:cs typeface="Impact"/>
                <a:sym typeface="Impact"/>
              </a:rPr>
              <a:t>Agrupación edad</a:t>
            </a:r>
            <a:endParaRPr>
              <a:solidFill>
                <a:srgbClr val="0C1D36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104" name="Google Shape;10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1950" y="1756900"/>
            <a:ext cx="8420098" cy="81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75150" y="4695225"/>
            <a:ext cx="650000" cy="35685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21"/>
          <p:cNvSpPr txBox="1"/>
          <p:nvPr/>
        </p:nvSpPr>
        <p:spPr>
          <a:xfrm>
            <a:off x="350875" y="294150"/>
            <a:ext cx="65220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200">
                <a:solidFill>
                  <a:srgbClr val="0C1D36"/>
                </a:solidFill>
                <a:latin typeface="Impact"/>
                <a:ea typeface="Impact"/>
                <a:cs typeface="Impact"/>
                <a:sym typeface="Impact"/>
              </a:rPr>
              <a:t>Tratamiento</a:t>
            </a:r>
            <a:r>
              <a:rPr lang="es" sz="3200">
                <a:solidFill>
                  <a:srgbClr val="0C1D36"/>
                </a:solidFill>
                <a:latin typeface="Impact"/>
                <a:ea typeface="Impact"/>
                <a:cs typeface="Impact"/>
                <a:sym typeface="Impact"/>
              </a:rPr>
              <a:t> edad</a:t>
            </a:r>
            <a:endParaRPr>
              <a:solidFill>
                <a:srgbClr val="0C1D36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111" name="Google Shape;111;p21"/>
          <p:cNvPicPr preferRelativeResize="0"/>
          <p:nvPr/>
        </p:nvPicPr>
        <p:blipFill rotWithShape="1">
          <a:blip r:embed="rId4">
            <a:alphaModFix/>
          </a:blip>
          <a:srcRect b="49874" l="0" r="0" t="0"/>
          <a:stretch/>
        </p:blipFill>
        <p:spPr>
          <a:xfrm>
            <a:off x="152400" y="1793563"/>
            <a:ext cx="8839201" cy="1556374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1"/>
          <p:cNvSpPr/>
          <p:nvPr/>
        </p:nvSpPr>
        <p:spPr>
          <a:xfrm>
            <a:off x="207550" y="3079325"/>
            <a:ext cx="1488900" cy="2142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