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B8A"/>
    <a:srgbClr val="ED4D4D"/>
    <a:srgbClr val="25DB3B"/>
    <a:srgbClr val="41B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92A2A-3DFF-3865-60C5-F401307C6894}" v="242" dt="2020-08-01T02:26:10.372"/>
    <p1510:client id="{3A03786F-464C-64E4-F058-928793FCE5C0}" v="4" dt="2020-08-01T00:44:49.075"/>
    <p1510:client id="{5958F21F-5D04-84FD-796B-69FD34A804D0}" v="796" dt="2020-08-01T02:35:55.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2a002438283d5bd28dbca5e38737cda0d813ab1b48804041688af873e0d433b7::" providerId="AD" clId="Web-{3A03786F-464C-64E4-F058-928793FCE5C0}"/>
    <pc:docChg chg="modSld">
      <pc:chgData name="Usuario invitado" userId="S::urn:spo:anon#2a002438283d5bd28dbca5e38737cda0d813ab1b48804041688af873e0d433b7::" providerId="AD" clId="Web-{3A03786F-464C-64E4-F058-928793FCE5C0}" dt="2020-08-01T00:44:49.075" v="3" actId="20577"/>
      <pc:docMkLst>
        <pc:docMk/>
      </pc:docMkLst>
      <pc:sldChg chg="modSp">
        <pc:chgData name="Usuario invitado" userId="S::urn:spo:anon#2a002438283d5bd28dbca5e38737cda0d813ab1b48804041688af873e0d433b7::" providerId="AD" clId="Web-{3A03786F-464C-64E4-F058-928793FCE5C0}" dt="2020-08-01T00:44:49.075" v="2" actId="20577"/>
        <pc:sldMkLst>
          <pc:docMk/>
          <pc:sldMk cId="670406722" sldId="261"/>
        </pc:sldMkLst>
        <pc:spChg chg="mod">
          <ac:chgData name="Usuario invitado" userId="S::urn:spo:anon#2a002438283d5bd28dbca5e38737cda0d813ab1b48804041688af873e0d433b7::" providerId="AD" clId="Web-{3A03786F-464C-64E4-F058-928793FCE5C0}" dt="2020-08-01T00:44:49.075" v="2" actId="20577"/>
          <ac:spMkLst>
            <pc:docMk/>
            <pc:sldMk cId="670406722" sldId="261"/>
            <ac:spMk id="3" creationId="{3F637E90-8435-4B1B-BD8D-51FCF0BAB4E7}"/>
          </ac:spMkLst>
        </pc:spChg>
      </pc:sldChg>
    </pc:docChg>
  </pc:docChgLst>
  <pc:docChgLst>
    <pc:chgData name="Laura Yesenia Monsivais Flores" userId="S::160636@utags.edu.mx::7523f6e2-0485-4bdc-aa7a-052eb7b5c7fc" providerId="AD" clId="Web-{19092A2A-3DFF-3865-60C5-F401307C6894}"/>
    <pc:docChg chg="addSld modSld">
      <pc:chgData name="Laura Yesenia Monsivais Flores" userId="S::160636@utags.edu.mx::7523f6e2-0485-4bdc-aa7a-052eb7b5c7fc" providerId="AD" clId="Web-{19092A2A-3DFF-3865-60C5-F401307C6894}" dt="2020-08-01T02:26:10.357" v="241" actId="20577"/>
      <pc:docMkLst>
        <pc:docMk/>
      </pc:docMkLst>
      <pc:sldChg chg="modSp">
        <pc:chgData name="Laura Yesenia Monsivais Flores" userId="S::160636@utags.edu.mx::7523f6e2-0485-4bdc-aa7a-052eb7b5c7fc" providerId="AD" clId="Web-{19092A2A-3DFF-3865-60C5-F401307C6894}" dt="2020-08-01T02:26:10.357" v="240" actId="20577"/>
        <pc:sldMkLst>
          <pc:docMk/>
          <pc:sldMk cId="1624494224" sldId="258"/>
        </pc:sldMkLst>
        <pc:spChg chg="mod">
          <ac:chgData name="Laura Yesenia Monsivais Flores" userId="S::160636@utags.edu.mx::7523f6e2-0485-4bdc-aa7a-052eb7b5c7fc" providerId="AD" clId="Web-{19092A2A-3DFF-3865-60C5-F401307C6894}" dt="2020-08-01T02:26:10.357" v="240" actId="20577"/>
          <ac:spMkLst>
            <pc:docMk/>
            <pc:sldMk cId="1624494224" sldId="258"/>
            <ac:spMk id="3" creationId="{8EA3A335-14A5-4177-8D12-587493A63891}"/>
          </ac:spMkLst>
        </pc:spChg>
      </pc:sldChg>
      <pc:sldChg chg="addSp delSp modSp new">
        <pc:chgData name="Laura Yesenia Monsivais Flores" userId="S::160636@utags.edu.mx::7523f6e2-0485-4bdc-aa7a-052eb7b5c7fc" providerId="AD" clId="Web-{19092A2A-3DFF-3865-60C5-F401307C6894}" dt="2020-08-01T02:19:16.769" v="151" actId="20577"/>
        <pc:sldMkLst>
          <pc:docMk/>
          <pc:sldMk cId="1540971178" sldId="263"/>
        </pc:sldMkLst>
        <pc:spChg chg="del">
          <ac:chgData name="Laura Yesenia Monsivais Flores" userId="S::160636@utags.edu.mx::7523f6e2-0485-4bdc-aa7a-052eb7b5c7fc" providerId="AD" clId="Web-{19092A2A-3DFF-3865-60C5-F401307C6894}" dt="2020-08-01T02:17:33.939" v="34"/>
          <ac:spMkLst>
            <pc:docMk/>
            <pc:sldMk cId="1540971178" sldId="263"/>
            <ac:spMk id="2" creationId="{0A3340A7-F438-47FA-ABFD-525967C29E2F}"/>
          </ac:spMkLst>
        </pc:spChg>
        <pc:spChg chg="mod">
          <ac:chgData name="Laura Yesenia Monsivais Flores" userId="S::160636@utags.edu.mx::7523f6e2-0485-4bdc-aa7a-052eb7b5c7fc" providerId="AD" clId="Web-{19092A2A-3DFF-3865-60C5-F401307C6894}" dt="2020-08-01T02:19:16.769" v="151" actId="20577"/>
          <ac:spMkLst>
            <pc:docMk/>
            <pc:sldMk cId="1540971178" sldId="263"/>
            <ac:spMk id="3" creationId="{54A8AF13-ACF7-43AD-824B-B04F720FAF58}"/>
          </ac:spMkLst>
        </pc:spChg>
        <pc:spChg chg="add mod">
          <ac:chgData name="Laura Yesenia Monsivais Flores" userId="S::160636@utags.edu.mx::7523f6e2-0485-4bdc-aa7a-052eb7b5c7fc" providerId="AD" clId="Web-{19092A2A-3DFF-3865-60C5-F401307C6894}" dt="2020-08-01T02:18:28.065" v="144" actId="20577"/>
          <ac:spMkLst>
            <pc:docMk/>
            <pc:sldMk cId="1540971178" sldId="263"/>
            <ac:spMk id="5" creationId="{62767025-B9FB-4FDA-A67A-E67F2C4DEFE8}"/>
          </ac:spMkLst>
        </pc:spChg>
      </pc:sldChg>
    </pc:docChg>
  </pc:docChgLst>
  <pc:docChgLst>
    <pc:chgData name="Usuario invitado" userId="S::urn:spo:anon#2a002438283d5bd28dbca5e38737cda0d813ab1b48804041688af873e0d433b7::" providerId="AD" clId="Web-{5958F21F-5D04-84FD-796B-69FD34A804D0}"/>
    <pc:docChg chg="modSld">
      <pc:chgData name="Usuario invitado" userId="S::urn:spo:anon#2a002438283d5bd28dbca5e38737cda0d813ab1b48804041688af873e0d433b7::" providerId="AD" clId="Web-{5958F21F-5D04-84FD-796B-69FD34A804D0}" dt="2020-08-01T02:35:55.071" v="793" actId="20577"/>
      <pc:docMkLst>
        <pc:docMk/>
      </pc:docMkLst>
      <pc:sldChg chg="modSp">
        <pc:chgData name="Usuario invitado" userId="S::urn:spo:anon#2a002438283d5bd28dbca5e38737cda0d813ab1b48804041688af873e0d433b7::" providerId="AD" clId="Web-{5958F21F-5D04-84FD-796B-69FD34A804D0}" dt="2020-08-01T02:35:55.071" v="792" actId="20577"/>
        <pc:sldMkLst>
          <pc:docMk/>
          <pc:sldMk cId="670406722" sldId="261"/>
        </pc:sldMkLst>
        <pc:spChg chg="mod">
          <ac:chgData name="Usuario invitado" userId="S::urn:spo:anon#2a002438283d5bd28dbca5e38737cda0d813ab1b48804041688af873e0d433b7::" providerId="AD" clId="Web-{5958F21F-5D04-84FD-796B-69FD34A804D0}" dt="2020-08-01T02:35:55.071" v="792" actId="20577"/>
          <ac:spMkLst>
            <pc:docMk/>
            <pc:sldMk cId="670406722" sldId="261"/>
            <ac:spMk id="3" creationId="{3F637E90-8435-4B1B-BD8D-51FCF0BAB4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July 31,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07739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July 31,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57989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July 31,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80828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July 31,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33107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July 31,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51115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July 31,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19817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July 31,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01809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July 31,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57482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July 31,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86700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July 31,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98336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July 31,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23985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July 31, 2020</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‹Nº›</a:t>
            </a:fld>
            <a:endParaRPr lang="en-US"/>
          </a:p>
        </p:txBody>
      </p:sp>
    </p:spTree>
    <p:extLst>
      <p:ext uri="{BB962C8B-B14F-4D97-AF65-F5344CB8AC3E}">
        <p14:creationId xmlns:p14="http://schemas.microsoft.com/office/powerpoint/2010/main" val="334193444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eb.microsoftstream.com/video/6fa4e15d-1a05-4b7e-89d0-ce9044920b6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6C96C0-C503-4689-9188-1B79F55F3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74A306-0634-4B82-BFF8-0A4F4085B4C2}"/>
              </a:ext>
            </a:extLst>
          </p:cNvPr>
          <p:cNvPicPr>
            <a:picLocks noChangeAspect="1"/>
          </p:cNvPicPr>
          <p:nvPr/>
        </p:nvPicPr>
        <p:blipFill rotWithShape="1">
          <a:blip r:embed="rId2"/>
          <a:srcRect t="6853" b="13642"/>
          <a:stretch/>
        </p:blipFill>
        <p:spPr>
          <a:xfrm>
            <a:off x="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 name="Rectangle 10">
            <a:extLst>
              <a:ext uri="{FF2B5EF4-FFF2-40B4-BE49-F238E27FC236}">
                <a16:creationId xmlns:a16="http://schemas.microsoft.com/office/drawing/2014/main" id="{6390D9D2-CD1B-45D5-8B3B-6FF07D6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1997" cy="2636837"/>
          </a:xfrm>
          <a:prstGeom prst="rect">
            <a:avLst/>
          </a:prstGeom>
          <a:gradFill flip="none" rotWithShape="1">
            <a:gsLst>
              <a:gs pos="58000">
                <a:schemeClr val="bg1">
                  <a:alpha val="30000"/>
                </a:schemeClr>
              </a:gs>
              <a:gs pos="33000">
                <a:schemeClr val="bg1">
                  <a:alpha val="20000"/>
                </a:schemeClr>
              </a:gs>
              <a:gs pos="0">
                <a:schemeClr val="bg1">
                  <a:alpha val="0"/>
                </a:schemeClr>
              </a:gs>
              <a:gs pos="100000">
                <a:schemeClr val="bg1">
                  <a:alpha val="3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A6B961A-4D88-4961-9B14-1EA3D142BAC8}"/>
              </a:ext>
            </a:extLst>
          </p:cNvPr>
          <p:cNvSpPr>
            <a:spLocks noGrp="1"/>
          </p:cNvSpPr>
          <p:nvPr>
            <p:ph type="ctrTitle"/>
          </p:nvPr>
        </p:nvSpPr>
        <p:spPr>
          <a:xfrm>
            <a:off x="1349567" y="619198"/>
            <a:ext cx="9492866" cy="576000"/>
          </a:xfrm>
        </p:spPr>
        <p:txBody>
          <a:bodyPr wrap="square" anchor="t">
            <a:normAutofit fontScale="90000"/>
          </a:bodyPr>
          <a:lstStyle/>
          <a:p>
            <a:pPr algn="ctr">
              <a:lnSpc>
                <a:spcPct val="115000"/>
              </a:lnSpc>
              <a:spcAft>
                <a:spcPts val="0"/>
              </a:spcAft>
            </a:pPr>
            <a:r>
              <a:rPr lang="es-MX" sz="4000" b="1">
                <a:effectLst>
                  <a:outerShdw blurRad="38100" dist="38100" dir="2700000" algn="tl">
                    <a:srgbClr val="000000">
                      <a:alpha val="43137"/>
                    </a:srgbClr>
                  </a:outerShdw>
                </a:effectLst>
              </a:rPr>
              <a:t>Focus Group</a:t>
            </a:r>
            <a:br>
              <a:rPr lang="es-MX" sz="4000" b="1">
                <a:effectLst>
                  <a:outerShdw blurRad="38100" dist="38100" dir="2700000" algn="tl">
                    <a:srgbClr val="000000">
                      <a:alpha val="43137"/>
                    </a:srgbClr>
                  </a:outerShdw>
                </a:effectLst>
              </a:rPr>
            </a:br>
            <a:r>
              <a:rPr lang="es-MX" sz="2700" b="1">
                <a:solidFill>
                  <a:schemeClr val="accent2">
                    <a:lumMod val="50000"/>
                  </a:schemeClr>
                </a:solidFill>
                <a:effectLst/>
                <a:ea typeface="Arial Unicode MS"/>
                <a:cs typeface="Tahoma" panose="020B0604030504040204" pitchFamily="34" charset="0"/>
              </a:rPr>
              <a:t>Dirección de Equipos de </a:t>
            </a:r>
            <a:br>
              <a:rPr lang="es-MX" sz="2700">
                <a:solidFill>
                  <a:schemeClr val="accent2">
                    <a:lumMod val="50000"/>
                  </a:schemeClr>
                </a:solidFill>
                <a:effectLst/>
                <a:ea typeface="Calibri" panose="020F0502020204030204" pitchFamily="34" charset="0"/>
                <a:cs typeface="Times New Roman" panose="02020603050405020304" pitchFamily="18" charset="0"/>
              </a:rPr>
            </a:br>
            <a:r>
              <a:rPr lang="es-MX" sz="2700" b="1">
                <a:solidFill>
                  <a:schemeClr val="accent2">
                    <a:lumMod val="50000"/>
                  </a:schemeClr>
                </a:solidFill>
                <a:effectLst/>
                <a:ea typeface="Arial Unicode MS"/>
                <a:cs typeface="Tahoma" panose="020B0604030504040204" pitchFamily="34" charset="0"/>
              </a:rPr>
              <a:t>Alto Rendimiento</a:t>
            </a:r>
            <a:br>
              <a:rPr lang="es-MX" sz="4000">
                <a:effectLst/>
                <a:latin typeface="Calibri" panose="020F0502020204030204" pitchFamily="34" charset="0"/>
                <a:ea typeface="Calibri" panose="020F0502020204030204" pitchFamily="34" charset="0"/>
                <a:cs typeface="Times New Roman" panose="02020603050405020304" pitchFamily="18" charset="0"/>
              </a:rPr>
            </a:br>
            <a:endParaRPr lang="es-MX" sz="4000" b="1">
              <a:effectLst>
                <a:outerShdw blurRad="38100" dist="38100" dir="2700000" algn="tl">
                  <a:srgbClr val="000000">
                    <a:alpha val="43137"/>
                  </a:srgbClr>
                </a:outerShdw>
              </a:effectLst>
            </a:endParaRPr>
          </a:p>
        </p:txBody>
      </p:sp>
      <p:grpSp>
        <p:nvGrpSpPr>
          <p:cNvPr id="17" name="Group 12">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22"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33" name="CuadroTexto 32">
            <a:extLst>
              <a:ext uri="{FF2B5EF4-FFF2-40B4-BE49-F238E27FC236}">
                <a16:creationId xmlns:a16="http://schemas.microsoft.com/office/drawing/2014/main" id="{0DA8F22F-0F78-4F1D-99DD-8F262674418B}"/>
              </a:ext>
            </a:extLst>
          </p:cNvPr>
          <p:cNvSpPr txBox="1"/>
          <p:nvPr/>
        </p:nvSpPr>
        <p:spPr>
          <a:xfrm>
            <a:off x="6688380" y="2301080"/>
            <a:ext cx="5136670" cy="2905604"/>
          </a:xfrm>
          <a:prstGeom prst="rect">
            <a:avLst/>
          </a:prstGeom>
          <a:noFill/>
        </p:spPr>
        <p:txBody>
          <a:bodyPr wrap="square">
            <a:spAutoFit/>
          </a:bodyPr>
          <a:lstStyle/>
          <a:p>
            <a:pPr>
              <a:lnSpc>
                <a:spcPct val="115000"/>
              </a:lnSpc>
              <a:spcAft>
                <a:spcPts val="0"/>
              </a:spcAft>
            </a:pPr>
            <a:r>
              <a:rPr lang="es-MX" sz="1600" b="1">
                <a:solidFill>
                  <a:schemeClr val="bg1"/>
                </a:solidFill>
                <a:effectLst/>
                <a:latin typeface="Cambria" panose="02040503050406030204" pitchFamily="18" charset="0"/>
                <a:ea typeface="Arial Unicode MS"/>
                <a:cs typeface="Tahoma" panose="020B0604030504040204" pitchFamily="34" charset="0"/>
              </a:rPr>
              <a:t>           Profesor</a:t>
            </a:r>
            <a:r>
              <a:rPr lang="es-MX" sz="1600">
                <a:solidFill>
                  <a:schemeClr val="bg1"/>
                </a:solidFill>
                <a:effectLst/>
                <a:latin typeface="Cambria" panose="02040503050406030204" pitchFamily="18" charset="0"/>
                <a:ea typeface="Arial Unicode MS"/>
                <a:cs typeface="Tahoma" panose="020B0604030504040204" pitchFamily="34" charset="0"/>
              </a:rPr>
              <a:t>: Jorge Luis Barba Rodríguez.</a:t>
            </a:r>
            <a:endParaRPr lang="es-MX"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MX" sz="1600" b="1">
                <a:solidFill>
                  <a:schemeClr val="bg1"/>
                </a:solidFill>
                <a:latin typeface="Cambria" panose="02040503050406030204" pitchFamily="18" charset="0"/>
                <a:ea typeface="Arial Unicode MS"/>
                <a:cs typeface="Tahoma" panose="020B0604030504040204" pitchFamily="34" charset="0"/>
              </a:rPr>
              <a:t>           </a:t>
            </a:r>
            <a:r>
              <a:rPr lang="es-MX" sz="1600" b="1">
                <a:solidFill>
                  <a:schemeClr val="bg1"/>
                </a:solidFill>
                <a:effectLst/>
                <a:latin typeface="Cambria" panose="02040503050406030204" pitchFamily="18" charset="0"/>
                <a:ea typeface="Arial Unicode MS"/>
                <a:cs typeface="Tahoma" panose="020B0604030504040204" pitchFamily="34" charset="0"/>
              </a:rPr>
              <a:t>Alumnos:</a:t>
            </a:r>
            <a:endParaRPr lang="es-MX"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MX" sz="1600">
                <a:solidFill>
                  <a:schemeClr val="bg1"/>
                </a:solidFill>
                <a:effectLst/>
                <a:latin typeface="Cambria" panose="02040503050406030204" pitchFamily="18" charset="0"/>
                <a:ea typeface="Arial Unicode MS"/>
                <a:cs typeface="Tahoma" panose="020B0604030504040204" pitchFamily="34" charset="0"/>
              </a:rPr>
              <a:t>           160636	Laura Yesenia Monsivais Flores.</a:t>
            </a:r>
            <a:endParaRPr lang="es-MX"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15000"/>
              </a:lnSpc>
              <a:spcAft>
                <a:spcPts val="0"/>
              </a:spcAft>
            </a:pPr>
            <a:r>
              <a:rPr lang="es-MX" sz="1600">
                <a:solidFill>
                  <a:schemeClr val="bg1"/>
                </a:solidFill>
                <a:effectLst/>
                <a:latin typeface="Cambria" panose="02040503050406030204" pitchFamily="18" charset="0"/>
                <a:ea typeface="Arial Unicode MS"/>
                <a:cs typeface="Tahoma" panose="020B0604030504040204" pitchFamily="34" charset="0"/>
              </a:rPr>
              <a:t>160944	José Manuel Salazar González.</a:t>
            </a:r>
            <a:endParaRPr lang="es-MX"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15000"/>
              </a:lnSpc>
              <a:spcAft>
                <a:spcPts val="0"/>
              </a:spcAft>
            </a:pPr>
            <a:r>
              <a:rPr lang="es-MX" sz="1600">
                <a:solidFill>
                  <a:schemeClr val="bg1"/>
                </a:solidFill>
                <a:effectLst/>
                <a:latin typeface="Cambria" panose="02040503050406030204" pitchFamily="18" charset="0"/>
                <a:ea typeface="Arial Unicode MS"/>
                <a:cs typeface="Tahoma" panose="020B0604030504040204" pitchFamily="34" charset="0"/>
              </a:rPr>
              <a:t>161067	Julio César Lozano López.</a:t>
            </a:r>
            <a:endParaRPr lang="es-MX" sz="1600">
              <a:solidFill>
                <a:schemeClr val="bg1"/>
              </a:solidFill>
              <a:effectLst/>
              <a:latin typeface="Times New Roman" panose="02020603050405020304" pitchFamily="18" charset="0"/>
              <a:ea typeface="Times New Roman" panose="02020603050405020304" pitchFamily="18" charset="0"/>
            </a:endParaRPr>
          </a:p>
          <a:p>
            <a:pPr indent="449580">
              <a:lnSpc>
                <a:spcPct val="115000"/>
              </a:lnSpc>
              <a:spcAft>
                <a:spcPts val="0"/>
              </a:spcAft>
            </a:pPr>
            <a:r>
              <a:rPr lang="es-MX" sz="1600">
                <a:solidFill>
                  <a:schemeClr val="bg1"/>
                </a:solidFill>
                <a:effectLst/>
                <a:latin typeface="Cambria" panose="02040503050406030204" pitchFamily="18" charset="0"/>
                <a:ea typeface="Arial Unicode MS"/>
                <a:cs typeface="Tahoma" panose="020B0604030504040204" pitchFamily="34" charset="0"/>
              </a:rPr>
              <a:t>160726	Pedro De La Cruz Rosas.</a:t>
            </a:r>
            <a:endParaRPr lang="es-MX" sz="1600">
              <a:solidFill>
                <a:schemeClr val="bg1"/>
              </a:solidFill>
              <a:effectLst/>
              <a:latin typeface="Times New Roman" panose="02020603050405020304" pitchFamily="18" charset="0"/>
              <a:ea typeface="Times New Roman" panose="02020603050405020304" pitchFamily="18" charset="0"/>
            </a:endParaRPr>
          </a:p>
          <a:p>
            <a:pPr indent="449580">
              <a:lnSpc>
                <a:spcPct val="115000"/>
              </a:lnSpc>
              <a:spcAft>
                <a:spcPts val="0"/>
              </a:spcAft>
            </a:pPr>
            <a:r>
              <a:rPr lang="es-MX" sz="1600">
                <a:solidFill>
                  <a:schemeClr val="bg1"/>
                </a:solidFill>
                <a:effectLst/>
                <a:latin typeface="Cambria" panose="02040503050406030204" pitchFamily="18" charset="0"/>
                <a:ea typeface="Arial Unicode MS"/>
                <a:cs typeface="Tahoma" panose="020B0604030504040204" pitchFamily="34" charset="0"/>
              </a:rPr>
              <a:t>161061	Misael Fernando Pedroza Olivares.</a:t>
            </a:r>
            <a:endParaRPr lang="es-MX" sz="1600">
              <a:solidFill>
                <a:schemeClr val="bg1"/>
              </a:solidFill>
              <a:effectLst/>
              <a:latin typeface="Times New Roman" panose="02020603050405020304" pitchFamily="18" charset="0"/>
              <a:ea typeface="Times New Roman" panose="02020603050405020304" pitchFamily="18" charset="0"/>
            </a:endParaRPr>
          </a:p>
          <a:p>
            <a:pPr indent="449580">
              <a:lnSpc>
                <a:spcPct val="115000"/>
              </a:lnSpc>
              <a:spcAft>
                <a:spcPts val="0"/>
              </a:spcAft>
            </a:pPr>
            <a:r>
              <a:rPr lang="es-MX" sz="1600">
                <a:solidFill>
                  <a:schemeClr val="bg1"/>
                </a:solidFill>
                <a:effectLst/>
                <a:latin typeface="Cambria" panose="02040503050406030204" pitchFamily="18" charset="0"/>
                <a:ea typeface="Arial Unicode MS"/>
                <a:cs typeface="Tahoma" panose="020B0604030504040204" pitchFamily="34" charset="0"/>
              </a:rPr>
              <a:t>161237	Ernesto Gaytán Cortés.</a:t>
            </a:r>
          </a:p>
          <a:p>
            <a:pPr indent="449580">
              <a:lnSpc>
                <a:spcPct val="115000"/>
              </a:lnSpc>
              <a:spcAft>
                <a:spcPts val="0"/>
              </a:spcAft>
            </a:pPr>
            <a:r>
              <a:rPr lang="es-MX" sz="1600" b="1">
                <a:solidFill>
                  <a:schemeClr val="bg1"/>
                </a:solidFill>
                <a:effectLst/>
                <a:latin typeface="Cambria" panose="02040503050406030204" pitchFamily="18" charset="0"/>
                <a:ea typeface="Arial Unicode MS"/>
                <a:cs typeface="Tahoma" panose="020B0604030504040204" pitchFamily="34" charset="0"/>
              </a:rPr>
              <a:t>Grupo</a:t>
            </a:r>
            <a:r>
              <a:rPr lang="es-MX" sz="1600">
                <a:solidFill>
                  <a:schemeClr val="bg1"/>
                </a:solidFill>
                <a:effectLst/>
                <a:latin typeface="Cambria" panose="02040503050406030204" pitchFamily="18" charset="0"/>
                <a:ea typeface="Arial Unicode MS"/>
                <a:cs typeface="Tahoma" panose="020B0604030504040204" pitchFamily="34" charset="0"/>
              </a:rPr>
              <a:t>: ITI-9B.</a:t>
            </a:r>
            <a:endParaRPr lang="es-MX" sz="1600">
              <a:solidFill>
                <a:schemeClr val="bg1"/>
              </a:solidFill>
              <a:latin typeface="Calibri" panose="020F0502020204030204" pitchFamily="34" charset="0"/>
              <a:ea typeface="Arial Unicode MS"/>
              <a:cs typeface="Times New Roman" panose="02020603050405020304" pitchFamily="18" charset="0"/>
            </a:endParaRPr>
          </a:p>
          <a:p>
            <a:pPr indent="449580">
              <a:lnSpc>
                <a:spcPct val="115000"/>
              </a:lnSpc>
            </a:pPr>
            <a:r>
              <a:rPr lang="es-MX" sz="1600" b="1">
                <a:solidFill>
                  <a:schemeClr val="bg1"/>
                </a:solidFill>
                <a:effectLst/>
                <a:latin typeface="Cambria" panose="02040503050406030204" pitchFamily="18" charset="0"/>
                <a:ea typeface="Arial Unicode MS"/>
                <a:cs typeface="Tahoma" panose="020B0604030504040204" pitchFamily="34" charset="0"/>
              </a:rPr>
              <a:t>Fecha</a:t>
            </a:r>
            <a:r>
              <a:rPr lang="es-MX" sz="1600">
                <a:solidFill>
                  <a:schemeClr val="bg1"/>
                </a:solidFill>
                <a:effectLst/>
                <a:latin typeface="Cambria" panose="02040503050406030204" pitchFamily="18" charset="0"/>
                <a:ea typeface="Arial Unicode MS"/>
                <a:cs typeface="Tahoma" panose="020B0604030504040204" pitchFamily="34" charset="0"/>
              </a:rPr>
              <a:t>: </a:t>
            </a:r>
            <a:r>
              <a:rPr lang="es-MX" sz="1600">
                <a:solidFill>
                  <a:schemeClr val="bg1"/>
                </a:solidFill>
                <a:latin typeface="Cambria" panose="02040503050406030204" pitchFamily="18" charset="0"/>
                <a:ea typeface="Arial Unicode MS"/>
                <a:cs typeface="Tahoma" panose="020B0604030504040204" pitchFamily="34" charset="0"/>
              </a:rPr>
              <a:t>31</a:t>
            </a:r>
            <a:r>
              <a:rPr lang="es-MX" sz="1600">
                <a:solidFill>
                  <a:schemeClr val="bg1"/>
                </a:solidFill>
                <a:effectLst/>
                <a:latin typeface="Cambria" panose="02040503050406030204" pitchFamily="18" charset="0"/>
                <a:ea typeface="Arial Unicode MS"/>
                <a:cs typeface="Tahoma" panose="020B0604030504040204" pitchFamily="34" charset="0"/>
              </a:rPr>
              <a:t>/07/2020.</a:t>
            </a:r>
            <a:endParaRPr lang="es-MX"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Importancia del focus group para las empresas - Cepymenews">
            <a:extLst>
              <a:ext uri="{FF2B5EF4-FFF2-40B4-BE49-F238E27FC236}">
                <a16:creationId xmlns:a16="http://schemas.microsoft.com/office/drawing/2014/main" id="{DBDA4889-87DF-407F-94CF-D3862E3ED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808" y="2409165"/>
            <a:ext cx="6253784" cy="332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14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3DF0E-9BBB-4632-8F1B-5E5871737521}"/>
              </a:ext>
            </a:extLst>
          </p:cNvPr>
          <p:cNvSpPr>
            <a:spLocks noGrp="1"/>
          </p:cNvSpPr>
          <p:nvPr>
            <p:ph type="title"/>
          </p:nvPr>
        </p:nvSpPr>
        <p:spPr>
          <a:xfrm>
            <a:off x="720000" y="576776"/>
            <a:ext cx="10728322" cy="512250"/>
          </a:xfrm>
          <a:ln w="38100">
            <a:solidFill>
              <a:srgbClr val="FFC000"/>
            </a:solidFill>
          </a:ln>
        </p:spPr>
        <p:txBody>
          <a:bodyPr/>
          <a:lstStyle/>
          <a:p>
            <a:pPr algn="ctr"/>
            <a:r>
              <a:rPr lang="es-MX" b="1">
                <a:effectLst>
                  <a:outerShdw blurRad="38100" dist="38100" dir="2700000" algn="tl">
                    <a:srgbClr val="000000">
                      <a:alpha val="43137"/>
                    </a:srgbClr>
                  </a:outerShdw>
                </a:effectLst>
              </a:rPr>
              <a:t>Definición de la técnica</a:t>
            </a:r>
          </a:p>
        </p:txBody>
      </p:sp>
      <p:sp>
        <p:nvSpPr>
          <p:cNvPr id="3" name="Marcador de contenido 2">
            <a:extLst>
              <a:ext uri="{FF2B5EF4-FFF2-40B4-BE49-F238E27FC236}">
                <a16:creationId xmlns:a16="http://schemas.microsoft.com/office/drawing/2014/main" id="{48F794E6-D68E-47C9-9EB0-6841633438A4}"/>
              </a:ext>
            </a:extLst>
          </p:cNvPr>
          <p:cNvSpPr>
            <a:spLocks noGrp="1"/>
          </p:cNvSpPr>
          <p:nvPr>
            <p:ph idx="1"/>
          </p:nvPr>
        </p:nvSpPr>
        <p:spPr>
          <a:xfrm>
            <a:off x="4147930" y="1373983"/>
            <a:ext cx="7300392" cy="3025740"/>
          </a:xfrm>
        </p:spPr>
        <p:txBody>
          <a:bodyPr/>
          <a:lstStyle/>
          <a:p>
            <a:pPr algn="just"/>
            <a:r>
              <a:rPr lang="es-MX" dirty="0">
                <a:latin typeface="Cambria" panose="02040503050406030204" pitchFamily="18" charset="0"/>
                <a:ea typeface="Cambria" panose="02040503050406030204" pitchFamily="18" charset="0"/>
              </a:rPr>
              <a:t>Técnica de investigación que generalmente la usan en recursos humanos o investigación de mercado.  Obtiene datos cualitativos sobre una investigación. Y está reunido por un grupo de 6 a 12 personas con el fin de presentar sus opiniones, gustos y preferencias entorno a un producto, servicio o idea. </a:t>
            </a:r>
          </a:p>
          <a:p>
            <a:pPr algn="just"/>
            <a:r>
              <a:rPr lang="es-MX" dirty="0">
                <a:latin typeface="Cambria" panose="02040503050406030204" pitchFamily="18" charset="0"/>
                <a:ea typeface="Cambria" panose="02040503050406030204" pitchFamily="18" charset="0"/>
              </a:rPr>
              <a:t>La plática se enfoca en un tema en específico. </a:t>
            </a:r>
          </a:p>
        </p:txBody>
      </p:sp>
      <p:pic>
        <p:nvPicPr>
          <p:cNvPr id="5" name="Picture 2" descr="Qué tan útiles son los Focus Groups? - Blog IDA Chile | Estrategia para el  éxito de tu negocio">
            <a:extLst>
              <a:ext uri="{FF2B5EF4-FFF2-40B4-BE49-F238E27FC236}">
                <a16:creationId xmlns:a16="http://schemas.microsoft.com/office/drawing/2014/main" id="{B9B5C048-C3B5-4BE9-9095-5801528B8A6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19997" y="1373983"/>
            <a:ext cx="3205470" cy="230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94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4A8AF13-ACF7-43AD-824B-B04F720FAF58}"/>
              </a:ext>
            </a:extLst>
          </p:cNvPr>
          <p:cNvSpPr>
            <a:spLocks noGrp="1"/>
          </p:cNvSpPr>
          <p:nvPr>
            <p:ph idx="1"/>
          </p:nvPr>
        </p:nvSpPr>
        <p:spPr>
          <a:xfrm>
            <a:off x="858545" y="1585636"/>
            <a:ext cx="10728325" cy="3227375"/>
          </a:xfrm>
        </p:spPr>
        <p:txBody>
          <a:bodyPr vert="horz" lIns="0" tIns="0" rIns="0" bIns="0" rtlCol="0" anchor="t">
            <a:normAutofit/>
          </a:bodyPr>
          <a:lstStyle/>
          <a:p>
            <a:pPr algn="just"/>
            <a:r>
              <a:rPr lang="es-ES" dirty="0">
                <a:latin typeface="Cambria" panose="02040503050406030204" pitchFamily="18" charset="0"/>
                <a:ea typeface="Cambria" panose="02040503050406030204" pitchFamily="18" charset="0"/>
              </a:rPr>
              <a:t>El </a:t>
            </a:r>
            <a:r>
              <a:rPr lang="es-ES" dirty="0" err="1">
                <a:latin typeface="Cambria" panose="02040503050406030204" pitchFamily="18" charset="0"/>
                <a:ea typeface="Cambria" panose="02040503050406030204" pitchFamily="18" charset="0"/>
              </a:rPr>
              <a:t>focus</a:t>
            </a:r>
            <a:r>
              <a:rPr lang="es-ES" dirty="0">
                <a:latin typeface="Cambria" panose="02040503050406030204" pitchFamily="18" charset="0"/>
                <a:ea typeface="Cambria" panose="02040503050406030204" pitchFamily="18" charset="0"/>
              </a:rPr>
              <a:t> </a:t>
            </a:r>
            <a:r>
              <a:rPr lang="es-ES" dirty="0" err="1">
                <a:latin typeface="Cambria" panose="02040503050406030204" pitchFamily="18" charset="0"/>
                <a:ea typeface="Cambria" panose="02040503050406030204" pitchFamily="18" charset="0"/>
              </a:rPr>
              <a:t>group</a:t>
            </a:r>
            <a:r>
              <a:rPr lang="es-ES" dirty="0">
                <a:latin typeface="Cambria" panose="02040503050406030204" pitchFamily="18" charset="0"/>
                <a:ea typeface="Cambria" panose="02040503050406030204" pitchFamily="18" charset="0"/>
              </a:rPr>
              <a:t> consiste en realizar entrevistas personales a un grupo de entre 8 y 10 personas. Los participantes se seleccionan en función de unas determinadas características demográficas y hábitos de consumo.</a:t>
            </a:r>
          </a:p>
          <a:p>
            <a:pPr algn="just"/>
            <a:r>
              <a:rPr lang="es-ES" dirty="0">
                <a:latin typeface="Cambria" panose="02040503050406030204" pitchFamily="18" charset="0"/>
                <a:ea typeface="Cambria" panose="02040503050406030204" pitchFamily="18" charset="0"/>
              </a:rPr>
              <a:t>La entrevista se estructura en preguntas generales y preguntas específicas para que se analicen todos los aspectos de interés</a:t>
            </a:r>
          </a:p>
          <a:p>
            <a:endParaRPr lang="es-ES" dirty="0">
              <a:latin typeface="Cambria"/>
              <a:ea typeface="Cambria"/>
            </a:endParaRPr>
          </a:p>
        </p:txBody>
      </p:sp>
      <p:sp>
        <p:nvSpPr>
          <p:cNvPr id="5" name="Título 1">
            <a:extLst>
              <a:ext uri="{FF2B5EF4-FFF2-40B4-BE49-F238E27FC236}">
                <a16:creationId xmlns:a16="http://schemas.microsoft.com/office/drawing/2014/main" id="{62767025-B9FB-4FDA-A67A-E67F2C4DEFE8}"/>
              </a:ext>
            </a:extLst>
          </p:cNvPr>
          <p:cNvSpPr>
            <a:spLocks noGrp="1"/>
          </p:cNvSpPr>
          <p:nvPr>
            <p:ph type="title"/>
          </p:nvPr>
        </p:nvSpPr>
        <p:spPr>
          <a:xfrm>
            <a:off x="720000" y="576776"/>
            <a:ext cx="10728322" cy="512250"/>
          </a:xfrm>
          <a:ln w="38100">
            <a:solidFill>
              <a:srgbClr val="FFC000"/>
            </a:solidFill>
          </a:ln>
        </p:spPr>
        <p:txBody>
          <a:bodyPr/>
          <a:lstStyle/>
          <a:p>
            <a:pPr algn="ctr"/>
            <a:r>
              <a:rPr lang="es-MX" b="1">
                <a:effectLst>
                  <a:outerShdw blurRad="38100" dist="38100" dir="2700000" algn="tl">
                    <a:srgbClr val="000000">
                      <a:alpha val="43137"/>
                    </a:srgbClr>
                  </a:outerShdw>
                </a:effectLst>
              </a:rPr>
              <a:t>¿Cómo se desarrolla?</a:t>
            </a:r>
          </a:p>
        </p:txBody>
      </p:sp>
    </p:spTree>
    <p:extLst>
      <p:ext uri="{BB962C8B-B14F-4D97-AF65-F5344CB8AC3E}">
        <p14:creationId xmlns:p14="http://schemas.microsoft.com/office/powerpoint/2010/main" val="154097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D8E7-2022-49AA-88EE-8D3B48A1E752}"/>
              </a:ext>
            </a:extLst>
          </p:cNvPr>
          <p:cNvSpPr>
            <a:spLocks noGrp="1"/>
          </p:cNvSpPr>
          <p:nvPr>
            <p:ph type="title"/>
          </p:nvPr>
        </p:nvSpPr>
        <p:spPr>
          <a:xfrm>
            <a:off x="720000" y="619201"/>
            <a:ext cx="10728322" cy="576554"/>
          </a:xfrm>
          <a:ln w="38100">
            <a:solidFill>
              <a:srgbClr val="25DB3B"/>
            </a:solidFill>
          </a:ln>
        </p:spPr>
        <p:txBody>
          <a:bodyPr vert="horz" wrap="square" lIns="0" tIns="0" rIns="0" bIns="0" rtlCol="0" anchor="t" anchorCtr="0">
            <a:normAutofit/>
          </a:bodyPr>
          <a:lstStyle/>
          <a:p>
            <a:pPr algn="ctr"/>
            <a:r>
              <a:rPr lang="es-MX" b="1">
                <a:effectLst>
                  <a:outerShdw blurRad="38100" dist="38100" dir="2700000" algn="tl">
                    <a:srgbClr val="000000">
                      <a:alpha val="43137"/>
                    </a:srgbClr>
                  </a:outerShdw>
                </a:effectLst>
              </a:rPr>
              <a:t>Ventajas</a:t>
            </a:r>
          </a:p>
        </p:txBody>
      </p:sp>
      <p:sp>
        <p:nvSpPr>
          <p:cNvPr id="3" name="Marcador de contenido 2">
            <a:extLst>
              <a:ext uri="{FF2B5EF4-FFF2-40B4-BE49-F238E27FC236}">
                <a16:creationId xmlns:a16="http://schemas.microsoft.com/office/drawing/2014/main" id="{8EA3A335-14A5-4177-8D12-587493A63891}"/>
              </a:ext>
            </a:extLst>
          </p:cNvPr>
          <p:cNvSpPr>
            <a:spLocks noGrp="1"/>
          </p:cNvSpPr>
          <p:nvPr>
            <p:ph idx="1"/>
          </p:nvPr>
        </p:nvSpPr>
        <p:spPr>
          <a:xfrm>
            <a:off x="4174435" y="1514658"/>
            <a:ext cx="7273890" cy="4323434"/>
          </a:xfrm>
        </p:spPr>
        <p:txBody>
          <a:bodyPr vert="horz" lIns="0" tIns="0" rIns="0" bIns="0" rtlCol="0" anchor="t">
            <a:normAutofit/>
          </a:bodyPr>
          <a:lstStyle/>
          <a:p>
            <a:pPr algn="just">
              <a:lnSpc>
                <a:spcPct val="130000"/>
              </a:lnSpc>
            </a:pPr>
            <a:r>
              <a:rPr lang="es-MX" dirty="0">
                <a:latin typeface="Cambria" panose="02040503050406030204" pitchFamily="18" charset="0"/>
                <a:ea typeface="Cambria" panose="02040503050406030204" pitchFamily="18" charset="0"/>
              </a:rPr>
              <a:t>Medición precisa y concreta de las reacciones y respuestas del público en general, con la muestra del </a:t>
            </a:r>
            <a:r>
              <a:rPr lang="es-MX" dirty="0" err="1">
                <a:latin typeface="Cambria" panose="02040503050406030204" pitchFamily="18" charset="0"/>
                <a:ea typeface="Cambria" panose="02040503050406030204" pitchFamily="18" charset="0"/>
              </a:rPr>
              <a:t>focus</a:t>
            </a:r>
            <a:r>
              <a:rPr lang="es-MX" dirty="0">
                <a:latin typeface="Cambria" panose="02040503050406030204" pitchFamily="18" charset="0"/>
                <a:ea typeface="Cambria" panose="02040503050406030204" pitchFamily="18" charset="0"/>
              </a:rPr>
              <a:t> </a:t>
            </a:r>
            <a:r>
              <a:rPr lang="es-MX" dirty="0" err="1">
                <a:latin typeface="Cambria" panose="02040503050406030204" pitchFamily="18" charset="0"/>
                <a:ea typeface="Cambria" panose="02040503050406030204" pitchFamily="18" charset="0"/>
              </a:rPr>
              <a:t>group</a:t>
            </a:r>
            <a:r>
              <a:rPr lang="es-MX" dirty="0">
                <a:latin typeface="Cambria" panose="02040503050406030204" pitchFamily="18" charset="0"/>
                <a:ea typeface="Cambria" panose="02040503050406030204" pitchFamily="18" charset="0"/>
              </a:rPr>
              <a:t> en particular. </a:t>
            </a:r>
          </a:p>
          <a:p>
            <a:pPr algn="just">
              <a:lnSpc>
                <a:spcPct val="130000"/>
              </a:lnSpc>
            </a:pPr>
            <a:r>
              <a:rPr lang="es-MX" dirty="0">
                <a:latin typeface="Cambria" panose="02040503050406030204" pitchFamily="18" charset="0"/>
                <a:ea typeface="Cambria" panose="02040503050406030204" pitchFamily="18" charset="0"/>
              </a:rPr>
              <a:t>Se obtiene información de calidad.</a:t>
            </a:r>
          </a:p>
          <a:p>
            <a:pPr algn="just">
              <a:lnSpc>
                <a:spcPct val="130000"/>
              </a:lnSpc>
            </a:pPr>
            <a:r>
              <a:rPr lang="es-MX" dirty="0">
                <a:latin typeface="Cambria" panose="02040503050406030204" pitchFamily="18" charset="0"/>
                <a:ea typeface="Cambria" panose="02040503050406030204" pitchFamily="18" charset="0"/>
              </a:rPr>
              <a:t>Conocer mejor a los miembros desde un punto de vista diferente.</a:t>
            </a:r>
          </a:p>
          <a:p>
            <a:pPr algn="just">
              <a:lnSpc>
                <a:spcPct val="130000"/>
              </a:lnSpc>
            </a:pPr>
            <a:r>
              <a:rPr lang="es-MX" dirty="0">
                <a:latin typeface="Cambria" panose="02040503050406030204" pitchFamily="18" charset="0"/>
                <a:ea typeface="Cambria" panose="02040503050406030204" pitchFamily="18" charset="0"/>
              </a:rPr>
              <a:t>Generación de nuevas ideas.</a:t>
            </a:r>
          </a:p>
          <a:p>
            <a:pPr algn="just">
              <a:lnSpc>
                <a:spcPct val="130000"/>
              </a:lnSpc>
            </a:pPr>
            <a:r>
              <a:rPr lang="es-MX" dirty="0">
                <a:latin typeface="Cambria" panose="02040503050406030204" pitchFamily="18" charset="0"/>
                <a:ea typeface="Cambria" panose="02040503050406030204" pitchFamily="18" charset="0"/>
              </a:rPr>
              <a:t>Información en poco tiempo.</a:t>
            </a:r>
          </a:p>
          <a:p>
            <a:pPr algn="just">
              <a:lnSpc>
                <a:spcPct val="130000"/>
              </a:lnSpc>
            </a:pPr>
            <a:r>
              <a:rPr lang="es-MX" dirty="0">
                <a:latin typeface="Cambria" panose="02040503050406030204" pitchFamily="18" charset="0"/>
                <a:ea typeface="Cambria" panose="02040503050406030204" pitchFamily="18" charset="0"/>
              </a:rPr>
              <a:t>Saber las ideas de cada uno y ver como las defienden.</a:t>
            </a:r>
          </a:p>
          <a:p>
            <a:pPr algn="just">
              <a:lnSpc>
                <a:spcPct val="130000"/>
              </a:lnSpc>
            </a:pPr>
            <a:r>
              <a:rPr lang="es-MX" dirty="0">
                <a:latin typeface="Cambria" panose="02040503050406030204" pitchFamily="18" charset="0"/>
                <a:ea typeface="Cambria" panose="02040503050406030204" pitchFamily="18" charset="0"/>
              </a:rPr>
              <a:t>Se generan nuevas ideas.</a:t>
            </a:r>
          </a:p>
        </p:txBody>
      </p:sp>
      <p:pic>
        <p:nvPicPr>
          <p:cNvPr id="1028" name="Picture 4" descr="Ventajas del concurso de acreedores | Ser autónomo">
            <a:extLst>
              <a:ext uri="{FF2B5EF4-FFF2-40B4-BE49-F238E27FC236}">
                <a16:creationId xmlns:a16="http://schemas.microsoft.com/office/drawing/2014/main" id="{7C3B4FC8-46E8-4AB8-8F1A-56D4E08A0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514658"/>
            <a:ext cx="2857500" cy="3227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9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69DA5-B480-42BD-B3F6-99FF59FD0502}"/>
              </a:ext>
            </a:extLst>
          </p:cNvPr>
          <p:cNvSpPr>
            <a:spLocks noGrp="1"/>
          </p:cNvSpPr>
          <p:nvPr>
            <p:ph type="title"/>
          </p:nvPr>
        </p:nvSpPr>
        <p:spPr>
          <a:xfrm>
            <a:off x="720000" y="619200"/>
            <a:ext cx="10728322" cy="576554"/>
          </a:xfrm>
          <a:ln w="38100">
            <a:solidFill>
              <a:srgbClr val="ED4D4D"/>
            </a:solidFill>
          </a:ln>
        </p:spPr>
        <p:txBody>
          <a:bodyPr vert="horz" wrap="square" lIns="0" tIns="0" rIns="0" bIns="0" rtlCol="0" anchor="t" anchorCtr="0">
            <a:normAutofit/>
          </a:bodyPr>
          <a:lstStyle/>
          <a:p>
            <a:pPr algn="ctr"/>
            <a:r>
              <a:rPr lang="es-MX" b="1">
                <a:effectLst>
                  <a:outerShdw blurRad="38100" dist="38100" dir="2700000" algn="tl">
                    <a:srgbClr val="000000">
                      <a:alpha val="43137"/>
                    </a:srgbClr>
                  </a:outerShdw>
                </a:effectLst>
              </a:rPr>
              <a:t>Desventajas</a:t>
            </a:r>
          </a:p>
        </p:txBody>
      </p:sp>
      <p:sp>
        <p:nvSpPr>
          <p:cNvPr id="3" name="Marcador de contenido 2">
            <a:extLst>
              <a:ext uri="{FF2B5EF4-FFF2-40B4-BE49-F238E27FC236}">
                <a16:creationId xmlns:a16="http://schemas.microsoft.com/office/drawing/2014/main" id="{2C5D253A-425C-48B9-9785-4B1F4993CA89}"/>
              </a:ext>
            </a:extLst>
          </p:cNvPr>
          <p:cNvSpPr>
            <a:spLocks noGrp="1"/>
          </p:cNvSpPr>
          <p:nvPr>
            <p:ph idx="1"/>
          </p:nvPr>
        </p:nvSpPr>
        <p:spPr>
          <a:xfrm>
            <a:off x="3697357" y="1514659"/>
            <a:ext cx="7750965" cy="3227375"/>
          </a:xfrm>
        </p:spPr>
        <p:txBody>
          <a:bodyPr vert="horz" lIns="0" tIns="0" rIns="0" bIns="0" rtlCol="0">
            <a:normAutofit/>
          </a:bodyPr>
          <a:lstStyle/>
          <a:p>
            <a:pPr algn="just"/>
            <a:r>
              <a:rPr lang="es-MX" dirty="0">
                <a:latin typeface="Cambria" panose="02040503050406030204" pitchFamily="18" charset="0"/>
                <a:ea typeface="Cambria" panose="02040503050406030204" pitchFamily="18" charset="0"/>
              </a:rPr>
              <a:t>No es tan profundo en el tema. </a:t>
            </a:r>
          </a:p>
          <a:p>
            <a:pPr algn="just"/>
            <a:r>
              <a:rPr lang="es-MX" dirty="0">
                <a:latin typeface="Cambria" panose="02040503050406030204" pitchFamily="18" charset="0"/>
                <a:ea typeface="Cambria" panose="02040503050406030204" pitchFamily="18" charset="0"/>
              </a:rPr>
              <a:t>Los grupos de enfoque no son tan eficientes en cuanto al tema. </a:t>
            </a:r>
          </a:p>
          <a:p>
            <a:pPr algn="just"/>
            <a:r>
              <a:rPr lang="es-MX" dirty="0">
                <a:latin typeface="Cambria" panose="02040503050406030204" pitchFamily="18" charset="0"/>
                <a:ea typeface="Cambria" panose="02040503050406030204" pitchFamily="18" charset="0"/>
              </a:rPr>
              <a:t>No se poseen opiniones honestas personales.</a:t>
            </a:r>
          </a:p>
          <a:p>
            <a:pPr algn="just"/>
            <a:r>
              <a:rPr lang="es-MX" dirty="0">
                <a:latin typeface="Cambria" panose="02040503050406030204" pitchFamily="18" charset="0"/>
                <a:ea typeface="Cambria" panose="02040503050406030204" pitchFamily="18" charset="0"/>
              </a:rPr>
              <a:t>Son económicamente caros de ejecutar.</a:t>
            </a:r>
          </a:p>
          <a:p>
            <a:pPr algn="just"/>
            <a:r>
              <a:rPr lang="es-MX" dirty="0">
                <a:latin typeface="Cambria" panose="02040503050406030204" pitchFamily="18" charset="0"/>
                <a:ea typeface="Cambria" panose="02040503050406030204" pitchFamily="18" charset="0"/>
              </a:rPr>
              <a:t>Influenciar de manera intencional o no, en las ideas de los integrantes .</a:t>
            </a:r>
          </a:p>
        </p:txBody>
      </p:sp>
      <p:pic>
        <p:nvPicPr>
          <p:cNvPr id="2050" name="Picture 2" descr="Desventajas del Cloud Computing | Wintubuntu">
            <a:extLst>
              <a:ext uri="{FF2B5EF4-FFF2-40B4-BE49-F238E27FC236}">
                <a16:creationId xmlns:a16="http://schemas.microsoft.com/office/drawing/2014/main" id="{69CC6E5F-7C4E-4655-B6AA-F8987AFC678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86687" y="1514659"/>
            <a:ext cx="2999852" cy="342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63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47E26-1B3A-4345-B489-27A0B2B7C1E2}"/>
              </a:ext>
            </a:extLst>
          </p:cNvPr>
          <p:cNvSpPr>
            <a:spLocks noGrp="1"/>
          </p:cNvSpPr>
          <p:nvPr>
            <p:ph type="title"/>
          </p:nvPr>
        </p:nvSpPr>
        <p:spPr>
          <a:xfrm>
            <a:off x="720000" y="619200"/>
            <a:ext cx="10728322" cy="590622"/>
          </a:xfrm>
          <a:ln w="38100">
            <a:solidFill>
              <a:srgbClr val="00B0F0"/>
            </a:solidFill>
          </a:ln>
        </p:spPr>
        <p:txBody>
          <a:bodyPr vert="horz" wrap="square" lIns="0" tIns="0" rIns="0" bIns="0" rtlCol="0" anchor="t" anchorCtr="0">
            <a:normAutofit/>
          </a:bodyPr>
          <a:lstStyle/>
          <a:p>
            <a:pPr algn="ctr"/>
            <a:r>
              <a:rPr lang="es-MX" b="1">
                <a:effectLst>
                  <a:outerShdw blurRad="38100" dist="38100" dir="2700000" algn="tl">
                    <a:srgbClr val="000000">
                      <a:alpha val="43137"/>
                    </a:srgbClr>
                  </a:outerShdw>
                </a:effectLst>
              </a:rPr>
              <a:t>Ejemplo de desarrollo en una situación laboral</a:t>
            </a:r>
          </a:p>
        </p:txBody>
      </p:sp>
      <p:sp>
        <p:nvSpPr>
          <p:cNvPr id="3" name="Marcador de contenido 2">
            <a:extLst>
              <a:ext uri="{FF2B5EF4-FFF2-40B4-BE49-F238E27FC236}">
                <a16:creationId xmlns:a16="http://schemas.microsoft.com/office/drawing/2014/main" id="{8191DBD9-E5C9-4401-B8DA-592A790A4B5E}"/>
              </a:ext>
            </a:extLst>
          </p:cNvPr>
          <p:cNvSpPr>
            <a:spLocks noGrp="1"/>
          </p:cNvSpPr>
          <p:nvPr>
            <p:ph idx="1"/>
          </p:nvPr>
        </p:nvSpPr>
        <p:spPr>
          <a:xfrm>
            <a:off x="5134708" y="1528726"/>
            <a:ext cx="6325454" cy="3690388"/>
          </a:xfrm>
        </p:spPr>
        <p:txBody>
          <a:bodyPr vert="horz" lIns="0" tIns="0" rIns="0" bIns="0" rtlCol="0">
            <a:normAutofit/>
          </a:bodyPr>
          <a:lstStyle/>
          <a:p>
            <a:pPr algn="just"/>
            <a:r>
              <a:rPr lang="es-MX" dirty="0">
                <a:latin typeface="Cambria" panose="02040503050406030204" pitchFamily="18" charset="0"/>
                <a:ea typeface="Cambria" panose="02040503050406030204" pitchFamily="18" charset="0"/>
              </a:rPr>
              <a:t>Por ejemplo cuando toman el tema del clima laboral. Que empiecen a hacer preguntas de que es lo que más les gusta trabajar en la empresa, lo que no les gusta, el ambiente tanto de los trabajadores como de los directivos, como se sienten en cuanto a vacaciones, pagos, oportunidades de crecimiento, que mejorarían donde trabajan, entre otras cosas. Al finalizar se hace una conclusión para datos estadísticos de la calidad de vida de cada integrante del Focus </a:t>
            </a:r>
            <a:r>
              <a:rPr lang="es-MX" dirty="0" err="1">
                <a:latin typeface="Cambria" panose="02040503050406030204" pitchFamily="18" charset="0"/>
                <a:ea typeface="Cambria" panose="02040503050406030204" pitchFamily="18" charset="0"/>
              </a:rPr>
              <a:t>Group</a:t>
            </a:r>
            <a:r>
              <a:rPr lang="es-MX" dirty="0">
                <a:latin typeface="Cambria" panose="02040503050406030204" pitchFamily="18" charset="0"/>
                <a:ea typeface="Cambria" panose="02040503050406030204" pitchFamily="18" charset="0"/>
              </a:rPr>
              <a:t> en su trabajo y la empresa.  </a:t>
            </a:r>
          </a:p>
        </p:txBody>
      </p:sp>
      <p:pic>
        <p:nvPicPr>
          <p:cNvPr id="3074" name="Picture 2" descr="Capacitación Laboral | Cómo desarrollar un plan de formación">
            <a:extLst>
              <a:ext uri="{FF2B5EF4-FFF2-40B4-BE49-F238E27FC236}">
                <a16:creationId xmlns:a16="http://schemas.microsoft.com/office/drawing/2014/main" id="{705085A5-A0F5-4FB6-8E9E-0CEA23699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528726"/>
            <a:ext cx="4175557" cy="273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0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8FA15-D520-41DB-9687-CDF5A66D7A0F}"/>
              </a:ext>
            </a:extLst>
          </p:cNvPr>
          <p:cNvSpPr>
            <a:spLocks noGrp="1"/>
          </p:cNvSpPr>
          <p:nvPr>
            <p:ph type="title"/>
          </p:nvPr>
        </p:nvSpPr>
        <p:spPr>
          <a:xfrm>
            <a:off x="720000" y="619200"/>
            <a:ext cx="10728322" cy="576554"/>
          </a:xfrm>
          <a:ln w="38100">
            <a:solidFill>
              <a:srgbClr val="00B0F0"/>
            </a:solidFill>
          </a:ln>
        </p:spPr>
        <p:txBody>
          <a:bodyPr vert="horz" wrap="square" lIns="0" tIns="0" rIns="0" bIns="0" rtlCol="0" anchor="t" anchorCtr="0">
            <a:normAutofit/>
          </a:bodyPr>
          <a:lstStyle/>
          <a:p>
            <a:pPr algn="ctr"/>
            <a:r>
              <a:rPr lang="es-MX" b="1">
                <a:effectLst>
                  <a:outerShdw blurRad="38100" dist="38100" dir="2700000" algn="tl">
                    <a:srgbClr val="000000">
                      <a:alpha val="43137"/>
                    </a:srgbClr>
                  </a:outerShdw>
                </a:effectLst>
              </a:rPr>
              <a:t>Ejemplo de desarrollo en una situación académica </a:t>
            </a:r>
          </a:p>
        </p:txBody>
      </p:sp>
      <p:sp>
        <p:nvSpPr>
          <p:cNvPr id="3" name="Marcador de contenido 2">
            <a:extLst>
              <a:ext uri="{FF2B5EF4-FFF2-40B4-BE49-F238E27FC236}">
                <a16:creationId xmlns:a16="http://schemas.microsoft.com/office/drawing/2014/main" id="{3F637E90-8435-4B1B-BD8D-51FCF0BAB4E7}"/>
              </a:ext>
            </a:extLst>
          </p:cNvPr>
          <p:cNvSpPr>
            <a:spLocks noGrp="1"/>
          </p:cNvSpPr>
          <p:nvPr>
            <p:ph idx="1"/>
          </p:nvPr>
        </p:nvSpPr>
        <p:spPr>
          <a:xfrm>
            <a:off x="5373859" y="1486523"/>
            <a:ext cx="6083123" cy="3946079"/>
          </a:xfrm>
        </p:spPr>
        <p:txBody>
          <a:bodyPr vert="horz" lIns="0" tIns="0" rIns="0" bIns="0" rtlCol="0" anchor="t">
            <a:normAutofit/>
          </a:bodyPr>
          <a:lstStyle/>
          <a:p>
            <a:pPr algn="just"/>
            <a:r>
              <a:rPr lang="es-MX" dirty="0">
                <a:latin typeface="Cambria" panose="02040503050406030204" pitchFamily="18" charset="0"/>
                <a:ea typeface="Cambria" panose="02040503050406030204" pitchFamily="18" charset="0"/>
              </a:rPr>
              <a:t>El ejemplo que desarrollaremos es cuando se realizan juntas de padres de familia en colegios para tratar temas con respecto a la formación escolar de sus hijos.</a:t>
            </a:r>
            <a:endParaRPr lang="es-ES" dirty="0">
              <a:latin typeface="Cambria" panose="02040503050406030204" pitchFamily="18" charset="0"/>
              <a:ea typeface="Cambria" panose="02040503050406030204" pitchFamily="18" charset="0"/>
            </a:endParaRPr>
          </a:p>
          <a:p>
            <a:pPr algn="just"/>
            <a:r>
              <a:rPr lang="es-MX" dirty="0">
                <a:latin typeface="Cambria" panose="02040503050406030204" pitchFamily="18" charset="0"/>
                <a:ea typeface="Cambria" panose="02040503050406030204" pitchFamily="18" charset="0"/>
              </a:rPr>
              <a:t>Tema principal: Violencia escolar.</a:t>
            </a:r>
          </a:p>
          <a:p>
            <a:pPr algn="just"/>
            <a:r>
              <a:rPr lang="es-MX" dirty="0">
                <a:latin typeface="Cambria" panose="02040503050406030204" pitchFamily="18" charset="0"/>
                <a:ea typeface="Cambria" panose="02040503050406030204" pitchFamily="18" charset="0"/>
              </a:rPr>
              <a:t>Herramientas: Entrevista.</a:t>
            </a:r>
          </a:p>
          <a:p>
            <a:pPr algn="just"/>
            <a:r>
              <a:rPr lang="es-MX" dirty="0">
                <a:latin typeface="Cambria" panose="02040503050406030204" pitchFamily="18" charset="0"/>
                <a:ea typeface="Cambria" panose="02040503050406030204" pitchFamily="18" charset="0"/>
              </a:rPr>
              <a:t>Participantes: Padres de familia.</a:t>
            </a:r>
          </a:p>
          <a:p>
            <a:pPr algn="just"/>
            <a:endParaRPr lang="es-MX" dirty="0">
              <a:solidFill>
                <a:srgbClr val="FFFFFF">
                  <a:alpha val="58000"/>
                </a:srgbClr>
              </a:solidFill>
              <a:latin typeface="Cambria" panose="02040503050406030204" pitchFamily="18" charset="0"/>
              <a:ea typeface="Cambria" panose="02040503050406030204" pitchFamily="18" charset="0"/>
            </a:endParaRPr>
          </a:p>
          <a:p>
            <a:pPr algn="just"/>
            <a:endParaRPr lang="es-MX" dirty="0">
              <a:solidFill>
                <a:srgbClr val="FFFFFF">
                  <a:alpha val="58000"/>
                </a:srgbClr>
              </a:solidFill>
              <a:latin typeface="Cambria" panose="02040503050406030204" pitchFamily="18" charset="0"/>
              <a:ea typeface="Cambria" panose="02040503050406030204" pitchFamily="18" charset="0"/>
            </a:endParaRPr>
          </a:p>
        </p:txBody>
      </p:sp>
      <p:pic>
        <p:nvPicPr>
          <p:cNvPr id="4098" name="Picture 2" descr="Recomendaciones para escribir un artículo académico — Observatorio de  Innovación Educativa">
            <a:extLst>
              <a:ext uri="{FF2B5EF4-FFF2-40B4-BE49-F238E27FC236}">
                <a16:creationId xmlns:a16="http://schemas.microsoft.com/office/drawing/2014/main" id="{F423BEFF-6FFD-4A53-9EB4-9E0F8A5B8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486523"/>
            <a:ext cx="428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0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85C6F-57BB-47C4-A0AA-07E92816C9FF}"/>
              </a:ext>
            </a:extLst>
          </p:cNvPr>
          <p:cNvSpPr>
            <a:spLocks noGrp="1"/>
          </p:cNvSpPr>
          <p:nvPr>
            <p:ph type="title"/>
          </p:nvPr>
        </p:nvSpPr>
        <p:spPr>
          <a:xfrm>
            <a:off x="720000" y="619200"/>
            <a:ext cx="10728322" cy="576554"/>
          </a:xfrm>
          <a:ln w="38100">
            <a:solidFill>
              <a:srgbClr val="C95B8A"/>
            </a:solidFill>
          </a:ln>
        </p:spPr>
        <p:txBody>
          <a:bodyPr vert="horz" wrap="square" lIns="0" tIns="0" rIns="0" bIns="0" rtlCol="0" anchor="t" anchorCtr="0">
            <a:normAutofit/>
          </a:bodyPr>
          <a:lstStyle/>
          <a:p>
            <a:pPr algn="ctr"/>
            <a:r>
              <a:rPr lang="es-MX" b="1">
                <a:effectLst>
                  <a:outerShdw blurRad="38100" dist="38100" dir="2700000" algn="tl">
                    <a:srgbClr val="000000">
                      <a:alpha val="43137"/>
                    </a:srgbClr>
                  </a:outerShdw>
                </a:effectLst>
              </a:rPr>
              <a:t>Conclusión</a:t>
            </a:r>
          </a:p>
        </p:txBody>
      </p:sp>
      <p:sp>
        <p:nvSpPr>
          <p:cNvPr id="3" name="Marcador de contenido 2">
            <a:extLst>
              <a:ext uri="{FF2B5EF4-FFF2-40B4-BE49-F238E27FC236}">
                <a16:creationId xmlns:a16="http://schemas.microsoft.com/office/drawing/2014/main" id="{9CE82857-D6A6-41D6-BEA9-D9A77A28709C}"/>
              </a:ext>
            </a:extLst>
          </p:cNvPr>
          <p:cNvSpPr>
            <a:spLocks noGrp="1"/>
          </p:cNvSpPr>
          <p:nvPr>
            <p:ph idx="1"/>
          </p:nvPr>
        </p:nvSpPr>
        <p:spPr>
          <a:xfrm>
            <a:off x="4093698" y="1444320"/>
            <a:ext cx="7354624" cy="3227375"/>
          </a:xfrm>
        </p:spPr>
        <p:txBody>
          <a:bodyPr vert="horz" lIns="0" tIns="0" rIns="0" bIns="0" rtlCol="0">
            <a:normAutofit/>
          </a:bodyPr>
          <a:lstStyle/>
          <a:p>
            <a:pPr algn="just"/>
            <a:r>
              <a:rPr lang="es-MX" dirty="0">
                <a:latin typeface="Cambria" panose="02040503050406030204" pitchFamily="18" charset="0"/>
                <a:ea typeface="Cambria" panose="02040503050406030204" pitchFamily="18" charset="0"/>
              </a:rPr>
              <a:t>Podemos concluir que el uso de la técnica Focus </a:t>
            </a:r>
            <a:r>
              <a:rPr lang="es-MX" dirty="0" err="1">
                <a:latin typeface="Cambria" panose="02040503050406030204" pitchFamily="18" charset="0"/>
                <a:ea typeface="Cambria" panose="02040503050406030204" pitchFamily="18" charset="0"/>
              </a:rPr>
              <a:t>Group</a:t>
            </a:r>
            <a:r>
              <a:rPr lang="es-MX" dirty="0">
                <a:latin typeface="Cambria" panose="02040503050406030204" pitchFamily="18" charset="0"/>
                <a:ea typeface="Cambria" panose="02040503050406030204" pitchFamily="18" charset="0"/>
              </a:rPr>
              <a:t> nos permite conocer las opiniones, ideas y percepciones de un grupo de personas referente a un tema en particular con características específicas  y que con esa información le ayude a personal de recursos humanos o gente de mercadotecnia a visualizar el entorno que rodea a un mercado y así realizar estrategias mercadológicas para satisfacer las necesidades de las personas. </a:t>
            </a:r>
          </a:p>
        </p:txBody>
      </p:sp>
      <p:pic>
        <p:nvPicPr>
          <p:cNvPr id="5122" name="Picture 2" descr="Webquest Creator 2">
            <a:extLst>
              <a:ext uri="{FF2B5EF4-FFF2-40B4-BE49-F238E27FC236}">
                <a16:creationId xmlns:a16="http://schemas.microsoft.com/office/drawing/2014/main" id="{3E95C63D-CA31-495E-9E5B-4EC0CCA64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78" y="1195753"/>
            <a:ext cx="3350020" cy="322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12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0D504B9-E9A4-4CD0-901C-7D4AD368356C}"/>
              </a:ext>
            </a:extLst>
          </p:cNvPr>
          <p:cNvSpPr>
            <a:spLocks noGrp="1"/>
          </p:cNvSpPr>
          <p:nvPr>
            <p:ph idx="1"/>
          </p:nvPr>
        </p:nvSpPr>
        <p:spPr>
          <a:xfrm>
            <a:off x="731837" y="1430253"/>
            <a:ext cx="10728325" cy="3227375"/>
          </a:xfrm>
        </p:spPr>
        <p:txBody>
          <a:bodyPr/>
          <a:lstStyle/>
          <a:p>
            <a:pPr marL="0" indent="0">
              <a:buNone/>
            </a:pPr>
            <a:r>
              <a:rPr lang="es-MX" dirty="0">
                <a:latin typeface="Cambria" panose="02040503050406030204" pitchFamily="18" charset="0"/>
                <a:ea typeface="Cambria" panose="02040503050406030204" pitchFamily="18" charset="0"/>
                <a:hlinkClick r:id="rId2"/>
              </a:rPr>
              <a:t>https://web.microsoftstream.com/video</a:t>
            </a:r>
            <a:r>
              <a:rPr lang="es-MX">
                <a:latin typeface="Cambria" panose="02040503050406030204" pitchFamily="18" charset="0"/>
                <a:ea typeface="Cambria" panose="02040503050406030204" pitchFamily="18" charset="0"/>
                <a:hlinkClick r:id="rId2"/>
              </a:rPr>
              <a:t>/6fa4e15d-1a05-4b7e-89d0-ce9044920b6e</a:t>
            </a:r>
            <a:endParaRPr lang="es-MX">
              <a:latin typeface="Cambria" panose="02040503050406030204" pitchFamily="18" charset="0"/>
              <a:ea typeface="Cambria" panose="02040503050406030204" pitchFamily="18" charset="0"/>
            </a:endParaRPr>
          </a:p>
          <a:p>
            <a:pPr marL="0" indent="0">
              <a:buNone/>
            </a:pPr>
            <a:endParaRPr lang="es-MX" dirty="0">
              <a:latin typeface="Cambria" panose="02040503050406030204" pitchFamily="18" charset="0"/>
              <a:ea typeface="Cambria" panose="02040503050406030204" pitchFamily="18" charset="0"/>
            </a:endParaRPr>
          </a:p>
        </p:txBody>
      </p:sp>
      <p:sp>
        <p:nvSpPr>
          <p:cNvPr id="4" name="Título 1">
            <a:extLst>
              <a:ext uri="{FF2B5EF4-FFF2-40B4-BE49-F238E27FC236}">
                <a16:creationId xmlns:a16="http://schemas.microsoft.com/office/drawing/2014/main" id="{80B783A3-3835-4E88-9E3C-482C945ABC55}"/>
              </a:ext>
            </a:extLst>
          </p:cNvPr>
          <p:cNvSpPr>
            <a:spLocks noGrp="1"/>
          </p:cNvSpPr>
          <p:nvPr>
            <p:ph type="title"/>
          </p:nvPr>
        </p:nvSpPr>
        <p:spPr>
          <a:xfrm>
            <a:off x="720000" y="619200"/>
            <a:ext cx="10728322" cy="576554"/>
          </a:xfrm>
          <a:ln w="38100">
            <a:solidFill>
              <a:srgbClr val="C95B8A"/>
            </a:solidFill>
          </a:ln>
        </p:spPr>
        <p:txBody>
          <a:bodyPr vert="horz" wrap="square" lIns="0" tIns="0" rIns="0" bIns="0" rtlCol="0" anchor="t" anchorCtr="0">
            <a:normAutofit/>
          </a:bodyPr>
          <a:lstStyle/>
          <a:p>
            <a:pPr algn="ctr"/>
            <a:r>
              <a:rPr lang="es-MX" b="1" dirty="0">
                <a:effectLst>
                  <a:outerShdw blurRad="38100" dist="38100" dir="2700000" algn="tl">
                    <a:srgbClr val="000000">
                      <a:alpha val="43137"/>
                    </a:srgbClr>
                  </a:outerShdw>
                </a:effectLst>
              </a:rPr>
              <a:t>Link del video</a:t>
            </a:r>
          </a:p>
        </p:txBody>
      </p:sp>
    </p:spTree>
    <p:extLst>
      <p:ext uri="{BB962C8B-B14F-4D97-AF65-F5344CB8AC3E}">
        <p14:creationId xmlns:p14="http://schemas.microsoft.com/office/powerpoint/2010/main" val="1132263807"/>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92441"/>
      </a:dk2>
      <a:lt2>
        <a:srgbClr val="E8E6E2"/>
      </a:lt2>
      <a:accent1>
        <a:srgbClr val="8C9ED1"/>
      </a:accent1>
      <a:accent2>
        <a:srgbClr val="7F72C7"/>
      </a:accent2>
      <a:accent3>
        <a:srgbClr val="B38CD1"/>
      </a:accent3>
      <a:accent4>
        <a:srgbClr val="C672C7"/>
      </a:accent4>
      <a:accent5>
        <a:srgbClr val="D18CB5"/>
      </a:accent5>
      <a:accent6>
        <a:srgbClr val="C77281"/>
      </a:accent6>
      <a:hlink>
        <a:srgbClr val="908157"/>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Panorámica</PresentationFormat>
  <Paragraphs>42</Paragraphs>
  <Slides>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Avenir Next LT Pro</vt:lpstr>
      <vt:lpstr>Calibri</vt:lpstr>
      <vt:lpstr>Cambria</vt:lpstr>
      <vt:lpstr>Sagona Book</vt:lpstr>
      <vt:lpstr>The Hand Extrablack</vt:lpstr>
      <vt:lpstr>Times New Roman</vt:lpstr>
      <vt:lpstr>BlobVTI</vt:lpstr>
      <vt:lpstr>Focus Group Dirección de Equipos de  Alto Rendimiento </vt:lpstr>
      <vt:lpstr>Definición de la técnica</vt:lpstr>
      <vt:lpstr>¿Cómo se desarrolla?</vt:lpstr>
      <vt:lpstr>Ventajas</vt:lpstr>
      <vt:lpstr>Desventajas</vt:lpstr>
      <vt:lpstr>Ejemplo de desarrollo en una situación laboral</vt:lpstr>
      <vt:lpstr>Ejemplo de desarrollo en una situación académica </vt:lpstr>
      <vt:lpstr>Conclusión</vt:lpstr>
      <vt:lpstr>Link del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 Group Dirección de Equipos de  Alto Rendimiento </dc:title>
  <dc:creator>Yesi Monsivais</dc:creator>
  <cp:lastModifiedBy>Yesi Monsivais</cp:lastModifiedBy>
  <cp:revision>3</cp:revision>
  <dcterms:created xsi:type="dcterms:W3CDTF">2020-07-21T22:36:58Z</dcterms:created>
  <dcterms:modified xsi:type="dcterms:W3CDTF">2020-08-01T03:34:33Z</dcterms:modified>
</cp:coreProperties>
</file>