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5"/>
  </p:notesMasterIdLst>
  <p:sldIdLst>
    <p:sldId id="256" r:id="rId2"/>
    <p:sldId id="257" r:id="rId3"/>
    <p:sldId id="258" r:id="rId4"/>
  </p:sldIdLst>
  <p:sldSz cx="15479713"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663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8" d="100"/>
          <a:sy n="68"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52AC1-05F2-44AE-8245-8D882C1F2514}" type="datetimeFigureOut">
              <a:rPr lang="es-MX" smtClean="0"/>
              <a:t>10/07/2020</a:t>
            </a:fld>
            <a:endParaRPr lang="es-MX"/>
          </a:p>
        </p:txBody>
      </p:sp>
      <p:sp>
        <p:nvSpPr>
          <p:cNvPr id="4" name="Marcador de imagen de diapositiva 3"/>
          <p:cNvSpPr>
            <a:spLocks noGrp="1" noRot="1" noChangeAspect="1"/>
          </p:cNvSpPr>
          <p:nvPr>
            <p:ph type="sldImg" idx="2"/>
          </p:nvPr>
        </p:nvSpPr>
        <p:spPr>
          <a:xfrm>
            <a:off x="-52388" y="1143000"/>
            <a:ext cx="6962776"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E2F5F-F90B-4302-9616-0B3DE5E15CF8}" type="slidenum">
              <a:rPr lang="es-MX" smtClean="0"/>
              <a:t>‹Nº›</a:t>
            </a:fld>
            <a:endParaRPr lang="es-MX"/>
          </a:p>
        </p:txBody>
      </p:sp>
    </p:spTree>
    <p:extLst>
      <p:ext uri="{BB962C8B-B14F-4D97-AF65-F5344CB8AC3E}">
        <p14:creationId xmlns:p14="http://schemas.microsoft.com/office/powerpoint/2010/main" val="151958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A2E2F5F-F90B-4302-9616-0B3DE5E15CF8}" type="slidenum">
              <a:rPr lang="es-MX" smtClean="0"/>
              <a:t>3</a:t>
            </a:fld>
            <a:endParaRPr lang="es-MX"/>
          </a:p>
        </p:txBody>
      </p:sp>
    </p:spTree>
    <p:extLst>
      <p:ext uri="{BB962C8B-B14F-4D97-AF65-F5344CB8AC3E}">
        <p14:creationId xmlns:p14="http://schemas.microsoft.com/office/powerpoint/2010/main" val="275542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3300936" y="527562"/>
            <a:ext cx="8877844"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915614" y="1591056"/>
            <a:ext cx="724450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934964" y="4928616"/>
            <a:ext cx="7244506" cy="996696"/>
          </a:xfrm>
        </p:spPr>
        <p:txBody>
          <a:bodyPr/>
          <a:lstStyle>
            <a:lvl1pPr marL="0" indent="0" algn="l">
              <a:buNone/>
              <a:defRPr sz="2400" cap="all" baseline="0"/>
            </a:lvl1pPr>
            <a:lvl2pPr marL="457187" indent="0" algn="ctr">
              <a:buNone/>
              <a:defRPr sz="2000"/>
            </a:lvl2pPr>
            <a:lvl3pPr marL="914374" indent="0" algn="ctr">
              <a:buNone/>
              <a:defRPr sz="1800"/>
            </a:lvl3pPr>
            <a:lvl4pPr marL="1371561" indent="0" algn="ctr">
              <a:buNone/>
              <a:defRPr sz="1600"/>
            </a:lvl4pPr>
            <a:lvl5pPr marL="1828748" indent="0" algn="ctr">
              <a:buNone/>
              <a:defRPr sz="1600"/>
            </a:lvl5pPr>
            <a:lvl6pPr marL="2285935" indent="0" algn="ctr">
              <a:buNone/>
              <a:defRPr sz="1600"/>
            </a:lvl6pPr>
            <a:lvl7pPr marL="2743122" indent="0" algn="ctr">
              <a:buNone/>
              <a:defRPr sz="1600"/>
            </a:lvl7pPr>
            <a:lvl8pPr marL="3200309" indent="0" algn="ctr">
              <a:buNone/>
              <a:defRPr sz="1600"/>
            </a:lvl8pPr>
            <a:lvl9pPr marL="3657496"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204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869674" y="1332237"/>
            <a:ext cx="6683158"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776298" y="2523744"/>
            <a:ext cx="4864500"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8521582" y="640079"/>
            <a:ext cx="6141576" cy="5568696"/>
          </a:xfrm>
        </p:spPr>
        <p:txBody>
          <a:bodyPr/>
          <a:lstStyle>
            <a:lvl1pPr marL="0" indent="0">
              <a:buNone/>
              <a:defRPr sz="3200"/>
            </a:lvl1pPr>
            <a:lvl2pPr marL="457187" indent="0">
              <a:buNone/>
              <a:defRPr sz="2800"/>
            </a:lvl2pPr>
            <a:lvl3pPr marL="914374" indent="0">
              <a:buNone/>
              <a:defRPr sz="2400"/>
            </a:lvl3pPr>
            <a:lvl4pPr marL="1371561" indent="0">
              <a:buNone/>
              <a:defRPr sz="2000"/>
            </a:lvl4pPr>
            <a:lvl5pPr marL="1828748" indent="0">
              <a:buNone/>
              <a:defRPr sz="2000"/>
            </a:lvl5pPr>
            <a:lvl6pPr marL="2285935" indent="0">
              <a:buNone/>
              <a:defRPr sz="2000"/>
            </a:lvl6pPr>
            <a:lvl7pPr marL="2743122" indent="0">
              <a:buNone/>
              <a:defRPr sz="2000"/>
            </a:lvl7pPr>
            <a:lvl8pPr marL="3200309" indent="0">
              <a:buNone/>
              <a:defRPr sz="2000"/>
            </a:lvl8pPr>
            <a:lvl9pPr marL="3657496"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2101372" y="4087368"/>
            <a:ext cx="4214352" cy="649224"/>
          </a:xfrm>
        </p:spPr>
        <p:txBody>
          <a:bodyPr>
            <a:noAutofit/>
          </a:bodyPr>
          <a:lstStyle>
            <a:lvl1pPr marL="0" indent="0" algn="ctr">
              <a:buNone/>
              <a:defRPr sz="2000" cap="all" baseline="0"/>
            </a:lvl1pPr>
            <a:lvl2pPr marL="457187" indent="0">
              <a:buNone/>
              <a:defRPr sz="1400"/>
            </a:lvl2pPr>
            <a:lvl3pPr marL="914374" indent="0">
              <a:buNone/>
              <a:defRPr sz="1200"/>
            </a:lvl3pPr>
            <a:lvl4pPr marL="1371561" indent="0">
              <a:buNone/>
              <a:defRPr sz="1000"/>
            </a:lvl4pPr>
            <a:lvl5pPr marL="1828748" indent="0">
              <a:buNone/>
              <a:defRPr sz="1000"/>
            </a:lvl5pPr>
            <a:lvl6pPr marL="2285935" indent="0">
              <a:buNone/>
              <a:defRPr sz="1000"/>
            </a:lvl6pPr>
            <a:lvl7pPr marL="2743122" indent="0">
              <a:buNone/>
              <a:defRPr sz="1000"/>
            </a:lvl7pPr>
            <a:lvl8pPr marL="3200309" indent="0">
              <a:buNone/>
              <a:defRPr sz="1000"/>
            </a:lvl8pPr>
            <a:lvl9pPr marL="365749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7654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82979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11077670" y="365125"/>
            <a:ext cx="3337813"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1064230" y="365125"/>
            <a:ext cx="981994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15973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2" y="315111"/>
            <a:ext cx="383633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1064231" y="2011680"/>
            <a:ext cx="13351252"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05277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9154026" y="0"/>
            <a:ext cx="5261457"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80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1056168" y="1078991"/>
            <a:ext cx="6687236"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1056168" y="4279395"/>
            <a:ext cx="6687236" cy="1500187"/>
          </a:xfrm>
        </p:spPr>
        <p:txBody>
          <a:bodyPr/>
          <a:lstStyle>
            <a:lvl1pPr marL="0" indent="0">
              <a:buNone/>
              <a:defRPr sz="2400" cap="all" baseline="0">
                <a:solidFill>
                  <a:schemeClr val="tx1"/>
                </a:solidFill>
              </a:defRPr>
            </a:lvl1pPr>
            <a:lvl2pPr marL="457187" indent="0">
              <a:buNone/>
              <a:defRPr sz="2000">
                <a:solidFill>
                  <a:schemeClr val="tx1">
                    <a:tint val="75000"/>
                  </a:schemeClr>
                </a:solidFill>
              </a:defRPr>
            </a:lvl2pPr>
            <a:lvl3pPr marL="914374" indent="0">
              <a:buNone/>
              <a:defRPr sz="1800">
                <a:solidFill>
                  <a:schemeClr val="tx1">
                    <a:tint val="75000"/>
                  </a:schemeClr>
                </a:solidFill>
              </a:defRPr>
            </a:lvl3pPr>
            <a:lvl4pPr marL="1371561" indent="0">
              <a:buNone/>
              <a:defRPr sz="1600">
                <a:solidFill>
                  <a:schemeClr val="tx1">
                    <a:tint val="75000"/>
                  </a:schemeClr>
                </a:solidFill>
              </a:defRPr>
            </a:lvl4pPr>
            <a:lvl5pPr marL="1828748" indent="0">
              <a:buNone/>
              <a:defRPr sz="1600">
                <a:solidFill>
                  <a:schemeClr val="tx1">
                    <a:tint val="75000"/>
                  </a:schemeClr>
                </a:solidFill>
              </a:defRPr>
            </a:lvl5pPr>
            <a:lvl6pPr marL="2285935" indent="0">
              <a:buNone/>
              <a:defRPr sz="1600">
                <a:solidFill>
                  <a:schemeClr val="tx1">
                    <a:tint val="75000"/>
                  </a:schemeClr>
                </a:solidFill>
              </a:defRPr>
            </a:lvl6pPr>
            <a:lvl7pPr marL="2743122" indent="0">
              <a:buNone/>
              <a:defRPr sz="1600">
                <a:solidFill>
                  <a:schemeClr val="tx1">
                    <a:tint val="75000"/>
                  </a:schemeClr>
                </a:solidFill>
              </a:defRPr>
            </a:lvl7pPr>
            <a:lvl8pPr marL="3200309" indent="0">
              <a:buNone/>
              <a:defRPr sz="1600">
                <a:solidFill>
                  <a:schemeClr val="tx1">
                    <a:tint val="75000"/>
                  </a:schemeClr>
                </a:solidFill>
              </a:defRPr>
            </a:lvl8pPr>
            <a:lvl9pPr marL="365749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28131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2" y="315111"/>
            <a:ext cx="383633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1064230" y="2011680"/>
            <a:ext cx="6269284"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8150069" y="2011680"/>
            <a:ext cx="6269284"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54570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2" y="315111"/>
            <a:ext cx="383633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1066247" y="365128"/>
            <a:ext cx="13351252"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1066246" y="2011680"/>
            <a:ext cx="6269284" cy="950976"/>
          </a:xfrm>
        </p:spPr>
        <p:txBody>
          <a:bodyPr anchor="b">
            <a:normAutofit/>
          </a:bodyPr>
          <a:lstStyle>
            <a:lvl1pPr marL="0" indent="0">
              <a:buNone/>
              <a:defRPr sz="2800" b="1"/>
            </a:lvl1pPr>
            <a:lvl2pPr marL="457187" indent="0">
              <a:buNone/>
              <a:defRPr sz="2000" b="1"/>
            </a:lvl2pPr>
            <a:lvl3pPr marL="914374" indent="0">
              <a:buNone/>
              <a:defRPr sz="1800" b="1"/>
            </a:lvl3pPr>
            <a:lvl4pPr marL="1371561" indent="0">
              <a:buNone/>
              <a:defRPr sz="1600" b="1"/>
            </a:lvl4pPr>
            <a:lvl5pPr marL="1828748" indent="0">
              <a:buNone/>
              <a:defRPr sz="1600" b="1"/>
            </a:lvl5pPr>
            <a:lvl6pPr marL="2285935" indent="0">
              <a:buNone/>
              <a:defRPr sz="1600" b="1"/>
            </a:lvl6pPr>
            <a:lvl7pPr marL="2743122" indent="0">
              <a:buNone/>
              <a:defRPr sz="1600" b="1"/>
            </a:lvl7pPr>
            <a:lvl8pPr marL="3200309" indent="0">
              <a:buNone/>
              <a:defRPr sz="1600" b="1"/>
            </a:lvl8pPr>
            <a:lvl9pPr marL="365749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1066246" y="3127248"/>
            <a:ext cx="6269284"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8150069" y="2011680"/>
            <a:ext cx="6269284" cy="950976"/>
          </a:xfrm>
        </p:spPr>
        <p:txBody>
          <a:bodyPr anchor="b">
            <a:normAutofit/>
          </a:bodyPr>
          <a:lstStyle>
            <a:lvl1pPr marL="0" indent="0">
              <a:buNone/>
              <a:defRPr sz="2800" b="1"/>
            </a:lvl1pPr>
            <a:lvl2pPr marL="457187" indent="0">
              <a:buNone/>
              <a:defRPr sz="2000" b="1"/>
            </a:lvl2pPr>
            <a:lvl3pPr marL="914374" indent="0">
              <a:buNone/>
              <a:defRPr sz="1800" b="1"/>
            </a:lvl3pPr>
            <a:lvl4pPr marL="1371561" indent="0">
              <a:buNone/>
              <a:defRPr sz="1600" b="1"/>
            </a:lvl4pPr>
            <a:lvl5pPr marL="1828748" indent="0">
              <a:buNone/>
              <a:defRPr sz="1600" b="1"/>
            </a:lvl5pPr>
            <a:lvl6pPr marL="2285935" indent="0">
              <a:buNone/>
              <a:defRPr sz="1600" b="1"/>
            </a:lvl6pPr>
            <a:lvl7pPr marL="2743122" indent="0">
              <a:buNone/>
              <a:defRPr sz="1600" b="1"/>
            </a:lvl7pPr>
            <a:lvl8pPr marL="3200309" indent="0">
              <a:buNone/>
              <a:defRPr sz="1600" b="1"/>
            </a:lvl8pPr>
            <a:lvl9pPr marL="365749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8150069" y="3127248"/>
            <a:ext cx="6269284"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26370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2500775" y="181596"/>
            <a:ext cx="10478163"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610643" y="1572768"/>
            <a:ext cx="8254557"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50685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01256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2244888" y="-1"/>
            <a:ext cx="132348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08151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6001347" y="0"/>
            <a:ext cx="9487394"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80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1066246" y="640080"/>
            <a:ext cx="4934159"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8962754" y="640080"/>
            <a:ext cx="57004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1066246" y="3776472"/>
            <a:ext cx="4934159" cy="2468880"/>
          </a:xfrm>
        </p:spPr>
        <p:txBody>
          <a:bodyPr/>
          <a:lstStyle>
            <a:lvl1pPr marL="0" indent="0">
              <a:buNone/>
              <a:defRPr sz="1600"/>
            </a:lvl1pPr>
            <a:lvl2pPr marL="457187" indent="0">
              <a:buNone/>
              <a:defRPr sz="1400"/>
            </a:lvl2pPr>
            <a:lvl3pPr marL="914374" indent="0">
              <a:buNone/>
              <a:defRPr sz="1200"/>
            </a:lvl3pPr>
            <a:lvl4pPr marL="1371561" indent="0">
              <a:buNone/>
              <a:defRPr sz="1000"/>
            </a:lvl4pPr>
            <a:lvl5pPr marL="1828748" indent="0">
              <a:buNone/>
              <a:defRPr sz="1000"/>
            </a:lvl5pPr>
            <a:lvl6pPr marL="2285935" indent="0">
              <a:buNone/>
              <a:defRPr sz="1000"/>
            </a:lvl6pPr>
            <a:lvl7pPr marL="2743122" indent="0">
              <a:buNone/>
              <a:defRPr sz="1000"/>
            </a:lvl7pPr>
            <a:lvl8pPr marL="3200309" indent="0">
              <a:buNone/>
              <a:defRPr sz="1000"/>
            </a:lvl8pPr>
            <a:lvl9pPr marL="365749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74361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064231" y="365128"/>
            <a:ext cx="1335125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064231" y="1825625"/>
            <a:ext cx="133512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1064230" y="6356353"/>
            <a:ext cx="34829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5127655" y="6356353"/>
            <a:ext cx="52244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10932548" y="6356353"/>
            <a:ext cx="348293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39846040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374"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594" indent="-228594" algn="l" defTabSz="914374"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1" indent="-228594" algn="l" defTabSz="914374"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68" indent="-228594" algn="l" defTabSz="914374"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55" indent="-228594" algn="l" defTabSz="914374"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1" indent="-228594" algn="l" defTabSz="914374"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28" indent="-228594" algn="l" defTabSz="9143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16" indent="-228594" algn="l" defTabSz="9143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03" indent="-228594" algn="l" defTabSz="9143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90" indent="-228594" algn="l" defTabSz="9143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4" rtl="0" eaLnBrk="1" latinLnBrk="0" hangingPunct="1">
        <a:defRPr sz="1800" kern="1200">
          <a:solidFill>
            <a:schemeClr val="tx1"/>
          </a:solidFill>
          <a:latin typeface="+mn-lt"/>
          <a:ea typeface="+mn-ea"/>
          <a:cs typeface="+mn-cs"/>
        </a:defRPr>
      </a:lvl1pPr>
      <a:lvl2pPr marL="457187" algn="l" defTabSz="914374" rtl="0" eaLnBrk="1" latinLnBrk="0" hangingPunct="1">
        <a:defRPr sz="1800" kern="1200">
          <a:solidFill>
            <a:schemeClr val="tx1"/>
          </a:solidFill>
          <a:latin typeface="+mn-lt"/>
          <a:ea typeface="+mn-ea"/>
          <a:cs typeface="+mn-cs"/>
        </a:defRPr>
      </a:lvl2pPr>
      <a:lvl3pPr marL="914374" algn="l" defTabSz="914374" rtl="0" eaLnBrk="1" latinLnBrk="0" hangingPunct="1">
        <a:defRPr sz="1800" kern="1200">
          <a:solidFill>
            <a:schemeClr val="tx1"/>
          </a:solidFill>
          <a:latin typeface="+mn-lt"/>
          <a:ea typeface="+mn-ea"/>
          <a:cs typeface="+mn-cs"/>
        </a:defRPr>
      </a:lvl3pPr>
      <a:lvl4pPr marL="1371561" algn="l" defTabSz="914374" rtl="0" eaLnBrk="1" latinLnBrk="0" hangingPunct="1">
        <a:defRPr sz="1800" kern="1200">
          <a:solidFill>
            <a:schemeClr val="tx1"/>
          </a:solidFill>
          <a:latin typeface="+mn-lt"/>
          <a:ea typeface="+mn-ea"/>
          <a:cs typeface="+mn-cs"/>
        </a:defRPr>
      </a:lvl4pPr>
      <a:lvl5pPr marL="1828748" algn="l" defTabSz="914374" rtl="0" eaLnBrk="1" latinLnBrk="0" hangingPunct="1">
        <a:defRPr sz="1800" kern="1200">
          <a:solidFill>
            <a:schemeClr val="tx1"/>
          </a:solidFill>
          <a:latin typeface="+mn-lt"/>
          <a:ea typeface="+mn-ea"/>
          <a:cs typeface="+mn-cs"/>
        </a:defRPr>
      </a:lvl5pPr>
      <a:lvl6pPr marL="2285935" algn="l" defTabSz="914374" rtl="0" eaLnBrk="1" latinLnBrk="0" hangingPunct="1">
        <a:defRPr sz="1800" kern="1200">
          <a:solidFill>
            <a:schemeClr val="tx1"/>
          </a:solidFill>
          <a:latin typeface="+mn-lt"/>
          <a:ea typeface="+mn-ea"/>
          <a:cs typeface="+mn-cs"/>
        </a:defRPr>
      </a:lvl6pPr>
      <a:lvl7pPr marL="2743122" algn="l" defTabSz="914374" rtl="0" eaLnBrk="1" latinLnBrk="0" hangingPunct="1">
        <a:defRPr sz="1800" kern="1200">
          <a:solidFill>
            <a:schemeClr val="tx1"/>
          </a:solidFill>
          <a:latin typeface="+mn-lt"/>
          <a:ea typeface="+mn-ea"/>
          <a:cs typeface="+mn-cs"/>
        </a:defRPr>
      </a:lvl7pPr>
      <a:lvl8pPr marL="3200309" algn="l" defTabSz="914374" rtl="0" eaLnBrk="1" latinLnBrk="0" hangingPunct="1">
        <a:defRPr sz="1800" kern="1200">
          <a:solidFill>
            <a:schemeClr val="tx1"/>
          </a:solidFill>
          <a:latin typeface="+mn-lt"/>
          <a:ea typeface="+mn-ea"/>
          <a:cs typeface="+mn-cs"/>
        </a:defRPr>
      </a:lvl8pPr>
      <a:lvl9pPr marL="3657496" algn="l" defTabSz="9143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2.wdp"/><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27F3F19-5A4B-42AD-9A79-B8279086A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856"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67B29787-6BDB-4BCA-8A92-1406D5D9F607}"/>
              </a:ext>
            </a:extLst>
          </p:cNvPr>
          <p:cNvPicPr>
            <a:picLocks noChangeAspect="1"/>
          </p:cNvPicPr>
          <p:nvPr/>
        </p:nvPicPr>
        <p:blipFill rotWithShape="1">
          <a:blip r:embed="rId2"/>
          <a:srcRect t="15413"/>
          <a:stretch/>
        </p:blipFill>
        <p:spPr>
          <a:xfrm>
            <a:off x="1643876" y="10"/>
            <a:ext cx="12191980" cy="6857990"/>
          </a:xfrm>
          <a:prstGeom prst="rect">
            <a:avLst/>
          </a:prstGeom>
        </p:spPr>
      </p:pic>
      <p:sp useBgFill="1">
        <p:nvSpPr>
          <p:cNvPr id="15" name="Freeform: Shape 10">
            <a:extLst>
              <a:ext uri="{FF2B5EF4-FFF2-40B4-BE49-F238E27FC236}">
                <a16:creationId xmlns:a16="http://schemas.microsoft.com/office/drawing/2014/main" id="{8202C37C-3123-4850-965F-F823CD438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8298" y="3562564"/>
            <a:ext cx="6007383" cy="2746580"/>
          </a:xfrm>
          <a:custGeom>
            <a:avLst/>
            <a:gdLst>
              <a:gd name="connsiteX0" fmla="*/ 7360262 w 8491753"/>
              <a:gd name="connsiteY0" fmla="*/ 0 h 3882436"/>
              <a:gd name="connsiteX1" fmla="*/ 7800623 w 8491753"/>
              <a:gd name="connsiteY1" fmla="*/ 266118 h 3882436"/>
              <a:gd name="connsiteX2" fmla="*/ 8418395 w 8491753"/>
              <a:gd name="connsiteY2" fmla="*/ 817361 h 3882436"/>
              <a:gd name="connsiteX3" fmla="*/ 8469084 w 8491753"/>
              <a:gd name="connsiteY3" fmla="*/ 2062410 h 3882436"/>
              <a:gd name="connsiteX4" fmla="*/ 7993875 w 8491753"/>
              <a:gd name="connsiteY4" fmla="*/ 3538728 h 3882436"/>
              <a:gd name="connsiteX5" fmla="*/ 7486985 w 8491753"/>
              <a:gd name="connsiteY5" fmla="*/ 3877711 h 3882436"/>
              <a:gd name="connsiteX6" fmla="*/ 4198536 w 8491753"/>
              <a:gd name="connsiteY6" fmla="*/ 3808014 h 3882436"/>
              <a:gd name="connsiteX7" fmla="*/ 1942874 w 8491753"/>
              <a:gd name="connsiteY7" fmla="*/ 3259939 h 3882436"/>
              <a:gd name="connsiteX8" fmla="*/ 2291361 w 8491753"/>
              <a:gd name="connsiteY8" fmla="*/ 3193410 h 3882436"/>
              <a:gd name="connsiteX9" fmla="*/ 1451824 w 8491753"/>
              <a:gd name="connsiteY9" fmla="*/ 3047678 h 3882436"/>
              <a:gd name="connsiteX10" fmla="*/ 1499345 w 8491753"/>
              <a:gd name="connsiteY10" fmla="*/ 3028670 h 3882436"/>
              <a:gd name="connsiteX11" fmla="*/ 1407471 w 8491753"/>
              <a:gd name="connsiteY11" fmla="*/ 2952636 h 3882436"/>
              <a:gd name="connsiteX12" fmla="*/ 1030471 w 8491753"/>
              <a:gd name="connsiteY12" fmla="*/ 2832250 h 3882436"/>
              <a:gd name="connsiteX13" fmla="*/ 1499345 w 8491753"/>
              <a:gd name="connsiteY13" fmla="*/ 2629494 h 3882436"/>
              <a:gd name="connsiteX14" fmla="*/ 970279 w 8491753"/>
              <a:gd name="connsiteY14" fmla="*/ 2353873 h 3882436"/>
              <a:gd name="connsiteX15" fmla="*/ 700993 w 8491753"/>
              <a:gd name="connsiteY15" fmla="*/ 2287343 h 3882436"/>
              <a:gd name="connsiteX16" fmla="*/ 1588051 w 8491753"/>
              <a:gd name="connsiteY16" fmla="*/ 1942023 h 3882436"/>
              <a:gd name="connsiteX17" fmla="*/ 149751 w 8491753"/>
              <a:gd name="connsiteY17" fmla="*/ 1770949 h 3882436"/>
              <a:gd name="connsiteX18" fmla="*/ 266969 w 8491753"/>
              <a:gd name="connsiteY18" fmla="*/ 1701251 h 3882436"/>
              <a:gd name="connsiteX19" fmla="*/ 1160362 w 8491753"/>
              <a:gd name="connsiteY19" fmla="*/ 1720259 h 3882436"/>
              <a:gd name="connsiteX20" fmla="*/ 1309262 w 8491753"/>
              <a:gd name="connsiteY20" fmla="*/ 1666403 h 3882436"/>
              <a:gd name="connsiteX21" fmla="*/ 1160362 w 8491753"/>
              <a:gd name="connsiteY21" fmla="*/ 1580864 h 3882436"/>
              <a:gd name="connsiteX22" fmla="*/ 580607 w 8491753"/>
              <a:gd name="connsiteY22" fmla="*/ 1517503 h 3882436"/>
              <a:gd name="connsiteX23" fmla="*/ 428540 w 8491753"/>
              <a:gd name="connsiteY23" fmla="*/ 1374940 h 3882436"/>
              <a:gd name="connsiteX24" fmla="*/ 171927 w 8491753"/>
              <a:gd name="connsiteY24" fmla="*/ 1210201 h 3882436"/>
              <a:gd name="connsiteX25" fmla="*/ 349338 w 8491753"/>
              <a:gd name="connsiteY25" fmla="*/ 1073974 h 3882436"/>
              <a:gd name="connsiteX26" fmla="*/ 61044 w 8491753"/>
              <a:gd name="connsiteY26" fmla="*/ 871218 h 3882436"/>
              <a:gd name="connsiteX27" fmla="*/ 143414 w 8491753"/>
              <a:gd name="connsiteY27" fmla="*/ 605101 h 3882436"/>
              <a:gd name="connsiteX28" fmla="*/ 628128 w 8491753"/>
              <a:gd name="connsiteY28" fmla="*/ 541739 h 3882436"/>
              <a:gd name="connsiteX29" fmla="*/ 1277580 w 8491753"/>
              <a:gd name="connsiteY29" fmla="*/ 449865 h 3882436"/>
              <a:gd name="connsiteX30" fmla="*/ 1930202 w 8491753"/>
              <a:gd name="connsiteY30" fmla="*/ 370664 h 3882436"/>
              <a:gd name="connsiteX31" fmla="*/ 2582822 w 8491753"/>
              <a:gd name="connsiteY31" fmla="*/ 370664 h 3882436"/>
              <a:gd name="connsiteX32" fmla="*/ 2769739 w 8491753"/>
              <a:gd name="connsiteY32" fmla="*/ 377000 h 3882436"/>
              <a:gd name="connsiteX33" fmla="*/ 2772907 w 8491753"/>
              <a:gd name="connsiteY33" fmla="*/ 377000 h 3882436"/>
              <a:gd name="connsiteX34" fmla="*/ 3583931 w 8491753"/>
              <a:gd name="connsiteY34" fmla="*/ 405513 h 3882436"/>
              <a:gd name="connsiteX35" fmla="*/ 3884897 w 8491753"/>
              <a:gd name="connsiteY35" fmla="*/ 408681 h 3882436"/>
              <a:gd name="connsiteX36" fmla="*/ 4537518 w 8491753"/>
              <a:gd name="connsiteY36" fmla="*/ 411848 h 3882436"/>
              <a:gd name="connsiteX37" fmla="*/ 5186971 w 8491753"/>
              <a:gd name="connsiteY37" fmla="*/ 399176 h 3882436"/>
              <a:gd name="connsiteX38" fmla="*/ 5845928 w 8491753"/>
              <a:gd name="connsiteY38" fmla="*/ 361159 h 3882436"/>
              <a:gd name="connsiteX39" fmla="*/ 6495381 w 8491753"/>
              <a:gd name="connsiteY39" fmla="*/ 310470 h 3882436"/>
              <a:gd name="connsiteX40" fmla="*/ 6910398 w 8491753"/>
              <a:gd name="connsiteY40" fmla="*/ 196420 h 3882436"/>
              <a:gd name="connsiteX41" fmla="*/ 7360262 w 8491753"/>
              <a:gd name="connsiteY41" fmla="*/ 0 h 3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1753" h="3882436">
                <a:moveTo>
                  <a:pt x="7360262" y="0"/>
                </a:moveTo>
                <a:cubicBezTo>
                  <a:pt x="7477481" y="142563"/>
                  <a:pt x="7651725" y="183748"/>
                  <a:pt x="7800623" y="266118"/>
                </a:cubicBezTo>
                <a:cubicBezTo>
                  <a:pt x="7946354" y="329479"/>
                  <a:pt x="8361371" y="696974"/>
                  <a:pt x="8418395" y="817361"/>
                </a:cubicBezTo>
                <a:cubicBezTo>
                  <a:pt x="8519774" y="1026453"/>
                  <a:pt x="8494429" y="1793125"/>
                  <a:pt x="8469084" y="2062410"/>
                </a:cubicBezTo>
                <a:cubicBezTo>
                  <a:pt x="8374043" y="2734040"/>
                  <a:pt x="8025556" y="3507048"/>
                  <a:pt x="7993875" y="3538728"/>
                </a:cubicBezTo>
                <a:cubicBezTo>
                  <a:pt x="7892497" y="3516552"/>
                  <a:pt x="7661229" y="3865039"/>
                  <a:pt x="7486985" y="3877711"/>
                </a:cubicBezTo>
                <a:cubicBezTo>
                  <a:pt x="7303237" y="3890384"/>
                  <a:pt x="4604047" y="3880880"/>
                  <a:pt x="4198536" y="3808014"/>
                </a:cubicBezTo>
                <a:cubicBezTo>
                  <a:pt x="1993563" y="3405670"/>
                  <a:pt x="1942874" y="3259939"/>
                  <a:pt x="1942874" y="3259939"/>
                </a:cubicBezTo>
                <a:cubicBezTo>
                  <a:pt x="1942874" y="3259939"/>
                  <a:pt x="2177311" y="3231426"/>
                  <a:pt x="2291361" y="3193410"/>
                </a:cubicBezTo>
                <a:cubicBezTo>
                  <a:pt x="2126622" y="3190241"/>
                  <a:pt x="1477169" y="3069855"/>
                  <a:pt x="1451824" y="3047678"/>
                </a:cubicBezTo>
                <a:cubicBezTo>
                  <a:pt x="1464497" y="3041343"/>
                  <a:pt x="1483505" y="3035006"/>
                  <a:pt x="1499345" y="3028670"/>
                </a:cubicBezTo>
                <a:cubicBezTo>
                  <a:pt x="1464497" y="3009662"/>
                  <a:pt x="1435984" y="2987486"/>
                  <a:pt x="1407471" y="2952636"/>
                </a:cubicBezTo>
                <a:cubicBezTo>
                  <a:pt x="1315597" y="2835418"/>
                  <a:pt x="1160362" y="2876603"/>
                  <a:pt x="1030471" y="2832250"/>
                </a:cubicBezTo>
                <a:cubicBezTo>
                  <a:pt x="1112841" y="2585141"/>
                  <a:pt x="1331438" y="2677015"/>
                  <a:pt x="1499345" y="2629494"/>
                </a:cubicBezTo>
                <a:cubicBezTo>
                  <a:pt x="1058984" y="2483763"/>
                  <a:pt x="1144523" y="2407729"/>
                  <a:pt x="970279" y="2353873"/>
                </a:cubicBezTo>
                <a:cubicBezTo>
                  <a:pt x="751682" y="2287343"/>
                  <a:pt x="700993" y="2287343"/>
                  <a:pt x="700993" y="2287343"/>
                </a:cubicBezTo>
                <a:cubicBezTo>
                  <a:pt x="957606" y="2084587"/>
                  <a:pt x="1264908" y="2303184"/>
                  <a:pt x="1588051" y="1942023"/>
                </a:cubicBezTo>
                <a:cubicBezTo>
                  <a:pt x="1277580" y="1891335"/>
                  <a:pt x="349338" y="1865990"/>
                  <a:pt x="149751" y="1770949"/>
                </a:cubicBezTo>
                <a:cubicBezTo>
                  <a:pt x="225784" y="1805797"/>
                  <a:pt x="232120" y="1701251"/>
                  <a:pt x="266969" y="1701251"/>
                </a:cubicBezTo>
                <a:cubicBezTo>
                  <a:pt x="561599" y="1698083"/>
                  <a:pt x="862565" y="1758277"/>
                  <a:pt x="1160362" y="1720259"/>
                </a:cubicBezTo>
                <a:cubicBezTo>
                  <a:pt x="1214219" y="1717092"/>
                  <a:pt x="1299758" y="1745604"/>
                  <a:pt x="1309262" y="1666403"/>
                </a:cubicBezTo>
                <a:cubicBezTo>
                  <a:pt x="1318765" y="1568192"/>
                  <a:pt x="1207884" y="1590368"/>
                  <a:pt x="1160362" y="1580864"/>
                </a:cubicBezTo>
                <a:cubicBezTo>
                  <a:pt x="967110" y="1549184"/>
                  <a:pt x="777027" y="1536512"/>
                  <a:pt x="580607" y="1517503"/>
                </a:cubicBezTo>
                <a:cubicBezTo>
                  <a:pt x="498238" y="1507999"/>
                  <a:pt x="396860" y="1527007"/>
                  <a:pt x="428540" y="1374940"/>
                </a:cubicBezTo>
                <a:cubicBezTo>
                  <a:pt x="403195" y="1229209"/>
                  <a:pt x="251129" y="1279898"/>
                  <a:pt x="171927" y="1210201"/>
                </a:cubicBezTo>
                <a:cubicBezTo>
                  <a:pt x="209944" y="1127831"/>
                  <a:pt x="317658" y="1184857"/>
                  <a:pt x="349338" y="1073974"/>
                </a:cubicBezTo>
                <a:cubicBezTo>
                  <a:pt x="197271" y="1108823"/>
                  <a:pt x="213112" y="868050"/>
                  <a:pt x="61044" y="871218"/>
                </a:cubicBezTo>
                <a:cubicBezTo>
                  <a:pt x="-65678" y="728655"/>
                  <a:pt x="26196" y="658957"/>
                  <a:pt x="143414" y="605101"/>
                </a:cubicBezTo>
                <a:cubicBezTo>
                  <a:pt x="295481" y="538572"/>
                  <a:pt x="463388" y="554411"/>
                  <a:pt x="628128" y="541739"/>
                </a:cubicBezTo>
                <a:cubicBezTo>
                  <a:pt x="846725" y="513227"/>
                  <a:pt x="1055817" y="446698"/>
                  <a:pt x="1277580" y="449865"/>
                </a:cubicBezTo>
                <a:cubicBezTo>
                  <a:pt x="1486673" y="383336"/>
                  <a:pt x="1717941" y="456201"/>
                  <a:pt x="1930202" y="370664"/>
                </a:cubicBezTo>
                <a:cubicBezTo>
                  <a:pt x="2145630" y="370664"/>
                  <a:pt x="2364226" y="370664"/>
                  <a:pt x="2582822" y="370664"/>
                </a:cubicBezTo>
                <a:cubicBezTo>
                  <a:pt x="2646185" y="373831"/>
                  <a:pt x="2706377" y="373831"/>
                  <a:pt x="2769739" y="377000"/>
                </a:cubicBezTo>
                <a:cubicBezTo>
                  <a:pt x="2769739" y="377000"/>
                  <a:pt x="2772907" y="377000"/>
                  <a:pt x="2772907" y="377000"/>
                </a:cubicBezTo>
                <a:cubicBezTo>
                  <a:pt x="3045361" y="386504"/>
                  <a:pt x="3314646" y="392840"/>
                  <a:pt x="3583931" y="405513"/>
                </a:cubicBezTo>
                <a:cubicBezTo>
                  <a:pt x="3685309" y="405513"/>
                  <a:pt x="3783519" y="408681"/>
                  <a:pt x="3884897" y="408681"/>
                </a:cubicBezTo>
                <a:cubicBezTo>
                  <a:pt x="4100325" y="424520"/>
                  <a:pt x="4318922" y="434025"/>
                  <a:pt x="4537518" y="411848"/>
                </a:cubicBezTo>
                <a:cubicBezTo>
                  <a:pt x="4756115" y="430857"/>
                  <a:pt x="4968375" y="418185"/>
                  <a:pt x="5186971" y="399176"/>
                </a:cubicBezTo>
                <a:cubicBezTo>
                  <a:pt x="5408735" y="421353"/>
                  <a:pt x="5627332" y="389672"/>
                  <a:pt x="5845928" y="361159"/>
                </a:cubicBezTo>
                <a:cubicBezTo>
                  <a:pt x="6064526" y="373831"/>
                  <a:pt x="6283122" y="373831"/>
                  <a:pt x="6495381" y="310470"/>
                </a:cubicBezTo>
                <a:cubicBezTo>
                  <a:pt x="6656953" y="380168"/>
                  <a:pt x="6736155" y="152067"/>
                  <a:pt x="6910398" y="196420"/>
                </a:cubicBezTo>
                <a:cubicBezTo>
                  <a:pt x="7084641" y="243941"/>
                  <a:pt x="7208196" y="63361"/>
                  <a:pt x="736026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A5BB518-488A-4C60-B23C-D71F6D9B0404}"/>
              </a:ext>
            </a:extLst>
          </p:cNvPr>
          <p:cNvSpPr>
            <a:spLocks noGrp="1"/>
          </p:cNvSpPr>
          <p:nvPr>
            <p:ph type="ctrTitle"/>
          </p:nvPr>
        </p:nvSpPr>
        <p:spPr>
          <a:xfrm>
            <a:off x="8536266" y="4034584"/>
            <a:ext cx="4054890" cy="1000067"/>
          </a:xfrm>
        </p:spPr>
        <p:txBody>
          <a:bodyPr anchor="b">
            <a:normAutofit/>
          </a:bodyPr>
          <a:lstStyle/>
          <a:p>
            <a:pPr algn="ctr"/>
            <a:r>
              <a:rPr lang="es-MX" sz="3200" dirty="0">
                <a:solidFill>
                  <a:srgbClr val="99CCFF"/>
                </a:solidFill>
              </a:rPr>
              <a:t>Poder y Autoridad</a:t>
            </a:r>
          </a:p>
        </p:txBody>
      </p:sp>
      <p:pic>
        <p:nvPicPr>
          <p:cNvPr id="5" name="Imagen 1" descr="Imagen relacionada">
            <a:extLst>
              <a:ext uri="{FF2B5EF4-FFF2-40B4-BE49-F238E27FC236}">
                <a16:creationId xmlns:a16="http://schemas.microsoft.com/office/drawing/2014/main" id="{27135FD9-0D6A-4576-85E1-CCF205EC1FC7}"/>
              </a:ext>
            </a:extLst>
          </p:cNvPr>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85000"/>
                    </a14:imgEffect>
                    <a14:imgEffect>
                      <a14:saturation sat="0"/>
                    </a14:imgEffect>
                    <a14:imgEffect>
                      <a14:brightnessContrast bright="83000" contrast="93000"/>
                    </a14:imgEffect>
                  </a14:imgLayer>
                </a14:imgProps>
              </a:ext>
              <a:ext uri="{28A0092B-C50C-407E-A947-70E740481C1C}">
                <a14:useLocalDpi xmlns:a14="http://schemas.microsoft.com/office/drawing/2010/main" val="0"/>
              </a:ext>
            </a:extLst>
          </a:blip>
          <a:srcRect t="20409" b="20409"/>
          <a:stretch>
            <a:fillRect/>
          </a:stretch>
        </p:blipFill>
        <p:spPr bwMode="auto">
          <a:xfrm>
            <a:off x="1804265" y="127420"/>
            <a:ext cx="4990139" cy="1110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AD320104-3AAF-4742-9AD8-79C9816F0A84}"/>
              </a:ext>
            </a:extLst>
          </p:cNvPr>
          <p:cNvSpPr>
            <a:spLocks noChangeArrowheads="1"/>
          </p:cNvSpPr>
          <p:nvPr/>
        </p:nvSpPr>
        <p:spPr bwMode="auto">
          <a:xfrm>
            <a:off x="1640808" y="1246307"/>
            <a:ext cx="51590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4"/>
            <a:r>
              <a:rPr lang="es-MX" altLang="en-US" sz="2000" dirty="0">
                <a:ln w="0"/>
                <a:effectLst>
                  <a:outerShdw blurRad="38100" dist="19050" dir="2700000" algn="tl" rotWithShape="0">
                    <a:schemeClr val="dk1">
                      <a:alpha val="40000"/>
                    </a:schemeClr>
                  </a:outerShdw>
                </a:effectLst>
                <a:latin typeface="Tw Cen MT Condensed" panose="020B0606020104020203" pitchFamily="34" charset="0"/>
                <a:ea typeface="Cambria" panose="02040503050406030204" pitchFamily="18" charset="0"/>
              </a:rPr>
              <a:t>DIRECCIÓN DE EQUIPOS DE ALTO RENDIMIENTO</a:t>
            </a:r>
            <a:endParaRPr lang="es-MX" altLang="en-US" sz="1100" dirty="0">
              <a:ln w="0"/>
              <a:effectLst>
                <a:outerShdw blurRad="38100" dist="19050" dir="2700000" algn="tl" rotWithShape="0">
                  <a:schemeClr val="dk1">
                    <a:alpha val="40000"/>
                  </a:schemeClr>
                </a:outerShdw>
              </a:effectLst>
              <a:latin typeface="Tw Cen MT Condensed" panose="020B0606020104020203" pitchFamily="34" charset="0"/>
              <a:ea typeface="Cambria" panose="02040503050406030204" pitchFamily="18" charset="0"/>
            </a:endParaRPr>
          </a:p>
        </p:txBody>
      </p:sp>
      <p:pic>
        <p:nvPicPr>
          <p:cNvPr id="8" name="Picture 4" descr="Resultado de imagen para planeacion estrategica PNG">
            <a:extLst>
              <a:ext uri="{FF2B5EF4-FFF2-40B4-BE49-F238E27FC236}">
                <a16:creationId xmlns:a16="http://schemas.microsoft.com/office/drawing/2014/main" id="{665B65F9-6864-415B-80B8-7397F70B4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4925" y="1654967"/>
            <a:ext cx="2510798" cy="1987715"/>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BF6F964E-8F0C-44B9-A096-5F3C697681ED}"/>
              </a:ext>
            </a:extLst>
          </p:cNvPr>
          <p:cNvSpPr txBox="1">
            <a:spLocks/>
          </p:cNvSpPr>
          <p:nvPr/>
        </p:nvSpPr>
        <p:spPr>
          <a:xfrm>
            <a:off x="8536266" y="4935854"/>
            <a:ext cx="4054890" cy="104889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i="1" kern="1200">
                <a:solidFill>
                  <a:schemeClr val="tx1"/>
                </a:solidFill>
                <a:latin typeface="+mj-lt"/>
                <a:ea typeface="+mj-ea"/>
                <a:cs typeface="+mj-cs"/>
              </a:defRPr>
            </a:lvl1pPr>
          </a:lstStyle>
          <a:p>
            <a:pPr algn="ctr"/>
            <a:r>
              <a:rPr lang="es-MX" sz="1400" b="1" dirty="0">
                <a:latin typeface="Times New Roman" panose="02020603050405020304" pitchFamily="18" charset="0"/>
                <a:ea typeface="Cambria" panose="02040503050406030204" pitchFamily="18" charset="0"/>
                <a:cs typeface="Times New Roman" panose="02020603050405020304" pitchFamily="18" charset="0"/>
              </a:rPr>
              <a:t>Grupo: </a:t>
            </a:r>
            <a:r>
              <a:rPr lang="es-MX" sz="1400" dirty="0">
                <a:latin typeface="Times New Roman" panose="02020603050405020304" pitchFamily="18" charset="0"/>
                <a:ea typeface="Cambria" panose="02040503050406030204" pitchFamily="18" charset="0"/>
                <a:cs typeface="Times New Roman" panose="02020603050405020304" pitchFamily="18" charset="0"/>
              </a:rPr>
              <a:t>ITI9B.</a:t>
            </a:r>
          </a:p>
          <a:p>
            <a:pPr algn="ctr"/>
            <a:r>
              <a:rPr lang="es-MX" sz="1400" b="1" dirty="0">
                <a:latin typeface="Times New Roman" panose="02020603050405020304" pitchFamily="18" charset="0"/>
                <a:ea typeface="Cambria" panose="02040503050406030204" pitchFamily="18" charset="0"/>
                <a:cs typeface="Times New Roman" panose="02020603050405020304" pitchFamily="18" charset="0"/>
              </a:rPr>
              <a:t>Profesor: </a:t>
            </a:r>
            <a:r>
              <a:rPr lang="es-MX" sz="1400" dirty="0">
                <a:latin typeface="Times New Roman" panose="02020603050405020304" pitchFamily="18" charset="0"/>
                <a:ea typeface="Cambria" panose="02040503050406030204" pitchFamily="18" charset="0"/>
                <a:cs typeface="Times New Roman" panose="02020603050405020304" pitchFamily="18" charset="0"/>
              </a:rPr>
              <a:t>Jorge Luis Barba Rodríguez.</a:t>
            </a:r>
          </a:p>
          <a:p>
            <a:pPr algn="ctr"/>
            <a:r>
              <a:rPr lang="es-MX" sz="1400" b="1" dirty="0">
                <a:latin typeface="Times New Roman" panose="02020603050405020304" pitchFamily="18" charset="0"/>
                <a:ea typeface="Cambria" panose="02040503050406030204" pitchFamily="18" charset="0"/>
                <a:cs typeface="Times New Roman" panose="02020603050405020304" pitchFamily="18" charset="0"/>
              </a:rPr>
              <a:t>Alumna:</a:t>
            </a:r>
            <a:r>
              <a:rPr lang="es-MX" sz="1400" dirty="0">
                <a:latin typeface="Times New Roman" panose="02020603050405020304" pitchFamily="18" charset="0"/>
                <a:ea typeface="Cambria" panose="02040503050406030204" pitchFamily="18" charset="0"/>
                <a:cs typeface="Times New Roman" panose="02020603050405020304" pitchFamily="18" charset="0"/>
              </a:rPr>
              <a:t> Laura Yesenia Monsivais  Flores.</a:t>
            </a:r>
          </a:p>
          <a:p>
            <a:pPr algn="ctr"/>
            <a:r>
              <a:rPr lang="es-MX" sz="1400" b="1" dirty="0">
                <a:latin typeface="Times New Roman" panose="02020603050405020304" pitchFamily="18" charset="0"/>
                <a:ea typeface="Cambria" panose="02040503050406030204" pitchFamily="18" charset="0"/>
                <a:cs typeface="Times New Roman" panose="02020603050405020304" pitchFamily="18" charset="0"/>
              </a:rPr>
              <a:t>Matricula: </a:t>
            </a:r>
            <a:r>
              <a:rPr lang="es-MX" sz="1400" dirty="0">
                <a:latin typeface="Times New Roman" panose="02020603050405020304" pitchFamily="18" charset="0"/>
                <a:ea typeface="Cambria" panose="02040503050406030204" pitchFamily="18" charset="0"/>
                <a:cs typeface="Times New Roman" panose="02020603050405020304" pitchFamily="18" charset="0"/>
              </a:rPr>
              <a:t>160636.</a:t>
            </a:r>
          </a:p>
          <a:p>
            <a:pPr algn="ctr"/>
            <a:r>
              <a:rPr lang="es-MX" sz="1400" b="1" dirty="0">
                <a:latin typeface="Times New Roman" panose="02020603050405020304" pitchFamily="18" charset="0"/>
                <a:ea typeface="Cambria" panose="02040503050406030204" pitchFamily="18" charset="0"/>
                <a:cs typeface="Times New Roman" panose="02020603050405020304" pitchFamily="18" charset="0"/>
              </a:rPr>
              <a:t>Fecha: </a:t>
            </a:r>
            <a:r>
              <a:rPr lang="es-MX" sz="1400" dirty="0">
                <a:latin typeface="Times New Roman" panose="02020603050405020304" pitchFamily="18" charset="0"/>
                <a:ea typeface="Cambria" panose="02040503050406030204" pitchFamily="18" charset="0"/>
                <a:cs typeface="Times New Roman" panose="02020603050405020304" pitchFamily="18" charset="0"/>
              </a:rPr>
              <a:t>10/07/2020</a:t>
            </a:r>
          </a:p>
        </p:txBody>
      </p:sp>
    </p:spTree>
    <p:extLst>
      <p:ext uri="{BB962C8B-B14F-4D97-AF65-F5344CB8AC3E}">
        <p14:creationId xmlns:p14="http://schemas.microsoft.com/office/powerpoint/2010/main" val="40663351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barra ascendente línea icono negro - Descargar Vectores Gratis ...">
            <a:extLst>
              <a:ext uri="{FF2B5EF4-FFF2-40B4-BE49-F238E27FC236}">
                <a16:creationId xmlns:a16="http://schemas.microsoft.com/office/drawing/2014/main" id="{84A89F37-81CD-45BB-AED0-949EEDEF40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43"/>
          <a:stretch/>
        </p:blipFill>
        <p:spPr bwMode="auto">
          <a:xfrm>
            <a:off x="13731647" y="1240077"/>
            <a:ext cx="1497876" cy="138338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arra descendente Línea Icono Negro - Descargar Vectores Gratis ...">
            <a:extLst>
              <a:ext uri="{FF2B5EF4-FFF2-40B4-BE49-F238E27FC236}">
                <a16:creationId xmlns:a16="http://schemas.microsoft.com/office/drawing/2014/main" id="{9C18D52E-82F5-487D-BF20-E525F2A122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092"/>
          <a:stretch/>
        </p:blipFill>
        <p:spPr bwMode="auto">
          <a:xfrm>
            <a:off x="13731647" y="56679"/>
            <a:ext cx="1517731" cy="118486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uentes de poder en las organizaciones | Pensamiento Estratégico">
            <a:extLst>
              <a:ext uri="{FF2B5EF4-FFF2-40B4-BE49-F238E27FC236}">
                <a16:creationId xmlns:a16="http://schemas.microsoft.com/office/drawing/2014/main" id="{0A8DDA34-D513-4BE5-95AE-F18E95B76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4597" y="4303271"/>
            <a:ext cx="3114685" cy="18840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inco principios para que un sistema de recompensa funcione - ORH ...">
            <a:extLst>
              <a:ext uri="{FF2B5EF4-FFF2-40B4-BE49-F238E27FC236}">
                <a16:creationId xmlns:a16="http://schemas.microsoft.com/office/drawing/2014/main" id="{C2DC29A1-97E5-4EDC-BBD2-EE70E89D9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3" y="3957243"/>
            <a:ext cx="2911725" cy="287719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BB1B2F4-277D-4087-847F-85F134034BA7}"/>
              </a:ext>
            </a:extLst>
          </p:cNvPr>
          <p:cNvSpPr>
            <a:spLocks noGrp="1"/>
          </p:cNvSpPr>
          <p:nvPr>
            <p:ph type="title"/>
          </p:nvPr>
        </p:nvSpPr>
        <p:spPr>
          <a:xfrm>
            <a:off x="72381" y="-130246"/>
            <a:ext cx="10515600" cy="1325563"/>
          </a:xfrm>
        </p:spPr>
        <p:txBody>
          <a:bodyPr/>
          <a:lstStyle/>
          <a:p>
            <a:r>
              <a:rPr lang="es-MX" dirty="0"/>
              <a:t>Mapa Mental</a:t>
            </a:r>
          </a:p>
        </p:txBody>
      </p:sp>
      <p:grpSp>
        <p:nvGrpSpPr>
          <p:cNvPr id="19" name="Grupo 18">
            <a:extLst>
              <a:ext uri="{FF2B5EF4-FFF2-40B4-BE49-F238E27FC236}">
                <a16:creationId xmlns:a16="http://schemas.microsoft.com/office/drawing/2014/main" id="{EBF993DC-08E4-4324-913D-B23B99D4A5DB}"/>
              </a:ext>
            </a:extLst>
          </p:cNvPr>
          <p:cNvGrpSpPr/>
          <p:nvPr/>
        </p:nvGrpSpPr>
        <p:grpSpPr>
          <a:xfrm>
            <a:off x="-29189" y="937109"/>
            <a:ext cx="8875637" cy="3020133"/>
            <a:chOff x="1744241" y="1806636"/>
            <a:chExt cx="8875637" cy="3020133"/>
          </a:xfrm>
        </p:grpSpPr>
        <p:pic>
          <p:nvPicPr>
            <p:cNvPr id="1026" name="Picture 2" descr="Significado de Abuso de Autoridad: Ejemplos y Ámbitos">
              <a:extLst>
                <a:ext uri="{FF2B5EF4-FFF2-40B4-BE49-F238E27FC236}">
                  <a16:creationId xmlns:a16="http://schemas.microsoft.com/office/drawing/2014/main" id="{50CDDE0C-B696-4586-A396-5C8FDE105A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294" y="2576696"/>
              <a:ext cx="2949412" cy="194229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0DAF9F0D-3251-491A-A0F0-E4992913C111}"/>
                </a:ext>
              </a:extLst>
            </p:cNvPr>
            <p:cNvSpPr txBox="1">
              <a:spLocks/>
            </p:cNvSpPr>
            <p:nvPr/>
          </p:nvSpPr>
          <p:spPr>
            <a:xfrm>
              <a:off x="8517444" y="1863599"/>
              <a:ext cx="1180905" cy="1052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s-MX" sz="2800" b="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rPr>
                <a:t>Poder</a:t>
              </a:r>
            </a:p>
          </p:txBody>
        </p:sp>
        <p:pic>
          <p:nvPicPr>
            <p:cNvPr id="1028" name="Picture 4" descr="Autoridad y Poder ¡El poder de la sumisión!">
              <a:extLst>
                <a:ext uri="{FF2B5EF4-FFF2-40B4-BE49-F238E27FC236}">
                  <a16:creationId xmlns:a16="http://schemas.microsoft.com/office/drawing/2014/main" id="{9254F58B-ECC4-47D2-9B61-98A820A5CD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999" y="2576696"/>
              <a:ext cx="2939462" cy="1942296"/>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44A22374-2EEB-4591-95E9-812C031D96A5}"/>
                </a:ext>
              </a:extLst>
            </p:cNvPr>
            <p:cNvSpPr txBox="1"/>
            <p:nvPr/>
          </p:nvSpPr>
          <p:spPr>
            <a:xfrm>
              <a:off x="3152361" y="4518992"/>
              <a:ext cx="6096000" cy="307777"/>
            </a:xfrm>
            <a:prstGeom prst="rect">
              <a:avLst/>
            </a:prstGeom>
            <a:noFill/>
          </p:spPr>
          <p:txBody>
            <a:bodyPr wrap="square">
              <a:spAutoFit/>
            </a:bodyPr>
            <a:lstStyle/>
            <a:p>
              <a:r>
                <a:rPr lang="es-MX" sz="1400" dirty="0"/>
                <a:t>Modificar la conducta mediante una sanción de por medio. </a:t>
              </a:r>
            </a:p>
          </p:txBody>
        </p:sp>
        <p:sp>
          <p:nvSpPr>
            <p:cNvPr id="6" name="CuadroTexto 5">
              <a:extLst>
                <a:ext uri="{FF2B5EF4-FFF2-40B4-BE49-F238E27FC236}">
                  <a16:creationId xmlns:a16="http://schemas.microsoft.com/office/drawing/2014/main" id="{FF13019A-87E4-4CB4-BF62-54571E70E356}"/>
                </a:ext>
              </a:extLst>
            </p:cNvPr>
            <p:cNvSpPr txBox="1"/>
            <p:nvPr/>
          </p:nvSpPr>
          <p:spPr>
            <a:xfrm>
              <a:off x="5395439" y="2248849"/>
              <a:ext cx="1558786" cy="307777"/>
            </a:xfrm>
            <a:prstGeom prst="rect">
              <a:avLst/>
            </a:prstGeom>
            <a:noFill/>
          </p:spPr>
          <p:txBody>
            <a:bodyPr wrap="square">
              <a:spAutoFit/>
            </a:bodyPr>
            <a:lstStyle/>
            <a:p>
              <a:r>
                <a:rPr lang="es-MX" sz="1400" dirty="0"/>
                <a:t>Ser mas fuerte.</a:t>
              </a:r>
            </a:p>
          </p:txBody>
        </p:sp>
        <p:sp>
          <p:nvSpPr>
            <p:cNvPr id="13" name="CuadroTexto 12">
              <a:extLst>
                <a:ext uri="{FF2B5EF4-FFF2-40B4-BE49-F238E27FC236}">
                  <a16:creationId xmlns:a16="http://schemas.microsoft.com/office/drawing/2014/main" id="{17F164BA-F3A1-4783-9DBE-AE1E9F095315}"/>
                </a:ext>
              </a:extLst>
            </p:cNvPr>
            <p:cNvSpPr txBox="1"/>
            <p:nvPr/>
          </p:nvSpPr>
          <p:spPr>
            <a:xfrm>
              <a:off x="2419100" y="2050517"/>
              <a:ext cx="6098344" cy="523220"/>
            </a:xfrm>
            <a:prstGeom prst="rect">
              <a:avLst/>
            </a:prstGeom>
            <a:noFill/>
          </p:spPr>
          <p:txBody>
            <a:bodyPr wrap="square">
              <a:spAutoFit/>
            </a:bodyPr>
            <a:lstStyle/>
            <a:p>
              <a:r>
                <a:rPr lang="es-MX" sz="2800" b="1" i="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rPr>
                <a:t>Autoridad</a:t>
              </a:r>
              <a:endParaRPr lang="es-MX" sz="2400" i="1" dirty="0"/>
            </a:p>
          </p:txBody>
        </p:sp>
        <p:sp>
          <p:nvSpPr>
            <p:cNvPr id="15" name="CuadroTexto 14">
              <a:extLst>
                <a:ext uri="{FF2B5EF4-FFF2-40B4-BE49-F238E27FC236}">
                  <a16:creationId xmlns:a16="http://schemas.microsoft.com/office/drawing/2014/main" id="{A161DBB1-DFFE-4B79-8A07-F28BE6AC11F2}"/>
                </a:ext>
              </a:extLst>
            </p:cNvPr>
            <p:cNvSpPr txBox="1"/>
            <p:nvPr/>
          </p:nvSpPr>
          <p:spPr>
            <a:xfrm>
              <a:off x="1744241" y="3105834"/>
              <a:ext cx="2398796" cy="646331"/>
            </a:xfrm>
            <a:prstGeom prst="rect">
              <a:avLst/>
            </a:prstGeom>
            <a:noFill/>
          </p:spPr>
          <p:txBody>
            <a:bodyPr wrap="square">
              <a:spAutoFit/>
            </a:bodyPr>
            <a:lstStyle/>
            <a:p>
              <a:pPr algn="ctr"/>
              <a:r>
                <a:rPr lang="es-MX" sz="1200" dirty="0"/>
                <a:t>Mandar, decidir, tomar decisiones, dar órdenes, o dirigir conflictos.</a:t>
              </a:r>
            </a:p>
          </p:txBody>
        </p:sp>
        <p:pic>
          <p:nvPicPr>
            <p:cNvPr id="1032" name="Picture 8" descr="Poder y Autoridad ¿O Autoridad VS Poder? Lidera correctamente">
              <a:extLst>
                <a:ext uri="{FF2B5EF4-FFF2-40B4-BE49-F238E27FC236}">
                  <a16:creationId xmlns:a16="http://schemas.microsoft.com/office/drawing/2014/main" id="{1ACD2182-D943-4076-8B2B-E734172156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0757" y="2573737"/>
              <a:ext cx="2939462" cy="1942296"/>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a:extLst>
                <a:ext uri="{FF2B5EF4-FFF2-40B4-BE49-F238E27FC236}">
                  <a16:creationId xmlns:a16="http://schemas.microsoft.com/office/drawing/2014/main" id="{996527D1-3B3E-4B06-8513-98BD517DC628}"/>
                </a:ext>
              </a:extLst>
            </p:cNvPr>
            <p:cNvSpPr txBox="1"/>
            <p:nvPr/>
          </p:nvSpPr>
          <p:spPr>
            <a:xfrm>
              <a:off x="9224405" y="2570778"/>
              <a:ext cx="1395473" cy="1061829"/>
            </a:xfrm>
            <a:prstGeom prst="rect">
              <a:avLst/>
            </a:prstGeom>
            <a:noFill/>
          </p:spPr>
          <p:txBody>
            <a:bodyPr wrap="square">
              <a:spAutoFit/>
            </a:bodyPr>
            <a:lstStyle/>
            <a:p>
              <a:pPr algn="ctr"/>
              <a:r>
                <a:rPr lang="es-MX" sz="1050" dirty="0"/>
                <a:t>Influir sobre alguna persona o grupo con el fin de que acepten nuestras ideas o planes</a:t>
              </a:r>
            </a:p>
          </p:txBody>
        </p:sp>
        <p:sp>
          <p:nvSpPr>
            <p:cNvPr id="14" name="Flecha: curvada hacia abajo 13">
              <a:extLst>
                <a:ext uri="{FF2B5EF4-FFF2-40B4-BE49-F238E27FC236}">
                  <a16:creationId xmlns:a16="http://schemas.microsoft.com/office/drawing/2014/main" id="{595EB5D3-82B4-47B9-99E9-C0E6F6E3A9DA}"/>
                </a:ext>
              </a:extLst>
            </p:cNvPr>
            <p:cNvSpPr/>
            <p:nvPr/>
          </p:nvSpPr>
          <p:spPr>
            <a:xfrm>
              <a:off x="5110457" y="1806636"/>
              <a:ext cx="1990824" cy="648193"/>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solidFill>
                  <a:schemeClr val="tx1"/>
                </a:solidFill>
              </a:endParaRPr>
            </a:p>
          </p:txBody>
        </p:sp>
      </p:grpSp>
      <p:sp>
        <p:nvSpPr>
          <p:cNvPr id="23" name="CuadroTexto 22">
            <a:extLst>
              <a:ext uri="{FF2B5EF4-FFF2-40B4-BE49-F238E27FC236}">
                <a16:creationId xmlns:a16="http://schemas.microsoft.com/office/drawing/2014/main" id="{DBE65E4D-6A9D-43ED-A139-F605C2C9D115}"/>
              </a:ext>
            </a:extLst>
          </p:cNvPr>
          <p:cNvSpPr txBox="1"/>
          <p:nvPr/>
        </p:nvSpPr>
        <p:spPr>
          <a:xfrm>
            <a:off x="111623" y="3947697"/>
            <a:ext cx="2955865" cy="830997"/>
          </a:xfrm>
          <a:prstGeom prst="rect">
            <a:avLst/>
          </a:prstGeom>
          <a:noFill/>
        </p:spPr>
        <p:txBody>
          <a:bodyPr wrap="square">
            <a:spAutoFit/>
          </a:bodyPr>
          <a:lstStyle/>
          <a:p>
            <a:pPr algn="ctr"/>
            <a:r>
              <a:rPr lang="pt-BR" sz="24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Poder de recompensa </a:t>
            </a:r>
          </a:p>
          <a:p>
            <a:pPr algn="ctr"/>
            <a:r>
              <a:rPr lang="pt-BR" sz="24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o de premio</a:t>
            </a:r>
            <a:endParaRPr lang="es-MX" sz="24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1" name="CuadroTexto 20">
            <a:extLst>
              <a:ext uri="{FF2B5EF4-FFF2-40B4-BE49-F238E27FC236}">
                <a16:creationId xmlns:a16="http://schemas.microsoft.com/office/drawing/2014/main" id="{FA7268D6-D72E-482A-B3C4-FA68B01C01F7}"/>
              </a:ext>
            </a:extLst>
          </p:cNvPr>
          <p:cNvSpPr txBox="1"/>
          <p:nvPr/>
        </p:nvSpPr>
        <p:spPr>
          <a:xfrm>
            <a:off x="9862040" y="5804441"/>
            <a:ext cx="2318346" cy="954107"/>
          </a:xfrm>
          <a:prstGeom prst="rect">
            <a:avLst/>
          </a:prstGeom>
          <a:noFill/>
        </p:spPr>
        <p:txBody>
          <a:bodyPr wrap="square">
            <a:spAutoFit/>
          </a:bodyPr>
          <a:lstStyle/>
          <a:p>
            <a:pPr algn="ctr"/>
            <a:r>
              <a:rPr lang="pt-BR"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Poder de referencia</a:t>
            </a:r>
            <a:endParaRPr lang="es-MX"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2" name="CuadroTexto 21">
            <a:extLst>
              <a:ext uri="{FF2B5EF4-FFF2-40B4-BE49-F238E27FC236}">
                <a16:creationId xmlns:a16="http://schemas.microsoft.com/office/drawing/2014/main" id="{F84104F7-8789-49CF-A217-10713EABB680}"/>
              </a:ext>
            </a:extLst>
          </p:cNvPr>
          <p:cNvSpPr txBox="1"/>
          <p:nvPr/>
        </p:nvSpPr>
        <p:spPr>
          <a:xfrm>
            <a:off x="5388750" y="3874447"/>
            <a:ext cx="4124449" cy="646331"/>
          </a:xfrm>
          <a:prstGeom prst="rect">
            <a:avLst/>
          </a:prstGeom>
          <a:noFill/>
        </p:spPr>
        <p:txBody>
          <a:bodyPr wrap="square">
            <a:spAutoFit/>
          </a:bodyPr>
          <a:lstStyle/>
          <a:p>
            <a:pPr algn="ctr"/>
            <a:r>
              <a:rPr lang="pt-BR"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Poder</a:t>
            </a:r>
            <a:r>
              <a:rPr lang="pt-BR" sz="3600" b="1" i="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pt-BR"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legítimo</a:t>
            </a:r>
            <a:endParaRPr lang="es-MX"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4" name="CuadroTexto 23">
            <a:extLst>
              <a:ext uri="{FF2B5EF4-FFF2-40B4-BE49-F238E27FC236}">
                <a16:creationId xmlns:a16="http://schemas.microsoft.com/office/drawing/2014/main" id="{2BC01500-CBCD-48E7-B787-195512DE07B0}"/>
              </a:ext>
            </a:extLst>
          </p:cNvPr>
          <p:cNvSpPr txBox="1"/>
          <p:nvPr/>
        </p:nvSpPr>
        <p:spPr>
          <a:xfrm>
            <a:off x="11355264" y="3554684"/>
            <a:ext cx="4124449" cy="523220"/>
          </a:xfrm>
          <a:prstGeom prst="rect">
            <a:avLst/>
          </a:prstGeom>
          <a:noFill/>
        </p:spPr>
        <p:txBody>
          <a:bodyPr wrap="square">
            <a:spAutoFit/>
          </a:bodyPr>
          <a:lstStyle/>
          <a:p>
            <a:pPr algn="ctr"/>
            <a:r>
              <a:rPr lang="pt-BR"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Poder</a:t>
            </a:r>
            <a:r>
              <a:rPr lang="pt-BR" sz="2000" b="1" i="1" dirty="0">
                <a:solidFill>
                  <a:schemeClr val="accent5">
                    <a:lumMod val="75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pt-BR"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de experto</a:t>
            </a:r>
            <a:endParaRPr lang="es-MX"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6" name="CuadroTexto 25">
            <a:extLst>
              <a:ext uri="{FF2B5EF4-FFF2-40B4-BE49-F238E27FC236}">
                <a16:creationId xmlns:a16="http://schemas.microsoft.com/office/drawing/2014/main" id="{67E07193-33DC-4950-8FB6-D83C70293E90}"/>
              </a:ext>
            </a:extLst>
          </p:cNvPr>
          <p:cNvSpPr txBox="1"/>
          <p:nvPr/>
        </p:nvSpPr>
        <p:spPr>
          <a:xfrm>
            <a:off x="7799815" y="-28046"/>
            <a:ext cx="4124449" cy="523220"/>
          </a:xfrm>
          <a:prstGeom prst="rect">
            <a:avLst/>
          </a:prstGeom>
          <a:noFill/>
        </p:spPr>
        <p:txBody>
          <a:bodyPr wrap="square">
            <a:spAutoFit/>
          </a:bodyPr>
          <a:lstStyle/>
          <a:p>
            <a:pPr algn="ctr"/>
            <a:r>
              <a:rPr lang="pt-BR" sz="2800" b="1" i="1" dirty="0">
                <a:solidFill>
                  <a:srgbClr val="9C6630"/>
                </a:solidFill>
                <a:latin typeface="Times New Roman" panose="02020603050405020304" pitchFamily="18" charset="0"/>
                <a:ea typeface="Cambria" panose="02040503050406030204" pitchFamily="18" charset="0"/>
                <a:cs typeface="Times New Roman" panose="02020603050405020304" pitchFamily="18" charset="0"/>
              </a:rPr>
              <a:t>Descendente</a:t>
            </a:r>
            <a:endParaRPr lang="es-MX" sz="2800" b="1" i="1" dirty="0">
              <a:solidFill>
                <a:srgbClr val="9C663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8" name="CuadroTexto 27">
            <a:extLst>
              <a:ext uri="{FF2B5EF4-FFF2-40B4-BE49-F238E27FC236}">
                <a16:creationId xmlns:a16="http://schemas.microsoft.com/office/drawing/2014/main" id="{AE45DEC4-EE18-449D-8318-11DD15B0CE6B}"/>
              </a:ext>
            </a:extLst>
          </p:cNvPr>
          <p:cNvSpPr txBox="1"/>
          <p:nvPr/>
        </p:nvSpPr>
        <p:spPr>
          <a:xfrm>
            <a:off x="7703998" y="994246"/>
            <a:ext cx="4124449" cy="523220"/>
          </a:xfrm>
          <a:prstGeom prst="rect">
            <a:avLst/>
          </a:prstGeom>
          <a:noFill/>
        </p:spPr>
        <p:txBody>
          <a:bodyPr wrap="square">
            <a:spAutoFit/>
          </a:bodyPr>
          <a:lstStyle/>
          <a:p>
            <a:pPr algn="ctr"/>
            <a:r>
              <a:rPr lang="pt-BR" sz="2800" b="1" i="1" dirty="0">
                <a:solidFill>
                  <a:srgbClr val="9C6630"/>
                </a:solidFill>
                <a:latin typeface="Times New Roman" panose="02020603050405020304" pitchFamily="18" charset="0"/>
                <a:ea typeface="Cambria" panose="02040503050406030204" pitchFamily="18" charset="0"/>
                <a:cs typeface="Times New Roman" panose="02020603050405020304" pitchFamily="18" charset="0"/>
              </a:rPr>
              <a:t>Ascendente</a:t>
            </a:r>
            <a:endParaRPr lang="es-MX" sz="2800" b="1" i="1" dirty="0">
              <a:solidFill>
                <a:srgbClr val="9C663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0" name="CuadroTexto 29">
            <a:extLst>
              <a:ext uri="{FF2B5EF4-FFF2-40B4-BE49-F238E27FC236}">
                <a16:creationId xmlns:a16="http://schemas.microsoft.com/office/drawing/2014/main" id="{DE3EB17E-F1F0-4945-835E-FC3B2CF39BB1}"/>
              </a:ext>
            </a:extLst>
          </p:cNvPr>
          <p:cNvSpPr txBox="1"/>
          <p:nvPr/>
        </p:nvSpPr>
        <p:spPr>
          <a:xfrm>
            <a:off x="7511264" y="2100238"/>
            <a:ext cx="4124449" cy="523220"/>
          </a:xfrm>
          <a:prstGeom prst="rect">
            <a:avLst/>
          </a:prstGeom>
          <a:noFill/>
        </p:spPr>
        <p:txBody>
          <a:bodyPr wrap="square">
            <a:spAutoFit/>
          </a:bodyPr>
          <a:lstStyle/>
          <a:p>
            <a:pPr algn="ctr"/>
            <a:r>
              <a:rPr lang="pt-BR" sz="2800" b="1" i="1" dirty="0">
                <a:solidFill>
                  <a:srgbClr val="9C6630"/>
                </a:solidFill>
                <a:latin typeface="Times New Roman" panose="02020603050405020304" pitchFamily="18" charset="0"/>
                <a:ea typeface="Cambria" panose="02040503050406030204" pitchFamily="18" charset="0"/>
                <a:cs typeface="Times New Roman" panose="02020603050405020304" pitchFamily="18" charset="0"/>
              </a:rPr>
              <a:t>Lateral</a:t>
            </a:r>
            <a:endParaRPr lang="es-MX" sz="2000" b="1" i="1" dirty="0">
              <a:solidFill>
                <a:srgbClr val="9C663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0" name="CuadroTexto 39">
            <a:extLst>
              <a:ext uri="{FF2B5EF4-FFF2-40B4-BE49-F238E27FC236}">
                <a16:creationId xmlns:a16="http://schemas.microsoft.com/office/drawing/2014/main" id="{B97F90CC-6E67-4754-A8EB-B03236A848E5}"/>
              </a:ext>
            </a:extLst>
          </p:cNvPr>
          <p:cNvSpPr txBox="1"/>
          <p:nvPr/>
        </p:nvSpPr>
        <p:spPr>
          <a:xfrm>
            <a:off x="-130626" y="5955810"/>
            <a:ext cx="1552591" cy="769441"/>
          </a:xfrm>
          <a:prstGeom prst="rect">
            <a:avLst/>
          </a:prstGeom>
          <a:noFill/>
        </p:spPr>
        <p:txBody>
          <a:bodyPr wrap="square">
            <a:spAutoFit/>
          </a:bodyPr>
          <a:lstStyle/>
          <a:p>
            <a:pPr algn="ctr"/>
            <a:r>
              <a:rPr lang="es-MX" sz="1100" dirty="0"/>
              <a:t>Capaces de proporcionarles lo que satisfaga sus aspiraciones.</a:t>
            </a:r>
          </a:p>
        </p:txBody>
      </p:sp>
      <p:pic>
        <p:nvPicPr>
          <p:cNvPr id="1036" name="Picture 12" descr="cobro-coactivo – Blog sobre Impuestos">
            <a:extLst>
              <a:ext uri="{FF2B5EF4-FFF2-40B4-BE49-F238E27FC236}">
                <a16:creationId xmlns:a16="http://schemas.microsoft.com/office/drawing/2014/main" id="{4828F14F-853B-4778-88A4-934A6EC3CAB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30151"/>
          <a:stretch/>
        </p:blipFill>
        <p:spPr bwMode="auto">
          <a:xfrm>
            <a:off x="4804849" y="5528884"/>
            <a:ext cx="1509828" cy="1329116"/>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D6638C9A-2F45-4397-AAA2-5E56789D5FBE}"/>
              </a:ext>
            </a:extLst>
          </p:cNvPr>
          <p:cNvSpPr txBox="1"/>
          <p:nvPr/>
        </p:nvSpPr>
        <p:spPr>
          <a:xfrm>
            <a:off x="2830414" y="5399498"/>
            <a:ext cx="2040914" cy="1384995"/>
          </a:xfrm>
          <a:prstGeom prst="rect">
            <a:avLst/>
          </a:prstGeom>
          <a:noFill/>
        </p:spPr>
        <p:txBody>
          <a:bodyPr wrap="square">
            <a:spAutoFit/>
          </a:bodyPr>
          <a:lstStyle/>
          <a:p>
            <a:pPr algn="ctr"/>
            <a:r>
              <a:rPr lang="es-MX" sz="28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Poder coactivo o de coerción</a:t>
            </a:r>
          </a:p>
        </p:txBody>
      </p:sp>
      <p:sp>
        <p:nvSpPr>
          <p:cNvPr id="44" name="CuadroTexto 43">
            <a:extLst>
              <a:ext uri="{FF2B5EF4-FFF2-40B4-BE49-F238E27FC236}">
                <a16:creationId xmlns:a16="http://schemas.microsoft.com/office/drawing/2014/main" id="{7833476D-2EAD-4559-9338-922567F7905F}"/>
              </a:ext>
            </a:extLst>
          </p:cNvPr>
          <p:cNvSpPr txBox="1"/>
          <p:nvPr/>
        </p:nvSpPr>
        <p:spPr>
          <a:xfrm>
            <a:off x="3102173" y="4468613"/>
            <a:ext cx="2744124" cy="646331"/>
          </a:xfrm>
          <a:prstGeom prst="rect">
            <a:avLst/>
          </a:prstGeom>
          <a:noFill/>
        </p:spPr>
        <p:txBody>
          <a:bodyPr wrap="square">
            <a:spAutoFit/>
          </a:bodyPr>
          <a:lstStyle/>
          <a:p>
            <a:pPr algn="just"/>
            <a:r>
              <a:rPr lang="es-MX" sz="1200" dirty="0"/>
              <a:t>Uno sufrirá un castigo si no se subordina a los deseos del agente de influencia.</a:t>
            </a:r>
          </a:p>
        </p:txBody>
      </p:sp>
      <p:sp>
        <p:nvSpPr>
          <p:cNvPr id="46" name="CuadroTexto 45">
            <a:extLst>
              <a:ext uri="{FF2B5EF4-FFF2-40B4-BE49-F238E27FC236}">
                <a16:creationId xmlns:a16="http://schemas.microsoft.com/office/drawing/2014/main" id="{2E7D0508-6682-428C-B559-A28973073179}"/>
              </a:ext>
            </a:extLst>
          </p:cNvPr>
          <p:cNvSpPr txBox="1"/>
          <p:nvPr/>
        </p:nvSpPr>
        <p:spPr>
          <a:xfrm>
            <a:off x="6388261" y="6069166"/>
            <a:ext cx="2656628" cy="646331"/>
          </a:xfrm>
          <a:prstGeom prst="rect">
            <a:avLst/>
          </a:prstGeom>
          <a:noFill/>
        </p:spPr>
        <p:txBody>
          <a:bodyPr wrap="square">
            <a:spAutoFit/>
          </a:bodyPr>
          <a:lstStyle/>
          <a:p>
            <a:pPr algn="just"/>
            <a:r>
              <a:rPr lang="es-MX" sz="1200" dirty="0"/>
              <a:t>Se les considera con el derecho de ejercer la autoridad porque ésta es propia de su posición.</a:t>
            </a:r>
          </a:p>
        </p:txBody>
      </p:sp>
      <p:sp>
        <p:nvSpPr>
          <p:cNvPr id="50" name="CuadroTexto 49">
            <a:extLst>
              <a:ext uri="{FF2B5EF4-FFF2-40B4-BE49-F238E27FC236}">
                <a16:creationId xmlns:a16="http://schemas.microsoft.com/office/drawing/2014/main" id="{12540588-BE83-458E-9C08-E3AED2517CBA}"/>
              </a:ext>
            </a:extLst>
          </p:cNvPr>
          <p:cNvSpPr txBox="1"/>
          <p:nvPr/>
        </p:nvSpPr>
        <p:spPr>
          <a:xfrm>
            <a:off x="8742239" y="4969867"/>
            <a:ext cx="3031392" cy="646331"/>
          </a:xfrm>
          <a:prstGeom prst="rect">
            <a:avLst/>
          </a:prstGeom>
          <a:noFill/>
        </p:spPr>
        <p:txBody>
          <a:bodyPr wrap="square">
            <a:spAutoFit/>
          </a:bodyPr>
          <a:lstStyle/>
          <a:p>
            <a:pPr algn="just"/>
            <a:r>
              <a:rPr lang="es-MX" sz="1200" dirty="0"/>
              <a:t>Relación positiva y motivadora que se da entre los influidos y la persona que influye.</a:t>
            </a:r>
          </a:p>
        </p:txBody>
      </p:sp>
      <p:pic>
        <p:nvPicPr>
          <p:cNvPr id="1042" name="Picture 18" descr="Mayo 2015 | Actualidad | ESAN">
            <a:extLst>
              <a:ext uri="{FF2B5EF4-FFF2-40B4-BE49-F238E27FC236}">
                <a16:creationId xmlns:a16="http://schemas.microsoft.com/office/drawing/2014/main" id="{C97E3D83-16C1-4707-9850-571B9306C4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2239" y="3646130"/>
            <a:ext cx="3031392" cy="1286508"/>
          </a:xfrm>
          <a:prstGeom prst="rect">
            <a:avLst/>
          </a:prstGeom>
          <a:noFill/>
          <a:extLst>
            <a:ext uri="{909E8E84-426E-40DD-AFC4-6F175D3DCCD1}">
              <a14:hiddenFill xmlns:a14="http://schemas.microsoft.com/office/drawing/2010/main">
                <a:solidFill>
                  <a:srgbClr val="FFFFFF"/>
                </a:solidFill>
              </a14:hiddenFill>
            </a:ext>
          </a:extLst>
        </p:spPr>
      </p:pic>
      <p:sp>
        <p:nvSpPr>
          <p:cNvPr id="53" name="CuadroTexto 52">
            <a:extLst>
              <a:ext uri="{FF2B5EF4-FFF2-40B4-BE49-F238E27FC236}">
                <a16:creationId xmlns:a16="http://schemas.microsoft.com/office/drawing/2014/main" id="{E8BE3D71-4B02-493C-8A1C-1180B8B7961B}"/>
              </a:ext>
            </a:extLst>
          </p:cNvPr>
          <p:cNvSpPr txBox="1"/>
          <p:nvPr/>
        </p:nvSpPr>
        <p:spPr>
          <a:xfrm>
            <a:off x="12180386" y="5827723"/>
            <a:ext cx="3171242" cy="830997"/>
          </a:xfrm>
          <a:prstGeom prst="rect">
            <a:avLst/>
          </a:prstGeom>
          <a:noFill/>
        </p:spPr>
        <p:txBody>
          <a:bodyPr wrap="square">
            <a:spAutoFit/>
          </a:bodyPr>
          <a:lstStyle/>
          <a:p>
            <a:pPr algn="just"/>
            <a:r>
              <a:rPr lang="es-MX" sz="1200" dirty="0"/>
              <a:t>Cuando los subordinados piensan que su superior cuenta con información y habilidad para mejorar sus eficiencias y su crecimiento.</a:t>
            </a:r>
          </a:p>
        </p:txBody>
      </p:sp>
      <p:pic>
        <p:nvPicPr>
          <p:cNvPr id="1044" name="Picture 20" descr="Poder de Experto – TDS">
            <a:extLst>
              <a:ext uri="{FF2B5EF4-FFF2-40B4-BE49-F238E27FC236}">
                <a16:creationId xmlns:a16="http://schemas.microsoft.com/office/drawing/2014/main" id="{15DE2BE4-712D-481E-8DB1-33BA2F3E54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05809" y="4203590"/>
            <a:ext cx="1521311" cy="1600852"/>
          </a:xfrm>
          <a:prstGeom prst="rect">
            <a:avLst/>
          </a:prstGeom>
          <a:noFill/>
          <a:extLst>
            <a:ext uri="{909E8E84-426E-40DD-AFC4-6F175D3DCCD1}">
              <a14:hiddenFill xmlns:a14="http://schemas.microsoft.com/office/drawing/2010/main">
                <a:solidFill>
                  <a:srgbClr val="FFFFFF"/>
                </a:solidFill>
              </a14:hiddenFill>
            </a:ext>
          </a:extLst>
        </p:spPr>
      </p:pic>
      <p:sp>
        <p:nvSpPr>
          <p:cNvPr id="56" name="CuadroTexto 55">
            <a:extLst>
              <a:ext uri="{FF2B5EF4-FFF2-40B4-BE49-F238E27FC236}">
                <a16:creationId xmlns:a16="http://schemas.microsoft.com/office/drawing/2014/main" id="{A53E1C99-7EDB-418D-8DAB-1003E47211B7}"/>
              </a:ext>
            </a:extLst>
          </p:cNvPr>
          <p:cNvSpPr txBox="1"/>
          <p:nvPr/>
        </p:nvSpPr>
        <p:spPr>
          <a:xfrm>
            <a:off x="9641558" y="477559"/>
            <a:ext cx="4124449" cy="276999"/>
          </a:xfrm>
          <a:prstGeom prst="rect">
            <a:avLst/>
          </a:prstGeom>
          <a:noFill/>
        </p:spPr>
        <p:txBody>
          <a:bodyPr wrap="square">
            <a:spAutoFit/>
          </a:bodyPr>
          <a:lstStyle/>
          <a:p>
            <a:r>
              <a:rPr lang="es-MX" sz="1200" dirty="0"/>
              <a:t>Es la influencia de un superior sobre un subordinado. </a:t>
            </a:r>
          </a:p>
        </p:txBody>
      </p:sp>
      <p:sp>
        <p:nvSpPr>
          <p:cNvPr id="59" name="CuadroTexto 58">
            <a:extLst>
              <a:ext uri="{FF2B5EF4-FFF2-40B4-BE49-F238E27FC236}">
                <a16:creationId xmlns:a16="http://schemas.microsoft.com/office/drawing/2014/main" id="{A7E97901-C399-49BE-8016-A5E2AE1E95C2}"/>
              </a:ext>
            </a:extLst>
          </p:cNvPr>
          <p:cNvSpPr txBox="1"/>
          <p:nvPr/>
        </p:nvSpPr>
        <p:spPr>
          <a:xfrm>
            <a:off x="9619607" y="1472490"/>
            <a:ext cx="4146400" cy="461665"/>
          </a:xfrm>
          <a:prstGeom prst="rect">
            <a:avLst/>
          </a:prstGeom>
          <a:noFill/>
        </p:spPr>
        <p:txBody>
          <a:bodyPr wrap="square">
            <a:spAutoFit/>
          </a:bodyPr>
          <a:lstStyle/>
          <a:p>
            <a:pPr algn="just"/>
            <a:r>
              <a:rPr lang="es-MX" sz="1200" dirty="0"/>
              <a:t>Son los intentos de los subordinados por influir en sus superiores. </a:t>
            </a:r>
          </a:p>
        </p:txBody>
      </p:sp>
      <p:sp>
        <p:nvSpPr>
          <p:cNvPr id="61" name="CuadroTexto 60">
            <a:extLst>
              <a:ext uri="{FF2B5EF4-FFF2-40B4-BE49-F238E27FC236}">
                <a16:creationId xmlns:a16="http://schemas.microsoft.com/office/drawing/2014/main" id="{376F4E05-8CD2-4B29-AFE4-14800812C642}"/>
              </a:ext>
            </a:extLst>
          </p:cNvPr>
          <p:cNvSpPr txBox="1"/>
          <p:nvPr/>
        </p:nvSpPr>
        <p:spPr>
          <a:xfrm>
            <a:off x="9644697" y="2607711"/>
            <a:ext cx="4086950" cy="769441"/>
          </a:xfrm>
          <a:prstGeom prst="rect">
            <a:avLst/>
          </a:prstGeom>
          <a:noFill/>
        </p:spPr>
        <p:txBody>
          <a:bodyPr wrap="square">
            <a:spAutoFit/>
          </a:bodyPr>
          <a:lstStyle/>
          <a:p>
            <a:pPr algn="just"/>
            <a:r>
              <a:rPr lang="es-MX" sz="1100" dirty="0"/>
              <a:t>El gerente emplea la mayor parte de su tiempo fuera de la unidad laboral, tratando con otros jefes de departamento, de divisiones o de unidades subsidiarias, sobre los cuales no tiene un control formal.</a:t>
            </a:r>
          </a:p>
        </p:txBody>
      </p:sp>
      <p:pic>
        <p:nvPicPr>
          <p:cNvPr id="1050" name="Picture 26" descr="pirámide triangular - Diccionario de Matemáticas | Superprof">
            <a:extLst>
              <a:ext uri="{FF2B5EF4-FFF2-40B4-BE49-F238E27FC236}">
                <a16:creationId xmlns:a16="http://schemas.microsoft.com/office/drawing/2014/main" id="{0CC5E3EC-5968-48C9-AA33-D814A0FF79A5}"/>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3936232" y="2477429"/>
            <a:ext cx="1108559" cy="92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5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408CC-B015-4052-998D-1B8C4AD8C226}"/>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DFDA645E-1711-4695-8401-61ED921195A1}"/>
              </a:ext>
            </a:extLst>
          </p:cNvPr>
          <p:cNvSpPr>
            <a:spLocks noGrp="1"/>
          </p:cNvSpPr>
          <p:nvPr>
            <p:ph idx="1"/>
          </p:nvPr>
        </p:nvSpPr>
        <p:spPr>
          <a:xfrm>
            <a:off x="937622" y="1463040"/>
            <a:ext cx="13351252" cy="4160520"/>
          </a:xfrm>
        </p:spPr>
        <p:txBody>
          <a:bodyPr>
            <a:normAutofit/>
          </a:bodyPr>
          <a:lstStyle/>
          <a:p>
            <a:pPr algn="just"/>
            <a:r>
              <a:rPr lang="es-MX" sz="2200" dirty="0"/>
              <a:t>En este tema pude identificar los tipos de poder, ya que varios de éstos nunca los clasifique, pero es importante mencionar que cuando estaba realizando cada uno de ellos, me pude imaginar quienes encajaban perfectamente en cada papel, desde políticos hasta gente muy buena para asumir papeles importantes. En conclusión, la autoridad o poder sobre alguien se debe de hacer de manera saludable y no de forma agresiva, como muchos de los jefes de alto rango suelen usar, ojala en un futuro esto cambie para que se puedan ver esos resultados que tanto esperamos.</a:t>
            </a:r>
          </a:p>
        </p:txBody>
      </p:sp>
    </p:spTree>
    <p:extLst>
      <p:ext uri="{BB962C8B-B14F-4D97-AF65-F5344CB8AC3E}">
        <p14:creationId xmlns:p14="http://schemas.microsoft.com/office/powerpoint/2010/main" val="2447611213"/>
      </p:ext>
    </p:extLst>
  </p:cSld>
  <p:clrMapOvr>
    <a:masterClrMapping/>
  </p:clrMapOvr>
</p:sld>
</file>

<file path=ppt/theme/theme1.xml><?xml version="1.0" encoding="utf-8"?>
<a:theme xmlns:a="http://schemas.openxmlformats.org/drawingml/2006/main" name="BrushVTI">
  <a:themeElements>
    <a:clrScheme name="AnalogousFromDarkSeed_2SEEDS">
      <a:dk1>
        <a:srgbClr val="000000"/>
      </a:dk1>
      <a:lt1>
        <a:srgbClr val="FFFFFF"/>
      </a:lt1>
      <a:dk2>
        <a:srgbClr val="243441"/>
      </a:dk2>
      <a:lt2>
        <a:srgbClr val="E8E4E2"/>
      </a:lt2>
      <a:accent1>
        <a:srgbClr val="3881B4"/>
      </a:accent1>
      <a:accent2>
        <a:srgbClr val="43B3B2"/>
      </a:accent2>
      <a:accent3>
        <a:srgbClr val="4A5FC6"/>
      </a:accent3>
      <a:accent4>
        <a:srgbClr val="A038B4"/>
      </a:accent4>
      <a:accent5>
        <a:srgbClr val="C64AA6"/>
      </a:accent5>
      <a:accent6>
        <a:srgbClr val="B43861"/>
      </a:accent6>
      <a:hlink>
        <a:srgbClr val="BA51C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348</Words>
  <Application>Microsoft Office PowerPoint</Application>
  <PresentationFormat>Personalizado</PresentationFormat>
  <Paragraphs>34</Paragraphs>
  <Slides>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vt:i4>
      </vt:variant>
    </vt:vector>
  </HeadingPairs>
  <TitlesOfParts>
    <vt:vector size="10" baseType="lpstr">
      <vt:lpstr>Arial</vt:lpstr>
      <vt:lpstr>Calibri</vt:lpstr>
      <vt:lpstr>Century Gothic</vt:lpstr>
      <vt:lpstr>Elephant</vt:lpstr>
      <vt:lpstr>Times New Roman</vt:lpstr>
      <vt:lpstr>Tw Cen MT Condensed</vt:lpstr>
      <vt:lpstr>BrushVTI</vt:lpstr>
      <vt:lpstr>Poder y Autoridad</vt:lpstr>
      <vt:lpstr>Mapa Mental</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Poder y Autoridad</dc:title>
  <dc:creator>Yesi Monsivais</dc:creator>
  <cp:lastModifiedBy>Yesi Monsivais</cp:lastModifiedBy>
  <cp:revision>11</cp:revision>
  <dcterms:created xsi:type="dcterms:W3CDTF">2020-07-11T01:43:45Z</dcterms:created>
  <dcterms:modified xsi:type="dcterms:W3CDTF">2020-07-11T03:21:49Z</dcterms:modified>
</cp:coreProperties>
</file>