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8"/>
    <p:restoredTop sz="94658"/>
  </p:normalViewPr>
  <p:slideViewPr>
    <p:cSldViewPr snapToGrid="0">
      <p:cViewPr varScale="1">
        <p:scale>
          <a:sx n="110" d="100"/>
          <a:sy n="110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204E-4D13-AB20-C814-139923B21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29CA0-EE04-000C-F4A8-A42EA718B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023C9-D554-ED2B-7F73-8DF5C9D1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1A5C-3B5E-0C45-AB52-7F990E529005}" type="datetimeFigureOut">
              <a:rPr lang="en-SE" smtClean="0"/>
              <a:t>2022-11-08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2A037-D8F9-2E15-3949-0FEE9724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7218D-E699-0FAC-868E-667E327B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4B62-A4A3-D34D-B09B-58E7FDBC230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8276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3DB0-65B2-4CCB-2875-76E10FEC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3C0B3-6FBB-F3AE-01C9-5D7327F77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6AE8E-2A14-4A45-8209-41792BB8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1A5C-3B5E-0C45-AB52-7F990E529005}" type="datetimeFigureOut">
              <a:rPr lang="en-SE" smtClean="0"/>
              <a:t>2022-11-08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37C58-9652-0EEC-9977-2E47F3A9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F8221-0BD1-4E29-FA76-882AC5A8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4B62-A4A3-D34D-B09B-58E7FDBC230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3553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E7424-B644-2D66-FB56-2DA89FF1A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A2FFD-002E-7A01-D749-95B463107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28730-11B0-BBB8-B91A-992567AA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1A5C-3B5E-0C45-AB52-7F990E529005}" type="datetimeFigureOut">
              <a:rPr lang="en-SE" smtClean="0"/>
              <a:t>2022-11-08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88942-97B0-C177-944C-6601ABF7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25416-7927-7F7B-0976-128750CF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4B62-A4A3-D34D-B09B-58E7FDBC230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2011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664B-DBE2-4FAA-E2E8-6C0D6499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72A9-3B3D-6F52-A0CA-8C945AF9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98B74-CBE3-C3A3-50AE-6954855C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1A5C-3B5E-0C45-AB52-7F990E529005}" type="datetimeFigureOut">
              <a:rPr lang="en-SE" smtClean="0"/>
              <a:t>2022-11-08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D84DC-8FD9-44AE-CAB7-8099E714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4052C-FEB8-3178-2386-CAF398B0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4B62-A4A3-D34D-B09B-58E7FDBC230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1368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0BA9-EEB1-708B-F3B4-EAA2B243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1D9B-2CF5-4E53-1050-BB3F7140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7E295-23F9-FBF2-AB1F-16387448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1A5C-3B5E-0C45-AB52-7F990E529005}" type="datetimeFigureOut">
              <a:rPr lang="en-SE" smtClean="0"/>
              <a:t>2022-11-08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8C50F-2116-F834-6DD8-81233B65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CF773-4529-531D-F7F7-A28FF367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4B62-A4A3-D34D-B09B-58E7FDBC230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5368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32FA-328C-556C-C5F2-AE5FAE08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48B0-8CEA-6AEF-1BA4-87AAC37B0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2672B-0040-5F68-E97D-012E99709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F1B81-6754-3A1C-2A32-BB4681F3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1A5C-3B5E-0C45-AB52-7F990E529005}" type="datetimeFigureOut">
              <a:rPr lang="en-SE" smtClean="0"/>
              <a:t>2022-11-08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E2839-9AB0-7EBF-D5A0-BC56830F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E8541-A44E-9BF7-4BAF-E5670FE1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4B62-A4A3-D34D-B09B-58E7FDBC230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7870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9722-16F4-E5DE-BB6E-927B778E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0A328-82D9-1124-AC51-DE086C8A1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18CE-861A-5960-77FD-676E11017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F9889-78EF-7F0A-C365-5993FA7BA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04AE8-2EDA-2070-03F1-BE2A5EB95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0A57E-C001-4165-422F-61CDF138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1A5C-3B5E-0C45-AB52-7F990E529005}" type="datetimeFigureOut">
              <a:rPr lang="en-SE" smtClean="0"/>
              <a:t>2022-11-08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3B7D5-03E0-99EB-3122-6AF46AB0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B46F2-7926-723A-5FC3-46621AF0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4B62-A4A3-D34D-B09B-58E7FDBC230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3879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6A83-656D-05A1-C4DF-FCCDEF54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2869E-ACB6-5ABD-38A7-987C02A1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1A5C-3B5E-0C45-AB52-7F990E529005}" type="datetimeFigureOut">
              <a:rPr lang="en-SE" smtClean="0"/>
              <a:t>2022-11-08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F7835-1BBA-64C1-F4DC-A4DF3C0F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D1630-114D-CF57-F09D-95172CEE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4B62-A4A3-D34D-B09B-58E7FDBC230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3137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439D9-9850-769D-255C-1FFB62D5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1A5C-3B5E-0C45-AB52-7F990E529005}" type="datetimeFigureOut">
              <a:rPr lang="en-SE" smtClean="0"/>
              <a:t>2022-11-08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A4AAD-85BE-684C-4A29-86922105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0358C-0A8F-14B1-C10A-6F928CC3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4B62-A4A3-D34D-B09B-58E7FDBC230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868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39CF-B937-F280-819E-35AA9F76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D9D1A-EDF1-2422-C3E8-F6A60AFC2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918E-E56A-1777-EF48-96BF67D81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A53D5-E58A-B143-6DA3-BA0F501A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1A5C-3B5E-0C45-AB52-7F990E529005}" type="datetimeFigureOut">
              <a:rPr lang="en-SE" smtClean="0"/>
              <a:t>2022-11-08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1CE38-3DBF-791E-EF9E-A462694D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43B9B-3CF4-EE6B-D740-A6A79683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4B62-A4A3-D34D-B09B-58E7FDBC230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7904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B96E-0D52-F589-1146-EE71824F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DD60D-36C8-A1AE-E234-1BE14F11A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6BD2D-4400-1FDF-4595-B7E7958CF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01647-C862-DDF2-B8C3-8CDB43D0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1A5C-3B5E-0C45-AB52-7F990E529005}" type="datetimeFigureOut">
              <a:rPr lang="en-SE" smtClean="0"/>
              <a:t>2022-11-08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42973-4842-AE68-6D47-808AC33B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90ED4-358E-3E39-320D-A91E0FE6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4B62-A4A3-D34D-B09B-58E7FDBC230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8676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57718-F4AA-7364-B113-096D445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E8D95-A8D6-D876-6B60-931043C1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B9B8D-98B7-6879-636C-2A24381FE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31A5C-3B5E-0C45-AB52-7F990E529005}" type="datetimeFigureOut">
              <a:rPr lang="en-SE" smtClean="0"/>
              <a:t>2022-11-08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AE02B-DEF8-4559-8B9C-99E3E2C74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AD01F-14BE-6079-C8C8-AC52BF291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54B62-A4A3-D34D-B09B-58E7FDBC230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5000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svg"/><Relationship Id="rId15" Type="http://schemas.openxmlformats.org/officeDocument/2006/relationships/image" Target="../media/image14.emf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7D8AA58-3D23-9351-330F-9854F624EFDF}"/>
              </a:ext>
            </a:extLst>
          </p:cNvPr>
          <p:cNvGrpSpPr/>
          <p:nvPr/>
        </p:nvGrpSpPr>
        <p:grpSpPr>
          <a:xfrm>
            <a:off x="1821190" y="1079266"/>
            <a:ext cx="1761697" cy="1540694"/>
            <a:chOff x="946691" y="1023726"/>
            <a:chExt cx="1761697" cy="154069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E77E1EF-27F3-6BFD-F0D0-02C8543A28B4}"/>
                </a:ext>
              </a:extLst>
            </p:cNvPr>
            <p:cNvSpPr/>
            <p:nvPr/>
          </p:nvSpPr>
          <p:spPr>
            <a:xfrm>
              <a:off x="946691" y="1023726"/>
              <a:ext cx="1761697" cy="962727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accent6">
                      <a:lumMod val="50000"/>
                    </a:schemeClr>
                  </a:solidFill>
                </a:rPr>
                <a:t>Forest Cover Change</a:t>
              </a:r>
              <a:r>
                <a:rPr lang="en-GB" sz="1400" dirty="0"/>
                <a:t> </a:t>
              </a:r>
              <a:endParaRPr lang="en-SE" sz="1400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7DE2BA3-8F41-CCF4-B215-0FB68140B43A}"/>
                </a:ext>
              </a:extLst>
            </p:cNvPr>
            <p:cNvCxnSpPr/>
            <p:nvPr/>
          </p:nvCxnSpPr>
          <p:spPr>
            <a:xfrm>
              <a:off x="1815872" y="1996862"/>
              <a:ext cx="0" cy="5675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152AC0-A2FA-FFB5-790E-B0B72AFE5F7E}"/>
              </a:ext>
            </a:extLst>
          </p:cNvPr>
          <p:cNvCxnSpPr/>
          <p:nvPr/>
        </p:nvCxnSpPr>
        <p:spPr>
          <a:xfrm flipH="1">
            <a:off x="3758670" y="1284721"/>
            <a:ext cx="1082565" cy="206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2CEDEA-6444-FE06-08CA-183BF9AFDCEC}"/>
              </a:ext>
            </a:extLst>
          </p:cNvPr>
          <p:cNvCxnSpPr>
            <a:cxnSpLocks/>
          </p:cNvCxnSpPr>
          <p:nvPr/>
        </p:nvCxnSpPr>
        <p:spPr>
          <a:xfrm flipH="1" flipV="1">
            <a:off x="3616739" y="1751608"/>
            <a:ext cx="1040101" cy="234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B7C598-6755-59FE-4375-7D8975B9B8BE}"/>
              </a:ext>
            </a:extLst>
          </p:cNvPr>
          <p:cNvSpPr txBox="1"/>
          <p:nvPr/>
        </p:nvSpPr>
        <p:spPr>
          <a:xfrm>
            <a:off x="4539983" y="953331"/>
            <a:ext cx="2469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1600" dirty="0"/>
              <a:t>++++ </a:t>
            </a:r>
          </a:p>
          <a:p>
            <a:pPr algn="ctr"/>
            <a:r>
              <a:rPr lang="en-SE" sz="1600" dirty="0"/>
              <a:t>Forest loss globally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178CAF-0CF4-51CE-337C-B987325D58A3}"/>
              </a:ext>
            </a:extLst>
          </p:cNvPr>
          <p:cNvCxnSpPr>
            <a:cxnSpLocks/>
          </p:cNvCxnSpPr>
          <p:nvPr/>
        </p:nvCxnSpPr>
        <p:spPr>
          <a:xfrm>
            <a:off x="5741038" y="690319"/>
            <a:ext cx="0" cy="273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6C65914-EF5D-F27A-CEBA-83A31843D778}"/>
              </a:ext>
            </a:extLst>
          </p:cNvPr>
          <p:cNvSpPr txBox="1"/>
          <p:nvPr/>
        </p:nvSpPr>
        <p:spPr>
          <a:xfrm>
            <a:off x="6689719" y="1531431"/>
            <a:ext cx="2469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</a:t>
            </a:r>
            <a:r>
              <a:rPr lang="en-SE" sz="1600" dirty="0"/>
              <a:t>ctive proceses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A14AF1-1A93-A040-89A8-F65D91FFEB33}"/>
              </a:ext>
            </a:extLst>
          </p:cNvPr>
          <p:cNvCxnSpPr>
            <a:cxnSpLocks/>
          </p:cNvCxnSpPr>
          <p:nvPr/>
        </p:nvCxnSpPr>
        <p:spPr>
          <a:xfrm>
            <a:off x="5662614" y="1509668"/>
            <a:ext cx="0" cy="476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99C60B-02F7-EBF1-3D9F-0607AC4F79D7}"/>
              </a:ext>
            </a:extLst>
          </p:cNvPr>
          <p:cNvGrpSpPr/>
          <p:nvPr/>
        </p:nvGrpSpPr>
        <p:grpSpPr>
          <a:xfrm>
            <a:off x="4784963" y="1919534"/>
            <a:ext cx="2028490" cy="402841"/>
            <a:chOff x="3563006" y="1479950"/>
            <a:chExt cx="2028490" cy="4028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A935E0-155D-C1F8-77D3-972629CCEFAB}"/>
                </a:ext>
              </a:extLst>
            </p:cNvPr>
            <p:cNvSpPr txBox="1"/>
            <p:nvPr/>
          </p:nvSpPr>
          <p:spPr>
            <a:xfrm>
              <a:off x="3563006" y="1496987"/>
              <a:ext cx="20284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E" sz="1600" dirty="0"/>
                <a:t>Forest cover GAIN 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F20844-ECE4-25A4-9F0B-FC787C0A8C43}"/>
                </a:ext>
              </a:extLst>
            </p:cNvPr>
            <p:cNvSpPr/>
            <p:nvPr/>
          </p:nvSpPr>
          <p:spPr>
            <a:xfrm>
              <a:off x="4636959" y="1479950"/>
              <a:ext cx="594351" cy="402841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60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AE996D9-59CB-7D05-7E66-ACBDFCF8F1BA}"/>
              </a:ext>
            </a:extLst>
          </p:cNvPr>
          <p:cNvSpPr txBox="1"/>
          <p:nvPr/>
        </p:nvSpPr>
        <p:spPr>
          <a:xfrm>
            <a:off x="7296767" y="2000046"/>
            <a:ext cx="1518387" cy="58477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E" sz="1600" dirty="0">
                <a:solidFill>
                  <a:schemeClr val="accent6">
                    <a:lumMod val="50000"/>
                  </a:schemeClr>
                </a:solidFill>
              </a:rPr>
              <a:t>Passive processes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B04688-E423-8E35-16D0-98EF90761505}"/>
              </a:ext>
            </a:extLst>
          </p:cNvPr>
          <p:cNvCxnSpPr>
            <a:cxnSpLocks/>
          </p:cNvCxnSpPr>
          <p:nvPr/>
        </p:nvCxnSpPr>
        <p:spPr>
          <a:xfrm flipH="1">
            <a:off x="6690308" y="1703299"/>
            <a:ext cx="375041" cy="246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762FD3-4506-4F27-248C-9E4695A61BD2}"/>
              </a:ext>
            </a:extLst>
          </p:cNvPr>
          <p:cNvCxnSpPr>
            <a:cxnSpLocks/>
          </p:cNvCxnSpPr>
          <p:nvPr/>
        </p:nvCxnSpPr>
        <p:spPr>
          <a:xfrm flipH="1" flipV="1">
            <a:off x="6793541" y="2115475"/>
            <a:ext cx="356456" cy="145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5A2A212-19CC-3BEC-7E15-993A205C9E71}"/>
              </a:ext>
            </a:extLst>
          </p:cNvPr>
          <p:cNvSpPr txBox="1"/>
          <p:nvPr/>
        </p:nvSpPr>
        <p:spPr>
          <a:xfrm>
            <a:off x="8981837" y="1496073"/>
            <a:ext cx="3000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Active conservation practices </a:t>
            </a:r>
            <a:endParaRPr lang="en-SE" sz="16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467995-3F14-9F79-53C7-F615A53F573F}"/>
              </a:ext>
            </a:extLst>
          </p:cNvPr>
          <p:cNvCxnSpPr>
            <a:cxnSpLocks/>
          </p:cNvCxnSpPr>
          <p:nvPr/>
        </p:nvCxnSpPr>
        <p:spPr>
          <a:xfrm flipH="1">
            <a:off x="8746558" y="1700708"/>
            <a:ext cx="4007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3F08171-932E-5C7B-53E8-9B2EFBFDD889}"/>
              </a:ext>
            </a:extLst>
          </p:cNvPr>
          <p:cNvSpPr txBox="1"/>
          <p:nvPr/>
        </p:nvSpPr>
        <p:spPr>
          <a:xfrm>
            <a:off x="9340216" y="2000046"/>
            <a:ext cx="2042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</a:t>
            </a:r>
            <a:r>
              <a:rPr lang="en-SE" sz="1600" dirty="0"/>
              <a:t>and abandonment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7F3EB95-E0C9-3F7A-7855-253AF01C238B}"/>
              </a:ext>
            </a:extLst>
          </p:cNvPr>
          <p:cNvCxnSpPr>
            <a:cxnSpLocks/>
          </p:cNvCxnSpPr>
          <p:nvPr/>
        </p:nvCxnSpPr>
        <p:spPr>
          <a:xfrm flipH="1">
            <a:off x="8864260" y="2184667"/>
            <a:ext cx="3663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47D2F52-BD62-A03B-E2A8-4DAE0E1F25D2}"/>
              </a:ext>
            </a:extLst>
          </p:cNvPr>
          <p:cNvSpPr txBox="1"/>
          <p:nvPr/>
        </p:nvSpPr>
        <p:spPr>
          <a:xfrm>
            <a:off x="9124952" y="2724205"/>
            <a:ext cx="1352817" cy="83099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E" sz="1600" dirty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SE" sz="1600" dirty="0">
                <a:solidFill>
                  <a:schemeClr val="accent6">
                    <a:lumMod val="50000"/>
                  </a:schemeClr>
                </a:solidFill>
              </a:rPr>
              <a:t>tural Forest regeneration 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F0C388-2728-F4CE-C7C3-9454E7FEDA05}"/>
              </a:ext>
            </a:extLst>
          </p:cNvPr>
          <p:cNvCxnSpPr>
            <a:cxnSpLocks/>
          </p:cNvCxnSpPr>
          <p:nvPr/>
        </p:nvCxnSpPr>
        <p:spPr>
          <a:xfrm flipH="1">
            <a:off x="9865278" y="2322376"/>
            <a:ext cx="250178" cy="295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8A594A-366E-2A24-D9AC-1F97E9E39787}"/>
              </a:ext>
            </a:extLst>
          </p:cNvPr>
          <p:cNvCxnSpPr>
            <a:cxnSpLocks/>
          </p:cNvCxnSpPr>
          <p:nvPr/>
        </p:nvCxnSpPr>
        <p:spPr>
          <a:xfrm flipH="1" flipV="1">
            <a:off x="9013706" y="2374164"/>
            <a:ext cx="425786" cy="210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2235BCA-9932-06B7-1CAC-EEA5D29A6336}"/>
              </a:ext>
            </a:extLst>
          </p:cNvPr>
          <p:cNvSpPr/>
          <p:nvPr/>
        </p:nvSpPr>
        <p:spPr>
          <a:xfrm>
            <a:off x="6157358" y="2992683"/>
            <a:ext cx="2341132" cy="75651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6">
                    <a:lumMod val="50000"/>
                  </a:schemeClr>
                </a:solidFill>
              </a:rPr>
              <a:t>To what extent these forests are able to recover?  </a:t>
            </a:r>
            <a:endParaRPr lang="en-SE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CA1AA61-A24B-D378-9122-D38E8E9ACAA6}"/>
              </a:ext>
            </a:extLst>
          </p:cNvPr>
          <p:cNvCxnSpPr>
            <a:cxnSpLocks/>
          </p:cNvCxnSpPr>
          <p:nvPr/>
        </p:nvCxnSpPr>
        <p:spPr>
          <a:xfrm flipH="1">
            <a:off x="8498490" y="2890009"/>
            <a:ext cx="365770" cy="261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AFB4ABC-B259-F22E-A41E-9E60A9E77052}"/>
              </a:ext>
            </a:extLst>
          </p:cNvPr>
          <p:cNvCxnSpPr>
            <a:cxnSpLocks/>
          </p:cNvCxnSpPr>
          <p:nvPr/>
        </p:nvCxnSpPr>
        <p:spPr>
          <a:xfrm>
            <a:off x="7924689" y="2425874"/>
            <a:ext cx="0" cy="276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54CC826-A6B5-4EF3-C1BE-EFE2920FE2C5}"/>
              </a:ext>
            </a:extLst>
          </p:cNvPr>
          <p:cNvCxnSpPr>
            <a:cxnSpLocks/>
          </p:cNvCxnSpPr>
          <p:nvPr/>
        </p:nvCxnSpPr>
        <p:spPr>
          <a:xfrm>
            <a:off x="6341433" y="2397210"/>
            <a:ext cx="155388" cy="468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E2790C1-48B7-B9AF-C796-76318ED674BA}"/>
              </a:ext>
            </a:extLst>
          </p:cNvPr>
          <p:cNvGrpSpPr/>
          <p:nvPr/>
        </p:nvGrpSpPr>
        <p:grpSpPr>
          <a:xfrm>
            <a:off x="1963732" y="2702660"/>
            <a:ext cx="1352809" cy="1113417"/>
            <a:chOff x="2698925" y="2683077"/>
            <a:chExt cx="1352809" cy="111341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C91E9BF-22E9-82C2-1664-4332FBE20085}"/>
                </a:ext>
              </a:extLst>
            </p:cNvPr>
            <p:cNvSpPr/>
            <p:nvPr/>
          </p:nvSpPr>
          <p:spPr>
            <a:xfrm>
              <a:off x="2698925" y="2683077"/>
              <a:ext cx="1352809" cy="1113417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400" dirty="0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D403802-016D-AC46-E26D-0B91FD4E52EE}"/>
                </a:ext>
              </a:extLst>
            </p:cNvPr>
            <p:cNvGrpSpPr/>
            <p:nvPr/>
          </p:nvGrpSpPr>
          <p:grpSpPr>
            <a:xfrm>
              <a:off x="2935953" y="2879968"/>
              <a:ext cx="878751" cy="852029"/>
              <a:chOff x="2952662" y="2802676"/>
              <a:chExt cx="878751" cy="85202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C576E40-06B8-F503-B256-BB912F1338FC}"/>
                  </a:ext>
                </a:extLst>
              </p:cNvPr>
              <p:cNvGrpSpPr/>
              <p:nvPr/>
            </p:nvGrpSpPr>
            <p:grpSpPr>
              <a:xfrm>
                <a:off x="2952662" y="2802676"/>
                <a:ext cx="878751" cy="307777"/>
                <a:chOff x="1122107" y="2735765"/>
                <a:chExt cx="1986806" cy="307777"/>
              </a:xfrm>
            </p:grpSpPr>
            <p:sp>
              <p:nvSpPr>
                <p:cNvPr id="6" name="Triangle 5">
                  <a:extLst>
                    <a:ext uri="{FF2B5EF4-FFF2-40B4-BE49-F238E27FC236}">
                      <a16:creationId xmlns:a16="http://schemas.microsoft.com/office/drawing/2014/main" id="{273B805E-8633-C4C5-2097-8DCA6CEDE773}"/>
                    </a:ext>
                  </a:extLst>
                </p:cNvPr>
                <p:cNvSpPr/>
                <p:nvPr/>
              </p:nvSpPr>
              <p:spPr>
                <a:xfrm>
                  <a:off x="1122107" y="2745922"/>
                  <a:ext cx="490177" cy="240415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E" sz="1400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E94FDF2-1507-AF4D-9542-AAB3EDF529BF}"/>
                    </a:ext>
                  </a:extLst>
                </p:cNvPr>
                <p:cNvSpPr txBox="1"/>
                <p:nvPr/>
              </p:nvSpPr>
              <p:spPr>
                <a:xfrm>
                  <a:off x="1458788" y="2735765"/>
                  <a:ext cx="165012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E" sz="1400" dirty="0"/>
                    <a:t>Habitat </a:t>
                  </a:r>
                </a:p>
              </p:txBody>
            </p:sp>
          </p:grpSp>
          <p:pic>
            <p:nvPicPr>
              <p:cNvPr id="82" name="Graphic 81" descr="Deciduous tree">
                <a:extLst>
                  <a:ext uri="{FF2B5EF4-FFF2-40B4-BE49-F238E27FC236}">
                    <a16:creationId xmlns:a16="http://schemas.microsoft.com/office/drawing/2014/main" id="{F23DC72C-C77C-4784-30BA-9C9E328FBE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1574" y="3063405"/>
                <a:ext cx="591300" cy="591300"/>
              </a:xfrm>
              <a:prstGeom prst="rect">
                <a:avLst/>
              </a:prstGeom>
            </p:spPr>
          </p:pic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F1A55CB-C760-8063-C0C0-755A50A8005B}"/>
              </a:ext>
            </a:extLst>
          </p:cNvPr>
          <p:cNvGrpSpPr/>
          <p:nvPr/>
        </p:nvGrpSpPr>
        <p:grpSpPr>
          <a:xfrm>
            <a:off x="4603315" y="196562"/>
            <a:ext cx="3047011" cy="825335"/>
            <a:chOff x="3939551" y="103394"/>
            <a:chExt cx="3047011" cy="825335"/>
          </a:xfrm>
        </p:grpSpPr>
        <p:pic>
          <p:nvPicPr>
            <p:cNvPr id="83" name="Graphic 82" descr="Deciduous tree">
              <a:extLst>
                <a:ext uri="{FF2B5EF4-FFF2-40B4-BE49-F238E27FC236}">
                  <a16:creationId xmlns:a16="http://schemas.microsoft.com/office/drawing/2014/main" id="{59800AE0-38B5-8642-D152-A2F7738B1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00350" y="103394"/>
              <a:ext cx="591300" cy="591300"/>
            </a:xfrm>
            <a:prstGeom prst="rect">
              <a:avLst/>
            </a:prstGeom>
          </p:spPr>
        </p:pic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5844F8EC-6E42-33E0-030E-3B9E2D33C367}"/>
                </a:ext>
              </a:extLst>
            </p:cNvPr>
            <p:cNvGrpSpPr/>
            <p:nvPr/>
          </p:nvGrpSpPr>
          <p:grpSpPr>
            <a:xfrm>
              <a:off x="3939551" y="186373"/>
              <a:ext cx="3047011" cy="742356"/>
              <a:chOff x="5207246" y="186304"/>
              <a:chExt cx="3047011" cy="742356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05C6CA-CE70-642C-39B8-BB86AB839AA6}"/>
                  </a:ext>
                </a:extLst>
              </p:cNvPr>
              <p:cNvSpPr txBox="1"/>
              <p:nvPr/>
            </p:nvSpPr>
            <p:spPr>
              <a:xfrm>
                <a:off x="5207246" y="186304"/>
                <a:ext cx="2118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E" dirty="0">
                    <a:solidFill>
                      <a:schemeClr val="accent6">
                        <a:lumMod val="50000"/>
                      </a:schemeClr>
                    </a:solidFill>
                  </a:rPr>
                  <a:t>TROPICAL FORESTS </a:t>
                </a:r>
              </a:p>
            </p:txBody>
          </p:sp>
          <p:pic>
            <p:nvPicPr>
              <p:cNvPr id="84" name="Graphic 83" descr="Deciduous tree">
                <a:extLst>
                  <a:ext uri="{FF2B5EF4-FFF2-40B4-BE49-F238E27FC236}">
                    <a16:creationId xmlns:a16="http://schemas.microsoft.com/office/drawing/2014/main" id="{E3106B1A-C773-98DF-4B29-CA6360197A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30177" y="227839"/>
                <a:ext cx="466786" cy="466786"/>
              </a:xfrm>
              <a:prstGeom prst="rect">
                <a:avLst/>
              </a:prstGeom>
            </p:spPr>
          </p:pic>
          <p:pic>
            <p:nvPicPr>
              <p:cNvPr id="85" name="Graphic 84" descr="Deciduous tree">
                <a:extLst>
                  <a:ext uri="{FF2B5EF4-FFF2-40B4-BE49-F238E27FC236}">
                    <a16:creationId xmlns:a16="http://schemas.microsoft.com/office/drawing/2014/main" id="{2B0E0504-A4E0-B112-C910-BAFA99580C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94239" y="499935"/>
                <a:ext cx="370465" cy="370465"/>
              </a:xfrm>
              <a:prstGeom prst="rect">
                <a:avLst/>
              </a:prstGeom>
            </p:spPr>
          </p:pic>
          <p:pic>
            <p:nvPicPr>
              <p:cNvPr id="86" name="Graphic 85" descr="Deciduous tree">
                <a:extLst>
                  <a:ext uri="{FF2B5EF4-FFF2-40B4-BE49-F238E27FC236}">
                    <a16:creationId xmlns:a16="http://schemas.microsoft.com/office/drawing/2014/main" id="{E1468CAC-819F-495D-A301-F121FC7DF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59908" y="337360"/>
                <a:ext cx="394349" cy="591300"/>
              </a:xfrm>
              <a:prstGeom prst="rect">
                <a:avLst/>
              </a:prstGeom>
            </p:spPr>
          </p:pic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B55898F-4F16-51F2-E4A9-5AD5E90A1783}"/>
              </a:ext>
            </a:extLst>
          </p:cNvPr>
          <p:cNvGrpSpPr/>
          <p:nvPr/>
        </p:nvGrpSpPr>
        <p:grpSpPr>
          <a:xfrm>
            <a:off x="3724527" y="2994069"/>
            <a:ext cx="1864626" cy="757511"/>
            <a:chOff x="4190945" y="3533883"/>
            <a:chExt cx="1864626" cy="757511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C54DDDA-69E4-1051-0E31-94D21EAF4729}"/>
                </a:ext>
              </a:extLst>
            </p:cNvPr>
            <p:cNvGrpSpPr/>
            <p:nvPr/>
          </p:nvGrpSpPr>
          <p:grpSpPr>
            <a:xfrm>
              <a:off x="4190945" y="3533883"/>
              <a:ext cx="1864626" cy="757511"/>
              <a:chOff x="4270620" y="3429000"/>
              <a:chExt cx="1864626" cy="757511"/>
            </a:xfrm>
          </p:grpSpPr>
          <p:pic>
            <p:nvPicPr>
              <p:cNvPr id="88" name="Picture 4" descr="Puerto Rico Map Puerto Rico - Puerto Rico Map Capital PNG Image |  Transparent PNG Free Download on SeekPNG">
                <a:extLst>
                  <a:ext uri="{FF2B5EF4-FFF2-40B4-BE49-F238E27FC236}">
                    <a16:creationId xmlns:a16="http://schemas.microsoft.com/office/drawing/2014/main" id="{2760ECC3-A83D-E429-4888-BCBAFE925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292306" y="3429000"/>
                <a:ext cx="1803694" cy="7575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C834B26-3308-8788-CE2D-0BBD36D4B944}"/>
                  </a:ext>
                </a:extLst>
              </p:cNvPr>
              <p:cNvSpPr/>
              <p:nvPr/>
            </p:nvSpPr>
            <p:spPr>
              <a:xfrm>
                <a:off x="4270620" y="3437050"/>
                <a:ext cx="1864626" cy="749461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5857170-AB4C-8BF9-D515-2DD7BE5328D4}"/>
                </a:ext>
              </a:extLst>
            </p:cNvPr>
            <p:cNvSpPr txBox="1"/>
            <p:nvPr/>
          </p:nvSpPr>
          <p:spPr>
            <a:xfrm>
              <a:off x="4435060" y="3731997"/>
              <a:ext cx="1573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E" dirty="0">
                  <a:solidFill>
                    <a:schemeClr val="accent6">
                      <a:lumMod val="50000"/>
                    </a:schemeClr>
                  </a:solidFill>
                </a:rPr>
                <a:t>Puerto Rico </a:t>
              </a:r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225141E-07BF-430C-09FA-94073B9829C7}"/>
              </a:ext>
            </a:extLst>
          </p:cNvPr>
          <p:cNvCxnSpPr>
            <a:cxnSpLocks/>
          </p:cNvCxnSpPr>
          <p:nvPr/>
        </p:nvCxnSpPr>
        <p:spPr>
          <a:xfrm flipH="1">
            <a:off x="5630846" y="3311059"/>
            <a:ext cx="4959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64A0BCF-C8F2-282D-877B-079DB013B360}"/>
              </a:ext>
            </a:extLst>
          </p:cNvPr>
          <p:cNvSpPr txBox="1"/>
          <p:nvPr/>
        </p:nvSpPr>
        <p:spPr>
          <a:xfrm>
            <a:off x="6224729" y="3749194"/>
            <a:ext cx="22737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50000"/>
                </a:schemeClr>
              </a:buClr>
              <a:buSzPct val="87000"/>
              <a:buFont typeface="Arial" panose="020B0604020202020204" pitchFamily="34" charset="0"/>
              <a:buChar char="•"/>
            </a:pPr>
            <a:r>
              <a:rPr lang="en-GB" sz="1400" dirty="0"/>
              <a:t>C</a:t>
            </a:r>
            <a:r>
              <a:rPr lang="en-SE" sz="1400" dirty="0"/>
              <a:t>anopy cover 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SzPct val="87000"/>
              <a:buFont typeface="Arial" panose="020B0604020202020204" pitchFamily="34" charset="0"/>
              <a:buChar char="•"/>
            </a:pPr>
            <a:r>
              <a:rPr lang="en-SE" sz="1400" dirty="0"/>
              <a:t>species diversity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SzPct val="87000"/>
              <a:buFont typeface="Arial" panose="020B0604020202020204" pitchFamily="34" charset="0"/>
              <a:buChar char="•"/>
            </a:pPr>
            <a:r>
              <a:rPr lang="en-GB" sz="1400" dirty="0"/>
              <a:t>S</a:t>
            </a:r>
            <a:r>
              <a:rPr lang="en-SE" sz="1400" dirty="0"/>
              <a:t>pecies composition 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SzPct val="87000"/>
              <a:buFont typeface="Arial" panose="020B0604020202020204" pitchFamily="34" charset="0"/>
              <a:buChar char="•"/>
            </a:pPr>
            <a:r>
              <a:rPr lang="en-GB" sz="1400" dirty="0"/>
              <a:t>S</a:t>
            </a:r>
            <a:r>
              <a:rPr lang="en-SE" sz="1400" dirty="0"/>
              <a:t>pecies abbundance 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SzPct val="87000"/>
              <a:buFont typeface="Arial" panose="020B0604020202020204" pitchFamily="34" charset="0"/>
              <a:buChar char="•"/>
            </a:pPr>
            <a:r>
              <a:rPr lang="en-GB" sz="1400" dirty="0"/>
              <a:t>G</a:t>
            </a:r>
            <a:r>
              <a:rPr lang="en-SE" sz="1400" dirty="0"/>
              <a:t>enetic diversity  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SzPct val="87000"/>
              <a:buFont typeface="Arial" panose="020B0604020202020204" pitchFamily="34" charset="0"/>
              <a:buChar char="•"/>
            </a:pPr>
            <a:endParaRPr lang="en-SE" sz="1400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DECD16E-064B-7CF5-EA34-81AB4244FA0F}"/>
              </a:ext>
            </a:extLst>
          </p:cNvPr>
          <p:cNvCxnSpPr>
            <a:cxnSpLocks/>
          </p:cNvCxnSpPr>
          <p:nvPr/>
        </p:nvCxnSpPr>
        <p:spPr>
          <a:xfrm>
            <a:off x="3474709" y="3092941"/>
            <a:ext cx="460276" cy="436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AEC767A-35EF-F0EA-5353-A9FB190A3C43}"/>
              </a:ext>
            </a:extLst>
          </p:cNvPr>
          <p:cNvSpPr txBox="1"/>
          <p:nvPr/>
        </p:nvSpPr>
        <p:spPr>
          <a:xfrm>
            <a:off x="3892122" y="4096366"/>
            <a:ext cx="2501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</a:t>
            </a:r>
            <a:r>
              <a:rPr lang="en-SE" sz="1600" dirty="0"/>
              <a:t>gricultural land abbandonment 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B39E99D-0AE5-7F93-3B54-DD5B3EB3C919}"/>
              </a:ext>
            </a:extLst>
          </p:cNvPr>
          <p:cNvSpPr txBox="1"/>
          <p:nvPr/>
        </p:nvSpPr>
        <p:spPr>
          <a:xfrm>
            <a:off x="3497196" y="4917335"/>
            <a:ext cx="2178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r>
              <a:rPr lang="en-SE" sz="1600" dirty="0"/>
              <a:t>orets cover 6% </a:t>
            </a:r>
            <a:r>
              <a:rPr lang="en-SE" sz="1600" dirty="0">
                <a:sym typeface="Wingdings" pitchFamily="2" charset="2"/>
              </a:rPr>
              <a:t> 60% </a:t>
            </a:r>
            <a:endParaRPr lang="en-SE" sz="16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C6F5868-384F-7A56-6B89-FC03A8EC6A8B}"/>
              </a:ext>
            </a:extLst>
          </p:cNvPr>
          <p:cNvCxnSpPr>
            <a:cxnSpLocks/>
          </p:cNvCxnSpPr>
          <p:nvPr/>
        </p:nvCxnSpPr>
        <p:spPr>
          <a:xfrm>
            <a:off x="4586384" y="3816077"/>
            <a:ext cx="0" cy="315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182525A-F1C5-606F-EAED-BC171B90F722}"/>
              </a:ext>
            </a:extLst>
          </p:cNvPr>
          <p:cNvCxnSpPr>
            <a:cxnSpLocks/>
          </p:cNvCxnSpPr>
          <p:nvPr/>
        </p:nvCxnSpPr>
        <p:spPr>
          <a:xfrm>
            <a:off x="4570054" y="4681141"/>
            <a:ext cx="0" cy="251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DCAF329-2AD2-7C98-37A0-EC90E9084825}"/>
              </a:ext>
            </a:extLst>
          </p:cNvPr>
          <p:cNvSpPr/>
          <p:nvPr/>
        </p:nvSpPr>
        <p:spPr>
          <a:xfrm>
            <a:off x="2921195" y="5637318"/>
            <a:ext cx="3892258" cy="88340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dirty="0">
                <a:solidFill>
                  <a:schemeClr val="accent6">
                    <a:lumMod val="50000"/>
                  </a:schemeClr>
                </a:solidFill>
              </a:rPr>
              <a:t>How habitat availability changed over time for tropical trees in PR  ? 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F3AF4F0-DFE3-8DA0-F86A-C40065679C0A}"/>
              </a:ext>
            </a:extLst>
          </p:cNvPr>
          <p:cNvCxnSpPr>
            <a:cxnSpLocks/>
          </p:cNvCxnSpPr>
          <p:nvPr/>
        </p:nvCxnSpPr>
        <p:spPr>
          <a:xfrm>
            <a:off x="4579908" y="5255889"/>
            <a:ext cx="0" cy="251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36" name="Picture 135">
            <a:extLst>
              <a:ext uri="{FF2B5EF4-FFF2-40B4-BE49-F238E27FC236}">
                <a16:creationId xmlns:a16="http://schemas.microsoft.com/office/drawing/2014/main" id="{AAA60758-7DBF-3E23-36EC-9A4970997764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814" t="30010" r="34344" b="33084"/>
          <a:stretch/>
        </p:blipFill>
        <p:spPr>
          <a:xfrm>
            <a:off x="525051" y="4653113"/>
            <a:ext cx="1638571" cy="728254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4CC460F-9BE7-6276-589D-FD0DB8E0961E}"/>
              </a:ext>
            </a:extLst>
          </p:cNvPr>
          <p:cNvGrpSpPr/>
          <p:nvPr/>
        </p:nvGrpSpPr>
        <p:grpSpPr>
          <a:xfrm>
            <a:off x="130898" y="5763698"/>
            <a:ext cx="2473689" cy="994413"/>
            <a:chOff x="1813301" y="1704364"/>
            <a:chExt cx="3217608" cy="1293465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5D684A13-3240-2A5C-6F30-0740B2569A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442" t="25313" r="16786" b="30106"/>
            <a:stretch/>
          </p:blipFill>
          <p:spPr>
            <a:xfrm>
              <a:off x="1813301" y="1704364"/>
              <a:ext cx="1586191" cy="638306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D4547F62-DDA5-218F-7C5C-8BB9E117C5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586" t="25536" r="16642" b="29884"/>
            <a:stretch/>
          </p:blipFill>
          <p:spPr>
            <a:xfrm>
              <a:off x="3444717" y="1704364"/>
              <a:ext cx="1586192" cy="638307"/>
            </a:xfrm>
            <a:prstGeom prst="rect">
              <a:avLst/>
            </a:prstGeom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9811EB70-30E2-D6AC-F37B-A29E0F733B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378" t="25135" r="15781" b="29768"/>
            <a:stretch/>
          </p:blipFill>
          <p:spPr>
            <a:xfrm>
              <a:off x="1813301" y="2359523"/>
              <a:ext cx="1613253" cy="638306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05773681-15EB-D0A4-6AAA-50D82DECDC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778" t="24827" r="15380" b="30077"/>
            <a:stretch/>
          </p:blipFill>
          <p:spPr>
            <a:xfrm>
              <a:off x="3417655" y="2342671"/>
              <a:ext cx="1613254" cy="638307"/>
            </a:xfrm>
            <a:prstGeom prst="rect">
              <a:avLst/>
            </a:prstGeom>
          </p:spPr>
        </p:pic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1FF208E2-A7E5-457F-A5C2-873681897EF5}"/>
              </a:ext>
            </a:extLst>
          </p:cNvPr>
          <p:cNvSpPr txBox="1"/>
          <p:nvPr/>
        </p:nvSpPr>
        <p:spPr>
          <a:xfrm>
            <a:off x="962999" y="4807096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SDMs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CE4EA74-2553-E772-4176-A5AC23F33C39}"/>
              </a:ext>
            </a:extLst>
          </p:cNvPr>
          <p:cNvSpPr txBox="1"/>
          <p:nvPr/>
        </p:nvSpPr>
        <p:spPr>
          <a:xfrm>
            <a:off x="312890" y="5413276"/>
            <a:ext cx="190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Forest cover maps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B73CC-76DD-99D4-4DCC-04A5DE4EA8F4}"/>
              </a:ext>
            </a:extLst>
          </p:cNvPr>
          <p:cNvSpPr txBox="1"/>
          <p:nvPr/>
        </p:nvSpPr>
        <p:spPr>
          <a:xfrm>
            <a:off x="7055414" y="4986222"/>
            <a:ext cx="465780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E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habitat availability changed in form 1950 to 2000  for the most common and wide spread tree species (~200 tree species) </a:t>
            </a:r>
            <a:endParaRPr lang="en-S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SE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species of which habitat were most effected by the changes in habitat availability? </a:t>
            </a:r>
            <a:endParaRPr lang="en-S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SE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species showed the highest habitat increase? </a:t>
            </a:r>
            <a:endParaRPr lang="en-S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SE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were there any species showed habitat losses? what wa was the entity of the habitat loss? </a:t>
            </a:r>
            <a:endParaRPr lang="en-S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E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9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150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2022-11-08T13:06:22Z</dcterms:created>
  <dcterms:modified xsi:type="dcterms:W3CDTF">2022-11-08T14:58:07Z</dcterms:modified>
</cp:coreProperties>
</file>