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1"/>
  </p:notesMasterIdLst>
  <p:sldIdLst>
    <p:sldId id="257" r:id="rId2"/>
    <p:sldId id="383" r:id="rId3"/>
    <p:sldId id="412" r:id="rId4"/>
    <p:sldId id="395" r:id="rId5"/>
    <p:sldId id="416" r:id="rId6"/>
    <p:sldId id="394" r:id="rId7"/>
    <p:sldId id="396" r:id="rId8"/>
    <p:sldId id="397" r:id="rId9"/>
    <p:sldId id="413" r:id="rId10"/>
    <p:sldId id="415" r:id="rId11"/>
    <p:sldId id="414" r:id="rId12"/>
    <p:sldId id="403" r:id="rId13"/>
    <p:sldId id="404" r:id="rId14"/>
    <p:sldId id="405" r:id="rId15"/>
    <p:sldId id="406" r:id="rId16"/>
    <p:sldId id="407" r:id="rId17"/>
    <p:sldId id="408" r:id="rId18"/>
    <p:sldId id="411" r:id="rId19"/>
    <p:sldId id="41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851" autoAdjust="0"/>
  </p:normalViewPr>
  <p:slideViewPr>
    <p:cSldViewPr snapToGrid="0">
      <p:cViewPr varScale="1">
        <p:scale>
          <a:sx n="34" d="100"/>
          <a:sy n="34" d="100"/>
        </p:scale>
        <p:origin x="1171" y="48"/>
      </p:cViewPr>
      <p:guideLst/>
    </p:cSldViewPr>
  </p:slideViewPr>
  <p:notesTextViewPr>
    <p:cViewPr>
      <p:scale>
        <a:sx n="1" d="1"/>
        <a:sy n="1" d="1"/>
      </p:scale>
      <p:origin x="0" y="0"/>
    </p:cViewPr>
  </p:notesTextViewPr>
  <p:notesViewPr>
    <p:cSldViewPr snapToGrid="0">
      <p:cViewPr varScale="1">
        <p:scale>
          <a:sx n="65" d="100"/>
          <a:sy n="65" d="100"/>
        </p:scale>
        <p:origin x="3154"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2E09DC-9859-4C0F-AF20-ADCA017C3817}" type="datetimeFigureOut">
              <a:rPr lang="en-US" smtClean="0"/>
              <a:t>3/31/2020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47F398-41C9-45CE-9D5B-1AC4CCB8B061}" type="slidenum">
              <a:rPr lang="en-US" smtClean="0"/>
              <a:t>‹#›</a:t>
            </a:fld>
            <a:endParaRPr lang="en-US" dirty="0"/>
          </a:p>
        </p:txBody>
      </p:sp>
    </p:spTree>
    <p:extLst>
      <p:ext uri="{BB962C8B-B14F-4D97-AF65-F5344CB8AC3E}">
        <p14:creationId xmlns:p14="http://schemas.microsoft.com/office/powerpoint/2010/main" val="4153948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towardsdatascience.com/illustrated-guide-to-recurrent-neural-networks-79e5eb8049c9"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youtube.com/watch?v=LHXXI4-IEns"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towardsdatascience.com/illustrated-guide-to-lstms-and-gru-s-a-step-by-step-explanation-44e9eb85bf21"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colah.github.io/posts/2015-08-Understanding-LSTMs/" TargetMode="External"/><Relationship Id="rId4" Type="http://schemas.openxmlformats.org/officeDocument/2006/relationships/hyperlink" Target="https://www.youtube.com/watch?v=8HyCNIVRbSU"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altLang="zh-CN" dirty="0">
              <a:solidFill>
                <a:schemeClr val="bg2">
                  <a:lumMod val="50000"/>
                </a:schemeClr>
              </a:solidFill>
            </a:endParaRPr>
          </a:p>
        </p:txBody>
      </p:sp>
      <p:sp>
        <p:nvSpPr>
          <p:cNvPr id="4" name="Slide Number Placeholder 3"/>
          <p:cNvSpPr>
            <a:spLocks noGrp="1"/>
          </p:cNvSpPr>
          <p:nvPr>
            <p:ph type="sldNum" sz="quarter" idx="10"/>
          </p:nvPr>
        </p:nvSpPr>
        <p:spPr/>
        <p:txBody>
          <a:bodyPr/>
          <a:lstStyle/>
          <a:p>
            <a:fld id="{9D501794-379E-49EC-B1C8-F2C0C0C03D51}" type="slidenum">
              <a:rPr lang="en-US" smtClean="0"/>
              <a:t>2</a:t>
            </a:fld>
            <a:endParaRPr lang="en-US" dirty="0"/>
          </a:p>
        </p:txBody>
      </p:sp>
    </p:spTree>
    <p:extLst>
      <p:ext uri="{BB962C8B-B14F-4D97-AF65-F5344CB8AC3E}">
        <p14:creationId xmlns:p14="http://schemas.microsoft.com/office/powerpoint/2010/main" val="568367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Article: </a:t>
            </a:r>
            <a:r>
              <a:rPr lang="en-US" dirty="0">
                <a:hlinkClick r:id="rId3"/>
              </a:rPr>
              <a:t>https://towardsdatascience.com/illustrated-guide-to-recurrent-neural-networks-79e5eb8049c9</a:t>
            </a:r>
            <a:r>
              <a:rPr lang="en-US" dirty="0"/>
              <a:t> </a:t>
            </a:r>
          </a:p>
          <a:p>
            <a:r>
              <a:rPr lang="en-US" dirty="0"/>
              <a:t>Video: </a:t>
            </a:r>
            <a:r>
              <a:rPr lang="en-US" dirty="0">
                <a:hlinkClick r:id="rId4"/>
              </a:rPr>
              <a:t>https://www.youtube.com/watch?v=LHXXI4-IEns</a:t>
            </a:r>
            <a:endParaRPr lang="en-US" dirty="0"/>
          </a:p>
        </p:txBody>
      </p:sp>
      <p:sp>
        <p:nvSpPr>
          <p:cNvPr id="4" name="Slide Number Placeholder 3"/>
          <p:cNvSpPr>
            <a:spLocks noGrp="1"/>
          </p:cNvSpPr>
          <p:nvPr>
            <p:ph type="sldNum" sz="quarter" idx="5"/>
          </p:nvPr>
        </p:nvSpPr>
        <p:spPr/>
        <p:txBody>
          <a:bodyPr/>
          <a:lstStyle/>
          <a:p>
            <a:fld id="{9F47F398-41C9-45CE-9D5B-1AC4CCB8B061}" type="slidenum">
              <a:rPr lang="en-US" smtClean="0"/>
              <a:t>4</a:t>
            </a:fld>
            <a:endParaRPr lang="en-US" dirty="0"/>
          </a:p>
        </p:txBody>
      </p:sp>
    </p:spTree>
    <p:extLst>
      <p:ext uri="{BB962C8B-B14F-4D97-AF65-F5344CB8AC3E}">
        <p14:creationId xmlns:p14="http://schemas.microsoft.com/office/powerpoint/2010/main" val="2266119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 image (input), which is described by a computer with words (outputs). The image first went through CNN and then was fed into RNN. While CNN is responsible here for image processing and feature recognition, our RNN allows the computer to make sense out of the sentence.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have lots of text, such as a customer’s comment, and you need to gauge what’s the chance that this comment is positive/negative, or how positive/negative this comment actually is.</a:t>
            </a:r>
          </a:p>
          <a:p>
            <a:endParaRPr lang="en-US" dirty="0"/>
          </a:p>
          <a:p>
            <a:endParaRPr lang="en-US" dirty="0"/>
          </a:p>
        </p:txBody>
      </p:sp>
      <p:sp>
        <p:nvSpPr>
          <p:cNvPr id="4" name="Slide Number Placeholder 3"/>
          <p:cNvSpPr>
            <a:spLocks noGrp="1"/>
          </p:cNvSpPr>
          <p:nvPr>
            <p:ph type="sldNum" sz="quarter" idx="10"/>
          </p:nvPr>
        </p:nvSpPr>
        <p:spPr/>
        <p:txBody>
          <a:bodyPr/>
          <a:lstStyle/>
          <a:p>
            <a:fld id="{9D501794-379E-49EC-B1C8-F2C0C0C03D51}" type="slidenum">
              <a:rPr lang="en-US" smtClean="0"/>
              <a:t>6</a:t>
            </a:fld>
            <a:endParaRPr lang="en-US" dirty="0"/>
          </a:p>
        </p:txBody>
      </p:sp>
    </p:spTree>
    <p:extLst>
      <p:ext uri="{BB962C8B-B14F-4D97-AF65-F5344CB8AC3E}">
        <p14:creationId xmlns:p14="http://schemas.microsoft.com/office/powerpoint/2010/main" val="729394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501794-379E-49EC-B1C8-F2C0C0C03D51}" type="slidenum">
              <a:rPr lang="en-US" smtClean="0"/>
              <a:t>7</a:t>
            </a:fld>
            <a:endParaRPr lang="en-US" dirty="0"/>
          </a:p>
        </p:txBody>
      </p:sp>
    </p:spTree>
    <p:extLst>
      <p:ext uri="{BB962C8B-B14F-4D97-AF65-F5344CB8AC3E}">
        <p14:creationId xmlns:p14="http://schemas.microsoft.com/office/powerpoint/2010/main" val="2508219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a:t>
            </a:r>
          </a:p>
          <a:p>
            <a:pPr marL="171450" indent="-171450">
              <a:buFont typeface="Arial" panose="020B0604020202020204" pitchFamily="34" charset="0"/>
              <a:buChar char="•"/>
            </a:pPr>
            <a:r>
              <a:rPr lang="en-US" dirty="0"/>
              <a:t>(stochastic) gradient descent algorithm finds the global minimum of the cost function.</a:t>
            </a:r>
          </a:p>
          <a:p>
            <a:pPr marL="171450" indent="-171450">
              <a:buFont typeface="Arial" panose="020B0604020202020204" pitchFamily="34" charset="0"/>
              <a:buChar char="•"/>
            </a:pPr>
            <a:r>
              <a:rPr lang="en-US" dirty="0"/>
              <a:t>Information travels through the neural network from input neurons to the output neurons, while the error is calculated and propagated back through the network to update the weights. </a:t>
            </a:r>
          </a:p>
          <a:p>
            <a:pPr marL="0" indent="0">
              <a:buFont typeface="Arial" panose="020B0604020202020204" pitchFamily="34" charset="0"/>
              <a:buNone/>
            </a:pPr>
            <a:r>
              <a:rPr lang="en-US" sz="1200" b="0" i="0" kern="1200" dirty="0">
                <a:solidFill>
                  <a:schemeClr val="tx1"/>
                </a:solidFill>
                <a:effectLst/>
                <a:latin typeface="+mn-lt"/>
                <a:ea typeface="+mn-ea"/>
                <a:cs typeface="+mn-cs"/>
              </a:rPr>
              <a:t>In RNN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information travels through time in RNNs, which means that information from previous time points is used as input for the next time points.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you can calculate the error (the cost function) at each time point.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F47F398-41C9-45CE-9D5B-1AC4CCB8B061}" type="slidenum">
              <a:rPr lang="en-US" smtClean="0"/>
              <a:t>9</a:t>
            </a:fld>
            <a:endParaRPr lang="en-US"/>
          </a:p>
        </p:txBody>
      </p:sp>
    </p:spTree>
    <p:extLst>
      <p:ext uri="{BB962C8B-B14F-4D97-AF65-F5344CB8AC3E}">
        <p14:creationId xmlns:p14="http://schemas.microsoft.com/office/powerpoint/2010/main" val="588204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Razvan </a:t>
            </a:r>
            <a:r>
              <a:rPr lang="en-US" dirty="0" err="1"/>
              <a:t>Pascanu</a:t>
            </a:r>
            <a:r>
              <a:rPr lang="en-US" dirty="0"/>
              <a:t> et al. (2013)</a:t>
            </a:r>
          </a:p>
        </p:txBody>
      </p:sp>
      <p:sp>
        <p:nvSpPr>
          <p:cNvPr id="4" name="Slide Number Placeholder 3"/>
          <p:cNvSpPr>
            <a:spLocks noGrp="1"/>
          </p:cNvSpPr>
          <p:nvPr>
            <p:ph type="sldNum" sz="quarter" idx="5"/>
          </p:nvPr>
        </p:nvSpPr>
        <p:spPr/>
        <p:txBody>
          <a:bodyPr/>
          <a:lstStyle/>
          <a:p>
            <a:fld id="{9F47F398-41C9-45CE-9D5B-1AC4CCB8B061}" type="slidenum">
              <a:rPr lang="en-US" smtClean="0"/>
              <a:t>10</a:t>
            </a:fld>
            <a:endParaRPr lang="en-US"/>
          </a:p>
        </p:txBody>
      </p:sp>
    </p:spTree>
    <p:extLst>
      <p:ext uri="{BB962C8B-B14F-4D97-AF65-F5344CB8AC3E}">
        <p14:creationId xmlns:p14="http://schemas.microsoft.com/office/powerpoint/2010/main" val="2470336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further you go through the network, the lower your gradient, which has a domino effect on all of the further weights in the network</a:t>
            </a:r>
          </a:p>
          <a:p>
            <a:endParaRPr lang="en-US" dirty="0"/>
          </a:p>
        </p:txBody>
      </p:sp>
      <p:sp>
        <p:nvSpPr>
          <p:cNvPr id="4" name="Slide Number Placeholder 3"/>
          <p:cNvSpPr>
            <a:spLocks noGrp="1"/>
          </p:cNvSpPr>
          <p:nvPr>
            <p:ph type="sldNum" sz="quarter" idx="5"/>
          </p:nvPr>
        </p:nvSpPr>
        <p:spPr/>
        <p:txBody>
          <a:bodyPr/>
          <a:lstStyle/>
          <a:p>
            <a:fld id="{9F47F398-41C9-45CE-9D5B-1AC4CCB8B061}" type="slidenum">
              <a:rPr lang="en-US" smtClean="0"/>
              <a:t>11</a:t>
            </a:fld>
            <a:endParaRPr lang="en-US"/>
          </a:p>
        </p:txBody>
      </p:sp>
    </p:spTree>
    <p:extLst>
      <p:ext uri="{BB962C8B-B14F-4D97-AF65-F5344CB8AC3E}">
        <p14:creationId xmlns:p14="http://schemas.microsoft.com/office/powerpoint/2010/main" val="1328186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Article: </a:t>
            </a:r>
            <a:r>
              <a:rPr lang="en-US" dirty="0">
                <a:hlinkClick r:id="rId3"/>
              </a:rPr>
              <a:t>https://towardsdatascience.com/illustrated-guide-to-lstms-and-gru-s-a-step-by-step-explanation-44e9eb85bf21</a:t>
            </a:r>
            <a:r>
              <a:rPr lang="en-US" dirty="0"/>
              <a:t> </a:t>
            </a:r>
          </a:p>
          <a:p>
            <a:r>
              <a:rPr lang="en-US" dirty="0"/>
              <a:t>Video: </a:t>
            </a:r>
            <a:r>
              <a:rPr lang="en-US" dirty="0">
                <a:hlinkClick r:id="rId4"/>
              </a:rPr>
              <a:t>https://www.youtube.com/watch?v=8HyCNIVRbSU</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more details, see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5"/>
              </a:rPr>
              <a:t>https://colah.github.io/posts/2015-08-Understanding-LSTMs/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F47F398-41C9-45CE-9D5B-1AC4CCB8B061}" type="slidenum">
              <a:rPr lang="en-US" smtClean="0"/>
              <a:t>12</a:t>
            </a:fld>
            <a:endParaRPr lang="en-US"/>
          </a:p>
        </p:txBody>
      </p:sp>
    </p:spTree>
    <p:extLst>
      <p:ext uri="{BB962C8B-B14F-4D97-AF65-F5344CB8AC3E}">
        <p14:creationId xmlns:p14="http://schemas.microsoft.com/office/powerpoint/2010/main" val="3825248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FE3D37-9B21-4150-A658-5534A8FECF4A}" type="datetime1">
              <a:rPr lang="en-US" smtClean="0"/>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F51862-5BCB-44C2-88CB-3038997B126A}" type="slidenum">
              <a:rPr lang="en-US" smtClean="0"/>
              <a:t>‹#›</a:t>
            </a:fld>
            <a:endParaRPr lang="en-US" dirty="0"/>
          </a:p>
        </p:txBody>
      </p:sp>
      <p:sp>
        <p:nvSpPr>
          <p:cNvPr id="7" name="Rectangle 6">
            <a:extLst>
              <a:ext uri="{FF2B5EF4-FFF2-40B4-BE49-F238E27FC236}">
                <a16:creationId xmlns:a16="http://schemas.microsoft.com/office/drawing/2014/main" id="{0B99F70C-31D9-4644-B9D6-D50219DEE58C}"/>
              </a:ext>
            </a:extLst>
          </p:cNvPr>
          <p:cNvSpPr/>
          <p:nvPr userDrawn="1"/>
        </p:nvSpPr>
        <p:spPr>
          <a:xfrm>
            <a:off x="73980" y="6536618"/>
            <a:ext cx="1348114" cy="307777"/>
          </a:xfrm>
          <a:prstGeom prst="rect">
            <a:avLst/>
          </a:prstGeom>
          <a:noFill/>
        </p:spPr>
        <p:txBody>
          <a:bodyPr wrap="square" lIns="91440" tIns="45720" rIns="91440" bIns="4572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dirty="0">
                <a:solidFill>
                  <a:schemeClr val="bg1">
                    <a:lumMod val="65000"/>
                  </a:schemeClr>
                </a:solidFill>
                <a:latin typeface="Times New Roman" panose="02020603050405020304" pitchFamily="18" charset="0"/>
                <a:cs typeface="Times New Roman" panose="02020603050405020304" pitchFamily="18" charset="0"/>
              </a:rPr>
              <a:t>Ali M Adeli</a:t>
            </a:r>
          </a:p>
        </p:txBody>
      </p:sp>
    </p:spTree>
    <p:extLst>
      <p:ext uri="{BB962C8B-B14F-4D97-AF65-F5344CB8AC3E}">
        <p14:creationId xmlns:p14="http://schemas.microsoft.com/office/powerpoint/2010/main" val="4130626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DCA04-EC0A-40A7-BA72-964EF6B6F6E0}" type="datetime1">
              <a:rPr lang="en-US" smtClean="0"/>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F51862-5BCB-44C2-88CB-3038997B126A}" type="slidenum">
              <a:rPr lang="en-US" smtClean="0"/>
              <a:t>‹#›</a:t>
            </a:fld>
            <a:endParaRPr lang="en-US" dirty="0"/>
          </a:p>
        </p:txBody>
      </p:sp>
    </p:spTree>
    <p:extLst>
      <p:ext uri="{BB962C8B-B14F-4D97-AF65-F5344CB8AC3E}">
        <p14:creationId xmlns:p14="http://schemas.microsoft.com/office/powerpoint/2010/main" val="4079490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A30447-9159-486C-B8EA-6D9B997527B6}" type="datetime1">
              <a:rPr lang="en-US" smtClean="0"/>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F51862-5BCB-44C2-88CB-3038997B126A}" type="slidenum">
              <a:rPr lang="en-US" smtClean="0"/>
              <a:t>‹#›</a:t>
            </a:fld>
            <a:endParaRPr lang="en-US" dirty="0"/>
          </a:p>
        </p:txBody>
      </p:sp>
    </p:spTree>
    <p:extLst>
      <p:ext uri="{BB962C8B-B14F-4D97-AF65-F5344CB8AC3E}">
        <p14:creationId xmlns:p14="http://schemas.microsoft.com/office/powerpoint/2010/main" val="3639699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914400"/>
          </a:xfrm>
        </p:spPr>
        <p:txBody>
          <a:bodyPr/>
          <a:lstStyle/>
          <a:p>
            <a:r>
              <a:rPr lang="en-US" dirty="0"/>
              <a:t>Click to edit Master title style</a:t>
            </a:r>
          </a:p>
        </p:txBody>
      </p:sp>
      <p:sp>
        <p:nvSpPr>
          <p:cNvPr id="3" name="Content Placeholder 2"/>
          <p:cNvSpPr>
            <a:spLocks noGrp="1"/>
          </p:cNvSpPr>
          <p:nvPr>
            <p:ph idx="1"/>
          </p:nvPr>
        </p:nvSpPr>
        <p:spPr>
          <a:xfrm>
            <a:off x="838200" y="1393794"/>
            <a:ext cx="10515600" cy="482095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21C0A46-0622-40BE-A837-D8F3CED7CD3F}" type="datetime1">
              <a:rPr lang="en-US" smtClean="0"/>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F51862-5BCB-44C2-88CB-3038997B126A}" type="slidenum">
              <a:rPr lang="en-US" smtClean="0"/>
              <a:t>‹#›</a:t>
            </a:fld>
            <a:endParaRPr lang="en-US" dirty="0"/>
          </a:p>
        </p:txBody>
      </p:sp>
      <p:sp>
        <p:nvSpPr>
          <p:cNvPr id="7" name="Rectangle 6">
            <a:extLst>
              <a:ext uri="{FF2B5EF4-FFF2-40B4-BE49-F238E27FC236}">
                <a16:creationId xmlns:a16="http://schemas.microsoft.com/office/drawing/2014/main" id="{E3FCB538-A922-4A01-966C-57103AE1695F}"/>
              </a:ext>
            </a:extLst>
          </p:cNvPr>
          <p:cNvSpPr/>
          <p:nvPr userDrawn="1"/>
        </p:nvSpPr>
        <p:spPr>
          <a:xfrm>
            <a:off x="73980" y="6536618"/>
            <a:ext cx="1348114" cy="307777"/>
          </a:xfrm>
          <a:prstGeom prst="rect">
            <a:avLst/>
          </a:prstGeom>
          <a:noFill/>
        </p:spPr>
        <p:txBody>
          <a:bodyPr wrap="square" lIns="91440" tIns="45720" rIns="91440" bIns="4572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dirty="0">
                <a:solidFill>
                  <a:schemeClr val="bg1">
                    <a:lumMod val="65000"/>
                  </a:schemeClr>
                </a:solidFill>
                <a:latin typeface="Times New Roman" panose="02020603050405020304" pitchFamily="18" charset="0"/>
                <a:cs typeface="Times New Roman" panose="02020603050405020304" pitchFamily="18" charset="0"/>
              </a:rPr>
              <a:t>Ali M Adeli</a:t>
            </a:r>
          </a:p>
        </p:txBody>
      </p:sp>
    </p:spTree>
    <p:extLst>
      <p:ext uri="{BB962C8B-B14F-4D97-AF65-F5344CB8AC3E}">
        <p14:creationId xmlns:p14="http://schemas.microsoft.com/office/powerpoint/2010/main" val="4058907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F9DD73-B10F-46B3-9922-9551223B329D}" type="datetime1">
              <a:rPr lang="en-US" smtClean="0"/>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F51862-5BCB-44C2-88CB-3038997B126A}" type="slidenum">
              <a:rPr lang="en-US" smtClean="0"/>
              <a:t>‹#›</a:t>
            </a:fld>
            <a:endParaRPr lang="en-US" dirty="0"/>
          </a:p>
        </p:txBody>
      </p:sp>
    </p:spTree>
    <p:extLst>
      <p:ext uri="{BB962C8B-B14F-4D97-AF65-F5344CB8AC3E}">
        <p14:creationId xmlns:p14="http://schemas.microsoft.com/office/powerpoint/2010/main" val="3581885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914400"/>
          </a:xfrm>
        </p:spPr>
        <p:txBody>
          <a:bodyPr/>
          <a:lstStyle/>
          <a:p>
            <a:r>
              <a:rPr lang="en-US" dirty="0"/>
              <a:t>Click to edit Master title style</a:t>
            </a:r>
          </a:p>
        </p:txBody>
      </p:sp>
      <p:sp>
        <p:nvSpPr>
          <p:cNvPr id="3" name="Content Placeholder 2"/>
          <p:cNvSpPr>
            <a:spLocks noGrp="1"/>
          </p:cNvSpPr>
          <p:nvPr>
            <p:ph sz="half" idx="1"/>
          </p:nvPr>
        </p:nvSpPr>
        <p:spPr>
          <a:xfrm>
            <a:off x="838200" y="1421134"/>
            <a:ext cx="5181600" cy="47936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421134"/>
            <a:ext cx="5181600" cy="47936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30EEC9-CBF2-4659-B3BF-D231D248DA44}" type="datetime1">
              <a:rPr lang="en-US" smtClean="0"/>
              <a:t>3/31/2020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DF51862-5BCB-44C2-88CB-3038997B126A}" type="slidenum">
              <a:rPr lang="en-US" smtClean="0"/>
              <a:t>‹#›</a:t>
            </a:fld>
            <a:endParaRPr lang="en-US" dirty="0"/>
          </a:p>
        </p:txBody>
      </p:sp>
    </p:spTree>
    <p:extLst>
      <p:ext uri="{BB962C8B-B14F-4D97-AF65-F5344CB8AC3E}">
        <p14:creationId xmlns:p14="http://schemas.microsoft.com/office/powerpoint/2010/main" val="860197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914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8C3CEB-F020-47E8-91B4-192A3CA1D5F6}" type="datetime1">
              <a:rPr lang="en-US" smtClean="0"/>
              <a:t>3/31/2020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DF51862-5BCB-44C2-88CB-3038997B126A}" type="slidenum">
              <a:rPr lang="en-US" smtClean="0"/>
              <a:t>‹#›</a:t>
            </a:fld>
            <a:endParaRPr lang="en-US" dirty="0"/>
          </a:p>
        </p:txBody>
      </p:sp>
    </p:spTree>
    <p:extLst>
      <p:ext uri="{BB962C8B-B14F-4D97-AF65-F5344CB8AC3E}">
        <p14:creationId xmlns:p14="http://schemas.microsoft.com/office/powerpoint/2010/main" val="495474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9144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2776A9-638C-4B62-851C-17B1483856D8}" type="datetime1">
              <a:rPr lang="en-US" smtClean="0"/>
              <a:t>3/31/2020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DF51862-5BCB-44C2-88CB-3038997B126A}" type="slidenum">
              <a:rPr lang="en-US" smtClean="0"/>
              <a:t>‹#›</a:t>
            </a:fld>
            <a:endParaRPr lang="en-US" dirty="0"/>
          </a:p>
        </p:txBody>
      </p:sp>
    </p:spTree>
    <p:extLst>
      <p:ext uri="{BB962C8B-B14F-4D97-AF65-F5344CB8AC3E}">
        <p14:creationId xmlns:p14="http://schemas.microsoft.com/office/powerpoint/2010/main" val="4292010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66A479-B701-4A4F-ABD0-44327AF9D46B}" type="datetime1">
              <a:rPr lang="en-US" smtClean="0"/>
              <a:t>3/31/2020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DF51862-5BCB-44C2-88CB-3038997B126A}" type="slidenum">
              <a:rPr lang="en-US" smtClean="0"/>
              <a:t>‹#›</a:t>
            </a:fld>
            <a:endParaRPr lang="en-US" dirty="0"/>
          </a:p>
        </p:txBody>
      </p:sp>
    </p:spTree>
    <p:extLst>
      <p:ext uri="{BB962C8B-B14F-4D97-AF65-F5344CB8AC3E}">
        <p14:creationId xmlns:p14="http://schemas.microsoft.com/office/powerpoint/2010/main" val="1071990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38489B-E155-4800-A868-5AA486BD1135}" type="datetime1">
              <a:rPr lang="en-US" smtClean="0"/>
              <a:t>3/31/2020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DF51862-5BCB-44C2-88CB-3038997B126A}" type="slidenum">
              <a:rPr lang="en-US" smtClean="0"/>
              <a:t>‹#›</a:t>
            </a:fld>
            <a:endParaRPr lang="en-US" dirty="0"/>
          </a:p>
        </p:txBody>
      </p:sp>
    </p:spTree>
    <p:extLst>
      <p:ext uri="{BB962C8B-B14F-4D97-AF65-F5344CB8AC3E}">
        <p14:creationId xmlns:p14="http://schemas.microsoft.com/office/powerpoint/2010/main" val="58798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400807F-2D16-4FB2-BB5C-74691282ADCB}" type="datetime1">
              <a:rPr lang="en-US" smtClean="0"/>
              <a:t>3/31/2020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DF51862-5BCB-44C2-88CB-3038997B126A}" type="slidenum">
              <a:rPr lang="en-US" smtClean="0"/>
              <a:t>‹#›</a:t>
            </a:fld>
            <a:endParaRPr lang="en-US" dirty="0"/>
          </a:p>
        </p:txBody>
      </p:sp>
    </p:spTree>
    <p:extLst>
      <p:ext uri="{BB962C8B-B14F-4D97-AF65-F5344CB8AC3E}">
        <p14:creationId xmlns:p14="http://schemas.microsoft.com/office/powerpoint/2010/main" val="1452582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9144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420427"/>
            <a:ext cx="10515600" cy="47565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8A7D28-4168-4D69-B665-271D2607E9A8}" type="datetime1">
              <a:rPr lang="en-US" smtClean="0"/>
              <a:t>3/31/2020</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F51862-5BCB-44C2-88CB-3038997B126A}" type="slidenum">
              <a:rPr lang="en-US" smtClean="0"/>
              <a:t>‹#›</a:t>
            </a:fld>
            <a:endParaRPr lang="en-US" dirty="0"/>
          </a:p>
        </p:txBody>
      </p:sp>
    </p:spTree>
    <p:extLst>
      <p:ext uri="{BB962C8B-B14F-4D97-AF65-F5344CB8AC3E}">
        <p14:creationId xmlns:p14="http://schemas.microsoft.com/office/powerpoint/2010/main" val="64927102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image" Target="../media/image290.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00.png"/><Relationship Id="rId7" Type="http://schemas.openxmlformats.org/officeDocument/2006/relationships/image" Target="../media/image36.png"/><Relationship Id="rId2" Type="http://schemas.openxmlformats.org/officeDocument/2006/relationships/image" Target="../media/image290.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1.png"/><Relationship Id="rId9" Type="http://schemas.openxmlformats.org/officeDocument/2006/relationships/image" Target="../media/image38.png"/></Relationships>
</file>

<file path=ppt/slides/_rels/slide15.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00.png"/><Relationship Id="rId7" Type="http://schemas.openxmlformats.org/officeDocument/2006/relationships/image" Target="../media/image41.png"/><Relationship Id="rId2" Type="http://schemas.openxmlformats.org/officeDocument/2006/relationships/image" Target="../media/image290.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1.png"/><Relationship Id="rId9" Type="http://schemas.openxmlformats.org/officeDocument/2006/relationships/image" Target="../media/image43.png"/></Relationships>
</file>

<file path=ppt/slides/_rels/slide1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300.png"/><Relationship Id="rId7" Type="http://schemas.openxmlformats.org/officeDocument/2006/relationships/image" Target="../media/image46.png"/><Relationship Id="rId2" Type="http://schemas.openxmlformats.org/officeDocument/2006/relationships/image" Target="../media/image290.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31.png"/><Relationship Id="rId9" Type="http://schemas.openxmlformats.org/officeDocument/2006/relationships/image" Target="../media/image48.png"/></Relationships>
</file>

<file path=ppt/slides/_rels/slide17.xml.rels><?xml version="1.0" encoding="UTF-8" standalone="yes"?>
<Relationships xmlns="http://schemas.openxmlformats.org/package/2006/relationships"><Relationship Id="rId8" Type="http://schemas.openxmlformats.org/officeDocument/2006/relationships/image" Target="../media/image51.png"/><Relationship Id="rId7" Type="http://schemas.openxmlformats.org/officeDocument/2006/relationships/image" Target="NULL"/><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NULL"/></Relationships>
</file>

<file path=ppt/slides/_rels/slide1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karpathy.github.io/2015/05/21/rnn-effectivenes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80.png"/><Relationship Id="rId13" Type="http://schemas.openxmlformats.org/officeDocument/2006/relationships/image" Target="../media/image13.png"/><Relationship Id="rId3" Type="http://schemas.openxmlformats.org/officeDocument/2006/relationships/image" Target="../media/image310.png"/><Relationship Id="rId7" Type="http://schemas.openxmlformats.org/officeDocument/2006/relationships/image" Target="../media/image70.png"/><Relationship Id="rId12"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110.png"/><Relationship Id="rId5" Type="http://schemas.openxmlformats.org/officeDocument/2006/relationships/image" Target="../media/image53.png"/><Relationship Id="rId10" Type="http://schemas.openxmlformats.org/officeDocument/2006/relationships/image" Target="../media/image100.png"/><Relationship Id="rId4" Type="http://schemas.openxmlformats.org/officeDocument/2006/relationships/image" Target="../media/image410.png"/><Relationship Id="rId9" Type="http://schemas.openxmlformats.org/officeDocument/2006/relationships/image" Target="../media/image90.png"/><Relationship Id="rId1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9056E6-2157-409D-AC08-448665155B4F}"/>
              </a:ext>
            </a:extLst>
          </p:cNvPr>
          <p:cNvSpPr>
            <a:spLocks noGrp="1"/>
          </p:cNvSpPr>
          <p:nvPr>
            <p:ph type="ctrTitle"/>
          </p:nvPr>
        </p:nvSpPr>
        <p:spPr>
          <a:xfrm>
            <a:off x="1524000" y="1122363"/>
            <a:ext cx="9144000" cy="2387600"/>
          </a:xfrm>
        </p:spPr>
        <p:txBody>
          <a:bodyPr>
            <a:normAutofit/>
          </a:bodyPr>
          <a:lstStyle/>
          <a:p>
            <a:r>
              <a:rPr lang="en-US" sz="4400" dirty="0"/>
              <a:t>MIS 7720 </a:t>
            </a:r>
            <a:br>
              <a:rPr lang="en-US" sz="4400" dirty="0"/>
            </a:br>
            <a:r>
              <a:rPr lang="en-US" sz="4400"/>
              <a:t>#11 </a:t>
            </a:r>
            <a:r>
              <a:rPr lang="en-US" sz="4400" dirty="0"/>
              <a:t>Recurrent Neural Networks (RNN) &amp; Long Short-Term Memory (LSTM)</a:t>
            </a:r>
          </a:p>
        </p:txBody>
      </p:sp>
      <p:sp>
        <p:nvSpPr>
          <p:cNvPr id="5" name="Subtitle 4">
            <a:extLst>
              <a:ext uri="{FF2B5EF4-FFF2-40B4-BE49-F238E27FC236}">
                <a16:creationId xmlns:a16="http://schemas.microsoft.com/office/drawing/2014/main" id="{24AC44FC-7814-4759-9DA6-D6274C4F148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30051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4935B-619C-4DD3-A058-EB96185313F8}"/>
              </a:ext>
            </a:extLst>
          </p:cNvPr>
          <p:cNvSpPr>
            <a:spLocks noGrp="1"/>
          </p:cNvSpPr>
          <p:nvPr>
            <p:ph type="title"/>
          </p:nvPr>
        </p:nvSpPr>
        <p:spPr/>
        <p:txBody>
          <a:bodyPr/>
          <a:lstStyle/>
          <a:p>
            <a:r>
              <a:rPr lang="en-US" dirty="0"/>
              <a:t>The Vanishing Gradient Problem</a:t>
            </a:r>
          </a:p>
        </p:txBody>
      </p:sp>
      <p:pic>
        <p:nvPicPr>
          <p:cNvPr id="5" name="Content Placeholder 4">
            <a:extLst>
              <a:ext uri="{FF2B5EF4-FFF2-40B4-BE49-F238E27FC236}">
                <a16:creationId xmlns:a16="http://schemas.microsoft.com/office/drawing/2014/main" id="{B7321A87-4B99-4C80-8E1A-CA877C97323E}"/>
              </a:ext>
            </a:extLst>
          </p:cNvPr>
          <p:cNvPicPr>
            <a:picLocks noGrp="1" noChangeAspect="1"/>
          </p:cNvPicPr>
          <p:nvPr>
            <p:ph idx="1"/>
          </p:nvPr>
        </p:nvPicPr>
        <p:blipFill>
          <a:blip r:embed="rId3"/>
          <a:stretch>
            <a:fillRect/>
          </a:stretch>
        </p:blipFill>
        <p:spPr>
          <a:xfrm>
            <a:off x="838199" y="1467063"/>
            <a:ext cx="5325797" cy="3657600"/>
          </a:xfrm>
          <a:prstGeom prst="rect">
            <a:avLst/>
          </a:prstGeom>
        </p:spPr>
      </p:pic>
      <p:pic>
        <p:nvPicPr>
          <p:cNvPr id="6" name="Picture 5">
            <a:extLst>
              <a:ext uri="{FF2B5EF4-FFF2-40B4-BE49-F238E27FC236}">
                <a16:creationId xmlns:a16="http://schemas.microsoft.com/office/drawing/2014/main" id="{FE033288-9E27-4CEF-940C-D47815726BFA}"/>
              </a:ext>
            </a:extLst>
          </p:cNvPr>
          <p:cNvPicPr>
            <a:picLocks noChangeAspect="1"/>
          </p:cNvPicPr>
          <p:nvPr/>
        </p:nvPicPr>
        <p:blipFill>
          <a:blip r:embed="rId4"/>
          <a:stretch>
            <a:fillRect/>
          </a:stretch>
        </p:blipFill>
        <p:spPr>
          <a:xfrm>
            <a:off x="856053" y="1467063"/>
            <a:ext cx="9342241" cy="3931920"/>
          </a:xfrm>
          <a:prstGeom prst="rect">
            <a:avLst/>
          </a:prstGeom>
        </p:spPr>
      </p:pic>
    </p:spTree>
    <p:extLst>
      <p:ext uri="{BB962C8B-B14F-4D97-AF65-F5344CB8AC3E}">
        <p14:creationId xmlns:p14="http://schemas.microsoft.com/office/powerpoint/2010/main" val="174611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1185F-901B-4A0E-A00C-C205F3A16717}"/>
              </a:ext>
            </a:extLst>
          </p:cNvPr>
          <p:cNvSpPr>
            <a:spLocks noGrp="1"/>
          </p:cNvSpPr>
          <p:nvPr>
            <p:ph type="title"/>
          </p:nvPr>
        </p:nvSpPr>
        <p:spPr/>
        <p:txBody>
          <a:bodyPr/>
          <a:lstStyle/>
          <a:p>
            <a:r>
              <a:rPr lang="en-US" dirty="0"/>
              <a:t>Problem with vanishing gradient problem?</a:t>
            </a:r>
          </a:p>
        </p:txBody>
      </p:sp>
      <p:sp>
        <p:nvSpPr>
          <p:cNvPr id="3" name="Content Placeholder 2">
            <a:extLst>
              <a:ext uri="{FF2B5EF4-FFF2-40B4-BE49-F238E27FC236}">
                <a16:creationId xmlns:a16="http://schemas.microsoft.com/office/drawing/2014/main" id="{CBD20CD2-5393-4C08-8618-E033B470E4CF}"/>
              </a:ext>
            </a:extLst>
          </p:cNvPr>
          <p:cNvSpPr>
            <a:spLocks noGrp="1"/>
          </p:cNvSpPr>
          <p:nvPr>
            <p:ph idx="1"/>
          </p:nvPr>
        </p:nvSpPr>
        <p:spPr>
          <a:xfrm>
            <a:off x="732865" y="1409700"/>
            <a:ext cx="10726271" cy="4958828"/>
          </a:xfrm>
        </p:spPr>
        <p:txBody>
          <a:bodyPr>
            <a:normAutofit fontScale="77500" lnSpcReduction="20000"/>
          </a:bodyPr>
          <a:lstStyle/>
          <a:p>
            <a:pPr>
              <a:lnSpc>
                <a:spcPct val="110000"/>
              </a:lnSpc>
            </a:pPr>
            <a:r>
              <a:rPr lang="en-US" sz="2900" dirty="0"/>
              <a:t>Doesn’t allow us to learn long term dependencies.</a:t>
            </a:r>
          </a:p>
          <a:p>
            <a:pPr>
              <a:lnSpc>
                <a:spcPct val="110000"/>
              </a:lnSpc>
            </a:pPr>
            <a:r>
              <a:rPr lang="en-US" sz="2900" dirty="0"/>
              <a:t>The lower the gradient is, the harder it is for the network to update the weights and the longer it takes to get to the final result.</a:t>
            </a:r>
          </a:p>
          <a:p>
            <a:pPr>
              <a:lnSpc>
                <a:spcPct val="110000"/>
              </a:lnSpc>
            </a:pPr>
            <a:r>
              <a:rPr lang="en-US" sz="2900" dirty="0"/>
              <a:t>The further you go through the network, the lower your gradient… </a:t>
            </a:r>
          </a:p>
          <a:p>
            <a:pPr>
              <a:lnSpc>
                <a:spcPct val="110000"/>
              </a:lnSpc>
            </a:pPr>
            <a:r>
              <a:rPr lang="en-US" sz="2900" dirty="0"/>
              <a:t>Solutions for exploding gradient</a:t>
            </a:r>
          </a:p>
          <a:p>
            <a:pPr lvl="1">
              <a:lnSpc>
                <a:spcPct val="110000"/>
              </a:lnSpc>
            </a:pPr>
            <a:r>
              <a:rPr lang="en-US" sz="2300" b="1" dirty="0"/>
              <a:t>Stop backpropagating </a:t>
            </a:r>
            <a:r>
              <a:rPr lang="en-US" sz="2300" dirty="0"/>
              <a:t>after a certain point (not optimal)</a:t>
            </a:r>
          </a:p>
          <a:p>
            <a:pPr lvl="1">
              <a:lnSpc>
                <a:spcPct val="110000"/>
              </a:lnSpc>
            </a:pPr>
            <a:r>
              <a:rPr lang="en-US" sz="2300" b="1" dirty="0"/>
              <a:t>Penalize</a:t>
            </a:r>
            <a:r>
              <a:rPr lang="en-US" sz="2300" dirty="0"/>
              <a:t> or artificially reduce gradient </a:t>
            </a:r>
          </a:p>
          <a:p>
            <a:pPr lvl="1">
              <a:lnSpc>
                <a:spcPct val="110000"/>
              </a:lnSpc>
            </a:pPr>
            <a:r>
              <a:rPr lang="en-US" sz="2300" dirty="0"/>
              <a:t>Put a maximum </a:t>
            </a:r>
            <a:r>
              <a:rPr lang="en-US" sz="2300" b="1" dirty="0"/>
              <a:t>limit</a:t>
            </a:r>
            <a:r>
              <a:rPr lang="en-US" sz="2300" dirty="0"/>
              <a:t> on a </a:t>
            </a:r>
            <a:r>
              <a:rPr lang="en-US" sz="2300" b="1" dirty="0"/>
              <a:t>gradient</a:t>
            </a:r>
            <a:r>
              <a:rPr lang="en-US" sz="2300" dirty="0"/>
              <a:t> – gradient clipping</a:t>
            </a:r>
          </a:p>
          <a:p>
            <a:pPr>
              <a:lnSpc>
                <a:spcPct val="110000"/>
              </a:lnSpc>
            </a:pPr>
            <a:r>
              <a:rPr lang="en-US" sz="2900" dirty="0"/>
              <a:t>Solutions for vanishing gradient:</a:t>
            </a:r>
          </a:p>
          <a:p>
            <a:pPr lvl="1">
              <a:lnSpc>
                <a:spcPct val="110000"/>
              </a:lnSpc>
            </a:pPr>
            <a:r>
              <a:rPr lang="en-US" sz="2300" b="1" dirty="0"/>
              <a:t>Initialize weights </a:t>
            </a:r>
            <a:r>
              <a:rPr lang="en-US" sz="2300" dirty="0"/>
              <a:t>so that the potential for vanishing gradient is minimized;</a:t>
            </a:r>
          </a:p>
          <a:p>
            <a:pPr lvl="1">
              <a:lnSpc>
                <a:spcPct val="110000"/>
              </a:lnSpc>
            </a:pPr>
            <a:r>
              <a:rPr lang="en-US" sz="2300" dirty="0"/>
              <a:t>Echo State Networks;</a:t>
            </a:r>
          </a:p>
          <a:p>
            <a:pPr lvl="1">
              <a:lnSpc>
                <a:spcPct val="110000"/>
              </a:lnSpc>
            </a:pPr>
            <a:r>
              <a:rPr lang="en-US" sz="2800" dirty="0"/>
              <a:t>Long Short-Term Memory (</a:t>
            </a:r>
            <a:r>
              <a:rPr lang="en-US" sz="2800" b="1" dirty="0"/>
              <a:t>LSTM</a:t>
            </a:r>
            <a:r>
              <a:rPr lang="en-US" sz="2800" dirty="0"/>
              <a:t>) </a:t>
            </a:r>
          </a:p>
          <a:p>
            <a:pPr lvl="1">
              <a:lnSpc>
                <a:spcPct val="110000"/>
              </a:lnSpc>
            </a:pPr>
            <a:r>
              <a:rPr lang="en-US" sz="2800" dirty="0"/>
              <a:t>Gated Recurrent Unit (</a:t>
            </a:r>
            <a:r>
              <a:rPr lang="en-US" sz="2800" b="1" dirty="0"/>
              <a:t>GRU</a:t>
            </a:r>
            <a:r>
              <a:rPr lang="en-US" sz="2800" dirty="0"/>
              <a:t>)</a:t>
            </a:r>
          </a:p>
          <a:p>
            <a:pPr lvl="1">
              <a:lnSpc>
                <a:spcPct val="110000"/>
              </a:lnSpc>
            </a:pPr>
            <a:endParaRPr lang="en-US" sz="2800" dirty="0"/>
          </a:p>
        </p:txBody>
      </p:sp>
    </p:spTree>
    <p:extLst>
      <p:ext uri="{BB962C8B-B14F-4D97-AF65-F5344CB8AC3E}">
        <p14:creationId xmlns:p14="http://schemas.microsoft.com/office/powerpoint/2010/main" val="2159211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500" fill="hold"/>
                                        <p:tgtEl>
                                          <p:spTgt spid="3">
                                            <p:txEl>
                                              <p:pRg st="10" end="10"/>
                                            </p:txEl>
                                          </p:spTgt>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1500" fill="hold"/>
                                        <p:tgtEl>
                                          <p:spTgt spid="3">
                                            <p:txEl>
                                              <p:pRg st="11" end="11"/>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 Short Term Memory (LSTM)</a:t>
            </a:r>
          </a:p>
        </p:txBody>
      </p:sp>
      <p:sp>
        <p:nvSpPr>
          <p:cNvPr id="3" name="Content Placeholder 2"/>
          <p:cNvSpPr>
            <a:spLocks noGrp="1"/>
          </p:cNvSpPr>
          <p:nvPr>
            <p:ph idx="1"/>
          </p:nvPr>
        </p:nvSpPr>
        <p:spPr/>
        <p:txBody>
          <a:bodyPr>
            <a:normAutofit/>
          </a:bodyPr>
          <a:lstStyle/>
          <a:p>
            <a:pPr>
              <a:lnSpc>
                <a:spcPct val="100000"/>
              </a:lnSpc>
            </a:pPr>
            <a:r>
              <a:rPr lang="en-US" dirty="0"/>
              <a:t>LSTM provide solution to the vanishing/exploding gradient problem.</a:t>
            </a:r>
          </a:p>
          <a:p>
            <a:pPr>
              <a:lnSpc>
                <a:spcPct val="100000"/>
              </a:lnSpc>
            </a:pPr>
            <a:r>
              <a:rPr lang="en-US" dirty="0"/>
              <a:t>Solution: </a:t>
            </a:r>
            <a:r>
              <a:rPr lang="en-US" b="1" dirty="0"/>
              <a:t>Memory Cell</a:t>
            </a:r>
            <a:r>
              <a:rPr lang="en-US" dirty="0"/>
              <a:t>, which is updated at each step in the sequence.</a:t>
            </a:r>
          </a:p>
          <a:p>
            <a:pPr>
              <a:lnSpc>
                <a:spcPct val="100000"/>
              </a:lnSpc>
            </a:pPr>
            <a:r>
              <a:rPr lang="en-US" dirty="0"/>
              <a:t>Three Gates control the flow of information to and from the Memory cell</a:t>
            </a:r>
          </a:p>
          <a:p>
            <a:pPr lvl="1">
              <a:lnSpc>
                <a:spcPct val="100000"/>
              </a:lnSpc>
            </a:pPr>
            <a:r>
              <a:rPr lang="en-US" dirty="0"/>
              <a:t>Input Gate: protect the current step from irrelevant inputs</a:t>
            </a:r>
          </a:p>
          <a:p>
            <a:pPr lvl="1">
              <a:lnSpc>
                <a:spcPct val="100000"/>
              </a:lnSpc>
            </a:pPr>
            <a:r>
              <a:rPr lang="en-US" dirty="0"/>
              <a:t>Output Gate: prevents current step from passing irrelevant information to later steps.</a:t>
            </a:r>
          </a:p>
          <a:p>
            <a:pPr lvl="1">
              <a:lnSpc>
                <a:spcPct val="100000"/>
              </a:lnSpc>
            </a:pPr>
            <a:r>
              <a:rPr lang="en-US" dirty="0"/>
              <a:t>Forget Gate: limits information passed from one cell to the next.</a:t>
            </a:r>
          </a:p>
        </p:txBody>
      </p:sp>
    </p:spTree>
    <p:extLst>
      <p:ext uri="{BB962C8B-B14F-4D97-AF65-F5344CB8AC3E}">
        <p14:creationId xmlns:p14="http://schemas.microsoft.com/office/powerpoint/2010/main" val="2478066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LSTM</a:t>
            </a:r>
          </a:p>
        </p:txBody>
      </p:sp>
      <p:sp>
        <p:nvSpPr>
          <p:cNvPr id="3" name="Content Placeholder 2">
            <a:extLst>
              <a:ext uri="{FF2B5EF4-FFF2-40B4-BE49-F238E27FC236}">
                <a16:creationId xmlns:a16="http://schemas.microsoft.com/office/drawing/2014/main" id="{39F586A9-563E-4FC0-A268-99221F23CC47}"/>
              </a:ext>
            </a:extLst>
          </p:cNvPr>
          <p:cNvSpPr>
            <a:spLocks noGrp="1"/>
          </p:cNvSpPr>
          <p:nvPr>
            <p:ph idx="1"/>
          </p:nvPr>
        </p:nvSpPr>
        <p:spPr>
          <a:xfrm>
            <a:off x="838200" y="1393794"/>
            <a:ext cx="4107153" cy="4820951"/>
          </a:xfrm>
        </p:spPr>
        <p:txBody>
          <a:bodyPr>
            <a:normAutofit/>
          </a:bodyPr>
          <a:lstStyle/>
          <a:p>
            <a:pPr marL="0" indent="0">
              <a:buNone/>
            </a:pPr>
            <a:r>
              <a:rPr lang="en-US" sz="2000" dirty="0"/>
              <a:t>c_: input from a memory cell</a:t>
            </a:r>
          </a:p>
          <a:p>
            <a:pPr marL="0" indent="0">
              <a:buNone/>
            </a:pPr>
            <a:r>
              <a:rPr lang="en-US" sz="2000" dirty="0"/>
              <a:t>x_: input at time t </a:t>
            </a:r>
          </a:p>
          <a:p>
            <a:pPr marL="0" indent="0">
              <a:buNone/>
            </a:pPr>
            <a:r>
              <a:rPr lang="en-US" sz="2000" dirty="0"/>
              <a:t>h_: output at time t </a:t>
            </a:r>
          </a:p>
          <a:p>
            <a:pPr marL="0" indent="0">
              <a:buNone/>
            </a:pPr>
            <a:endParaRPr lang="en-US" sz="2000" dirty="0"/>
          </a:p>
        </p:txBody>
      </p:sp>
      <p:grpSp>
        <p:nvGrpSpPr>
          <p:cNvPr id="4" name="Group 3"/>
          <p:cNvGrpSpPr/>
          <p:nvPr/>
        </p:nvGrpSpPr>
        <p:grpSpPr>
          <a:xfrm>
            <a:off x="5340276" y="3352800"/>
            <a:ext cx="2707769" cy="1793358"/>
            <a:chOff x="734104" y="4062374"/>
            <a:chExt cx="2707769" cy="1793358"/>
          </a:xfrm>
        </p:grpSpPr>
        <p:sp>
          <p:nvSpPr>
            <p:cNvPr id="5" name="TextBox 4"/>
            <p:cNvSpPr txBox="1"/>
            <p:nvPr/>
          </p:nvSpPr>
          <p:spPr>
            <a:xfrm>
              <a:off x="1956566" y="5486400"/>
              <a:ext cx="528701" cy="369332"/>
            </a:xfrm>
            <a:prstGeom prst="rect">
              <a:avLst/>
            </a:prstGeom>
            <a:solidFill>
              <a:schemeClr val="bg1"/>
            </a:solidFill>
            <a:ln w="38100">
              <a:solidFill>
                <a:srgbClr val="C00000"/>
              </a:solidFill>
            </a:ln>
          </p:spPr>
          <p:txBody>
            <a:bodyPr wrap="square" rtlCol="0">
              <a:spAutoFit/>
            </a:bodyPr>
            <a:lstStyle/>
            <a:p>
              <a:pPr algn="ctr"/>
              <a:r>
                <a:rPr lang="en-US" dirty="0"/>
                <a:t>x1</a:t>
              </a:r>
            </a:p>
          </p:txBody>
        </p:sp>
        <p:sp>
          <p:nvSpPr>
            <p:cNvPr id="6" name="TextBox 5"/>
            <p:cNvSpPr txBox="1"/>
            <p:nvPr/>
          </p:nvSpPr>
          <p:spPr>
            <a:xfrm>
              <a:off x="734104" y="4337827"/>
              <a:ext cx="529312" cy="369332"/>
            </a:xfrm>
            <a:prstGeom prst="rect">
              <a:avLst/>
            </a:prstGeom>
            <a:solidFill>
              <a:schemeClr val="bg1"/>
            </a:solidFill>
            <a:ln w="38100">
              <a:solidFill>
                <a:srgbClr val="C00000"/>
              </a:solidFill>
            </a:ln>
          </p:spPr>
          <p:txBody>
            <a:bodyPr wrap="square" rtlCol="0">
              <a:spAutoFit/>
            </a:bodyPr>
            <a:lstStyle/>
            <a:p>
              <a:pPr algn="ctr"/>
              <a:r>
                <a:rPr lang="en-US" dirty="0"/>
                <a:t>h0</a:t>
              </a:r>
            </a:p>
          </p:txBody>
        </p:sp>
        <p:grpSp>
          <p:nvGrpSpPr>
            <p:cNvPr id="7" name="Group 6"/>
            <p:cNvGrpSpPr/>
            <p:nvPr/>
          </p:nvGrpSpPr>
          <p:grpSpPr>
            <a:xfrm>
              <a:off x="1905000" y="4247040"/>
              <a:ext cx="637445" cy="562051"/>
              <a:chOff x="3858302" y="3151589"/>
              <a:chExt cx="637445" cy="562051"/>
            </a:xfrm>
          </p:grpSpPr>
          <p:sp>
            <p:nvSpPr>
              <p:cNvPr id="14" name="Oval 13"/>
              <p:cNvSpPr/>
              <p:nvPr/>
            </p:nvSpPr>
            <p:spPr bwMode="auto">
              <a:xfrm>
                <a:off x="3858302" y="3151589"/>
                <a:ext cx="637445" cy="562051"/>
              </a:xfrm>
              <a:prstGeom prst="ellipse">
                <a:avLst/>
              </a:prstGeom>
              <a:solidFill>
                <a:srgbClr val="C00000"/>
              </a:solidFill>
              <a:ln w="9525"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latin typeface="Arial" panose="020B0604020202020204" pitchFamily="34" charset="0"/>
                  <a:ea typeface="ヒラギノ角ゴ Pro W3" pitchFamily="86" charset="-128"/>
                </a:endParaRPr>
              </a:p>
            </p:txBody>
          </p:sp>
          <mc:AlternateContent xmlns:mc="http://schemas.openxmlformats.org/markup-compatibility/2006" xmlns:a14="http://schemas.microsoft.com/office/drawing/2010/main">
            <mc:Choice Requires="a14">
              <p:sp>
                <p:nvSpPr>
                  <p:cNvPr id="15" name="TextBox 14"/>
                  <p:cNvSpPr txBox="1"/>
                  <p:nvPr/>
                </p:nvSpPr>
                <p:spPr>
                  <a:xfrm>
                    <a:off x="3934555" y="3247949"/>
                    <a:ext cx="349711" cy="276999"/>
                  </a:xfrm>
                  <a:prstGeom prst="rect">
                    <a:avLst/>
                  </a:prstGeom>
                  <a:solidFill>
                    <a:srgbClr val="C00000"/>
                  </a:solidFill>
                </p:spPr>
                <p:txBody>
                  <a:bodyPr wrap="none" lIns="0" tIns="0" rIns="0" bIns="0" rtlCol="0">
                    <a:spAutoFit/>
                  </a:bodyPr>
                  <a:lstStyle/>
                  <a:p>
                    <a14:m>
                      <m:oMath xmlns:m="http://schemas.openxmlformats.org/officeDocument/2006/math">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𝑓</m:t>
                            </m:r>
                          </m:e>
                          <m:sub>
                            <m:r>
                              <a:rPr lang="en-US" i="1">
                                <a:solidFill>
                                  <a:schemeClr val="bg1"/>
                                </a:solidFill>
                                <a:latin typeface="Cambria Math" panose="02040503050406030204" pitchFamily="18" charset="0"/>
                              </a:rPr>
                              <m:t>h</m:t>
                            </m:r>
                          </m:sub>
                        </m:sSub>
                      </m:oMath>
                    </a14:m>
                    <a:r>
                      <a:rPr lang="en-US" dirty="0">
                        <a:solidFill>
                          <a:schemeClr val="bg1"/>
                        </a:solidFill>
                      </a:rPr>
                      <a:t>()</a:t>
                    </a:r>
                  </a:p>
                </p:txBody>
              </p:sp>
            </mc:Choice>
            <mc:Fallback xmlns="">
              <p:sp>
                <p:nvSpPr>
                  <p:cNvPr id="15" name="TextBox 14"/>
                  <p:cNvSpPr txBox="1">
                    <a:spLocks noRot="1" noChangeAspect="1" noMove="1" noResize="1" noEditPoints="1" noAdjustHandles="1" noChangeArrowheads="1" noChangeShapeType="1" noTextEdit="1"/>
                  </p:cNvSpPr>
                  <p:nvPr/>
                </p:nvSpPr>
                <p:spPr>
                  <a:xfrm>
                    <a:off x="3934555" y="3247949"/>
                    <a:ext cx="349711" cy="276999"/>
                  </a:xfrm>
                  <a:prstGeom prst="rect">
                    <a:avLst/>
                  </a:prstGeom>
                  <a:blipFill>
                    <a:blip r:embed="rId2"/>
                    <a:stretch>
                      <a:fillRect l="-31579" t="-28261" r="-43860" b="-50000"/>
                    </a:stretch>
                  </a:blipFill>
                </p:spPr>
                <p:txBody>
                  <a:bodyPr/>
                  <a:lstStyle/>
                  <a:p>
                    <a:r>
                      <a:rPr lang="en-US">
                        <a:noFill/>
                      </a:rPr>
                      <a:t> </a:t>
                    </a:r>
                  </a:p>
                </p:txBody>
              </p:sp>
            </mc:Fallback>
          </mc:AlternateContent>
        </p:grpSp>
        <p:cxnSp>
          <p:nvCxnSpPr>
            <p:cNvPr id="8" name="Straight Arrow Connector 7"/>
            <p:cNvCxnSpPr>
              <a:stCxn id="6" idx="3"/>
              <a:endCxn id="14" idx="2"/>
            </p:cNvCxnSpPr>
            <p:nvPr/>
          </p:nvCxnSpPr>
          <p:spPr bwMode="auto">
            <a:xfrm>
              <a:off x="1263416" y="4522493"/>
              <a:ext cx="641584" cy="557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9" name="Straight Arrow Connector 8"/>
            <p:cNvCxnSpPr>
              <a:stCxn id="5" idx="0"/>
              <a:endCxn id="14" idx="4"/>
            </p:cNvCxnSpPr>
            <p:nvPr/>
          </p:nvCxnSpPr>
          <p:spPr bwMode="auto">
            <a:xfrm flipV="1">
              <a:off x="2220917" y="4809091"/>
              <a:ext cx="2806" cy="67730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0" name="TextBox 9"/>
                <p:cNvSpPr txBox="1"/>
                <p:nvPr/>
              </p:nvSpPr>
              <p:spPr>
                <a:xfrm>
                  <a:off x="1339667" y="4062374"/>
                  <a:ext cx="3331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h</m:t>
                            </m:r>
                          </m:sub>
                        </m:sSub>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1339667" y="4062374"/>
                  <a:ext cx="333168" cy="276999"/>
                </a:xfrm>
                <a:prstGeom prst="rect">
                  <a:avLst/>
                </a:prstGeom>
                <a:blipFill>
                  <a:blip r:embed="rId3"/>
                  <a:stretch>
                    <a:fillRect l="-11111" r="-7407"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776051" y="4897398"/>
                  <a:ext cx="3215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𝑥</m:t>
                            </m:r>
                          </m:sub>
                        </m:sSub>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1776051" y="4897398"/>
                  <a:ext cx="321562" cy="276999"/>
                </a:xfrm>
                <a:prstGeom prst="rect">
                  <a:avLst/>
                </a:prstGeom>
                <a:blipFill>
                  <a:blip r:embed="rId4"/>
                  <a:stretch>
                    <a:fillRect l="-11321" r="-3774" b="-11111"/>
                  </a:stretch>
                </a:blipFill>
              </p:spPr>
              <p:txBody>
                <a:bodyPr/>
                <a:lstStyle/>
                <a:p>
                  <a:r>
                    <a:rPr lang="en-US">
                      <a:noFill/>
                    </a:rPr>
                    <a:t> </a:t>
                  </a:r>
                </a:p>
              </p:txBody>
            </p:sp>
          </mc:Fallback>
        </mc:AlternateContent>
        <p:sp>
          <p:nvSpPr>
            <p:cNvPr id="12" name="TextBox 11"/>
            <p:cNvSpPr txBox="1"/>
            <p:nvPr/>
          </p:nvSpPr>
          <p:spPr>
            <a:xfrm>
              <a:off x="2895600" y="4337827"/>
              <a:ext cx="546273" cy="369332"/>
            </a:xfrm>
            <a:prstGeom prst="rect">
              <a:avLst/>
            </a:prstGeom>
            <a:solidFill>
              <a:schemeClr val="bg1"/>
            </a:solidFill>
            <a:ln w="38100">
              <a:solidFill>
                <a:srgbClr val="C00000"/>
              </a:solidFill>
            </a:ln>
          </p:spPr>
          <p:txBody>
            <a:bodyPr wrap="square" rtlCol="0">
              <a:spAutoFit/>
            </a:bodyPr>
            <a:lstStyle/>
            <a:p>
              <a:pPr algn="ctr"/>
              <a:r>
                <a:rPr lang="en-US" dirty="0"/>
                <a:t>h1</a:t>
              </a:r>
            </a:p>
          </p:txBody>
        </p:sp>
        <p:cxnSp>
          <p:nvCxnSpPr>
            <p:cNvPr id="13" name="Straight Arrow Connector 12"/>
            <p:cNvCxnSpPr>
              <a:stCxn id="14" idx="6"/>
              <a:endCxn id="12" idx="1"/>
            </p:cNvCxnSpPr>
            <p:nvPr/>
          </p:nvCxnSpPr>
          <p:spPr bwMode="auto">
            <a:xfrm flipV="1">
              <a:off x="2542445" y="4522493"/>
              <a:ext cx="353155" cy="557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16" name="TextBox 15"/>
          <p:cNvSpPr txBox="1"/>
          <p:nvPr/>
        </p:nvSpPr>
        <p:spPr>
          <a:xfrm>
            <a:off x="7541430" y="3654624"/>
            <a:ext cx="457200" cy="307777"/>
          </a:xfrm>
          <a:prstGeom prst="rect">
            <a:avLst/>
          </a:prstGeom>
          <a:solidFill>
            <a:schemeClr val="bg1"/>
          </a:solidFill>
        </p:spPr>
        <p:txBody>
          <a:bodyPr wrap="square" rtlCol="0">
            <a:spAutoFit/>
          </a:bodyPr>
          <a:lstStyle/>
          <a:p>
            <a:r>
              <a:rPr lang="en-US" sz="1400" dirty="0"/>
              <a:t>u1</a:t>
            </a:r>
          </a:p>
        </p:txBody>
      </p:sp>
      <p:sp>
        <p:nvSpPr>
          <p:cNvPr id="17" name="TextBox 16"/>
          <p:cNvSpPr txBox="1"/>
          <p:nvPr/>
        </p:nvSpPr>
        <p:spPr>
          <a:xfrm>
            <a:off x="5264075" y="2316938"/>
            <a:ext cx="529312" cy="369332"/>
          </a:xfrm>
          <a:prstGeom prst="rect">
            <a:avLst/>
          </a:prstGeom>
          <a:solidFill>
            <a:schemeClr val="bg1"/>
          </a:solidFill>
          <a:ln w="38100">
            <a:solidFill>
              <a:srgbClr val="008000"/>
            </a:solidFill>
          </a:ln>
        </p:spPr>
        <p:txBody>
          <a:bodyPr wrap="square" rtlCol="0">
            <a:spAutoFit/>
          </a:bodyPr>
          <a:lstStyle/>
          <a:p>
            <a:pPr algn="ctr"/>
            <a:r>
              <a:rPr lang="en-US" dirty="0"/>
              <a:t>c0</a:t>
            </a:r>
          </a:p>
        </p:txBody>
      </p:sp>
      <p:sp>
        <p:nvSpPr>
          <p:cNvPr id="18" name="TextBox 17"/>
          <p:cNvSpPr txBox="1"/>
          <p:nvPr/>
        </p:nvSpPr>
        <p:spPr>
          <a:xfrm>
            <a:off x="8997875" y="2318616"/>
            <a:ext cx="529312" cy="369332"/>
          </a:xfrm>
          <a:prstGeom prst="rect">
            <a:avLst/>
          </a:prstGeom>
          <a:solidFill>
            <a:schemeClr val="bg1"/>
          </a:solidFill>
          <a:ln w="38100">
            <a:solidFill>
              <a:srgbClr val="008000"/>
            </a:solidFill>
          </a:ln>
        </p:spPr>
        <p:txBody>
          <a:bodyPr wrap="square" rtlCol="0">
            <a:spAutoFit/>
          </a:bodyPr>
          <a:lstStyle/>
          <a:p>
            <a:pPr algn="ctr"/>
            <a:r>
              <a:rPr lang="en-US" dirty="0"/>
              <a:t>c1</a:t>
            </a:r>
          </a:p>
        </p:txBody>
      </p:sp>
      <p:sp>
        <p:nvSpPr>
          <p:cNvPr id="23" name="Oval 22"/>
          <p:cNvSpPr/>
          <p:nvPr/>
        </p:nvSpPr>
        <p:spPr bwMode="auto">
          <a:xfrm>
            <a:off x="7550075" y="2318119"/>
            <a:ext cx="381000" cy="392977"/>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latin typeface="Arial" panose="020B0604020202020204" pitchFamily="34" charset="0"/>
              <a:ea typeface="ヒラギノ角ゴ Pro W3" pitchFamily="86" charset="-128"/>
            </a:endParaRPr>
          </a:p>
        </p:txBody>
      </p:sp>
      <p:sp>
        <p:nvSpPr>
          <p:cNvPr id="24" name="TextBox 23"/>
          <p:cNvSpPr txBox="1"/>
          <p:nvPr/>
        </p:nvSpPr>
        <p:spPr>
          <a:xfrm>
            <a:off x="7550075" y="2234626"/>
            <a:ext cx="228600" cy="584775"/>
          </a:xfrm>
          <a:prstGeom prst="rect">
            <a:avLst/>
          </a:prstGeom>
          <a:noFill/>
        </p:spPr>
        <p:txBody>
          <a:bodyPr wrap="square" rtlCol="0">
            <a:spAutoFit/>
          </a:bodyPr>
          <a:lstStyle/>
          <a:p>
            <a:r>
              <a:rPr lang="en-US" sz="3200" dirty="0"/>
              <a:t>+</a:t>
            </a:r>
          </a:p>
        </p:txBody>
      </p:sp>
      <p:cxnSp>
        <p:nvCxnSpPr>
          <p:cNvPr id="30" name="Straight Arrow Connector 29"/>
          <p:cNvCxnSpPr>
            <a:stCxn id="12" idx="0"/>
          </p:cNvCxnSpPr>
          <p:nvPr/>
        </p:nvCxnSpPr>
        <p:spPr bwMode="auto">
          <a:xfrm flipH="1" flipV="1">
            <a:off x="7770030" y="2711095"/>
            <a:ext cx="4878" cy="91715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9" name="Straight Arrow Connector 38"/>
          <p:cNvCxnSpPr>
            <a:stCxn id="23" idx="6"/>
            <a:endCxn id="18" idx="1"/>
          </p:cNvCxnSpPr>
          <p:nvPr/>
        </p:nvCxnSpPr>
        <p:spPr bwMode="auto">
          <a:xfrm flipV="1">
            <a:off x="7931075" y="2503283"/>
            <a:ext cx="1066800" cy="1132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42" name="Group 41"/>
          <p:cNvGrpSpPr/>
          <p:nvPr/>
        </p:nvGrpSpPr>
        <p:grpSpPr>
          <a:xfrm>
            <a:off x="5793387" y="2316939"/>
            <a:ext cx="1756688" cy="307777"/>
            <a:chOff x="1224576" y="2316938"/>
            <a:chExt cx="1756688" cy="307777"/>
          </a:xfrm>
        </p:grpSpPr>
        <p:cxnSp>
          <p:nvCxnSpPr>
            <p:cNvPr id="21" name="Straight Arrow Connector 20"/>
            <p:cNvCxnSpPr>
              <a:stCxn id="17" idx="3"/>
              <a:endCxn id="23" idx="2"/>
            </p:cNvCxnSpPr>
            <p:nvPr/>
          </p:nvCxnSpPr>
          <p:spPr bwMode="auto">
            <a:xfrm>
              <a:off x="1224576" y="2501604"/>
              <a:ext cx="1756688" cy="1300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0" name="TextBox 39"/>
            <p:cNvSpPr txBox="1"/>
            <p:nvPr/>
          </p:nvSpPr>
          <p:spPr>
            <a:xfrm>
              <a:off x="1676400" y="2316938"/>
              <a:ext cx="914400" cy="307777"/>
            </a:xfrm>
            <a:prstGeom prst="rect">
              <a:avLst/>
            </a:prstGeom>
            <a:solidFill>
              <a:srgbClr val="0070C0"/>
            </a:solidFill>
          </p:spPr>
          <p:txBody>
            <a:bodyPr wrap="square" rtlCol="0">
              <a:spAutoFit/>
            </a:bodyPr>
            <a:lstStyle/>
            <a:p>
              <a:r>
                <a:rPr lang="en-US" sz="1400" dirty="0">
                  <a:solidFill>
                    <a:schemeClr val="bg1"/>
                  </a:solidFill>
                </a:rPr>
                <a:t>Forget f1</a:t>
              </a:r>
            </a:p>
          </p:txBody>
        </p:sp>
      </p:grpSp>
      <p:sp>
        <p:nvSpPr>
          <p:cNvPr id="41" name="TextBox 40"/>
          <p:cNvSpPr txBox="1"/>
          <p:nvPr/>
        </p:nvSpPr>
        <p:spPr>
          <a:xfrm>
            <a:off x="7325193" y="2971278"/>
            <a:ext cx="834482" cy="307777"/>
          </a:xfrm>
          <a:prstGeom prst="rect">
            <a:avLst/>
          </a:prstGeom>
          <a:solidFill>
            <a:srgbClr val="0070C0"/>
          </a:solidFill>
        </p:spPr>
        <p:txBody>
          <a:bodyPr wrap="square" rtlCol="0">
            <a:spAutoFit/>
          </a:bodyPr>
          <a:lstStyle/>
          <a:p>
            <a:pPr algn="ctr"/>
            <a:r>
              <a:rPr lang="en-US" sz="1400" dirty="0">
                <a:solidFill>
                  <a:schemeClr val="bg1"/>
                </a:solidFill>
              </a:rPr>
              <a:t>Input i1</a:t>
            </a:r>
          </a:p>
        </p:txBody>
      </p:sp>
      <mc:AlternateContent xmlns:mc="http://schemas.openxmlformats.org/markup-compatibility/2006" xmlns:a14="http://schemas.microsoft.com/office/drawing/2010/main">
        <mc:Choice Requires="a14">
          <p:sp>
            <p:nvSpPr>
              <p:cNvPr id="43" name="TextBox 42"/>
              <p:cNvSpPr txBox="1"/>
              <p:nvPr/>
            </p:nvSpPr>
            <p:spPr>
              <a:xfrm>
                <a:off x="9836075" y="3232100"/>
                <a:ext cx="1437766" cy="276999"/>
              </a:xfrm>
              <a:prstGeom prst="rect">
                <a:avLst/>
              </a:prstGeom>
              <a:noFill/>
            </p:spPr>
            <p:txBody>
              <a:bodyPr wrap="none" lIns="0" tIns="0" rIns="0" bIns="0" rtlCol="0">
                <a:sp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oMath>
                </a14:m>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0</m:t>
                        </m:r>
                      </m:sub>
                    </m:sSub>
                  </m:oMath>
                </a14:m>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𝑖</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1</m:t>
                        </m:r>
                      </m:sub>
                    </m:sSub>
                  </m:oMath>
                </a14:m>
                <a:endParaRPr 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9836075" y="3232100"/>
                <a:ext cx="1437766" cy="276999"/>
              </a:xfrm>
              <a:prstGeom prst="rect">
                <a:avLst/>
              </a:prstGeom>
              <a:blipFill>
                <a:blip r:embed="rId5"/>
                <a:stretch>
                  <a:fillRect l="-4255" t="-28261" r="-2553"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9836076" y="3962401"/>
                <a:ext cx="1608261" cy="276999"/>
              </a:xfrm>
              <a:prstGeom prst="rect">
                <a:avLst/>
              </a:prstGeom>
              <a:noFill/>
            </p:spPr>
            <p:txBody>
              <a:bodyPr wrap="none" lIns="0" tIns="0" rIns="0" bIns="0" rtlCol="0">
                <a:sp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𝑡</m:t>
                        </m:r>
                      </m:sub>
                    </m:sSub>
                  </m:oMath>
                </a14:m>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𝑡</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1</m:t>
                        </m:r>
                      </m:sub>
                    </m:sSub>
                  </m:oMath>
                </a14:m>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𝑡</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𝑡</m:t>
                        </m:r>
                      </m:sub>
                    </m:sSub>
                  </m:oMath>
                </a14:m>
                <a:endParaRPr lang="en-US" dirty="0"/>
              </a:p>
            </p:txBody>
          </p:sp>
        </mc:Choice>
        <mc:Fallback xmlns="">
          <p:sp>
            <p:nvSpPr>
              <p:cNvPr id="44" name="TextBox 43"/>
              <p:cNvSpPr txBox="1">
                <a:spLocks noRot="1" noChangeAspect="1" noMove="1" noResize="1" noEditPoints="1" noAdjustHandles="1" noChangeArrowheads="1" noChangeShapeType="1" noTextEdit="1"/>
              </p:cNvSpPr>
              <p:nvPr/>
            </p:nvSpPr>
            <p:spPr>
              <a:xfrm>
                <a:off x="9836076" y="3962401"/>
                <a:ext cx="1608261" cy="276999"/>
              </a:xfrm>
              <a:prstGeom prst="rect">
                <a:avLst/>
              </a:prstGeom>
              <a:blipFill>
                <a:blip r:embed="rId6"/>
                <a:stretch>
                  <a:fillRect l="-3802" t="-28889" r="-1901" b="-51111"/>
                </a:stretch>
              </a:blipFill>
            </p:spPr>
            <p:txBody>
              <a:bodyPr/>
              <a:lstStyle/>
              <a:p>
                <a:r>
                  <a:rPr lang="en-US">
                    <a:noFill/>
                  </a:rPr>
                  <a:t> </a:t>
                </a:r>
              </a:p>
            </p:txBody>
          </p:sp>
        </mc:Fallback>
      </mc:AlternateContent>
    </p:spTree>
    <p:extLst>
      <p:ext uri="{BB962C8B-B14F-4D97-AF65-F5344CB8AC3E}">
        <p14:creationId xmlns:p14="http://schemas.microsoft.com/office/powerpoint/2010/main" val="1430774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3" grpId="0" animBg="1"/>
      <p:bldP spid="24" grpId="0"/>
      <p:bldP spid="41" grpId="0" animBg="1"/>
      <p:bldP spid="43" grpId="0"/>
      <p:bldP spid="4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LSTM</a:t>
            </a:r>
          </a:p>
        </p:txBody>
      </p:sp>
      <p:sp>
        <p:nvSpPr>
          <p:cNvPr id="20" name="Content Placeholder 19">
            <a:extLst>
              <a:ext uri="{FF2B5EF4-FFF2-40B4-BE49-F238E27FC236}">
                <a16:creationId xmlns:a16="http://schemas.microsoft.com/office/drawing/2014/main" id="{2FA749D8-AE23-4FE4-82C6-52B8BEE62E14}"/>
              </a:ext>
            </a:extLst>
          </p:cNvPr>
          <p:cNvSpPr>
            <a:spLocks noGrp="1"/>
          </p:cNvSpPr>
          <p:nvPr>
            <p:ph idx="1"/>
          </p:nvPr>
        </p:nvSpPr>
        <p:spPr/>
        <p:txBody>
          <a:bodyPr/>
          <a:lstStyle/>
          <a:p>
            <a:endParaRPr lang="en-US"/>
          </a:p>
        </p:txBody>
      </p:sp>
      <p:grpSp>
        <p:nvGrpSpPr>
          <p:cNvPr id="3" name="Group 2"/>
          <p:cNvGrpSpPr/>
          <p:nvPr/>
        </p:nvGrpSpPr>
        <p:grpSpPr>
          <a:xfrm>
            <a:off x="2133600" y="2234626"/>
            <a:ext cx="4263112" cy="2911533"/>
            <a:chOff x="609600" y="2234625"/>
            <a:chExt cx="4263112" cy="2911533"/>
          </a:xfrm>
        </p:grpSpPr>
        <p:grpSp>
          <p:nvGrpSpPr>
            <p:cNvPr id="4" name="Group 3"/>
            <p:cNvGrpSpPr/>
            <p:nvPr/>
          </p:nvGrpSpPr>
          <p:grpSpPr>
            <a:xfrm>
              <a:off x="685800" y="3352800"/>
              <a:ext cx="2707769" cy="1793358"/>
              <a:chOff x="734104" y="4062374"/>
              <a:chExt cx="2707769" cy="1793358"/>
            </a:xfrm>
          </p:grpSpPr>
          <p:sp>
            <p:nvSpPr>
              <p:cNvPr id="5" name="TextBox 4"/>
              <p:cNvSpPr txBox="1"/>
              <p:nvPr/>
            </p:nvSpPr>
            <p:spPr>
              <a:xfrm>
                <a:off x="1956566" y="5486400"/>
                <a:ext cx="528701" cy="369332"/>
              </a:xfrm>
              <a:prstGeom prst="rect">
                <a:avLst/>
              </a:prstGeom>
              <a:solidFill>
                <a:schemeClr val="bg1"/>
              </a:solidFill>
              <a:ln w="38100">
                <a:solidFill>
                  <a:srgbClr val="C00000"/>
                </a:solidFill>
              </a:ln>
            </p:spPr>
            <p:txBody>
              <a:bodyPr wrap="square" rtlCol="0">
                <a:spAutoFit/>
              </a:bodyPr>
              <a:lstStyle/>
              <a:p>
                <a:pPr algn="ctr"/>
                <a:r>
                  <a:rPr lang="en-US" dirty="0"/>
                  <a:t>x1</a:t>
                </a:r>
              </a:p>
            </p:txBody>
          </p:sp>
          <p:sp>
            <p:nvSpPr>
              <p:cNvPr id="6" name="TextBox 5"/>
              <p:cNvSpPr txBox="1"/>
              <p:nvPr/>
            </p:nvSpPr>
            <p:spPr>
              <a:xfrm>
                <a:off x="734104" y="4337827"/>
                <a:ext cx="529312" cy="369332"/>
              </a:xfrm>
              <a:prstGeom prst="rect">
                <a:avLst/>
              </a:prstGeom>
              <a:solidFill>
                <a:schemeClr val="bg1"/>
              </a:solidFill>
              <a:ln w="38100">
                <a:solidFill>
                  <a:srgbClr val="C00000"/>
                </a:solidFill>
              </a:ln>
            </p:spPr>
            <p:txBody>
              <a:bodyPr wrap="square" rtlCol="0">
                <a:spAutoFit/>
              </a:bodyPr>
              <a:lstStyle/>
              <a:p>
                <a:pPr algn="ctr"/>
                <a:r>
                  <a:rPr lang="en-US" dirty="0"/>
                  <a:t>h0</a:t>
                </a:r>
              </a:p>
            </p:txBody>
          </p:sp>
          <p:grpSp>
            <p:nvGrpSpPr>
              <p:cNvPr id="7" name="Group 6"/>
              <p:cNvGrpSpPr/>
              <p:nvPr/>
            </p:nvGrpSpPr>
            <p:grpSpPr>
              <a:xfrm>
                <a:off x="1905000" y="4247040"/>
                <a:ext cx="637445" cy="562051"/>
                <a:chOff x="3858302" y="3151589"/>
                <a:chExt cx="637445" cy="562051"/>
              </a:xfrm>
            </p:grpSpPr>
            <p:sp>
              <p:nvSpPr>
                <p:cNvPr id="14" name="Oval 13"/>
                <p:cNvSpPr/>
                <p:nvPr/>
              </p:nvSpPr>
              <p:spPr bwMode="auto">
                <a:xfrm>
                  <a:off x="3858302" y="3151589"/>
                  <a:ext cx="637445" cy="562051"/>
                </a:xfrm>
                <a:prstGeom prst="ellipse">
                  <a:avLst/>
                </a:prstGeom>
                <a:solidFill>
                  <a:srgbClr val="C00000"/>
                </a:solidFill>
                <a:ln w="9525"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latin typeface="Arial" panose="020B0604020202020204" pitchFamily="34" charset="0"/>
                    <a:ea typeface="ヒラギノ角ゴ Pro W3" pitchFamily="86" charset="-128"/>
                  </a:endParaRPr>
                </a:p>
              </p:txBody>
            </p:sp>
            <mc:AlternateContent xmlns:mc="http://schemas.openxmlformats.org/markup-compatibility/2006" xmlns:a14="http://schemas.microsoft.com/office/drawing/2010/main">
              <mc:Choice Requires="a14">
                <p:sp>
                  <p:nvSpPr>
                    <p:cNvPr id="15" name="TextBox 14"/>
                    <p:cNvSpPr txBox="1"/>
                    <p:nvPr/>
                  </p:nvSpPr>
                  <p:spPr>
                    <a:xfrm>
                      <a:off x="3934555" y="3247949"/>
                      <a:ext cx="349711" cy="276999"/>
                    </a:xfrm>
                    <a:prstGeom prst="rect">
                      <a:avLst/>
                    </a:prstGeom>
                    <a:solidFill>
                      <a:srgbClr val="C00000"/>
                    </a:solidFill>
                  </p:spPr>
                  <p:txBody>
                    <a:bodyPr wrap="none" lIns="0" tIns="0" rIns="0" bIns="0" rtlCol="0">
                      <a:spAutoFit/>
                    </a:bodyPr>
                    <a:lstStyle/>
                    <a:p>
                      <a14:m>
                        <m:oMath xmlns:m="http://schemas.openxmlformats.org/officeDocument/2006/math">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𝑓</m:t>
                              </m:r>
                            </m:e>
                            <m:sub>
                              <m:r>
                                <a:rPr lang="en-US" i="1">
                                  <a:solidFill>
                                    <a:schemeClr val="bg1"/>
                                  </a:solidFill>
                                  <a:latin typeface="Cambria Math" panose="02040503050406030204" pitchFamily="18" charset="0"/>
                                </a:rPr>
                                <m:t>h</m:t>
                              </m:r>
                            </m:sub>
                          </m:sSub>
                        </m:oMath>
                      </a14:m>
                      <a:r>
                        <a:rPr lang="en-US" dirty="0">
                          <a:solidFill>
                            <a:schemeClr val="bg1"/>
                          </a:solidFill>
                        </a:rPr>
                        <a:t>()</a:t>
                      </a:r>
                    </a:p>
                  </p:txBody>
                </p:sp>
              </mc:Choice>
              <mc:Fallback xmlns="">
                <p:sp>
                  <p:nvSpPr>
                    <p:cNvPr id="15" name="TextBox 14"/>
                    <p:cNvSpPr txBox="1">
                      <a:spLocks noRot="1" noChangeAspect="1" noMove="1" noResize="1" noEditPoints="1" noAdjustHandles="1" noChangeArrowheads="1" noChangeShapeType="1" noTextEdit="1"/>
                    </p:cNvSpPr>
                    <p:nvPr/>
                  </p:nvSpPr>
                  <p:spPr>
                    <a:xfrm>
                      <a:off x="3934555" y="3247949"/>
                      <a:ext cx="349711" cy="276999"/>
                    </a:xfrm>
                    <a:prstGeom prst="rect">
                      <a:avLst/>
                    </a:prstGeom>
                    <a:blipFill>
                      <a:blip r:embed="rId2"/>
                      <a:stretch>
                        <a:fillRect l="-31579" t="-28261" r="-43860" b="-50000"/>
                      </a:stretch>
                    </a:blipFill>
                  </p:spPr>
                  <p:txBody>
                    <a:bodyPr/>
                    <a:lstStyle/>
                    <a:p>
                      <a:r>
                        <a:rPr lang="en-US">
                          <a:noFill/>
                        </a:rPr>
                        <a:t> </a:t>
                      </a:r>
                    </a:p>
                  </p:txBody>
                </p:sp>
              </mc:Fallback>
            </mc:AlternateContent>
          </p:grpSp>
          <p:cxnSp>
            <p:nvCxnSpPr>
              <p:cNvPr id="8" name="Straight Arrow Connector 7"/>
              <p:cNvCxnSpPr>
                <a:stCxn id="6" idx="3"/>
                <a:endCxn id="14" idx="2"/>
              </p:cNvCxnSpPr>
              <p:nvPr/>
            </p:nvCxnSpPr>
            <p:spPr bwMode="auto">
              <a:xfrm>
                <a:off x="1263416" y="4522493"/>
                <a:ext cx="641584" cy="557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9" name="Straight Arrow Connector 8"/>
              <p:cNvCxnSpPr>
                <a:stCxn id="5" idx="0"/>
                <a:endCxn id="14" idx="4"/>
              </p:cNvCxnSpPr>
              <p:nvPr/>
            </p:nvCxnSpPr>
            <p:spPr bwMode="auto">
              <a:xfrm flipV="1">
                <a:off x="2220917" y="4809091"/>
                <a:ext cx="2806" cy="67730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0" name="TextBox 9"/>
                  <p:cNvSpPr txBox="1"/>
                  <p:nvPr/>
                </p:nvSpPr>
                <p:spPr>
                  <a:xfrm>
                    <a:off x="1339667" y="4062374"/>
                    <a:ext cx="3331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h</m:t>
                              </m:r>
                            </m:sub>
                          </m:sSub>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1339667" y="4062374"/>
                    <a:ext cx="333168" cy="276999"/>
                  </a:xfrm>
                  <a:prstGeom prst="rect">
                    <a:avLst/>
                  </a:prstGeom>
                  <a:blipFill>
                    <a:blip r:embed="rId3"/>
                    <a:stretch>
                      <a:fillRect l="-11111" r="-7407"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776051" y="4897398"/>
                    <a:ext cx="3215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𝑥</m:t>
                              </m:r>
                            </m:sub>
                          </m:sSub>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1776051" y="4897398"/>
                    <a:ext cx="321562" cy="276999"/>
                  </a:xfrm>
                  <a:prstGeom prst="rect">
                    <a:avLst/>
                  </a:prstGeom>
                  <a:blipFill>
                    <a:blip r:embed="rId4"/>
                    <a:stretch>
                      <a:fillRect l="-11321" r="-3774" b="-11111"/>
                    </a:stretch>
                  </a:blipFill>
                </p:spPr>
                <p:txBody>
                  <a:bodyPr/>
                  <a:lstStyle/>
                  <a:p>
                    <a:r>
                      <a:rPr lang="en-US">
                        <a:noFill/>
                      </a:rPr>
                      <a:t> </a:t>
                    </a:r>
                  </a:p>
                </p:txBody>
              </p:sp>
            </mc:Fallback>
          </mc:AlternateContent>
          <p:sp>
            <p:nvSpPr>
              <p:cNvPr id="12" name="TextBox 11"/>
              <p:cNvSpPr txBox="1"/>
              <p:nvPr/>
            </p:nvSpPr>
            <p:spPr>
              <a:xfrm>
                <a:off x="2895600" y="4337827"/>
                <a:ext cx="546273" cy="369332"/>
              </a:xfrm>
              <a:prstGeom prst="rect">
                <a:avLst/>
              </a:prstGeom>
              <a:solidFill>
                <a:schemeClr val="bg1"/>
              </a:solidFill>
              <a:ln w="38100">
                <a:solidFill>
                  <a:srgbClr val="C00000"/>
                </a:solidFill>
              </a:ln>
            </p:spPr>
            <p:txBody>
              <a:bodyPr wrap="square" rtlCol="0">
                <a:spAutoFit/>
              </a:bodyPr>
              <a:lstStyle/>
              <a:p>
                <a:pPr algn="ctr"/>
                <a:r>
                  <a:rPr lang="en-US" dirty="0"/>
                  <a:t>h1</a:t>
                </a:r>
              </a:p>
            </p:txBody>
          </p:sp>
          <p:cxnSp>
            <p:nvCxnSpPr>
              <p:cNvPr id="13" name="Straight Arrow Connector 12"/>
              <p:cNvCxnSpPr>
                <a:stCxn id="14" idx="6"/>
                <a:endCxn id="12" idx="1"/>
              </p:cNvCxnSpPr>
              <p:nvPr/>
            </p:nvCxnSpPr>
            <p:spPr bwMode="auto">
              <a:xfrm flipV="1">
                <a:off x="2542445" y="4522493"/>
                <a:ext cx="353155" cy="557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16" name="TextBox 15"/>
            <p:cNvSpPr txBox="1"/>
            <p:nvPr/>
          </p:nvSpPr>
          <p:spPr>
            <a:xfrm>
              <a:off x="2886955" y="3654623"/>
              <a:ext cx="457200" cy="307777"/>
            </a:xfrm>
            <a:prstGeom prst="rect">
              <a:avLst/>
            </a:prstGeom>
            <a:solidFill>
              <a:schemeClr val="bg1"/>
            </a:solidFill>
          </p:spPr>
          <p:txBody>
            <a:bodyPr wrap="square" rtlCol="0">
              <a:spAutoFit/>
            </a:bodyPr>
            <a:lstStyle/>
            <a:p>
              <a:r>
                <a:rPr lang="en-US" sz="1400" dirty="0"/>
                <a:t>u1</a:t>
              </a:r>
            </a:p>
          </p:txBody>
        </p:sp>
        <p:sp>
          <p:nvSpPr>
            <p:cNvPr id="17" name="TextBox 16"/>
            <p:cNvSpPr txBox="1"/>
            <p:nvPr/>
          </p:nvSpPr>
          <p:spPr>
            <a:xfrm>
              <a:off x="609600" y="2316938"/>
              <a:ext cx="529312" cy="369332"/>
            </a:xfrm>
            <a:prstGeom prst="rect">
              <a:avLst/>
            </a:prstGeom>
            <a:solidFill>
              <a:schemeClr val="bg1"/>
            </a:solidFill>
            <a:ln w="38100">
              <a:solidFill>
                <a:srgbClr val="008000"/>
              </a:solidFill>
            </a:ln>
          </p:spPr>
          <p:txBody>
            <a:bodyPr wrap="square" rtlCol="0">
              <a:spAutoFit/>
            </a:bodyPr>
            <a:lstStyle/>
            <a:p>
              <a:pPr algn="ctr"/>
              <a:r>
                <a:rPr lang="en-US" dirty="0"/>
                <a:t>c0</a:t>
              </a:r>
            </a:p>
          </p:txBody>
        </p:sp>
        <p:sp>
          <p:nvSpPr>
            <p:cNvPr id="18" name="TextBox 17"/>
            <p:cNvSpPr txBox="1"/>
            <p:nvPr/>
          </p:nvSpPr>
          <p:spPr>
            <a:xfrm>
              <a:off x="4343400" y="2318616"/>
              <a:ext cx="529312" cy="369332"/>
            </a:xfrm>
            <a:prstGeom prst="rect">
              <a:avLst/>
            </a:prstGeom>
            <a:solidFill>
              <a:schemeClr val="bg1"/>
            </a:solidFill>
            <a:ln w="38100">
              <a:solidFill>
                <a:srgbClr val="008000"/>
              </a:solidFill>
            </a:ln>
          </p:spPr>
          <p:txBody>
            <a:bodyPr wrap="square" rtlCol="0">
              <a:spAutoFit/>
            </a:bodyPr>
            <a:lstStyle/>
            <a:p>
              <a:pPr algn="ctr"/>
              <a:r>
                <a:rPr lang="en-US" dirty="0"/>
                <a:t>c1</a:t>
              </a:r>
            </a:p>
          </p:txBody>
        </p:sp>
        <p:sp>
          <p:nvSpPr>
            <p:cNvPr id="23" name="Oval 22"/>
            <p:cNvSpPr/>
            <p:nvPr/>
          </p:nvSpPr>
          <p:spPr bwMode="auto">
            <a:xfrm>
              <a:off x="2895600" y="2318118"/>
              <a:ext cx="381000" cy="392977"/>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latin typeface="Arial" panose="020B0604020202020204" pitchFamily="34" charset="0"/>
                <a:ea typeface="ヒラギノ角ゴ Pro W3" pitchFamily="86" charset="-128"/>
              </a:endParaRPr>
            </a:p>
          </p:txBody>
        </p:sp>
        <p:sp>
          <p:nvSpPr>
            <p:cNvPr id="24" name="TextBox 23"/>
            <p:cNvSpPr txBox="1"/>
            <p:nvPr/>
          </p:nvSpPr>
          <p:spPr>
            <a:xfrm>
              <a:off x="2895600" y="2234625"/>
              <a:ext cx="228600" cy="584775"/>
            </a:xfrm>
            <a:prstGeom prst="rect">
              <a:avLst/>
            </a:prstGeom>
            <a:noFill/>
          </p:spPr>
          <p:txBody>
            <a:bodyPr wrap="square" rtlCol="0">
              <a:spAutoFit/>
            </a:bodyPr>
            <a:lstStyle/>
            <a:p>
              <a:r>
                <a:rPr lang="en-US" sz="3200" dirty="0"/>
                <a:t>+</a:t>
              </a:r>
            </a:p>
          </p:txBody>
        </p:sp>
        <p:cxnSp>
          <p:nvCxnSpPr>
            <p:cNvPr id="30" name="Straight Arrow Connector 29"/>
            <p:cNvCxnSpPr>
              <a:stCxn id="12" idx="0"/>
            </p:cNvCxnSpPr>
            <p:nvPr/>
          </p:nvCxnSpPr>
          <p:spPr bwMode="auto">
            <a:xfrm flipH="1" flipV="1">
              <a:off x="3115555" y="2711095"/>
              <a:ext cx="4878" cy="91715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9" name="Straight Arrow Connector 38"/>
            <p:cNvCxnSpPr>
              <a:stCxn id="23" idx="6"/>
              <a:endCxn id="18" idx="1"/>
            </p:cNvCxnSpPr>
            <p:nvPr/>
          </p:nvCxnSpPr>
          <p:spPr bwMode="auto">
            <a:xfrm flipV="1">
              <a:off x="3276600" y="2503282"/>
              <a:ext cx="1066800" cy="1132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42" name="Group 41"/>
            <p:cNvGrpSpPr/>
            <p:nvPr/>
          </p:nvGrpSpPr>
          <p:grpSpPr>
            <a:xfrm>
              <a:off x="1138912" y="2316938"/>
              <a:ext cx="1756688" cy="307777"/>
              <a:chOff x="1138912" y="2316938"/>
              <a:chExt cx="1756688" cy="307777"/>
            </a:xfrm>
          </p:grpSpPr>
          <p:cxnSp>
            <p:nvCxnSpPr>
              <p:cNvPr id="21" name="Straight Arrow Connector 20"/>
              <p:cNvCxnSpPr>
                <a:stCxn id="17" idx="3"/>
                <a:endCxn id="23" idx="2"/>
              </p:cNvCxnSpPr>
              <p:nvPr/>
            </p:nvCxnSpPr>
            <p:spPr bwMode="auto">
              <a:xfrm>
                <a:off x="1138912" y="2501604"/>
                <a:ext cx="1756688" cy="1300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0" name="TextBox 39"/>
              <p:cNvSpPr txBox="1"/>
              <p:nvPr/>
            </p:nvSpPr>
            <p:spPr>
              <a:xfrm>
                <a:off x="1676400" y="2316938"/>
                <a:ext cx="914400" cy="307777"/>
              </a:xfrm>
              <a:prstGeom prst="rect">
                <a:avLst/>
              </a:prstGeom>
              <a:solidFill>
                <a:srgbClr val="0070C0"/>
              </a:solidFill>
            </p:spPr>
            <p:txBody>
              <a:bodyPr wrap="square" rtlCol="0">
                <a:spAutoFit/>
              </a:bodyPr>
              <a:lstStyle/>
              <a:p>
                <a:r>
                  <a:rPr lang="en-US" sz="1400" dirty="0">
                    <a:solidFill>
                      <a:schemeClr val="bg1"/>
                    </a:solidFill>
                  </a:rPr>
                  <a:t>Forget f1</a:t>
                </a:r>
              </a:p>
            </p:txBody>
          </p:sp>
        </p:grpSp>
        <p:sp>
          <p:nvSpPr>
            <p:cNvPr id="41" name="TextBox 40"/>
            <p:cNvSpPr txBox="1"/>
            <p:nvPr/>
          </p:nvSpPr>
          <p:spPr>
            <a:xfrm>
              <a:off x="2670718" y="2971277"/>
              <a:ext cx="834482" cy="307777"/>
            </a:xfrm>
            <a:prstGeom prst="rect">
              <a:avLst/>
            </a:prstGeom>
            <a:solidFill>
              <a:srgbClr val="0070C0"/>
            </a:solidFill>
          </p:spPr>
          <p:txBody>
            <a:bodyPr wrap="square" rtlCol="0">
              <a:spAutoFit/>
            </a:bodyPr>
            <a:lstStyle/>
            <a:p>
              <a:pPr algn="ctr"/>
              <a:r>
                <a:rPr lang="en-US" sz="1400" dirty="0">
                  <a:solidFill>
                    <a:schemeClr val="bg1"/>
                  </a:solidFill>
                </a:rPr>
                <a:t>Input i1</a:t>
              </a:r>
            </a:p>
          </p:txBody>
        </p:sp>
      </p:grpSp>
      <p:sp>
        <p:nvSpPr>
          <p:cNvPr id="65" name="Rectangle 64"/>
          <p:cNvSpPr/>
          <p:nvPr/>
        </p:nvSpPr>
        <p:spPr bwMode="auto">
          <a:xfrm>
            <a:off x="1830621" y="2234625"/>
            <a:ext cx="4800600" cy="3308452"/>
          </a:xfrm>
          <a:prstGeom prst="rect">
            <a:avLst/>
          </a:prstGeom>
          <a:solidFill>
            <a:srgbClr val="FFFFFF">
              <a:alpha val="84000"/>
            </a:srgb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latin typeface="Arial" panose="020B0604020202020204" pitchFamily="34" charset="0"/>
              <a:ea typeface="ヒラギノ角ゴ Pro W3" pitchFamily="86" charset="-128"/>
            </a:endParaRPr>
          </a:p>
        </p:txBody>
      </p:sp>
      <p:grpSp>
        <p:nvGrpSpPr>
          <p:cNvPr id="67" name="Group 66"/>
          <p:cNvGrpSpPr/>
          <p:nvPr/>
        </p:nvGrpSpPr>
        <p:grpSpPr>
          <a:xfrm>
            <a:off x="2213518" y="2306276"/>
            <a:ext cx="1905000" cy="2831712"/>
            <a:chOff x="5867400" y="3192712"/>
            <a:chExt cx="1905000" cy="2831712"/>
          </a:xfrm>
        </p:grpSpPr>
        <p:grpSp>
          <p:nvGrpSpPr>
            <p:cNvPr id="64" name="Group 63"/>
            <p:cNvGrpSpPr/>
            <p:nvPr/>
          </p:nvGrpSpPr>
          <p:grpSpPr>
            <a:xfrm>
              <a:off x="5867400" y="3502981"/>
              <a:ext cx="1751163" cy="2521443"/>
              <a:chOff x="4287369" y="3491479"/>
              <a:chExt cx="1751163" cy="2521443"/>
            </a:xfrm>
          </p:grpSpPr>
          <p:grpSp>
            <p:nvGrpSpPr>
              <p:cNvPr id="31" name="Group 30"/>
              <p:cNvGrpSpPr/>
              <p:nvPr/>
            </p:nvGrpSpPr>
            <p:grpSpPr>
              <a:xfrm>
                <a:off x="4287369" y="3950266"/>
                <a:ext cx="1751163" cy="2062656"/>
                <a:chOff x="734104" y="3793076"/>
                <a:chExt cx="1751163" cy="2062656"/>
              </a:xfrm>
            </p:grpSpPr>
            <p:sp>
              <p:nvSpPr>
                <p:cNvPr id="49" name="TextBox 48"/>
                <p:cNvSpPr txBox="1"/>
                <p:nvPr/>
              </p:nvSpPr>
              <p:spPr>
                <a:xfrm>
                  <a:off x="1956566" y="5486400"/>
                  <a:ext cx="528701" cy="369332"/>
                </a:xfrm>
                <a:prstGeom prst="rect">
                  <a:avLst/>
                </a:prstGeom>
                <a:solidFill>
                  <a:schemeClr val="bg1"/>
                </a:solidFill>
                <a:ln w="38100">
                  <a:solidFill>
                    <a:srgbClr val="C00000"/>
                  </a:solidFill>
                </a:ln>
              </p:spPr>
              <p:txBody>
                <a:bodyPr wrap="square" rtlCol="0">
                  <a:spAutoFit/>
                </a:bodyPr>
                <a:lstStyle/>
                <a:p>
                  <a:pPr algn="ctr"/>
                  <a:r>
                    <a:rPr lang="en-US" dirty="0"/>
                    <a:t>x1</a:t>
                  </a:r>
                </a:p>
              </p:txBody>
            </p:sp>
            <p:sp>
              <p:nvSpPr>
                <p:cNvPr id="50" name="TextBox 49"/>
                <p:cNvSpPr txBox="1"/>
                <p:nvPr/>
              </p:nvSpPr>
              <p:spPr>
                <a:xfrm>
                  <a:off x="734104" y="4337827"/>
                  <a:ext cx="529312" cy="369332"/>
                </a:xfrm>
                <a:prstGeom prst="rect">
                  <a:avLst/>
                </a:prstGeom>
                <a:solidFill>
                  <a:schemeClr val="bg1"/>
                </a:solidFill>
                <a:ln w="38100">
                  <a:solidFill>
                    <a:srgbClr val="C00000"/>
                  </a:solidFill>
                </a:ln>
              </p:spPr>
              <p:txBody>
                <a:bodyPr wrap="square" rtlCol="0">
                  <a:spAutoFit/>
                </a:bodyPr>
                <a:lstStyle/>
                <a:p>
                  <a:pPr algn="ctr"/>
                  <a:r>
                    <a:rPr lang="en-US" dirty="0"/>
                    <a:t>h0</a:t>
                  </a:r>
                </a:p>
              </p:txBody>
            </p:sp>
            <p:cxnSp>
              <p:nvCxnSpPr>
                <p:cNvPr id="52" name="Straight Arrow Connector 51"/>
                <p:cNvCxnSpPr>
                  <a:endCxn id="61" idx="3"/>
                </p:cNvCxnSpPr>
                <p:nvPr/>
              </p:nvCxnSpPr>
              <p:spPr bwMode="auto">
                <a:xfrm flipV="1">
                  <a:off x="1263416" y="4056351"/>
                  <a:ext cx="382071" cy="28147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3" name="Straight Arrow Connector 52"/>
                <p:cNvCxnSpPr/>
                <p:nvPr/>
              </p:nvCxnSpPr>
              <p:spPr bwMode="auto">
                <a:xfrm flipH="1" flipV="1">
                  <a:off x="1783717" y="4106355"/>
                  <a:ext cx="172849" cy="136398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54" name="TextBox 53"/>
                    <p:cNvSpPr txBox="1"/>
                    <p:nvPr/>
                  </p:nvSpPr>
                  <p:spPr>
                    <a:xfrm>
                      <a:off x="838001" y="3793076"/>
                      <a:ext cx="434350" cy="299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h</m:t>
                                </m:r>
                                <m:r>
                                  <a:rPr lang="en-US" i="1">
                                    <a:latin typeface="Cambria Math" panose="02040503050406030204" pitchFamily="18" charset="0"/>
                                  </a:rPr>
                                  <m:t>𝑓</m:t>
                                </m:r>
                              </m:sub>
                            </m:sSub>
                          </m:oMath>
                        </m:oMathPara>
                      </a14:m>
                      <a:endParaRPr lang="en-US" dirty="0"/>
                    </a:p>
                  </p:txBody>
                </p:sp>
              </mc:Choice>
              <mc:Fallback xmlns="">
                <p:sp>
                  <p:nvSpPr>
                    <p:cNvPr id="54" name="TextBox 53"/>
                    <p:cNvSpPr txBox="1">
                      <a:spLocks noRot="1" noChangeAspect="1" noMove="1" noResize="1" noEditPoints="1" noAdjustHandles="1" noChangeArrowheads="1" noChangeShapeType="1" noTextEdit="1"/>
                    </p:cNvSpPr>
                    <p:nvPr/>
                  </p:nvSpPr>
                  <p:spPr>
                    <a:xfrm>
                      <a:off x="838001" y="3793076"/>
                      <a:ext cx="434350" cy="299249"/>
                    </a:xfrm>
                    <a:prstGeom prst="rect">
                      <a:avLst/>
                    </a:prstGeom>
                    <a:blipFill>
                      <a:blip r:embed="rId5"/>
                      <a:stretch>
                        <a:fillRect l="-7042" r="-9859" b="-2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1236027" y="4948386"/>
                      <a:ext cx="429541" cy="299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𝑥𝑓</m:t>
                                </m:r>
                              </m:sub>
                            </m:sSub>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1236027" y="4948386"/>
                      <a:ext cx="429541" cy="299249"/>
                    </a:xfrm>
                    <a:prstGeom prst="rect">
                      <a:avLst/>
                    </a:prstGeom>
                    <a:blipFill>
                      <a:blip r:embed="rId6"/>
                      <a:stretch>
                        <a:fillRect l="-7042" r="-8451" b="-28571"/>
                      </a:stretch>
                    </a:blipFill>
                  </p:spPr>
                  <p:txBody>
                    <a:bodyPr/>
                    <a:lstStyle/>
                    <a:p>
                      <a:r>
                        <a:rPr lang="en-US">
                          <a:noFill/>
                        </a:rPr>
                        <a:t> </a:t>
                      </a:r>
                    </a:p>
                  </p:txBody>
                </p:sp>
              </mc:Fallback>
            </mc:AlternateContent>
          </p:grpSp>
          <p:sp>
            <p:nvSpPr>
              <p:cNvPr id="61" name="Oval 60"/>
              <p:cNvSpPr/>
              <p:nvPr/>
            </p:nvSpPr>
            <p:spPr bwMode="auto">
              <a:xfrm>
                <a:off x="5105400" y="3733800"/>
                <a:ext cx="637445" cy="562051"/>
              </a:xfrm>
              <a:prstGeom prst="ellipse">
                <a:avLst/>
              </a:prstGeom>
              <a:solidFill>
                <a:srgbClr val="C00000"/>
              </a:solidFill>
              <a:ln w="9525"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latin typeface="Arial" panose="020B0604020202020204" pitchFamily="34" charset="0"/>
                  <a:ea typeface="ヒラギノ角ゴ Pro W3" pitchFamily="86" charset="-128"/>
                </a:endParaRPr>
              </a:p>
            </p:txBody>
          </p:sp>
          <mc:AlternateContent xmlns:mc="http://schemas.openxmlformats.org/markup-compatibility/2006" xmlns:a14="http://schemas.microsoft.com/office/drawing/2010/main">
            <mc:Choice Requires="a14">
              <p:sp>
                <p:nvSpPr>
                  <p:cNvPr id="62" name="TextBox 61"/>
                  <p:cNvSpPr txBox="1"/>
                  <p:nvPr/>
                </p:nvSpPr>
                <p:spPr>
                  <a:xfrm>
                    <a:off x="5181653" y="3830160"/>
                    <a:ext cx="337657" cy="299249"/>
                  </a:xfrm>
                  <a:prstGeom prst="rect">
                    <a:avLst/>
                  </a:prstGeom>
                  <a:solidFill>
                    <a:srgbClr val="C00000"/>
                  </a:solidFill>
                </p:spPr>
                <p:txBody>
                  <a:bodyPr wrap="none" lIns="0" tIns="0" rIns="0" bIns="0" rtlCol="0">
                    <a:spAutoFit/>
                  </a:bodyPr>
                  <a:lstStyle/>
                  <a:p>
                    <a14:m>
                      <m:oMath xmlns:m="http://schemas.openxmlformats.org/officeDocument/2006/math">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𝑓</m:t>
                            </m:r>
                          </m:e>
                          <m:sub>
                            <m:r>
                              <a:rPr lang="en-US" i="1">
                                <a:solidFill>
                                  <a:schemeClr val="bg1"/>
                                </a:solidFill>
                                <a:latin typeface="Cambria Math" panose="02040503050406030204" pitchFamily="18" charset="0"/>
                              </a:rPr>
                              <m:t>𝑓</m:t>
                            </m:r>
                          </m:sub>
                        </m:sSub>
                      </m:oMath>
                    </a14:m>
                    <a:r>
                      <a:rPr lang="en-US" dirty="0">
                        <a:solidFill>
                          <a:schemeClr val="bg1"/>
                        </a:solidFill>
                      </a:rPr>
                      <a:t>()</a:t>
                    </a:r>
                  </a:p>
                </p:txBody>
              </p:sp>
            </mc:Choice>
            <mc:Fallback xmlns="">
              <p:sp>
                <p:nvSpPr>
                  <p:cNvPr id="62" name="TextBox 61"/>
                  <p:cNvSpPr txBox="1">
                    <a:spLocks noRot="1" noChangeAspect="1" noMove="1" noResize="1" noEditPoints="1" noAdjustHandles="1" noChangeArrowheads="1" noChangeShapeType="1" noTextEdit="1"/>
                  </p:cNvSpPr>
                  <p:nvPr/>
                </p:nvSpPr>
                <p:spPr>
                  <a:xfrm>
                    <a:off x="5181653" y="3830160"/>
                    <a:ext cx="337657" cy="299249"/>
                  </a:xfrm>
                  <a:prstGeom prst="rect">
                    <a:avLst/>
                  </a:prstGeom>
                  <a:blipFill>
                    <a:blip r:embed="rId7"/>
                    <a:stretch>
                      <a:fillRect l="-32727" t="-24490" r="-43636" b="-40816"/>
                    </a:stretch>
                  </a:blipFill>
                </p:spPr>
                <p:txBody>
                  <a:bodyPr/>
                  <a:lstStyle/>
                  <a:p>
                    <a:r>
                      <a:rPr lang="en-US">
                        <a:noFill/>
                      </a:rPr>
                      <a:t> </a:t>
                    </a:r>
                  </a:p>
                </p:txBody>
              </p:sp>
            </mc:Fallback>
          </mc:AlternateContent>
          <p:cxnSp>
            <p:nvCxnSpPr>
              <p:cNvPr id="63" name="Straight Arrow Connector 62"/>
              <p:cNvCxnSpPr>
                <a:stCxn id="61" idx="7"/>
                <a:endCxn id="48" idx="2"/>
              </p:cNvCxnSpPr>
              <p:nvPr/>
            </p:nvCxnSpPr>
            <p:spPr bwMode="auto">
              <a:xfrm flipV="1">
                <a:off x="5649493" y="3491479"/>
                <a:ext cx="85676" cy="32463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66" name="TextBox 65"/>
            <p:cNvSpPr txBox="1"/>
            <p:nvPr/>
          </p:nvSpPr>
          <p:spPr>
            <a:xfrm>
              <a:off x="6858000" y="3192712"/>
              <a:ext cx="914400" cy="307777"/>
            </a:xfrm>
            <a:prstGeom prst="rect">
              <a:avLst/>
            </a:prstGeom>
            <a:solidFill>
              <a:srgbClr val="0070C0"/>
            </a:solidFill>
          </p:spPr>
          <p:txBody>
            <a:bodyPr wrap="square" rtlCol="0">
              <a:spAutoFit/>
            </a:bodyPr>
            <a:lstStyle/>
            <a:p>
              <a:r>
                <a:rPr lang="en-US" sz="1400" dirty="0">
                  <a:solidFill>
                    <a:schemeClr val="bg1"/>
                  </a:solidFill>
                </a:rPr>
                <a:t>Forget f1</a:t>
              </a:r>
            </a:p>
          </p:txBody>
        </p:sp>
      </p:grpSp>
      <mc:AlternateContent xmlns:mc="http://schemas.openxmlformats.org/markup-compatibility/2006" xmlns:a14="http://schemas.microsoft.com/office/drawing/2010/main">
        <mc:Choice Requires="a14">
          <p:sp>
            <p:nvSpPr>
              <p:cNvPr id="68" name="TextBox 67"/>
              <p:cNvSpPr txBox="1"/>
              <p:nvPr/>
            </p:nvSpPr>
            <p:spPr>
              <a:xfrm>
                <a:off x="6705601" y="3232099"/>
                <a:ext cx="2687659" cy="318998"/>
              </a:xfrm>
              <a:prstGeom prst="rect">
                <a:avLst/>
              </a:prstGeom>
              <a:noFill/>
            </p:spPr>
            <p:txBody>
              <a:bodyPr wrap="none" lIns="0" tIns="0" rIns="0" bIns="0" rtlCol="0">
                <a:sp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oMath>
                </a14:m>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𝑓</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h</m:t>
                            </m:r>
                            <m:r>
                              <a:rPr lang="en-US" i="1">
                                <a:latin typeface="Cambria Math" panose="02040503050406030204" pitchFamily="18" charset="0"/>
                              </a:rPr>
                              <m:t>𝑓</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𝑥𝑓</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oMath>
                </a14:m>
                <a:endParaRPr lang="en-US" dirty="0"/>
              </a:p>
            </p:txBody>
          </p:sp>
        </mc:Choice>
        <mc:Fallback xmlns="">
          <p:sp>
            <p:nvSpPr>
              <p:cNvPr id="68" name="TextBox 67"/>
              <p:cNvSpPr txBox="1">
                <a:spLocks noRot="1" noChangeAspect="1" noMove="1" noResize="1" noEditPoints="1" noAdjustHandles="1" noChangeArrowheads="1" noChangeShapeType="1" noTextEdit="1"/>
              </p:cNvSpPr>
              <p:nvPr/>
            </p:nvSpPr>
            <p:spPr>
              <a:xfrm>
                <a:off x="6705601" y="3232099"/>
                <a:ext cx="2687659" cy="318998"/>
              </a:xfrm>
              <a:prstGeom prst="rect">
                <a:avLst/>
              </a:prstGeom>
              <a:blipFill>
                <a:blip r:embed="rId8"/>
                <a:stretch>
                  <a:fillRect l="-4082" t="-16981" b="-377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p:cNvSpPr txBox="1"/>
              <p:nvPr/>
            </p:nvSpPr>
            <p:spPr>
              <a:xfrm>
                <a:off x="6631221" y="4079271"/>
                <a:ext cx="2859244" cy="318998"/>
              </a:xfrm>
              <a:prstGeom prst="rect">
                <a:avLst/>
              </a:prstGeom>
              <a:noFill/>
            </p:spPr>
            <p:txBody>
              <a:bodyPr wrap="none" lIns="0" tIns="0" rIns="0" bIns="0" rtlCol="0">
                <a:sp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𝑡</m:t>
                        </m:r>
                      </m:sub>
                    </m:sSub>
                  </m:oMath>
                </a14:m>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𝑓</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h</m:t>
                            </m:r>
                            <m:r>
                              <a:rPr lang="en-US" i="1">
                                <a:latin typeface="Cambria Math" panose="02040503050406030204" pitchFamily="18" charset="0"/>
                              </a:rPr>
                              <m:t>𝑓</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𝑥𝑓</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𝑡</m:t>
                            </m:r>
                          </m:sub>
                        </m:sSub>
                      </m:e>
                    </m:d>
                  </m:oMath>
                </a14:m>
                <a:endParaRPr lang="en-US" dirty="0"/>
              </a:p>
            </p:txBody>
          </p:sp>
        </mc:Choice>
        <mc:Fallback xmlns="">
          <p:sp>
            <p:nvSpPr>
              <p:cNvPr id="69" name="TextBox 68"/>
              <p:cNvSpPr txBox="1">
                <a:spLocks noRot="1" noChangeAspect="1" noMove="1" noResize="1" noEditPoints="1" noAdjustHandles="1" noChangeArrowheads="1" noChangeShapeType="1" noTextEdit="1"/>
              </p:cNvSpPr>
              <p:nvPr/>
            </p:nvSpPr>
            <p:spPr>
              <a:xfrm>
                <a:off x="6631221" y="4079271"/>
                <a:ext cx="2859244" cy="318998"/>
              </a:xfrm>
              <a:prstGeom prst="rect">
                <a:avLst/>
              </a:prstGeom>
              <a:blipFill>
                <a:blip r:embed="rId9"/>
                <a:stretch>
                  <a:fillRect l="-3838" t="-16981" b="-37736"/>
                </a:stretch>
              </a:blipFill>
            </p:spPr>
            <p:txBody>
              <a:bodyPr/>
              <a:lstStyle/>
              <a:p>
                <a:r>
                  <a:rPr lang="en-US">
                    <a:noFill/>
                  </a:rPr>
                  <a:t> </a:t>
                </a:r>
              </a:p>
            </p:txBody>
          </p:sp>
        </mc:Fallback>
      </mc:AlternateContent>
    </p:spTree>
    <p:extLst>
      <p:ext uri="{BB962C8B-B14F-4D97-AF65-F5344CB8AC3E}">
        <p14:creationId xmlns:p14="http://schemas.microsoft.com/office/powerpoint/2010/main" val="392244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8" grpId="0"/>
      <p:bldP spid="6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LSTM</a:t>
            </a:r>
          </a:p>
        </p:txBody>
      </p:sp>
      <p:sp>
        <p:nvSpPr>
          <p:cNvPr id="20" name="Content Placeholder 19">
            <a:extLst>
              <a:ext uri="{FF2B5EF4-FFF2-40B4-BE49-F238E27FC236}">
                <a16:creationId xmlns:a16="http://schemas.microsoft.com/office/drawing/2014/main" id="{CD5A794F-B08C-47B8-8351-6EF2C4EDF92B}"/>
              </a:ext>
            </a:extLst>
          </p:cNvPr>
          <p:cNvSpPr>
            <a:spLocks noGrp="1"/>
          </p:cNvSpPr>
          <p:nvPr>
            <p:ph idx="1"/>
          </p:nvPr>
        </p:nvSpPr>
        <p:spPr/>
        <p:txBody>
          <a:bodyPr/>
          <a:lstStyle/>
          <a:p>
            <a:endParaRPr lang="en-US"/>
          </a:p>
        </p:txBody>
      </p:sp>
      <p:grpSp>
        <p:nvGrpSpPr>
          <p:cNvPr id="3" name="Group 2"/>
          <p:cNvGrpSpPr/>
          <p:nvPr/>
        </p:nvGrpSpPr>
        <p:grpSpPr>
          <a:xfrm>
            <a:off x="2133600" y="2234626"/>
            <a:ext cx="4263112" cy="2911533"/>
            <a:chOff x="609600" y="2234625"/>
            <a:chExt cx="4263112" cy="2911533"/>
          </a:xfrm>
        </p:grpSpPr>
        <p:grpSp>
          <p:nvGrpSpPr>
            <p:cNvPr id="4" name="Group 3"/>
            <p:cNvGrpSpPr/>
            <p:nvPr/>
          </p:nvGrpSpPr>
          <p:grpSpPr>
            <a:xfrm>
              <a:off x="685800" y="3352800"/>
              <a:ext cx="2707769" cy="1793358"/>
              <a:chOff x="734104" y="4062374"/>
              <a:chExt cx="2707769" cy="1793358"/>
            </a:xfrm>
          </p:grpSpPr>
          <p:sp>
            <p:nvSpPr>
              <p:cNvPr id="5" name="TextBox 4"/>
              <p:cNvSpPr txBox="1"/>
              <p:nvPr/>
            </p:nvSpPr>
            <p:spPr>
              <a:xfrm>
                <a:off x="1956566" y="5486400"/>
                <a:ext cx="528701" cy="369332"/>
              </a:xfrm>
              <a:prstGeom prst="rect">
                <a:avLst/>
              </a:prstGeom>
              <a:solidFill>
                <a:schemeClr val="bg1"/>
              </a:solidFill>
              <a:ln w="38100">
                <a:solidFill>
                  <a:srgbClr val="C00000"/>
                </a:solidFill>
              </a:ln>
            </p:spPr>
            <p:txBody>
              <a:bodyPr wrap="square" rtlCol="0">
                <a:spAutoFit/>
              </a:bodyPr>
              <a:lstStyle/>
              <a:p>
                <a:pPr algn="ctr"/>
                <a:r>
                  <a:rPr lang="en-US" dirty="0"/>
                  <a:t>x1</a:t>
                </a:r>
              </a:p>
            </p:txBody>
          </p:sp>
          <p:sp>
            <p:nvSpPr>
              <p:cNvPr id="6" name="TextBox 5"/>
              <p:cNvSpPr txBox="1"/>
              <p:nvPr/>
            </p:nvSpPr>
            <p:spPr>
              <a:xfrm>
                <a:off x="734104" y="4337827"/>
                <a:ext cx="529312" cy="369332"/>
              </a:xfrm>
              <a:prstGeom prst="rect">
                <a:avLst/>
              </a:prstGeom>
              <a:solidFill>
                <a:schemeClr val="bg1"/>
              </a:solidFill>
              <a:ln w="38100">
                <a:solidFill>
                  <a:srgbClr val="C00000"/>
                </a:solidFill>
              </a:ln>
            </p:spPr>
            <p:txBody>
              <a:bodyPr wrap="square" rtlCol="0">
                <a:spAutoFit/>
              </a:bodyPr>
              <a:lstStyle/>
              <a:p>
                <a:pPr algn="ctr"/>
                <a:r>
                  <a:rPr lang="en-US" dirty="0"/>
                  <a:t>h0</a:t>
                </a:r>
              </a:p>
            </p:txBody>
          </p:sp>
          <p:grpSp>
            <p:nvGrpSpPr>
              <p:cNvPr id="7" name="Group 6"/>
              <p:cNvGrpSpPr/>
              <p:nvPr/>
            </p:nvGrpSpPr>
            <p:grpSpPr>
              <a:xfrm>
                <a:off x="1905000" y="4247040"/>
                <a:ext cx="637445" cy="562051"/>
                <a:chOff x="3858302" y="3151589"/>
                <a:chExt cx="637445" cy="562051"/>
              </a:xfrm>
            </p:grpSpPr>
            <p:sp>
              <p:nvSpPr>
                <p:cNvPr id="14" name="Oval 13"/>
                <p:cNvSpPr/>
                <p:nvPr/>
              </p:nvSpPr>
              <p:spPr bwMode="auto">
                <a:xfrm>
                  <a:off x="3858302" y="3151589"/>
                  <a:ext cx="637445" cy="562051"/>
                </a:xfrm>
                <a:prstGeom prst="ellipse">
                  <a:avLst/>
                </a:prstGeom>
                <a:solidFill>
                  <a:srgbClr val="C00000"/>
                </a:solidFill>
                <a:ln w="9525"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latin typeface="Arial" panose="020B0604020202020204" pitchFamily="34" charset="0"/>
                    <a:ea typeface="ヒラギノ角ゴ Pro W3" pitchFamily="86" charset="-128"/>
                  </a:endParaRPr>
                </a:p>
              </p:txBody>
            </p:sp>
            <mc:AlternateContent xmlns:mc="http://schemas.openxmlformats.org/markup-compatibility/2006" xmlns:a14="http://schemas.microsoft.com/office/drawing/2010/main">
              <mc:Choice Requires="a14">
                <p:sp>
                  <p:nvSpPr>
                    <p:cNvPr id="15" name="TextBox 14"/>
                    <p:cNvSpPr txBox="1"/>
                    <p:nvPr/>
                  </p:nvSpPr>
                  <p:spPr>
                    <a:xfrm>
                      <a:off x="3934555" y="3247949"/>
                      <a:ext cx="349711" cy="276999"/>
                    </a:xfrm>
                    <a:prstGeom prst="rect">
                      <a:avLst/>
                    </a:prstGeom>
                    <a:solidFill>
                      <a:srgbClr val="C00000"/>
                    </a:solidFill>
                  </p:spPr>
                  <p:txBody>
                    <a:bodyPr wrap="none" lIns="0" tIns="0" rIns="0" bIns="0" rtlCol="0">
                      <a:spAutoFit/>
                    </a:bodyPr>
                    <a:lstStyle/>
                    <a:p>
                      <a14:m>
                        <m:oMath xmlns:m="http://schemas.openxmlformats.org/officeDocument/2006/math">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𝑓</m:t>
                              </m:r>
                            </m:e>
                            <m:sub>
                              <m:r>
                                <a:rPr lang="en-US" i="1">
                                  <a:solidFill>
                                    <a:schemeClr val="bg1"/>
                                  </a:solidFill>
                                  <a:latin typeface="Cambria Math" panose="02040503050406030204" pitchFamily="18" charset="0"/>
                                </a:rPr>
                                <m:t>h</m:t>
                              </m:r>
                            </m:sub>
                          </m:sSub>
                        </m:oMath>
                      </a14:m>
                      <a:r>
                        <a:rPr lang="en-US" dirty="0">
                          <a:solidFill>
                            <a:schemeClr val="bg1"/>
                          </a:solidFill>
                        </a:rPr>
                        <a:t>()</a:t>
                      </a:r>
                    </a:p>
                  </p:txBody>
                </p:sp>
              </mc:Choice>
              <mc:Fallback xmlns="">
                <p:sp>
                  <p:nvSpPr>
                    <p:cNvPr id="15" name="TextBox 14"/>
                    <p:cNvSpPr txBox="1">
                      <a:spLocks noRot="1" noChangeAspect="1" noMove="1" noResize="1" noEditPoints="1" noAdjustHandles="1" noChangeArrowheads="1" noChangeShapeType="1" noTextEdit="1"/>
                    </p:cNvSpPr>
                    <p:nvPr/>
                  </p:nvSpPr>
                  <p:spPr>
                    <a:xfrm>
                      <a:off x="3934555" y="3247949"/>
                      <a:ext cx="349711" cy="276999"/>
                    </a:xfrm>
                    <a:prstGeom prst="rect">
                      <a:avLst/>
                    </a:prstGeom>
                    <a:blipFill>
                      <a:blip r:embed="rId2"/>
                      <a:stretch>
                        <a:fillRect l="-31579" t="-28261" r="-43860" b="-50000"/>
                      </a:stretch>
                    </a:blipFill>
                  </p:spPr>
                  <p:txBody>
                    <a:bodyPr/>
                    <a:lstStyle/>
                    <a:p>
                      <a:r>
                        <a:rPr lang="en-US">
                          <a:noFill/>
                        </a:rPr>
                        <a:t> </a:t>
                      </a:r>
                    </a:p>
                  </p:txBody>
                </p:sp>
              </mc:Fallback>
            </mc:AlternateContent>
          </p:grpSp>
          <p:cxnSp>
            <p:nvCxnSpPr>
              <p:cNvPr id="8" name="Straight Arrow Connector 7"/>
              <p:cNvCxnSpPr>
                <a:stCxn id="6" idx="3"/>
                <a:endCxn id="14" idx="2"/>
              </p:cNvCxnSpPr>
              <p:nvPr/>
            </p:nvCxnSpPr>
            <p:spPr bwMode="auto">
              <a:xfrm>
                <a:off x="1263416" y="4522493"/>
                <a:ext cx="641584" cy="557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9" name="Straight Arrow Connector 8"/>
              <p:cNvCxnSpPr>
                <a:stCxn id="5" idx="0"/>
                <a:endCxn id="14" idx="4"/>
              </p:cNvCxnSpPr>
              <p:nvPr/>
            </p:nvCxnSpPr>
            <p:spPr bwMode="auto">
              <a:xfrm flipV="1">
                <a:off x="2220917" y="4809091"/>
                <a:ext cx="2806" cy="67730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0" name="TextBox 9"/>
                  <p:cNvSpPr txBox="1"/>
                  <p:nvPr/>
                </p:nvSpPr>
                <p:spPr>
                  <a:xfrm>
                    <a:off x="1339667" y="4062374"/>
                    <a:ext cx="3331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h</m:t>
                              </m:r>
                            </m:sub>
                          </m:sSub>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1339667" y="4062374"/>
                    <a:ext cx="333168" cy="276999"/>
                  </a:xfrm>
                  <a:prstGeom prst="rect">
                    <a:avLst/>
                  </a:prstGeom>
                  <a:blipFill>
                    <a:blip r:embed="rId3"/>
                    <a:stretch>
                      <a:fillRect l="-11111" r="-7407"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776051" y="4897398"/>
                    <a:ext cx="3215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𝑥</m:t>
                              </m:r>
                            </m:sub>
                          </m:sSub>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1776051" y="4897398"/>
                    <a:ext cx="321562" cy="276999"/>
                  </a:xfrm>
                  <a:prstGeom prst="rect">
                    <a:avLst/>
                  </a:prstGeom>
                  <a:blipFill>
                    <a:blip r:embed="rId4"/>
                    <a:stretch>
                      <a:fillRect l="-11321" r="-3774" b="-11111"/>
                    </a:stretch>
                  </a:blipFill>
                </p:spPr>
                <p:txBody>
                  <a:bodyPr/>
                  <a:lstStyle/>
                  <a:p>
                    <a:r>
                      <a:rPr lang="en-US">
                        <a:noFill/>
                      </a:rPr>
                      <a:t> </a:t>
                    </a:r>
                  </a:p>
                </p:txBody>
              </p:sp>
            </mc:Fallback>
          </mc:AlternateContent>
          <p:sp>
            <p:nvSpPr>
              <p:cNvPr id="12" name="TextBox 11"/>
              <p:cNvSpPr txBox="1"/>
              <p:nvPr/>
            </p:nvSpPr>
            <p:spPr>
              <a:xfrm>
                <a:off x="2895600" y="4337827"/>
                <a:ext cx="546273" cy="369332"/>
              </a:xfrm>
              <a:prstGeom prst="rect">
                <a:avLst/>
              </a:prstGeom>
              <a:solidFill>
                <a:schemeClr val="bg1"/>
              </a:solidFill>
              <a:ln w="38100">
                <a:solidFill>
                  <a:srgbClr val="C00000"/>
                </a:solidFill>
              </a:ln>
            </p:spPr>
            <p:txBody>
              <a:bodyPr wrap="square" rtlCol="0">
                <a:spAutoFit/>
              </a:bodyPr>
              <a:lstStyle/>
              <a:p>
                <a:pPr algn="ctr"/>
                <a:r>
                  <a:rPr lang="en-US" dirty="0"/>
                  <a:t>h1</a:t>
                </a:r>
              </a:p>
            </p:txBody>
          </p:sp>
          <p:cxnSp>
            <p:nvCxnSpPr>
              <p:cNvPr id="13" name="Straight Arrow Connector 12"/>
              <p:cNvCxnSpPr>
                <a:stCxn id="14" idx="6"/>
                <a:endCxn id="12" idx="1"/>
              </p:cNvCxnSpPr>
              <p:nvPr/>
            </p:nvCxnSpPr>
            <p:spPr bwMode="auto">
              <a:xfrm flipV="1">
                <a:off x="2542445" y="4522493"/>
                <a:ext cx="353155" cy="557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16" name="TextBox 15"/>
            <p:cNvSpPr txBox="1"/>
            <p:nvPr/>
          </p:nvSpPr>
          <p:spPr>
            <a:xfrm>
              <a:off x="2886955" y="3654623"/>
              <a:ext cx="457200" cy="307777"/>
            </a:xfrm>
            <a:prstGeom prst="rect">
              <a:avLst/>
            </a:prstGeom>
            <a:solidFill>
              <a:schemeClr val="bg1"/>
            </a:solidFill>
          </p:spPr>
          <p:txBody>
            <a:bodyPr wrap="square" rtlCol="0">
              <a:spAutoFit/>
            </a:bodyPr>
            <a:lstStyle/>
            <a:p>
              <a:r>
                <a:rPr lang="en-US" sz="1400" dirty="0"/>
                <a:t>u1</a:t>
              </a:r>
            </a:p>
          </p:txBody>
        </p:sp>
        <p:sp>
          <p:nvSpPr>
            <p:cNvPr id="17" name="TextBox 16"/>
            <p:cNvSpPr txBox="1"/>
            <p:nvPr/>
          </p:nvSpPr>
          <p:spPr>
            <a:xfrm>
              <a:off x="609600" y="2316938"/>
              <a:ext cx="529312" cy="369332"/>
            </a:xfrm>
            <a:prstGeom prst="rect">
              <a:avLst/>
            </a:prstGeom>
            <a:solidFill>
              <a:schemeClr val="bg1"/>
            </a:solidFill>
            <a:ln w="38100">
              <a:solidFill>
                <a:srgbClr val="008000"/>
              </a:solidFill>
            </a:ln>
          </p:spPr>
          <p:txBody>
            <a:bodyPr wrap="square" rtlCol="0">
              <a:spAutoFit/>
            </a:bodyPr>
            <a:lstStyle/>
            <a:p>
              <a:pPr algn="ctr"/>
              <a:r>
                <a:rPr lang="en-US" dirty="0"/>
                <a:t>c0</a:t>
              </a:r>
            </a:p>
          </p:txBody>
        </p:sp>
        <p:sp>
          <p:nvSpPr>
            <p:cNvPr id="18" name="TextBox 17"/>
            <p:cNvSpPr txBox="1"/>
            <p:nvPr/>
          </p:nvSpPr>
          <p:spPr>
            <a:xfrm>
              <a:off x="4343400" y="2318616"/>
              <a:ext cx="529312" cy="369332"/>
            </a:xfrm>
            <a:prstGeom prst="rect">
              <a:avLst/>
            </a:prstGeom>
            <a:solidFill>
              <a:schemeClr val="bg1"/>
            </a:solidFill>
            <a:ln w="38100">
              <a:solidFill>
                <a:srgbClr val="008000"/>
              </a:solidFill>
            </a:ln>
          </p:spPr>
          <p:txBody>
            <a:bodyPr wrap="square" rtlCol="0">
              <a:spAutoFit/>
            </a:bodyPr>
            <a:lstStyle/>
            <a:p>
              <a:pPr algn="ctr"/>
              <a:r>
                <a:rPr lang="en-US" dirty="0"/>
                <a:t>c1</a:t>
              </a:r>
            </a:p>
          </p:txBody>
        </p:sp>
        <p:sp>
          <p:nvSpPr>
            <p:cNvPr id="23" name="Oval 22"/>
            <p:cNvSpPr/>
            <p:nvPr/>
          </p:nvSpPr>
          <p:spPr bwMode="auto">
            <a:xfrm>
              <a:off x="2895600" y="2318118"/>
              <a:ext cx="381000" cy="392977"/>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latin typeface="Arial" panose="020B0604020202020204" pitchFamily="34" charset="0"/>
                <a:ea typeface="ヒラギノ角ゴ Pro W3" pitchFamily="86" charset="-128"/>
              </a:endParaRPr>
            </a:p>
          </p:txBody>
        </p:sp>
        <p:sp>
          <p:nvSpPr>
            <p:cNvPr id="24" name="TextBox 23"/>
            <p:cNvSpPr txBox="1"/>
            <p:nvPr/>
          </p:nvSpPr>
          <p:spPr>
            <a:xfrm>
              <a:off x="2895600" y="2234625"/>
              <a:ext cx="228600" cy="584775"/>
            </a:xfrm>
            <a:prstGeom prst="rect">
              <a:avLst/>
            </a:prstGeom>
            <a:noFill/>
          </p:spPr>
          <p:txBody>
            <a:bodyPr wrap="square" rtlCol="0">
              <a:spAutoFit/>
            </a:bodyPr>
            <a:lstStyle/>
            <a:p>
              <a:r>
                <a:rPr lang="en-US" sz="3200" dirty="0"/>
                <a:t>+</a:t>
              </a:r>
            </a:p>
          </p:txBody>
        </p:sp>
        <p:cxnSp>
          <p:nvCxnSpPr>
            <p:cNvPr id="30" name="Straight Arrow Connector 29"/>
            <p:cNvCxnSpPr>
              <a:stCxn id="12" idx="0"/>
            </p:cNvCxnSpPr>
            <p:nvPr/>
          </p:nvCxnSpPr>
          <p:spPr bwMode="auto">
            <a:xfrm flipH="1" flipV="1">
              <a:off x="3115555" y="2711095"/>
              <a:ext cx="4878" cy="91715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9" name="Straight Arrow Connector 38"/>
            <p:cNvCxnSpPr>
              <a:stCxn id="23" idx="6"/>
              <a:endCxn id="18" idx="1"/>
            </p:cNvCxnSpPr>
            <p:nvPr/>
          </p:nvCxnSpPr>
          <p:spPr bwMode="auto">
            <a:xfrm flipV="1">
              <a:off x="3276600" y="2503282"/>
              <a:ext cx="1066800" cy="1132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42" name="Group 41"/>
            <p:cNvGrpSpPr/>
            <p:nvPr/>
          </p:nvGrpSpPr>
          <p:grpSpPr>
            <a:xfrm>
              <a:off x="1138912" y="2316938"/>
              <a:ext cx="1756688" cy="307777"/>
              <a:chOff x="1138912" y="2316938"/>
              <a:chExt cx="1756688" cy="307777"/>
            </a:xfrm>
          </p:grpSpPr>
          <p:cxnSp>
            <p:nvCxnSpPr>
              <p:cNvPr id="21" name="Straight Arrow Connector 20"/>
              <p:cNvCxnSpPr>
                <a:stCxn id="17" idx="3"/>
                <a:endCxn id="23" idx="2"/>
              </p:cNvCxnSpPr>
              <p:nvPr/>
            </p:nvCxnSpPr>
            <p:spPr bwMode="auto">
              <a:xfrm>
                <a:off x="1138912" y="2501604"/>
                <a:ext cx="1756688" cy="1300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0" name="TextBox 39"/>
              <p:cNvSpPr txBox="1"/>
              <p:nvPr/>
            </p:nvSpPr>
            <p:spPr>
              <a:xfrm>
                <a:off x="1676400" y="2316938"/>
                <a:ext cx="914400" cy="307777"/>
              </a:xfrm>
              <a:prstGeom prst="rect">
                <a:avLst/>
              </a:prstGeom>
              <a:solidFill>
                <a:srgbClr val="0070C0"/>
              </a:solidFill>
            </p:spPr>
            <p:txBody>
              <a:bodyPr wrap="square" rtlCol="0">
                <a:spAutoFit/>
              </a:bodyPr>
              <a:lstStyle/>
              <a:p>
                <a:r>
                  <a:rPr lang="en-US" sz="1400" dirty="0">
                    <a:solidFill>
                      <a:schemeClr val="bg1"/>
                    </a:solidFill>
                  </a:rPr>
                  <a:t>Forget f1</a:t>
                </a:r>
              </a:p>
            </p:txBody>
          </p:sp>
        </p:grpSp>
        <p:sp>
          <p:nvSpPr>
            <p:cNvPr id="41" name="TextBox 40"/>
            <p:cNvSpPr txBox="1"/>
            <p:nvPr/>
          </p:nvSpPr>
          <p:spPr>
            <a:xfrm>
              <a:off x="2670718" y="2971277"/>
              <a:ext cx="834482" cy="307777"/>
            </a:xfrm>
            <a:prstGeom prst="rect">
              <a:avLst/>
            </a:prstGeom>
            <a:solidFill>
              <a:srgbClr val="0070C0"/>
            </a:solidFill>
          </p:spPr>
          <p:txBody>
            <a:bodyPr wrap="square" rtlCol="0">
              <a:spAutoFit/>
            </a:bodyPr>
            <a:lstStyle/>
            <a:p>
              <a:pPr algn="ctr"/>
              <a:r>
                <a:rPr lang="en-US" sz="1400" dirty="0">
                  <a:solidFill>
                    <a:schemeClr val="bg1"/>
                  </a:solidFill>
                </a:rPr>
                <a:t>Input i1</a:t>
              </a:r>
            </a:p>
          </p:txBody>
        </p:sp>
      </p:grpSp>
      <p:sp>
        <p:nvSpPr>
          <p:cNvPr id="65" name="Rectangle 64"/>
          <p:cNvSpPr/>
          <p:nvPr/>
        </p:nvSpPr>
        <p:spPr bwMode="auto">
          <a:xfrm>
            <a:off x="1660987" y="2150523"/>
            <a:ext cx="4800600" cy="3308452"/>
          </a:xfrm>
          <a:prstGeom prst="rect">
            <a:avLst/>
          </a:prstGeom>
          <a:solidFill>
            <a:srgbClr val="FFFFFF">
              <a:alpha val="84000"/>
            </a:srgb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latin typeface="Arial" panose="020B0604020202020204" pitchFamily="34" charset="0"/>
              <a:ea typeface="ヒラギノ角ゴ Pro W3" pitchFamily="86" charset="-128"/>
            </a:endParaRPr>
          </a:p>
        </p:txBody>
      </p:sp>
      <mc:AlternateContent xmlns:mc="http://schemas.openxmlformats.org/markup-compatibility/2006" xmlns:a14="http://schemas.microsoft.com/office/drawing/2010/main">
        <mc:Choice Requires="a14">
          <p:sp>
            <p:nvSpPr>
              <p:cNvPr id="68" name="TextBox 67"/>
              <p:cNvSpPr txBox="1"/>
              <p:nvPr/>
            </p:nvSpPr>
            <p:spPr>
              <a:xfrm>
                <a:off x="6705600" y="3232100"/>
                <a:ext cx="2542876" cy="276999"/>
              </a:xfrm>
              <a:prstGeom prst="rect">
                <a:avLst/>
              </a:prstGeom>
              <a:noFill/>
            </p:spPr>
            <p:txBody>
              <a:bodyPr wrap="none" lIns="0" tIns="0" rIns="0" bIns="0" rtlCol="0">
                <a:sp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1</m:t>
                        </m:r>
                      </m:sub>
                    </m:sSub>
                  </m:oMath>
                </a14:m>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h</m:t>
                            </m:r>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𝑥𝑖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oMath>
                </a14:m>
                <a:endParaRPr lang="en-US" dirty="0"/>
              </a:p>
            </p:txBody>
          </p:sp>
        </mc:Choice>
        <mc:Fallback xmlns="">
          <p:sp>
            <p:nvSpPr>
              <p:cNvPr id="68" name="TextBox 67"/>
              <p:cNvSpPr txBox="1">
                <a:spLocks noRot="1" noChangeAspect="1" noMove="1" noResize="1" noEditPoints="1" noAdjustHandles="1" noChangeArrowheads="1" noChangeShapeType="1" noTextEdit="1"/>
              </p:cNvSpPr>
              <p:nvPr/>
            </p:nvSpPr>
            <p:spPr>
              <a:xfrm>
                <a:off x="6705600" y="3232100"/>
                <a:ext cx="2542876" cy="276999"/>
              </a:xfrm>
              <a:prstGeom prst="rect">
                <a:avLst/>
              </a:prstGeom>
              <a:blipFill>
                <a:blip r:embed="rId5"/>
                <a:stretch>
                  <a:fillRect l="-3357" t="-28261"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p:cNvSpPr txBox="1"/>
              <p:nvPr/>
            </p:nvSpPr>
            <p:spPr>
              <a:xfrm>
                <a:off x="6631221" y="4079272"/>
                <a:ext cx="2745816" cy="299249"/>
              </a:xfrm>
              <a:prstGeom prst="rect">
                <a:avLst/>
              </a:prstGeom>
              <a:noFill/>
            </p:spPr>
            <p:txBody>
              <a:bodyPr wrap="none" lIns="0" tIns="0" rIns="0" bIns="0" rtlCol="0">
                <a:sp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𝑡</m:t>
                        </m:r>
                      </m:sub>
                    </m:sSub>
                  </m:oMath>
                </a14:m>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𝑓</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h</m:t>
                            </m:r>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𝑥𝑖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𝑡</m:t>
                            </m:r>
                          </m:sub>
                        </m:sSub>
                      </m:e>
                    </m:d>
                  </m:oMath>
                </a14:m>
                <a:endParaRPr lang="en-US" dirty="0"/>
              </a:p>
            </p:txBody>
          </p:sp>
        </mc:Choice>
        <mc:Fallback xmlns="">
          <p:sp>
            <p:nvSpPr>
              <p:cNvPr id="69" name="TextBox 68"/>
              <p:cNvSpPr txBox="1">
                <a:spLocks noRot="1" noChangeAspect="1" noMove="1" noResize="1" noEditPoints="1" noAdjustHandles="1" noChangeArrowheads="1" noChangeShapeType="1" noTextEdit="1"/>
              </p:cNvSpPr>
              <p:nvPr/>
            </p:nvSpPr>
            <p:spPr>
              <a:xfrm>
                <a:off x="6631221" y="4079272"/>
                <a:ext cx="2745816" cy="299249"/>
              </a:xfrm>
              <a:prstGeom prst="rect">
                <a:avLst/>
              </a:prstGeom>
              <a:blipFill>
                <a:blip r:embed="rId6"/>
                <a:stretch>
                  <a:fillRect l="-3111" t="-24490" b="-42857"/>
                </a:stretch>
              </a:blipFill>
            </p:spPr>
            <p:txBody>
              <a:bodyPr/>
              <a:lstStyle/>
              <a:p>
                <a:r>
                  <a:rPr lang="en-US">
                    <a:noFill/>
                  </a:rPr>
                  <a:t> </a:t>
                </a:r>
              </a:p>
            </p:txBody>
          </p:sp>
        </mc:Fallback>
      </mc:AlternateContent>
      <p:grpSp>
        <p:nvGrpSpPr>
          <p:cNvPr id="32" name="Group 31"/>
          <p:cNvGrpSpPr/>
          <p:nvPr/>
        </p:nvGrpSpPr>
        <p:grpSpPr>
          <a:xfrm>
            <a:off x="2213519" y="2858866"/>
            <a:ext cx="2813823" cy="2279122"/>
            <a:chOff x="689518" y="2858866"/>
            <a:chExt cx="2813823" cy="2279122"/>
          </a:xfrm>
        </p:grpSpPr>
        <p:grpSp>
          <p:nvGrpSpPr>
            <p:cNvPr id="31" name="Group 30"/>
            <p:cNvGrpSpPr/>
            <p:nvPr/>
          </p:nvGrpSpPr>
          <p:grpSpPr>
            <a:xfrm>
              <a:off x="689518" y="2952633"/>
              <a:ext cx="1751163" cy="2185355"/>
              <a:chOff x="734104" y="3670377"/>
              <a:chExt cx="1751163" cy="2185355"/>
            </a:xfrm>
          </p:grpSpPr>
          <p:sp>
            <p:nvSpPr>
              <p:cNvPr id="49" name="TextBox 48"/>
              <p:cNvSpPr txBox="1"/>
              <p:nvPr/>
            </p:nvSpPr>
            <p:spPr>
              <a:xfrm>
                <a:off x="1956566" y="5486400"/>
                <a:ext cx="528701" cy="369332"/>
              </a:xfrm>
              <a:prstGeom prst="rect">
                <a:avLst/>
              </a:prstGeom>
              <a:solidFill>
                <a:schemeClr val="bg1"/>
              </a:solidFill>
              <a:ln w="38100">
                <a:solidFill>
                  <a:srgbClr val="C00000"/>
                </a:solidFill>
              </a:ln>
            </p:spPr>
            <p:txBody>
              <a:bodyPr wrap="square" rtlCol="0">
                <a:spAutoFit/>
              </a:bodyPr>
              <a:lstStyle/>
              <a:p>
                <a:pPr algn="ctr"/>
                <a:r>
                  <a:rPr lang="en-US" dirty="0"/>
                  <a:t>x1</a:t>
                </a:r>
              </a:p>
            </p:txBody>
          </p:sp>
          <p:sp>
            <p:nvSpPr>
              <p:cNvPr id="50" name="TextBox 49"/>
              <p:cNvSpPr txBox="1"/>
              <p:nvPr/>
            </p:nvSpPr>
            <p:spPr>
              <a:xfrm>
                <a:off x="734104" y="4337827"/>
                <a:ext cx="529312" cy="369332"/>
              </a:xfrm>
              <a:prstGeom prst="rect">
                <a:avLst/>
              </a:prstGeom>
              <a:solidFill>
                <a:schemeClr val="bg1"/>
              </a:solidFill>
              <a:ln w="38100">
                <a:solidFill>
                  <a:srgbClr val="C00000"/>
                </a:solidFill>
              </a:ln>
            </p:spPr>
            <p:txBody>
              <a:bodyPr wrap="square" rtlCol="0">
                <a:spAutoFit/>
              </a:bodyPr>
              <a:lstStyle/>
              <a:p>
                <a:pPr algn="ctr"/>
                <a:r>
                  <a:rPr lang="en-US" dirty="0"/>
                  <a:t>h0</a:t>
                </a:r>
              </a:p>
            </p:txBody>
          </p:sp>
          <p:cxnSp>
            <p:nvCxnSpPr>
              <p:cNvPr id="52" name="Straight Arrow Connector 51"/>
              <p:cNvCxnSpPr/>
              <p:nvPr/>
            </p:nvCxnSpPr>
            <p:spPr bwMode="auto">
              <a:xfrm flipV="1">
                <a:off x="1281975" y="3908143"/>
                <a:ext cx="490358" cy="44388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3" name="Straight Arrow Connector 52"/>
              <p:cNvCxnSpPr>
                <a:endCxn id="61" idx="3"/>
              </p:cNvCxnSpPr>
              <p:nvPr/>
            </p:nvCxnSpPr>
            <p:spPr bwMode="auto">
              <a:xfrm flipH="1" flipV="1">
                <a:off x="1890538" y="4056351"/>
                <a:ext cx="66029" cy="141398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54" name="TextBox 53"/>
                  <p:cNvSpPr txBox="1"/>
                  <p:nvPr/>
                </p:nvSpPr>
                <p:spPr>
                  <a:xfrm>
                    <a:off x="1028179" y="3670377"/>
                    <a:ext cx="3939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h</m:t>
                              </m:r>
                              <m:r>
                                <a:rPr lang="en-US" i="1">
                                  <a:latin typeface="Cambria Math" panose="02040503050406030204" pitchFamily="18" charset="0"/>
                                </a:rPr>
                                <m:t>𝑖</m:t>
                              </m:r>
                            </m:sub>
                          </m:sSub>
                        </m:oMath>
                      </m:oMathPara>
                    </a14:m>
                    <a:endParaRPr lang="en-US" dirty="0"/>
                  </a:p>
                </p:txBody>
              </p:sp>
            </mc:Choice>
            <mc:Fallback xmlns="">
              <p:sp>
                <p:nvSpPr>
                  <p:cNvPr id="54" name="TextBox 53"/>
                  <p:cNvSpPr txBox="1">
                    <a:spLocks noRot="1" noChangeAspect="1" noMove="1" noResize="1" noEditPoints="1" noAdjustHandles="1" noChangeArrowheads="1" noChangeShapeType="1" noTextEdit="1"/>
                  </p:cNvSpPr>
                  <p:nvPr/>
                </p:nvSpPr>
                <p:spPr>
                  <a:xfrm>
                    <a:off x="1028179" y="3670377"/>
                    <a:ext cx="393954" cy="276999"/>
                  </a:xfrm>
                  <a:prstGeom prst="rect">
                    <a:avLst/>
                  </a:prstGeom>
                  <a:blipFill>
                    <a:blip r:embed="rId7"/>
                    <a:stretch>
                      <a:fillRect l="-7692" r="-7692"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1345485" y="5065075"/>
                    <a:ext cx="3891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𝑥𝑖</m:t>
                              </m:r>
                            </m:sub>
                          </m:sSub>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1345485" y="5065075"/>
                    <a:ext cx="389145" cy="276999"/>
                  </a:xfrm>
                  <a:prstGeom prst="rect">
                    <a:avLst/>
                  </a:prstGeom>
                  <a:blipFill>
                    <a:blip r:embed="rId8"/>
                    <a:stretch>
                      <a:fillRect l="-7813" r="-7813" b="-17391"/>
                    </a:stretch>
                  </a:blipFill>
                </p:spPr>
                <p:txBody>
                  <a:bodyPr/>
                  <a:lstStyle/>
                  <a:p>
                    <a:r>
                      <a:rPr lang="en-US">
                        <a:noFill/>
                      </a:rPr>
                      <a:t> </a:t>
                    </a:r>
                  </a:p>
                </p:txBody>
              </p:sp>
            </mc:Fallback>
          </mc:AlternateContent>
        </p:grpSp>
        <p:sp>
          <p:nvSpPr>
            <p:cNvPr id="61" name="Oval 60"/>
            <p:cNvSpPr/>
            <p:nvPr/>
          </p:nvSpPr>
          <p:spPr bwMode="auto">
            <a:xfrm>
              <a:off x="1752600" y="2858866"/>
              <a:ext cx="637445" cy="562051"/>
            </a:xfrm>
            <a:prstGeom prst="ellipse">
              <a:avLst/>
            </a:prstGeom>
            <a:solidFill>
              <a:srgbClr val="C00000"/>
            </a:solidFill>
            <a:ln w="9525"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latin typeface="Arial" panose="020B0604020202020204" pitchFamily="34" charset="0"/>
                <a:ea typeface="ヒラギノ角ゴ Pro W3" pitchFamily="86" charset="-128"/>
              </a:endParaRPr>
            </a:p>
          </p:txBody>
        </p:sp>
        <mc:AlternateContent xmlns:mc="http://schemas.openxmlformats.org/markup-compatibility/2006" xmlns:a14="http://schemas.microsoft.com/office/drawing/2010/main">
          <mc:Choice Requires="a14">
            <p:sp>
              <p:nvSpPr>
                <p:cNvPr id="62" name="TextBox 61"/>
                <p:cNvSpPr txBox="1"/>
                <p:nvPr/>
              </p:nvSpPr>
              <p:spPr>
                <a:xfrm>
                  <a:off x="1828853" y="2955226"/>
                  <a:ext cx="306302" cy="276999"/>
                </a:xfrm>
                <a:prstGeom prst="rect">
                  <a:avLst/>
                </a:prstGeom>
                <a:solidFill>
                  <a:srgbClr val="C00000"/>
                </a:solidFill>
              </p:spPr>
              <p:txBody>
                <a:bodyPr wrap="none" lIns="0" tIns="0" rIns="0" bIns="0" rtlCol="0">
                  <a:spAutoFit/>
                </a:bodyPr>
                <a:lstStyle/>
                <a:p>
                  <a14:m>
                    <m:oMath xmlns:m="http://schemas.openxmlformats.org/officeDocument/2006/math">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𝑓</m:t>
                          </m:r>
                        </m:e>
                        <m:sub>
                          <m:r>
                            <a:rPr lang="en-US" i="1">
                              <a:solidFill>
                                <a:schemeClr val="bg1"/>
                              </a:solidFill>
                              <a:latin typeface="Cambria Math" panose="02040503050406030204" pitchFamily="18" charset="0"/>
                            </a:rPr>
                            <m:t>𝑖</m:t>
                          </m:r>
                        </m:sub>
                      </m:sSub>
                    </m:oMath>
                  </a14:m>
                  <a:r>
                    <a:rPr lang="en-US" dirty="0">
                      <a:solidFill>
                        <a:schemeClr val="bg1"/>
                      </a:solidFill>
                    </a:rPr>
                    <a:t>()</a:t>
                  </a:r>
                </a:p>
              </p:txBody>
            </p:sp>
          </mc:Choice>
          <mc:Fallback xmlns="">
            <p:sp>
              <p:nvSpPr>
                <p:cNvPr id="62" name="TextBox 61"/>
                <p:cNvSpPr txBox="1">
                  <a:spLocks noRot="1" noChangeAspect="1" noMove="1" noResize="1" noEditPoints="1" noAdjustHandles="1" noChangeArrowheads="1" noChangeShapeType="1" noTextEdit="1"/>
                </p:cNvSpPr>
                <p:nvPr/>
              </p:nvSpPr>
              <p:spPr>
                <a:xfrm>
                  <a:off x="1828853" y="2955226"/>
                  <a:ext cx="306302" cy="276999"/>
                </a:xfrm>
                <a:prstGeom prst="rect">
                  <a:avLst/>
                </a:prstGeom>
                <a:blipFill>
                  <a:blip r:embed="rId9"/>
                  <a:stretch>
                    <a:fillRect l="-36000" t="-28889" r="-50000" b="-51111"/>
                  </a:stretch>
                </a:blipFill>
              </p:spPr>
              <p:txBody>
                <a:bodyPr/>
                <a:lstStyle/>
                <a:p>
                  <a:r>
                    <a:rPr lang="en-US">
                      <a:noFill/>
                    </a:rPr>
                    <a:t> </a:t>
                  </a:r>
                </a:p>
              </p:txBody>
            </p:sp>
          </mc:Fallback>
        </mc:AlternateContent>
        <p:cxnSp>
          <p:nvCxnSpPr>
            <p:cNvPr id="63" name="Straight Arrow Connector 62"/>
            <p:cNvCxnSpPr>
              <a:stCxn id="61" idx="6"/>
            </p:cNvCxnSpPr>
            <p:nvPr/>
          </p:nvCxnSpPr>
          <p:spPr bwMode="auto">
            <a:xfrm flipV="1">
              <a:off x="2390045" y="3111556"/>
              <a:ext cx="294485" cy="2833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8" name="TextBox 47"/>
            <p:cNvSpPr txBox="1"/>
            <p:nvPr/>
          </p:nvSpPr>
          <p:spPr>
            <a:xfrm>
              <a:off x="2668859" y="2969507"/>
              <a:ext cx="834482" cy="307777"/>
            </a:xfrm>
            <a:prstGeom prst="rect">
              <a:avLst/>
            </a:prstGeom>
            <a:solidFill>
              <a:srgbClr val="0070C0"/>
            </a:solidFill>
          </p:spPr>
          <p:txBody>
            <a:bodyPr wrap="square" rtlCol="0">
              <a:spAutoFit/>
            </a:bodyPr>
            <a:lstStyle/>
            <a:p>
              <a:pPr algn="ctr"/>
              <a:r>
                <a:rPr lang="en-US" sz="1400" dirty="0">
                  <a:solidFill>
                    <a:schemeClr val="bg1"/>
                  </a:solidFill>
                </a:rPr>
                <a:t>Input i1</a:t>
              </a:r>
            </a:p>
          </p:txBody>
        </p:sp>
      </p:grpSp>
    </p:spTree>
    <p:extLst>
      <p:ext uri="{BB962C8B-B14F-4D97-AF65-F5344CB8AC3E}">
        <p14:creationId xmlns:p14="http://schemas.microsoft.com/office/powerpoint/2010/main" val="1716052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8" grpId="0"/>
      <p:bldP spid="6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LSTM</a:t>
            </a:r>
          </a:p>
        </p:txBody>
      </p:sp>
      <p:sp>
        <p:nvSpPr>
          <p:cNvPr id="22" name="Content Placeholder 21">
            <a:extLst>
              <a:ext uri="{FF2B5EF4-FFF2-40B4-BE49-F238E27FC236}">
                <a16:creationId xmlns:a16="http://schemas.microsoft.com/office/drawing/2014/main" id="{559BFD6B-44D5-494B-A72F-3C259460726F}"/>
              </a:ext>
            </a:extLst>
          </p:cNvPr>
          <p:cNvSpPr>
            <a:spLocks noGrp="1"/>
          </p:cNvSpPr>
          <p:nvPr>
            <p:ph idx="1"/>
          </p:nvPr>
        </p:nvSpPr>
        <p:spPr/>
        <p:txBody>
          <a:bodyPr/>
          <a:lstStyle/>
          <a:p>
            <a:endParaRPr lang="en-US" dirty="0"/>
          </a:p>
        </p:txBody>
      </p:sp>
      <p:grpSp>
        <p:nvGrpSpPr>
          <p:cNvPr id="3" name="Group 2"/>
          <p:cNvGrpSpPr/>
          <p:nvPr/>
        </p:nvGrpSpPr>
        <p:grpSpPr>
          <a:xfrm>
            <a:off x="2133600" y="2234626"/>
            <a:ext cx="4263112" cy="2911533"/>
            <a:chOff x="609600" y="2234625"/>
            <a:chExt cx="4263112" cy="2911533"/>
          </a:xfrm>
        </p:grpSpPr>
        <p:grpSp>
          <p:nvGrpSpPr>
            <p:cNvPr id="4" name="Group 3"/>
            <p:cNvGrpSpPr/>
            <p:nvPr/>
          </p:nvGrpSpPr>
          <p:grpSpPr>
            <a:xfrm>
              <a:off x="685800" y="3352800"/>
              <a:ext cx="2707769" cy="1793358"/>
              <a:chOff x="734104" y="4062374"/>
              <a:chExt cx="2707769" cy="1793358"/>
            </a:xfrm>
          </p:grpSpPr>
          <p:sp>
            <p:nvSpPr>
              <p:cNvPr id="5" name="TextBox 4"/>
              <p:cNvSpPr txBox="1"/>
              <p:nvPr/>
            </p:nvSpPr>
            <p:spPr>
              <a:xfrm>
                <a:off x="1956566" y="5486400"/>
                <a:ext cx="528701" cy="369332"/>
              </a:xfrm>
              <a:prstGeom prst="rect">
                <a:avLst/>
              </a:prstGeom>
              <a:solidFill>
                <a:schemeClr val="bg1"/>
              </a:solidFill>
              <a:ln w="38100">
                <a:solidFill>
                  <a:srgbClr val="C00000"/>
                </a:solidFill>
              </a:ln>
            </p:spPr>
            <p:txBody>
              <a:bodyPr wrap="square" rtlCol="0">
                <a:spAutoFit/>
              </a:bodyPr>
              <a:lstStyle/>
              <a:p>
                <a:pPr algn="ctr"/>
                <a:r>
                  <a:rPr lang="en-US" dirty="0"/>
                  <a:t>x1</a:t>
                </a:r>
              </a:p>
            </p:txBody>
          </p:sp>
          <p:sp>
            <p:nvSpPr>
              <p:cNvPr id="6" name="TextBox 5"/>
              <p:cNvSpPr txBox="1"/>
              <p:nvPr/>
            </p:nvSpPr>
            <p:spPr>
              <a:xfrm>
                <a:off x="734104" y="4337827"/>
                <a:ext cx="529312" cy="369332"/>
              </a:xfrm>
              <a:prstGeom prst="rect">
                <a:avLst/>
              </a:prstGeom>
              <a:solidFill>
                <a:schemeClr val="bg1"/>
              </a:solidFill>
              <a:ln w="38100">
                <a:solidFill>
                  <a:srgbClr val="C00000"/>
                </a:solidFill>
              </a:ln>
            </p:spPr>
            <p:txBody>
              <a:bodyPr wrap="square" rtlCol="0">
                <a:spAutoFit/>
              </a:bodyPr>
              <a:lstStyle/>
              <a:p>
                <a:pPr algn="ctr"/>
                <a:r>
                  <a:rPr lang="en-US" dirty="0"/>
                  <a:t>h0</a:t>
                </a:r>
              </a:p>
            </p:txBody>
          </p:sp>
          <p:grpSp>
            <p:nvGrpSpPr>
              <p:cNvPr id="7" name="Group 6"/>
              <p:cNvGrpSpPr/>
              <p:nvPr/>
            </p:nvGrpSpPr>
            <p:grpSpPr>
              <a:xfrm>
                <a:off x="1905000" y="4247040"/>
                <a:ext cx="637445" cy="562051"/>
                <a:chOff x="3858302" y="3151589"/>
                <a:chExt cx="637445" cy="562051"/>
              </a:xfrm>
            </p:grpSpPr>
            <p:sp>
              <p:nvSpPr>
                <p:cNvPr id="14" name="Oval 13"/>
                <p:cNvSpPr/>
                <p:nvPr/>
              </p:nvSpPr>
              <p:spPr bwMode="auto">
                <a:xfrm>
                  <a:off x="3858302" y="3151589"/>
                  <a:ext cx="637445" cy="562051"/>
                </a:xfrm>
                <a:prstGeom prst="ellipse">
                  <a:avLst/>
                </a:prstGeom>
                <a:solidFill>
                  <a:srgbClr val="C00000"/>
                </a:solidFill>
                <a:ln w="9525"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latin typeface="Arial" panose="020B0604020202020204" pitchFamily="34" charset="0"/>
                    <a:ea typeface="ヒラギノ角ゴ Pro W3" pitchFamily="86" charset="-128"/>
                  </a:endParaRPr>
                </a:p>
              </p:txBody>
            </p:sp>
            <mc:AlternateContent xmlns:mc="http://schemas.openxmlformats.org/markup-compatibility/2006" xmlns:a14="http://schemas.microsoft.com/office/drawing/2010/main">
              <mc:Choice Requires="a14">
                <p:sp>
                  <p:nvSpPr>
                    <p:cNvPr id="15" name="TextBox 14"/>
                    <p:cNvSpPr txBox="1"/>
                    <p:nvPr/>
                  </p:nvSpPr>
                  <p:spPr>
                    <a:xfrm>
                      <a:off x="3934555" y="3247949"/>
                      <a:ext cx="349711" cy="276999"/>
                    </a:xfrm>
                    <a:prstGeom prst="rect">
                      <a:avLst/>
                    </a:prstGeom>
                    <a:solidFill>
                      <a:srgbClr val="C00000"/>
                    </a:solidFill>
                  </p:spPr>
                  <p:txBody>
                    <a:bodyPr wrap="none" lIns="0" tIns="0" rIns="0" bIns="0" rtlCol="0">
                      <a:spAutoFit/>
                    </a:bodyPr>
                    <a:lstStyle/>
                    <a:p>
                      <a14:m>
                        <m:oMath xmlns:m="http://schemas.openxmlformats.org/officeDocument/2006/math">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𝑓</m:t>
                              </m:r>
                            </m:e>
                            <m:sub>
                              <m:r>
                                <a:rPr lang="en-US" i="1">
                                  <a:solidFill>
                                    <a:schemeClr val="bg1"/>
                                  </a:solidFill>
                                  <a:latin typeface="Cambria Math" panose="02040503050406030204" pitchFamily="18" charset="0"/>
                                </a:rPr>
                                <m:t>h</m:t>
                              </m:r>
                            </m:sub>
                          </m:sSub>
                        </m:oMath>
                      </a14:m>
                      <a:r>
                        <a:rPr lang="en-US" dirty="0">
                          <a:solidFill>
                            <a:schemeClr val="bg1"/>
                          </a:solidFill>
                        </a:rPr>
                        <a:t>()</a:t>
                      </a:r>
                    </a:p>
                  </p:txBody>
                </p:sp>
              </mc:Choice>
              <mc:Fallback xmlns="">
                <p:sp>
                  <p:nvSpPr>
                    <p:cNvPr id="15" name="TextBox 14"/>
                    <p:cNvSpPr txBox="1">
                      <a:spLocks noRot="1" noChangeAspect="1" noMove="1" noResize="1" noEditPoints="1" noAdjustHandles="1" noChangeArrowheads="1" noChangeShapeType="1" noTextEdit="1"/>
                    </p:cNvSpPr>
                    <p:nvPr/>
                  </p:nvSpPr>
                  <p:spPr>
                    <a:xfrm>
                      <a:off x="3934555" y="3247949"/>
                      <a:ext cx="349711" cy="276999"/>
                    </a:xfrm>
                    <a:prstGeom prst="rect">
                      <a:avLst/>
                    </a:prstGeom>
                    <a:blipFill>
                      <a:blip r:embed="rId2"/>
                      <a:stretch>
                        <a:fillRect l="-31579" t="-28261" r="-43860" b="-50000"/>
                      </a:stretch>
                    </a:blipFill>
                  </p:spPr>
                  <p:txBody>
                    <a:bodyPr/>
                    <a:lstStyle/>
                    <a:p>
                      <a:r>
                        <a:rPr lang="en-US">
                          <a:noFill/>
                        </a:rPr>
                        <a:t> </a:t>
                      </a:r>
                    </a:p>
                  </p:txBody>
                </p:sp>
              </mc:Fallback>
            </mc:AlternateContent>
          </p:grpSp>
          <p:cxnSp>
            <p:nvCxnSpPr>
              <p:cNvPr id="8" name="Straight Arrow Connector 7"/>
              <p:cNvCxnSpPr>
                <a:stCxn id="6" idx="3"/>
                <a:endCxn id="14" idx="2"/>
              </p:cNvCxnSpPr>
              <p:nvPr/>
            </p:nvCxnSpPr>
            <p:spPr bwMode="auto">
              <a:xfrm>
                <a:off x="1263416" y="4522493"/>
                <a:ext cx="641584" cy="557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9" name="Straight Arrow Connector 8"/>
              <p:cNvCxnSpPr>
                <a:stCxn id="5" idx="0"/>
                <a:endCxn id="14" idx="4"/>
              </p:cNvCxnSpPr>
              <p:nvPr/>
            </p:nvCxnSpPr>
            <p:spPr bwMode="auto">
              <a:xfrm flipV="1">
                <a:off x="2220917" y="4809091"/>
                <a:ext cx="2806" cy="67730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0" name="TextBox 9"/>
                  <p:cNvSpPr txBox="1"/>
                  <p:nvPr/>
                </p:nvSpPr>
                <p:spPr>
                  <a:xfrm>
                    <a:off x="1339667" y="4062374"/>
                    <a:ext cx="3331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h</m:t>
                              </m:r>
                            </m:sub>
                          </m:sSub>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1339667" y="4062374"/>
                    <a:ext cx="333168" cy="276999"/>
                  </a:xfrm>
                  <a:prstGeom prst="rect">
                    <a:avLst/>
                  </a:prstGeom>
                  <a:blipFill>
                    <a:blip r:embed="rId3"/>
                    <a:stretch>
                      <a:fillRect l="-11111" r="-7407"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776051" y="4897398"/>
                    <a:ext cx="3215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𝑥</m:t>
                              </m:r>
                            </m:sub>
                          </m:sSub>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1776051" y="4897398"/>
                    <a:ext cx="321562" cy="276999"/>
                  </a:xfrm>
                  <a:prstGeom prst="rect">
                    <a:avLst/>
                  </a:prstGeom>
                  <a:blipFill>
                    <a:blip r:embed="rId4"/>
                    <a:stretch>
                      <a:fillRect l="-11321" r="-3774" b="-11111"/>
                    </a:stretch>
                  </a:blipFill>
                </p:spPr>
                <p:txBody>
                  <a:bodyPr/>
                  <a:lstStyle/>
                  <a:p>
                    <a:r>
                      <a:rPr lang="en-US">
                        <a:noFill/>
                      </a:rPr>
                      <a:t> </a:t>
                    </a:r>
                  </a:p>
                </p:txBody>
              </p:sp>
            </mc:Fallback>
          </mc:AlternateContent>
          <p:sp>
            <p:nvSpPr>
              <p:cNvPr id="12" name="TextBox 11"/>
              <p:cNvSpPr txBox="1"/>
              <p:nvPr/>
            </p:nvSpPr>
            <p:spPr>
              <a:xfrm>
                <a:off x="2895600" y="4337827"/>
                <a:ext cx="546273" cy="369332"/>
              </a:xfrm>
              <a:prstGeom prst="rect">
                <a:avLst/>
              </a:prstGeom>
              <a:solidFill>
                <a:schemeClr val="bg1"/>
              </a:solidFill>
              <a:ln w="38100">
                <a:solidFill>
                  <a:srgbClr val="C00000"/>
                </a:solidFill>
              </a:ln>
            </p:spPr>
            <p:txBody>
              <a:bodyPr wrap="square" rtlCol="0">
                <a:spAutoFit/>
              </a:bodyPr>
              <a:lstStyle/>
              <a:p>
                <a:pPr algn="ctr"/>
                <a:r>
                  <a:rPr lang="en-US" dirty="0"/>
                  <a:t>h1</a:t>
                </a:r>
              </a:p>
            </p:txBody>
          </p:sp>
          <p:cxnSp>
            <p:nvCxnSpPr>
              <p:cNvPr id="13" name="Straight Arrow Connector 12"/>
              <p:cNvCxnSpPr>
                <a:stCxn id="14" idx="6"/>
                <a:endCxn id="12" idx="1"/>
              </p:cNvCxnSpPr>
              <p:nvPr/>
            </p:nvCxnSpPr>
            <p:spPr bwMode="auto">
              <a:xfrm flipV="1">
                <a:off x="2542445" y="4522493"/>
                <a:ext cx="353155" cy="557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16" name="TextBox 15"/>
            <p:cNvSpPr txBox="1"/>
            <p:nvPr/>
          </p:nvSpPr>
          <p:spPr>
            <a:xfrm>
              <a:off x="2886955" y="3654623"/>
              <a:ext cx="457200" cy="307777"/>
            </a:xfrm>
            <a:prstGeom prst="rect">
              <a:avLst/>
            </a:prstGeom>
            <a:solidFill>
              <a:schemeClr val="bg1"/>
            </a:solidFill>
          </p:spPr>
          <p:txBody>
            <a:bodyPr wrap="square" rtlCol="0">
              <a:spAutoFit/>
            </a:bodyPr>
            <a:lstStyle/>
            <a:p>
              <a:r>
                <a:rPr lang="en-US" sz="1400" dirty="0"/>
                <a:t>u1</a:t>
              </a:r>
            </a:p>
          </p:txBody>
        </p:sp>
        <p:sp>
          <p:nvSpPr>
            <p:cNvPr id="17" name="TextBox 16"/>
            <p:cNvSpPr txBox="1"/>
            <p:nvPr/>
          </p:nvSpPr>
          <p:spPr>
            <a:xfrm>
              <a:off x="609600" y="2316938"/>
              <a:ext cx="529312" cy="369332"/>
            </a:xfrm>
            <a:prstGeom prst="rect">
              <a:avLst/>
            </a:prstGeom>
            <a:solidFill>
              <a:schemeClr val="bg1"/>
            </a:solidFill>
            <a:ln w="38100">
              <a:solidFill>
                <a:srgbClr val="008000"/>
              </a:solidFill>
            </a:ln>
          </p:spPr>
          <p:txBody>
            <a:bodyPr wrap="square" rtlCol="0">
              <a:spAutoFit/>
            </a:bodyPr>
            <a:lstStyle/>
            <a:p>
              <a:pPr algn="ctr"/>
              <a:r>
                <a:rPr lang="en-US" dirty="0"/>
                <a:t>c0</a:t>
              </a:r>
            </a:p>
          </p:txBody>
        </p:sp>
        <p:sp>
          <p:nvSpPr>
            <p:cNvPr id="18" name="TextBox 17"/>
            <p:cNvSpPr txBox="1"/>
            <p:nvPr/>
          </p:nvSpPr>
          <p:spPr>
            <a:xfrm>
              <a:off x="4343400" y="2318616"/>
              <a:ext cx="529312" cy="369332"/>
            </a:xfrm>
            <a:prstGeom prst="rect">
              <a:avLst/>
            </a:prstGeom>
            <a:solidFill>
              <a:schemeClr val="bg1"/>
            </a:solidFill>
            <a:ln w="38100">
              <a:solidFill>
                <a:srgbClr val="008000"/>
              </a:solidFill>
            </a:ln>
          </p:spPr>
          <p:txBody>
            <a:bodyPr wrap="square" rtlCol="0">
              <a:spAutoFit/>
            </a:bodyPr>
            <a:lstStyle/>
            <a:p>
              <a:pPr algn="ctr"/>
              <a:r>
                <a:rPr lang="en-US" dirty="0"/>
                <a:t>c1</a:t>
              </a:r>
            </a:p>
          </p:txBody>
        </p:sp>
        <p:sp>
          <p:nvSpPr>
            <p:cNvPr id="23" name="Oval 22"/>
            <p:cNvSpPr/>
            <p:nvPr/>
          </p:nvSpPr>
          <p:spPr bwMode="auto">
            <a:xfrm>
              <a:off x="2895600" y="2318118"/>
              <a:ext cx="381000" cy="392977"/>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latin typeface="Arial" panose="020B0604020202020204" pitchFamily="34" charset="0"/>
                <a:ea typeface="ヒラギノ角ゴ Pro W3" pitchFamily="86" charset="-128"/>
              </a:endParaRPr>
            </a:p>
          </p:txBody>
        </p:sp>
        <p:sp>
          <p:nvSpPr>
            <p:cNvPr id="24" name="TextBox 23"/>
            <p:cNvSpPr txBox="1"/>
            <p:nvPr/>
          </p:nvSpPr>
          <p:spPr>
            <a:xfrm>
              <a:off x="2895600" y="2234625"/>
              <a:ext cx="228600" cy="584775"/>
            </a:xfrm>
            <a:prstGeom prst="rect">
              <a:avLst/>
            </a:prstGeom>
            <a:noFill/>
          </p:spPr>
          <p:txBody>
            <a:bodyPr wrap="square" rtlCol="0">
              <a:spAutoFit/>
            </a:bodyPr>
            <a:lstStyle/>
            <a:p>
              <a:r>
                <a:rPr lang="en-US" sz="3200" dirty="0"/>
                <a:t>+</a:t>
              </a:r>
            </a:p>
          </p:txBody>
        </p:sp>
        <p:cxnSp>
          <p:nvCxnSpPr>
            <p:cNvPr id="30" name="Straight Arrow Connector 29"/>
            <p:cNvCxnSpPr>
              <a:stCxn id="12" idx="0"/>
            </p:cNvCxnSpPr>
            <p:nvPr/>
          </p:nvCxnSpPr>
          <p:spPr bwMode="auto">
            <a:xfrm flipH="1" flipV="1">
              <a:off x="3115555" y="2711095"/>
              <a:ext cx="4878" cy="91715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9" name="Straight Arrow Connector 38"/>
            <p:cNvCxnSpPr>
              <a:stCxn id="23" idx="6"/>
              <a:endCxn id="18" idx="1"/>
            </p:cNvCxnSpPr>
            <p:nvPr/>
          </p:nvCxnSpPr>
          <p:spPr bwMode="auto">
            <a:xfrm flipV="1">
              <a:off x="3276600" y="2503282"/>
              <a:ext cx="1066800" cy="1132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42" name="Group 41"/>
            <p:cNvGrpSpPr/>
            <p:nvPr/>
          </p:nvGrpSpPr>
          <p:grpSpPr>
            <a:xfrm>
              <a:off x="1138912" y="2316938"/>
              <a:ext cx="1756688" cy="307777"/>
              <a:chOff x="1138912" y="2316938"/>
              <a:chExt cx="1756688" cy="307777"/>
            </a:xfrm>
          </p:grpSpPr>
          <p:cxnSp>
            <p:nvCxnSpPr>
              <p:cNvPr id="21" name="Straight Arrow Connector 20"/>
              <p:cNvCxnSpPr>
                <a:stCxn id="17" idx="3"/>
                <a:endCxn id="23" idx="2"/>
              </p:cNvCxnSpPr>
              <p:nvPr/>
            </p:nvCxnSpPr>
            <p:spPr bwMode="auto">
              <a:xfrm>
                <a:off x="1138912" y="2501604"/>
                <a:ext cx="1756688" cy="1300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0" name="TextBox 39"/>
              <p:cNvSpPr txBox="1"/>
              <p:nvPr/>
            </p:nvSpPr>
            <p:spPr>
              <a:xfrm>
                <a:off x="1676400" y="2316938"/>
                <a:ext cx="914400" cy="307777"/>
              </a:xfrm>
              <a:prstGeom prst="rect">
                <a:avLst/>
              </a:prstGeom>
              <a:solidFill>
                <a:srgbClr val="0070C0"/>
              </a:solidFill>
            </p:spPr>
            <p:txBody>
              <a:bodyPr wrap="square" rtlCol="0">
                <a:spAutoFit/>
              </a:bodyPr>
              <a:lstStyle/>
              <a:p>
                <a:r>
                  <a:rPr lang="en-US" sz="1400" dirty="0">
                    <a:solidFill>
                      <a:schemeClr val="bg1"/>
                    </a:solidFill>
                  </a:rPr>
                  <a:t>Forget f1</a:t>
                </a:r>
              </a:p>
            </p:txBody>
          </p:sp>
        </p:grpSp>
        <p:sp>
          <p:nvSpPr>
            <p:cNvPr id="41" name="TextBox 40"/>
            <p:cNvSpPr txBox="1"/>
            <p:nvPr/>
          </p:nvSpPr>
          <p:spPr>
            <a:xfrm>
              <a:off x="2670718" y="2971277"/>
              <a:ext cx="834482" cy="307777"/>
            </a:xfrm>
            <a:prstGeom prst="rect">
              <a:avLst/>
            </a:prstGeom>
            <a:solidFill>
              <a:srgbClr val="0070C0"/>
            </a:solidFill>
          </p:spPr>
          <p:txBody>
            <a:bodyPr wrap="square" rtlCol="0">
              <a:spAutoFit/>
            </a:bodyPr>
            <a:lstStyle/>
            <a:p>
              <a:pPr algn="ctr"/>
              <a:r>
                <a:rPr lang="en-US" sz="1400" dirty="0">
                  <a:solidFill>
                    <a:schemeClr val="bg1"/>
                  </a:solidFill>
                </a:rPr>
                <a:t>Input i1</a:t>
              </a:r>
            </a:p>
          </p:txBody>
        </p:sp>
      </p:grpSp>
      <mc:AlternateContent xmlns:mc="http://schemas.openxmlformats.org/markup-compatibility/2006" xmlns:a14="http://schemas.microsoft.com/office/drawing/2010/main">
        <mc:Choice Requires="a14">
          <p:sp>
            <p:nvSpPr>
              <p:cNvPr id="68" name="TextBox 67"/>
              <p:cNvSpPr txBox="1"/>
              <p:nvPr/>
            </p:nvSpPr>
            <p:spPr>
              <a:xfrm>
                <a:off x="6705600" y="990601"/>
                <a:ext cx="2842958" cy="276999"/>
              </a:xfrm>
              <a:prstGeom prst="rect">
                <a:avLst/>
              </a:prstGeom>
              <a:noFill/>
            </p:spPr>
            <p:txBody>
              <a:bodyPr wrap="none" lIns="0" tIns="0" rIns="0" bIns="0" rtlCol="0">
                <a:sp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𝑜</m:t>
                        </m:r>
                      </m:e>
                      <m:sub>
                        <m:r>
                          <a:rPr lang="en-US" i="1">
                            <a:latin typeface="Cambria Math" panose="02040503050406030204" pitchFamily="18" charset="0"/>
                          </a:rPr>
                          <m:t>𝑡</m:t>
                        </m:r>
                      </m:sub>
                    </m:sSub>
                  </m:oMath>
                </a14:m>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𝑜</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h𝑜</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𝑥𝑜</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𝑡</m:t>
                            </m:r>
                          </m:sub>
                        </m:sSub>
                      </m:e>
                    </m:d>
                  </m:oMath>
                </a14:m>
                <a:endParaRPr lang="en-US" dirty="0"/>
              </a:p>
            </p:txBody>
          </p:sp>
        </mc:Choice>
        <mc:Fallback xmlns="">
          <p:sp>
            <p:nvSpPr>
              <p:cNvPr id="68" name="TextBox 67"/>
              <p:cNvSpPr txBox="1">
                <a:spLocks noRot="1" noChangeAspect="1" noMove="1" noResize="1" noEditPoints="1" noAdjustHandles="1" noChangeArrowheads="1" noChangeShapeType="1" noTextEdit="1"/>
              </p:cNvSpPr>
              <p:nvPr/>
            </p:nvSpPr>
            <p:spPr>
              <a:xfrm>
                <a:off x="6705600" y="990601"/>
                <a:ext cx="2842958" cy="276999"/>
              </a:xfrm>
              <a:prstGeom prst="rect">
                <a:avLst/>
              </a:prstGeom>
              <a:blipFill>
                <a:blip r:embed="rId5"/>
                <a:stretch>
                  <a:fillRect l="-2146" t="-28889" b="-5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p:cNvSpPr txBox="1"/>
              <p:nvPr/>
            </p:nvSpPr>
            <p:spPr>
              <a:xfrm>
                <a:off x="6705600" y="1489336"/>
                <a:ext cx="1486304" cy="276999"/>
              </a:xfrm>
              <a:prstGeom prst="rect">
                <a:avLst/>
              </a:prstGeom>
              <a:noFill/>
            </p:spPr>
            <p:txBody>
              <a:bodyPr wrap="none" lIns="0" tIns="0" rIns="0" bIns="0" rtlCol="0">
                <a:sp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𝑡</m:t>
                        </m:r>
                      </m:sub>
                    </m:sSub>
                  </m:oMath>
                </a14:m>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𝑜</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𝑡𝑎𝑛h</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𝑡</m:t>
                            </m:r>
                          </m:sub>
                        </m:sSub>
                      </m:e>
                    </m:d>
                  </m:oMath>
                </a14:m>
                <a:endParaRPr lang="en-US" dirty="0"/>
              </a:p>
            </p:txBody>
          </p:sp>
        </mc:Choice>
        <mc:Fallback xmlns="">
          <p:sp>
            <p:nvSpPr>
              <p:cNvPr id="69" name="TextBox 68"/>
              <p:cNvSpPr txBox="1">
                <a:spLocks noRot="1" noChangeAspect="1" noMove="1" noResize="1" noEditPoints="1" noAdjustHandles="1" noChangeArrowheads="1" noChangeShapeType="1" noTextEdit="1"/>
              </p:cNvSpPr>
              <p:nvPr/>
            </p:nvSpPr>
            <p:spPr>
              <a:xfrm>
                <a:off x="6705600" y="1489336"/>
                <a:ext cx="1486304" cy="276999"/>
              </a:xfrm>
              <a:prstGeom prst="rect">
                <a:avLst/>
              </a:prstGeom>
              <a:blipFill>
                <a:blip r:embed="rId6"/>
                <a:stretch>
                  <a:fillRect l="-5738" t="-28261" b="-50000"/>
                </a:stretch>
              </a:blipFill>
            </p:spPr>
            <p:txBody>
              <a:bodyPr/>
              <a:lstStyle/>
              <a:p>
                <a:r>
                  <a:rPr lang="en-US">
                    <a:noFill/>
                  </a:rPr>
                  <a:t> </a:t>
                </a:r>
              </a:p>
            </p:txBody>
          </p:sp>
        </mc:Fallback>
      </mc:AlternateContent>
      <p:cxnSp>
        <p:nvCxnSpPr>
          <p:cNvPr id="20" name="Straight Arrow Connector 19"/>
          <p:cNvCxnSpPr>
            <a:stCxn id="18" idx="2"/>
            <a:endCxn id="44" idx="0"/>
          </p:cNvCxnSpPr>
          <p:nvPr/>
        </p:nvCxnSpPr>
        <p:spPr bwMode="auto">
          <a:xfrm>
            <a:off x="6132056" y="2687948"/>
            <a:ext cx="26222" cy="20765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4" name="Oval 43"/>
          <p:cNvSpPr/>
          <p:nvPr/>
        </p:nvSpPr>
        <p:spPr bwMode="auto">
          <a:xfrm>
            <a:off x="5839556" y="2895601"/>
            <a:ext cx="637445" cy="562051"/>
          </a:xfrm>
          <a:prstGeom prst="ellipse">
            <a:avLst/>
          </a:prstGeom>
          <a:solidFill>
            <a:srgbClr val="C00000"/>
          </a:solidFill>
          <a:ln w="9525"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latin typeface="Arial" panose="020B0604020202020204" pitchFamily="34" charset="0"/>
              <a:ea typeface="ヒラギノ角ゴ Pro W3" pitchFamily="86" charset="-128"/>
            </a:endParaRPr>
          </a:p>
        </p:txBody>
      </p:sp>
      <mc:AlternateContent xmlns:mc="http://schemas.openxmlformats.org/markup-compatibility/2006" xmlns:a14="http://schemas.microsoft.com/office/drawing/2010/main">
        <mc:Choice Requires="a14">
          <p:sp>
            <p:nvSpPr>
              <p:cNvPr id="45" name="TextBox 44"/>
              <p:cNvSpPr txBox="1"/>
              <p:nvPr/>
            </p:nvSpPr>
            <p:spPr>
              <a:xfrm>
                <a:off x="5915809" y="2991961"/>
                <a:ext cx="335285" cy="276999"/>
              </a:xfrm>
              <a:prstGeom prst="rect">
                <a:avLst/>
              </a:prstGeom>
              <a:solidFill>
                <a:srgbClr val="C00000"/>
              </a:solidFill>
            </p:spPr>
            <p:txBody>
              <a:bodyPr wrap="none" lIns="0" tIns="0" rIns="0" bIns="0" rtlCol="0">
                <a:spAutoFit/>
              </a:bodyPr>
              <a:lstStyle/>
              <a:p>
                <a14:m>
                  <m:oMath xmlns:m="http://schemas.openxmlformats.org/officeDocument/2006/math">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𝑓</m:t>
                        </m:r>
                      </m:e>
                      <m:sub>
                        <m:r>
                          <a:rPr lang="en-US" i="1">
                            <a:solidFill>
                              <a:schemeClr val="bg1"/>
                            </a:solidFill>
                            <a:latin typeface="Cambria Math" panose="02040503050406030204" pitchFamily="18" charset="0"/>
                          </a:rPr>
                          <m:t>𝑜</m:t>
                        </m:r>
                      </m:sub>
                    </m:sSub>
                  </m:oMath>
                </a14:m>
                <a:r>
                  <a:rPr lang="en-US" dirty="0">
                    <a:solidFill>
                      <a:schemeClr val="bg1"/>
                    </a:solidFill>
                  </a:rPr>
                  <a:t>()</a:t>
                </a:r>
              </a:p>
            </p:txBody>
          </p:sp>
        </mc:Choice>
        <mc:Fallback xmlns="">
          <p:sp>
            <p:nvSpPr>
              <p:cNvPr id="45" name="TextBox 44"/>
              <p:cNvSpPr txBox="1">
                <a:spLocks noRot="1" noChangeAspect="1" noMove="1" noResize="1" noEditPoints="1" noAdjustHandles="1" noChangeArrowheads="1" noChangeShapeType="1" noTextEdit="1"/>
              </p:cNvSpPr>
              <p:nvPr/>
            </p:nvSpPr>
            <p:spPr>
              <a:xfrm>
                <a:off x="5915809" y="2991961"/>
                <a:ext cx="335285" cy="276999"/>
              </a:xfrm>
              <a:prstGeom prst="rect">
                <a:avLst/>
              </a:prstGeom>
              <a:blipFill>
                <a:blip r:embed="rId7"/>
                <a:stretch>
                  <a:fillRect l="-32727" t="-28889" r="-45455" b="-51111"/>
                </a:stretch>
              </a:blipFill>
            </p:spPr>
            <p:txBody>
              <a:bodyPr/>
              <a:lstStyle/>
              <a:p>
                <a:r>
                  <a:rPr lang="en-US">
                    <a:noFill/>
                  </a:rPr>
                  <a:t> </a:t>
                </a:r>
              </a:p>
            </p:txBody>
          </p:sp>
        </mc:Fallback>
      </mc:AlternateContent>
      <p:sp>
        <p:nvSpPr>
          <p:cNvPr id="51" name="TextBox 50"/>
          <p:cNvSpPr txBox="1"/>
          <p:nvPr/>
        </p:nvSpPr>
        <p:spPr>
          <a:xfrm>
            <a:off x="7194702" y="3632334"/>
            <a:ext cx="546273" cy="369332"/>
          </a:xfrm>
          <a:prstGeom prst="rect">
            <a:avLst/>
          </a:prstGeom>
          <a:solidFill>
            <a:schemeClr val="bg1"/>
          </a:solidFill>
          <a:ln w="38100">
            <a:solidFill>
              <a:srgbClr val="C00000"/>
            </a:solidFill>
          </a:ln>
        </p:spPr>
        <p:txBody>
          <a:bodyPr wrap="square" rtlCol="0">
            <a:spAutoFit/>
          </a:bodyPr>
          <a:lstStyle/>
          <a:p>
            <a:pPr algn="ctr"/>
            <a:r>
              <a:rPr lang="en-US" dirty="0"/>
              <a:t>h1</a:t>
            </a:r>
          </a:p>
        </p:txBody>
      </p:sp>
      <p:cxnSp>
        <p:nvCxnSpPr>
          <p:cNvPr id="28" name="Straight Arrow Connector 27"/>
          <p:cNvCxnSpPr>
            <a:stCxn id="44" idx="4"/>
          </p:cNvCxnSpPr>
          <p:nvPr/>
        </p:nvCxnSpPr>
        <p:spPr bwMode="auto">
          <a:xfrm flipH="1">
            <a:off x="6158278" y="3457652"/>
            <a:ext cx="1" cy="18140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6" name="TextBox 55"/>
          <p:cNvSpPr txBox="1"/>
          <p:nvPr/>
        </p:nvSpPr>
        <p:spPr>
          <a:xfrm>
            <a:off x="5693731" y="3639055"/>
            <a:ext cx="997947" cy="307777"/>
          </a:xfrm>
          <a:prstGeom prst="rect">
            <a:avLst/>
          </a:prstGeom>
          <a:solidFill>
            <a:srgbClr val="0070C0"/>
          </a:solidFill>
        </p:spPr>
        <p:txBody>
          <a:bodyPr wrap="square" rtlCol="0">
            <a:spAutoFit/>
          </a:bodyPr>
          <a:lstStyle/>
          <a:p>
            <a:pPr algn="ctr"/>
            <a:r>
              <a:rPr lang="en-US" sz="1400" dirty="0">
                <a:solidFill>
                  <a:schemeClr val="bg1"/>
                </a:solidFill>
              </a:rPr>
              <a:t>Output o1</a:t>
            </a:r>
          </a:p>
        </p:txBody>
      </p:sp>
      <p:cxnSp>
        <p:nvCxnSpPr>
          <p:cNvPr id="35" name="Straight Arrow Connector 34"/>
          <p:cNvCxnSpPr>
            <a:stCxn id="56" idx="3"/>
            <a:endCxn id="51" idx="1"/>
          </p:cNvCxnSpPr>
          <p:nvPr/>
        </p:nvCxnSpPr>
        <p:spPr bwMode="auto">
          <a:xfrm>
            <a:off x="6691677" y="3792944"/>
            <a:ext cx="503024" cy="24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57" name="Group 56"/>
          <p:cNvGrpSpPr/>
          <p:nvPr/>
        </p:nvGrpSpPr>
        <p:grpSpPr>
          <a:xfrm>
            <a:off x="8312075" y="4464824"/>
            <a:ext cx="2186838" cy="1445780"/>
            <a:chOff x="550460" y="4062374"/>
            <a:chExt cx="2891413" cy="1859446"/>
          </a:xfrm>
        </p:grpSpPr>
        <p:sp>
          <p:nvSpPr>
            <p:cNvPr id="58" name="TextBox 57"/>
            <p:cNvSpPr txBox="1"/>
            <p:nvPr/>
          </p:nvSpPr>
          <p:spPr>
            <a:xfrm>
              <a:off x="1956566" y="5486399"/>
              <a:ext cx="528701" cy="435421"/>
            </a:xfrm>
            <a:prstGeom prst="rect">
              <a:avLst/>
            </a:prstGeom>
            <a:solidFill>
              <a:schemeClr val="bg1"/>
            </a:solidFill>
            <a:ln w="38100">
              <a:solidFill>
                <a:srgbClr val="C00000"/>
              </a:solidFill>
            </a:ln>
          </p:spPr>
          <p:txBody>
            <a:bodyPr wrap="square" rtlCol="0">
              <a:spAutoFit/>
            </a:bodyPr>
            <a:lstStyle/>
            <a:p>
              <a:pPr algn="ctr"/>
              <a:r>
                <a:rPr lang="en-US" sz="1600" dirty="0"/>
                <a:t>x1</a:t>
              </a:r>
            </a:p>
          </p:txBody>
        </p:sp>
        <p:sp>
          <p:nvSpPr>
            <p:cNvPr id="59" name="TextBox 58"/>
            <p:cNvSpPr txBox="1"/>
            <p:nvPr/>
          </p:nvSpPr>
          <p:spPr>
            <a:xfrm>
              <a:off x="550460" y="4337827"/>
              <a:ext cx="712956" cy="435421"/>
            </a:xfrm>
            <a:prstGeom prst="rect">
              <a:avLst/>
            </a:prstGeom>
            <a:solidFill>
              <a:schemeClr val="bg1"/>
            </a:solidFill>
            <a:ln w="38100">
              <a:solidFill>
                <a:srgbClr val="C00000"/>
              </a:solidFill>
            </a:ln>
          </p:spPr>
          <p:txBody>
            <a:bodyPr wrap="square" rtlCol="0">
              <a:spAutoFit/>
            </a:bodyPr>
            <a:lstStyle/>
            <a:p>
              <a:pPr algn="ctr"/>
              <a:r>
                <a:rPr lang="en-US" sz="1600" dirty="0"/>
                <a:t>h0</a:t>
              </a:r>
            </a:p>
          </p:txBody>
        </p:sp>
        <p:grpSp>
          <p:nvGrpSpPr>
            <p:cNvPr id="60" name="Group 59"/>
            <p:cNvGrpSpPr/>
            <p:nvPr/>
          </p:nvGrpSpPr>
          <p:grpSpPr>
            <a:xfrm>
              <a:off x="1905000" y="4247040"/>
              <a:ext cx="637445" cy="562051"/>
              <a:chOff x="3858302" y="3151589"/>
              <a:chExt cx="637445" cy="562051"/>
            </a:xfrm>
          </p:grpSpPr>
          <p:sp>
            <p:nvSpPr>
              <p:cNvPr id="73" name="Oval 72"/>
              <p:cNvSpPr/>
              <p:nvPr/>
            </p:nvSpPr>
            <p:spPr bwMode="auto">
              <a:xfrm>
                <a:off x="3858302" y="3151589"/>
                <a:ext cx="637445" cy="562051"/>
              </a:xfrm>
              <a:prstGeom prst="ellipse">
                <a:avLst/>
              </a:prstGeom>
              <a:solidFill>
                <a:srgbClr val="C00000"/>
              </a:solidFill>
              <a:ln w="9525"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1600">
                  <a:latin typeface="Arial" panose="020B0604020202020204" pitchFamily="34" charset="0"/>
                  <a:ea typeface="ヒラギノ角ゴ Pro W3" pitchFamily="86" charset="-128"/>
                </a:endParaRPr>
              </a:p>
            </p:txBody>
          </p:sp>
          <mc:AlternateContent xmlns:mc="http://schemas.openxmlformats.org/markup-compatibility/2006" xmlns:a14="http://schemas.microsoft.com/office/drawing/2010/main">
            <mc:Choice Requires="a14">
              <p:sp>
                <p:nvSpPr>
                  <p:cNvPr id="74" name="TextBox 73"/>
                  <p:cNvSpPr txBox="1"/>
                  <p:nvPr/>
                </p:nvSpPr>
                <p:spPr>
                  <a:xfrm>
                    <a:off x="3934555" y="3247949"/>
                    <a:ext cx="410500" cy="316670"/>
                  </a:xfrm>
                  <a:prstGeom prst="rect">
                    <a:avLst/>
                  </a:prstGeom>
                  <a:solidFill>
                    <a:srgbClr val="C00000"/>
                  </a:solidFill>
                </p:spPr>
                <p:txBody>
                  <a:bodyPr wrap="none" lIns="0" tIns="0" rIns="0" bIns="0" rtlCol="0">
                    <a:spAutoFit/>
                  </a:bodyPr>
                  <a:lstStyle/>
                  <a:p>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𝑓</m:t>
                            </m:r>
                          </m:e>
                          <m:sub>
                            <m:r>
                              <a:rPr lang="en-US" sz="1600" i="1">
                                <a:solidFill>
                                  <a:schemeClr val="bg1"/>
                                </a:solidFill>
                                <a:latin typeface="Cambria Math" panose="02040503050406030204" pitchFamily="18" charset="0"/>
                              </a:rPr>
                              <m:t>h</m:t>
                            </m:r>
                          </m:sub>
                        </m:sSub>
                      </m:oMath>
                    </a14:m>
                    <a:r>
                      <a:rPr lang="en-US" sz="1600" dirty="0">
                        <a:solidFill>
                          <a:schemeClr val="bg1"/>
                        </a:solidFill>
                      </a:rPr>
                      <a:t>()</a:t>
                    </a:r>
                  </a:p>
                </p:txBody>
              </p:sp>
            </mc:Choice>
            <mc:Fallback xmlns="">
              <p:sp>
                <p:nvSpPr>
                  <p:cNvPr id="74" name="TextBox 73"/>
                  <p:cNvSpPr txBox="1">
                    <a:spLocks noRot="1" noChangeAspect="1" noMove="1" noResize="1" noEditPoints="1" noAdjustHandles="1" noChangeArrowheads="1" noChangeShapeType="1" noTextEdit="1"/>
                  </p:cNvSpPr>
                  <p:nvPr/>
                </p:nvSpPr>
                <p:spPr>
                  <a:xfrm>
                    <a:off x="3934555" y="3247949"/>
                    <a:ext cx="410500" cy="316670"/>
                  </a:xfrm>
                  <a:prstGeom prst="rect">
                    <a:avLst/>
                  </a:prstGeom>
                  <a:blipFill>
                    <a:blip r:embed="rId8"/>
                    <a:stretch>
                      <a:fillRect l="-32000" t="-27500" r="-40000" b="-50000"/>
                    </a:stretch>
                  </a:blipFill>
                </p:spPr>
                <p:txBody>
                  <a:bodyPr/>
                  <a:lstStyle/>
                  <a:p>
                    <a:r>
                      <a:rPr lang="en-US">
                        <a:noFill/>
                      </a:rPr>
                      <a:t> </a:t>
                    </a:r>
                  </a:p>
                </p:txBody>
              </p:sp>
            </mc:Fallback>
          </mc:AlternateContent>
        </p:grpSp>
        <p:cxnSp>
          <p:nvCxnSpPr>
            <p:cNvPr id="64" name="Straight Arrow Connector 63"/>
            <p:cNvCxnSpPr>
              <a:stCxn id="59" idx="3"/>
              <a:endCxn id="73" idx="2"/>
            </p:cNvCxnSpPr>
            <p:nvPr/>
          </p:nvCxnSpPr>
          <p:spPr bwMode="auto">
            <a:xfrm flipV="1">
              <a:off x="1263416" y="4528066"/>
              <a:ext cx="641584" cy="2747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6" name="Straight Arrow Connector 65"/>
            <p:cNvCxnSpPr>
              <a:stCxn id="58" idx="0"/>
              <a:endCxn id="73" idx="4"/>
            </p:cNvCxnSpPr>
            <p:nvPr/>
          </p:nvCxnSpPr>
          <p:spPr bwMode="auto">
            <a:xfrm flipV="1">
              <a:off x="2220916" y="4809091"/>
              <a:ext cx="2807" cy="6773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67" name="TextBox 66"/>
                <p:cNvSpPr txBox="1"/>
                <p:nvPr/>
              </p:nvSpPr>
              <p:spPr>
                <a:xfrm>
                  <a:off x="1339667" y="4062374"/>
                  <a:ext cx="393035" cy="3166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h</m:t>
                            </m:r>
                          </m:sub>
                        </m:sSub>
                      </m:oMath>
                    </m:oMathPara>
                  </a14:m>
                  <a:endParaRPr lang="en-US" sz="1600" dirty="0"/>
                </a:p>
              </p:txBody>
            </p:sp>
          </mc:Choice>
          <mc:Fallback xmlns="">
            <p:sp>
              <p:nvSpPr>
                <p:cNvPr id="67" name="TextBox 66"/>
                <p:cNvSpPr txBox="1">
                  <a:spLocks noRot="1" noChangeAspect="1" noMove="1" noResize="1" noEditPoints="1" noAdjustHandles="1" noChangeArrowheads="1" noChangeShapeType="1" noTextEdit="1"/>
                </p:cNvSpPr>
                <p:nvPr/>
              </p:nvSpPr>
              <p:spPr>
                <a:xfrm>
                  <a:off x="1339667" y="4062374"/>
                  <a:ext cx="393035" cy="316670"/>
                </a:xfrm>
                <a:prstGeom prst="rect">
                  <a:avLst/>
                </a:prstGeom>
                <a:blipFill>
                  <a:blip r:embed="rId9"/>
                  <a:stretch>
                    <a:fillRect l="-10204" r="-2041"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p:cNvSpPr txBox="1"/>
                <p:nvPr/>
              </p:nvSpPr>
              <p:spPr>
                <a:xfrm>
                  <a:off x="1776051" y="4897397"/>
                  <a:ext cx="378793" cy="3166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𝑥</m:t>
                            </m:r>
                          </m:sub>
                        </m:sSub>
                      </m:oMath>
                    </m:oMathPara>
                  </a14:m>
                  <a:endParaRPr lang="en-US" sz="1600" dirty="0"/>
                </a:p>
              </p:txBody>
            </p:sp>
          </mc:Choice>
          <mc:Fallback xmlns="">
            <p:sp>
              <p:nvSpPr>
                <p:cNvPr id="70" name="TextBox 69"/>
                <p:cNvSpPr txBox="1">
                  <a:spLocks noRot="1" noChangeAspect="1" noMove="1" noResize="1" noEditPoints="1" noAdjustHandles="1" noChangeArrowheads="1" noChangeShapeType="1" noTextEdit="1"/>
                </p:cNvSpPr>
                <p:nvPr/>
              </p:nvSpPr>
              <p:spPr>
                <a:xfrm>
                  <a:off x="1776051" y="4897397"/>
                  <a:ext cx="378793" cy="316670"/>
                </a:xfrm>
                <a:prstGeom prst="rect">
                  <a:avLst/>
                </a:prstGeom>
                <a:blipFill>
                  <a:blip r:embed="rId10"/>
                  <a:stretch>
                    <a:fillRect l="-8511" b="-9756"/>
                  </a:stretch>
                </a:blipFill>
              </p:spPr>
              <p:txBody>
                <a:bodyPr/>
                <a:lstStyle/>
                <a:p>
                  <a:r>
                    <a:rPr lang="en-US">
                      <a:noFill/>
                    </a:rPr>
                    <a:t> </a:t>
                  </a:r>
                </a:p>
              </p:txBody>
            </p:sp>
          </mc:Fallback>
        </mc:AlternateContent>
        <p:sp>
          <p:nvSpPr>
            <p:cNvPr id="71" name="TextBox 70"/>
            <p:cNvSpPr txBox="1"/>
            <p:nvPr/>
          </p:nvSpPr>
          <p:spPr>
            <a:xfrm>
              <a:off x="2895600" y="4337827"/>
              <a:ext cx="546273" cy="435421"/>
            </a:xfrm>
            <a:prstGeom prst="rect">
              <a:avLst/>
            </a:prstGeom>
            <a:solidFill>
              <a:schemeClr val="bg1"/>
            </a:solidFill>
            <a:ln w="38100">
              <a:solidFill>
                <a:srgbClr val="C00000"/>
              </a:solidFill>
            </a:ln>
          </p:spPr>
          <p:txBody>
            <a:bodyPr wrap="square" rtlCol="0">
              <a:spAutoFit/>
            </a:bodyPr>
            <a:lstStyle/>
            <a:p>
              <a:pPr algn="ctr"/>
              <a:r>
                <a:rPr lang="en-US" sz="1600" dirty="0"/>
                <a:t>h1</a:t>
              </a:r>
            </a:p>
          </p:txBody>
        </p:sp>
        <p:cxnSp>
          <p:nvCxnSpPr>
            <p:cNvPr id="72" name="Straight Arrow Connector 71"/>
            <p:cNvCxnSpPr>
              <a:stCxn id="73" idx="6"/>
              <a:endCxn id="71" idx="1"/>
            </p:cNvCxnSpPr>
            <p:nvPr/>
          </p:nvCxnSpPr>
          <p:spPr bwMode="auto">
            <a:xfrm>
              <a:off x="2542445" y="4528066"/>
              <a:ext cx="353155" cy="2747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161273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69" grpId="0"/>
      <p:bldP spid="44" grpId="0" animBg="1"/>
      <p:bldP spid="45" grpId="0" animBg="1"/>
      <p:bldP spid="51" grpId="0" animBg="1"/>
      <p:bldP spid="5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LSTM</a:t>
            </a:r>
          </a:p>
        </p:txBody>
      </p:sp>
      <p:sp>
        <p:nvSpPr>
          <p:cNvPr id="22" name="Content Placeholder 21">
            <a:extLst>
              <a:ext uri="{FF2B5EF4-FFF2-40B4-BE49-F238E27FC236}">
                <a16:creationId xmlns:a16="http://schemas.microsoft.com/office/drawing/2014/main" id="{68686DBA-5F3C-4BB0-94D9-37889C420AC3}"/>
              </a:ext>
            </a:extLst>
          </p:cNvPr>
          <p:cNvSpPr>
            <a:spLocks noGrp="1"/>
          </p:cNvSpPr>
          <p:nvPr>
            <p:ph idx="1"/>
          </p:nvPr>
        </p:nvSpPr>
        <p:spPr/>
        <p:txBody>
          <a:bodyPr/>
          <a:lstStyle/>
          <a:p>
            <a:endParaRPr lang="en-US"/>
          </a:p>
        </p:txBody>
      </p:sp>
      <p:grpSp>
        <p:nvGrpSpPr>
          <p:cNvPr id="19" name="Group 18"/>
          <p:cNvGrpSpPr/>
          <p:nvPr/>
        </p:nvGrpSpPr>
        <p:grpSpPr>
          <a:xfrm>
            <a:off x="1981200" y="2590801"/>
            <a:ext cx="3429000" cy="1887893"/>
            <a:chOff x="609600" y="2234625"/>
            <a:chExt cx="5607374" cy="2923485"/>
          </a:xfrm>
        </p:grpSpPr>
        <p:grpSp>
          <p:nvGrpSpPr>
            <p:cNvPr id="3" name="Group 2"/>
            <p:cNvGrpSpPr/>
            <p:nvPr/>
          </p:nvGrpSpPr>
          <p:grpSpPr>
            <a:xfrm>
              <a:off x="609600" y="2234625"/>
              <a:ext cx="4263112" cy="2923485"/>
              <a:chOff x="609600" y="2234625"/>
              <a:chExt cx="4263112" cy="2923485"/>
            </a:xfrm>
          </p:grpSpPr>
          <p:grpSp>
            <p:nvGrpSpPr>
              <p:cNvPr id="4" name="Group 3"/>
              <p:cNvGrpSpPr/>
              <p:nvPr/>
            </p:nvGrpSpPr>
            <p:grpSpPr>
              <a:xfrm>
                <a:off x="685800" y="3352800"/>
                <a:ext cx="2707769" cy="1805310"/>
                <a:chOff x="734104" y="4062374"/>
                <a:chExt cx="2707769" cy="1805310"/>
              </a:xfrm>
            </p:grpSpPr>
            <p:sp>
              <p:nvSpPr>
                <p:cNvPr id="5" name="TextBox 4"/>
                <p:cNvSpPr txBox="1"/>
                <p:nvPr/>
              </p:nvSpPr>
              <p:spPr>
                <a:xfrm>
                  <a:off x="1956565" y="5486400"/>
                  <a:ext cx="528701" cy="381284"/>
                </a:xfrm>
                <a:prstGeom prst="rect">
                  <a:avLst/>
                </a:prstGeom>
                <a:solidFill>
                  <a:schemeClr val="bg1"/>
                </a:solidFill>
                <a:ln w="38100">
                  <a:solidFill>
                    <a:srgbClr val="C00000"/>
                  </a:solidFill>
                </a:ln>
              </p:spPr>
              <p:txBody>
                <a:bodyPr wrap="square" rtlCol="0">
                  <a:spAutoFit/>
                </a:bodyPr>
                <a:lstStyle/>
                <a:p>
                  <a:pPr algn="ctr"/>
                  <a:r>
                    <a:rPr lang="en-US" sz="1000" dirty="0"/>
                    <a:t>x1</a:t>
                  </a:r>
                </a:p>
              </p:txBody>
            </p:sp>
            <p:sp>
              <p:nvSpPr>
                <p:cNvPr id="6" name="TextBox 5"/>
                <p:cNvSpPr txBox="1"/>
                <p:nvPr/>
              </p:nvSpPr>
              <p:spPr>
                <a:xfrm>
                  <a:off x="734104" y="4337828"/>
                  <a:ext cx="529312" cy="381284"/>
                </a:xfrm>
                <a:prstGeom prst="rect">
                  <a:avLst/>
                </a:prstGeom>
                <a:solidFill>
                  <a:schemeClr val="bg1"/>
                </a:solidFill>
                <a:ln w="38100">
                  <a:solidFill>
                    <a:srgbClr val="C00000"/>
                  </a:solidFill>
                </a:ln>
              </p:spPr>
              <p:txBody>
                <a:bodyPr wrap="square" rtlCol="0">
                  <a:spAutoFit/>
                </a:bodyPr>
                <a:lstStyle/>
                <a:p>
                  <a:pPr algn="ctr"/>
                  <a:r>
                    <a:rPr lang="en-US" sz="1000" dirty="0"/>
                    <a:t>h0</a:t>
                  </a:r>
                </a:p>
              </p:txBody>
            </p:sp>
            <p:grpSp>
              <p:nvGrpSpPr>
                <p:cNvPr id="7" name="Group 6"/>
                <p:cNvGrpSpPr/>
                <p:nvPr/>
              </p:nvGrpSpPr>
              <p:grpSpPr>
                <a:xfrm>
                  <a:off x="1905000" y="4247040"/>
                  <a:ext cx="637445" cy="562051"/>
                  <a:chOff x="3858302" y="3151589"/>
                  <a:chExt cx="637445" cy="562051"/>
                </a:xfrm>
              </p:grpSpPr>
              <p:sp>
                <p:nvSpPr>
                  <p:cNvPr id="14" name="Oval 13"/>
                  <p:cNvSpPr/>
                  <p:nvPr/>
                </p:nvSpPr>
                <p:spPr bwMode="auto">
                  <a:xfrm>
                    <a:off x="3858302" y="3151589"/>
                    <a:ext cx="637445" cy="562051"/>
                  </a:xfrm>
                  <a:prstGeom prst="ellipse">
                    <a:avLst/>
                  </a:prstGeom>
                  <a:solidFill>
                    <a:srgbClr val="C00000"/>
                  </a:solidFill>
                  <a:ln w="9525"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1000">
                      <a:latin typeface="Arial" panose="020B0604020202020204" pitchFamily="34" charset="0"/>
                      <a:ea typeface="ヒラギノ角ゴ Pro W3" pitchFamily="86" charset="-128"/>
                    </a:endParaRPr>
                  </a:p>
                </p:txBody>
              </p:sp>
              <mc:AlternateContent xmlns:mc="http://schemas.openxmlformats.org/markup-compatibility/2006" xmlns:a14="http://schemas.microsoft.com/office/drawing/2010/main">
                <mc:Choice Requires="a14">
                  <p:sp>
                    <p:nvSpPr>
                      <p:cNvPr id="15" name="TextBox 14"/>
                      <p:cNvSpPr txBox="1"/>
                      <p:nvPr/>
                    </p:nvSpPr>
                    <p:spPr>
                      <a:xfrm>
                        <a:off x="3934555" y="3247949"/>
                        <a:ext cx="315401" cy="238303"/>
                      </a:xfrm>
                      <a:prstGeom prst="rect">
                        <a:avLst/>
                      </a:prstGeom>
                      <a:solidFill>
                        <a:srgbClr val="C00000"/>
                      </a:solidFill>
                    </p:spPr>
                    <p:txBody>
                      <a:bodyPr wrap="none" lIns="0" tIns="0" rIns="0" bIns="0" rtlCol="0">
                        <a:spAutoFit/>
                      </a:bodyPr>
                      <a:lstStyle/>
                      <a:p>
                        <a14:m>
                          <m:oMath xmlns:m="http://schemas.openxmlformats.org/officeDocument/2006/math">
                            <m:sSub>
                              <m:sSubPr>
                                <m:ctrlPr>
                                  <a:rPr lang="en-US" sz="1000" i="1">
                                    <a:solidFill>
                                      <a:schemeClr val="bg1"/>
                                    </a:solidFill>
                                    <a:latin typeface="Cambria Math" panose="02040503050406030204" pitchFamily="18" charset="0"/>
                                  </a:rPr>
                                </m:ctrlPr>
                              </m:sSubPr>
                              <m:e>
                                <m:r>
                                  <a:rPr lang="en-US" sz="1000" i="1">
                                    <a:solidFill>
                                      <a:schemeClr val="bg1"/>
                                    </a:solidFill>
                                    <a:latin typeface="Cambria Math" panose="02040503050406030204" pitchFamily="18" charset="0"/>
                                  </a:rPr>
                                  <m:t>𝑓</m:t>
                                </m:r>
                              </m:e>
                              <m:sub>
                                <m:r>
                                  <a:rPr lang="en-US" sz="1000" i="1">
                                    <a:solidFill>
                                      <a:schemeClr val="bg1"/>
                                    </a:solidFill>
                                    <a:latin typeface="Cambria Math" panose="02040503050406030204" pitchFamily="18" charset="0"/>
                                  </a:rPr>
                                  <m:t>h</m:t>
                                </m:r>
                              </m:sub>
                            </m:sSub>
                          </m:oMath>
                        </a14:m>
                        <a:r>
                          <a:rPr lang="en-US" sz="1000" dirty="0">
                            <a:solidFill>
                              <a:schemeClr val="bg1"/>
                            </a:solidFill>
                          </a:rPr>
                          <a:t>()</a:t>
                        </a:r>
                      </a:p>
                    </p:txBody>
                  </p:sp>
                </mc:Choice>
                <mc:Fallback xmlns="">
                  <p:sp>
                    <p:nvSpPr>
                      <p:cNvPr id="15" name="TextBox 14"/>
                      <p:cNvSpPr txBox="1">
                        <a:spLocks noRot="1" noChangeAspect="1" noMove="1" noResize="1" noEditPoints="1" noAdjustHandles="1" noChangeArrowheads="1" noChangeShapeType="1" noTextEdit="1"/>
                      </p:cNvSpPr>
                      <p:nvPr/>
                    </p:nvSpPr>
                    <p:spPr>
                      <a:xfrm>
                        <a:off x="3934555" y="3247949"/>
                        <a:ext cx="315401" cy="238303"/>
                      </a:xfrm>
                      <a:prstGeom prst="rect">
                        <a:avLst/>
                      </a:prstGeom>
                      <a:blipFill>
                        <a:blip r:embed="rId2"/>
                        <a:stretch>
                          <a:fillRect l="-32258" t="-24000" r="-41935" b="-56000"/>
                        </a:stretch>
                      </a:blipFill>
                    </p:spPr>
                    <p:txBody>
                      <a:bodyPr/>
                      <a:lstStyle/>
                      <a:p>
                        <a:r>
                          <a:rPr lang="en-US">
                            <a:noFill/>
                          </a:rPr>
                          <a:t> </a:t>
                        </a:r>
                      </a:p>
                    </p:txBody>
                  </p:sp>
                </mc:Fallback>
              </mc:AlternateContent>
            </p:grpSp>
            <p:cxnSp>
              <p:nvCxnSpPr>
                <p:cNvPr id="8" name="Straight Arrow Connector 7"/>
                <p:cNvCxnSpPr>
                  <a:stCxn id="6" idx="3"/>
                  <a:endCxn id="14" idx="2"/>
                </p:cNvCxnSpPr>
                <p:nvPr/>
              </p:nvCxnSpPr>
              <p:spPr bwMode="auto">
                <a:xfrm flipV="1">
                  <a:off x="1263416" y="4528065"/>
                  <a:ext cx="641584" cy="40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9" name="Straight Arrow Connector 8"/>
                <p:cNvCxnSpPr>
                  <a:stCxn id="5" idx="0"/>
                  <a:endCxn id="14" idx="4"/>
                </p:cNvCxnSpPr>
                <p:nvPr/>
              </p:nvCxnSpPr>
              <p:spPr bwMode="auto">
                <a:xfrm flipV="1">
                  <a:off x="2220916" y="4809090"/>
                  <a:ext cx="2806" cy="67731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0" name="TextBox 9"/>
                    <p:cNvSpPr txBox="1"/>
                    <p:nvPr/>
                  </p:nvSpPr>
                  <p:spPr>
                    <a:xfrm>
                      <a:off x="1339668" y="4062374"/>
                      <a:ext cx="312361" cy="2383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𝑤</m:t>
                                </m:r>
                              </m:e>
                              <m:sub>
                                <m:r>
                                  <a:rPr lang="en-US" sz="1000" i="1">
                                    <a:latin typeface="Cambria Math" panose="02040503050406030204" pitchFamily="18" charset="0"/>
                                  </a:rPr>
                                  <m:t>h</m:t>
                                </m:r>
                              </m:sub>
                            </m:sSub>
                          </m:oMath>
                        </m:oMathPara>
                      </a14:m>
                      <a:endParaRPr lang="en-US" sz="1000" dirty="0"/>
                    </a:p>
                  </p:txBody>
                </p:sp>
              </mc:Choice>
              <mc:Fallback xmlns="">
                <p:sp>
                  <p:nvSpPr>
                    <p:cNvPr id="27" name="TextBox 26"/>
                    <p:cNvSpPr txBox="1">
                      <a:spLocks noRot="1" noChangeAspect="1" noMove="1" noResize="1" noEditPoints="1" noAdjustHandles="1" noChangeArrowheads="1" noChangeShapeType="1" noTextEdit="1"/>
                    </p:cNvSpPr>
                    <p:nvPr/>
                  </p:nvSpPr>
                  <p:spPr>
                    <a:xfrm>
                      <a:off x="1339667" y="4062374"/>
                      <a:ext cx="460319" cy="369332"/>
                    </a:xfrm>
                    <a:prstGeom prst="rect">
                      <a:avLst/>
                    </a:prstGeom>
                    <a:blipFill rotWithShape="0">
                      <a:blip r:embed="rId6"/>
                      <a:stretch>
                        <a:fillRect l="-6579" r="-2632" b="-180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776052" y="4897399"/>
                      <a:ext cx="303552" cy="2383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𝑤</m:t>
                                </m:r>
                              </m:e>
                              <m:sub>
                                <m:r>
                                  <a:rPr lang="en-US" sz="1000" i="1">
                                    <a:latin typeface="Cambria Math" panose="02040503050406030204" pitchFamily="18" charset="0"/>
                                  </a:rPr>
                                  <m:t>𝑥</m:t>
                                </m:r>
                              </m:sub>
                            </m:sSub>
                          </m:oMath>
                        </m:oMathPara>
                      </a14:m>
                      <a:endParaRPr lang="en-US" sz="1000" dirty="0"/>
                    </a:p>
                  </p:txBody>
                </p:sp>
              </mc:Choice>
              <mc:Fallback xmlns="">
                <p:sp>
                  <p:nvSpPr>
                    <p:cNvPr id="28" name="TextBox 27"/>
                    <p:cNvSpPr txBox="1">
                      <a:spLocks noRot="1" noChangeAspect="1" noMove="1" noResize="1" noEditPoints="1" noAdjustHandles="1" noChangeArrowheads="1" noChangeShapeType="1" noTextEdit="1"/>
                    </p:cNvSpPr>
                    <p:nvPr/>
                  </p:nvSpPr>
                  <p:spPr>
                    <a:xfrm>
                      <a:off x="1776051" y="4897398"/>
                      <a:ext cx="444865" cy="369332"/>
                    </a:xfrm>
                    <a:prstGeom prst="rect">
                      <a:avLst/>
                    </a:prstGeom>
                    <a:blipFill rotWithShape="0">
                      <a:blip r:embed="rId7"/>
                      <a:stretch>
                        <a:fillRect l="-8219" b="-11475"/>
                      </a:stretch>
                    </a:blipFill>
                  </p:spPr>
                  <p:txBody>
                    <a:bodyPr/>
                    <a:lstStyle/>
                    <a:p>
                      <a:r>
                        <a:rPr lang="en-US">
                          <a:noFill/>
                        </a:rPr>
                        <a:t> </a:t>
                      </a:r>
                    </a:p>
                  </p:txBody>
                </p:sp>
              </mc:Fallback>
            </mc:AlternateContent>
            <p:sp>
              <p:nvSpPr>
                <p:cNvPr id="12" name="TextBox 11"/>
                <p:cNvSpPr txBox="1"/>
                <p:nvPr/>
              </p:nvSpPr>
              <p:spPr>
                <a:xfrm>
                  <a:off x="2895600" y="4337828"/>
                  <a:ext cx="546273" cy="381284"/>
                </a:xfrm>
                <a:prstGeom prst="rect">
                  <a:avLst/>
                </a:prstGeom>
                <a:solidFill>
                  <a:schemeClr val="bg1"/>
                </a:solidFill>
                <a:ln w="38100">
                  <a:solidFill>
                    <a:srgbClr val="C00000"/>
                  </a:solidFill>
                </a:ln>
              </p:spPr>
              <p:txBody>
                <a:bodyPr wrap="square" rtlCol="0">
                  <a:spAutoFit/>
                </a:bodyPr>
                <a:lstStyle/>
                <a:p>
                  <a:pPr algn="ctr"/>
                  <a:r>
                    <a:rPr lang="en-US" sz="1000" dirty="0"/>
                    <a:t>u1</a:t>
                  </a:r>
                </a:p>
              </p:txBody>
            </p:sp>
            <p:cxnSp>
              <p:nvCxnSpPr>
                <p:cNvPr id="13" name="Straight Arrow Connector 12"/>
                <p:cNvCxnSpPr>
                  <a:stCxn id="14" idx="6"/>
                  <a:endCxn id="12" idx="1"/>
                </p:cNvCxnSpPr>
                <p:nvPr/>
              </p:nvCxnSpPr>
              <p:spPr bwMode="auto">
                <a:xfrm>
                  <a:off x="2542445" y="4528065"/>
                  <a:ext cx="353155" cy="40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17" name="TextBox 16"/>
              <p:cNvSpPr txBox="1"/>
              <p:nvPr/>
            </p:nvSpPr>
            <p:spPr>
              <a:xfrm>
                <a:off x="609600" y="2316938"/>
                <a:ext cx="529312" cy="381284"/>
              </a:xfrm>
              <a:prstGeom prst="rect">
                <a:avLst/>
              </a:prstGeom>
              <a:solidFill>
                <a:schemeClr val="bg1"/>
              </a:solidFill>
              <a:ln w="38100">
                <a:solidFill>
                  <a:srgbClr val="008000"/>
                </a:solidFill>
              </a:ln>
            </p:spPr>
            <p:txBody>
              <a:bodyPr wrap="square" rtlCol="0">
                <a:spAutoFit/>
              </a:bodyPr>
              <a:lstStyle/>
              <a:p>
                <a:pPr algn="ctr"/>
                <a:r>
                  <a:rPr lang="en-US" sz="1000" dirty="0"/>
                  <a:t>c0</a:t>
                </a:r>
              </a:p>
            </p:txBody>
          </p:sp>
          <p:sp>
            <p:nvSpPr>
              <p:cNvPr id="18" name="TextBox 17"/>
              <p:cNvSpPr txBox="1"/>
              <p:nvPr/>
            </p:nvSpPr>
            <p:spPr>
              <a:xfrm>
                <a:off x="4343400" y="2318616"/>
                <a:ext cx="529312" cy="381284"/>
              </a:xfrm>
              <a:prstGeom prst="rect">
                <a:avLst/>
              </a:prstGeom>
              <a:solidFill>
                <a:schemeClr val="bg1"/>
              </a:solidFill>
              <a:ln w="38100">
                <a:solidFill>
                  <a:srgbClr val="008000"/>
                </a:solidFill>
              </a:ln>
            </p:spPr>
            <p:txBody>
              <a:bodyPr wrap="square" rtlCol="0">
                <a:spAutoFit/>
              </a:bodyPr>
              <a:lstStyle/>
              <a:p>
                <a:pPr algn="ctr"/>
                <a:r>
                  <a:rPr lang="en-US" sz="1000" dirty="0"/>
                  <a:t>c1</a:t>
                </a:r>
              </a:p>
            </p:txBody>
          </p:sp>
          <p:sp>
            <p:nvSpPr>
              <p:cNvPr id="23" name="Oval 22"/>
              <p:cNvSpPr/>
              <p:nvPr/>
            </p:nvSpPr>
            <p:spPr bwMode="auto">
              <a:xfrm>
                <a:off x="2895600" y="2318118"/>
                <a:ext cx="381000" cy="392977"/>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1000">
                  <a:latin typeface="Arial" panose="020B0604020202020204" pitchFamily="34" charset="0"/>
                  <a:ea typeface="ヒラギノ角ゴ Pro W3" pitchFamily="86" charset="-128"/>
                </a:endParaRPr>
              </a:p>
            </p:txBody>
          </p:sp>
          <p:sp>
            <p:nvSpPr>
              <p:cNvPr id="24" name="TextBox 23"/>
              <p:cNvSpPr txBox="1"/>
              <p:nvPr/>
            </p:nvSpPr>
            <p:spPr>
              <a:xfrm>
                <a:off x="2895600" y="2234625"/>
                <a:ext cx="228601" cy="524266"/>
              </a:xfrm>
              <a:prstGeom prst="rect">
                <a:avLst/>
              </a:prstGeom>
              <a:noFill/>
            </p:spPr>
            <p:txBody>
              <a:bodyPr wrap="square" rtlCol="0">
                <a:spAutoFit/>
              </a:bodyPr>
              <a:lstStyle/>
              <a:p>
                <a:r>
                  <a:rPr lang="en-US" sz="1600" dirty="0"/>
                  <a:t>+</a:t>
                </a:r>
              </a:p>
            </p:txBody>
          </p:sp>
          <p:cxnSp>
            <p:nvCxnSpPr>
              <p:cNvPr id="30" name="Straight Arrow Connector 29"/>
              <p:cNvCxnSpPr>
                <a:stCxn id="12" idx="0"/>
              </p:cNvCxnSpPr>
              <p:nvPr/>
            </p:nvCxnSpPr>
            <p:spPr bwMode="auto">
              <a:xfrm flipH="1" flipV="1">
                <a:off x="3115557" y="2711096"/>
                <a:ext cx="4878" cy="91715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9" name="Straight Arrow Connector 38"/>
              <p:cNvCxnSpPr>
                <a:stCxn id="23" idx="6"/>
                <a:endCxn id="18" idx="1"/>
              </p:cNvCxnSpPr>
              <p:nvPr/>
            </p:nvCxnSpPr>
            <p:spPr bwMode="auto">
              <a:xfrm flipV="1">
                <a:off x="3276601" y="2509259"/>
                <a:ext cx="1066799" cy="534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42" name="Group 41"/>
              <p:cNvGrpSpPr/>
              <p:nvPr/>
            </p:nvGrpSpPr>
            <p:grpSpPr>
              <a:xfrm>
                <a:off x="1138912" y="2316938"/>
                <a:ext cx="1756688" cy="619586"/>
                <a:chOff x="1138912" y="2316938"/>
                <a:chExt cx="1756688" cy="619586"/>
              </a:xfrm>
            </p:grpSpPr>
            <p:cxnSp>
              <p:nvCxnSpPr>
                <p:cNvPr id="21" name="Straight Arrow Connector 20"/>
                <p:cNvCxnSpPr>
                  <a:stCxn id="17" idx="3"/>
                  <a:endCxn id="23" idx="2"/>
                </p:cNvCxnSpPr>
                <p:nvPr/>
              </p:nvCxnSpPr>
              <p:spPr bwMode="auto">
                <a:xfrm>
                  <a:off x="1138912" y="2507580"/>
                  <a:ext cx="1756688" cy="70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0" name="TextBox 39"/>
                <p:cNvSpPr txBox="1"/>
                <p:nvPr/>
              </p:nvSpPr>
              <p:spPr>
                <a:xfrm>
                  <a:off x="1676401" y="2316938"/>
                  <a:ext cx="914399" cy="619586"/>
                </a:xfrm>
                <a:prstGeom prst="rect">
                  <a:avLst/>
                </a:prstGeom>
                <a:solidFill>
                  <a:srgbClr val="0070C0"/>
                </a:solidFill>
              </p:spPr>
              <p:txBody>
                <a:bodyPr wrap="square" rtlCol="0">
                  <a:spAutoFit/>
                </a:bodyPr>
                <a:lstStyle/>
                <a:p>
                  <a:r>
                    <a:rPr lang="en-US" sz="1000" dirty="0">
                      <a:solidFill>
                        <a:schemeClr val="bg1"/>
                      </a:solidFill>
                    </a:rPr>
                    <a:t>Forget f1</a:t>
                  </a:r>
                </a:p>
              </p:txBody>
            </p:sp>
          </p:grpSp>
          <p:sp>
            <p:nvSpPr>
              <p:cNvPr id="41" name="TextBox 40"/>
              <p:cNvSpPr txBox="1"/>
              <p:nvPr/>
            </p:nvSpPr>
            <p:spPr>
              <a:xfrm>
                <a:off x="2670718" y="2971277"/>
                <a:ext cx="834482" cy="619588"/>
              </a:xfrm>
              <a:prstGeom prst="rect">
                <a:avLst/>
              </a:prstGeom>
              <a:solidFill>
                <a:srgbClr val="0070C0"/>
              </a:solidFill>
            </p:spPr>
            <p:txBody>
              <a:bodyPr wrap="square" rtlCol="0">
                <a:spAutoFit/>
              </a:bodyPr>
              <a:lstStyle/>
              <a:p>
                <a:pPr algn="ctr"/>
                <a:r>
                  <a:rPr lang="en-US" sz="1000" dirty="0">
                    <a:solidFill>
                      <a:schemeClr val="bg1"/>
                    </a:solidFill>
                  </a:rPr>
                  <a:t>Input i1</a:t>
                </a:r>
              </a:p>
            </p:txBody>
          </p:sp>
        </p:grpSp>
        <p:cxnSp>
          <p:nvCxnSpPr>
            <p:cNvPr id="20" name="Straight Arrow Connector 19"/>
            <p:cNvCxnSpPr>
              <a:stCxn id="18" idx="2"/>
              <a:endCxn id="44" idx="0"/>
            </p:cNvCxnSpPr>
            <p:nvPr/>
          </p:nvCxnSpPr>
          <p:spPr bwMode="auto">
            <a:xfrm>
              <a:off x="4608057" y="2699900"/>
              <a:ext cx="26220" cy="19569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4" name="Oval 43"/>
            <p:cNvSpPr/>
            <p:nvPr/>
          </p:nvSpPr>
          <p:spPr bwMode="auto">
            <a:xfrm>
              <a:off x="4315555" y="2895600"/>
              <a:ext cx="637445" cy="562051"/>
            </a:xfrm>
            <a:prstGeom prst="ellipse">
              <a:avLst/>
            </a:prstGeom>
            <a:solidFill>
              <a:srgbClr val="C00000"/>
            </a:solidFill>
            <a:ln w="9525"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1000">
                <a:latin typeface="Arial" panose="020B0604020202020204" pitchFamily="34" charset="0"/>
                <a:ea typeface="ヒラギノ角ゴ Pro W3" pitchFamily="86" charset="-128"/>
              </a:endParaRPr>
            </a:p>
          </p:txBody>
        </p:sp>
        <mc:AlternateContent xmlns:mc="http://schemas.openxmlformats.org/markup-compatibility/2006" xmlns:a14="http://schemas.microsoft.com/office/drawing/2010/main">
          <mc:Choice Requires="a14">
            <p:sp>
              <p:nvSpPr>
                <p:cNvPr id="45" name="TextBox 44"/>
                <p:cNvSpPr txBox="1"/>
                <p:nvPr/>
              </p:nvSpPr>
              <p:spPr>
                <a:xfrm>
                  <a:off x="4391807" y="2991960"/>
                  <a:ext cx="301351" cy="238302"/>
                </a:xfrm>
                <a:prstGeom prst="rect">
                  <a:avLst/>
                </a:prstGeom>
                <a:solidFill>
                  <a:srgbClr val="C00000"/>
                </a:solidFill>
              </p:spPr>
              <p:txBody>
                <a:bodyPr wrap="none" lIns="0" tIns="0" rIns="0" bIns="0" rtlCol="0">
                  <a:spAutoFit/>
                </a:bodyPr>
                <a:lstStyle/>
                <a:p>
                  <a14:m>
                    <m:oMath xmlns:m="http://schemas.openxmlformats.org/officeDocument/2006/math">
                      <m:sSub>
                        <m:sSubPr>
                          <m:ctrlPr>
                            <a:rPr lang="en-US" sz="1000" i="1">
                              <a:solidFill>
                                <a:schemeClr val="bg1"/>
                              </a:solidFill>
                              <a:latin typeface="Cambria Math" panose="02040503050406030204" pitchFamily="18" charset="0"/>
                            </a:rPr>
                          </m:ctrlPr>
                        </m:sSubPr>
                        <m:e>
                          <m:r>
                            <a:rPr lang="en-US" sz="1000" i="1">
                              <a:solidFill>
                                <a:schemeClr val="bg1"/>
                              </a:solidFill>
                              <a:latin typeface="Cambria Math" panose="02040503050406030204" pitchFamily="18" charset="0"/>
                            </a:rPr>
                            <m:t>𝑓</m:t>
                          </m:r>
                        </m:e>
                        <m:sub>
                          <m:r>
                            <a:rPr lang="en-US" sz="1000" i="1">
                              <a:solidFill>
                                <a:schemeClr val="bg1"/>
                              </a:solidFill>
                              <a:latin typeface="Cambria Math" panose="02040503050406030204" pitchFamily="18" charset="0"/>
                            </a:rPr>
                            <m:t>𝑜</m:t>
                          </m:r>
                        </m:sub>
                      </m:sSub>
                    </m:oMath>
                  </a14:m>
                  <a:r>
                    <a:rPr lang="en-US" sz="1000" dirty="0">
                      <a:solidFill>
                        <a:schemeClr val="bg1"/>
                      </a:solidFill>
                    </a:rPr>
                    <a:t>()</a:t>
                  </a:r>
                </a:p>
              </p:txBody>
            </p:sp>
          </mc:Choice>
          <mc:Fallback xmlns="">
            <p:sp>
              <p:nvSpPr>
                <p:cNvPr id="45" name="TextBox 44"/>
                <p:cNvSpPr txBox="1">
                  <a:spLocks noRot="1" noChangeAspect="1" noMove="1" noResize="1" noEditPoints="1" noAdjustHandles="1" noChangeArrowheads="1" noChangeShapeType="1" noTextEdit="1"/>
                </p:cNvSpPr>
                <p:nvPr/>
              </p:nvSpPr>
              <p:spPr>
                <a:xfrm>
                  <a:off x="4391807" y="2991960"/>
                  <a:ext cx="301351" cy="238302"/>
                </a:xfrm>
                <a:prstGeom prst="rect">
                  <a:avLst/>
                </a:prstGeom>
                <a:blipFill>
                  <a:blip r:embed="rId8"/>
                  <a:stretch>
                    <a:fillRect l="-32258" t="-24000" r="-35484" b="-56000"/>
                  </a:stretch>
                </a:blipFill>
              </p:spPr>
              <p:txBody>
                <a:bodyPr/>
                <a:lstStyle/>
                <a:p>
                  <a:r>
                    <a:rPr lang="en-US">
                      <a:noFill/>
                    </a:rPr>
                    <a:t> </a:t>
                  </a:r>
                </a:p>
              </p:txBody>
            </p:sp>
          </mc:Fallback>
        </mc:AlternateContent>
        <p:sp>
          <p:nvSpPr>
            <p:cNvPr id="51" name="TextBox 50"/>
            <p:cNvSpPr txBox="1"/>
            <p:nvPr/>
          </p:nvSpPr>
          <p:spPr>
            <a:xfrm>
              <a:off x="5670701" y="3632334"/>
              <a:ext cx="546273" cy="381284"/>
            </a:xfrm>
            <a:prstGeom prst="rect">
              <a:avLst/>
            </a:prstGeom>
            <a:solidFill>
              <a:schemeClr val="bg1"/>
            </a:solidFill>
            <a:ln w="38100">
              <a:solidFill>
                <a:srgbClr val="C00000"/>
              </a:solidFill>
            </a:ln>
          </p:spPr>
          <p:txBody>
            <a:bodyPr wrap="square" rtlCol="0">
              <a:spAutoFit/>
            </a:bodyPr>
            <a:lstStyle/>
            <a:p>
              <a:pPr algn="ctr"/>
              <a:r>
                <a:rPr lang="en-US" sz="1000" dirty="0"/>
                <a:t>h1</a:t>
              </a:r>
            </a:p>
          </p:txBody>
        </p:sp>
        <p:cxnSp>
          <p:nvCxnSpPr>
            <p:cNvPr id="28" name="Straight Arrow Connector 27"/>
            <p:cNvCxnSpPr>
              <a:stCxn id="44" idx="4"/>
            </p:cNvCxnSpPr>
            <p:nvPr/>
          </p:nvCxnSpPr>
          <p:spPr bwMode="auto">
            <a:xfrm flipH="1">
              <a:off x="4634277" y="3457651"/>
              <a:ext cx="1" cy="18140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6" name="TextBox 55"/>
            <p:cNvSpPr txBox="1"/>
            <p:nvPr/>
          </p:nvSpPr>
          <p:spPr>
            <a:xfrm>
              <a:off x="4169730" y="3639054"/>
              <a:ext cx="997947" cy="619588"/>
            </a:xfrm>
            <a:prstGeom prst="rect">
              <a:avLst/>
            </a:prstGeom>
            <a:solidFill>
              <a:srgbClr val="0070C0"/>
            </a:solidFill>
          </p:spPr>
          <p:txBody>
            <a:bodyPr wrap="square" rtlCol="0">
              <a:spAutoFit/>
            </a:bodyPr>
            <a:lstStyle/>
            <a:p>
              <a:pPr algn="ctr"/>
              <a:r>
                <a:rPr lang="en-US" sz="1000" dirty="0">
                  <a:solidFill>
                    <a:schemeClr val="bg1"/>
                  </a:solidFill>
                </a:rPr>
                <a:t>Output o1</a:t>
              </a:r>
            </a:p>
          </p:txBody>
        </p:sp>
        <p:cxnSp>
          <p:nvCxnSpPr>
            <p:cNvPr id="35" name="Straight Arrow Connector 34"/>
            <p:cNvCxnSpPr>
              <a:stCxn id="56" idx="3"/>
              <a:endCxn id="51" idx="1"/>
            </p:cNvCxnSpPr>
            <p:nvPr/>
          </p:nvCxnSpPr>
          <p:spPr bwMode="auto">
            <a:xfrm flipV="1">
              <a:off x="5167677" y="3822977"/>
              <a:ext cx="503023" cy="12587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nvGrpSpPr>
          <p:cNvPr id="49" name="Group 48"/>
          <p:cNvGrpSpPr/>
          <p:nvPr/>
        </p:nvGrpSpPr>
        <p:grpSpPr>
          <a:xfrm>
            <a:off x="4588162" y="2627357"/>
            <a:ext cx="3887722" cy="1887893"/>
            <a:chOff x="-140539" y="2234625"/>
            <a:chExt cx="6357513" cy="2923485"/>
          </a:xfrm>
        </p:grpSpPr>
        <p:grpSp>
          <p:nvGrpSpPr>
            <p:cNvPr id="50" name="Group 49"/>
            <p:cNvGrpSpPr/>
            <p:nvPr/>
          </p:nvGrpSpPr>
          <p:grpSpPr>
            <a:xfrm>
              <a:off x="-140539" y="2234625"/>
              <a:ext cx="5013251" cy="2923485"/>
              <a:chOff x="-140539" y="2234625"/>
              <a:chExt cx="5013251" cy="2923485"/>
            </a:xfrm>
          </p:grpSpPr>
          <p:grpSp>
            <p:nvGrpSpPr>
              <p:cNvPr id="65" name="Group 64"/>
              <p:cNvGrpSpPr/>
              <p:nvPr/>
            </p:nvGrpSpPr>
            <p:grpSpPr>
              <a:xfrm>
                <a:off x="1215112" y="3352800"/>
                <a:ext cx="2178457" cy="1805310"/>
                <a:chOff x="1263416" y="4062374"/>
                <a:chExt cx="2178457" cy="1805310"/>
              </a:xfrm>
            </p:grpSpPr>
            <p:sp>
              <p:nvSpPr>
                <p:cNvPr id="85" name="TextBox 84"/>
                <p:cNvSpPr txBox="1"/>
                <p:nvPr/>
              </p:nvSpPr>
              <p:spPr>
                <a:xfrm>
                  <a:off x="1956565" y="5486400"/>
                  <a:ext cx="528701" cy="381284"/>
                </a:xfrm>
                <a:prstGeom prst="rect">
                  <a:avLst/>
                </a:prstGeom>
                <a:solidFill>
                  <a:schemeClr val="bg1"/>
                </a:solidFill>
                <a:ln w="38100">
                  <a:solidFill>
                    <a:srgbClr val="C00000"/>
                  </a:solidFill>
                </a:ln>
              </p:spPr>
              <p:txBody>
                <a:bodyPr wrap="square" rtlCol="0">
                  <a:spAutoFit/>
                </a:bodyPr>
                <a:lstStyle/>
                <a:p>
                  <a:pPr algn="ctr"/>
                  <a:r>
                    <a:rPr lang="en-US" sz="1000" dirty="0"/>
                    <a:t>x2</a:t>
                  </a:r>
                </a:p>
              </p:txBody>
            </p:sp>
            <p:grpSp>
              <p:nvGrpSpPr>
                <p:cNvPr id="87" name="Group 86"/>
                <p:cNvGrpSpPr/>
                <p:nvPr/>
              </p:nvGrpSpPr>
              <p:grpSpPr>
                <a:xfrm>
                  <a:off x="1905000" y="4247040"/>
                  <a:ext cx="637445" cy="562051"/>
                  <a:chOff x="3858302" y="3151589"/>
                  <a:chExt cx="637445" cy="562051"/>
                </a:xfrm>
              </p:grpSpPr>
              <p:sp>
                <p:nvSpPr>
                  <p:cNvPr id="94" name="Oval 93"/>
                  <p:cNvSpPr/>
                  <p:nvPr/>
                </p:nvSpPr>
                <p:spPr bwMode="auto">
                  <a:xfrm>
                    <a:off x="3858302" y="3151589"/>
                    <a:ext cx="637445" cy="562051"/>
                  </a:xfrm>
                  <a:prstGeom prst="ellipse">
                    <a:avLst/>
                  </a:prstGeom>
                  <a:solidFill>
                    <a:srgbClr val="C00000"/>
                  </a:solidFill>
                  <a:ln w="9525"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1000">
                      <a:latin typeface="Arial" panose="020B0604020202020204" pitchFamily="34" charset="0"/>
                      <a:ea typeface="ヒラギノ角ゴ Pro W3" pitchFamily="86" charset="-128"/>
                    </a:endParaRPr>
                  </a:p>
                </p:txBody>
              </p:sp>
              <mc:AlternateContent xmlns:mc="http://schemas.openxmlformats.org/markup-compatibility/2006" xmlns:a14="http://schemas.microsoft.com/office/drawing/2010/main">
                <mc:Choice Requires="a14">
                  <p:sp>
                    <p:nvSpPr>
                      <p:cNvPr id="95" name="TextBox 94"/>
                      <p:cNvSpPr txBox="1"/>
                      <p:nvPr/>
                    </p:nvSpPr>
                    <p:spPr>
                      <a:xfrm>
                        <a:off x="3934555" y="3247949"/>
                        <a:ext cx="315401" cy="238303"/>
                      </a:xfrm>
                      <a:prstGeom prst="rect">
                        <a:avLst/>
                      </a:prstGeom>
                      <a:solidFill>
                        <a:srgbClr val="C00000"/>
                      </a:solidFill>
                    </p:spPr>
                    <p:txBody>
                      <a:bodyPr wrap="none" lIns="0" tIns="0" rIns="0" bIns="0" rtlCol="0">
                        <a:spAutoFit/>
                      </a:bodyPr>
                      <a:lstStyle/>
                      <a:p>
                        <a14:m>
                          <m:oMath xmlns:m="http://schemas.openxmlformats.org/officeDocument/2006/math">
                            <m:sSub>
                              <m:sSubPr>
                                <m:ctrlPr>
                                  <a:rPr lang="en-US" sz="1000" i="1">
                                    <a:solidFill>
                                      <a:schemeClr val="bg1"/>
                                    </a:solidFill>
                                    <a:latin typeface="Cambria Math" panose="02040503050406030204" pitchFamily="18" charset="0"/>
                                  </a:rPr>
                                </m:ctrlPr>
                              </m:sSubPr>
                              <m:e>
                                <m:r>
                                  <a:rPr lang="en-US" sz="1000" i="1">
                                    <a:solidFill>
                                      <a:schemeClr val="bg1"/>
                                    </a:solidFill>
                                    <a:latin typeface="Cambria Math" panose="02040503050406030204" pitchFamily="18" charset="0"/>
                                  </a:rPr>
                                  <m:t>𝑓</m:t>
                                </m:r>
                              </m:e>
                              <m:sub>
                                <m:r>
                                  <a:rPr lang="en-US" sz="1000" i="1">
                                    <a:solidFill>
                                      <a:schemeClr val="bg1"/>
                                    </a:solidFill>
                                    <a:latin typeface="Cambria Math" panose="02040503050406030204" pitchFamily="18" charset="0"/>
                                  </a:rPr>
                                  <m:t>h</m:t>
                                </m:r>
                              </m:sub>
                            </m:sSub>
                          </m:oMath>
                        </a14:m>
                        <a:r>
                          <a:rPr lang="en-US" sz="1000" dirty="0">
                            <a:solidFill>
                              <a:schemeClr val="bg1"/>
                            </a:solidFill>
                          </a:rPr>
                          <a:t>()</a:t>
                        </a:r>
                      </a:p>
                    </p:txBody>
                  </p:sp>
                </mc:Choice>
                <mc:Fallback xmlns="">
                  <p:sp>
                    <p:nvSpPr>
                      <p:cNvPr id="95" name="TextBox 94"/>
                      <p:cNvSpPr txBox="1">
                        <a:spLocks noRot="1" noChangeAspect="1" noMove="1" noResize="1" noEditPoints="1" noAdjustHandles="1" noChangeArrowheads="1" noChangeShapeType="1" noTextEdit="1"/>
                      </p:cNvSpPr>
                      <p:nvPr/>
                    </p:nvSpPr>
                    <p:spPr>
                      <a:xfrm>
                        <a:off x="3934555" y="3247949"/>
                        <a:ext cx="315401" cy="238303"/>
                      </a:xfrm>
                      <a:prstGeom prst="rect">
                        <a:avLst/>
                      </a:prstGeom>
                      <a:blipFill>
                        <a:blip r:embed="rId2"/>
                        <a:stretch>
                          <a:fillRect l="-32258" t="-24000" r="-41935" b="-56000"/>
                        </a:stretch>
                      </a:blipFill>
                    </p:spPr>
                    <p:txBody>
                      <a:bodyPr/>
                      <a:lstStyle/>
                      <a:p>
                        <a:r>
                          <a:rPr lang="en-US">
                            <a:noFill/>
                          </a:rPr>
                          <a:t> </a:t>
                        </a:r>
                      </a:p>
                    </p:txBody>
                  </p:sp>
                </mc:Fallback>
              </mc:AlternateContent>
            </p:grpSp>
            <p:cxnSp>
              <p:nvCxnSpPr>
                <p:cNvPr id="88" name="Straight Arrow Connector 87"/>
                <p:cNvCxnSpPr>
                  <a:endCxn id="94" idx="2"/>
                </p:cNvCxnSpPr>
                <p:nvPr/>
              </p:nvCxnSpPr>
              <p:spPr bwMode="auto">
                <a:xfrm flipV="1">
                  <a:off x="1263416" y="4528065"/>
                  <a:ext cx="641584" cy="40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9" name="Straight Arrow Connector 88"/>
                <p:cNvCxnSpPr>
                  <a:stCxn id="85" idx="0"/>
                  <a:endCxn id="94" idx="4"/>
                </p:cNvCxnSpPr>
                <p:nvPr/>
              </p:nvCxnSpPr>
              <p:spPr bwMode="auto">
                <a:xfrm flipV="1">
                  <a:off x="2220916" y="4809090"/>
                  <a:ext cx="2806" cy="67731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90" name="TextBox 89"/>
                    <p:cNvSpPr txBox="1"/>
                    <p:nvPr/>
                  </p:nvSpPr>
                  <p:spPr>
                    <a:xfrm>
                      <a:off x="1339668" y="4062374"/>
                      <a:ext cx="312361" cy="2383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𝑤</m:t>
                                </m:r>
                              </m:e>
                              <m:sub>
                                <m:r>
                                  <a:rPr lang="en-US" sz="1000" i="1">
                                    <a:latin typeface="Cambria Math" panose="02040503050406030204" pitchFamily="18" charset="0"/>
                                  </a:rPr>
                                  <m:t>h</m:t>
                                </m:r>
                              </m:sub>
                            </m:sSub>
                          </m:oMath>
                        </m:oMathPara>
                      </a14:m>
                      <a:endParaRPr lang="en-US" sz="1000" dirty="0"/>
                    </a:p>
                  </p:txBody>
                </p:sp>
              </mc:Choice>
              <mc:Fallback xmlns="">
                <p:sp>
                  <p:nvSpPr>
                    <p:cNvPr id="27" name="TextBox 26"/>
                    <p:cNvSpPr txBox="1">
                      <a:spLocks noRot="1" noChangeAspect="1" noMove="1" noResize="1" noEditPoints="1" noAdjustHandles="1" noChangeArrowheads="1" noChangeShapeType="1" noTextEdit="1"/>
                    </p:cNvSpPr>
                    <p:nvPr/>
                  </p:nvSpPr>
                  <p:spPr>
                    <a:xfrm>
                      <a:off x="1339667" y="4062374"/>
                      <a:ext cx="460319" cy="369332"/>
                    </a:xfrm>
                    <a:prstGeom prst="rect">
                      <a:avLst/>
                    </a:prstGeom>
                    <a:blipFill rotWithShape="0">
                      <a:blip r:embed="rId6"/>
                      <a:stretch>
                        <a:fillRect l="-6579" r="-2632" b="-180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p:cNvSpPr txBox="1"/>
                    <p:nvPr/>
                  </p:nvSpPr>
                  <p:spPr>
                    <a:xfrm>
                      <a:off x="1776052" y="4897399"/>
                      <a:ext cx="303552" cy="2383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𝑤</m:t>
                                </m:r>
                              </m:e>
                              <m:sub>
                                <m:r>
                                  <a:rPr lang="en-US" sz="1000" i="1">
                                    <a:latin typeface="Cambria Math" panose="02040503050406030204" pitchFamily="18" charset="0"/>
                                  </a:rPr>
                                  <m:t>𝑥</m:t>
                                </m:r>
                              </m:sub>
                            </m:sSub>
                          </m:oMath>
                        </m:oMathPara>
                      </a14:m>
                      <a:endParaRPr lang="en-US" sz="1000" dirty="0"/>
                    </a:p>
                  </p:txBody>
                </p:sp>
              </mc:Choice>
              <mc:Fallback xmlns="">
                <p:sp>
                  <p:nvSpPr>
                    <p:cNvPr id="28" name="TextBox 27"/>
                    <p:cNvSpPr txBox="1">
                      <a:spLocks noRot="1" noChangeAspect="1" noMove="1" noResize="1" noEditPoints="1" noAdjustHandles="1" noChangeArrowheads="1" noChangeShapeType="1" noTextEdit="1"/>
                    </p:cNvSpPr>
                    <p:nvPr/>
                  </p:nvSpPr>
                  <p:spPr>
                    <a:xfrm>
                      <a:off x="1776051" y="4897398"/>
                      <a:ext cx="444865" cy="369332"/>
                    </a:xfrm>
                    <a:prstGeom prst="rect">
                      <a:avLst/>
                    </a:prstGeom>
                    <a:blipFill rotWithShape="0">
                      <a:blip r:embed="rId7"/>
                      <a:stretch>
                        <a:fillRect l="-8219" b="-11475"/>
                      </a:stretch>
                    </a:blipFill>
                  </p:spPr>
                  <p:txBody>
                    <a:bodyPr/>
                    <a:lstStyle/>
                    <a:p>
                      <a:r>
                        <a:rPr lang="en-US">
                          <a:noFill/>
                        </a:rPr>
                        <a:t> </a:t>
                      </a:r>
                    </a:p>
                  </p:txBody>
                </p:sp>
              </mc:Fallback>
            </mc:AlternateContent>
            <p:sp>
              <p:nvSpPr>
                <p:cNvPr id="92" name="TextBox 91"/>
                <p:cNvSpPr txBox="1"/>
                <p:nvPr/>
              </p:nvSpPr>
              <p:spPr>
                <a:xfrm>
                  <a:off x="2895600" y="4337828"/>
                  <a:ext cx="546273" cy="381284"/>
                </a:xfrm>
                <a:prstGeom prst="rect">
                  <a:avLst/>
                </a:prstGeom>
                <a:solidFill>
                  <a:schemeClr val="bg1"/>
                </a:solidFill>
                <a:ln w="38100">
                  <a:solidFill>
                    <a:srgbClr val="C00000"/>
                  </a:solidFill>
                </a:ln>
              </p:spPr>
              <p:txBody>
                <a:bodyPr wrap="square" rtlCol="0">
                  <a:spAutoFit/>
                </a:bodyPr>
                <a:lstStyle/>
                <a:p>
                  <a:pPr algn="ctr"/>
                  <a:r>
                    <a:rPr lang="en-US" sz="1000" dirty="0"/>
                    <a:t>u2</a:t>
                  </a:r>
                </a:p>
              </p:txBody>
            </p:sp>
            <p:cxnSp>
              <p:nvCxnSpPr>
                <p:cNvPr id="93" name="Straight Arrow Connector 92"/>
                <p:cNvCxnSpPr>
                  <a:stCxn id="94" idx="6"/>
                  <a:endCxn id="92" idx="1"/>
                </p:cNvCxnSpPr>
                <p:nvPr/>
              </p:nvCxnSpPr>
              <p:spPr bwMode="auto">
                <a:xfrm>
                  <a:off x="2542445" y="4528065"/>
                  <a:ext cx="353155" cy="40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76" name="TextBox 75"/>
              <p:cNvSpPr txBox="1"/>
              <p:nvPr/>
            </p:nvSpPr>
            <p:spPr>
              <a:xfrm>
                <a:off x="4343400" y="2318616"/>
                <a:ext cx="529312" cy="381284"/>
              </a:xfrm>
              <a:prstGeom prst="rect">
                <a:avLst/>
              </a:prstGeom>
              <a:solidFill>
                <a:schemeClr val="bg1"/>
              </a:solidFill>
              <a:ln w="38100">
                <a:solidFill>
                  <a:srgbClr val="008000"/>
                </a:solidFill>
              </a:ln>
            </p:spPr>
            <p:txBody>
              <a:bodyPr wrap="square" rtlCol="0">
                <a:spAutoFit/>
              </a:bodyPr>
              <a:lstStyle/>
              <a:p>
                <a:pPr algn="ctr"/>
                <a:r>
                  <a:rPr lang="en-US" sz="1000" dirty="0"/>
                  <a:t>c2</a:t>
                </a:r>
              </a:p>
            </p:txBody>
          </p:sp>
          <p:sp>
            <p:nvSpPr>
              <p:cNvPr id="77" name="Oval 76"/>
              <p:cNvSpPr/>
              <p:nvPr/>
            </p:nvSpPr>
            <p:spPr bwMode="auto">
              <a:xfrm>
                <a:off x="2895600" y="2318118"/>
                <a:ext cx="381000" cy="392977"/>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1000">
                  <a:latin typeface="Arial" panose="020B0604020202020204" pitchFamily="34" charset="0"/>
                  <a:ea typeface="ヒラギノ角ゴ Pro W3" pitchFamily="86" charset="-128"/>
                </a:endParaRPr>
              </a:p>
            </p:txBody>
          </p:sp>
          <p:sp>
            <p:nvSpPr>
              <p:cNvPr id="78" name="TextBox 77"/>
              <p:cNvSpPr txBox="1"/>
              <p:nvPr/>
            </p:nvSpPr>
            <p:spPr>
              <a:xfrm>
                <a:off x="2895600" y="2234625"/>
                <a:ext cx="228601" cy="524266"/>
              </a:xfrm>
              <a:prstGeom prst="rect">
                <a:avLst/>
              </a:prstGeom>
              <a:noFill/>
            </p:spPr>
            <p:txBody>
              <a:bodyPr wrap="square" rtlCol="0">
                <a:spAutoFit/>
              </a:bodyPr>
              <a:lstStyle/>
              <a:p>
                <a:r>
                  <a:rPr lang="en-US" sz="1600" dirty="0"/>
                  <a:t>+</a:t>
                </a:r>
              </a:p>
            </p:txBody>
          </p:sp>
          <p:cxnSp>
            <p:nvCxnSpPr>
              <p:cNvPr id="79" name="Straight Arrow Connector 78"/>
              <p:cNvCxnSpPr>
                <a:stCxn id="92" idx="0"/>
              </p:cNvCxnSpPr>
              <p:nvPr/>
            </p:nvCxnSpPr>
            <p:spPr bwMode="auto">
              <a:xfrm flipH="1" flipV="1">
                <a:off x="3115557" y="2711096"/>
                <a:ext cx="4878" cy="91715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0" name="Straight Arrow Connector 79"/>
              <p:cNvCxnSpPr>
                <a:stCxn id="77" idx="6"/>
                <a:endCxn id="76" idx="1"/>
              </p:cNvCxnSpPr>
              <p:nvPr/>
            </p:nvCxnSpPr>
            <p:spPr bwMode="auto">
              <a:xfrm flipV="1">
                <a:off x="3276601" y="2509259"/>
                <a:ext cx="1066799" cy="534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81" name="Group 80"/>
              <p:cNvGrpSpPr/>
              <p:nvPr/>
            </p:nvGrpSpPr>
            <p:grpSpPr>
              <a:xfrm>
                <a:off x="-140539" y="2316938"/>
                <a:ext cx="3036139" cy="619586"/>
                <a:chOff x="-140539" y="2316938"/>
                <a:chExt cx="3036139" cy="619586"/>
              </a:xfrm>
            </p:grpSpPr>
            <p:cxnSp>
              <p:nvCxnSpPr>
                <p:cNvPr id="83" name="Straight Arrow Connector 82"/>
                <p:cNvCxnSpPr>
                  <a:stCxn id="18" idx="3"/>
                  <a:endCxn id="77" idx="2"/>
                </p:cNvCxnSpPr>
                <p:nvPr/>
              </p:nvCxnSpPr>
              <p:spPr bwMode="auto">
                <a:xfrm>
                  <a:off x="-140539" y="2452651"/>
                  <a:ext cx="3036139" cy="6195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84" name="TextBox 83"/>
                <p:cNvSpPr txBox="1"/>
                <p:nvPr/>
              </p:nvSpPr>
              <p:spPr>
                <a:xfrm>
                  <a:off x="1676401" y="2316938"/>
                  <a:ext cx="914399" cy="619586"/>
                </a:xfrm>
                <a:prstGeom prst="rect">
                  <a:avLst/>
                </a:prstGeom>
                <a:solidFill>
                  <a:srgbClr val="0070C0"/>
                </a:solidFill>
              </p:spPr>
              <p:txBody>
                <a:bodyPr wrap="square" rtlCol="0">
                  <a:spAutoFit/>
                </a:bodyPr>
                <a:lstStyle/>
                <a:p>
                  <a:r>
                    <a:rPr lang="en-US" sz="1000" dirty="0">
                      <a:solidFill>
                        <a:schemeClr val="bg1"/>
                      </a:solidFill>
                    </a:rPr>
                    <a:t>Forget f2</a:t>
                  </a:r>
                </a:p>
              </p:txBody>
            </p:sp>
          </p:grpSp>
          <p:sp>
            <p:nvSpPr>
              <p:cNvPr id="82" name="TextBox 81"/>
              <p:cNvSpPr txBox="1"/>
              <p:nvPr/>
            </p:nvSpPr>
            <p:spPr>
              <a:xfrm>
                <a:off x="2670718" y="2971277"/>
                <a:ext cx="834482" cy="619588"/>
              </a:xfrm>
              <a:prstGeom prst="rect">
                <a:avLst/>
              </a:prstGeom>
              <a:solidFill>
                <a:srgbClr val="0070C0"/>
              </a:solidFill>
            </p:spPr>
            <p:txBody>
              <a:bodyPr wrap="square" rtlCol="0">
                <a:spAutoFit/>
              </a:bodyPr>
              <a:lstStyle/>
              <a:p>
                <a:pPr algn="ctr"/>
                <a:r>
                  <a:rPr lang="en-US" sz="1000" dirty="0">
                    <a:solidFill>
                      <a:schemeClr val="bg1"/>
                    </a:solidFill>
                  </a:rPr>
                  <a:t>Input i2</a:t>
                </a:r>
              </a:p>
            </p:txBody>
          </p:sp>
        </p:grpSp>
        <p:cxnSp>
          <p:nvCxnSpPr>
            <p:cNvPr id="52" name="Straight Arrow Connector 51"/>
            <p:cNvCxnSpPr>
              <a:stCxn id="76" idx="2"/>
              <a:endCxn id="53" idx="0"/>
            </p:cNvCxnSpPr>
            <p:nvPr/>
          </p:nvCxnSpPr>
          <p:spPr bwMode="auto">
            <a:xfrm>
              <a:off x="4608057" y="2699900"/>
              <a:ext cx="26220" cy="19569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3" name="Oval 52"/>
            <p:cNvSpPr/>
            <p:nvPr/>
          </p:nvSpPr>
          <p:spPr bwMode="auto">
            <a:xfrm>
              <a:off x="4315555" y="2895600"/>
              <a:ext cx="637445" cy="562051"/>
            </a:xfrm>
            <a:prstGeom prst="ellipse">
              <a:avLst/>
            </a:prstGeom>
            <a:solidFill>
              <a:srgbClr val="C00000"/>
            </a:solidFill>
            <a:ln w="9525"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1000">
                <a:latin typeface="Arial" panose="020B0604020202020204" pitchFamily="34" charset="0"/>
                <a:ea typeface="ヒラギノ角ゴ Pro W3" pitchFamily="86" charset="-128"/>
              </a:endParaRPr>
            </a:p>
          </p:txBody>
        </p:sp>
        <mc:AlternateContent xmlns:mc="http://schemas.openxmlformats.org/markup-compatibility/2006" xmlns:a14="http://schemas.microsoft.com/office/drawing/2010/main">
          <mc:Choice Requires="a14">
            <p:sp>
              <p:nvSpPr>
                <p:cNvPr id="54" name="TextBox 53"/>
                <p:cNvSpPr txBox="1"/>
                <p:nvPr/>
              </p:nvSpPr>
              <p:spPr>
                <a:xfrm>
                  <a:off x="4391807" y="2991960"/>
                  <a:ext cx="301351" cy="238302"/>
                </a:xfrm>
                <a:prstGeom prst="rect">
                  <a:avLst/>
                </a:prstGeom>
                <a:solidFill>
                  <a:srgbClr val="C00000"/>
                </a:solidFill>
              </p:spPr>
              <p:txBody>
                <a:bodyPr wrap="none" lIns="0" tIns="0" rIns="0" bIns="0" rtlCol="0">
                  <a:spAutoFit/>
                </a:bodyPr>
                <a:lstStyle/>
                <a:p>
                  <a14:m>
                    <m:oMath xmlns:m="http://schemas.openxmlformats.org/officeDocument/2006/math">
                      <m:sSub>
                        <m:sSubPr>
                          <m:ctrlPr>
                            <a:rPr lang="en-US" sz="1000" i="1">
                              <a:solidFill>
                                <a:schemeClr val="bg1"/>
                              </a:solidFill>
                              <a:latin typeface="Cambria Math" panose="02040503050406030204" pitchFamily="18" charset="0"/>
                            </a:rPr>
                          </m:ctrlPr>
                        </m:sSubPr>
                        <m:e>
                          <m:r>
                            <a:rPr lang="en-US" sz="1000" i="1">
                              <a:solidFill>
                                <a:schemeClr val="bg1"/>
                              </a:solidFill>
                              <a:latin typeface="Cambria Math" panose="02040503050406030204" pitchFamily="18" charset="0"/>
                            </a:rPr>
                            <m:t>𝑓</m:t>
                          </m:r>
                        </m:e>
                        <m:sub>
                          <m:r>
                            <a:rPr lang="en-US" sz="1000" i="1">
                              <a:solidFill>
                                <a:schemeClr val="bg1"/>
                              </a:solidFill>
                              <a:latin typeface="Cambria Math" panose="02040503050406030204" pitchFamily="18" charset="0"/>
                            </a:rPr>
                            <m:t>𝑜</m:t>
                          </m:r>
                        </m:sub>
                      </m:sSub>
                    </m:oMath>
                  </a14:m>
                  <a:r>
                    <a:rPr lang="en-US" sz="1000" dirty="0">
                      <a:solidFill>
                        <a:schemeClr val="bg1"/>
                      </a:solidFill>
                    </a:rPr>
                    <a:t>()</a:t>
                  </a:r>
                </a:p>
              </p:txBody>
            </p:sp>
          </mc:Choice>
          <mc:Fallback xmlns="">
            <p:sp>
              <p:nvSpPr>
                <p:cNvPr id="54" name="TextBox 53"/>
                <p:cNvSpPr txBox="1">
                  <a:spLocks noRot="1" noChangeAspect="1" noMove="1" noResize="1" noEditPoints="1" noAdjustHandles="1" noChangeArrowheads="1" noChangeShapeType="1" noTextEdit="1"/>
                </p:cNvSpPr>
                <p:nvPr/>
              </p:nvSpPr>
              <p:spPr>
                <a:xfrm>
                  <a:off x="4391807" y="2991960"/>
                  <a:ext cx="301351" cy="238302"/>
                </a:xfrm>
                <a:prstGeom prst="rect">
                  <a:avLst/>
                </a:prstGeom>
                <a:blipFill>
                  <a:blip r:embed="rId8"/>
                  <a:stretch>
                    <a:fillRect l="-32258" t="-24000" r="-35484" b="-56000"/>
                  </a:stretch>
                </a:blipFill>
              </p:spPr>
              <p:txBody>
                <a:bodyPr/>
                <a:lstStyle/>
                <a:p>
                  <a:r>
                    <a:rPr lang="en-US">
                      <a:noFill/>
                    </a:rPr>
                    <a:t> </a:t>
                  </a:r>
                </a:p>
              </p:txBody>
            </p:sp>
          </mc:Fallback>
        </mc:AlternateContent>
        <p:sp>
          <p:nvSpPr>
            <p:cNvPr id="55" name="TextBox 54"/>
            <p:cNvSpPr txBox="1"/>
            <p:nvPr/>
          </p:nvSpPr>
          <p:spPr>
            <a:xfrm>
              <a:off x="5670701" y="3632334"/>
              <a:ext cx="546273" cy="381284"/>
            </a:xfrm>
            <a:prstGeom prst="rect">
              <a:avLst/>
            </a:prstGeom>
            <a:solidFill>
              <a:schemeClr val="bg1"/>
            </a:solidFill>
            <a:ln w="38100">
              <a:solidFill>
                <a:srgbClr val="C00000"/>
              </a:solidFill>
            </a:ln>
          </p:spPr>
          <p:txBody>
            <a:bodyPr wrap="square" rtlCol="0">
              <a:spAutoFit/>
            </a:bodyPr>
            <a:lstStyle/>
            <a:p>
              <a:pPr algn="ctr"/>
              <a:r>
                <a:rPr lang="en-US" sz="1000" dirty="0"/>
                <a:t>h2</a:t>
              </a:r>
            </a:p>
          </p:txBody>
        </p:sp>
        <p:cxnSp>
          <p:nvCxnSpPr>
            <p:cNvPr id="61" name="Straight Arrow Connector 60"/>
            <p:cNvCxnSpPr>
              <a:stCxn id="53" idx="4"/>
            </p:cNvCxnSpPr>
            <p:nvPr/>
          </p:nvCxnSpPr>
          <p:spPr bwMode="auto">
            <a:xfrm flipH="1">
              <a:off x="4634277" y="3457651"/>
              <a:ext cx="1" cy="18140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62" name="TextBox 61"/>
            <p:cNvSpPr txBox="1"/>
            <p:nvPr/>
          </p:nvSpPr>
          <p:spPr>
            <a:xfrm>
              <a:off x="4169730" y="3639054"/>
              <a:ext cx="997947" cy="619588"/>
            </a:xfrm>
            <a:prstGeom prst="rect">
              <a:avLst/>
            </a:prstGeom>
            <a:solidFill>
              <a:srgbClr val="0070C0"/>
            </a:solidFill>
          </p:spPr>
          <p:txBody>
            <a:bodyPr wrap="square" rtlCol="0">
              <a:spAutoFit/>
            </a:bodyPr>
            <a:lstStyle/>
            <a:p>
              <a:pPr algn="ctr"/>
              <a:r>
                <a:rPr lang="en-US" sz="1000" dirty="0">
                  <a:solidFill>
                    <a:schemeClr val="bg1"/>
                  </a:solidFill>
                </a:rPr>
                <a:t>Output o2</a:t>
              </a:r>
            </a:p>
          </p:txBody>
        </p:sp>
        <p:cxnSp>
          <p:nvCxnSpPr>
            <p:cNvPr id="63" name="Straight Arrow Connector 62"/>
            <p:cNvCxnSpPr>
              <a:stCxn id="62" idx="3"/>
              <a:endCxn id="55" idx="1"/>
            </p:cNvCxnSpPr>
            <p:nvPr/>
          </p:nvCxnSpPr>
          <p:spPr bwMode="auto">
            <a:xfrm flipV="1">
              <a:off x="5167677" y="3822977"/>
              <a:ext cx="503023" cy="12587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21252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807456"/>
          </a:xfrm>
        </p:spPr>
        <p:txBody>
          <a:bodyPr/>
          <a:lstStyle/>
          <a:p>
            <a:r>
              <a:rPr lang="en-US" dirty="0"/>
              <a:t>Example: Combining CNN and LSTM</a:t>
            </a:r>
          </a:p>
        </p:txBody>
      </p:sp>
      <p:sp>
        <p:nvSpPr>
          <p:cNvPr id="3" name="Content Placeholder 2">
            <a:extLst>
              <a:ext uri="{FF2B5EF4-FFF2-40B4-BE49-F238E27FC236}">
                <a16:creationId xmlns:a16="http://schemas.microsoft.com/office/drawing/2014/main" id="{6F9C00D1-4510-4625-AB69-2596F170F7BA}"/>
              </a:ext>
            </a:extLst>
          </p:cNvPr>
          <p:cNvSpPr>
            <a:spLocks noGrp="1"/>
          </p:cNvSpPr>
          <p:nvPr>
            <p:ph idx="1"/>
          </p:nvPr>
        </p:nvSpPr>
        <p:spPr>
          <a:xfrm>
            <a:off x="838200" y="1172584"/>
            <a:ext cx="10515600" cy="5042161"/>
          </a:xfrm>
        </p:spPr>
        <p:txBody>
          <a:bodyPr/>
          <a:lstStyle/>
          <a:p>
            <a:r>
              <a:rPr lang="en-US" dirty="0"/>
              <a:t>Visual Question Answering</a:t>
            </a:r>
          </a:p>
        </p:txBody>
      </p:sp>
      <p:pic>
        <p:nvPicPr>
          <p:cNvPr id="3074" name="Picture 2" descr="Image result for visual Question answering cnn lst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7573" y="1675672"/>
            <a:ext cx="10161192" cy="4614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409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FFFFCE-794B-4A59-B615-9D7D88BBAED0}"/>
              </a:ext>
            </a:extLst>
          </p:cNvPr>
          <p:cNvSpPr>
            <a:spLocks noGrp="1"/>
          </p:cNvSpPr>
          <p:nvPr>
            <p:ph type="title"/>
          </p:nvPr>
        </p:nvSpPr>
        <p:spPr/>
        <p:txBody>
          <a:bodyPr/>
          <a:lstStyle/>
          <a:p>
            <a:r>
              <a:rPr lang="en-US" dirty="0"/>
              <a:t>Takeaways</a:t>
            </a:r>
          </a:p>
        </p:txBody>
      </p:sp>
      <p:sp>
        <p:nvSpPr>
          <p:cNvPr id="5" name="Content Placeholder 4">
            <a:extLst>
              <a:ext uri="{FF2B5EF4-FFF2-40B4-BE49-F238E27FC236}">
                <a16:creationId xmlns:a16="http://schemas.microsoft.com/office/drawing/2014/main" id="{1C3C9D31-4466-4A9A-938E-2E43699E873C}"/>
              </a:ext>
            </a:extLst>
          </p:cNvPr>
          <p:cNvSpPr>
            <a:spLocks noGrp="1"/>
          </p:cNvSpPr>
          <p:nvPr>
            <p:ph idx="1"/>
          </p:nvPr>
        </p:nvSpPr>
        <p:spPr/>
        <p:txBody>
          <a:bodyPr/>
          <a:lstStyle/>
          <a:p>
            <a:r>
              <a:rPr lang="en-US" dirty="0"/>
              <a:t>We don’t want the NN to forget what it learned from the previous input (e.g., one row of our data)</a:t>
            </a:r>
          </a:p>
          <a:p>
            <a:r>
              <a:rPr lang="en-US" dirty="0"/>
              <a:t>RNN+LSTM/GRU allows to selectively include what has been learned from prior observations together with the current input</a:t>
            </a:r>
          </a:p>
          <a:p>
            <a:endParaRPr lang="en-US"/>
          </a:p>
          <a:p>
            <a:r>
              <a:rPr lang="en-US"/>
              <a:t>Another </a:t>
            </a:r>
            <a:r>
              <a:rPr lang="en-US" dirty="0"/>
              <a:t>article with more details and examples</a:t>
            </a:r>
          </a:p>
          <a:p>
            <a:pPr lvl="1"/>
            <a:r>
              <a:rPr lang="en-US" dirty="0">
                <a:hlinkClick r:id="rId2"/>
              </a:rPr>
              <a:t>http://karpathy.github.io/2015/05/21/rnn-effectiveness/</a:t>
            </a:r>
            <a:r>
              <a:rPr lang="en-US" dirty="0"/>
              <a:t> </a:t>
            </a:r>
          </a:p>
          <a:p>
            <a:pPr lvl="1"/>
            <a:endParaRPr lang="en-US" dirty="0"/>
          </a:p>
        </p:txBody>
      </p:sp>
    </p:spTree>
    <p:extLst>
      <p:ext uri="{BB962C8B-B14F-4D97-AF65-F5344CB8AC3E}">
        <p14:creationId xmlns:p14="http://schemas.microsoft.com/office/powerpoint/2010/main" val="2363859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RNN?</a:t>
            </a:r>
          </a:p>
        </p:txBody>
      </p:sp>
      <p:sp>
        <p:nvSpPr>
          <p:cNvPr id="3" name="Content Placeholder 2"/>
          <p:cNvSpPr>
            <a:spLocks noGrp="1"/>
          </p:cNvSpPr>
          <p:nvPr>
            <p:ph idx="1"/>
          </p:nvPr>
        </p:nvSpPr>
        <p:spPr/>
        <p:txBody>
          <a:bodyPr>
            <a:normAutofit lnSpcReduction="10000"/>
          </a:bodyPr>
          <a:lstStyle/>
          <a:p>
            <a:pPr marL="0" indent="0">
              <a:buNone/>
            </a:pPr>
            <a:r>
              <a:rPr lang="en-US" altLang="zh-CN" sz="2600" dirty="0"/>
              <a:t>The limitations of the Convolutional Neural Networks</a:t>
            </a:r>
          </a:p>
          <a:p>
            <a:r>
              <a:rPr lang="en-US" altLang="zh-CN" sz="2600" dirty="0"/>
              <a:t>Take fixed length vectors as input and produce fixed length vectors as output.</a:t>
            </a:r>
          </a:p>
          <a:p>
            <a:r>
              <a:rPr lang="en-US" altLang="zh-CN" sz="2600" dirty="0"/>
              <a:t>Allow fixed amount of computational steps.</a:t>
            </a:r>
          </a:p>
          <a:p>
            <a:pPr marL="0" indent="0">
              <a:buNone/>
            </a:pPr>
            <a:endParaRPr lang="en-US" altLang="zh-CN" sz="1800" dirty="0"/>
          </a:p>
          <a:p>
            <a:pPr marL="0" indent="0">
              <a:spcAft>
                <a:spcPts val="450"/>
              </a:spcAft>
              <a:buNone/>
            </a:pPr>
            <a:r>
              <a:rPr lang="en-HK" altLang="zh-CN" sz="2600" dirty="0"/>
              <a:t>We need to model the data with temporal or sequential structures and varying length of inputs and outputs</a:t>
            </a:r>
          </a:p>
          <a:p>
            <a:pPr marL="0" indent="0">
              <a:spcAft>
                <a:spcPts val="450"/>
              </a:spcAft>
              <a:buNone/>
            </a:pPr>
            <a:r>
              <a:rPr lang="en-HK" altLang="zh-CN" sz="2600" dirty="0"/>
              <a:t>Example:</a:t>
            </a:r>
          </a:p>
          <a:p>
            <a:pPr>
              <a:spcAft>
                <a:spcPts val="450"/>
              </a:spcAft>
            </a:pPr>
            <a:r>
              <a:rPr lang="en-HK" altLang="zh-CN" sz="2600" dirty="0"/>
              <a:t>This movie is ridiculously good.</a:t>
            </a:r>
          </a:p>
          <a:p>
            <a:pPr>
              <a:spcAft>
                <a:spcPts val="450"/>
              </a:spcAft>
            </a:pPr>
            <a:r>
              <a:rPr lang="en-HK" altLang="zh-CN" sz="2600" dirty="0"/>
              <a:t>This movie is very slow in the beginning but picks up pace later on and has some great action sequences and comedy scenes.</a:t>
            </a:r>
          </a:p>
        </p:txBody>
      </p:sp>
    </p:spTree>
    <p:extLst>
      <p:ext uri="{BB962C8B-B14F-4D97-AF65-F5344CB8AC3E}">
        <p14:creationId xmlns:p14="http://schemas.microsoft.com/office/powerpoint/2010/main" val="415945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79E07-23C8-41F5-B05A-2EBB9151A87E}"/>
              </a:ext>
            </a:extLst>
          </p:cNvPr>
          <p:cNvSpPr>
            <a:spLocks noGrp="1"/>
          </p:cNvSpPr>
          <p:nvPr>
            <p:ph type="title"/>
          </p:nvPr>
        </p:nvSpPr>
        <p:spPr>
          <a:xfrm>
            <a:off x="838200" y="365127"/>
            <a:ext cx="10515600" cy="914400"/>
          </a:xfrm>
        </p:spPr>
        <p:txBody>
          <a:bodyPr/>
          <a:lstStyle/>
          <a:p>
            <a:r>
              <a:rPr lang="en-US" dirty="0"/>
              <a:t>RNN representation </a:t>
            </a:r>
          </a:p>
        </p:txBody>
      </p:sp>
      <p:pic>
        <p:nvPicPr>
          <p:cNvPr id="1028" name="Picture 4" descr="https://sds-platform-private.s3-us-east-2.amazonaws.com/uploads/30_blog_image_3.png">
            <a:extLst>
              <a:ext uri="{FF2B5EF4-FFF2-40B4-BE49-F238E27FC236}">
                <a16:creationId xmlns:a16="http://schemas.microsoft.com/office/drawing/2014/main" id="{94C55757-073A-4FFB-AD67-BA2BD0365C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621829"/>
            <a:ext cx="7315200" cy="39484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sds-platform-private.s3-us-east-2.amazonaws.com/uploads/30_blog_image_4.png">
            <a:extLst>
              <a:ext uri="{FF2B5EF4-FFF2-40B4-BE49-F238E27FC236}">
                <a16:creationId xmlns:a16="http://schemas.microsoft.com/office/drawing/2014/main" id="{7A93DB0C-B78D-4284-BD8C-EC2A8956E4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621828"/>
            <a:ext cx="7315200" cy="392104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sds-platform-private.s3-us-east-2.amazonaws.com/uploads/30_blog_image_5.png">
            <a:extLst>
              <a:ext uri="{FF2B5EF4-FFF2-40B4-BE49-F238E27FC236}">
                <a16:creationId xmlns:a16="http://schemas.microsoft.com/office/drawing/2014/main" id="{28FBD881-8BF2-4EEF-8C68-A96C437E2A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8810" y="1716611"/>
            <a:ext cx="7315200" cy="3837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10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500"/>
                                        <p:tgtEl>
                                          <p:spTgt spid="10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2"/>
                                        </p:tgtEl>
                                        <p:attrNameLst>
                                          <p:attrName>style.visibility</p:attrName>
                                        </p:attrNameLst>
                                      </p:cBhvr>
                                      <p:to>
                                        <p:strVal val="visible"/>
                                      </p:to>
                                    </p:set>
                                    <p:animEffect transition="in" filter="fade">
                                      <p:cBhvr>
                                        <p:cTn id="12" dur="5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RNN?</a:t>
            </a:r>
          </a:p>
        </p:txBody>
      </p:sp>
      <p:sp>
        <p:nvSpPr>
          <p:cNvPr id="3" name="Content Placeholder 2"/>
          <p:cNvSpPr>
            <a:spLocks noGrp="1"/>
          </p:cNvSpPr>
          <p:nvPr>
            <p:ph idx="1"/>
          </p:nvPr>
        </p:nvSpPr>
        <p:spPr/>
        <p:txBody>
          <a:bodyPr/>
          <a:lstStyle/>
          <a:p>
            <a:r>
              <a:rPr lang="en-HK" altLang="zh-CN" sz="2400" dirty="0">
                <a:cs typeface="Times New Roman" panose="02020603050405020304" pitchFamily="18" charset="0"/>
              </a:rPr>
              <a:t>Recurrent neural networks are connectionist models with the ability to selectively pass information across sequence steps, while processing sequential data one element at a time</a:t>
            </a:r>
            <a:r>
              <a:rPr lang="en-HK" altLang="zh-CN" sz="2400" dirty="0"/>
              <a:t>. </a:t>
            </a:r>
          </a:p>
          <a:p>
            <a:r>
              <a:rPr lang="en-HK" altLang="zh-CN" sz="2400" dirty="0"/>
              <a:t>Allows a memory of the previous inputs to persist in the model’s internal state and influence the outcome.</a:t>
            </a:r>
            <a:endParaRPr lang="zh-CN" altLang="en-US" sz="2400" dirty="0"/>
          </a:p>
          <a:p>
            <a:endParaRPr lang="en-US" sz="2400" dirty="0"/>
          </a:p>
        </p:txBody>
      </p:sp>
      <p:sp>
        <p:nvSpPr>
          <p:cNvPr id="4" name="TextBox 3"/>
          <p:cNvSpPr txBox="1"/>
          <p:nvPr/>
        </p:nvSpPr>
        <p:spPr>
          <a:xfrm>
            <a:off x="3242121" y="5659173"/>
            <a:ext cx="1060249" cy="369332"/>
          </a:xfrm>
          <a:prstGeom prst="rect">
            <a:avLst/>
          </a:prstGeom>
          <a:solidFill>
            <a:schemeClr val="bg1"/>
          </a:solidFill>
          <a:ln w="38100">
            <a:solidFill>
              <a:srgbClr val="C00000"/>
            </a:solidFill>
          </a:ln>
        </p:spPr>
        <p:txBody>
          <a:bodyPr wrap="square" rtlCol="0">
            <a:spAutoFit/>
          </a:bodyPr>
          <a:lstStyle/>
          <a:p>
            <a:pPr algn="ctr"/>
            <a:r>
              <a:rPr lang="en-US" dirty="0"/>
              <a:t>INPUT</a:t>
            </a:r>
          </a:p>
        </p:txBody>
      </p:sp>
      <p:sp>
        <p:nvSpPr>
          <p:cNvPr id="5" name="TextBox 4"/>
          <p:cNvSpPr txBox="1"/>
          <p:nvPr/>
        </p:nvSpPr>
        <p:spPr>
          <a:xfrm>
            <a:off x="2800350" y="4601506"/>
            <a:ext cx="1908448" cy="369332"/>
          </a:xfrm>
          <a:prstGeom prst="rect">
            <a:avLst/>
          </a:prstGeom>
          <a:solidFill>
            <a:schemeClr val="bg1"/>
          </a:solidFill>
          <a:ln w="38100">
            <a:solidFill>
              <a:srgbClr val="C00000"/>
            </a:solidFill>
          </a:ln>
        </p:spPr>
        <p:txBody>
          <a:bodyPr wrap="square" rtlCol="0">
            <a:spAutoFit/>
          </a:bodyPr>
          <a:lstStyle/>
          <a:p>
            <a:pPr algn="ctr"/>
            <a:r>
              <a:rPr lang="en-US" dirty="0"/>
              <a:t>Hidden Layer</a:t>
            </a:r>
          </a:p>
        </p:txBody>
      </p:sp>
      <p:sp>
        <p:nvSpPr>
          <p:cNvPr id="6" name="TextBox 5"/>
          <p:cNvSpPr txBox="1"/>
          <p:nvPr/>
        </p:nvSpPr>
        <p:spPr>
          <a:xfrm>
            <a:off x="3094251" y="3617243"/>
            <a:ext cx="1342982" cy="369332"/>
          </a:xfrm>
          <a:prstGeom prst="rect">
            <a:avLst/>
          </a:prstGeom>
          <a:solidFill>
            <a:schemeClr val="bg1"/>
          </a:solidFill>
          <a:ln w="38100">
            <a:solidFill>
              <a:srgbClr val="C00000"/>
            </a:solidFill>
          </a:ln>
        </p:spPr>
        <p:txBody>
          <a:bodyPr wrap="square" rtlCol="0">
            <a:spAutoFit/>
          </a:bodyPr>
          <a:lstStyle/>
          <a:p>
            <a:pPr algn="ctr"/>
            <a:r>
              <a:rPr lang="en-US" dirty="0"/>
              <a:t>OUTPUT</a:t>
            </a:r>
          </a:p>
        </p:txBody>
      </p:sp>
      <p:cxnSp>
        <p:nvCxnSpPr>
          <p:cNvPr id="8" name="Straight Arrow Connector 7"/>
          <p:cNvCxnSpPr>
            <a:stCxn id="4" idx="0"/>
            <a:endCxn id="5" idx="2"/>
          </p:cNvCxnSpPr>
          <p:nvPr/>
        </p:nvCxnSpPr>
        <p:spPr bwMode="auto">
          <a:xfrm flipH="1" flipV="1">
            <a:off x="3754575" y="4970839"/>
            <a:ext cx="17671" cy="688335"/>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9" name="Straight Arrow Connector 8"/>
          <p:cNvCxnSpPr>
            <a:stCxn id="5" idx="0"/>
          </p:cNvCxnSpPr>
          <p:nvPr/>
        </p:nvCxnSpPr>
        <p:spPr bwMode="auto">
          <a:xfrm flipV="1">
            <a:off x="3754574" y="3961532"/>
            <a:ext cx="11168" cy="639975"/>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0" name="TextBox 9"/>
          <p:cNvSpPr txBox="1"/>
          <p:nvPr/>
        </p:nvSpPr>
        <p:spPr>
          <a:xfrm>
            <a:off x="3171438" y="5240319"/>
            <a:ext cx="636149" cy="369332"/>
          </a:xfrm>
          <a:prstGeom prst="rect">
            <a:avLst/>
          </a:prstGeom>
          <a:noFill/>
        </p:spPr>
        <p:txBody>
          <a:bodyPr wrap="square" rtlCol="0">
            <a:spAutoFit/>
          </a:bodyPr>
          <a:lstStyle/>
          <a:p>
            <a:r>
              <a:rPr lang="en-US" dirty="0"/>
              <a:t>x(t)</a:t>
            </a:r>
          </a:p>
        </p:txBody>
      </p:sp>
      <p:sp>
        <p:nvSpPr>
          <p:cNvPr id="11" name="TextBox 10"/>
          <p:cNvSpPr txBox="1"/>
          <p:nvPr/>
        </p:nvSpPr>
        <p:spPr>
          <a:xfrm>
            <a:off x="5256594" y="4636526"/>
            <a:ext cx="1201615" cy="369332"/>
          </a:xfrm>
          <a:prstGeom prst="rect">
            <a:avLst/>
          </a:prstGeom>
          <a:solidFill>
            <a:schemeClr val="bg1"/>
          </a:solidFill>
          <a:ln w="38100">
            <a:solidFill>
              <a:srgbClr val="C00000"/>
            </a:solidFill>
          </a:ln>
        </p:spPr>
        <p:txBody>
          <a:bodyPr wrap="square" rtlCol="0">
            <a:spAutoFit/>
          </a:bodyPr>
          <a:lstStyle/>
          <a:p>
            <a:pPr algn="ctr"/>
            <a:r>
              <a:rPr lang="en-US" dirty="0"/>
              <a:t>Delay</a:t>
            </a:r>
          </a:p>
        </p:txBody>
      </p:sp>
      <p:grpSp>
        <p:nvGrpSpPr>
          <p:cNvPr id="44" name="Group 43"/>
          <p:cNvGrpSpPr/>
          <p:nvPr/>
        </p:nvGrpSpPr>
        <p:grpSpPr>
          <a:xfrm>
            <a:off x="4373052" y="4206556"/>
            <a:ext cx="1513188" cy="429970"/>
            <a:chOff x="2514599" y="3886200"/>
            <a:chExt cx="1631291" cy="570983"/>
          </a:xfrm>
        </p:grpSpPr>
        <p:cxnSp>
          <p:nvCxnSpPr>
            <p:cNvPr id="18" name="Straight Connector 17"/>
            <p:cNvCxnSpPr/>
            <p:nvPr/>
          </p:nvCxnSpPr>
          <p:spPr bwMode="auto">
            <a:xfrm flipV="1">
              <a:off x="2514599" y="3886201"/>
              <a:ext cx="1" cy="524477"/>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9" name="Straight Connector 18"/>
            <p:cNvCxnSpPr/>
            <p:nvPr/>
          </p:nvCxnSpPr>
          <p:spPr bwMode="auto">
            <a:xfrm flipV="1">
              <a:off x="2514600" y="3886200"/>
              <a:ext cx="1631290" cy="1"/>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2" name="Straight Arrow Connector 21"/>
            <p:cNvCxnSpPr/>
            <p:nvPr/>
          </p:nvCxnSpPr>
          <p:spPr bwMode="auto">
            <a:xfrm>
              <a:off x="4145890" y="3886200"/>
              <a:ext cx="0" cy="570983"/>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34" name="TextBox 33"/>
          <p:cNvSpPr txBox="1"/>
          <p:nvPr/>
        </p:nvSpPr>
        <p:spPr>
          <a:xfrm>
            <a:off x="3094252" y="4032731"/>
            <a:ext cx="636149" cy="369332"/>
          </a:xfrm>
          <a:prstGeom prst="rect">
            <a:avLst/>
          </a:prstGeom>
          <a:noFill/>
        </p:spPr>
        <p:txBody>
          <a:bodyPr wrap="square" rtlCol="0">
            <a:spAutoFit/>
          </a:bodyPr>
          <a:lstStyle/>
          <a:p>
            <a:r>
              <a:rPr lang="en-US" dirty="0"/>
              <a:t>h(t)</a:t>
            </a:r>
          </a:p>
        </p:txBody>
      </p:sp>
      <p:sp>
        <p:nvSpPr>
          <p:cNvPr id="35" name="TextBox 34"/>
          <p:cNvSpPr txBox="1"/>
          <p:nvPr/>
        </p:nvSpPr>
        <p:spPr>
          <a:xfrm>
            <a:off x="5852030" y="4149817"/>
            <a:ext cx="636149" cy="369332"/>
          </a:xfrm>
          <a:prstGeom prst="rect">
            <a:avLst/>
          </a:prstGeom>
          <a:noFill/>
        </p:spPr>
        <p:txBody>
          <a:bodyPr wrap="square" rtlCol="0">
            <a:spAutoFit/>
          </a:bodyPr>
          <a:lstStyle/>
          <a:p>
            <a:r>
              <a:rPr lang="en-US" dirty="0"/>
              <a:t>h(t)</a:t>
            </a:r>
          </a:p>
        </p:txBody>
      </p:sp>
      <p:grpSp>
        <p:nvGrpSpPr>
          <p:cNvPr id="7" name="Group 6"/>
          <p:cNvGrpSpPr/>
          <p:nvPr/>
        </p:nvGrpSpPr>
        <p:grpSpPr>
          <a:xfrm>
            <a:off x="4373054" y="4949156"/>
            <a:ext cx="2346679" cy="501100"/>
            <a:chOff x="2849053" y="4949156"/>
            <a:chExt cx="2346679" cy="501100"/>
          </a:xfrm>
        </p:grpSpPr>
        <p:cxnSp>
          <p:nvCxnSpPr>
            <p:cNvPr id="27" name="Straight Connector 26"/>
            <p:cNvCxnSpPr/>
            <p:nvPr/>
          </p:nvCxnSpPr>
          <p:spPr bwMode="auto">
            <a:xfrm>
              <a:off x="4328029" y="5016699"/>
              <a:ext cx="0" cy="408286"/>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8" name="Straight Connector 27"/>
            <p:cNvCxnSpPr/>
            <p:nvPr/>
          </p:nvCxnSpPr>
          <p:spPr bwMode="auto">
            <a:xfrm flipH="1">
              <a:off x="2849054" y="5414143"/>
              <a:ext cx="1484351" cy="2"/>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9" name="Straight Arrow Connector 28"/>
            <p:cNvCxnSpPr/>
            <p:nvPr/>
          </p:nvCxnSpPr>
          <p:spPr bwMode="auto">
            <a:xfrm flipH="1" flipV="1">
              <a:off x="2849053" y="4949156"/>
              <a:ext cx="1" cy="464989"/>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6" name="TextBox 35"/>
            <p:cNvSpPr txBox="1"/>
            <p:nvPr/>
          </p:nvSpPr>
          <p:spPr>
            <a:xfrm>
              <a:off x="4312191" y="5080924"/>
              <a:ext cx="883541" cy="369332"/>
            </a:xfrm>
            <a:prstGeom prst="rect">
              <a:avLst/>
            </a:prstGeom>
            <a:noFill/>
          </p:spPr>
          <p:txBody>
            <a:bodyPr wrap="square" rtlCol="0">
              <a:spAutoFit/>
            </a:bodyPr>
            <a:lstStyle/>
            <a:p>
              <a:r>
                <a:rPr lang="en-US" dirty="0"/>
                <a:t>h(t-1)</a:t>
              </a:r>
            </a:p>
          </p:txBody>
        </p:sp>
      </p:grpSp>
      <p:pic>
        <p:nvPicPr>
          <p:cNvPr id="2050" name="Picture 2" descr="https://sds-platform-private.s3-us-east-2.amazonaws.com/uploads/30_blog_image_7.png">
            <a:extLst>
              <a:ext uri="{FF2B5EF4-FFF2-40B4-BE49-F238E27FC236}">
                <a16:creationId xmlns:a16="http://schemas.microsoft.com/office/drawing/2014/main" id="{86028FDE-EBE9-4873-815F-2C646C4190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8944" y="3273896"/>
            <a:ext cx="3024551" cy="3024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495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p:bldP spid="11" grpId="0" animBg="1"/>
      <p:bldP spid="34" grpId="0"/>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C22EB-E5E6-4595-80A7-9B224C8CDA90}"/>
              </a:ext>
            </a:extLst>
          </p:cNvPr>
          <p:cNvSpPr>
            <a:spLocks noGrp="1"/>
          </p:cNvSpPr>
          <p:nvPr>
            <p:ph type="title"/>
          </p:nvPr>
        </p:nvSpPr>
        <p:spPr/>
        <p:txBody>
          <a:bodyPr/>
          <a:lstStyle/>
          <a:p>
            <a:r>
              <a:rPr lang="en-US" dirty="0"/>
              <a:t>RNN representation</a:t>
            </a:r>
          </a:p>
        </p:txBody>
      </p:sp>
      <p:pic>
        <p:nvPicPr>
          <p:cNvPr id="5" name="Picture 4">
            <a:extLst>
              <a:ext uri="{FF2B5EF4-FFF2-40B4-BE49-F238E27FC236}">
                <a16:creationId xmlns:a16="http://schemas.microsoft.com/office/drawing/2014/main" id="{D24EABB6-304F-44E4-A0E3-0B581F17F79E}"/>
              </a:ext>
            </a:extLst>
          </p:cNvPr>
          <p:cNvPicPr>
            <a:picLocks noChangeAspect="1"/>
          </p:cNvPicPr>
          <p:nvPr/>
        </p:nvPicPr>
        <p:blipFill>
          <a:blip r:embed="rId2"/>
          <a:stretch>
            <a:fillRect/>
          </a:stretch>
        </p:blipFill>
        <p:spPr>
          <a:xfrm>
            <a:off x="4388222" y="1733150"/>
            <a:ext cx="6993369" cy="3976256"/>
          </a:xfrm>
          <a:prstGeom prst="rect">
            <a:avLst/>
          </a:prstGeom>
        </p:spPr>
      </p:pic>
      <p:pic>
        <p:nvPicPr>
          <p:cNvPr id="4" name="Content Placeholder 3">
            <a:extLst>
              <a:ext uri="{FF2B5EF4-FFF2-40B4-BE49-F238E27FC236}">
                <a16:creationId xmlns:a16="http://schemas.microsoft.com/office/drawing/2014/main" id="{CBEF1CD5-C3C0-4B5F-945C-E7D3176E34B2}"/>
              </a:ext>
            </a:extLst>
          </p:cNvPr>
          <p:cNvPicPr>
            <a:picLocks noGrp="1" noChangeAspect="1"/>
          </p:cNvPicPr>
          <p:nvPr>
            <p:ph idx="1"/>
          </p:nvPr>
        </p:nvPicPr>
        <p:blipFill>
          <a:blip r:embed="rId3"/>
          <a:stretch>
            <a:fillRect/>
          </a:stretch>
        </p:blipFill>
        <p:spPr>
          <a:xfrm>
            <a:off x="4603375" y="1657061"/>
            <a:ext cx="7223760" cy="4259428"/>
          </a:xfrm>
          <a:prstGeom prst="rect">
            <a:avLst/>
          </a:prstGeom>
        </p:spPr>
      </p:pic>
      <p:pic>
        <p:nvPicPr>
          <p:cNvPr id="6" name="Picture 2" descr="https://sds-platform-private.s3-us-east-2.amazonaws.com/uploads/30_blog_image_7.png">
            <a:extLst>
              <a:ext uri="{FF2B5EF4-FFF2-40B4-BE49-F238E27FC236}">
                <a16:creationId xmlns:a16="http://schemas.microsoft.com/office/drawing/2014/main" id="{C3455971-06ED-4CEA-A42C-38A010A892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987" y="2035058"/>
            <a:ext cx="3024551" cy="3024551"/>
          </a:xfrm>
          <a:prstGeom prst="rect">
            <a:avLst/>
          </a:prstGeom>
          <a:noFill/>
          <a:extLst>
            <a:ext uri="{909E8E84-426E-40DD-AFC4-6F175D3DCCD1}">
              <a14:hiddenFill xmlns:a14="http://schemas.microsoft.com/office/drawing/2010/main">
                <a:solidFill>
                  <a:srgbClr val="FFFFFF"/>
                </a:solidFill>
              </a14:hiddenFill>
            </a:ext>
          </a:extLst>
        </p:spPr>
      </p:pic>
      <p:sp>
        <p:nvSpPr>
          <p:cNvPr id="7" name="Arrow: Right 6">
            <a:extLst>
              <a:ext uri="{FF2B5EF4-FFF2-40B4-BE49-F238E27FC236}">
                <a16:creationId xmlns:a16="http://schemas.microsoft.com/office/drawing/2014/main" id="{94438FCB-527F-452F-B0C7-B8A19DA23207}"/>
              </a:ext>
            </a:extLst>
          </p:cNvPr>
          <p:cNvSpPr/>
          <p:nvPr/>
        </p:nvSpPr>
        <p:spPr>
          <a:xfrm>
            <a:off x="2624866" y="2280621"/>
            <a:ext cx="1527586" cy="1731981"/>
          </a:xfrm>
          <a:prstGeom prst="rightArrow">
            <a:avLst>
              <a:gd name="adj1" fmla="val 60526"/>
              <a:gd name="adj2" fmla="val 40789"/>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Unroll temporal loop</a:t>
            </a:r>
          </a:p>
        </p:txBody>
      </p:sp>
    </p:spTree>
    <p:extLst>
      <p:ext uri="{BB962C8B-B14F-4D97-AF65-F5344CB8AC3E}">
        <p14:creationId xmlns:p14="http://schemas.microsoft.com/office/powerpoint/2010/main" val="83605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RNN application </a:t>
            </a:r>
          </a:p>
        </p:txBody>
      </p:sp>
      <p:pic>
        <p:nvPicPr>
          <p:cNvPr id="9" name="Picture 4" descr="Image result for person riding a motorcycle on a dirt roa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26335" y="1316023"/>
            <a:ext cx="2241013" cy="139222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rotWithShape="1">
          <a:blip r:embed="rId4">
            <a:extLst>
              <a:ext uri="{28A0092B-C50C-407E-A947-70E740481C1C}">
                <a14:useLocalDpi xmlns:a14="http://schemas.microsoft.com/office/drawing/2010/main" val="0"/>
              </a:ext>
            </a:extLst>
          </a:blip>
          <a:srcRect l="15044" r="69027"/>
          <a:stretch/>
        </p:blipFill>
        <p:spPr>
          <a:xfrm rot="5400000">
            <a:off x="3633962" y="825262"/>
            <a:ext cx="1097280" cy="2260727"/>
          </a:xfrm>
          <a:prstGeom prst="rect">
            <a:avLst/>
          </a:prstGeom>
        </p:spPr>
      </p:pic>
      <p:sp>
        <p:nvSpPr>
          <p:cNvPr id="7" name="TextBox 6"/>
          <p:cNvSpPr txBox="1"/>
          <p:nvPr/>
        </p:nvSpPr>
        <p:spPr>
          <a:xfrm>
            <a:off x="7966041" y="1447794"/>
            <a:ext cx="2514600" cy="1015663"/>
          </a:xfrm>
          <a:prstGeom prst="rect">
            <a:avLst/>
          </a:prstGeom>
          <a:noFill/>
        </p:spPr>
        <p:txBody>
          <a:bodyPr wrap="square" rtlCol="0">
            <a:spAutoFit/>
          </a:bodyPr>
          <a:lstStyle/>
          <a:p>
            <a:r>
              <a:rPr lang="en-US" sz="2000" dirty="0"/>
              <a:t>A person riding a motorbike on dirt road</a:t>
            </a:r>
          </a:p>
        </p:txBody>
      </p:sp>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l="35398" r="49558"/>
          <a:stretch/>
        </p:blipFill>
        <p:spPr>
          <a:xfrm rot="5400000">
            <a:off x="3633962" y="2780784"/>
            <a:ext cx="1097280" cy="2393712"/>
          </a:xfrm>
          <a:prstGeom prst="rect">
            <a:avLst/>
          </a:prstGeom>
        </p:spPr>
      </p:pic>
      <p:sp>
        <p:nvSpPr>
          <p:cNvPr id="8" name="Rectangle 7"/>
          <p:cNvSpPr/>
          <p:nvPr/>
        </p:nvSpPr>
        <p:spPr>
          <a:xfrm>
            <a:off x="5527642" y="3437028"/>
            <a:ext cx="3254107" cy="369332"/>
          </a:xfrm>
          <a:prstGeom prst="rect">
            <a:avLst/>
          </a:prstGeom>
        </p:spPr>
        <p:txBody>
          <a:bodyPr wrap="square">
            <a:spAutoFit/>
          </a:bodyPr>
          <a:lstStyle/>
          <a:p>
            <a:r>
              <a:rPr lang="en-US" dirty="0">
                <a:solidFill>
                  <a:srgbClr val="111111"/>
                </a:solidFill>
                <a:latin typeface="Amazon Ember"/>
              </a:rPr>
              <a:t>Thanks for the great tutorial.</a:t>
            </a:r>
            <a:endParaRPr lang="en-US" dirty="0"/>
          </a:p>
        </p:txBody>
      </p:sp>
      <p:sp>
        <p:nvSpPr>
          <p:cNvPr id="20" name="Rectangle 19"/>
          <p:cNvSpPr/>
          <p:nvPr/>
        </p:nvSpPr>
        <p:spPr>
          <a:xfrm>
            <a:off x="8559730" y="3434785"/>
            <a:ext cx="3254107" cy="369332"/>
          </a:xfrm>
          <a:prstGeom prst="rect">
            <a:avLst/>
          </a:prstGeom>
        </p:spPr>
        <p:txBody>
          <a:bodyPr wrap="square">
            <a:spAutoFit/>
          </a:bodyPr>
          <a:lstStyle/>
          <a:p>
            <a:r>
              <a:rPr lang="en-US" dirty="0">
                <a:solidFill>
                  <a:srgbClr val="111111"/>
                </a:solidFill>
                <a:latin typeface="Amazon Ember"/>
              </a:rPr>
              <a:t>Positive</a:t>
            </a:r>
            <a:endParaRPr lang="en-US" dirty="0"/>
          </a:p>
        </p:txBody>
      </p:sp>
      <p:pic>
        <p:nvPicPr>
          <p:cNvPr id="22" name="Picture 21"/>
          <p:cNvPicPr>
            <a:picLocks noChangeAspect="1"/>
          </p:cNvPicPr>
          <p:nvPr/>
        </p:nvPicPr>
        <p:blipFill rotWithShape="1">
          <a:blip r:embed="rId4">
            <a:extLst>
              <a:ext uri="{28A0092B-C50C-407E-A947-70E740481C1C}">
                <a14:useLocalDpi xmlns:a14="http://schemas.microsoft.com/office/drawing/2010/main" val="0"/>
              </a:ext>
            </a:extLst>
          </a:blip>
          <a:srcRect l="53982" r="20354"/>
          <a:stretch/>
        </p:blipFill>
        <p:spPr>
          <a:xfrm rot="5400000">
            <a:off x="3368391" y="4557447"/>
            <a:ext cx="1706660" cy="2182491"/>
          </a:xfrm>
          <a:prstGeom prst="rect">
            <a:avLst/>
          </a:prstGeom>
        </p:spPr>
      </p:pic>
      <p:pic>
        <p:nvPicPr>
          <p:cNvPr id="23" name="Picture 22"/>
          <p:cNvPicPr>
            <a:picLocks noChangeAspect="1"/>
          </p:cNvPicPr>
          <p:nvPr/>
        </p:nvPicPr>
        <p:blipFill rotWithShape="1">
          <a:blip r:embed="rId4">
            <a:extLst>
              <a:ext uri="{28A0092B-C50C-407E-A947-70E740481C1C}">
                <a14:useLocalDpi xmlns:a14="http://schemas.microsoft.com/office/drawing/2010/main" val="0"/>
              </a:ext>
            </a:extLst>
          </a:blip>
          <a:srcRect l="61062" t="9649" r="26549"/>
          <a:stretch/>
        </p:blipFill>
        <p:spPr>
          <a:xfrm rot="5400000">
            <a:off x="7261462" y="4205193"/>
            <a:ext cx="1066800" cy="2553243"/>
          </a:xfrm>
          <a:prstGeom prst="rect">
            <a:avLst/>
          </a:prstGeom>
        </p:spPr>
      </p:pic>
      <p:sp>
        <p:nvSpPr>
          <p:cNvPr id="19" name="TextBox 18"/>
          <p:cNvSpPr txBox="1"/>
          <p:nvPr/>
        </p:nvSpPr>
        <p:spPr>
          <a:xfrm>
            <a:off x="5486126" y="4787856"/>
            <a:ext cx="1143000" cy="430887"/>
          </a:xfrm>
          <a:prstGeom prst="rect">
            <a:avLst/>
          </a:prstGeom>
          <a:noFill/>
        </p:spPr>
        <p:txBody>
          <a:bodyPr wrap="square" rtlCol="0">
            <a:spAutoFit/>
          </a:bodyPr>
          <a:lstStyle/>
          <a:p>
            <a:r>
              <a:rPr lang="en-US" sz="2200" dirty="0"/>
              <a:t>Happy</a:t>
            </a:r>
          </a:p>
        </p:txBody>
      </p:sp>
      <p:sp>
        <p:nvSpPr>
          <p:cNvPr id="26" name="TextBox 25"/>
          <p:cNvSpPr txBox="1"/>
          <p:nvPr/>
        </p:nvSpPr>
        <p:spPr>
          <a:xfrm>
            <a:off x="5486126" y="5207803"/>
            <a:ext cx="1143000" cy="430887"/>
          </a:xfrm>
          <a:prstGeom prst="rect">
            <a:avLst/>
          </a:prstGeom>
          <a:noFill/>
        </p:spPr>
        <p:txBody>
          <a:bodyPr wrap="square" rtlCol="0">
            <a:spAutoFit/>
          </a:bodyPr>
          <a:lstStyle/>
          <a:p>
            <a:r>
              <a:rPr lang="en-US" sz="2200" dirty="0"/>
              <a:t>Diwali</a:t>
            </a:r>
          </a:p>
        </p:txBody>
      </p:sp>
      <p:sp>
        <p:nvSpPr>
          <p:cNvPr id="24" name="Rectangle 5"/>
          <p:cNvSpPr>
            <a:spLocks noChangeArrowheads="1"/>
          </p:cNvSpPr>
          <p:nvPr/>
        </p:nvSpPr>
        <p:spPr bwMode="auto">
          <a:xfrm>
            <a:off x="9074533" y="5295604"/>
            <a:ext cx="34620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pPr>
            <a:r>
              <a:rPr lang="hi-IN" altLang="en-US">
                <a:solidFill>
                  <a:srgbClr val="212121"/>
                </a:solidFill>
                <a:latin typeface="inherit"/>
                <a:cs typeface="Mangal"/>
              </a:rPr>
              <a:t>शुभ</a:t>
            </a:r>
            <a:r>
              <a:rPr lang="hi-IN" altLang="en-US" sz="400">
                <a:cs typeface="Mangal"/>
              </a:rPr>
              <a:t> </a:t>
            </a:r>
            <a:endParaRPr lang="en-US" altLang="en-US" dirty="0">
              <a:latin typeface="Arial" panose="020B0604020202020204" pitchFamily="34" charset="0"/>
            </a:endParaRPr>
          </a:p>
        </p:txBody>
      </p:sp>
      <p:sp>
        <p:nvSpPr>
          <p:cNvPr id="25" name="Rectangle 6"/>
          <p:cNvSpPr>
            <a:spLocks noChangeArrowheads="1"/>
          </p:cNvSpPr>
          <p:nvPr/>
        </p:nvSpPr>
        <p:spPr bwMode="auto">
          <a:xfrm>
            <a:off x="9001633" y="5686665"/>
            <a:ext cx="83820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pPr>
            <a:r>
              <a:rPr lang="hi-IN" altLang="en-US">
                <a:solidFill>
                  <a:srgbClr val="212121"/>
                </a:solidFill>
                <a:latin typeface="inherit"/>
                <a:cs typeface="Mangal"/>
              </a:rPr>
              <a:t>दीपावली</a:t>
            </a:r>
            <a:r>
              <a:rPr lang="hi-IN" altLang="en-US" sz="400">
                <a:cs typeface="Mangal"/>
              </a:rPr>
              <a:t> </a:t>
            </a:r>
            <a:endParaRPr lang="en-US" altLang="en-US" dirty="0">
              <a:latin typeface="Arial" panose="020B0604020202020204" pitchFamily="34" charset="0"/>
            </a:endParaRPr>
          </a:p>
        </p:txBody>
      </p:sp>
      <p:sp>
        <p:nvSpPr>
          <p:cNvPr id="27" name="TextBox 26"/>
          <p:cNvSpPr txBox="1"/>
          <p:nvPr/>
        </p:nvSpPr>
        <p:spPr>
          <a:xfrm>
            <a:off x="10328241" y="1620822"/>
            <a:ext cx="1447800" cy="707886"/>
          </a:xfrm>
          <a:prstGeom prst="rect">
            <a:avLst/>
          </a:prstGeom>
          <a:solidFill>
            <a:srgbClr val="C00000"/>
          </a:solidFill>
        </p:spPr>
        <p:txBody>
          <a:bodyPr wrap="square" rtlCol="0">
            <a:spAutoFit/>
          </a:bodyPr>
          <a:lstStyle/>
          <a:p>
            <a:pPr algn="ctr"/>
            <a:r>
              <a:rPr lang="en-US" sz="2000" dirty="0">
                <a:solidFill>
                  <a:schemeClr val="bg1"/>
                </a:solidFill>
              </a:rPr>
              <a:t>Image Captioning</a:t>
            </a:r>
          </a:p>
        </p:txBody>
      </p:sp>
      <p:sp>
        <p:nvSpPr>
          <p:cNvPr id="30" name="TextBox 29"/>
          <p:cNvSpPr txBox="1"/>
          <p:nvPr/>
        </p:nvSpPr>
        <p:spPr>
          <a:xfrm>
            <a:off x="10309343" y="3434785"/>
            <a:ext cx="1447800" cy="707886"/>
          </a:xfrm>
          <a:prstGeom prst="rect">
            <a:avLst/>
          </a:prstGeom>
          <a:solidFill>
            <a:srgbClr val="C00000"/>
          </a:solidFill>
        </p:spPr>
        <p:txBody>
          <a:bodyPr wrap="square" rtlCol="0">
            <a:spAutoFit/>
          </a:bodyPr>
          <a:lstStyle/>
          <a:p>
            <a:pPr algn="ctr"/>
            <a:r>
              <a:rPr lang="en-US" sz="2000" dirty="0">
                <a:solidFill>
                  <a:schemeClr val="bg1"/>
                </a:solidFill>
              </a:rPr>
              <a:t>Sentiment Analysis</a:t>
            </a:r>
          </a:p>
        </p:txBody>
      </p:sp>
      <p:sp>
        <p:nvSpPr>
          <p:cNvPr id="31" name="TextBox 30"/>
          <p:cNvSpPr txBox="1"/>
          <p:nvPr/>
        </p:nvSpPr>
        <p:spPr>
          <a:xfrm>
            <a:off x="10309343" y="5069302"/>
            <a:ext cx="1447800" cy="707886"/>
          </a:xfrm>
          <a:prstGeom prst="rect">
            <a:avLst/>
          </a:prstGeom>
          <a:solidFill>
            <a:srgbClr val="C00000"/>
          </a:solidFill>
        </p:spPr>
        <p:txBody>
          <a:bodyPr wrap="square" rtlCol="0">
            <a:spAutoFit/>
          </a:bodyPr>
          <a:lstStyle/>
          <a:p>
            <a:pPr algn="ctr"/>
            <a:r>
              <a:rPr lang="en-US" sz="2000" dirty="0">
                <a:solidFill>
                  <a:schemeClr val="bg1"/>
                </a:solidFill>
              </a:rPr>
              <a:t>Machine Translation</a:t>
            </a:r>
          </a:p>
        </p:txBody>
      </p:sp>
      <p:pic>
        <p:nvPicPr>
          <p:cNvPr id="3" name="Picture 2">
            <a:extLst>
              <a:ext uri="{FF2B5EF4-FFF2-40B4-BE49-F238E27FC236}">
                <a16:creationId xmlns:a16="http://schemas.microsoft.com/office/drawing/2014/main" id="{A1CC8325-AA32-4514-8A8E-F95796F69757}"/>
              </a:ext>
            </a:extLst>
          </p:cNvPr>
          <p:cNvPicPr>
            <a:picLocks noChangeAspect="1"/>
          </p:cNvPicPr>
          <p:nvPr/>
        </p:nvPicPr>
        <p:blipFill>
          <a:blip r:embed="rId5"/>
          <a:stretch>
            <a:fillRect/>
          </a:stretch>
        </p:blipFill>
        <p:spPr>
          <a:xfrm>
            <a:off x="178549" y="1146705"/>
            <a:ext cx="2560320" cy="1709347"/>
          </a:xfrm>
          <a:prstGeom prst="rect">
            <a:avLst/>
          </a:prstGeom>
        </p:spPr>
      </p:pic>
      <p:pic>
        <p:nvPicPr>
          <p:cNvPr id="5" name="Picture 4">
            <a:extLst>
              <a:ext uri="{FF2B5EF4-FFF2-40B4-BE49-F238E27FC236}">
                <a16:creationId xmlns:a16="http://schemas.microsoft.com/office/drawing/2014/main" id="{81502A8D-0D49-4474-A607-7A2A1D9F0D47}"/>
              </a:ext>
            </a:extLst>
          </p:cNvPr>
          <p:cNvPicPr>
            <a:picLocks noChangeAspect="1"/>
          </p:cNvPicPr>
          <p:nvPr/>
        </p:nvPicPr>
        <p:blipFill>
          <a:blip r:embed="rId6"/>
          <a:stretch>
            <a:fillRect/>
          </a:stretch>
        </p:blipFill>
        <p:spPr>
          <a:xfrm>
            <a:off x="243192" y="2981928"/>
            <a:ext cx="2560320" cy="1679350"/>
          </a:xfrm>
          <a:prstGeom prst="rect">
            <a:avLst/>
          </a:prstGeom>
        </p:spPr>
      </p:pic>
      <p:pic>
        <p:nvPicPr>
          <p:cNvPr id="6" name="Picture 5">
            <a:extLst>
              <a:ext uri="{FF2B5EF4-FFF2-40B4-BE49-F238E27FC236}">
                <a16:creationId xmlns:a16="http://schemas.microsoft.com/office/drawing/2014/main" id="{DC564414-11D7-4FAA-B78E-31C045219622}"/>
              </a:ext>
            </a:extLst>
          </p:cNvPr>
          <p:cNvPicPr>
            <a:picLocks noChangeAspect="1"/>
          </p:cNvPicPr>
          <p:nvPr/>
        </p:nvPicPr>
        <p:blipFill>
          <a:blip r:embed="rId7"/>
          <a:stretch>
            <a:fillRect/>
          </a:stretch>
        </p:blipFill>
        <p:spPr>
          <a:xfrm>
            <a:off x="243192" y="4848686"/>
            <a:ext cx="2560320" cy="1675958"/>
          </a:xfrm>
          <a:prstGeom prst="rect">
            <a:avLst/>
          </a:prstGeom>
        </p:spPr>
      </p:pic>
    </p:spTree>
    <p:extLst>
      <p:ext uri="{BB962C8B-B14F-4D97-AF65-F5344CB8AC3E}">
        <p14:creationId xmlns:p14="http://schemas.microsoft.com/office/powerpoint/2010/main" val="749383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20" grpId="0"/>
      <p:bldP spid="19" grpId="0"/>
      <p:bldP spid="26" grpId="0"/>
      <p:bldP spid="24" grpId="0" animBg="1"/>
      <p:bldP spid="25" grpId="0" animBg="1"/>
      <p:bldP spid="27" grpId="0" animBg="1"/>
      <p:bldP spid="30" grpId="0" animBg="1"/>
      <p:bldP spid="3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RNN (rolled over time)</a:t>
            </a:r>
          </a:p>
        </p:txBody>
      </p:sp>
      <p:sp>
        <p:nvSpPr>
          <p:cNvPr id="5" name="Content Placeholder 4">
            <a:extLst>
              <a:ext uri="{FF2B5EF4-FFF2-40B4-BE49-F238E27FC236}">
                <a16:creationId xmlns:a16="http://schemas.microsoft.com/office/drawing/2014/main" id="{2B820409-983E-4515-BAD3-BA5B2C47B90E}"/>
              </a:ext>
            </a:extLst>
          </p:cNvPr>
          <p:cNvSpPr>
            <a:spLocks noGrp="1"/>
          </p:cNvSpPr>
          <p:nvPr>
            <p:ph idx="1"/>
          </p:nvPr>
        </p:nvSpPr>
        <p:spPr/>
        <p:txBody>
          <a:bodyPr/>
          <a:lstStyle/>
          <a:p>
            <a:endParaRPr lang="en-US" dirty="0"/>
          </a:p>
        </p:txBody>
      </p:sp>
      <p:grpSp>
        <p:nvGrpSpPr>
          <p:cNvPr id="21" name="Group 20"/>
          <p:cNvGrpSpPr/>
          <p:nvPr/>
        </p:nvGrpSpPr>
        <p:grpSpPr>
          <a:xfrm>
            <a:off x="2060899" y="2818920"/>
            <a:ext cx="2707769" cy="1793358"/>
            <a:chOff x="734104" y="4062374"/>
            <a:chExt cx="2707769" cy="1793358"/>
          </a:xfrm>
        </p:grpSpPr>
        <p:sp>
          <p:nvSpPr>
            <p:cNvPr id="22" name="TextBox 21"/>
            <p:cNvSpPr txBox="1"/>
            <p:nvPr/>
          </p:nvSpPr>
          <p:spPr>
            <a:xfrm>
              <a:off x="1956566" y="5486400"/>
              <a:ext cx="528701" cy="369332"/>
            </a:xfrm>
            <a:prstGeom prst="rect">
              <a:avLst/>
            </a:prstGeom>
            <a:solidFill>
              <a:schemeClr val="bg1"/>
            </a:solidFill>
            <a:ln w="38100">
              <a:solidFill>
                <a:srgbClr val="C00000"/>
              </a:solidFill>
            </a:ln>
          </p:spPr>
          <p:txBody>
            <a:bodyPr wrap="square" rtlCol="0">
              <a:spAutoFit/>
            </a:bodyPr>
            <a:lstStyle/>
            <a:p>
              <a:pPr algn="ctr"/>
              <a:r>
                <a:rPr lang="en-US" dirty="0"/>
                <a:t>x1</a:t>
              </a:r>
            </a:p>
          </p:txBody>
        </p:sp>
        <p:sp>
          <p:nvSpPr>
            <p:cNvPr id="23" name="TextBox 22"/>
            <p:cNvSpPr txBox="1"/>
            <p:nvPr/>
          </p:nvSpPr>
          <p:spPr>
            <a:xfrm>
              <a:off x="734104" y="4337827"/>
              <a:ext cx="529312" cy="369332"/>
            </a:xfrm>
            <a:prstGeom prst="rect">
              <a:avLst/>
            </a:prstGeom>
            <a:solidFill>
              <a:schemeClr val="bg1"/>
            </a:solidFill>
            <a:ln w="38100">
              <a:solidFill>
                <a:srgbClr val="C00000"/>
              </a:solidFill>
            </a:ln>
          </p:spPr>
          <p:txBody>
            <a:bodyPr wrap="square" rtlCol="0">
              <a:spAutoFit/>
            </a:bodyPr>
            <a:lstStyle/>
            <a:p>
              <a:pPr algn="ctr"/>
              <a:r>
                <a:rPr lang="en-US" dirty="0"/>
                <a:t>h0</a:t>
              </a:r>
            </a:p>
          </p:txBody>
        </p:sp>
        <p:grpSp>
          <p:nvGrpSpPr>
            <p:cNvPr id="24" name="Group 23"/>
            <p:cNvGrpSpPr/>
            <p:nvPr/>
          </p:nvGrpSpPr>
          <p:grpSpPr>
            <a:xfrm>
              <a:off x="1905000" y="4247040"/>
              <a:ext cx="637445" cy="562051"/>
              <a:chOff x="3858302" y="3151589"/>
              <a:chExt cx="637445" cy="562051"/>
            </a:xfrm>
          </p:grpSpPr>
          <p:sp>
            <p:nvSpPr>
              <p:cNvPr id="31" name="Oval 30"/>
              <p:cNvSpPr/>
              <p:nvPr/>
            </p:nvSpPr>
            <p:spPr bwMode="auto">
              <a:xfrm>
                <a:off x="3858302" y="3151589"/>
                <a:ext cx="637445" cy="562051"/>
              </a:xfrm>
              <a:prstGeom prst="ellipse">
                <a:avLst/>
              </a:prstGeom>
              <a:solidFill>
                <a:srgbClr val="C00000"/>
              </a:solidFill>
              <a:ln w="9525"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dirty="0">
                  <a:latin typeface="Arial" panose="020B0604020202020204" pitchFamily="34" charset="0"/>
                  <a:ea typeface="ヒラギノ角ゴ Pro W3" pitchFamily="86" charset="-128"/>
                </a:endParaRPr>
              </a:p>
            </p:txBody>
          </p:sp>
          <mc:AlternateContent xmlns:mc="http://schemas.openxmlformats.org/markup-compatibility/2006" xmlns:a14="http://schemas.microsoft.com/office/drawing/2010/main">
            <mc:Choice Requires="a14">
              <p:sp>
                <p:nvSpPr>
                  <p:cNvPr id="32" name="TextBox 31"/>
                  <p:cNvSpPr txBox="1"/>
                  <p:nvPr/>
                </p:nvSpPr>
                <p:spPr>
                  <a:xfrm>
                    <a:off x="3934555" y="3247949"/>
                    <a:ext cx="349711" cy="276999"/>
                  </a:xfrm>
                  <a:prstGeom prst="rect">
                    <a:avLst/>
                  </a:prstGeom>
                  <a:solidFill>
                    <a:srgbClr val="C00000"/>
                  </a:solidFill>
                </p:spPr>
                <p:txBody>
                  <a:bodyPr wrap="none" lIns="0" tIns="0" rIns="0" bIns="0" rtlCol="0">
                    <a:spAutoFit/>
                  </a:bodyPr>
                  <a:lstStyle/>
                  <a:p>
                    <a14:m>
                      <m:oMath xmlns:m="http://schemas.openxmlformats.org/officeDocument/2006/math">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𝑓</m:t>
                            </m:r>
                          </m:e>
                          <m:sub>
                            <m:r>
                              <a:rPr lang="en-US" i="1">
                                <a:solidFill>
                                  <a:schemeClr val="bg1"/>
                                </a:solidFill>
                                <a:latin typeface="Cambria Math" panose="02040503050406030204" pitchFamily="18" charset="0"/>
                              </a:rPr>
                              <m:t>h</m:t>
                            </m:r>
                          </m:sub>
                        </m:sSub>
                      </m:oMath>
                    </a14:m>
                    <a:r>
                      <a:rPr lang="en-US" dirty="0">
                        <a:solidFill>
                          <a:schemeClr val="bg1"/>
                        </a:solidFill>
                      </a:rPr>
                      <a:t>()</a:t>
                    </a:r>
                  </a:p>
                </p:txBody>
              </p:sp>
            </mc:Choice>
            <mc:Fallback xmlns="">
              <p:sp>
                <p:nvSpPr>
                  <p:cNvPr id="32" name="TextBox 31"/>
                  <p:cNvSpPr txBox="1">
                    <a:spLocks noRot="1" noChangeAspect="1" noMove="1" noResize="1" noEditPoints="1" noAdjustHandles="1" noChangeArrowheads="1" noChangeShapeType="1" noTextEdit="1"/>
                  </p:cNvSpPr>
                  <p:nvPr/>
                </p:nvSpPr>
                <p:spPr>
                  <a:xfrm>
                    <a:off x="3934555" y="3247949"/>
                    <a:ext cx="349711" cy="276999"/>
                  </a:xfrm>
                  <a:prstGeom prst="rect">
                    <a:avLst/>
                  </a:prstGeom>
                  <a:blipFill>
                    <a:blip r:embed="rId3"/>
                    <a:stretch>
                      <a:fillRect l="-31579" t="-28889" r="-42105" b="-51111"/>
                    </a:stretch>
                  </a:blipFill>
                </p:spPr>
                <p:txBody>
                  <a:bodyPr/>
                  <a:lstStyle/>
                  <a:p>
                    <a:r>
                      <a:rPr lang="en-US">
                        <a:noFill/>
                      </a:rPr>
                      <a:t> </a:t>
                    </a:r>
                  </a:p>
                </p:txBody>
              </p:sp>
            </mc:Fallback>
          </mc:AlternateContent>
        </p:grpSp>
        <p:cxnSp>
          <p:nvCxnSpPr>
            <p:cNvPr id="25" name="Straight Arrow Connector 24"/>
            <p:cNvCxnSpPr>
              <a:stCxn id="23" idx="3"/>
              <a:endCxn id="31" idx="2"/>
            </p:cNvCxnSpPr>
            <p:nvPr/>
          </p:nvCxnSpPr>
          <p:spPr bwMode="auto">
            <a:xfrm>
              <a:off x="1263416" y="4522493"/>
              <a:ext cx="641584" cy="557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6" name="Straight Arrow Connector 25"/>
            <p:cNvCxnSpPr>
              <a:stCxn id="22" idx="0"/>
              <a:endCxn id="31" idx="4"/>
            </p:cNvCxnSpPr>
            <p:nvPr/>
          </p:nvCxnSpPr>
          <p:spPr bwMode="auto">
            <a:xfrm flipV="1">
              <a:off x="2220917" y="4809091"/>
              <a:ext cx="2806" cy="67730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7" name="TextBox 26"/>
                <p:cNvSpPr txBox="1"/>
                <p:nvPr/>
              </p:nvSpPr>
              <p:spPr>
                <a:xfrm>
                  <a:off x="1339667" y="4062374"/>
                  <a:ext cx="3331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h</m:t>
                            </m:r>
                          </m:sub>
                        </m:sSub>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1339667" y="4062374"/>
                  <a:ext cx="333168" cy="276999"/>
                </a:xfrm>
                <a:prstGeom prst="rect">
                  <a:avLst/>
                </a:prstGeom>
                <a:blipFill>
                  <a:blip r:embed="rId4"/>
                  <a:stretch>
                    <a:fillRect l="-10909" r="-5455"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1776051" y="4897398"/>
                  <a:ext cx="3215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𝑥</m:t>
                            </m:r>
                          </m:sub>
                        </m:sSub>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1776051" y="4897398"/>
                  <a:ext cx="321562" cy="276999"/>
                </a:xfrm>
                <a:prstGeom prst="rect">
                  <a:avLst/>
                </a:prstGeom>
                <a:blipFill>
                  <a:blip r:embed="rId5"/>
                  <a:stretch>
                    <a:fillRect l="-11321" r="-1887" b="-10870"/>
                  </a:stretch>
                </a:blipFill>
              </p:spPr>
              <p:txBody>
                <a:bodyPr/>
                <a:lstStyle/>
                <a:p>
                  <a:r>
                    <a:rPr lang="en-US">
                      <a:noFill/>
                    </a:rPr>
                    <a:t> </a:t>
                  </a:r>
                </a:p>
              </p:txBody>
            </p:sp>
          </mc:Fallback>
        </mc:AlternateContent>
        <p:sp>
          <p:nvSpPr>
            <p:cNvPr id="29" name="TextBox 28"/>
            <p:cNvSpPr txBox="1"/>
            <p:nvPr/>
          </p:nvSpPr>
          <p:spPr>
            <a:xfrm>
              <a:off x="2895600" y="4337827"/>
              <a:ext cx="546273" cy="369332"/>
            </a:xfrm>
            <a:prstGeom prst="rect">
              <a:avLst/>
            </a:prstGeom>
            <a:solidFill>
              <a:schemeClr val="bg1"/>
            </a:solidFill>
            <a:ln w="38100">
              <a:solidFill>
                <a:srgbClr val="C00000"/>
              </a:solidFill>
            </a:ln>
          </p:spPr>
          <p:txBody>
            <a:bodyPr wrap="square" rtlCol="0">
              <a:spAutoFit/>
            </a:bodyPr>
            <a:lstStyle/>
            <a:p>
              <a:pPr algn="ctr"/>
              <a:r>
                <a:rPr lang="en-US" dirty="0"/>
                <a:t>h1</a:t>
              </a:r>
            </a:p>
          </p:txBody>
        </p:sp>
        <p:cxnSp>
          <p:nvCxnSpPr>
            <p:cNvPr id="30" name="Straight Arrow Connector 29"/>
            <p:cNvCxnSpPr>
              <a:stCxn id="31" idx="6"/>
              <a:endCxn id="29" idx="1"/>
            </p:cNvCxnSpPr>
            <p:nvPr/>
          </p:nvCxnSpPr>
          <p:spPr bwMode="auto">
            <a:xfrm flipV="1">
              <a:off x="2542445" y="4522493"/>
              <a:ext cx="353155" cy="557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33" name="TextBox 32"/>
          <p:cNvSpPr txBox="1"/>
          <p:nvPr/>
        </p:nvSpPr>
        <p:spPr>
          <a:xfrm>
            <a:off x="3113872" y="4700585"/>
            <a:ext cx="848528" cy="369332"/>
          </a:xfrm>
          <a:prstGeom prst="rect">
            <a:avLst/>
          </a:prstGeom>
          <a:noFill/>
        </p:spPr>
        <p:txBody>
          <a:bodyPr wrap="square" rtlCol="0">
            <a:spAutoFit/>
          </a:bodyPr>
          <a:lstStyle/>
          <a:p>
            <a:r>
              <a:rPr lang="en-US" dirty="0"/>
              <a:t>RNN</a:t>
            </a:r>
          </a:p>
        </p:txBody>
      </p:sp>
      <p:sp>
        <p:nvSpPr>
          <p:cNvPr id="35" name="TextBox 34"/>
          <p:cNvSpPr txBox="1"/>
          <p:nvPr/>
        </p:nvSpPr>
        <p:spPr>
          <a:xfrm>
            <a:off x="5537544" y="4606705"/>
            <a:ext cx="1085733" cy="369332"/>
          </a:xfrm>
          <a:prstGeom prst="rect">
            <a:avLst/>
          </a:prstGeom>
          <a:noFill/>
        </p:spPr>
        <p:txBody>
          <a:bodyPr wrap="square" rtlCol="0">
            <a:spAutoFit/>
          </a:bodyPr>
          <a:lstStyle/>
          <a:p>
            <a:r>
              <a:rPr lang="en-US" dirty="0"/>
              <a:t>is</a:t>
            </a:r>
          </a:p>
        </p:txBody>
      </p:sp>
      <p:sp>
        <p:nvSpPr>
          <p:cNvPr id="36" name="TextBox 35"/>
          <p:cNvSpPr txBox="1"/>
          <p:nvPr/>
        </p:nvSpPr>
        <p:spPr>
          <a:xfrm>
            <a:off x="7233756" y="4587938"/>
            <a:ext cx="1529245" cy="369332"/>
          </a:xfrm>
          <a:prstGeom prst="rect">
            <a:avLst/>
          </a:prstGeom>
          <a:noFill/>
        </p:spPr>
        <p:txBody>
          <a:bodyPr wrap="square" rtlCol="0">
            <a:spAutoFit/>
          </a:bodyPr>
          <a:lstStyle/>
          <a:p>
            <a:r>
              <a:rPr lang="en-US" dirty="0"/>
              <a:t>awesome</a:t>
            </a:r>
          </a:p>
        </p:txBody>
      </p:sp>
      <p:grpSp>
        <p:nvGrpSpPr>
          <p:cNvPr id="40" name="Group 39"/>
          <p:cNvGrpSpPr/>
          <p:nvPr/>
        </p:nvGrpSpPr>
        <p:grpSpPr>
          <a:xfrm>
            <a:off x="4790948" y="2818920"/>
            <a:ext cx="2178457" cy="1793358"/>
            <a:chOff x="1263416" y="4062374"/>
            <a:chExt cx="2178457" cy="1793358"/>
          </a:xfrm>
        </p:grpSpPr>
        <p:sp>
          <p:nvSpPr>
            <p:cNvPr id="41" name="TextBox 40"/>
            <p:cNvSpPr txBox="1"/>
            <p:nvPr/>
          </p:nvSpPr>
          <p:spPr>
            <a:xfrm>
              <a:off x="1956566" y="5486400"/>
              <a:ext cx="528701" cy="369332"/>
            </a:xfrm>
            <a:prstGeom prst="rect">
              <a:avLst/>
            </a:prstGeom>
            <a:solidFill>
              <a:schemeClr val="bg1"/>
            </a:solidFill>
            <a:ln w="38100">
              <a:solidFill>
                <a:srgbClr val="C00000"/>
              </a:solidFill>
            </a:ln>
          </p:spPr>
          <p:txBody>
            <a:bodyPr wrap="square" rtlCol="0">
              <a:spAutoFit/>
            </a:bodyPr>
            <a:lstStyle/>
            <a:p>
              <a:pPr algn="ctr"/>
              <a:r>
                <a:rPr lang="en-US" dirty="0"/>
                <a:t>x2</a:t>
              </a:r>
            </a:p>
          </p:txBody>
        </p:sp>
        <p:grpSp>
          <p:nvGrpSpPr>
            <p:cNvPr id="43" name="Group 42"/>
            <p:cNvGrpSpPr/>
            <p:nvPr/>
          </p:nvGrpSpPr>
          <p:grpSpPr>
            <a:xfrm>
              <a:off x="1905000" y="4247040"/>
              <a:ext cx="637445" cy="562051"/>
              <a:chOff x="3858302" y="3151589"/>
              <a:chExt cx="637445" cy="562051"/>
            </a:xfrm>
          </p:grpSpPr>
          <p:sp>
            <p:nvSpPr>
              <p:cNvPr id="50" name="Oval 49"/>
              <p:cNvSpPr/>
              <p:nvPr/>
            </p:nvSpPr>
            <p:spPr bwMode="auto">
              <a:xfrm>
                <a:off x="3858302" y="3151589"/>
                <a:ext cx="637445" cy="562051"/>
              </a:xfrm>
              <a:prstGeom prst="ellipse">
                <a:avLst/>
              </a:prstGeom>
              <a:solidFill>
                <a:srgbClr val="C00000"/>
              </a:solidFill>
              <a:ln w="9525"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dirty="0">
                  <a:latin typeface="Arial" panose="020B0604020202020204" pitchFamily="34" charset="0"/>
                  <a:ea typeface="ヒラギノ角ゴ Pro W3" pitchFamily="86" charset="-128"/>
                </a:endParaRPr>
              </a:p>
            </p:txBody>
          </p:sp>
          <mc:AlternateContent xmlns:mc="http://schemas.openxmlformats.org/markup-compatibility/2006" xmlns:a14="http://schemas.microsoft.com/office/drawing/2010/main">
            <mc:Choice Requires="a14">
              <p:sp>
                <p:nvSpPr>
                  <p:cNvPr id="51" name="TextBox 50"/>
                  <p:cNvSpPr txBox="1"/>
                  <p:nvPr/>
                </p:nvSpPr>
                <p:spPr>
                  <a:xfrm>
                    <a:off x="3934555" y="3247949"/>
                    <a:ext cx="349711" cy="276999"/>
                  </a:xfrm>
                  <a:prstGeom prst="rect">
                    <a:avLst/>
                  </a:prstGeom>
                  <a:solidFill>
                    <a:srgbClr val="C00000"/>
                  </a:solidFill>
                </p:spPr>
                <p:txBody>
                  <a:bodyPr wrap="none" lIns="0" tIns="0" rIns="0" bIns="0" rtlCol="0">
                    <a:spAutoFit/>
                  </a:bodyPr>
                  <a:lstStyle/>
                  <a:p>
                    <a14:m>
                      <m:oMath xmlns:m="http://schemas.openxmlformats.org/officeDocument/2006/math">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𝑓</m:t>
                            </m:r>
                          </m:e>
                          <m:sub>
                            <m:r>
                              <a:rPr lang="en-US" i="1">
                                <a:solidFill>
                                  <a:schemeClr val="bg1"/>
                                </a:solidFill>
                                <a:latin typeface="Cambria Math" panose="02040503050406030204" pitchFamily="18" charset="0"/>
                              </a:rPr>
                              <m:t>h</m:t>
                            </m:r>
                          </m:sub>
                        </m:sSub>
                      </m:oMath>
                    </a14:m>
                    <a:r>
                      <a:rPr lang="en-US" dirty="0">
                        <a:solidFill>
                          <a:schemeClr val="bg1"/>
                        </a:solidFill>
                      </a:rPr>
                      <a:t>()</a:t>
                    </a:r>
                  </a:p>
                </p:txBody>
              </p:sp>
            </mc:Choice>
            <mc:Fallback xmlns="">
              <p:sp>
                <p:nvSpPr>
                  <p:cNvPr id="51" name="TextBox 50"/>
                  <p:cNvSpPr txBox="1">
                    <a:spLocks noRot="1" noChangeAspect="1" noMove="1" noResize="1" noEditPoints="1" noAdjustHandles="1" noChangeArrowheads="1" noChangeShapeType="1" noTextEdit="1"/>
                  </p:cNvSpPr>
                  <p:nvPr/>
                </p:nvSpPr>
                <p:spPr>
                  <a:xfrm>
                    <a:off x="3934555" y="3247949"/>
                    <a:ext cx="349711" cy="276999"/>
                  </a:xfrm>
                  <a:prstGeom prst="rect">
                    <a:avLst/>
                  </a:prstGeom>
                  <a:blipFill>
                    <a:blip r:embed="rId6"/>
                    <a:stretch>
                      <a:fillRect l="-31579" t="-28889" r="-42105" b="-51111"/>
                    </a:stretch>
                  </a:blipFill>
                </p:spPr>
                <p:txBody>
                  <a:bodyPr/>
                  <a:lstStyle/>
                  <a:p>
                    <a:r>
                      <a:rPr lang="en-US">
                        <a:noFill/>
                      </a:rPr>
                      <a:t> </a:t>
                    </a:r>
                  </a:p>
                </p:txBody>
              </p:sp>
            </mc:Fallback>
          </mc:AlternateContent>
        </p:grpSp>
        <p:cxnSp>
          <p:nvCxnSpPr>
            <p:cNvPr id="44" name="Straight Arrow Connector 43"/>
            <p:cNvCxnSpPr>
              <a:endCxn id="50" idx="2"/>
            </p:cNvCxnSpPr>
            <p:nvPr/>
          </p:nvCxnSpPr>
          <p:spPr bwMode="auto">
            <a:xfrm>
              <a:off x="1263416" y="4522493"/>
              <a:ext cx="641584" cy="557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5" name="Straight Arrow Connector 44"/>
            <p:cNvCxnSpPr>
              <a:stCxn id="41" idx="0"/>
              <a:endCxn id="50" idx="4"/>
            </p:cNvCxnSpPr>
            <p:nvPr/>
          </p:nvCxnSpPr>
          <p:spPr bwMode="auto">
            <a:xfrm flipV="1">
              <a:off x="2220917" y="4809091"/>
              <a:ext cx="2806" cy="67730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6" name="TextBox 45"/>
                <p:cNvSpPr txBox="1"/>
                <p:nvPr/>
              </p:nvSpPr>
              <p:spPr>
                <a:xfrm>
                  <a:off x="1339667" y="4062374"/>
                  <a:ext cx="3331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h</m:t>
                            </m:r>
                          </m:sub>
                        </m:sSub>
                      </m:oMath>
                    </m:oMathPara>
                  </a14:m>
                  <a:endParaRPr lang="en-US" dirty="0"/>
                </a:p>
              </p:txBody>
            </p:sp>
          </mc:Choice>
          <mc:Fallback xmlns="">
            <p:sp>
              <p:nvSpPr>
                <p:cNvPr id="46" name="TextBox 45"/>
                <p:cNvSpPr txBox="1">
                  <a:spLocks noRot="1" noChangeAspect="1" noMove="1" noResize="1" noEditPoints="1" noAdjustHandles="1" noChangeArrowheads="1" noChangeShapeType="1" noTextEdit="1"/>
                </p:cNvSpPr>
                <p:nvPr/>
              </p:nvSpPr>
              <p:spPr>
                <a:xfrm>
                  <a:off x="1339667" y="4062374"/>
                  <a:ext cx="333168" cy="276999"/>
                </a:xfrm>
                <a:prstGeom prst="rect">
                  <a:avLst/>
                </a:prstGeom>
                <a:blipFill>
                  <a:blip r:embed="rId7"/>
                  <a:stretch>
                    <a:fillRect l="-10909" r="-5455"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1776051" y="4897398"/>
                  <a:ext cx="3215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𝑥</m:t>
                            </m:r>
                          </m:sub>
                        </m:sSub>
                      </m:oMath>
                    </m:oMathPara>
                  </a14:m>
                  <a:endParaRPr lang="en-US" dirty="0"/>
                </a:p>
              </p:txBody>
            </p:sp>
          </mc:Choice>
          <mc:Fallback xmlns="">
            <p:sp>
              <p:nvSpPr>
                <p:cNvPr id="47" name="TextBox 46"/>
                <p:cNvSpPr txBox="1">
                  <a:spLocks noRot="1" noChangeAspect="1" noMove="1" noResize="1" noEditPoints="1" noAdjustHandles="1" noChangeArrowheads="1" noChangeShapeType="1" noTextEdit="1"/>
                </p:cNvSpPr>
                <p:nvPr/>
              </p:nvSpPr>
              <p:spPr>
                <a:xfrm>
                  <a:off x="1776051" y="4897398"/>
                  <a:ext cx="321562" cy="276999"/>
                </a:xfrm>
                <a:prstGeom prst="rect">
                  <a:avLst/>
                </a:prstGeom>
                <a:blipFill>
                  <a:blip r:embed="rId8"/>
                  <a:stretch>
                    <a:fillRect l="-11321" r="-3774" b="-10870"/>
                  </a:stretch>
                </a:blipFill>
              </p:spPr>
              <p:txBody>
                <a:bodyPr/>
                <a:lstStyle/>
                <a:p>
                  <a:r>
                    <a:rPr lang="en-US">
                      <a:noFill/>
                    </a:rPr>
                    <a:t> </a:t>
                  </a:r>
                </a:p>
              </p:txBody>
            </p:sp>
          </mc:Fallback>
        </mc:AlternateContent>
        <p:sp>
          <p:nvSpPr>
            <p:cNvPr id="48" name="TextBox 47"/>
            <p:cNvSpPr txBox="1"/>
            <p:nvPr/>
          </p:nvSpPr>
          <p:spPr>
            <a:xfrm>
              <a:off x="2895600" y="4337827"/>
              <a:ext cx="546273" cy="369332"/>
            </a:xfrm>
            <a:prstGeom prst="rect">
              <a:avLst/>
            </a:prstGeom>
            <a:solidFill>
              <a:schemeClr val="bg1"/>
            </a:solidFill>
            <a:ln w="38100">
              <a:solidFill>
                <a:srgbClr val="C00000"/>
              </a:solidFill>
            </a:ln>
          </p:spPr>
          <p:txBody>
            <a:bodyPr wrap="square" rtlCol="0">
              <a:spAutoFit/>
            </a:bodyPr>
            <a:lstStyle/>
            <a:p>
              <a:pPr algn="ctr"/>
              <a:r>
                <a:rPr lang="en-US" dirty="0"/>
                <a:t>h2</a:t>
              </a:r>
            </a:p>
          </p:txBody>
        </p:sp>
        <p:cxnSp>
          <p:nvCxnSpPr>
            <p:cNvPr id="49" name="Straight Arrow Connector 48"/>
            <p:cNvCxnSpPr>
              <a:stCxn id="50" idx="6"/>
              <a:endCxn id="48" idx="1"/>
            </p:cNvCxnSpPr>
            <p:nvPr/>
          </p:nvCxnSpPr>
          <p:spPr bwMode="auto">
            <a:xfrm flipV="1">
              <a:off x="2542445" y="4522493"/>
              <a:ext cx="353155" cy="557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nvGrpSpPr>
          <p:cNvPr id="52" name="Group 51"/>
          <p:cNvGrpSpPr/>
          <p:nvPr/>
        </p:nvGrpSpPr>
        <p:grpSpPr>
          <a:xfrm>
            <a:off x="6976432" y="2818920"/>
            <a:ext cx="2178457" cy="1793358"/>
            <a:chOff x="1263416" y="4062374"/>
            <a:chExt cx="2178457" cy="1793358"/>
          </a:xfrm>
        </p:grpSpPr>
        <p:sp>
          <p:nvSpPr>
            <p:cNvPr id="53" name="TextBox 52"/>
            <p:cNvSpPr txBox="1"/>
            <p:nvPr/>
          </p:nvSpPr>
          <p:spPr>
            <a:xfrm>
              <a:off x="1956566" y="5486400"/>
              <a:ext cx="528701" cy="369332"/>
            </a:xfrm>
            <a:prstGeom prst="rect">
              <a:avLst/>
            </a:prstGeom>
            <a:solidFill>
              <a:schemeClr val="bg1"/>
            </a:solidFill>
            <a:ln w="38100">
              <a:solidFill>
                <a:srgbClr val="C00000"/>
              </a:solidFill>
            </a:ln>
          </p:spPr>
          <p:txBody>
            <a:bodyPr wrap="square" rtlCol="0">
              <a:spAutoFit/>
            </a:bodyPr>
            <a:lstStyle/>
            <a:p>
              <a:pPr algn="ctr"/>
              <a:r>
                <a:rPr lang="en-US" dirty="0"/>
                <a:t>x3</a:t>
              </a:r>
            </a:p>
          </p:txBody>
        </p:sp>
        <p:grpSp>
          <p:nvGrpSpPr>
            <p:cNvPr id="55" name="Group 54"/>
            <p:cNvGrpSpPr/>
            <p:nvPr/>
          </p:nvGrpSpPr>
          <p:grpSpPr>
            <a:xfrm>
              <a:off x="1905000" y="4247040"/>
              <a:ext cx="637445" cy="562051"/>
              <a:chOff x="3858302" y="3151589"/>
              <a:chExt cx="637445" cy="562051"/>
            </a:xfrm>
          </p:grpSpPr>
          <p:sp>
            <p:nvSpPr>
              <p:cNvPr id="62" name="Oval 61"/>
              <p:cNvSpPr/>
              <p:nvPr/>
            </p:nvSpPr>
            <p:spPr bwMode="auto">
              <a:xfrm>
                <a:off x="3858302" y="3151589"/>
                <a:ext cx="637445" cy="562051"/>
              </a:xfrm>
              <a:prstGeom prst="ellipse">
                <a:avLst/>
              </a:prstGeom>
              <a:solidFill>
                <a:srgbClr val="C00000"/>
              </a:solidFill>
              <a:ln w="9525"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dirty="0">
                  <a:latin typeface="Arial" panose="020B0604020202020204" pitchFamily="34" charset="0"/>
                  <a:ea typeface="ヒラギノ角ゴ Pro W3" pitchFamily="86" charset="-128"/>
                </a:endParaRPr>
              </a:p>
            </p:txBody>
          </p:sp>
          <mc:AlternateContent xmlns:mc="http://schemas.openxmlformats.org/markup-compatibility/2006" xmlns:a14="http://schemas.microsoft.com/office/drawing/2010/main">
            <mc:Choice Requires="a14">
              <p:sp>
                <p:nvSpPr>
                  <p:cNvPr id="63" name="TextBox 62"/>
                  <p:cNvSpPr txBox="1"/>
                  <p:nvPr/>
                </p:nvSpPr>
                <p:spPr>
                  <a:xfrm>
                    <a:off x="3934555" y="3247949"/>
                    <a:ext cx="349711" cy="276999"/>
                  </a:xfrm>
                  <a:prstGeom prst="rect">
                    <a:avLst/>
                  </a:prstGeom>
                  <a:solidFill>
                    <a:srgbClr val="C00000"/>
                  </a:solidFill>
                </p:spPr>
                <p:txBody>
                  <a:bodyPr wrap="none" lIns="0" tIns="0" rIns="0" bIns="0" rtlCol="0">
                    <a:spAutoFit/>
                  </a:bodyPr>
                  <a:lstStyle/>
                  <a:p>
                    <a14:m>
                      <m:oMath xmlns:m="http://schemas.openxmlformats.org/officeDocument/2006/math">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𝑓</m:t>
                            </m:r>
                          </m:e>
                          <m:sub>
                            <m:r>
                              <a:rPr lang="en-US" i="1">
                                <a:solidFill>
                                  <a:schemeClr val="bg1"/>
                                </a:solidFill>
                                <a:latin typeface="Cambria Math" panose="02040503050406030204" pitchFamily="18" charset="0"/>
                              </a:rPr>
                              <m:t>h</m:t>
                            </m:r>
                          </m:sub>
                        </m:sSub>
                      </m:oMath>
                    </a14:m>
                    <a:r>
                      <a:rPr lang="en-US" dirty="0">
                        <a:solidFill>
                          <a:schemeClr val="bg1"/>
                        </a:solidFill>
                      </a:rPr>
                      <a:t>()</a:t>
                    </a:r>
                  </a:p>
                </p:txBody>
              </p:sp>
            </mc:Choice>
            <mc:Fallback xmlns="">
              <p:sp>
                <p:nvSpPr>
                  <p:cNvPr id="63" name="TextBox 62"/>
                  <p:cNvSpPr txBox="1">
                    <a:spLocks noRot="1" noChangeAspect="1" noMove="1" noResize="1" noEditPoints="1" noAdjustHandles="1" noChangeArrowheads="1" noChangeShapeType="1" noTextEdit="1"/>
                  </p:cNvSpPr>
                  <p:nvPr/>
                </p:nvSpPr>
                <p:spPr>
                  <a:xfrm>
                    <a:off x="3934555" y="3247949"/>
                    <a:ext cx="349711" cy="276999"/>
                  </a:xfrm>
                  <a:prstGeom prst="rect">
                    <a:avLst/>
                  </a:prstGeom>
                  <a:blipFill>
                    <a:blip r:embed="rId9"/>
                    <a:stretch>
                      <a:fillRect l="-31034" t="-28889" r="-41379" b="-51111"/>
                    </a:stretch>
                  </a:blipFill>
                </p:spPr>
                <p:txBody>
                  <a:bodyPr/>
                  <a:lstStyle/>
                  <a:p>
                    <a:r>
                      <a:rPr lang="en-US">
                        <a:noFill/>
                      </a:rPr>
                      <a:t> </a:t>
                    </a:r>
                  </a:p>
                </p:txBody>
              </p:sp>
            </mc:Fallback>
          </mc:AlternateContent>
        </p:grpSp>
        <p:cxnSp>
          <p:nvCxnSpPr>
            <p:cNvPr id="56" name="Straight Arrow Connector 55"/>
            <p:cNvCxnSpPr>
              <a:endCxn id="62" idx="2"/>
            </p:cNvCxnSpPr>
            <p:nvPr/>
          </p:nvCxnSpPr>
          <p:spPr bwMode="auto">
            <a:xfrm>
              <a:off x="1263416" y="4522493"/>
              <a:ext cx="641584" cy="557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 name="Straight Arrow Connector 56"/>
            <p:cNvCxnSpPr>
              <a:stCxn id="53" idx="0"/>
              <a:endCxn id="62" idx="4"/>
            </p:cNvCxnSpPr>
            <p:nvPr/>
          </p:nvCxnSpPr>
          <p:spPr bwMode="auto">
            <a:xfrm flipV="1">
              <a:off x="2220917" y="4809091"/>
              <a:ext cx="2806" cy="67730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58" name="TextBox 57"/>
                <p:cNvSpPr txBox="1"/>
                <p:nvPr/>
              </p:nvSpPr>
              <p:spPr>
                <a:xfrm>
                  <a:off x="1339667" y="4062374"/>
                  <a:ext cx="3331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h</m:t>
                            </m:r>
                          </m:sub>
                        </m:sSub>
                      </m:oMath>
                    </m:oMathPara>
                  </a14:m>
                  <a:endParaRPr lang="en-US" dirty="0"/>
                </a:p>
              </p:txBody>
            </p:sp>
          </mc:Choice>
          <mc:Fallback xmlns="">
            <p:sp>
              <p:nvSpPr>
                <p:cNvPr id="58" name="TextBox 57"/>
                <p:cNvSpPr txBox="1">
                  <a:spLocks noRot="1" noChangeAspect="1" noMove="1" noResize="1" noEditPoints="1" noAdjustHandles="1" noChangeArrowheads="1" noChangeShapeType="1" noTextEdit="1"/>
                </p:cNvSpPr>
                <p:nvPr/>
              </p:nvSpPr>
              <p:spPr>
                <a:xfrm>
                  <a:off x="1339667" y="4062374"/>
                  <a:ext cx="333168" cy="276999"/>
                </a:xfrm>
                <a:prstGeom prst="rect">
                  <a:avLst/>
                </a:prstGeom>
                <a:blipFill>
                  <a:blip r:embed="rId10"/>
                  <a:stretch>
                    <a:fillRect l="-10909" r="-5455"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p:cNvSpPr txBox="1"/>
                <p:nvPr/>
              </p:nvSpPr>
              <p:spPr>
                <a:xfrm>
                  <a:off x="1776051" y="4897398"/>
                  <a:ext cx="3215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𝑥</m:t>
                            </m:r>
                          </m:sub>
                        </m:sSub>
                      </m:oMath>
                    </m:oMathPara>
                  </a14:m>
                  <a:endParaRPr lang="en-US" dirty="0"/>
                </a:p>
              </p:txBody>
            </p:sp>
          </mc:Choice>
          <mc:Fallback xmlns="">
            <p:sp>
              <p:nvSpPr>
                <p:cNvPr id="59" name="TextBox 58"/>
                <p:cNvSpPr txBox="1">
                  <a:spLocks noRot="1" noChangeAspect="1" noMove="1" noResize="1" noEditPoints="1" noAdjustHandles="1" noChangeArrowheads="1" noChangeShapeType="1" noTextEdit="1"/>
                </p:cNvSpPr>
                <p:nvPr/>
              </p:nvSpPr>
              <p:spPr>
                <a:xfrm>
                  <a:off x="1776051" y="4897398"/>
                  <a:ext cx="321562" cy="276999"/>
                </a:xfrm>
                <a:prstGeom prst="rect">
                  <a:avLst/>
                </a:prstGeom>
                <a:blipFill>
                  <a:blip r:embed="rId11"/>
                  <a:stretch>
                    <a:fillRect l="-11538" r="-3846" b="-10870"/>
                  </a:stretch>
                </a:blipFill>
              </p:spPr>
              <p:txBody>
                <a:bodyPr/>
                <a:lstStyle/>
                <a:p>
                  <a:r>
                    <a:rPr lang="en-US">
                      <a:noFill/>
                    </a:rPr>
                    <a:t> </a:t>
                  </a:r>
                </a:p>
              </p:txBody>
            </p:sp>
          </mc:Fallback>
        </mc:AlternateContent>
        <p:sp>
          <p:nvSpPr>
            <p:cNvPr id="60" name="TextBox 59"/>
            <p:cNvSpPr txBox="1"/>
            <p:nvPr/>
          </p:nvSpPr>
          <p:spPr>
            <a:xfrm>
              <a:off x="2895600" y="4337827"/>
              <a:ext cx="546273" cy="369332"/>
            </a:xfrm>
            <a:prstGeom prst="rect">
              <a:avLst/>
            </a:prstGeom>
            <a:solidFill>
              <a:schemeClr val="bg1"/>
            </a:solidFill>
            <a:ln w="38100">
              <a:solidFill>
                <a:srgbClr val="C00000"/>
              </a:solidFill>
            </a:ln>
          </p:spPr>
          <p:txBody>
            <a:bodyPr wrap="square" rtlCol="0">
              <a:spAutoFit/>
            </a:bodyPr>
            <a:lstStyle/>
            <a:p>
              <a:pPr algn="ctr"/>
              <a:r>
                <a:rPr lang="en-US" dirty="0"/>
                <a:t>h3</a:t>
              </a:r>
            </a:p>
          </p:txBody>
        </p:sp>
        <p:cxnSp>
          <p:nvCxnSpPr>
            <p:cNvPr id="61" name="Straight Arrow Connector 60"/>
            <p:cNvCxnSpPr>
              <a:stCxn id="62" idx="6"/>
              <a:endCxn id="60" idx="1"/>
            </p:cNvCxnSpPr>
            <p:nvPr/>
          </p:nvCxnSpPr>
          <p:spPr bwMode="auto">
            <a:xfrm flipV="1">
              <a:off x="2542445" y="4522493"/>
              <a:ext cx="353155" cy="557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65" name="Oval 64"/>
          <p:cNvSpPr/>
          <p:nvPr/>
        </p:nvSpPr>
        <p:spPr bwMode="auto">
          <a:xfrm>
            <a:off x="9612539" y="2976895"/>
            <a:ext cx="695573" cy="562051"/>
          </a:xfrm>
          <a:prstGeom prst="ellipse">
            <a:avLst/>
          </a:prstGeom>
          <a:solidFill>
            <a:srgbClr val="C00000"/>
          </a:solidFill>
          <a:ln w="9525"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dirty="0">
              <a:latin typeface="Arial" panose="020B0604020202020204" pitchFamily="34" charset="0"/>
              <a:ea typeface="ヒラギノ角ゴ Pro W3" pitchFamily="86" charset="-128"/>
            </a:endParaRPr>
          </a:p>
        </p:txBody>
      </p:sp>
      <mc:AlternateContent xmlns:mc="http://schemas.openxmlformats.org/markup-compatibility/2006" xmlns:a14="http://schemas.microsoft.com/office/drawing/2010/main">
        <mc:Choice Requires="a14">
          <p:sp>
            <p:nvSpPr>
              <p:cNvPr id="66" name="TextBox 65"/>
              <p:cNvSpPr txBox="1"/>
              <p:nvPr/>
            </p:nvSpPr>
            <p:spPr>
              <a:xfrm>
                <a:off x="9700678" y="3067680"/>
                <a:ext cx="519297" cy="298928"/>
              </a:xfrm>
              <a:prstGeom prst="rect">
                <a:avLst/>
              </a:prstGeom>
              <a:solidFill>
                <a:srgbClr val="C00000"/>
              </a:solidFill>
            </p:spPr>
            <p:txBody>
              <a:bodyPr wrap="square" lIns="0" tIns="0" rIns="0" bIns="0" rtlCol="0">
                <a:spAutoFit/>
              </a:bodyPr>
              <a:lstStyle/>
              <a:p>
                <a14:m>
                  <m:oMath xmlns:m="http://schemas.openxmlformats.org/officeDocument/2006/math">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𝑓</m:t>
                        </m:r>
                      </m:e>
                      <m:sub>
                        <m:r>
                          <a:rPr lang="en-US" i="1">
                            <a:solidFill>
                              <a:schemeClr val="bg1"/>
                            </a:solidFill>
                            <a:latin typeface="Cambria Math" panose="02040503050406030204" pitchFamily="18" charset="0"/>
                          </a:rPr>
                          <m:t>𝑦</m:t>
                        </m:r>
                      </m:sub>
                    </m:sSub>
                  </m:oMath>
                </a14:m>
                <a:r>
                  <a:rPr lang="en-US" dirty="0">
                    <a:solidFill>
                      <a:schemeClr val="bg1"/>
                    </a:solidFill>
                  </a:rPr>
                  <a:t>()</a:t>
                </a:r>
              </a:p>
            </p:txBody>
          </p:sp>
        </mc:Choice>
        <mc:Fallback xmlns="">
          <p:sp>
            <p:nvSpPr>
              <p:cNvPr id="66" name="TextBox 65"/>
              <p:cNvSpPr txBox="1">
                <a:spLocks noRot="1" noChangeAspect="1" noMove="1" noResize="1" noEditPoints="1" noAdjustHandles="1" noChangeArrowheads="1" noChangeShapeType="1" noTextEdit="1"/>
              </p:cNvSpPr>
              <p:nvPr/>
            </p:nvSpPr>
            <p:spPr>
              <a:xfrm>
                <a:off x="9700678" y="3067680"/>
                <a:ext cx="519297" cy="298928"/>
              </a:xfrm>
              <a:prstGeom prst="rect">
                <a:avLst/>
              </a:prstGeom>
              <a:blipFill>
                <a:blip r:embed="rId12"/>
                <a:stretch>
                  <a:fillRect l="-20930" t="-24490" b="-42857"/>
                </a:stretch>
              </a:blipFill>
            </p:spPr>
            <p:txBody>
              <a:bodyPr/>
              <a:lstStyle/>
              <a:p>
                <a:r>
                  <a:rPr lang="en-US">
                    <a:noFill/>
                  </a:rPr>
                  <a:t> </a:t>
                </a:r>
              </a:p>
            </p:txBody>
          </p:sp>
        </mc:Fallback>
      </mc:AlternateContent>
      <p:cxnSp>
        <p:nvCxnSpPr>
          <p:cNvPr id="67" name="Straight Arrow Connector 66"/>
          <p:cNvCxnSpPr>
            <a:stCxn id="60" idx="3"/>
          </p:cNvCxnSpPr>
          <p:nvPr/>
        </p:nvCxnSpPr>
        <p:spPr bwMode="auto">
          <a:xfrm flipV="1">
            <a:off x="9154888" y="3278413"/>
            <a:ext cx="496710" cy="6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8" name="Straight Arrow Connector 67"/>
          <p:cNvCxnSpPr/>
          <p:nvPr/>
        </p:nvCxnSpPr>
        <p:spPr bwMode="auto">
          <a:xfrm flipV="1">
            <a:off x="9960324" y="2590320"/>
            <a:ext cx="0" cy="38657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71" name="TextBox 70"/>
              <p:cNvSpPr txBox="1"/>
              <p:nvPr/>
            </p:nvSpPr>
            <p:spPr>
              <a:xfrm>
                <a:off x="9159380" y="2819253"/>
                <a:ext cx="329193" cy="2989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𝑦</m:t>
                          </m:r>
                        </m:sub>
                      </m:sSub>
                    </m:oMath>
                  </m:oMathPara>
                </a14:m>
                <a:endParaRPr lang="en-US" dirty="0"/>
              </a:p>
            </p:txBody>
          </p:sp>
        </mc:Choice>
        <mc:Fallback xmlns="">
          <p:sp>
            <p:nvSpPr>
              <p:cNvPr id="71" name="TextBox 70"/>
              <p:cNvSpPr txBox="1">
                <a:spLocks noRot="1" noChangeAspect="1" noMove="1" noResize="1" noEditPoints="1" noAdjustHandles="1" noChangeArrowheads="1" noChangeShapeType="1" noTextEdit="1"/>
              </p:cNvSpPr>
              <p:nvPr/>
            </p:nvSpPr>
            <p:spPr>
              <a:xfrm>
                <a:off x="9159380" y="2819253"/>
                <a:ext cx="329193" cy="298928"/>
              </a:xfrm>
              <a:prstGeom prst="rect">
                <a:avLst/>
              </a:prstGeom>
              <a:blipFill>
                <a:blip r:embed="rId13"/>
                <a:stretch>
                  <a:fillRect l="-9259" r="-7407" b="-18000"/>
                </a:stretch>
              </a:blipFill>
            </p:spPr>
            <p:txBody>
              <a:bodyPr/>
              <a:lstStyle/>
              <a:p>
                <a:r>
                  <a:rPr lang="en-US">
                    <a:noFill/>
                  </a:rPr>
                  <a:t> </a:t>
                </a:r>
              </a:p>
            </p:txBody>
          </p:sp>
        </mc:Fallback>
      </mc:AlternateContent>
      <p:sp>
        <p:nvSpPr>
          <p:cNvPr id="76" name="TextBox 75"/>
          <p:cNvSpPr txBox="1"/>
          <p:nvPr/>
        </p:nvSpPr>
        <p:spPr>
          <a:xfrm>
            <a:off x="9288833" y="2209800"/>
            <a:ext cx="1342982" cy="369332"/>
          </a:xfrm>
          <a:prstGeom prst="rect">
            <a:avLst/>
          </a:prstGeom>
          <a:solidFill>
            <a:schemeClr val="bg1"/>
          </a:solidFill>
          <a:ln w="38100">
            <a:solidFill>
              <a:srgbClr val="C00000"/>
            </a:solidFill>
          </a:ln>
        </p:spPr>
        <p:txBody>
          <a:bodyPr wrap="square" rtlCol="0">
            <a:spAutoFit/>
          </a:bodyPr>
          <a:lstStyle/>
          <a:p>
            <a:pPr algn="ctr"/>
            <a:r>
              <a:rPr lang="en-US" dirty="0"/>
              <a:t>OUTPUT</a:t>
            </a:r>
          </a:p>
        </p:txBody>
      </p:sp>
      <p:sp>
        <p:nvSpPr>
          <p:cNvPr id="3" name="TextBox 2"/>
          <p:cNvSpPr txBox="1"/>
          <p:nvPr/>
        </p:nvSpPr>
        <p:spPr>
          <a:xfrm>
            <a:off x="4522352" y="1293807"/>
            <a:ext cx="1755160" cy="369332"/>
          </a:xfrm>
          <a:prstGeom prst="rect">
            <a:avLst/>
          </a:prstGeom>
          <a:noFill/>
        </p:spPr>
        <p:txBody>
          <a:bodyPr wrap="none" rtlCol="0">
            <a:spAutoFit/>
          </a:bodyPr>
          <a:lstStyle/>
          <a:p>
            <a:r>
              <a:rPr lang="en-US" dirty="0"/>
              <a:t>RNN is awesome</a:t>
            </a:r>
          </a:p>
        </p:txBody>
      </p:sp>
      <mc:AlternateContent xmlns:mc="http://schemas.openxmlformats.org/markup-compatibility/2006" xmlns:a14="http://schemas.microsoft.com/office/drawing/2010/main">
        <mc:Choice Requires="a14">
          <p:sp>
            <p:nvSpPr>
              <p:cNvPr id="64" name="TextBox 63"/>
              <p:cNvSpPr txBox="1"/>
              <p:nvPr/>
            </p:nvSpPr>
            <p:spPr>
              <a:xfrm>
                <a:off x="3260981" y="5794525"/>
                <a:ext cx="3689150" cy="3126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h</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h</m:t>
                              </m:r>
                            </m:sub>
                          </m:sSub>
                          <m:r>
                            <a:rPr lang="en-US" i="1">
                              <a:latin typeface="Cambria Math" panose="02040503050406030204" pitchFamily="18" charset="0"/>
                            </a:rPr>
                            <m:t>∗</m:t>
                          </m:r>
                          <m:r>
                            <a:rPr lang="en-US" i="1">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1</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𝑥</m:t>
                              </m:r>
                            </m:sub>
                          </m:sSub>
                          <m:r>
                            <a:rPr lang="en-US" i="1">
                              <a:latin typeface="Cambria Math" panose="02040503050406030204" pitchFamily="18" charset="0"/>
                            </a:rPr>
                            <m:t>∗</m:t>
                          </m:r>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𝑡</m:t>
                              </m:r>
                            </m:e>
                          </m:d>
                        </m:e>
                      </m:d>
                    </m:oMath>
                  </m:oMathPara>
                </a14:m>
                <a:endParaRPr lang="en-US" dirty="0"/>
              </a:p>
            </p:txBody>
          </p:sp>
        </mc:Choice>
        <mc:Fallback xmlns="">
          <p:sp>
            <p:nvSpPr>
              <p:cNvPr id="64" name="TextBox 63"/>
              <p:cNvSpPr txBox="1">
                <a:spLocks noRot="1" noChangeAspect="1" noMove="1" noResize="1" noEditPoints="1" noAdjustHandles="1" noChangeArrowheads="1" noChangeShapeType="1" noTextEdit="1"/>
              </p:cNvSpPr>
              <p:nvPr/>
            </p:nvSpPr>
            <p:spPr>
              <a:xfrm>
                <a:off x="3260981" y="5794525"/>
                <a:ext cx="3689150" cy="312650"/>
              </a:xfrm>
              <a:prstGeom prst="rect">
                <a:avLst/>
              </a:prstGeom>
              <a:blipFill>
                <a:blip r:embed="rId14"/>
                <a:stretch>
                  <a:fillRect l="-1157" b="-27451"/>
                </a:stretch>
              </a:blipFill>
            </p:spPr>
            <p:txBody>
              <a:bodyPr/>
              <a:lstStyle/>
              <a:p>
                <a:r>
                  <a:rPr lang="en-US">
                    <a:noFill/>
                  </a:rPr>
                  <a:t> </a:t>
                </a:r>
              </a:p>
            </p:txBody>
          </p:sp>
        </mc:Fallback>
      </mc:AlternateContent>
    </p:spTree>
    <p:extLst>
      <p:ext uri="{BB962C8B-B14F-4D97-AF65-F5344CB8AC3E}">
        <p14:creationId xmlns:p14="http://schemas.microsoft.com/office/powerpoint/2010/main" val="3141777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p:bldP spid="36" grpId="0"/>
      <p:bldP spid="65" grpId="0" animBg="1"/>
      <p:bldP spid="66" grpId="0" animBg="1"/>
      <p:bldP spid="71" grpId="0"/>
      <p:bldP spid="76" grpId="0" animBg="1"/>
      <p:bldP spid="3" grpId="0"/>
      <p:bldP spid="6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RNN (rolled over time)</a:t>
            </a:r>
          </a:p>
        </p:txBody>
      </p:sp>
      <p:sp>
        <p:nvSpPr>
          <p:cNvPr id="4" name="Content Placeholder 3">
            <a:extLst>
              <a:ext uri="{FF2B5EF4-FFF2-40B4-BE49-F238E27FC236}">
                <a16:creationId xmlns:a16="http://schemas.microsoft.com/office/drawing/2014/main" id="{880E6E03-15AB-40C2-80A4-D16EF42754F3}"/>
              </a:ext>
            </a:extLst>
          </p:cNvPr>
          <p:cNvSpPr>
            <a:spLocks noGrp="1"/>
          </p:cNvSpPr>
          <p:nvPr>
            <p:ph idx="1"/>
          </p:nvPr>
        </p:nvSpPr>
        <p:spPr/>
        <p:txBody>
          <a:bodyPr/>
          <a:lstStyle/>
          <a:p>
            <a:endParaRPr lang="en-US" dirty="0"/>
          </a:p>
        </p:txBody>
      </p:sp>
      <p:grpSp>
        <p:nvGrpSpPr>
          <p:cNvPr id="21" name="Group 20"/>
          <p:cNvGrpSpPr/>
          <p:nvPr/>
        </p:nvGrpSpPr>
        <p:grpSpPr>
          <a:xfrm>
            <a:off x="1922005" y="2498578"/>
            <a:ext cx="2186838" cy="1445780"/>
            <a:chOff x="550460" y="4062374"/>
            <a:chExt cx="2891413" cy="1859446"/>
          </a:xfrm>
        </p:grpSpPr>
        <p:sp>
          <p:nvSpPr>
            <p:cNvPr id="22" name="TextBox 21"/>
            <p:cNvSpPr txBox="1"/>
            <p:nvPr/>
          </p:nvSpPr>
          <p:spPr>
            <a:xfrm>
              <a:off x="1956566" y="5486399"/>
              <a:ext cx="528701" cy="435421"/>
            </a:xfrm>
            <a:prstGeom prst="rect">
              <a:avLst/>
            </a:prstGeom>
            <a:solidFill>
              <a:schemeClr val="bg1"/>
            </a:solidFill>
            <a:ln w="38100">
              <a:solidFill>
                <a:srgbClr val="C00000"/>
              </a:solidFill>
            </a:ln>
          </p:spPr>
          <p:txBody>
            <a:bodyPr wrap="square" rtlCol="0">
              <a:spAutoFit/>
            </a:bodyPr>
            <a:lstStyle/>
            <a:p>
              <a:pPr algn="ctr"/>
              <a:r>
                <a:rPr lang="en-US" sz="1600" dirty="0"/>
                <a:t>x1</a:t>
              </a:r>
            </a:p>
          </p:txBody>
        </p:sp>
        <p:sp>
          <p:nvSpPr>
            <p:cNvPr id="23" name="TextBox 22"/>
            <p:cNvSpPr txBox="1"/>
            <p:nvPr/>
          </p:nvSpPr>
          <p:spPr>
            <a:xfrm>
              <a:off x="550460" y="4337827"/>
              <a:ext cx="712956" cy="435421"/>
            </a:xfrm>
            <a:prstGeom prst="rect">
              <a:avLst/>
            </a:prstGeom>
            <a:solidFill>
              <a:schemeClr val="bg1"/>
            </a:solidFill>
            <a:ln w="38100">
              <a:solidFill>
                <a:srgbClr val="C00000"/>
              </a:solidFill>
            </a:ln>
          </p:spPr>
          <p:txBody>
            <a:bodyPr wrap="square" rtlCol="0">
              <a:spAutoFit/>
            </a:bodyPr>
            <a:lstStyle/>
            <a:p>
              <a:pPr algn="ctr"/>
              <a:r>
                <a:rPr lang="en-US" sz="1600" dirty="0"/>
                <a:t>h0</a:t>
              </a:r>
            </a:p>
          </p:txBody>
        </p:sp>
        <p:grpSp>
          <p:nvGrpSpPr>
            <p:cNvPr id="24" name="Group 23"/>
            <p:cNvGrpSpPr/>
            <p:nvPr/>
          </p:nvGrpSpPr>
          <p:grpSpPr>
            <a:xfrm>
              <a:off x="1905000" y="4247040"/>
              <a:ext cx="637445" cy="562051"/>
              <a:chOff x="3858302" y="3151589"/>
              <a:chExt cx="637445" cy="562051"/>
            </a:xfrm>
          </p:grpSpPr>
          <p:sp>
            <p:nvSpPr>
              <p:cNvPr id="31" name="Oval 30"/>
              <p:cNvSpPr/>
              <p:nvPr/>
            </p:nvSpPr>
            <p:spPr bwMode="auto">
              <a:xfrm>
                <a:off x="3858302" y="3151589"/>
                <a:ext cx="637445" cy="562051"/>
              </a:xfrm>
              <a:prstGeom prst="ellipse">
                <a:avLst/>
              </a:prstGeom>
              <a:solidFill>
                <a:srgbClr val="C00000"/>
              </a:solidFill>
              <a:ln w="9525"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1600" dirty="0">
                  <a:latin typeface="Arial" panose="020B0604020202020204" pitchFamily="34" charset="0"/>
                  <a:ea typeface="ヒラギノ角ゴ Pro W3" pitchFamily="86" charset="-128"/>
                </a:endParaRPr>
              </a:p>
            </p:txBody>
          </p:sp>
          <mc:AlternateContent xmlns:mc="http://schemas.openxmlformats.org/markup-compatibility/2006" xmlns:a14="http://schemas.microsoft.com/office/drawing/2010/main">
            <mc:Choice Requires="a14">
              <p:sp>
                <p:nvSpPr>
                  <p:cNvPr id="32" name="TextBox 31"/>
                  <p:cNvSpPr txBox="1"/>
                  <p:nvPr/>
                </p:nvSpPr>
                <p:spPr>
                  <a:xfrm>
                    <a:off x="3934555" y="3247949"/>
                    <a:ext cx="410500" cy="316670"/>
                  </a:xfrm>
                  <a:prstGeom prst="rect">
                    <a:avLst/>
                  </a:prstGeom>
                  <a:solidFill>
                    <a:srgbClr val="C00000"/>
                  </a:solidFill>
                </p:spPr>
                <p:txBody>
                  <a:bodyPr wrap="none" lIns="0" tIns="0" rIns="0" bIns="0" rtlCol="0">
                    <a:spAutoFit/>
                  </a:bodyPr>
                  <a:lstStyle/>
                  <a:p>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𝑓</m:t>
                            </m:r>
                          </m:e>
                          <m:sub>
                            <m:r>
                              <a:rPr lang="en-US" sz="1600" i="1">
                                <a:solidFill>
                                  <a:schemeClr val="bg1"/>
                                </a:solidFill>
                                <a:latin typeface="Cambria Math" panose="02040503050406030204" pitchFamily="18" charset="0"/>
                              </a:rPr>
                              <m:t>h</m:t>
                            </m:r>
                          </m:sub>
                        </m:sSub>
                      </m:oMath>
                    </a14:m>
                    <a:r>
                      <a:rPr lang="en-US" sz="1600" dirty="0">
                        <a:solidFill>
                          <a:schemeClr val="bg1"/>
                        </a:solidFill>
                      </a:rPr>
                      <a:t>()</a:t>
                    </a:r>
                  </a:p>
                </p:txBody>
              </p:sp>
            </mc:Choice>
            <mc:Fallback xmlns="">
              <p:sp>
                <p:nvSpPr>
                  <p:cNvPr id="32" name="TextBox 31"/>
                  <p:cNvSpPr txBox="1">
                    <a:spLocks noRot="1" noChangeAspect="1" noMove="1" noResize="1" noEditPoints="1" noAdjustHandles="1" noChangeArrowheads="1" noChangeShapeType="1" noTextEdit="1"/>
                  </p:cNvSpPr>
                  <p:nvPr/>
                </p:nvSpPr>
                <p:spPr>
                  <a:xfrm>
                    <a:off x="3934555" y="3247949"/>
                    <a:ext cx="410500" cy="316670"/>
                  </a:xfrm>
                  <a:prstGeom prst="rect">
                    <a:avLst/>
                  </a:prstGeom>
                  <a:blipFill>
                    <a:blip r:embed="rId2"/>
                    <a:stretch>
                      <a:fillRect l="-31373" t="-27500" r="-37255" b="-50000"/>
                    </a:stretch>
                  </a:blipFill>
                </p:spPr>
                <p:txBody>
                  <a:bodyPr/>
                  <a:lstStyle/>
                  <a:p>
                    <a:r>
                      <a:rPr lang="en-US">
                        <a:noFill/>
                      </a:rPr>
                      <a:t> </a:t>
                    </a:r>
                  </a:p>
                </p:txBody>
              </p:sp>
            </mc:Fallback>
          </mc:AlternateContent>
        </p:grpSp>
        <p:cxnSp>
          <p:nvCxnSpPr>
            <p:cNvPr id="25" name="Straight Arrow Connector 24"/>
            <p:cNvCxnSpPr>
              <a:stCxn id="23" idx="3"/>
              <a:endCxn id="31" idx="2"/>
            </p:cNvCxnSpPr>
            <p:nvPr/>
          </p:nvCxnSpPr>
          <p:spPr bwMode="auto">
            <a:xfrm flipV="1">
              <a:off x="1263416" y="4528066"/>
              <a:ext cx="641584" cy="2747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6" name="Straight Arrow Connector 25"/>
            <p:cNvCxnSpPr>
              <a:stCxn id="22" idx="0"/>
              <a:endCxn id="31" idx="4"/>
            </p:cNvCxnSpPr>
            <p:nvPr/>
          </p:nvCxnSpPr>
          <p:spPr bwMode="auto">
            <a:xfrm flipV="1">
              <a:off x="2220916" y="4809091"/>
              <a:ext cx="2807" cy="6773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7" name="TextBox 26"/>
                <p:cNvSpPr txBox="1"/>
                <p:nvPr/>
              </p:nvSpPr>
              <p:spPr>
                <a:xfrm>
                  <a:off x="1339667" y="4062374"/>
                  <a:ext cx="393035" cy="3166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h</m:t>
                            </m:r>
                          </m:sub>
                        </m:sSub>
                      </m:oMath>
                    </m:oMathPara>
                  </a14:m>
                  <a:endParaRPr lang="en-US" sz="1600" dirty="0"/>
                </a:p>
              </p:txBody>
            </p:sp>
          </mc:Choice>
          <mc:Fallback xmlns="">
            <p:sp>
              <p:nvSpPr>
                <p:cNvPr id="27" name="TextBox 26"/>
                <p:cNvSpPr txBox="1">
                  <a:spLocks noRot="1" noChangeAspect="1" noMove="1" noResize="1" noEditPoints="1" noAdjustHandles="1" noChangeArrowheads="1" noChangeShapeType="1" noTextEdit="1"/>
                </p:cNvSpPr>
                <p:nvPr/>
              </p:nvSpPr>
              <p:spPr>
                <a:xfrm>
                  <a:off x="1339667" y="4062374"/>
                  <a:ext cx="393035" cy="316670"/>
                </a:xfrm>
                <a:prstGeom prst="rect">
                  <a:avLst/>
                </a:prstGeom>
                <a:blipFill>
                  <a:blip r:embed="rId3"/>
                  <a:stretch>
                    <a:fillRect l="-8163" r="-4082"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1776051" y="4897397"/>
                  <a:ext cx="378793" cy="3166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𝑥</m:t>
                            </m:r>
                          </m:sub>
                        </m:sSub>
                      </m:oMath>
                    </m:oMathPara>
                  </a14:m>
                  <a:endParaRPr lang="en-US" sz="1600" dirty="0"/>
                </a:p>
              </p:txBody>
            </p:sp>
          </mc:Choice>
          <mc:Fallback xmlns="">
            <p:sp>
              <p:nvSpPr>
                <p:cNvPr id="28" name="TextBox 27"/>
                <p:cNvSpPr txBox="1">
                  <a:spLocks noRot="1" noChangeAspect="1" noMove="1" noResize="1" noEditPoints="1" noAdjustHandles="1" noChangeArrowheads="1" noChangeShapeType="1" noTextEdit="1"/>
                </p:cNvSpPr>
                <p:nvPr/>
              </p:nvSpPr>
              <p:spPr>
                <a:xfrm>
                  <a:off x="1776051" y="4897397"/>
                  <a:ext cx="378793" cy="316670"/>
                </a:xfrm>
                <a:prstGeom prst="rect">
                  <a:avLst/>
                </a:prstGeom>
                <a:blipFill>
                  <a:blip r:embed="rId4"/>
                  <a:stretch>
                    <a:fillRect l="-8511" b="-9756"/>
                  </a:stretch>
                </a:blipFill>
              </p:spPr>
              <p:txBody>
                <a:bodyPr/>
                <a:lstStyle/>
                <a:p>
                  <a:r>
                    <a:rPr lang="en-US">
                      <a:noFill/>
                    </a:rPr>
                    <a:t> </a:t>
                  </a:r>
                </a:p>
              </p:txBody>
            </p:sp>
          </mc:Fallback>
        </mc:AlternateContent>
        <p:sp>
          <p:nvSpPr>
            <p:cNvPr id="29" name="TextBox 28"/>
            <p:cNvSpPr txBox="1"/>
            <p:nvPr/>
          </p:nvSpPr>
          <p:spPr>
            <a:xfrm>
              <a:off x="2895600" y="4337827"/>
              <a:ext cx="546273" cy="435421"/>
            </a:xfrm>
            <a:prstGeom prst="rect">
              <a:avLst/>
            </a:prstGeom>
            <a:solidFill>
              <a:schemeClr val="bg1"/>
            </a:solidFill>
            <a:ln w="38100">
              <a:solidFill>
                <a:srgbClr val="C00000"/>
              </a:solidFill>
            </a:ln>
          </p:spPr>
          <p:txBody>
            <a:bodyPr wrap="square" rtlCol="0">
              <a:spAutoFit/>
            </a:bodyPr>
            <a:lstStyle/>
            <a:p>
              <a:pPr algn="ctr"/>
              <a:r>
                <a:rPr lang="en-US" sz="1600" dirty="0"/>
                <a:t>h1</a:t>
              </a:r>
            </a:p>
          </p:txBody>
        </p:sp>
        <p:cxnSp>
          <p:nvCxnSpPr>
            <p:cNvPr id="30" name="Straight Arrow Connector 29"/>
            <p:cNvCxnSpPr>
              <a:stCxn id="31" idx="6"/>
              <a:endCxn id="29" idx="1"/>
            </p:cNvCxnSpPr>
            <p:nvPr/>
          </p:nvCxnSpPr>
          <p:spPr bwMode="auto">
            <a:xfrm>
              <a:off x="2542445" y="4528066"/>
              <a:ext cx="353155" cy="2747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33" name="TextBox 32"/>
          <p:cNvSpPr txBox="1"/>
          <p:nvPr/>
        </p:nvSpPr>
        <p:spPr>
          <a:xfrm>
            <a:off x="2871241" y="4081046"/>
            <a:ext cx="750846" cy="338554"/>
          </a:xfrm>
          <a:prstGeom prst="rect">
            <a:avLst/>
          </a:prstGeom>
          <a:noFill/>
        </p:spPr>
        <p:txBody>
          <a:bodyPr wrap="square" rtlCol="0">
            <a:spAutoFit/>
          </a:bodyPr>
          <a:lstStyle/>
          <a:p>
            <a:r>
              <a:rPr lang="en-US" sz="1600" dirty="0"/>
              <a:t>RNN</a:t>
            </a:r>
          </a:p>
        </p:txBody>
      </p:sp>
      <p:sp>
        <p:nvSpPr>
          <p:cNvPr id="35" name="TextBox 34"/>
          <p:cNvSpPr txBox="1"/>
          <p:nvPr/>
        </p:nvSpPr>
        <p:spPr>
          <a:xfrm>
            <a:off x="4680433" y="4051999"/>
            <a:ext cx="814462" cy="338554"/>
          </a:xfrm>
          <a:prstGeom prst="rect">
            <a:avLst/>
          </a:prstGeom>
          <a:noFill/>
        </p:spPr>
        <p:txBody>
          <a:bodyPr wrap="square" rtlCol="0">
            <a:spAutoFit/>
          </a:bodyPr>
          <a:lstStyle/>
          <a:p>
            <a:r>
              <a:rPr lang="en-US" sz="1600" dirty="0"/>
              <a:t>is</a:t>
            </a:r>
          </a:p>
        </p:txBody>
      </p:sp>
      <p:sp>
        <p:nvSpPr>
          <p:cNvPr id="36" name="TextBox 35"/>
          <p:cNvSpPr txBox="1"/>
          <p:nvPr/>
        </p:nvSpPr>
        <p:spPr>
          <a:xfrm>
            <a:off x="6204693" y="4059832"/>
            <a:ext cx="573103" cy="338554"/>
          </a:xfrm>
          <a:prstGeom prst="rect">
            <a:avLst/>
          </a:prstGeom>
          <a:noFill/>
        </p:spPr>
        <p:txBody>
          <a:bodyPr wrap="square" rtlCol="0">
            <a:spAutoFit/>
          </a:bodyPr>
          <a:lstStyle/>
          <a:p>
            <a:r>
              <a:rPr lang="en-US" sz="1600" dirty="0"/>
              <a:t>so</a:t>
            </a:r>
          </a:p>
        </p:txBody>
      </p:sp>
      <p:grpSp>
        <p:nvGrpSpPr>
          <p:cNvPr id="40" name="Group 39"/>
          <p:cNvGrpSpPr/>
          <p:nvPr/>
        </p:nvGrpSpPr>
        <p:grpSpPr>
          <a:xfrm>
            <a:off x="4128202" y="2498577"/>
            <a:ext cx="1634169" cy="1410485"/>
            <a:chOff x="1263416" y="4062374"/>
            <a:chExt cx="2178457" cy="1716583"/>
          </a:xfrm>
        </p:grpSpPr>
        <p:sp>
          <p:nvSpPr>
            <p:cNvPr id="41" name="TextBox 40"/>
            <p:cNvSpPr txBox="1"/>
            <p:nvPr/>
          </p:nvSpPr>
          <p:spPr>
            <a:xfrm>
              <a:off x="1959490" y="5366931"/>
              <a:ext cx="585879" cy="412026"/>
            </a:xfrm>
            <a:prstGeom prst="rect">
              <a:avLst/>
            </a:prstGeom>
            <a:solidFill>
              <a:schemeClr val="bg1"/>
            </a:solidFill>
            <a:ln w="38100">
              <a:solidFill>
                <a:srgbClr val="C00000"/>
              </a:solidFill>
            </a:ln>
          </p:spPr>
          <p:txBody>
            <a:bodyPr wrap="square" rtlCol="0">
              <a:spAutoFit/>
            </a:bodyPr>
            <a:lstStyle/>
            <a:p>
              <a:pPr algn="ctr"/>
              <a:r>
                <a:rPr lang="en-US" sz="1600" dirty="0"/>
                <a:t>x2</a:t>
              </a:r>
            </a:p>
          </p:txBody>
        </p:sp>
        <p:grpSp>
          <p:nvGrpSpPr>
            <p:cNvPr id="43" name="Group 42"/>
            <p:cNvGrpSpPr/>
            <p:nvPr/>
          </p:nvGrpSpPr>
          <p:grpSpPr>
            <a:xfrm>
              <a:off x="1905000" y="4247040"/>
              <a:ext cx="637445" cy="562051"/>
              <a:chOff x="3858302" y="3151589"/>
              <a:chExt cx="637445" cy="562051"/>
            </a:xfrm>
          </p:grpSpPr>
          <p:sp>
            <p:nvSpPr>
              <p:cNvPr id="50" name="Oval 49"/>
              <p:cNvSpPr/>
              <p:nvPr/>
            </p:nvSpPr>
            <p:spPr bwMode="auto">
              <a:xfrm>
                <a:off x="3858302" y="3151589"/>
                <a:ext cx="637445" cy="562051"/>
              </a:xfrm>
              <a:prstGeom prst="ellipse">
                <a:avLst/>
              </a:prstGeom>
              <a:solidFill>
                <a:srgbClr val="C00000"/>
              </a:solidFill>
              <a:ln w="9525"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1600" dirty="0">
                  <a:latin typeface="Arial" panose="020B0604020202020204" pitchFamily="34" charset="0"/>
                  <a:ea typeface="ヒラギノ角ゴ Pro W3" pitchFamily="86" charset="-128"/>
                </a:endParaRPr>
              </a:p>
            </p:txBody>
          </p:sp>
          <mc:AlternateContent xmlns:mc="http://schemas.openxmlformats.org/markup-compatibility/2006" xmlns:a14="http://schemas.microsoft.com/office/drawing/2010/main">
            <mc:Choice Requires="a14">
              <p:sp>
                <p:nvSpPr>
                  <p:cNvPr id="51" name="TextBox 50"/>
                  <p:cNvSpPr txBox="1"/>
                  <p:nvPr/>
                </p:nvSpPr>
                <p:spPr>
                  <a:xfrm>
                    <a:off x="3934555" y="3247949"/>
                    <a:ext cx="413878" cy="299655"/>
                  </a:xfrm>
                  <a:prstGeom prst="rect">
                    <a:avLst/>
                  </a:prstGeom>
                  <a:solidFill>
                    <a:srgbClr val="C00000"/>
                  </a:solidFill>
                </p:spPr>
                <p:txBody>
                  <a:bodyPr wrap="none" lIns="0" tIns="0" rIns="0" bIns="0" rtlCol="0">
                    <a:spAutoFit/>
                  </a:bodyPr>
                  <a:lstStyle/>
                  <a:p>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𝑓</m:t>
                            </m:r>
                          </m:e>
                          <m:sub>
                            <m:r>
                              <a:rPr lang="en-US" sz="1600" i="1">
                                <a:solidFill>
                                  <a:schemeClr val="bg1"/>
                                </a:solidFill>
                                <a:latin typeface="Cambria Math" panose="02040503050406030204" pitchFamily="18" charset="0"/>
                              </a:rPr>
                              <m:t>h</m:t>
                            </m:r>
                          </m:sub>
                        </m:sSub>
                      </m:oMath>
                    </a14:m>
                    <a:r>
                      <a:rPr lang="en-US" sz="1600" dirty="0">
                        <a:solidFill>
                          <a:schemeClr val="bg1"/>
                        </a:solidFill>
                      </a:rPr>
                      <a:t>()</a:t>
                    </a:r>
                  </a:p>
                </p:txBody>
              </p:sp>
            </mc:Choice>
            <mc:Fallback xmlns="">
              <p:sp>
                <p:nvSpPr>
                  <p:cNvPr id="51" name="TextBox 50"/>
                  <p:cNvSpPr txBox="1">
                    <a:spLocks noRot="1" noChangeAspect="1" noMove="1" noResize="1" noEditPoints="1" noAdjustHandles="1" noChangeArrowheads="1" noChangeShapeType="1" noTextEdit="1"/>
                  </p:cNvSpPr>
                  <p:nvPr/>
                </p:nvSpPr>
                <p:spPr>
                  <a:xfrm>
                    <a:off x="3934555" y="3247949"/>
                    <a:ext cx="413878" cy="299655"/>
                  </a:xfrm>
                  <a:prstGeom prst="rect">
                    <a:avLst/>
                  </a:prstGeom>
                  <a:blipFill>
                    <a:blip r:embed="rId5"/>
                    <a:stretch>
                      <a:fillRect l="-32000" t="-27500" r="-40000" b="-50000"/>
                    </a:stretch>
                  </a:blipFill>
                </p:spPr>
                <p:txBody>
                  <a:bodyPr/>
                  <a:lstStyle/>
                  <a:p>
                    <a:r>
                      <a:rPr lang="en-US">
                        <a:noFill/>
                      </a:rPr>
                      <a:t> </a:t>
                    </a:r>
                  </a:p>
                </p:txBody>
              </p:sp>
            </mc:Fallback>
          </mc:AlternateContent>
        </p:grpSp>
        <p:cxnSp>
          <p:nvCxnSpPr>
            <p:cNvPr id="44" name="Straight Arrow Connector 43"/>
            <p:cNvCxnSpPr>
              <a:endCxn id="50" idx="2"/>
            </p:cNvCxnSpPr>
            <p:nvPr/>
          </p:nvCxnSpPr>
          <p:spPr bwMode="auto">
            <a:xfrm>
              <a:off x="1263416" y="4522493"/>
              <a:ext cx="641584" cy="557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5" name="Straight Arrow Connector 44"/>
            <p:cNvCxnSpPr>
              <a:stCxn id="41" idx="0"/>
              <a:endCxn id="50" idx="4"/>
            </p:cNvCxnSpPr>
            <p:nvPr/>
          </p:nvCxnSpPr>
          <p:spPr bwMode="auto">
            <a:xfrm flipH="1" flipV="1">
              <a:off x="2223723" y="4809091"/>
              <a:ext cx="28708" cy="58449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6" name="TextBox 45"/>
                <p:cNvSpPr txBox="1"/>
                <p:nvPr/>
              </p:nvSpPr>
              <p:spPr>
                <a:xfrm>
                  <a:off x="1339667" y="4062374"/>
                  <a:ext cx="396269" cy="2996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h</m:t>
                            </m:r>
                          </m:sub>
                        </m:sSub>
                      </m:oMath>
                    </m:oMathPara>
                  </a14:m>
                  <a:endParaRPr lang="en-US" sz="1600" dirty="0"/>
                </a:p>
              </p:txBody>
            </p:sp>
          </mc:Choice>
          <mc:Fallback xmlns="">
            <p:sp>
              <p:nvSpPr>
                <p:cNvPr id="46" name="TextBox 45"/>
                <p:cNvSpPr txBox="1">
                  <a:spLocks noRot="1" noChangeAspect="1" noMove="1" noResize="1" noEditPoints="1" noAdjustHandles="1" noChangeArrowheads="1" noChangeShapeType="1" noTextEdit="1"/>
                </p:cNvSpPr>
                <p:nvPr/>
              </p:nvSpPr>
              <p:spPr>
                <a:xfrm>
                  <a:off x="1339667" y="4062374"/>
                  <a:ext cx="396269" cy="299655"/>
                </a:xfrm>
                <a:prstGeom prst="rect">
                  <a:avLst/>
                </a:prstGeom>
                <a:blipFill>
                  <a:blip r:embed="rId6"/>
                  <a:stretch>
                    <a:fillRect l="-10417" r="-4167"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1776051" y="4897398"/>
                  <a:ext cx="381909" cy="2996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𝑥</m:t>
                            </m:r>
                          </m:sub>
                        </m:sSub>
                      </m:oMath>
                    </m:oMathPara>
                  </a14:m>
                  <a:endParaRPr lang="en-US" sz="1600" dirty="0"/>
                </a:p>
              </p:txBody>
            </p:sp>
          </mc:Choice>
          <mc:Fallback xmlns="">
            <p:sp>
              <p:nvSpPr>
                <p:cNvPr id="47" name="TextBox 46"/>
                <p:cNvSpPr txBox="1">
                  <a:spLocks noRot="1" noChangeAspect="1" noMove="1" noResize="1" noEditPoints="1" noAdjustHandles="1" noChangeArrowheads="1" noChangeShapeType="1" noTextEdit="1"/>
                </p:cNvSpPr>
                <p:nvPr/>
              </p:nvSpPr>
              <p:spPr>
                <a:xfrm>
                  <a:off x="1776051" y="4897398"/>
                  <a:ext cx="381909" cy="299655"/>
                </a:xfrm>
                <a:prstGeom prst="rect">
                  <a:avLst/>
                </a:prstGeom>
                <a:blipFill>
                  <a:blip r:embed="rId7"/>
                  <a:stretch>
                    <a:fillRect l="-8511" b="-9756"/>
                  </a:stretch>
                </a:blipFill>
              </p:spPr>
              <p:txBody>
                <a:bodyPr/>
                <a:lstStyle/>
                <a:p>
                  <a:r>
                    <a:rPr lang="en-US">
                      <a:noFill/>
                    </a:rPr>
                    <a:t> </a:t>
                  </a:r>
                </a:p>
              </p:txBody>
            </p:sp>
          </mc:Fallback>
        </mc:AlternateContent>
        <p:sp>
          <p:nvSpPr>
            <p:cNvPr id="48" name="TextBox 47"/>
            <p:cNvSpPr txBox="1"/>
            <p:nvPr/>
          </p:nvSpPr>
          <p:spPr>
            <a:xfrm>
              <a:off x="2895599" y="4337827"/>
              <a:ext cx="546274" cy="412026"/>
            </a:xfrm>
            <a:prstGeom prst="rect">
              <a:avLst/>
            </a:prstGeom>
            <a:solidFill>
              <a:schemeClr val="bg1"/>
            </a:solidFill>
            <a:ln w="38100">
              <a:solidFill>
                <a:srgbClr val="C00000"/>
              </a:solidFill>
            </a:ln>
          </p:spPr>
          <p:txBody>
            <a:bodyPr wrap="square" rtlCol="0">
              <a:spAutoFit/>
            </a:bodyPr>
            <a:lstStyle/>
            <a:p>
              <a:pPr algn="ctr"/>
              <a:r>
                <a:rPr lang="en-US" sz="1600" dirty="0"/>
                <a:t>h2</a:t>
              </a:r>
            </a:p>
          </p:txBody>
        </p:sp>
        <p:cxnSp>
          <p:nvCxnSpPr>
            <p:cNvPr id="49" name="Straight Arrow Connector 48"/>
            <p:cNvCxnSpPr>
              <a:stCxn id="50" idx="6"/>
              <a:endCxn id="48" idx="1"/>
            </p:cNvCxnSpPr>
            <p:nvPr/>
          </p:nvCxnSpPr>
          <p:spPr bwMode="auto">
            <a:xfrm>
              <a:off x="2542445" y="4528066"/>
              <a:ext cx="353155" cy="1577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nvGrpSpPr>
          <p:cNvPr id="52" name="Group 51"/>
          <p:cNvGrpSpPr/>
          <p:nvPr/>
        </p:nvGrpSpPr>
        <p:grpSpPr>
          <a:xfrm>
            <a:off x="5751531" y="2502481"/>
            <a:ext cx="1634169" cy="1508650"/>
            <a:chOff x="1263416" y="4062374"/>
            <a:chExt cx="2178457" cy="1836052"/>
          </a:xfrm>
        </p:grpSpPr>
        <p:sp>
          <p:nvSpPr>
            <p:cNvPr id="53" name="TextBox 52"/>
            <p:cNvSpPr txBox="1"/>
            <p:nvPr/>
          </p:nvSpPr>
          <p:spPr>
            <a:xfrm>
              <a:off x="1956566" y="5486400"/>
              <a:ext cx="585879" cy="412026"/>
            </a:xfrm>
            <a:prstGeom prst="rect">
              <a:avLst/>
            </a:prstGeom>
            <a:solidFill>
              <a:schemeClr val="bg1"/>
            </a:solidFill>
            <a:ln w="38100">
              <a:solidFill>
                <a:srgbClr val="C00000"/>
              </a:solidFill>
            </a:ln>
          </p:spPr>
          <p:txBody>
            <a:bodyPr wrap="square" rtlCol="0">
              <a:spAutoFit/>
            </a:bodyPr>
            <a:lstStyle/>
            <a:p>
              <a:pPr algn="ctr"/>
              <a:r>
                <a:rPr lang="en-US" sz="1600" dirty="0"/>
                <a:t>x3</a:t>
              </a:r>
            </a:p>
          </p:txBody>
        </p:sp>
        <p:grpSp>
          <p:nvGrpSpPr>
            <p:cNvPr id="55" name="Group 54"/>
            <p:cNvGrpSpPr/>
            <p:nvPr/>
          </p:nvGrpSpPr>
          <p:grpSpPr>
            <a:xfrm>
              <a:off x="1905000" y="4247040"/>
              <a:ext cx="637445" cy="562051"/>
              <a:chOff x="3858302" y="3151589"/>
              <a:chExt cx="637445" cy="562051"/>
            </a:xfrm>
          </p:grpSpPr>
          <p:sp>
            <p:nvSpPr>
              <p:cNvPr id="62" name="Oval 61"/>
              <p:cNvSpPr/>
              <p:nvPr/>
            </p:nvSpPr>
            <p:spPr bwMode="auto">
              <a:xfrm>
                <a:off x="3858302" y="3151589"/>
                <a:ext cx="637445" cy="562051"/>
              </a:xfrm>
              <a:prstGeom prst="ellipse">
                <a:avLst/>
              </a:prstGeom>
              <a:solidFill>
                <a:srgbClr val="C00000"/>
              </a:solidFill>
              <a:ln w="9525"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1600" dirty="0">
                  <a:latin typeface="Arial" panose="020B0604020202020204" pitchFamily="34" charset="0"/>
                  <a:ea typeface="ヒラギノ角ゴ Pro W3" pitchFamily="86" charset="-128"/>
                </a:endParaRPr>
              </a:p>
            </p:txBody>
          </p:sp>
          <mc:AlternateContent xmlns:mc="http://schemas.openxmlformats.org/markup-compatibility/2006" xmlns:a14="http://schemas.microsoft.com/office/drawing/2010/main">
            <mc:Choice Requires="a14">
              <p:sp>
                <p:nvSpPr>
                  <p:cNvPr id="63" name="TextBox 62"/>
                  <p:cNvSpPr txBox="1"/>
                  <p:nvPr/>
                </p:nvSpPr>
                <p:spPr>
                  <a:xfrm>
                    <a:off x="3934555" y="3247949"/>
                    <a:ext cx="413878" cy="299655"/>
                  </a:xfrm>
                  <a:prstGeom prst="rect">
                    <a:avLst/>
                  </a:prstGeom>
                  <a:solidFill>
                    <a:srgbClr val="C00000"/>
                  </a:solidFill>
                </p:spPr>
                <p:txBody>
                  <a:bodyPr wrap="none" lIns="0" tIns="0" rIns="0" bIns="0" rtlCol="0">
                    <a:spAutoFit/>
                  </a:bodyPr>
                  <a:lstStyle/>
                  <a:p>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𝑓</m:t>
                            </m:r>
                          </m:e>
                          <m:sub>
                            <m:r>
                              <a:rPr lang="en-US" sz="1600" i="1">
                                <a:solidFill>
                                  <a:schemeClr val="bg1"/>
                                </a:solidFill>
                                <a:latin typeface="Cambria Math" panose="02040503050406030204" pitchFamily="18" charset="0"/>
                              </a:rPr>
                              <m:t>h</m:t>
                            </m:r>
                          </m:sub>
                        </m:sSub>
                      </m:oMath>
                    </a14:m>
                    <a:r>
                      <a:rPr lang="en-US" sz="1600" dirty="0">
                        <a:solidFill>
                          <a:schemeClr val="bg1"/>
                        </a:solidFill>
                      </a:rPr>
                      <a:t>()</a:t>
                    </a:r>
                  </a:p>
                </p:txBody>
              </p:sp>
            </mc:Choice>
            <mc:Fallback xmlns="">
              <p:sp>
                <p:nvSpPr>
                  <p:cNvPr id="63" name="TextBox 62"/>
                  <p:cNvSpPr txBox="1">
                    <a:spLocks noRot="1" noChangeAspect="1" noMove="1" noResize="1" noEditPoints="1" noAdjustHandles="1" noChangeArrowheads="1" noChangeShapeType="1" noTextEdit="1"/>
                  </p:cNvSpPr>
                  <p:nvPr/>
                </p:nvSpPr>
                <p:spPr>
                  <a:xfrm>
                    <a:off x="3934555" y="3247949"/>
                    <a:ext cx="413878" cy="299655"/>
                  </a:xfrm>
                  <a:prstGeom prst="rect">
                    <a:avLst/>
                  </a:prstGeom>
                  <a:blipFill>
                    <a:blip r:embed="rId8"/>
                    <a:stretch>
                      <a:fillRect l="-31373" t="-24390" r="-37255" b="-48780"/>
                    </a:stretch>
                  </a:blipFill>
                </p:spPr>
                <p:txBody>
                  <a:bodyPr/>
                  <a:lstStyle/>
                  <a:p>
                    <a:r>
                      <a:rPr lang="en-US">
                        <a:noFill/>
                      </a:rPr>
                      <a:t> </a:t>
                    </a:r>
                  </a:p>
                </p:txBody>
              </p:sp>
            </mc:Fallback>
          </mc:AlternateContent>
        </p:grpSp>
        <p:cxnSp>
          <p:nvCxnSpPr>
            <p:cNvPr id="56" name="Straight Arrow Connector 55"/>
            <p:cNvCxnSpPr>
              <a:endCxn id="62" idx="2"/>
            </p:cNvCxnSpPr>
            <p:nvPr/>
          </p:nvCxnSpPr>
          <p:spPr bwMode="auto">
            <a:xfrm>
              <a:off x="1263416" y="4522493"/>
              <a:ext cx="641584" cy="557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 name="Straight Arrow Connector 56"/>
            <p:cNvCxnSpPr>
              <a:stCxn id="53" idx="0"/>
              <a:endCxn id="62" idx="4"/>
            </p:cNvCxnSpPr>
            <p:nvPr/>
          </p:nvCxnSpPr>
          <p:spPr bwMode="auto">
            <a:xfrm flipH="1" flipV="1">
              <a:off x="2223723" y="4809092"/>
              <a:ext cx="25783" cy="67730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58" name="TextBox 57"/>
                <p:cNvSpPr txBox="1"/>
                <p:nvPr/>
              </p:nvSpPr>
              <p:spPr>
                <a:xfrm>
                  <a:off x="1339667" y="4062374"/>
                  <a:ext cx="396269" cy="2996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h</m:t>
                            </m:r>
                          </m:sub>
                        </m:sSub>
                      </m:oMath>
                    </m:oMathPara>
                  </a14:m>
                  <a:endParaRPr lang="en-US" sz="1600" dirty="0"/>
                </a:p>
              </p:txBody>
            </p:sp>
          </mc:Choice>
          <mc:Fallback xmlns="">
            <p:sp>
              <p:nvSpPr>
                <p:cNvPr id="58" name="TextBox 57"/>
                <p:cNvSpPr txBox="1">
                  <a:spLocks noRot="1" noChangeAspect="1" noMove="1" noResize="1" noEditPoints="1" noAdjustHandles="1" noChangeArrowheads="1" noChangeShapeType="1" noTextEdit="1"/>
                </p:cNvSpPr>
                <p:nvPr/>
              </p:nvSpPr>
              <p:spPr>
                <a:xfrm>
                  <a:off x="1339667" y="4062374"/>
                  <a:ext cx="396269" cy="299655"/>
                </a:xfrm>
                <a:prstGeom prst="rect">
                  <a:avLst/>
                </a:prstGeom>
                <a:blipFill>
                  <a:blip r:embed="rId9"/>
                  <a:stretch>
                    <a:fillRect l="-10204" r="-2041"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p:cNvSpPr txBox="1"/>
                <p:nvPr/>
              </p:nvSpPr>
              <p:spPr>
                <a:xfrm>
                  <a:off x="1776051" y="4897398"/>
                  <a:ext cx="381909" cy="2996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𝑥</m:t>
                            </m:r>
                          </m:sub>
                        </m:sSub>
                      </m:oMath>
                    </m:oMathPara>
                  </a14:m>
                  <a:endParaRPr lang="en-US" sz="1600" dirty="0"/>
                </a:p>
              </p:txBody>
            </p:sp>
          </mc:Choice>
          <mc:Fallback xmlns="">
            <p:sp>
              <p:nvSpPr>
                <p:cNvPr id="59" name="TextBox 58"/>
                <p:cNvSpPr txBox="1">
                  <a:spLocks noRot="1" noChangeAspect="1" noMove="1" noResize="1" noEditPoints="1" noAdjustHandles="1" noChangeArrowheads="1" noChangeShapeType="1" noTextEdit="1"/>
                </p:cNvSpPr>
                <p:nvPr/>
              </p:nvSpPr>
              <p:spPr>
                <a:xfrm>
                  <a:off x="1776051" y="4897398"/>
                  <a:ext cx="381909" cy="299655"/>
                </a:xfrm>
                <a:prstGeom prst="rect">
                  <a:avLst/>
                </a:prstGeom>
                <a:blipFill>
                  <a:blip r:embed="rId10"/>
                  <a:stretch>
                    <a:fillRect l="-10638" b="-12500"/>
                  </a:stretch>
                </a:blipFill>
              </p:spPr>
              <p:txBody>
                <a:bodyPr/>
                <a:lstStyle/>
                <a:p>
                  <a:r>
                    <a:rPr lang="en-US">
                      <a:noFill/>
                    </a:rPr>
                    <a:t> </a:t>
                  </a:r>
                </a:p>
              </p:txBody>
            </p:sp>
          </mc:Fallback>
        </mc:AlternateContent>
        <p:sp>
          <p:nvSpPr>
            <p:cNvPr id="60" name="TextBox 59"/>
            <p:cNvSpPr txBox="1"/>
            <p:nvPr/>
          </p:nvSpPr>
          <p:spPr>
            <a:xfrm>
              <a:off x="2895599" y="4337827"/>
              <a:ext cx="546274" cy="412026"/>
            </a:xfrm>
            <a:prstGeom prst="rect">
              <a:avLst/>
            </a:prstGeom>
            <a:solidFill>
              <a:schemeClr val="bg1"/>
            </a:solidFill>
            <a:ln w="38100">
              <a:solidFill>
                <a:srgbClr val="C00000"/>
              </a:solidFill>
            </a:ln>
          </p:spPr>
          <p:txBody>
            <a:bodyPr wrap="square" rtlCol="0">
              <a:spAutoFit/>
            </a:bodyPr>
            <a:lstStyle/>
            <a:p>
              <a:pPr algn="ctr"/>
              <a:r>
                <a:rPr lang="en-US" sz="1600" dirty="0"/>
                <a:t>h3</a:t>
              </a:r>
            </a:p>
          </p:txBody>
        </p:sp>
        <p:cxnSp>
          <p:nvCxnSpPr>
            <p:cNvPr id="61" name="Straight Arrow Connector 60"/>
            <p:cNvCxnSpPr>
              <a:stCxn id="62" idx="6"/>
              <a:endCxn id="60" idx="1"/>
            </p:cNvCxnSpPr>
            <p:nvPr/>
          </p:nvCxnSpPr>
          <p:spPr bwMode="auto">
            <a:xfrm>
              <a:off x="2542445" y="4528067"/>
              <a:ext cx="353155" cy="1577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65" name="Oval 64"/>
          <p:cNvSpPr/>
          <p:nvPr/>
        </p:nvSpPr>
        <p:spPr bwMode="auto">
          <a:xfrm>
            <a:off x="9650516" y="2651458"/>
            <a:ext cx="521784" cy="461827"/>
          </a:xfrm>
          <a:prstGeom prst="ellipse">
            <a:avLst/>
          </a:prstGeom>
          <a:solidFill>
            <a:srgbClr val="C00000"/>
          </a:solidFill>
          <a:ln w="9525"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1600" dirty="0">
              <a:latin typeface="Arial" panose="020B0604020202020204" pitchFamily="34" charset="0"/>
              <a:ea typeface="ヒラギノ角ゴ Pro W3" pitchFamily="86" charset="-128"/>
            </a:endParaRPr>
          </a:p>
        </p:txBody>
      </p:sp>
      <mc:AlternateContent xmlns:mc="http://schemas.openxmlformats.org/markup-compatibility/2006" xmlns:a14="http://schemas.microsoft.com/office/drawing/2010/main">
        <mc:Choice Requires="a14">
          <p:sp>
            <p:nvSpPr>
              <p:cNvPr id="66" name="TextBox 65"/>
              <p:cNvSpPr txBox="1"/>
              <p:nvPr/>
            </p:nvSpPr>
            <p:spPr>
              <a:xfrm>
                <a:off x="9738655" y="2742243"/>
                <a:ext cx="389551" cy="265650"/>
              </a:xfrm>
              <a:prstGeom prst="rect">
                <a:avLst/>
              </a:prstGeom>
              <a:solidFill>
                <a:srgbClr val="C00000"/>
              </a:solidFill>
            </p:spPr>
            <p:txBody>
              <a:bodyPr wrap="square" lIns="0" tIns="0" rIns="0" bIns="0" rtlCol="0">
                <a:spAutoFit/>
              </a:bodyPr>
              <a:lstStyle/>
              <a:p>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𝑓</m:t>
                        </m:r>
                      </m:e>
                      <m:sub>
                        <m:r>
                          <a:rPr lang="en-US" sz="1600" i="1">
                            <a:solidFill>
                              <a:schemeClr val="bg1"/>
                            </a:solidFill>
                            <a:latin typeface="Cambria Math" panose="02040503050406030204" pitchFamily="18" charset="0"/>
                          </a:rPr>
                          <m:t>𝑦</m:t>
                        </m:r>
                      </m:sub>
                    </m:sSub>
                  </m:oMath>
                </a14:m>
                <a:r>
                  <a:rPr lang="en-US" sz="1600" dirty="0">
                    <a:solidFill>
                      <a:schemeClr val="bg1"/>
                    </a:solidFill>
                  </a:rPr>
                  <a:t>()</a:t>
                </a:r>
              </a:p>
            </p:txBody>
          </p:sp>
        </mc:Choice>
        <mc:Fallback xmlns="">
          <p:sp>
            <p:nvSpPr>
              <p:cNvPr id="66" name="TextBox 65"/>
              <p:cNvSpPr txBox="1">
                <a:spLocks noRot="1" noChangeAspect="1" noMove="1" noResize="1" noEditPoints="1" noAdjustHandles="1" noChangeArrowheads="1" noChangeShapeType="1" noTextEdit="1"/>
              </p:cNvSpPr>
              <p:nvPr/>
            </p:nvSpPr>
            <p:spPr>
              <a:xfrm>
                <a:off x="9738655" y="2742243"/>
                <a:ext cx="389551" cy="265650"/>
              </a:xfrm>
              <a:prstGeom prst="rect">
                <a:avLst/>
              </a:prstGeom>
              <a:blipFill>
                <a:blip r:embed="rId11"/>
                <a:stretch>
                  <a:fillRect l="-25397" t="-23256" r="-9524" b="-41860"/>
                </a:stretch>
              </a:blipFill>
            </p:spPr>
            <p:txBody>
              <a:bodyPr/>
              <a:lstStyle/>
              <a:p>
                <a:r>
                  <a:rPr lang="en-US">
                    <a:noFill/>
                  </a:rPr>
                  <a:t> </a:t>
                </a:r>
              </a:p>
            </p:txBody>
          </p:sp>
        </mc:Fallback>
      </mc:AlternateContent>
      <p:cxnSp>
        <p:nvCxnSpPr>
          <p:cNvPr id="68" name="Straight Arrow Connector 67"/>
          <p:cNvCxnSpPr>
            <a:stCxn id="65" idx="4"/>
            <a:endCxn id="76" idx="0"/>
          </p:cNvCxnSpPr>
          <p:nvPr/>
        </p:nvCxnSpPr>
        <p:spPr bwMode="auto">
          <a:xfrm>
            <a:off x="9911408" y="3113284"/>
            <a:ext cx="0" cy="54390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71" name="TextBox 70"/>
              <p:cNvSpPr txBox="1"/>
              <p:nvPr/>
            </p:nvSpPr>
            <p:spPr>
              <a:xfrm>
                <a:off x="9181611" y="2632469"/>
                <a:ext cx="227849" cy="2656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𝑦</m:t>
                          </m:r>
                        </m:sub>
                      </m:sSub>
                    </m:oMath>
                  </m:oMathPara>
                </a14:m>
                <a:endParaRPr lang="en-US" sz="1600" dirty="0"/>
              </a:p>
            </p:txBody>
          </p:sp>
        </mc:Choice>
        <mc:Fallback xmlns="">
          <p:sp>
            <p:nvSpPr>
              <p:cNvPr id="71" name="TextBox 70"/>
              <p:cNvSpPr txBox="1">
                <a:spLocks noRot="1" noChangeAspect="1" noMove="1" noResize="1" noEditPoints="1" noAdjustHandles="1" noChangeArrowheads="1" noChangeShapeType="1" noTextEdit="1"/>
              </p:cNvSpPr>
              <p:nvPr/>
            </p:nvSpPr>
            <p:spPr>
              <a:xfrm>
                <a:off x="9181611" y="2632469"/>
                <a:ext cx="227849" cy="265650"/>
              </a:xfrm>
              <a:prstGeom prst="rect">
                <a:avLst/>
              </a:prstGeom>
              <a:blipFill>
                <a:blip r:embed="rId12"/>
                <a:stretch>
                  <a:fillRect l="-21053" r="-21053" b="-23256"/>
                </a:stretch>
              </a:blipFill>
            </p:spPr>
            <p:txBody>
              <a:bodyPr/>
              <a:lstStyle/>
              <a:p>
                <a:r>
                  <a:rPr lang="en-US">
                    <a:noFill/>
                  </a:rPr>
                  <a:t> </a:t>
                </a:r>
              </a:p>
            </p:txBody>
          </p:sp>
        </mc:Fallback>
      </mc:AlternateContent>
      <p:sp>
        <p:nvSpPr>
          <p:cNvPr id="76" name="TextBox 75"/>
          <p:cNvSpPr txBox="1"/>
          <p:nvPr/>
        </p:nvSpPr>
        <p:spPr>
          <a:xfrm>
            <a:off x="9239917" y="3657188"/>
            <a:ext cx="1342982" cy="369332"/>
          </a:xfrm>
          <a:prstGeom prst="rect">
            <a:avLst/>
          </a:prstGeom>
          <a:solidFill>
            <a:schemeClr val="bg1"/>
          </a:solidFill>
          <a:ln w="38100">
            <a:solidFill>
              <a:srgbClr val="C00000"/>
            </a:solidFill>
          </a:ln>
        </p:spPr>
        <p:txBody>
          <a:bodyPr wrap="square" rtlCol="0">
            <a:spAutoFit/>
          </a:bodyPr>
          <a:lstStyle/>
          <a:p>
            <a:pPr algn="ctr"/>
            <a:r>
              <a:rPr lang="en-US" dirty="0"/>
              <a:t>OUTPUT</a:t>
            </a:r>
          </a:p>
        </p:txBody>
      </p:sp>
      <p:grpSp>
        <p:nvGrpSpPr>
          <p:cNvPr id="64" name="Group 63"/>
          <p:cNvGrpSpPr/>
          <p:nvPr/>
        </p:nvGrpSpPr>
        <p:grpSpPr>
          <a:xfrm>
            <a:off x="7377964" y="2514668"/>
            <a:ext cx="1647614" cy="1445780"/>
            <a:chOff x="1263416" y="4062374"/>
            <a:chExt cx="2178457" cy="1859446"/>
          </a:xfrm>
        </p:grpSpPr>
        <p:sp>
          <p:nvSpPr>
            <p:cNvPr id="69" name="TextBox 68"/>
            <p:cNvSpPr txBox="1"/>
            <p:nvPr/>
          </p:nvSpPr>
          <p:spPr>
            <a:xfrm>
              <a:off x="1956566" y="5486399"/>
              <a:ext cx="528701" cy="435421"/>
            </a:xfrm>
            <a:prstGeom prst="rect">
              <a:avLst/>
            </a:prstGeom>
            <a:solidFill>
              <a:schemeClr val="bg1"/>
            </a:solidFill>
            <a:ln w="38100">
              <a:solidFill>
                <a:srgbClr val="C00000"/>
              </a:solidFill>
            </a:ln>
          </p:spPr>
          <p:txBody>
            <a:bodyPr wrap="square" rtlCol="0">
              <a:spAutoFit/>
            </a:bodyPr>
            <a:lstStyle/>
            <a:p>
              <a:pPr algn="ctr"/>
              <a:r>
                <a:rPr lang="en-US" sz="1600" dirty="0"/>
                <a:t>x4</a:t>
              </a:r>
            </a:p>
          </p:txBody>
        </p:sp>
        <p:grpSp>
          <p:nvGrpSpPr>
            <p:cNvPr id="72" name="Group 71"/>
            <p:cNvGrpSpPr/>
            <p:nvPr/>
          </p:nvGrpSpPr>
          <p:grpSpPr>
            <a:xfrm>
              <a:off x="1905000" y="4247040"/>
              <a:ext cx="637445" cy="562051"/>
              <a:chOff x="3858302" y="3151589"/>
              <a:chExt cx="637445" cy="562051"/>
            </a:xfrm>
          </p:grpSpPr>
          <p:sp>
            <p:nvSpPr>
              <p:cNvPr id="80" name="Oval 79"/>
              <p:cNvSpPr/>
              <p:nvPr/>
            </p:nvSpPr>
            <p:spPr bwMode="auto">
              <a:xfrm>
                <a:off x="3858302" y="3151589"/>
                <a:ext cx="637445" cy="562051"/>
              </a:xfrm>
              <a:prstGeom prst="ellipse">
                <a:avLst/>
              </a:prstGeom>
              <a:solidFill>
                <a:srgbClr val="C00000"/>
              </a:solidFill>
              <a:ln w="9525"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1600" dirty="0">
                  <a:latin typeface="Arial" panose="020B0604020202020204" pitchFamily="34" charset="0"/>
                  <a:ea typeface="ヒラギノ角ゴ Pro W3" pitchFamily="86" charset="-128"/>
                </a:endParaRPr>
              </a:p>
            </p:txBody>
          </p:sp>
          <mc:AlternateContent xmlns:mc="http://schemas.openxmlformats.org/markup-compatibility/2006" xmlns:a14="http://schemas.microsoft.com/office/drawing/2010/main">
            <mc:Choice Requires="a14">
              <p:sp>
                <p:nvSpPr>
                  <p:cNvPr id="81" name="TextBox 80"/>
                  <p:cNvSpPr txBox="1"/>
                  <p:nvPr/>
                </p:nvSpPr>
                <p:spPr>
                  <a:xfrm>
                    <a:off x="3934555" y="3247949"/>
                    <a:ext cx="410500" cy="316670"/>
                  </a:xfrm>
                  <a:prstGeom prst="rect">
                    <a:avLst/>
                  </a:prstGeom>
                  <a:solidFill>
                    <a:srgbClr val="C00000"/>
                  </a:solidFill>
                </p:spPr>
                <p:txBody>
                  <a:bodyPr wrap="none" lIns="0" tIns="0" rIns="0" bIns="0" rtlCol="0">
                    <a:spAutoFit/>
                  </a:bodyPr>
                  <a:lstStyle/>
                  <a:p>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𝑓</m:t>
                            </m:r>
                          </m:e>
                          <m:sub>
                            <m:r>
                              <a:rPr lang="en-US" sz="1600" i="1">
                                <a:solidFill>
                                  <a:schemeClr val="bg1"/>
                                </a:solidFill>
                                <a:latin typeface="Cambria Math" panose="02040503050406030204" pitchFamily="18" charset="0"/>
                              </a:rPr>
                              <m:t>h</m:t>
                            </m:r>
                          </m:sub>
                        </m:sSub>
                      </m:oMath>
                    </a14:m>
                    <a:r>
                      <a:rPr lang="en-US" sz="1600" dirty="0">
                        <a:solidFill>
                          <a:schemeClr val="bg1"/>
                        </a:solidFill>
                      </a:rPr>
                      <a:t>()</a:t>
                    </a:r>
                  </a:p>
                </p:txBody>
              </p:sp>
            </mc:Choice>
            <mc:Fallback xmlns="">
              <p:sp>
                <p:nvSpPr>
                  <p:cNvPr id="81" name="TextBox 80"/>
                  <p:cNvSpPr txBox="1">
                    <a:spLocks noRot="1" noChangeAspect="1" noMove="1" noResize="1" noEditPoints="1" noAdjustHandles="1" noChangeArrowheads="1" noChangeShapeType="1" noTextEdit="1"/>
                  </p:cNvSpPr>
                  <p:nvPr/>
                </p:nvSpPr>
                <p:spPr>
                  <a:xfrm>
                    <a:off x="3934555" y="3247949"/>
                    <a:ext cx="410500" cy="316670"/>
                  </a:xfrm>
                  <a:prstGeom prst="rect">
                    <a:avLst/>
                  </a:prstGeom>
                  <a:blipFill>
                    <a:blip r:embed="rId13"/>
                    <a:stretch>
                      <a:fillRect l="-29412" t="-24390" r="-39216" b="-48780"/>
                    </a:stretch>
                  </a:blipFill>
                </p:spPr>
                <p:txBody>
                  <a:bodyPr/>
                  <a:lstStyle/>
                  <a:p>
                    <a:r>
                      <a:rPr lang="en-US">
                        <a:noFill/>
                      </a:rPr>
                      <a:t> </a:t>
                    </a:r>
                  </a:p>
                </p:txBody>
              </p:sp>
            </mc:Fallback>
          </mc:AlternateContent>
        </p:grpSp>
        <p:cxnSp>
          <p:nvCxnSpPr>
            <p:cNvPr id="73" name="Straight Arrow Connector 72"/>
            <p:cNvCxnSpPr>
              <a:endCxn id="80" idx="2"/>
            </p:cNvCxnSpPr>
            <p:nvPr/>
          </p:nvCxnSpPr>
          <p:spPr bwMode="auto">
            <a:xfrm flipV="1">
              <a:off x="1263416" y="4528066"/>
              <a:ext cx="641584" cy="2747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74" name="Straight Arrow Connector 73"/>
            <p:cNvCxnSpPr>
              <a:stCxn id="69" idx="0"/>
              <a:endCxn id="80" idx="4"/>
            </p:cNvCxnSpPr>
            <p:nvPr/>
          </p:nvCxnSpPr>
          <p:spPr bwMode="auto">
            <a:xfrm flipV="1">
              <a:off x="2220916" y="4809091"/>
              <a:ext cx="2807" cy="6773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75" name="TextBox 74"/>
                <p:cNvSpPr txBox="1"/>
                <p:nvPr/>
              </p:nvSpPr>
              <p:spPr>
                <a:xfrm>
                  <a:off x="1339667" y="4062374"/>
                  <a:ext cx="393035" cy="3166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h</m:t>
                            </m:r>
                          </m:sub>
                        </m:sSub>
                      </m:oMath>
                    </m:oMathPara>
                  </a14:m>
                  <a:endParaRPr lang="en-US" sz="1600" dirty="0"/>
                </a:p>
              </p:txBody>
            </p:sp>
          </mc:Choice>
          <mc:Fallback xmlns="">
            <p:sp>
              <p:nvSpPr>
                <p:cNvPr id="75" name="TextBox 74"/>
                <p:cNvSpPr txBox="1">
                  <a:spLocks noRot="1" noChangeAspect="1" noMove="1" noResize="1" noEditPoints="1" noAdjustHandles="1" noChangeArrowheads="1" noChangeShapeType="1" noTextEdit="1"/>
                </p:cNvSpPr>
                <p:nvPr/>
              </p:nvSpPr>
              <p:spPr>
                <a:xfrm>
                  <a:off x="1339667" y="4062374"/>
                  <a:ext cx="393035" cy="316670"/>
                </a:xfrm>
                <a:prstGeom prst="rect">
                  <a:avLst/>
                </a:prstGeom>
                <a:blipFill>
                  <a:blip r:embed="rId14"/>
                  <a:stretch>
                    <a:fillRect l="-10204" r="-2041"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1776051" y="4897397"/>
                  <a:ext cx="378793" cy="3166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𝑥</m:t>
                            </m:r>
                          </m:sub>
                        </m:sSub>
                      </m:oMath>
                    </m:oMathPara>
                  </a14:m>
                  <a:endParaRPr lang="en-US" sz="1600" dirty="0"/>
                </a:p>
              </p:txBody>
            </p:sp>
          </mc:Choice>
          <mc:Fallback xmlns="">
            <p:sp>
              <p:nvSpPr>
                <p:cNvPr id="77" name="TextBox 76"/>
                <p:cNvSpPr txBox="1">
                  <a:spLocks noRot="1" noChangeAspect="1" noMove="1" noResize="1" noEditPoints="1" noAdjustHandles="1" noChangeArrowheads="1" noChangeShapeType="1" noTextEdit="1"/>
                </p:cNvSpPr>
                <p:nvPr/>
              </p:nvSpPr>
              <p:spPr>
                <a:xfrm>
                  <a:off x="1776051" y="4897397"/>
                  <a:ext cx="378793" cy="316670"/>
                </a:xfrm>
                <a:prstGeom prst="rect">
                  <a:avLst/>
                </a:prstGeom>
                <a:blipFill>
                  <a:blip r:embed="rId15"/>
                  <a:stretch>
                    <a:fillRect l="-10638" b="-12500"/>
                  </a:stretch>
                </a:blipFill>
              </p:spPr>
              <p:txBody>
                <a:bodyPr/>
                <a:lstStyle/>
                <a:p>
                  <a:r>
                    <a:rPr lang="en-US">
                      <a:noFill/>
                    </a:rPr>
                    <a:t> </a:t>
                  </a:r>
                </a:p>
              </p:txBody>
            </p:sp>
          </mc:Fallback>
        </mc:AlternateContent>
        <p:sp>
          <p:nvSpPr>
            <p:cNvPr id="78" name="TextBox 77"/>
            <p:cNvSpPr txBox="1"/>
            <p:nvPr/>
          </p:nvSpPr>
          <p:spPr>
            <a:xfrm>
              <a:off x="2895600" y="4337827"/>
              <a:ext cx="546273" cy="435421"/>
            </a:xfrm>
            <a:prstGeom prst="rect">
              <a:avLst/>
            </a:prstGeom>
            <a:solidFill>
              <a:schemeClr val="bg1"/>
            </a:solidFill>
            <a:ln w="38100">
              <a:solidFill>
                <a:srgbClr val="C00000"/>
              </a:solidFill>
            </a:ln>
          </p:spPr>
          <p:txBody>
            <a:bodyPr wrap="square" rtlCol="0">
              <a:spAutoFit/>
            </a:bodyPr>
            <a:lstStyle/>
            <a:p>
              <a:pPr algn="ctr"/>
              <a:r>
                <a:rPr lang="en-US" sz="1600" dirty="0"/>
                <a:t>h4</a:t>
              </a:r>
            </a:p>
          </p:txBody>
        </p:sp>
        <p:cxnSp>
          <p:nvCxnSpPr>
            <p:cNvPr id="79" name="Straight Arrow Connector 78"/>
            <p:cNvCxnSpPr>
              <a:stCxn id="80" idx="6"/>
              <a:endCxn id="78" idx="1"/>
            </p:cNvCxnSpPr>
            <p:nvPr/>
          </p:nvCxnSpPr>
          <p:spPr bwMode="auto">
            <a:xfrm>
              <a:off x="2542445" y="4528066"/>
              <a:ext cx="353155" cy="2747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82" name="TextBox 81"/>
          <p:cNvSpPr txBox="1"/>
          <p:nvPr/>
        </p:nvSpPr>
        <p:spPr>
          <a:xfrm>
            <a:off x="7863209" y="4046823"/>
            <a:ext cx="573103" cy="338554"/>
          </a:xfrm>
          <a:prstGeom prst="rect">
            <a:avLst/>
          </a:prstGeom>
          <a:noFill/>
        </p:spPr>
        <p:txBody>
          <a:bodyPr wrap="square" rtlCol="0">
            <a:spAutoFit/>
          </a:bodyPr>
          <a:lstStyle/>
          <a:p>
            <a:r>
              <a:rPr lang="en-US" sz="1600" dirty="0"/>
              <a:t>cool</a:t>
            </a:r>
          </a:p>
        </p:txBody>
      </p:sp>
      <p:cxnSp>
        <p:nvCxnSpPr>
          <p:cNvPr id="83" name="Straight Arrow Connector 82"/>
          <p:cNvCxnSpPr>
            <a:stCxn id="78" idx="3"/>
            <a:endCxn id="65" idx="2"/>
          </p:cNvCxnSpPr>
          <p:nvPr/>
        </p:nvCxnSpPr>
        <p:spPr bwMode="auto">
          <a:xfrm flipV="1">
            <a:off x="9025578" y="2882371"/>
            <a:ext cx="624938" cy="1574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67" name="TextBox 66"/>
          <p:cNvSpPr txBox="1"/>
          <p:nvPr/>
        </p:nvSpPr>
        <p:spPr>
          <a:xfrm>
            <a:off x="4522353" y="1293807"/>
            <a:ext cx="1513235" cy="369332"/>
          </a:xfrm>
          <a:prstGeom prst="rect">
            <a:avLst/>
          </a:prstGeom>
          <a:noFill/>
        </p:spPr>
        <p:txBody>
          <a:bodyPr wrap="none" rtlCol="0">
            <a:spAutoFit/>
          </a:bodyPr>
          <a:lstStyle/>
          <a:p>
            <a:r>
              <a:rPr lang="en-US" dirty="0"/>
              <a:t>RNN is so cool</a:t>
            </a:r>
          </a:p>
        </p:txBody>
      </p:sp>
    </p:spTree>
    <p:extLst>
      <p:ext uri="{BB962C8B-B14F-4D97-AF65-F5344CB8AC3E}">
        <p14:creationId xmlns:p14="http://schemas.microsoft.com/office/powerpoint/2010/main" val="3016477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p:bldP spid="36" grpId="0"/>
      <p:bldP spid="65" grpId="0" animBg="1"/>
      <p:bldP spid="66" grpId="0" animBg="1"/>
      <p:bldP spid="71" grpId="0"/>
      <p:bldP spid="76" grpId="0" animBg="1"/>
      <p:bldP spid="82" grpId="0"/>
      <p:bldP spid="6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9778B-D8E1-41C7-8D5F-F249D1557890}"/>
              </a:ext>
            </a:extLst>
          </p:cNvPr>
          <p:cNvSpPr>
            <a:spLocks noGrp="1"/>
          </p:cNvSpPr>
          <p:nvPr>
            <p:ph type="title"/>
          </p:nvPr>
        </p:nvSpPr>
        <p:spPr/>
        <p:txBody>
          <a:bodyPr/>
          <a:lstStyle/>
          <a:p>
            <a:r>
              <a:rPr lang="en-US" dirty="0"/>
              <a:t>The Vanishing Gradient Problem</a:t>
            </a:r>
          </a:p>
        </p:txBody>
      </p:sp>
      <p:sp>
        <p:nvSpPr>
          <p:cNvPr id="3" name="Content Placeholder 2">
            <a:extLst>
              <a:ext uri="{FF2B5EF4-FFF2-40B4-BE49-F238E27FC236}">
                <a16:creationId xmlns:a16="http://schemas.microsoft.com/office/drawing/2014/main" id="{FD19D943-B935-4F1E-AF55-01BCC72F957A}"/>
              </a:ext>
            </a:extLst>
          </p:cNvPr>
          <p:cNvSpPr>
            <a:spLocks noGrp="1"/>
          </p:cNvSpPr>
          <p:nvPr>
            <p:ph idx="1"/>
          </p:nvPr>
        </p:nvSpPr>
        <p:spPr/>
        <p:txBody>
          <a:bodyPr>
            <a:normAutofit/>
          </a:bodyPr>
          <a:lstStyle/>
          <a:p>
            <a:pPr>
              <a:lnSpc>
                <a:spcPct val="100000"/>
              </a:lnSpc>
            </a:pPr>
            <a:r>
              <a:rPr lang="en-US" sz="3200" dirty="0"/>
              <a:t>RNN’s use back propagation.</a:t>
            </a:r>
          </a:p>
          <a:p>
            <a:pPr>
              <a:lnSpc>
                <a:spcPct val="100000"/>
              </a:lnSpc>
            </a:pPr>
            <a:r>
              <a:rPr lang="en-US" sz="3200" dirty="0"/>
              <a:t>Back propagation uses chain rule.</a:t>
            </a:r>
          </a:p>
          <a:p>
            <a:pPr lvl="1">
              <a:lnSpc>
                <a:spcPct val="100000"/>
              </a:lnSpc>
            </a:pPr>
            <a:r>
              <a:rPr lang="en-US" sz="2800" dirty="0"/>
              <a:t>Chain rule multiplies derivatives</a:t>
            </a:r>
          </a:p>
          <a:p>
            <a:pPr>
              <a:lnSpc>
                <a:spcPct val="100000"/>
              </a:lnSpc>
            </a:pPr>
            <a:r>
              <a:rPr lang="en-US" sz="3200" dirty="0"/>
              <a:t>If these derivatives are between 0 and 1 the product vanishes as the chain gets longer.</a:t>
            </a:r>
          </a:p>
          <a:p>
            <a:pPr lvl="1">
              <a:lnSpc>
                <a:spcPct val="100000"/>
              </a:lnSpc>
            </a:pPr>
            <a:r>
              <a:rPr lang="en-US" sz="2800" dirty="0"/>
              <a:t>or the product explodes if the derivatives are greater than 1.</a:t>
            </a:r>
          </a:p>
          <a:p>
            <a:pPr>
              <a:lnSpc>
                <a:spcPct val="100000"/>
              </a:lnSpc>
            </a:pPr>
            <a:r>
              <a:rPr lang="en-US" sz="3200" dirty="0"/>
              <a:t>Sigmoid activation function in RNN leads to this problem.</a:t>
            </a:r>
          </a:p>
          <a:p>
            <a:pPr>
              <a:lnSpc>
                <a:spcPct val="100000"/>
              </a:lnSpc>
            </a:pPr>
            <a:r>
              <a:rPr lang="en-US" sz="3200" dirty="0" err="1"/>
              <a:t>ReLu</a:t>
            </a:r>
            <a:r>
              <a:rPr lang="en-US" sz="3200" dirty="0"/>
              <a:t>, in theory, avoids this problem but not in practice.</a:t>
            </a:r>
          </a:p>
        </p:txBody>
      </p:sp>
    </p:spTree>
    <p:extLst>
      <p:ext uri="{BB962C8B-B14F-4D97-AF65-F5344CB8AC3E}">
        <p14:creationId xmlns:p14="http://schemas.microsoft.com/office/powerpoint/2010/main" val="11880157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3283</TotalTime>
  <Words>1125</Words>
  <Application>Microsoft Office PowerPoint</Application>
  <PresentationFormat>Widescreen</PresentationFormat>
  <Paragraphs>264</Paragraphs>
  <Slides>19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Amazon Ember</vt:lpstr>
      <vt:lpstr>Arial</vt:lpstr>
      <vt:lpstr>Calibri</vt:lpstr>
      <vt:lpstr>Calibri Light</vt:lpstr>
      <vt:lpstr>Cambria Math</vt:lpstr>
      <vt:lpstr>inherit</vt:lpstr>
      <vt:lpstr>Times New Roman</vt:lpstr>
      <vt:lpstr>Office Theme</vt:lpstr>
      <vt:lpstr>MIS 7720  #11 Recurrent Neural Networks (RNN) &amp; Long Short-Term Memory (LSTM)</vt:lpstr>
      <vt:lpstr>Why RNN?</vt:lpstr>
      <vt:lpstr>RNN representation </vt:lpstr>
      <vt:lpstr>What is RNN?</vt:lpstr>
      <vt:lpstr>RNN representation</vt:lpstr>
      <vt:lpstr>Examples of RNN application </vt:lpstr>
      <vt:lpstr>RNN (rolled over time)</vt:lpstr>
      <vt:lpstr>RNN (rolled over time)</vt:lpstr>
      <vt:lpstr>The Vanishing Gradient Problem</vt:lpstr>
      <vt:lpstr>The Vanishing Gradient Problem</vt:lpstr>
      <vt:lpstr>Problem with vanishing gradient problem?</vt:lpstr>
      <vt:lpstr>Long Short Term Memory (LSTM)</vt:lpstr>
      <vt:lpstr>LSTM</vt:lpstr>
      <vt:lpstr>LSTM</vt:lpstr>
      <vt:lpstr>LSTM</vt:lpstr>
      <vt:lpstr>LSTM</vt:lpstr>
      <vt:lpstr>LSTM</vt:lpstr>
      <vt:lpstr>Example: Combining CNN and LSTM</vt:lpstr>
      <vt:lpstr>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 7720</dc:title>
  <dc:creator>Ali Mahdavi Adeli (amadeli)</dc:creator>
  <cp:lastModifiedBy>Ali Mahdavi Adeli (amadeli)</cp:lastModifiedBy>
  <cp:revision>168</cp:revision>
  <dcterms:created xsi:type="dcterms:W3CDTF">2018-12-26T17:41:53Z</dcterms:created>
  <dcterms:modified xsi:type="dcterms:W3CDTF">2020-03-31T05:44:30Z</dcterms:modified>
</cp:coreProperties>
</file>