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4" r:id="rId1"/>
  </p:sldMasterIdLst>
  <p:notesMasterIdLst>
    <p:notesMasterId r:id="rId29"/>
  </p:notesMasterIdLst>
  <p:sldIdLst>
    <p:sldId id="257" r:id="rId2"/>
    <p:sldId id="273" r:id="rId3"/>
    <p:sldId id="460" r:id="rId4"/>
    <p:sldId id="399" r:id="rId5"/>
    <p:sldId id="468" r:id="rId6"/>
    <p:sldId id="476" r:id="rId7"/>
    <p:sldId id="470" r:id="rId8"/>
    <p:sldId id="471" r:id="rId9"/>
    <p:sldId id="474" r:id="rId10"/>
    <p:sldId id="459" r:id="rId11"/>
    <p:sldId id="267" r:id="rId12"/>
    <p:sldId id="266" r:id="rId13"/>
    <p:sldId id="268" r:id="rId14"/>
    <p:sldId id="270" r:id="rId15"/>
    <p:sldId id="276" r:id="rId16"/>
    <p:sldId id="271" r:id="rId17"/>
    <p:sldId id="272" r:id="rId18"/>
    <p:sldId id="461" r:id="rId19"/>
    <p:sldId id="472" r:id="rId20"/>
    <p:sldId id="479" r:id="rId21"/>
    <p:sldId id="458" r:id="rId22"/>
    <p:sldId id="465" r:id="rId23"/>
    <p:sldId id="478" r:id="rId24"/>
    <p:sldId id="274" r:id="rId25"/>
    <p:sldId id="466" r:id="rId26"/>
    <p:sldId id="480" r:id="rId27"/>
    <p:sldId id="481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3" autoAdjust="0"/>
    <p:restoredTop sz="80222" autoAdjust="0"/>
  </p:normalViewPr>
  <p:slideViewPr>
    <p:cSldViewPr snapToGrid="0">
      <p:cViewPr varScale="1">
        <p:scale>
          <a:sx n="49" d="100"/>
          <a:sy n="49" d="100"/>
        </p:scale>
        <p:origin x="996" y="36"/>
      </p:cViewPr>
      <p:guideLst/>
    </p:cSldViewPr>
  </p:slideViewPr>
  <p:outlineViewPr>
    <p:cViewPr>
      <p:scale>
        <a:sx n="33" d="100"/>
        <a:sy n="33" d="100"/>
      </p:scale>
      <p:origin x="0" y="-5702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3154" y="5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32E09DC-9859-4C0F-AF20-ADCA017C3817}" type="datetimeFigureOut">
              <a:rPr lang="en-US" smtClean="0"/>
              <a:t>2/25/2021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47F398-41C9-45CE-9D5B-1AC4CCB8B0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9489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another-twitter-sentiment-analysis-with-python-part-10-neural-network-with-a6441269aa3c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sciforce/towards-automatic-text-summarization-extractive-methods-e8439cd54715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Automatic_summarization" TargetMode="External"/><Relationship Id="rId4" Type="http://schemas.openxmlformats.org/officeDocument/2006/relationships/hyperlink" Target="https://medium.com/sciforce/towards-automatic-summarization-part-2-abstractive-methods-c424386a65ea" TargetMode="Externa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lweb.org/anthology/W04-3252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711.01731.pdf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arxiv.org/abs/1506.05869" TargetMode="Externa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nks.nl/stopwords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snowball.tartarus.org/algorithms/english/stop.txt" TargetMode="External"/><Relationship Id="rId4" Type="http://schemas.openxmlformats.org/officeDocument/2006/relationships/hyperlink" Target="https://gist.github.com/sebleier/554280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columbia.edu/~blei/papers/Blei2012.pdf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1301.3781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machine learning approaches for NLP, rule-based NLP system were used that consist of hand-coded set of rules (these system were not very successful).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7F398-41C9-45CE-9D5B-1AC4CCB8B0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5788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Sentiment analysis using neural networks (with python code):</a:t>
            </a:r>
          </a:p>
          <a:p>
            <a:r>
              <a:rPr lang="en-US" dirty="0">
                <a:hlinkClick r:id="rId3"/>
              </a:rPr>
              <a:t>https://towardsdatascience.com/another-twitter-sentiment-analysis-with-python-part-10-neural-network-with-a6441269aa3c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7F398-41C9-45CE-9D5B-1AC4CCB8B06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850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https://medium.com/sciforce/towards-automatic-text-summarization-extractive-methods-e8439cd54715</a:t>
            </a:r>
            <a:endParaRPr lang="en-US" dirty="0">
              <a:hlinkClick r:id="rId4"/>
            </a:endParaRPr>
          </a:p>
          <a:p>
            <a:r>
              <a:rPr lang="en-US" dirty="0">
                <a:hlinkClick r:id="rId4"/>
              </a:rPr>
              <a:t>https://medium.com/sciforce/towards-automatic-summarization-part-2-abstractive-methods-c424386a65ea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>
                <a:hlinkClick r:id="rId5"/>
              </a:rPr>
              <a:t>https://en.wikipedia.org/wiki/Automatic_summarization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7F398-41C9-45CE-9D5B-1AC4CCB8B061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4873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https://www.aclweb.org/anthology/W04-3252</a:t>
            </a:r>
            <a:endParaRPr lang="en-US" dirty="0"/>
          </a:p>
          <a:p>
            <a:endParaRPr lang="en-US" dirty="0"/>
          </a:p>
          <a:p>
            <a:r>
              <a:rPr lang="en-US" dirty="0"/>
              <a:t>Seq 2 Seq models:</a:t>
            </a:r>
          </a:p>
          <a:p>
            <a:r>
              <a:rPr lang="en-US" dirty="0"/>
              <a:t>https://ai.googleblog.com/2016/08/text-summarization-with-tensorflow.html </a:t>
            </a:r>
          </a:p>
          <a:p>
            <a:r>
              <a:rPr lang="en-US" dirty="0"/>
              <a:t>https://github.com/thunlp/TensorFlow-Summarization </a:t>
            </a:r>
          </a:p>
          <a:p>
            <a:r>
              <a:rPr lang="en-US" dirty="0"/>
              <a:t>https://github.com/tensorflow/models/tree/master/research/textsum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7F398-41C9-45CE-9D5B-1AC4CCB8B06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4159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Survey on Dialogue Systems: </a:t>
            </a:r>
            <a:r>
              <a:rPr lang="en-US" dirty="0">
                <a:hlinkClick r:id="rId3"/>
              </a:rPr>
              <a:t>https://arxiv.org/pdf/1711.01731.pdf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Today’s approach largely based on Neural Conversational models. See </a:t>
            </a:r>
            <a:r>
              <a:rPr lang="en-US" dirty="0">
                <a:hlinkClick r:id="rId4"/>
              </a:rPr>
              <a:t>https://arxiv.org/abs/1506.05869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7F398-41C9-45CE-9D5B-1AC4CCB8B06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2195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7F398-41C9-45CE-9D5B-1AC4CCB8B06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022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terminology before we get started working with textual 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7F398-41C9-45CE-9D5B-1AC4CCB8B06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315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ML/AI algorithms cannot process text as we do. We need to first process the text and change it into a mathematical representation that is more machine friendly.</a:t>
            </a:r>
          </a:p>
          <a:p>
            <a:pPr marL="0" indent="0">
              <a:buNone/>
            </a:pPr>
            <a:r>
              <a:rPr lang="en-US" dirty="0"/>
              <a:t>The first step is pre-processing textual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C6D63F-8E2B-4D2A-9069-23D264AB5C2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52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Sample stop word lists: </a:t>
            </a:r>
          </a:p>
          <a:p>
            <a:r>
              <a:rPr lang="en-US" dirty="0">
                <a:hlinkClick r:id="rId3"/>
              </a:rPr>
              <a:t>https://www.ranks.nl/stopwords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https://gist.github.com/sebleier/554280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http://snowball.tartarus.org/algorithms/english/stop.txt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7F398-41C9-45CE-9D5B-1AC4CCB8B06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9432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7F398-41C9-45CE-9D5B-1AC4CCB8B06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3856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7F398-41C9-45CE-9D5B-1AC4CCB8B06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581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http://www.cs.columbia.edu/~blei/papers/Blei2012.pdf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7F398-41C9-45CE-9D5B-1AC4CCB8B06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86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Dirichlet distribution is the conjugate prior to multinomial distribution.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C7F3BC-298B-465E-8D58-0BAD1D4AA2D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376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https://arxiv.org/abs/1301.3781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47F398-41C9-45CE-9D5B-1AC4CCB8B061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6227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E3D37-9B21-4150-A658-5534A8FECF4A}" type="datetime1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1862-5BCB-44C2-88CB-3038997B126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99F70C-31D9-4644-B9D6-D50219DEE58C}"/>
              </a:ext>
            </a:extLst>
          </p:cNvPr>
          <p:cNvSpPr/>
          <p:nvPr userDrawn="1"/>
        </p:nvSpPr>
        <p:spPr>
          <a:xfrm>
            <a:off x="73980" y="6536618"/>
            <a:ext cx="13481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 M Adeli</a:t>
            </a:r>
          </a:p>
        </p:txBody>
      </p:sp>
    </p:spTree>
    <p:extLst>
      <p:ext uri="{BB962C8B-B14F-4D97-AF65-F5344CB8AC3E}">
        <p14:creationId xmlns:p14="http://schemas.microsoft.com/office/powerpoint/2010/main" val="4130626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5DCA04-EC0A-40A7-BA72-964EF6B6F6E0}" type="datetime1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1862-5BCB-44C2-88CB-3038997B1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90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30447-9159-486C-B8EA-6D9B997527B6}" type="datetime1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1862-5BCB-44C2-88CB-3038997B1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99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3794"/>
            <a:ext cx="10515600" cy="482095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C0A46-0622-40BE-A837-D8F3CED7CD3F}" type="datetime1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1862-5BCB-44C2-88CB-3038997B126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FCB538-A922-4A01-966C-57103AE1695F}"/>
              </a:ext>
            </a:extLst>
          </p:cNvPr>
          <p:cNvSpPr/>
          <p:nvPr userDrawn="1"/>
        </p:nvSpPr>
        <p:spPr>
          <a:xfrm>
            <a:off x="73980" y="6536618"/>
            <a:ext cx="1348114" cy="30777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Ali M Adeli</a:t>
            </a:r>
          </a:p>
        </p:txBody>
      </p:sp>
    </p:spTree>
    <p:extLst>
      <p:ext uri="{BB962C8B-B14F-4D97-AF65-F5344CB8AC3E}">
        <p14:creationId xmlns:p14="http://schemas.microsoft.com/office/powerpoint/2010/main" val="4058907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F9DD73-B10F-46B3-9922-9551223B329D}" type="datetime1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1862-5BCB-44C2-88CB-3038997B1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85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21134"/>
            <a:ext cx="5181600" cy="47936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21134"/>
            <a:ext cx="5181600" cy="479361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30EEC9-CBF2-4659-B3BF-D231D248DA44}" type="datetime1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1862-5BCB-44C2-88CB-3038997B1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197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C3CEB-F020-47E8-91B4-192A3CA1D5F6}" type="datetime1">
              <a:rPr lang="en-US" smtClean="0"/>
              <a:t>2/25/2021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1862-5BCB-44C2-88CB-3038997B1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47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914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776A9-638C-4B62-851C-17B1483856D8}" type="datetime1">
              <a:rPr lang="en-US" smtClean="0"/>
              <a:t>2/25/2021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1862-5BCB-44C2-88CB-3038997B1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010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6A479-B701-4A4F-ABD0-44327AF9D46B}" type="datetime1">
              <a:rPr lang="en-US" smtClean="0"/>
              <a:t>2/25/2021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1862-5BCB-44C2-88CB-3038997B1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90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8489B-E155-4800-A868-5AA486BD1135}" type="datetime1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1862-5BCB-44C2-88CB-3038997B1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98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00807F-2D16-4FB2-BB5C-74691282ADCB}" type="datetime1">
              <a:rPr lang="en-US" smtClean="0"/>
              <a:t>2/25/2021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51862-5BCB-44C2-88CB-3038997B1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582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20427"/>
            <a:ext cx="10515600" cy="4756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8A7D28-4168-4D69-B665-271D2607E9A8}" type="datetime1">
              <a:rPr lang="en-US" smtClean="0"/>
              <a:t>2/25/2021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51862-5BCB-44C2-88CB-3038997B12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71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jmlr.csail.mit.edu/papers/v3/blei03a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ubsonline.informs.org/doi/abs/10.1287/isre.1120.0465" TargetMode="External"/><Relationship Id="rId5" Type="http://schemas.openxmlformats.org/officeDocument/2006/relationships/hyperlink" Target="http://papers.ssrn.com/sol3/papers.cfm?abstract_id=2676630" TargetMode="External"/><Relationship Id="rId4" Type="http://schemas.openxmlformats.org/officeDocument/2006/relationships/hyperlink" Target="http://papers.ssrn.com/sol3/papers.cfm?abstract_id=2404081" TargetMode="Externa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nlp.stanford.edu/projects/glove/" TargetMode="External"/><Relationship Id="rId2" Type="http://schemas.openxmlformats.org/officeDocument/2006/relationships/hyperlink" Target="https://code.google.com/archive/p/word2vec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://lvdmaaten.github.io/tsne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://rare-technologies.com/word2vec-tutorial/" TargetMode="External"/><Relationship Id="rId2" Type="http://schemas.openxmlformats.org/officeDocument/2006/relationships/hyperlink" Target="https://radimrehurek.com/gensim/models/word2vec.html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opedia.org/neural-networks-for-nlp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707.02919.pdf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ialogflow.com/" TargetMode="External"/><Relationship Id="rId2" Type="http://schemas.openxmlformats.org/officeDocument/2006/relationships/hyperlink" Target="https://breakend.github.io/DialogDataset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andorabots.com/mitsuku/" TargetMode="External"/><Relationship Id="rId4" Type="http://schemas.openxmlformats.org/officeDocument/2006/relationships/hyperlink" Target="https://aws.amazon.com/chatbot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oogle-research/bert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i.googleblog.com/2020/01/towards-conversational-agent-that-can.html" TargetMode="External"/><Relationship Id="rId5" Type="http://schemas.openxmlformats.org/officeDocument/2006/relationships/hyperlink" Target="https://arxiv.org/abs/2001.09977" TargetMode="External"/><Relationship Id="rId4" Type="http://schemas.openxmlformats.org/officeDocument/2006/relationships/hyperlink" Target="https://arxiv.org/abs/1810.04805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9056E6-2157-409D-AC08-448665155B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MIS 7720 </a:t>
            </a:r>
            <a:br>
              <a:rPr lang="en-US" sz="4800" dirty="0"/>
            </a:br>
            <a:r>
              <a:rPr lang="en-US" sz="4800"/>
              <a:t>#13 </a:t>
            </a:r>
            <a:r>
              <a:rPr lang="en-US" sz="4800" dirty="0"/>
              <a:t>Natural Language Processing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4AC44FC-7814-4759-9DA6-D6274C4F14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051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General Process of Text Analytics </a:t>
            </a:r>
            <a:endParaRPr lang="zh-CN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053443" y="1763486"/>
            <a:ext cx="18233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Raw data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46226" y="2602518"/>
            <a:ext cx="35164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Feature Construction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99358" y="3464084"/>
            <a:ext cx="3082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Feature Selection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99358" y="4257929"/>
            <a:ext cx="3082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Model building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99358" y="5051774"/>
            <a:ext cx="30823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Model evaluation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Straight Arrow Connector 11"/>
          <p:cNvCxnSpPr>
            <a:cxnSpLocks/>
          </p:cNvCxnSpPr>
          <p:nvPr/>
        </p:nvCxnSpPr>
        <p:spPr>
          <a:xfrm>
            <a:off x="4076700" y="2270338"/>
            <a:ext cx="0" cy="3321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>
            <a:off x="4080112" y="3133951"/>
            <a:ext cx="0" cy="354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cxnSpLocks/>
          </p:cNvCxnSpPr>
          <p:nvPr/>
        </p:nvCxnSpPr>
        <p:spPr>
          <a:xfrm>
            <a:off x="4076700" y="3927796"/>
            <a:ext cx="0" cy="354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cxnSpLocks/>
          </p:cNvCxnSpPr>
          <p:nvPr/>
        </p:nvCxnSpPr>
        <p:spPr>
          <a:xfrm>
            <a:off x="4076700" y="4726190"/>
            <a:ext cx="0" cy="3545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10" idx="3"/>
            <a:endCxn id="8" idx="3"/>
          </p:cNvCxnSpPr>
          <p:nvPr/>
        </p:nvCxnSpPr>
        <p:spPr>
          <a:xfrm flipV="1">
            <a:off x="5981700" y="3694917"/>
            <a:ext cx="12700" cy="1587690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0" idx="3"/>
            <a:endCxn id="9" idx="3"/>
          </p:cNvCxnSpPr>
          <p:nvPr/>
        </p:nvCxnSpPr>
        <p:spPr>
          <a:xfrm flipV="1">
            <a:off x="5981700" y="4488762"/>
            <a:ext cx="12700" cy="793845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6955100" y="4122395"/>
            <a:ext cx="30823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Model deployment / interpretation</a:t>
            </a:r>
            <a:endParaRPr lang="zh-CN" alt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1" name="Straight Arrow Connector 20"/>
          <p:cNvCxnSpPr>
            <a:cxnSpLocks/>
          </p:cNvCxnSpPr>
          <p:nvPr/>
        </p:nvCxnSpPr>
        <p:spPr>
          <a:xfrm>
            <a:off x="6242817" y="4488760"/>
            <a:ext cx="516423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Line Callout 2 23"/>
          <p:cNvSpPr/>
          <p:nvPr/>
        </p:nvSpPr>
        <p:spPr>
          <a:xfrm>
            <a:off x="6955100" y="2180857"/>
            <a:ext cx="2778449" cy="883326"/>
          </a:xfrm>
          <a:prstGeom prst="borderCallout2">
            <a:avLst>
              <a:gd name="adj1" fmla="val 49888"/>
              <a:gd name="adj2" fmla="val 372"/>
              <a:gd name="adj3" fmla="val 59619"/>
              <a:gd name="adj4" fmla="val -16667"/>
              <a:gd name="adj5" fmla="val 69881"/>
              <a:gd name="adj6" fmla="val -3700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Specifically important for text/image data</a:t>
            </a:r>
            <a:endParaRPr lang="zh-CN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5057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Topic Modeling</a:t>
            </a:r>
            <a:endParaRPr lang="zh-CN" alt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3C1E528-3517-453C-925A-51E9D9239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70000"/>
              </a:lnSpc>
              <a:spcAft>
                <a:spcPts val="1200"/>
              </a:spcAft>
            </a:pPr>
            <a:r>
              <a:rPr lang="en-US" altLang="zh-CN" sz="3200" dirty="0">
                <a:latin typeface="Calibri "/>
                <a:cs typeface="Arial" panose="020B0604020202020204" pitchFamily="34" charset="0"/>
              </a:rPr>
              <a:t>Topic Modeling:</a:t>
            </a:r>
          </a:p>
          <a:p>
            <a:pPr lvl="1">
              <a:lnSpc>
                <a:spcPct val="70000"/>
              </a:lnSpc>
              <a:spcAft>
                <a:spcPts val="1200"/>
              </a:spcAft>
            </a:pPr>
            <a:r>
              <a:rPr lang="en-US" altLang="zh-CN" sz="2800" dirty="0">
                <a:latin typeface="Calibri "/>
                <a:cs typeface="Arial" panose="020B0604020202020204" pitchFamily="34" charset="0"/>
              </a:rPr>
              <a:t>Finding underlying semantic “themes” as topics;</a:t>
            </a:r>
          </a:p>
          <a:p>
            <a:pPr lvl="1">
              <a:lnSpc>
                <a:spcPct val="70000"/>
              </a:lnSpc>
              <a:spcAft>
                <a:spcPts val="1200"/>
              </a:spcAft>
            </a:pPr>
            <a:r>
              <a:rPr lang="en-US" altLang="zh-CN" sz="2800" dirty="0">
                <a:latin typeface="Calibri "/>
                <a:cs typeface="Arial" panose="020B0604020202020204" pitchFamily="34" charset="0"/>
              </a:rPr>
              <a:t>Exploratory/unsupervised learning – no “right” answer, subject to interpretation;</a:t>
            </a:r>
          </a:p>
          <a:p>
            <a:pPr lvl="1">
              <a:lnSpc>
                <a:spcPct val="70000"/>
              </a:lnSpc>
              <a:spcAft>
                <a:spcPts val="1200"/>
              </a:spcAft>
            </a:pPr>
            <a:r>
              <a:rPr lang="en-US" altLang="zh-CN" sz="2800" dirty="0">
                <a:latin typeface="Calibri "/>
                <a:cs typeface="Arial" panose="020B0604020202020204" pitchFamily="34" charset="0"/>
              </a:rPr>
              <a:t>A prevalent approach – Latent Dirichlet Allocation (LDA)</a:t>
            </a:r>
          </a:p>
          <a:p>
            <a:pPr>
              <a:lnSpc>
                <a:spcPct val="70000"/>
              </a:lnSpc>
              <a:spcAft>
                <a:spcPts val="1200"/>
              </a:spcAft>
            </a:pPr>
            <a:r>
              <a:rPr lang="en-US" altLang="zh-CN" sz="3200" dirty="0">
                <a:latin typeface="Calibri "/>
                <a:cs typeface="Arial" panose="020B0604020202020204" pitchFamily="34" charset="0"/>
              </a:rPr>
              <a:t>LDA and document clustering:</a:t>
            </a:r>
          </a:p>
          <a:p>
            <a:pPr lvl="1">
              <a:lnSpc>
                <a:spcPct val="70000"/>
              </a:lnSpc>
              <a:spcAft>
                <a:spcPts val="1200"/>
              </a:spcAft>
            </a:pPr>
            <a:r>
              <a:rPr lang="en-US" altLang="zh-CN" sz="2800" dirty="0">
                <a:latin typeface="Calibri "/>
                <a:cs typeface="Arial" panose="020B0604020202020204" pitchFamily="34" charset="0"/>
              </a:rPr>
              <a:t>LDA is conceptually similar to soft clustering;</a:t>
            </a:r>
          </a:p>
          <a:p>
            <a:pPr lvl="1">
              <a:lnSpc>
                <a:spcPct val="70000"/>
              </a:lnSpc>
              <a:spcAft>
                <a:spcPts val="1200"/>
              </a:spcAft>
            </a:pPr>
            <a:r>
              <a:rPr lang="en-US" altLang="zh-CN" sz="2800" dirty="0">
                <a:latin typeface="Calibri "/>
                <a:cs typeface="Arial" panose="020B0604020202020204" pitchFamily="34" charset="0"/>
              </a:rPr>
              <a:t>Output of LDA can be input for clustering.</a:t>
            </a:r>
          </a:p>
        </p:txBody>
      </p:sp>
    </p:spTree>
    <p:extLst>
      <p:ext uri="{BB962C8B-B14F-4D97-AF65-F5344CB8AC3E}">
        <p14:creationId xmlns:p14="http://schemas.microsoft.com/office/powerpoint/2010/main" val="4203473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32470"/>
            <a:ext cx="10515600" cy="914400"/>
          </a:xfrm>
        </p:spPr>
        <p:txBody>
          <a:bodyPr>
            <a:normAutofit/>
          </a:bodyPr>
          <a:lstStyle/>
          <a:p>
            <a:r>
              <a:rPr lang="en-US" altLang="zh-CN" dirty="0"/>
              <a:t>Topic Modeling with LDA</a:t>
            </a:r>
            <a:endParaRPr lang="zh-CN" alt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209203F-EE55-4125-84D9-D33A01799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70000"/>
              </a:lnSpc>
              <a:spcAft>
                <a:spcPts val="1200"/>
              </a:spcAft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LDA (</a:t>
            </a:r>
            <a:r>
              <a:rPr lang="en-US" altLang="zh-CN" dirty="0" err="1">
                <a:latin typeface="Arial" panose="020B0604020202020204" pitchFamily="34" charset="0"/>
                <a:cs typeface="Arial" panose="020B0604020202020204" pitchFamily="34" charset="0"/>
              </a:rPr>
              <a:t>Blei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2012)</a:t>
            </a:r>
          </a:p>
          <a:p>
            <a:pPr>
              <a:lnSpc>
                <a:spcPct val="70000"/>
              </a:lnSpc>
              <a:spcAft>
                <a:spcPts val="1200"/>
              </a:spcAft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 plain (but not rigorous) language:</a:t>
            </a:r>
          </a:p>
          <a:p>
            <a:pPr lvl="1">
              <a:lnSpc>
                <a:spcPct val="70000"/>
              </a:lnSpc>
              <a:spcAft>
                <a:spcPts val="1200"/>
              </a:spcAft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User specifies the number of topics (K) to look for;</a:t>
            </a:r>
          </a:p>
          <a:p>
            <a:pPr lvl="1">
              <a:lnSpc>
                <a:spcPct val="70000"/>
              </a:lnSpc>
              <a:spcAft>
                <a:spcPts val="1200"/>
              </a:spcAft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Each document is a mixture of all K topics with certain proportions</a:t>
            </a:r>
          </a:p>
          <a:p>
            <a:pPr lvl="1">
              <a:lnSpc>
                <a:spcPct val="70000"/>
              </a:lnSpc>
              <a:spcAft>
                <a:spcPts val="1200"/>
              </a:spcAft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Each topic is a mixture of all words in vocabulary with certain proportions</a:t>
            </a:r>
          </a:p>
          <a:p>
            <a:pPr>
              <a:lnSpc>
                <a:spcPct val="70000"/>
              </a:lnSpc>
              <a:spcAft>
                <a:spcPts val="1200"/>
              </a:spcAft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In more rigorous language:</a:t>
            </a:r>
          </a:p>
          <a:p>
            <a:pPr lvl="1">
              <a:lnSpc>
                <a:spcPct val="70000"/>
              </a:lnSpc>
              <a:spcAft>
                <a:spcPts val="1200"/>
              </a:spcAft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User specifies the number of topics (K) to look for;</a:t>
            </a:r>
          </a:p>
          <a:p>
            <a:pPr lvl="1">
              <a:lnSpc>
                <a:spcPct val="70000"/>
              </a:lnSpc>
              <a:spcAft>
                <a:spcPts val="1200"/>
              </a:spcAft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Each document is a multinomial distribution over all topics;</a:t>
            </a:r>
          </a:p>
          <a:p>
            <a:pPr lvl="1">
              <a:lnSpc>
                <a:spcPct val="70000"/>
              </a:lnSpc>
              <a:spcAft>
                <a:spcPts val="1200"/>
              </a:spcAft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Each topic is a multinomial distribution over vocabulary.</a:t>
            </a:r>
          </a:p>
        </p:txBody>
      </p:sp>
    </p:spTree>
    <p:extLst>
      <p:ext uri="{BB962C8B-B14F-4D97-AF65-F5344CB8AC3E}">
        <p14:creationId xmlns:p14="http://schemas.microsoft.com/office/powerpoint/2010/main" val="3101883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Topic Modeling with LDA  </a:t>
            </a:r>
            <a:endParaRPr lang="zh-CN" alt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F2B1272-56D4-4B7A-8014-9BA592DAC0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>
                <a:cs typeface="Arial" panose="020B0604020202020204" pitchFamily="34" charset="0"/>
              </a:rPr>
              <a:t>Where is “Dirichlet” in the process?</a:t>
            </a:r>
          </a:p>
          <a:p>
            <a:pPr lvl="1"/>
            <a:r>
              <a:rPr lang="en-US" altLang="zh-CN" dirty="0">
                <a:cs typeface="Arial" panose="020B0604020202020204" pitchFamily="34" charset="0"/>
              </a:rPr>
              <a:t>Parameters of multinomial distributions are drawn from two Dirichlet distributions.</a:t>
            </a:r>
          </a:p>
          <a:p>
            <a:pPr lvl="1"/>
            <a:r>
              <a:rPr lang="en-US" altLang="zh-CN" dirty="0">
                <a:cs typeface="Arial" panose="020B0604020202020204" pitchFamily="34" charset="0"/>
              </a:rPr>
              <a:t>Why Dirichlet – computational simplicity (details </a:t>
            </a:r>
            <a:r>
              <a:rPr lang="en-US" altLang="zh-CN" dirty="0">
                <a:cs typeface="Arial" panose="020B0604020202020204" pitchFamily="34" charset="0"/>
                <a:hlinkClick r:id="rId3"/>
              </a:rPr>
              <a:t>here</a:t>
            </a:r>
            <a:r>
              <a:rPr lang="en-US" altLang="zh-CN" dirty="0">
                <a:cs typeface="Arial" panose="020B0604020202020204" pitchFamily="34" charset="0"/>
              </a:rPr>
              <a:t>).</a:t>
            </a:r>
          </a:p>
          <a:p>
            <a:r>
              <a:rPr lang="en-US" altLang="zh-CN" dirty="0">
                <a:cs typeface="Arial" panose="020B0604020202020204" pitchFamily="34" charset="0"/>
              </a:rPr>
              <a:t>What does LDA output?</a:t>
            </a:r>
          </a:p>
          <a:p>
            <a:pPr lvl="1"/>
            <a:r>
              <a:rPr lang="en-US" altLang="zh-CN" dirty="0">
                <a:cs typeface="Arial" panose="020B0604020202020204" pitchFamily="34" charset="0"/>
              </a:rPr>
              <a:t>Distribution of each topic over vocabulary</a:t>
            </a:r>
          </a:p>
          <a:p>
            <a:pPr lvl="1"/>
            <a:r>
              <a:rPr lang="en-US" altLang="zh-CN" dirty="0">
                <a:cs typeface="Arial" panose="020B0604020202020204" pitchFamily="34" charset="0"/>
              </a:rPr>
              <a:t>Distribution of each document over topics</a:t>
            </a:r>
          </a:p>
          <a:p>
            <a:r>
              <a:rPr lang="en-US" altLang="zh-CN" dirty="0">
                <a:cs typeface="Arial" panose="020B0604020202020204" pitchFamily="34" charset="0"/>
              </a:rPr>
              <a:t>What can we use LDA for?</a:t>
            </a:r>
          </a:p>
          <a:p>
            <a:pPr lvl="1"/>
            <a:r>
              <a:rPr lang="en-US" altLang="zh-CN" dirty="0">
                <a:cs typeface="Arial" panose="020B0604020202020204" pitchFamily="34" charset="0"/>
              </a:rPr>
              <a:t>Describe how topically “focused” a document is (</a:t>
            </a:r>
            <a:r>
              <a:rPr lang="en-US" altLang="zh-CN" dirty="0">
                <a:cs typeface="Arial" panose="020B0604020202020204" pitchFamily="34" charset="0"/>
                <a:hlinkClick r:id="rId4"/>
              </a:rPr>
              <a:t>Abhishek et al. 2014</a:t>
            </a:r>
            <a:r>
              <a:rPr lang="en-US" altLang="zh-CN" dirty="0">
                <a:cs typeface="Arial" panose="020B0604020202020204" pitchFamily="34" charset="0"/>
              </a:rPr>
              <a:t>).</a:t>
            </a:r>
          </a:p>
          <a:p>
            <a:pPr lvl="1"/>
            <a:r>
              <a:rPr lang="en-US" altLang="zh-CN" dirty="0">
                <a:cs typeface="Arial" panose="020B0604020202020204" pitchFamily="34" charset="0"/>
              </a:rPr>
              <a:t>Measure entity similarity (</a:t>
            </a:r>
            <a:r>
              <a:rPr lang="en-US" altLang="zh-CN" dirty="0">
                <a:cs typeface="Arial" panose="020B0604020202020204" pitchFamily="34" charset="0"/>
                <a:hlinkClick r:id="rId5"/>
              </a:rPr>
              <a:t>Shi et al. 2015</a:t>
            </a:r>
            <a:r>
              <a:rPr lang="en-US" altLang="zh-CN" dirty="0">
                <a:cs typeface="Arial" panose="020B0604020202020204" pitchFamily="34" charset="0"/>
              </a:rPr>
              <a:t>).</a:t>
            </a:r>
          </a:p>
          <a:p>
            <a:pPr lvl="1"/>
            <a:r>
              <a:rPr lang="en-US" altLang="zh-CN" dirty="0">
                <a:cs typeface="Arial" panose="020B0604020202020204" pitchFamily="34" charset="0"/>
              </a:rPr>
              <a:t>Quantifies information diversity (</a:t>
            </a:r>
            <a:r>
              <a:rPr lang="en-US" altLang="zh-CN" dirty="0">
                <a:cs typeface="Arial" panose="020B0604020202020204" pitchFamily="34" charset="0"/>
                <a:hlinkClick r:id="rId6"/>
              </a:rPr>
              <a:t>Wu 2013</a:t>
            </a:r>
            <a:r>
              <a:rPr lang="en-US" altLang="zh-CN" dirty="0">
                <a:cs typeface="Arial" panose="020B0604020202020204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065196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700" dirty="0"/>
              <a:t>Text Feature Construction: Word Embedding Approach </a:t>
            </a:r>
            <a:endParaRPr lang="zh-CN" altLang="en-US" sz="37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97DFD47-2238-4536-907A-80DE609234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CN" sz="3200" dirty="0">
                <a:cs typeface="Arial" panose="020B0604020202020204" pitchFamily="34" charset="0"/>
              </a:rPr>
              <a:t>Limitations of Bag-of-word approach:</a:t>
            </a:r>
          </a:p>
          <a:p>
            <a:pPr lvl="1">
              <a:spcAft>
                <a:spcPts val="600"/>
              </a:spcAft>
            </a:pPr>
            <a:r>
              <a:rPr lang="en-US" altLang="zh-CN" sz="2800" dirty="0">
                <a:cs typeface="Arial" panose="020B0604020202020204" pitchFamily="34" charset="0"/>
              </a:rPr>
              <a:t>Little information about relations between words.</a:t>
            </a:r>
          </a:p>
          <a:p>
            <a:pPr lvl="1">
              <a:spcAft>
                <a:spcPts val="600"/>
              </a:spcAft>
            </a:pPr>
            <a:r>
              <a:rPr lang="en-US" altLang="zh-CN" sz="2800" dirty="0">
                <a:cs typeface="Arial" panose="020B0604020202020204" pitchFamily="34" charset="0"/>
              </a:rPr>
              <a:t>Sparse representation of document.</a:t>
            </a:r>
          </a:p>
          <a:p>
            <a:pPr>
              <a:spcAft>
                <a:spcPts val="600"/>
              </a:spcAft>
            </a:pPr>
            <a:r>
              <a:rPr lang="en-US" altLang="zh-CN" sz="3200" dirty="0">
                <a:cs typeface="Arial" panose="020B0604020202020204" pitchFamily="34" charset="0"/>
              </a:rPr>
              <a:t>How to capture contextual information?</a:t>
            </a:r>
          </a:p>
          <a:p>
            <a:pPr lvl="1">
              <a:spcAft>
                <a:spcPts val="600"/>
              </a:spcAft>
            </a:pPr>
            <a:r>
              <a:rPr lang="en-US" altLang="zh-CN" sz="2800" dirty="0">
                <a:cs typeface="Arial" panose="020B0604020202020204" pitchFamily="34" charset="0"/>
              </a:rPr>
              <a:t>Assumption: </a:t>
            </a:r>
            <a:r>
              <a:rPr lang="en-US" sz="2800" dirty="0">
                <a:solidFill>
                  <a:srgbClr val="C00000"/>
                </a:solidFill>
                <a:cs typeface="Arial" panose="020B0604020202020204" pitchFamily="34" charset="0"/>
              </a:rPr>
              <a:t>words that appear in the same context tend to have similar semantic meaning</a:t>
            </a:r>
            <a:r>
              <a:rPr lang="en-US" sz="2800" dirty="0">
                <a:cs typeface="Arial" panose="020B0604020202020204" pitchFamily="34" charset="0"/>
              </a:rPr>
              <a:t>.</a:t>
            </a:r>
          </a:p>
          <a:p>
            <a:pPr lvl="1">
              <a:spcAft>
                <a:spcPts val="600"/>
              </a:spcAft>
            </a:pPr>
            <a:r>
              <a:rPr lang="en-US" altLang="zh-CN" sz="2800" dirty="0">
                <a:cs typeface="Arial" panose="020B0604020202020204" pitchFamily="34" charset="0"/>
              </a:rPr>
              <a:t>Example: “cat jumps” &amp; “dog jumps” </a:t>
            </a:r>
            <a:r>
              <a:rPr lang="en-US" altLang="zh-CN" sz="2800" dirty="0">
                <a:cs typeface="Arial" panose="020B0604020202020204" pitchFamily="34" charset="0"/>
                <a:sym typeface="Wingdings" panose="05000000000000000000" pitchFamily="2" charset="2"/>
              </a:rPr>
              <a:t> “cat” is similar to “dog” because they both precede the word “jumps”.</a:t>
            </a:r>
            <a:endParaRPr lang="en-US" altLang="zh-CN" sz="28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5209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/>
              <a:t>Word Embedding Approach </a:t>
            </a:r>
            <a:endParaRPr lang="zh-CN" altLang="en-US" sz="3600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4D58EEC-CE51-4E14-B499-F68CF8F19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85000"/>
              </a:lnSpc>
              <a:spcAft>
                <a:spcPts val="600"/>
              </a:spcAft>
              <a:buNone/>
            </a:pPr>
            <a:r>
              <a:rPr lang="en-US" altLang="zh-CN" dirty="0">
                <a:cs typeface="Arial" panose="020B0604020202020204" pitchFamily="34" charset="0"/>
              </a:rPr>
              <a:t>Word embedding approach:</a:t>
            </a:r>
          </a:p>
          <a:p>
            <a:pPr marL="342900" indent="-342900">
              <a:lnSpc>
                <a:spcPct val="85000"/>
              </a:lnSpc>
              <a:spcAft>
                <a:spcPts val="600"/>
              </a:spcAft>
            </a:pPr>
            <a:r>
              <a:rPr lang="en-US" altLang="zh-CN" dirty="0">
                <a:cs typeface="Arial" panose="020B0604020202020204" pitchFamily="34" charset="0"/>
              </a:rPr>
              <a:t>Vector representation of a word (K numbers describe one word) that captures the context of the word (e.g., semantic information) in a document.</a:t>
            </a:r>
          </a:p>
          <a:p>
            <a:pPr marL="342900" indent="-342900">
              <a:lnSpc>
                <a:spcPct val="85000"/>
              </a:lnSpc>
              <a:spcAft>
                <a:spcPts val="600"/>
              </a:spcAft>
            </a:pPr>
            <a:r>
              <a:rPr lang="en-US" altLang="zh-CN" dirty="0">
                <a:cs typeface="Arial" panose="020B0604020202020204" pitchFamily="34" charset="0"/>
              </a:rPr>
              <a:t>Deriving word embeddings is an unsupervised learning process:</a:t>
            </a:r>
          </a:p>
          <a:p>
            <a:pPr marL="800100" lvl="1" indent="-342900">
              <a:lnSpc>
                <a:spcPct val="85000"/>
              </a:lnSpc>
              <a:spcAft>
                <a:spcPts val="600"/>
              </a:spcAft>
            </a:pPr>
            <a:r>
              <a:rPr lang="en-US" altLang="zh-CN" sz="2800" dirty="0">
                <a:cs typeface="Arial" panose="020B0604020202020204" pitchFamily="34" charset="0"/>
              </a:rPr>
              <a:t>User specify the dimension of embedding (i.e., K)</a:t>
            </a:r>
          </a:p>
          <a:p>
            <a:pPr marL="800100" lvl="1" indent="-342900">
              <a:lnSpc>
                <a:spcPct val="85000"/>
              </a:lnSpc>
              <a:spcAft>
                <a:spcPts val="600"/>
              </a:spcAft>
            </a:pPr>
            <a:r>
              <a:rPr lang="en-US" altLang="zh-CN" sz="2800" dirty="0">
                <a:cs typeface="Arial" panose="020B0604020202020204" pitchFamily="34" charset="0"/>
              </a:rPr>
              <a:t>Learned via huge amount of raw text (~billions)</a:t>
            </a:r>
          </a:p>
          <a:p>
            <a:pPr>
              <a:lnSpc>
                <a:spcPct val="85000"/>
              </a:lnSpc>
              <a:spcAft>
                <a:spcPts val="600"/>
              </a:spcAft>
            </a:pPr>
            <a:r>
              <a:rPr lang="en-US" altLang="zh-CN" dirty="0">
                <a:cs typeface="Arial" panose="020B0604020202020204" pitchFamily="34" charset="0"/>
              </a:rPr>
              <a:t>Different ways to learn word embedding:</a:t>
            </a:r>
          </a:p>
          <a:p>
            <a:pPr lvl="1">
              <a:lnSpc>
                <a:spcPct val="85000"/>
              </a:lnSpc>
              <a:spcAft>
                <a:spcPts val="600"/>
              </a:spcAft>
            </a:pPr>
            <a:r>
              <a:rPr lang="en-US" altLang="zh-CN" sz="2800" dirty="0">
                <a:cs typeface="Arial" panose="020B0604020202020204" pitchFamily="34" charset="0"/>
              </a:rPr>
              <a:t>Word2vec (</a:t>
            </a:r>
            <a:r>
              <a:rPr lang="en-US" altLang="zh-CN" sz="2800" dirty="0">
                <a:cs typeface="Arial" panose="020B0604020202020204" pitchFamily="34" charset="0"/>
                <a:hlinkClick r:id="rId2"/>
              </a:rPr>
              <a:t>Google</a:t>
            </a:r>
            <a:r>
              <a:rPr lang="en-US" altLang="zh-CN" sz="2800" dirty="0">
                <a:cs typeface="Arial" panose="020B0604020202020204" pitchFamily="34" charset="0"/>
              </a:rPr>
              <a:t>), </a:t>
            </a:r>
            <a:r>
              <a:rPr lang="en-US" altLang="zh-CN" sz="2800" dirty="0" err="1">
                <a:cs typeface="Arial" panose="020B0604020202020204" pitchFamily="34" charset="0"/>
              </a:rPr>
              <a:t>GloVe</a:t>
            </a:r>
            <a:r>
              <a:rPr lang="en-US" altLang="zh-CN" sz="2800" dirty="0">
                <a:cs typeface="Arial" panose="020B0604020202020204" pitchFamily="34" charset="0"/>
              </a:rPr>
              <a:t> (</a:t>
            </a:r>
            <a:r>
              <a:rPr lang="en-US" altLang="zh-CN" sz="2800" dirty="0">
                <a:cs typeface="Arial" panose="020B0604020202020204" pitchFamily="34" charset="0"/>
                <a:hlinkClick r:id="rId3"/>
              </a:rPr>
              <a:t>Stanford</a:t>
            </a:r>
            <a:r>
              <a:rPr lang="en-US" altLang="zh-CN" sz="2800" dirty="0">
                <a:cs typeface="Arial" panose="020B0604020202020204" pitchFamily="34" charset="0"/>
              </a:rPr>
              <a:t>), …</a:t>
            </a:r>
          </a:p>
          <a:p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910814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/>
              <a:t>Word2vec (</a:t>
            </a:r>
            <a:r>
              <a:rPr lang="en-US" altLang="zh-CN" sz="3600" dirty="0" err="1"/>
              <a:t>Mikolov</a:t>
            </a:r>
            <a:r>
              <a:rPr lang="en-US" altLang="zh-CN" sz="3600" dirty="0"/>
              <a:t> 2013) at Google</a:t>
            </a:r>
            <a:endParaRPr lang="zh-CN" altLang="en-US" sz="3600" dirty="0"/>
          </a:p>
        </p:txBody>
      </p:sp>
      <p:sp>
        <p:nvSpPr>
          <p:cNvPr id="7" name="TextBox 6"/>
          <p:cNvSpPr txBox="1"/>
          <p:nvPr/>
        </p:nvSpPr>
        <p:spPr>
          <a:xfrm>
            <a:off x="4343400" y="1516671"/>
            <a:ext cx="3200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Continuous Bag-of-Word (CWOB)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0058400" y="1516671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Skip-gram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457547" y="5459976"/>
                <a:ext cx="2972106" cy="939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max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⁡(</m:t>
                      </m:r>
                      <m:func>
                        <m:func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𝑃𝑟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𝑜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𝐼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,1</m:t>
                                  </m:r>
                                </m:sub>
                              </m:s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𝐼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,2</m:t>
                                  </m:r>
                                </m:sub>
                              </m:s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𝐼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𝐶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zh-CN" sz="16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Use surrounding words to predict focal word.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7547" y="5459976"/>
                <a:ext cx="2972106" cy="939681"/>
              </a:xfrm>
              <a:prstGeom prst="rect">
                <a:avLst/>
              </a:prstGeom>
              <a:blipFill>
                <a:blip r:embed="rId3"/>
                <a:stretch>
                  <a:fillRect l="-1025" b="-7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991600" y="5456204"/>
                <a:ext cx="2972106" cy="9396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160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max</m:t>
                      </m:r>
                      <m:r>
                        <a:rPr lang="en-US" altLang="zh-CN" sz="16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⁡(</m:t>
                      </m:r>
                      <m:func>
                        <m:funcPr>
                          <m:ctrlPr>
                            <a:rPr lang="en-US" altLang="zh-CN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uncPr>
                        <m:fName>
                          <m:r>
                            <a:rPr lang="en-US" altLang="zh-CN" sz="16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𝑃𝑟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𝑂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,1</m:t>
                                  </m:r>
                                </m:sub>
                              </m:s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𝑂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,2</m:t>
                                  </m:r>
                                </m:sub>
                              </m:s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,…,</m:t>
                              </m:r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𝑂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,</m:t>
                                  </m:r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𝐶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𝐼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altLang="zh-CN" sz="16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)</m:t>
                      </m:r>
                    </m:oMath>
                  </m:oMathPara>
                </a14:m>
                <a:endPara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altLang="zh-CN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Use focal word to predict surrounding words.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1600" y="5456204"/>
                <a:ext cx="2972106" cy="939681"/>
              </a:xfrm>
              <a:prstGeom prst="rect">
                <a:avLst/>
              </a:prstGeom>
              <a:blipFill>
                <a:blip r:embed="rId4"/>
                <a:stretch>
                  <a:fillRect l="-1025" b="-77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43400" y="2020545"/>
            <a:ext cx="3166450" cy="346564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39201" y="2020546"/>
            <a:ext cx="2956579" cy="341755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8D0002B-D631-42D1-8FD4-85570B9F2345}"/>
              </a:ext>
            </a:extLst>
          </p:cNvPr>
          <p:cNvSpPr txBox="1"/>
          <p:nvPr/>
        </p:nvSpPr>
        <p:spPr>
          <a:xfrm>
            <a:off x="977900" y="1727200"/>
            <a:ext cx="32004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Is a 2- layer neural network process for vectorizing words.</a:t>
            </a:r>
          </a:p>
          <a:p>
            <a:endParaRPr lang="en-US" sz="2200" dirty="0"/>
          </a:p>
          <a:p>
            <a:r>
              <a:rPr lang="en-US" sz="2200" dirty="0"/>
              <a:t>Word2vec transforms text into a numerical form that we can feed into deep NN models, such as RNN.</a:t>
            </a:r>
          </a:p>
        </p:txBody>
      </p:sp>
    </p:spTree>
    <p:extLst>
      <p:ext uri="{BB962C8B-B14F-4D97-AF65-F5344CB8AC3E}">
        <p14:creationId xmlns:p14="http://schemas.microsoft.com/office/powerpoint/2010/main" val="1011267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Word2vec</a:t>
            </a:r>
            <a:endParaRPr lang="zh-CN" alt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F0B319F-D53E-44D1-80CF-EA4AABDB81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Evaluate word embedding – semantic task</a:t>
            </a:r>
          </a:p>
          <a:p>
            <a:pPr lvl="1">
              <a:spcAft>
                <a:spcPts val="600"/>
              </a:spcAft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Two words are similar if they have small cosine distance.</a:t>
            </a:r>
          </a:p>
          <a:p>
            <a:pPr lvl="1">
              <a:spcAft>
                <a:spcPts val="600"/>
              </a:spcAft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Words analogy: “A is to B what C is to D”.</a:t>
            </a:r>
          </a:p>
          <a:p>
            <a:pPr lvl="1">
              <a:spcAft>
                <a:spcPts val="600"/>
              </a:spcAft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Visualization of word embedding (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t-SNE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5811" y="3598606"/>
            <a:ext cx="8424207" cy="2894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6937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Word2vec</a:t>
            </a:r>
            <a:endParaRPr lang="zh-CN" alt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05F8B3B-12F3-4B10-BDD6-336C82429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zh-CN" sz="3200" dirty="0">
                <a:cs typeface="Arial" panose="020B0604020202020204" pitchFamily="34" charset="0"/>
              </a:rPr>
              <a:t>What can we use word2vec for?</a:t>
            </a:r>
          </a:p>
          <a:p>
            <a:pPr lvl="1">
              <a:spcAft>
                <a:spcPts val="600"/>
              </a:spcAft>
            </a:pPr>
            <a:r>
              <a:rPr lang="en-US" altLang="zh-CN" sz="2800" dirty="0">
                <a:cs typeface="Arial" panose="020B0604020202020204" pitchFamily="34" charset="0"/>
              </a:rPr>
              <a:t>Predictive and exploratory models</a:t>
            </a:r>
          </a:p>
          <a:p>
            <a:pPr lvl="1">
              <a:spcAft>
                <a:spcPts val="600"/>
              </a:spcAft>
            </a:pPr>
            <a:r>
              <a:rPr lang="en-US" altLang="zh-CN" sz="2800" dirty="0">
                <a:cs typeface="Arial" panose="020B0604020202020204" pitchFamily="34" charset="0"/>
              </a:rPr>
              <a:t>Aggregate word embedding to form document-level features.</a:t>
            </a:r>
          </a:p>
          <a:p>
            <a:pPr>
              <a:lnSpc>
                <a:spcPct val="80000"/>
              </a:lnSpc>
              <a:spcAft>
                <a:spcPts val="600"/>
              </a:spcAft>
            </a:pPr>
            <a:r>
              <a:rPr lang="en-US" altLang="zh-CN" sz="3200" dirty="0">
                <a:cs typeface="Arial" panose="020B0604020202020204" pitchFamily="34" charset="0"/>
              </a:rPr>
              <a:t>Word2vec using python: “</a:t>
            </a:r>
            <a:r>
              <a:rPr lang="en-US" altLang="zh-CN" sz="3200" dirty="0" err="1">
                <a:cs typeface="Arial" panose="020B0604020202020204" pitchFamily="34" charset="0"/>
                <a:hlinkClick r:id="rId2"/>
              </a:rPr>
              <a:t>gensim</a:t>
            </a:r>
            <a:r>
              <a:rPr lang="en-US" altLang="zh-CN" sz="3200" dirty="0">
                <a:cs typeface="Arial" panose="020B0604020202020204" pitchFamily="34" charset="0"/>
              </a:rPr>
              <a:t>” package</a:t>
            </a:r>
          </a:p>
          <a:p>
            <a:pPr lvl="1">
              <a:lnSpc>
                <a:spcPct val="80000"/>
              </a:lnSpc>
              <a:spcAft>
                <a:spcPts val="600"/>
              </a:spcAft>
            </a:pPr>
            <a:r>
              <a:rPr lang="en-US" altLang="zh-CN" sz="2800" dirty="0">
                <a:cs typeface="Arial" panose="020B0604020202020204" pitchFamily="34" charset="0"/>
              </a:rPr>
              <a:t>Advantage:</a:t>
            </a:r>
          </a:p>
          <a:p>
            <a:pPr lvl="2">
              <a:lnSpc>
                <a:spcPct val="80000"/>
              </a:lnSpc>
              <a:spcAft>
                <a:spcPts val="600"/>
              </a:spcAft>
            </a:pPr>
            <a:r>
              <a:rPr lang="en-US" altLang="zh-CN" sz="2600" dirty="0">
                <a:cs typeface="Arial" panose="020B0604020202020204" pitchFamily="34" charset="0"/>
              </a:rPr>
              <a:t>Simple to use </a:t>
            </a:r>
          </a:p>
          <a:p>
            <a:pPr lvl="2">
              <a:lnSpc>
                <a:spcPct val="80000"/>
              </a:lnSpc>
              <a:spcAft>
                <a:spcPts val="600"/>
              </a:spcAft>
            </a:pPr>
            <a:r>
              <a:rPr lang="en-US" altLang="zh-CN" sz="2600" dirty="0">
                <a:cs typeface="Arial" panose="020B0604020202020204" pitchFamily="34" charset="0"/>
              </a:rPr>
              <a:t>Trained word2vec model can be easily stored and retrieved</a:t>
            </a:r>
          </a:p>
          <a:p>
            <a:pPr lvl="2">
              <a:lnSpc>
                <a:spcPct val="80000"/>
              </a:lnSpc>
              <a:spcAft>
                <a:spcPts val="600"/>
              </a:spcAft>
            </a:pPr>
            <a:r>
              <a:rPr lang="en-US" altLang="zh-CN" sz="2600" dirty="0">
                <a:cs typeface="Arial" panose="020B0604020202020204" pitchFamily="34" charset="0"/>
              </a:rPr>
              <a:t>Supports online training</a:t>
            </a:r>
          </a:p>
          <a:p>
            <a:pPr lvl="1">
              <a:lnSpc>
                <a:spcPct val="80000"/>
              </a:lnSpc>
              <a:spcAft>
                <a:spcPts val="600"/>
              </a:spcAft>
            </a:pPr>
            <a:r>
              <a:rPr lang="en-US" altLang="zh-CN" sz="2800" dirty="0">
                <a:cs typeface="Arial" panose="020B0604020202020204" pitchFamily="34" charset="0"/>
              </a:rPr>
              <a:t>A tutorial is </a:t>
            </a:r>
            <a:r>
              <a:rPr lang="en-US" altLang="zh-CN" sz="2800" dirty="0">
                <a:cs typeface="Arial" panose="020B0604020202020204" pitchFamily="34" charset="0"/>
                <a:hlinkClick r:id="rId3"/>
              </a:rPr>
              <a:t>here</a:t>
            </a:r>
            <a:endParaRPr lang="en-US" altLang="zh-CN" sz="28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923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A4016-39DB-4B4F-8906-69A8D61B8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Classification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2B7452-46FC-4349-8815-A0F13B8E1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9567" y="1393794"/>
            <a:ext cx="10694233" cy="4820951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sz="3000" dirty="0"/>
              <a:t>Classifying </a:t>
            </a:r>
            <a:r>
              <a:rPr lang="en-US" sz="3000" i="1" dirty="0"/>
              <a:t>documents</a:t>
            </a:r>
            <a:r>
              <a:rPr lang="en-US" sz="3000" dirty="0"/>
              <a:t> (textual data) to predefined categories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We use the extracted features from the preprocessing steps</a:t>
            </a:r>
          </a:p>
          <a:p>
            <a:pPr lvl="1">
              <a:lnSpc>
                <a:spcPct val="100000"/>
              </a:lnSpc>
            </a:pPr>
            <a:r>
              <a:rPr lang="en-US" sz="2600" dirty="0"/>
              <a:t>BOW or Word embedding approaches</a:t>
            </a:r>
          </a:p>
          <a:p>
            <a:pPr>
              <a:lnSpc>
                <a:spcPct val="100000"/>
              </a:lnSpc>
            </a:pPr>
            <a:r>
              <a:rPr lang="en-US" sz="3000" dirty="0"/>
              <a:t>The rest of the process is similar to training classifiers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Non NN </a:t>
            </a:r>
          </a:p>
          <a:p>
            <a:pPr lvl="2">
              <a:lnSpc>
                <a:spcPct val="100000"/>
              </a:lnSpc>
            </a:pPr>
            <a:r>
              <a:rPr lang="en-US" sz="2400" dirty="0"/>
              <a:t>Naïve Bayes</a:t>
            </a:r>
          </a:p>
          <a:p>
            <a:pPr lvl="2">
              <a:lnSpc>
                <a:spcPct val="100000"/>
              </a:lnSpc>
            </a:pPr>
            <a:r>
              <a:rPr lang="en-US" sz="2400" dirty="0"/>
              <a:t>K-NN</a:t>
            </a:r>
          </a:p>
          <a:p>
            <a:pPr lvl="2">
              <a:lnSpc>
                <a:spcPct val="100000"/>
              </a:lnSpc>
            </a:pPr>
            <a:r>
              <a:rPr lang="en-US" sz="2400" dirty="0"/>
              <a:t>SVM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Deep NN</a:t>
            </a:r>
          </a:p>
          <a:p>
            <a:pPr lvl="2">
              <a:lnSpc>
                <a:spcPct val="100000"/>
              </a:lnSpc>
            </a:pPr>
            <a:r>
              <a:rPr lang="en-US" sz="2400" dirty="0"/>
              <a:t>RNN+LSTM/GRU</a:t>
            </a:r>
          </a:p>
          <a:p>
            <a:pPr lvl="2">
              <a:lnSpc>
                <a:spcPct val="100000"/>
              </a:lnSpc>
            </a:pPr>
            <a:r>
              <a:rPr lang="en-US" sz="2400" dirty="0"/>
              <a:t>Certain CNNs</a:t>
            </a:r>
          </a:p>
          <a:p>
            <a:pPr lvl="1"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</p:txBody>
      </p:sp>
      <p:pic>
        <p:nvPicPr>
          <p:cNvPr id="1026" name="Picture 2" descr="Training process in Text Classification">
            <a:extLst>
              <a:ext uri="{FF2B5EF4-FFF2-40B4-BE49-F238E27FC236}">
                <a16:creationId xmlns:a16="http://schemas.microsoft.com/office/drawing/2014/main" id="{47BB7347-DFAE-46C1-BFC4-5E7F7308EA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983" y="3577030"/>
            <a:ext cx="7979764" cy="173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35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7D3532-E7FC-46C9-92D6-380188C83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B121D-93B7-49B9-8BF5-7F711E7F22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Natural Language processing (NLP) deals with how to process and analyze large amounts of natural language data.</a:t>
            </a:r>
          </a:p>
          <a:p>
            <a:r>
              <a:rPr lang="en-US" dirty="0"/>
              <a:t>Neural networks have been successfully used to address various problems in NLP</a:t>
            </a:r>
          </a:p>
          <a:p>
            <a:pPr lvl="1"/>
            <a:r>
              <a:rPr lang="en-US" dirty="0">
                <a:hlinkClick r:id="rId3"/>
              </a:rPr>
              <a:t>https://devopedia.org/neural-networks-for-nlp</a:t>
            </a:r>
            <a:endParaRPr lang="en-US" dirty="0"/>
          </a:p>
          <a:p>
            <a:r>
              <a:rPr lang="en-US" dirty="0"/>
              <a:t>Selection of topics on dealing with textual data</a:t>
            </a:r>
          </a:p>
          <a:p>
            <a:pPr lvl="1"/>
            <a:r>
              <a:rPr lang="en-US" dirty="0"/>
              <a:t>Text preprocessing</a:t>
            </a:r>
          </a:p>
          <a:p>
            <a:pPr lvl="1"/>
            <a:r>
              <a:rPr lang="en-US" dirty="0"/>
              <a:t>Classifying documents </a:t>
            </a:r>
          </a:p>
          <a:p>
            <a:pPr lvl="1"/>
            <a:r>
              <a:rPr lang="en-US" dirty="0"/>
              <a:t>Sentiment analysis </a:t>
            </a:r>
          </a:p>
          <a:p>
            <a:pPr lvl="1"/>
            <a:r>
              <a:rPr lang="en-US" dirty="0"/>
              <a:t>Topic Modeling </a:t>
            </a:r>
          </a:p>
          <a:p>
            <a:pPr lvl="1"/>
            <a:r>
              <a:rPr lang="en-US" dirty="0"/>
              <a:t>Text summarization</a:t>
            </a:r>
          </a:p>
          <a:p>
            <a:pPr lvl="1"/>
            <a:r>
              <a:rPr lang="en-US" dirty="0"/>
              <a:t>Dialogue systems, Chatbots</a:t>
            </a:r>
          </a:p>
        </p:txBody>
      </p:sp>
    </p:spTree>
    <p:extLst>
      <p:ext uri="{BB962C8B-B14F-4D97-AF65-F5344CB8AC3E}">
        <p14:creationId xmlns:p14="http://schemas.microsoft.com/office/powerpoint/2010/main" val="14526139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43D97-8C02-4F4E-8B74-8F61BE6CC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Classification applications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60204-5849-4C00-8E91-47D8EEFF0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93794"/>
            <a:ext cx="10779177" cy="4820951"/>
          </a:xfrm>
        </p:spPr>
        <p:txBody>
          <a:bodyPr>
            <a:normAutofit/>
          </a:bodyPr>
          <a:lstStyle/>
          <a:p>
            <a:r>
              <a:rPr lang="en-US" sz="3200" dirty="0"/>
              <a:t>Sentiment analysis: outcome is “sentiment” </a:t>
            </a:r>
          </a:p>
          <a:p>
            <a:pPr lvl="1"/>
            <a:r>
              <a:rPr lang="en-US" sz="2800" dirty="0"/>
              <a:t>Positive </a:t>
            </a:r>
          </a:p>
          <a:p>
            <a:pPr lvl="1"/>
            <a:r>
              <a:rPr lang="en-US" sz="2800" dirty="0"/>
              <a:t>Negative</a:t>
            </a:r>
          </a:p>
          <a:p>
            <a:r>
              <a:rPr lang="en-US" sz="3200" dirty="0"/>
              <a:t>Language Detection</a:t>
            </a:r>
          </a:p>
          <a:p>
            <a:r>
              <a:rPr lang="en-US" sz="3200" dirty="0"/>
              <a:t>Content Tagging</a:t>
            </a:r>
          </a:p>
          <a:p>
            <a:pPr lvl="1"/>
            <a:r>
              <a:rPr lang="en-US" sz="2800" dirty="0"/>
              <a:t>E-commerce, news agencies, content curation, …</a:t>
            </a:r>
          </a:p>
          <a:p>
            <a:r>
              <a:rPr lang="en-US" sz="3200" dirty="0"/>
              <a:t>Marketing</a:t>
            </a:r>
          </a:p>
          <a:p>
            <a:r>
              <a:rPr lang="en-US" sz="3000" dirty="0"/>
              <a:t>…any context where automatic classification of textual data is helpful</a:t>
            </a:r>
          </a:p>
        </p:txBody>
      </p:sp>
    </p:spTree>
    <p:extLst>
      <p:ext uri="{BB962C8B-B14F-4D97-AF65-F5344CB8AC3E}">
        <p14:creationId xmlns:p14="http://schemas.microsoft.com/office/powerpoint/2010/main" val="8258777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6C710-CEB0-4DDE-A98F-FDB6D1EE9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summarization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46E36-591D-4B7E-8017-DA62B5A34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80% of big data is in the form of text</a:t>
            </a:r>
          </a:p>
          <a:p>
            <a:r>
              <a:rPr lang="en-US" b="1" dirty="0"/>
              <a:t>Extractive Summarization:</a:t>
            </a:r>
            <a:r>
              <a:rPr lang="en-US" dirty="0"/>
              <a:t> </a:t>
            </a:r>
          </a:p>
          <a:p>
            <a:pPr lvl="1"/>
            <a:r>
              <a:rPr lang="en-US" dirty="0"/>
              <a:t>Identifying important sections of the text and generating them verbatim producing a subset of the sentences from the original text.</a:t>
            </a:r>
          </a:p>
          <a:p>
            <a:pPr lvl="1"/>
            <a:r>
              <a:rPr lang="en-US" dirty="0"/>
              <a:t>Identifying the right sentences for summarization is of utmost importance in an extractive method.</a:t>
            </a:r>
          </a:p>
          <a:p>
            <a:r>
              <a:rPr lang="en-US" b="1" dirty="0"/>
              <a:t>Abstractive Summarization </a:t>
            </a:r>
          </a:p>
          <a:p>
            <a:pPr lvl="1"/>
            <a:r>
              <a:rPr lang="en-US" dirty="0"/>
              <a:t>Reproduces important material in a new way after interpretation and examination of the text using advanced natural language techniques to generate a new shorter text that conveys the most critical information from the original one.</a:t>
            </a:r>
            <a:endParaRPr lang="en-US" b="1" dirty="0"/>
          </a:p>
          <a:p>
            <a:pPr lvl="1"/>
            <a:r>
              <a:rPr lang="en-US" dirty="0"/>
              <a:t>Some parts of this summary may not even appear in the original text.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96811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9C6BF3-3F63-433D-A20F-0AC0B2C42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summarization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D94B0-DA76-429B-B577-53EF9652C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err="1"/>
              <a:t>TextRank</a:t>
            </a:r>
            <a:r>
              <a:rPr lang="en-US" sz="3000" dirty="0"/>
              <a:t> algorithm: Finds how similar each sentence is to all other sentences in the text. The most important sentence is the one that is most similar to all the others</a:t>
            </a:r>
          </a:p>
          <a:p>
            <a:pPr lvl="1"/>
            <a:r>
              <a:rPr lang="en-US" sz="2800" dirty="0" err="1"/>
              <a:t>Gensim.summarization</a:t>
            </a:r>
            <a:r>
              <a:rPr lang="en-US" sz="2800" dirty="0"/>
              <a:t>, </a:t>
            </a:r>
            <a:r>
              <a:rPr lang="en-US" sz="2800" dirty="0" err="1"/>
              <a:t>Pytextrank</a:t>
            </a:r>
            <a:endParaRPr lang="en-US" sz="2800" dirty="0"/>
          </a:p>
          <a:p>
            <a:r>
              <a:rPr lang="en-US" sz="3200" dirty="0"/>
              <a:t>Sequence-to-Sequence models</a:t>
            </a:r>
          </a:p>
          <a:p>
            <a:pPr lvl="1"/>
            <a:r>
              <a:rPr lang="en-US" sz="2800" dirty="0"/>
              <a:t>Using 2 sets of Deep RNNs</a:t>
            </a:r>
          </a:p>
          <a:p>
            <a:endParaRPr lang="en-US" sz="3200" dirty="0"/>
          </a:p>
        </p:txBody>
      </p:sp>
      <p:pic>
        <p:nvPicPr>
          <p:cNvPr id="2050" name="Picture 2" descr="https://4.bp.blogspot.com/-aArS0l1pjHQ/Vjj71pKAaEI/AAAAAAAAAxE/Nvy1FSbD_Vs/s1600/2TFstaticgraphic_alt-01.png">
            <a:extLst>
              <a:ext uri="{FF2B5EF4-FFF2-40B4-BE49-F238E27FC236}">
                <a16:creationId xmlns:a16="http://schemas.microsoft.com/office/drawing/2014/main" id="{ED6DE264-F584-474F-9B21-32964190B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2399" y="4113141"/>
            <a:ext cx="7908413" cy="237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76616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68695-937A-473E-B217-25E3E442D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Resources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3B3F3-210D-497A-BED2-4D8A80D6B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A Brief Survey of Text Mining: Classification, Clustering and Extraction Techniques </a:t>
            </a:r>
          </a:p>
          <a:p>
            <a:pPr lvl="1"/>
            <a:r>
              <a:rPr lang="en-US" dirty="0">
                <a:hlinkClick r:id="rId2"/>
              </a:rPr>
              <a:t>https://arxiv.org/pdf/1707.02919.pdf</a:t>
            </a:r>
            <a:r>
              <a:rPr lang="en-US" dirty="0"/>
              <a:t> 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6510576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2CD31-694C-4F62-BBC7-7DD7691EA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Dialogue systems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88E8B-513D-4AE4-9AB3-243FDCBB0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Task-oriented systems</a:t>
            </a:r>
          </a:p>
          <a:p>
            <a:pPr lvl="1"/>
            <a:r>
              <a:rPr lang="en-US" sz="2800" dirty="0"/>
              <a:t>Aim to assist users complete a certain task</a:t>
            </a:r>
          </a:p>
          <a:p>
            <a:pPr lvl="1"/>
            <a:r>
              <a:rPr lang="en-US" sz="2800" dirty="0"/>
              <a:t>Involves hand crafted If-Then rules (still use NNs to understand language)</a:t>
            </a:r>
          </a:p>
          <a:p>
            <a:r>
              <a:rPr lang="en-US" sz="3200" dirty="0"/>
              <a:t>Non-task-oriented systems (aka chat-bots) – use deep NN</a:t>
            </a:r>
          </a:p>
          <a:p>
            <a:pPr lvl="1"/>
            <a:r>
              <a:rPr lang="en-US" sz="2800" dirty="0"/>
              <a:t>Focus on conversing with humans</a:t>
            </a:r>
          </a:p>
          <a:p>
            <a:pPr lvl="1"/>
            <a:r>
              <a:rPr lang="en-US" sz="2800" dirty="0"/>
              <a:t>Generative methods: better at responding to unseen dialogue</a:t>
            </a:r>
          </a:p>
          <a:p>
            <a:pPr lvl="1"/>
            <a:r>
              <a:rPr lang="en-US" sz="2800" dirty="0"/>
              <a:t>Retrieval-based methods: more fluent but may lack answers </a:t>
            </a:r>
          </a:p>
        </p:txBody>
      </p:sp>
    </p:spTree>
    <p:extLst>
      <p:ext uri="{BB962C8B-B14F-4D97-AF65-F5344CB8AC3E}">
        <p14:creationId xmlns:p14="http://schemas.microsoft.com/office/powerpoint/2010/main" val="6367010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8F931-9CA8-4979-9F56-BEEA107EC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Dialogue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2893C-7868-41AF-86FF-187937F6B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Dialogue data (labeled data for model training) samples</a:t>
            </a:r>
          </a:p>
          <a:p>
            <a:pPr lvl="1"/>
            <a:r>
              <a:rPr lang="en-US" dirty="0">
                <a:hlinkClick r:id="rId2"/>
              </a:rPr>
              <a:t>https://breakend.github.io/DialogDatasets/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Support call conversations </a:t>
            </a:r>
          </a:p>
          <a:p>
            <a:pPr lvl="1"/>
            <a:r>
              <a:rPr lang="en-US" dirty="0"/>
              <a:t>Movie transcripts</a:t>
            </a:r>
          </a:p>
          <a:p>
            <a:r>
              <a:rPr lang="en-US" dirty="0"/>
              <a:t>Business applications</a:t>
            </a:r>
          </a:p>
          <a:p>
            <a:pPr lvl="1"/>
            <a:r>
              <a:rPr lang="en-US" dirty="0"/>
              <a:t>Customer service, Sales, Marketing, E-commerce, IT helpdesk, …</a:t>
            </a:r>
          </a:p>
          <a:p>
            <a:r>
              <a:rPr lang="en-US" dirty="0"/>
              <a:t>Chatbots as a service</a:t>
            </a:r>
          </a:p>
          <a:p>
            <a:pPr lvl="1"/>
            <a:r>
              <a:rPr lang="en-US" dirty="0"/>
              <a:t>Google </a:t>
            </a:r>
            <a:r>
              <a:rPr lang="en-US" dirty="0">
                <a:hlinkClick r:id="rId3"/>
              </a:rPr>
              <a:t>https://dialogflow.com/</a:t>
            </a:r>
            <a:endParaRPr lang="en-US" dirty="0"/>
          </a:p>
          <a:p>
            <a:pPr lvl="1"/>
            <a:r>
              <a:rPr lang="en-US" dirty="0"/>
              <a:t>Amazon </a:t>
            </a:r>
            <a:r>
              <a:rPr lang="en-US" dirty="0">
                <a:hlinkClick r:id="rId4"/>
              </a:rPr>
              <a:t>https://aws.amazon.com/chatbot/</a:t>
            </a:r>
            <a:endParaRPr lang="en-US" dirty="0"/>
          </a:p>
          <a:p>
            <a:pPr lvl="1"/>
            <a:r>
              <a:rPr lang="en-US" dirty="0"/>
              <a:t>Several other firms/startups providing chatbots</a:t>
            </a:r>
          </a:p>
          <a:p>
            <a:pPr marL="0" indent="0">
              <a:buNone/>
            </a:pPr>
            <a:r>
              <a:rPr lang="en-US" dirty="0"/>
              <a:t>Try a chat with </a:t>
            </a:r>
            <a:r>
              <a:rPr lang="en-US" dirty="0" err="1"/>
              <a:t>Mitsuku</a:t>
            </a:r>
            <a:r>
              <a:rPr lang="en-US" dirty="0"/>
              <a:t> at </a:t>
            </a:r>
            <a:r>
              <a:rPr lang="en-US" sz="2400" dirty="0">
                <a:hlinkClick r:id="rId5"/>
              </a:rPr>
              <a:t>https://www.pandorabots.com/mitsuku/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5222707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160EB-CD27-4002-BD39-6504B8404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 of the art for NLP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4BD73C-9B39-4A9D-8BFE-B71E4E876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BERT- </a:t>
            </a:r>
            <a:r>
              <a:rPr lang="en-US" b="1" dirty="0"/>
              <a:t>B</a:t>
            </a:r>
            <a:r>
              <a:rPr lang="en-US" dirty="0"/>
              <a:t>idirectional </a:t>
            </a:r>
            <a:r>
              <a:rPr lang="en-US" b="1" dirty="0"/>
              <a:t>E</a:t>
            </a:r>
            <a:r>
              <a:rPr lang="en-US" dirty="0"/>
              <a:t>ncoder </a:t>
            </a:r>
            <a:r>
              <a:rPr lang="en-US" b="1" dirty="0"/>
              <a:t>R</a:t>
            </a:r>
            <a:r>
              <a:rPr lang="en-US" dirty="0"/>
              <a:t>epresentations from </a:t>
            </a:r>
            <a:r>
              <a:rPr lang="en-US" b="1" dirty="0"/>
              <a:t>T</a:t>
            </a:r>
            <a:r>
              <a:rPr lang="en-US" dirty="0"/>
              <a:t>ransformers</a:t>
            </a:r>
          </a:p>
          <a:p>
            <a:pPr lvl="1"/>
            <a:r>
              <a:rPr lang="en-US" sz="2600" dirty="0"/>
              <a:t>can be used for several NLP tasks including summarization</a:t>
            </a:r>
          </a:p>
          <a:p>
            <a:pPr lvl="1"/>
            <a:r>
              <a:rPr lang="en-US" dirty="0">
                <a:hlinkClick r:id="rId3"/>
              </a:rPr>
              <a:t>https://github.com/google-research/bert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4"/>
              </a:rPr>
              <a:t>https://arxiv.org/abs/1810.04805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Chatbots</a:t>
            </a:r>
          </a:p>
          <a:p>
            <a:pPr lvl="1"/>
            <a:r>
              <a:rPr lang="en-US" sz="2600" dirty="0"/>
              <a:t>Google Meena </a:t>
            </a:r>
            <a:r>
              <a:rPr lang="en-US" dirty="0">
                <a:hlinkClick r:id="rId5"/>
              </a:rPr>
              <a:t>https://arxiv.org/abs/2001.09977</a:t>
            </a:r>
            <a:endParaRPr lang="en-US" dirty="0"/>
          </a:p>
          <a:p>
            <a:pPr lvl="2"/>
            <a:r>
              <a:rPr lang="en-US" dirty="0">
                <a:hlinkClick r:id="rId6"/>
              </a:rPr>
              <a:t>https://ai.googleblog.com/2020/01/towards-conversational-agent-that-can.html</a:t>
            </a: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27133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0702F-C6C3-4CFD-B9EA-1CA4DC37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1896B-0B69-4540-95C8-2380E9A3B5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We will have several activities for this part:</a:t>
            </a:r>
          </a:p>
          <a:p>
            <a:pPr lvl="1"/>
            <a:r>
              <a:rPr lang="en-US" sz="2800" dirty="0"/>
              <a:t>Topic modeling </a:t>
            </a:r>
          </a:p>
          <a:p>
            <a:pPr lvl="1"/>
            <a:r>
              <a:rPr lang="en-US" sz="2800" dirty="0"/>
              <a:t>Text classification / sentiment analysis</a:t>
            </a:r>
          </a:p>
          <a:p>
            <a:pPr lvl="1"/>
            <a:r>
              <a:rPr lang="en-US" sz="2800" dirty="0"/>
              <a:t>Text summarization</a:t>
            </a:r>
          </a:p>
          <a:p>
            <a:pPr lvl="1"/>
            <a:r>
              <a:rPr lang="en-US" sz="2800"/>
              <a:t>Topic modeling using BERT</a:t>
            </a:r>
          </a:p>
          <a:p>
            <a:pPr lvl="1"/>
            <a:endParaRPr lang="en-US" sz="2800" dirty="0"/>
          </a:p>
          <a:p>
            <a:pPr marL="0" indent="0">
              <a:buNone/>
            </a:pPr>
            <a:r>
              <a:rPr lang="en-US" sz="3200" dirty="0"/>
              <a:t>Details will be posted on </a:t>
            </a:r>
            <a:r>
              <a:rPr lang="en-US" sz="3200" dirty="0" err="1"/>
              <a:t>elearn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586806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Common Terms </a:t>
            </a:r>
            <a:endParaRPr lang="zh-CN" alt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D542D0-5975-4854-9ED0-9BDD9DE8D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altLang="zh-CN" sz="3200" dirty="0">
                <a:solidFill>
                  <a:srgbClr val="C00000"/>
                </a:solidFill>
                <a:cs typeface="Arial" panose="020B0604020202020204" pitchFamily="34" charset="0"/>
              </a:rPr>
              <a:t>Document</a:t>
            </a:r>
            <a:r>
              <a:rPr lang="en-US" altLang="zh-CN" sz="3200" dirty="0">
                <a:cs typeface="Arial" panose="020B0604020202020204" pitchFamily="34" charset="0"/>
              </a:rPr>
              <a:t>: a piece of text, often the level of analysis;</a:t>
            </a:r>
          </a:p>
          <a:p>
            <a:pPr>
              <a:spcAft>
                <a:spcPts val="1200"/>
              </a:spcAft>
            </a:pPr>
            <a:r>
              <a:rPr lang="en-US" altLang="zh-CN" sz="3200" dirty="0">
                <a:solidFill>
                  <a:srgbClr val="C00000"/>
                </a:solidFill>
                <a:cs typeface="Arial" panose="020B0604020202020204" pitchFamily="34" charset="0"/>
              </a:rPr>
              <a:t>Corpus</a:t>
            </a:r>
            <a:r>
              <a:rPr lang="en-US" altLang="zh-CN" sz="3200" dirty="0">
                <a:cs typeface="Arial" panose="020B0604020202020204" pitchFamily="34" charset="0"/>
              </a:rPr>
              <a:t>: a collection of documents;</a:t>
            </a:r>
          </a:p>
          <a:p>
            <a:pPr>
              <a:spcAft>
                <a:spcPts val="1200"/>
              </a:spcAft>
            </a:pPr>
            <a:r>
              <a:rPr lang="en-US" altLang="zh-CN" sz="3200" dirty="0">
                <a:solidFill>
                  <a:srgbClr val="C00000"/>
                </a:solidFill>
                <a:cs typeface="Arial" panose="020B0604020202020204" pitchFamily="34" charset="0"/>
              </a:rPr>
              <a:t>Word token</a:t>
            </a:r>
            <a:r>
              <a:rPr lang="en-US" altLang="zh-CN" sz="3200" dirty="0">
                <a:cs typeface="Arial" panose="020B0604020202020204" pitchFamily="34" charset="0"/>
              </a:rPr>
              <a:t>: a single word.</a:t>
            </a:r>
          </a:p>
          <a:p>
            <a:pPr>
              <a:spcAft>
                <a:spcPts val="1200"/>
              </a:spcAft>
            </a:pPr>
            <a:r>
              <a:rPr lang="en-US" altLang="zh-CN" sz="3200" dirty="0">
                <a:solidFill>
                  <a:srgbClr val="C00000"/>
                </a:solidFill>
                <a:cs typeface="Arial" panose="020B0604020202020204" pitchFamily="34" charset="0"/>
              </a:rPr>
              <a:t>Vocabulary</a:t>
            </a:r>
            <a:r>
              <a:rPr lang="en-US" altLang="zh-CN" sz="3200" dirty="0">
                <a:cs typeface="Arial" panose="020B0604020202020204" pitchFamily="34" charset="0"/>
              </a:rPr>
              <a:t>: collection of all unique word tokens in a corpus.</a:t>
            </a:r>
          </a:p>
          <a:p>
            <a:pPr>
              <a:spcAft>
                <a:spcPts val="1200"/>
              </a:spcAft>
            </a:pPr>
            <a:endParaRPr lang="en-US" altLang="zh-CN" sz="3200" dirty="0">
              <a:solidFill>
                <a:srgbClr val="C00000"/>
              </a:solidFill>
              <a:cs typeface="Arial" panose="020B0604020202020204" pitchFamily="34" charset="0"/>
            </a:endParaRPr>
          </a:p>
          <a:p>
            <a:pPr>
              <a:spcAft>
                <a:spcPts val="1200"/>
              </a:spcAft>
            </a:pPr>
            <a:r>
              <a:rPr lang="en-US" altLang="zh-CN" sz="3200" dirty="0">
                <a:solidFill>
                  <a:srgbClr val="C00000"/>
                </a:solidFill>
                <a:cs typeface="Arial" panose="020B0604020202020204" pitchFamily="34" charset="0"/>
              </a:rPr>
              <a:t>Word Vector</a:t>
            </a:r>
            <a:r>
              <a:rPr lang="en-US" altLang="zh-CN" sz="3200" dirty="0">
                <a:cs typeface="Arial" panose="020B0604020202020204" pitchFamily="34" charset="0"/>
              </a:rPr>
              <a:t>: mathematical representation of </a:t>
            </a:r>
            <a:r>
              <a:rPr lang="en-US" altLang="zh-CN" sz="3200">
                <a:cs typeface="Arial" panose="020B0604020202020204" pitchFamily="34" charset="0"/>
              </a:rPr>
              <a:t>a Document</a:t>
            </a:r>
            <a:endParaRPr lang="en-US" altLang="zh-CN" sz="3200" dirty="0">
              <a:cs typeface="Arial" panose="020B0604020202020204" pitchFamily="34" charset="0"/>
            </a:endParaRPr>
          </a:p>
          <a:p>
            <a:pPr>
              <a:spcAft>
                <a:spcPts val="1200"/>
              </a:spcAft>
            </a:pPr>
            <a:endParaRPr lang="en-US" altLang="zh-CN" sz="3200" dirty="0">
              <a:cs typeface="Arial" panose="020B0604020202020204" pitchFamily="34" charset="0"/>
            </a:endParaRPr>
          </a:p>
          <a:p>
            <a:pPr marL="0" indent="0">
              <a:spcAft>
                <a:spcPts val="1200"/>
              </a:spcAft>
              <a:buNone/>
            </a:pPr>
            <a:endParaRPr lang="en-US" altLang="zh-CN" sz="3200" dirty="0">
              <a:cs typeface="Arial" panose="020B0604020202020204" pitchFamily="34" charset="0"/>
            </a:endParaRPr>
          </a:p>
          <a:p>
            <a:endParaRPr lang="en-US" sz="3200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8367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A80F8-D84A-4265-A36D-67D9EBA35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F57B9-E627-4F7C-986D-188D404C7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Tokenize</a:t>
            </a:r>
            <a:r>
              <a:rPr lang="en-US" dirty="0"/>
              <a:t> each document; identify all the individual words in each document.</a:t>
            </a:r>
          </a:p>
          <a:p>
            <a:r>
              <a:rPr lang="en-US" dirty="0"/>
              <a:t>Make a </a:t>
            </a:r>
            <a:r>
              <a:rPr lang="en-US" b="1" dirty="0"/>
              <a:t>vocabulary list </a:t>
            </a:r>
            <a:r>
              <a:rPr lang="en-US" dirty="0"/>
              <a:t>that includes all the words in all the documents (the bag of words approach).</a:t>
            </a:r>
          </a:p>
          <a:p>
            <a:r>
              <a:rPr lang="en-US" dirty="0"/>
              <a:t>Remove </a:t>
            </a:r>
            <a:r>
              <a:rPr lang="en-US" b="1" dirty="0"/>
              <a:t>stop words </a:t>
            </a:r>
            <a:r>
              <a:rPr lang="en-US" dirty="0"/>
              <a:t>(neutral words like: is, and, the, as, etc.)</a:t>
            </a:r>
          </a:p>
          <a:p>
            <a:r>
              <a:rPr lang="en-US" b="1" dirty="0"/>
              <a:t>Lemmatize</a:t>
            </a:r>
            <a:r>
              <a:rPr lang="en-US" dirty="0"/>
              <a:t> and/or </a:t>
            </a:r>
            <a:r>
              <a:rPr lang="en-US" b="1" dirty="0"/>
              <a:t>stem</a:t>
            </a:r>
            <a:r>
              <a:rPr lang="en-US" dirty="0"/>
              <a:t> words:</a:t>
            </a:r>
          </a:p>
          <a:p>
            <a:pPr lvl="1"/>
            <a:r>
              <a:rPr lang="en-US" b="1" dirty="0"/>
              <a:t>Lemmatize</a:t>
            </a:r>
            <a:r>
              <a:rPr lang="en-US" dirty="0"/>
              <a:t> – replace “</a:t>
            </a:r>
            <a:r>
              <a:rPr lang="en-US" dirty="0" err="1"/>
              <a:t>ing</a:t>
            </a:r>
            <a:r>
              <a:rPr lang="en-US" dirty="0"/>
              <a:t>”, “ed”, “es”, </a:t>
            </a:r>
            <a:r>
              <a:rPr lang="en-US" dirty="0" err="1"/>
              <a:t>etc</a:t>
            </a:r>
            <a:r>
              <a:rPr lang="en-US" dirty="0"/>
              <a:t> with its (dictionary) root word (buses -&gt; bus)</a:t>
            </a:r>
          </a:p>
          <a:p>
            <a:pPr lvl="1"/>
            <a:r>
              <a:rPr lang="en-US" b="1" dirty="0"/>
              <a:t>Stemming</a:t>
            </a:r>
            <a:r>
              <a:rPr lang="en-US" dirty="0"/>
              <a:t> – remove word endings (trains -&gt; train but beautifully -&gt;</a:t>
            </a:r>
            <a:r>
              <a:rPr lang="en-US" dirty="0" err="1"/>
              <a:t>beauti</a:t>
            </a:r>
            <a:r>
              <a:rPr lang="en-US" dirty="0"/>
              <a:t>)</a:t>
            </a:r>
          </a:p>
          <a:p>
            <a:r>
              <a:rPr lang="en-US" dirty="0"/>
              <a:t>Count what words appear in each document (</a:t>
            </a:r>
            <a:r>
              <a:rPr lang="en-US" b="1" dirty="0"/>
              <a:t>TF, IDF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974296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10382-0991-4782-BF8E-AA7CA9E1D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Pre-processing: Tokenization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1292E-5A20-448C-BE27-A22E0B506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Tokenize each document (here, each sentence is a document)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C97BBF-534E-4641-8D52-1F799FCCAE71}"/>
              </a:ext>
            </a:extLst>
          </p:cNvPr>
          <p:cNvSpPr txBox="1"/>
          <p:nvPr/>
        </p:nvSpPr>
        <p:spPr>
          <a:xfrm>
            <a:off x="2166257" y="2553735"/>
            <a:ext cx="7391400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200" i="1" dirty="0">
                <a:latin typeface="Arial" panose="020B0604020202020204" pitchFamily="34" charset="0"/>
                <a:cs typeface="Arial" panose="020B0604020202020204" pitchFamily="34" charset="0"/>
              </a:rPr>
              <a:t>“Hello, welcome to the party.”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200" i="1" dirty="0">
                <a:latin typeface="Arial" panose="020B0604020202020204" pitchFamily="34" charset="0"/>
                <a:cs typeface="Arial" panose="020B0604020202020204" pitchFamily="34" charset="0"/>
              </a:rPr>
              <a:t>“This party is awesome!”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200" i="1" dirty="0">
                <a:latin typeface="Arial" panose="020B0604020202020204" pitchFamily="34" charset="0"/>
                <a:cs typeface="Arial" panose="020B0604020202020204" pitchFamily="34" charset="0"/>
              </a:rPr>
              <a:t>“Welcome to Lisa’s birthday party.”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0DE919-A150-4B9E-BBB6-63A13DDA53FE}"/>
              </a:ext>
            </a:extLst>
          </p:cNvPr>
          <p:cNvSpPr txBox="1"/>
          <p:nvPr/>
        </p:nvSpPr>
        <p:spPr>
          <a:xfrm>
            <a:off x="2166257" y="4356210"/>
            <a:ext cx="7391400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200" i="1" dirty="0">
                <a:latin typeface="Arial" panose="020B0604020202020204" pitchFamily="34" charset="0"/>
                <a:cs typeface="Arial" panose="020B0604020202020204" pitchFamily="34" charset="0"/>
              </a:rPr>
              <a:t>“hello”, “welcome”, “to”, “the”, “party”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200" i="1" dirty="0">
                <a:latin typeface="Arial" panose="020B0604020202020204" pitchFamily="34" charset="0"/>
                <a:cs typeface="Arial" panose="020B0604020202020204" pitchFamily="34" charset="0"/>
              </a:rPr>
              <a:t>“this”, “party” “is” “awesome”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200" i="1" dirty="0">
                <a:latin typeface="Arial" panose="020B0604020202020204" pitchFamily="34" charset="0"/>
                <a:cs typeface="Arial" panose="020B0604020202020204" pitchFamily="34" charset="0"/>
              </a:rPr>
              <a:t>“welcome”, “to”, “</a:t>
            </a:r>
            <a:r>
              <a:rPr lang="en-US" altLang="zh-CN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lisa’s</a:t>
            </a:r>
            <a:r>
              <a:rPr lang="en-US" altLang="zh-CN" sz="2200" i="1" dirty="0">
                <a:latin typeface="Arial" panose="020B0604020202020204" pitchFamily="34" charset="0"/>
                <a:cs typeface="Arial" panose="020B0604020202020204" pitchFamily="34" charset="0"/>
              </a:rPr>
              <a:t>”, “birthday”, “party”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FA60C44-8828-417B-AAC3-FFC57CAFA6EC}"/>
              </a:ext>
            </a:extLst>
          </p:cNvPr>
          <p:cNvCxnSpPr>
            <a:stCxn id="4" idx="2"/>
            <a:endCxn id="5" idx="0"/>
          </p:cNvCxnSpPr>
          <p:nvPr/>
        </p:nvCxnSpPr>
        <p:spPr>
          <a:xfrm>
            <a:off x="5861957" y="3661732"/>
            <a:ext cx="0" cy="694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DE6710DC-6570-425B-AF84-039D90FCF19B}"/>
              </a:ext>
            </a:extLst>
          </p:cNvPr>
          <p:cNvSpPr txBox="1"/>
          <p:nvPr/>
        </p:nvSpPr>
        <p:spPr>
          <a:xfrm>
            <a:off x="5902901" y="3808915"/>
            <a:ext cx="3273757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Tokenization, lower-casing</a:t>
            </a:r>
          </a:p>
        </p:txBody>
      </p:sp>
    </p:spTree>
    <p:extLst>
      <p:ext uri="{BB962C8B-B14F-4D97-AF65-F5344CB8AC3E}">
        <p14:creationId xmlns:p14="http://schemas.microsoft.com/office/powerpoint/2010/main" val="3538863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358396-8C17-4571-825B-3D9E191E9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 stop words, Lemmatize, 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27DB3-C340-4B59-9414-AC6BABB8B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Neutral words such as: is, and, the, as, etc.</a:t>
            </a:r>
          </a:p>
          <a:p>
            <a:r>
              <a:rPr lang="en-US" dirty="0"/>
              <a:t>Lemmatize or stem words:</a:t>
            </a:r>
          </a:p>
          <a:p>
            <a:pPr lvl="1"/>
            <a:r>
              <a:rPr lang="en-US" dirty="0"/>
              <a:t>Lemmatize – replace “</a:t>
            </a:r>
            <a:r>
              <a:rPr lang="en-US" dirty="0" err="1"/>
              <a:t>ing</a:t>
            </a:r>
            <a:r>
              <a:rPr lang="en-US" dirty="0"/>
              <a:t>”, “ed”, “es”, </a:t>
            </a:r>
            <a:r>
              <a:rPr lang="en-US" dirty="0" err="1"/>
              <a:t>etc</a:t>
            </a:r>
            <a:r>
              <a:rPr lang="en-US" dirty="0"/>
              <a:t> with its (dictionary) root word (buses -&gt; bus)</a:t>
            </a:r>
          </a:p>
          <a:p>
            <a:pPr lvl="1"/>
            <a:r>
              <a:rPr lang="en-US" dirty="0"/>
              <a:t>Stemming – remove word endings (trains -&gt; train but beautifully -&gt;</a:t>
            </a:r>
            <a:r>
              <a:rPr lang="en-US" dirty="0" err="1"/>
              <a:t>beauti</a:t>
            </a:r>
            <a:r>
              <a:rPr lang="en-US" dirty="0"/>
              <a:t>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1BC722-48FE-499B-AC2C-E01FC15293C9}"/>
              </a:ext>
            </a:extLst>
          </p:cNvPr>
          <p:cNvSpPr txBox="1"/>
          <p:nvPr/>
        </p:nvSpPr>
        <p:spPr>
          <a:xfrm>
            <a:off x="2166257" y="4356210"/>
            <a:ext cx="7391400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200" i="1" dirty="0">
                <a:latin typeface="Arial" panose="020B0604020202020204" pitchFamily="34" charset="0"/>
                <a:cs typeface="Arial" panose="020B0604020202020204" pitchFamily="34" charset="0"/>
              </a:rPr>
              <a:t>“hello”, “welcome”, “party”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200" i="1" dirty="0">
                <a:latin typeface="Arial" panose="020B0604020202020204" pitchFamily="34" charset="0"/>
                <a:cs typeface="Arial" panose="020B0604020202020204" pitchFamily="34" charset="0"/>
              </a:rPr>
              <a:t>“party” , “awesome”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200" i="1" dirty="0">
                <a:latin typeface="Arial" panose="020B0604020202020204" pitchFamily="34" charset="0"/>
                <a:cs typeface="Arial" panose="020B0604020202020204" pitchFamily="34" charset="0"/>
              </a:rPr>
              <a:t>“welcome”, “</a:t>
            </a:r>
            <a:r>
              <a:rPr lang="en-US" altLang="zh-CN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lisa</a:t>
            </a:r>
            <a:r>
              <a:rPr lang="en-US" altLang="zh-CN" sz="2200" i="1" dirty="0">
                <a:latin typeface="Arial" panose="020B0604020202020204" pitchFamily="34" charset="0"/>
                <a:cs typeface="Arial" panose="020B0604020202020204" pitchFamily="34" charset="0"/>
              </a:rPr>
              <a:t>”, “birthday”, “party”</a:t>
            </a:r>
          </a:p>
        </p:txBody>
      </p:sp>
    </p:spTree>
    <p:extLst>
      <p:ext uri="{BB962C8B-B14F-4D97-AF65-F5344CB8AC3E}">
        <p14:creationId xmlns:p14="http://schemas.microsoft.com/office/powerpoint/2010/main" val="4138027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dirty="0"/>
              <a:t>Term frequency (TF)</a:t>
            </a:r>
            <a:endParaRPr lang="zh-CN" alt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91DDA-4073-413E-B475-5F35E10267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79528"/>
            <a:ext cx="10297886" cy="51491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Count what words appear in each document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5829300" y="3357977"/>
            <a:ext cx="0" cy="615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586041"/>
              </p:ext>
            </p:extLst>
          </p:nvPr>
        </p:nvGraphicFramePr>
        <p:xfrm>
          <a:off x="2249036" y="4011393"/>
          <a:ext cx="6697242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4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16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03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593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2489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hello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welcome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party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lisa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awesome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birthday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5987143" y="3426805"/>
            <a:ext cx="41148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Term frequency (TF)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133600" y="2211880"/>
            <a:ext cx="7391400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200" i="1" dirty="0">
                <a:latin typeface="Arial" panose="020B0604020202020204" pitchFamily="34" charset="0"/>
                <a:cs typeface="Arial" panose="020B0604020202020204" pitchFamily="34" charset="0"/>
              </a:rPr>
              <a:t>“hello”, “welcome”, “party”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200" i="1" dirty="0">
                <a:latin typeface="Arial" panose="020B0604020202020204" pitchFamily="34" charset="0"/>
                <a:cs typeface="Arial" panose="020B0604020202020204" pitchFamily="34" charset="0"/>
              </a:rPr>
              <a:t>“party” , “awesome”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200" i="1" dirty="0">
                <a:latin typeface="Arial" panose="020B0604020202020204" pitchFamily="34" charset="0"/>
                <a:cs typeface="Arial" panose="020B0604020202020204" pitchFamily="34" charset="0"/>
              </a:rPr>
              <a:t>“welcome”, “</a:t>
            </a:r>
            <a:r>
              <a:rPr lang="en-US" altLang="zh-CN" sz="2200" i="1" dirty="0" err="1">
                <a:latin typeface="Arial" panose="020B0604020202020204" pitchFamily="34" charset="0"/>
                <a:cs typeface="Arial" panose="020B0604020202020204" pitchFamily="34" charset="0"/>
              </a:rPr>
              <a:t>lisa</a:t>
            </a:r>
            <a:r>
              <a:rPr lang="en-US" altLang="zh-CN" sz="2200" i="1" dirty="0">
                <a:latin typeface="Arial" panose="020B0604020202020204" pitchFamily="34" charset="0"/>
                <a:cs typeface="Arial" panose="020B0604020202020204" pitchFamily="34" charset="0"/>
              </a:rPr>
              <a:t>”, “birthday”, “party”</a:t>
            </a:r>
          </a:p>
        </p:txBody>
      </p:sp>
    </p:spTree>
    <p:extLst>
      <p:ext uri="{BB962C8B-B14F-4D97-AF65-F5344CB8AC3E}">
        <p14:creationId xmlns:p14="http://schemas.microsoft.com/office/powerpoint/2010/main" val="3065933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Inverse document frequency (IDF)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94F75-5ED1-4F09-85D8-6BEA8F07C1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5272"/>
            <a:ext cx="10515600" cy="1463040"/>
          </a:xfrm>
        </p:spPr>
        <p:txBody>
          <a:bodyPr/>
          <a:lstStyle/>
          <a:p>
            <a:r>
              <a:rPr lang="en-US" dirty="0"/>
              <a:t>Indicates how important a word is to a document in a collection or corpus.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7691823" y="4619604"/>
            <a:ext cx="0" cy="61531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8077200" y="4819374"/>
            <a:ext cx="4114800" cy="46166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TF-IDF = TF*IDF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34760C-D612-4F13-BBD6-7425182AA643}"/>
                  </a:ext>
                </a:extLst>
              </p:cNvPr>
              <p:cNvSpPr txBox="1"/>
              <p:nvPr/>
            </p:nvSpPr>
            <p:spPr>
              <a:xfrm>
                <a:off x="3500823" y="2102718"/>
                <a:ext cx="8382000" cy="101309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IDF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𝑙𝑜𝑔</m:t>
                      </m:r>
                      <m:f>
                        <m:fPr>
                          <m:ctrlPr>
                            <a:rPr lang="en-US" altLang="zh-CN" sz="24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𝑇𝑜𝑡𝑎𝑙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#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𝑜𝑓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𝑑𝑜𝑐𝑢𝑚𝑒𝑛𝑡𝑠</m:t>
                          </m:r>
                        </m:num>
                        <m:den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#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𝑜𝑓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𝑑𝑜𝑐𝑢𝑚𝑒𝑛𝑡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𝑤h𝑒𝑟𝑒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𝑡h𝑒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𝑡𝑒𝑟𝑚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𝑎𝑝𝑝𝑒𝑎𝑟𝑠</m:t>
                          </m:r>
                        </m:den>
                      </m:f>
                    </m:oMath>
                  </m:oMathPara>
                </a14:m>
                <a:endParaRPr lang="en-US" altLang="zh-CN" sz="24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234760C-D612-4F13-BBD6-7425182AA6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0823" y="2102718"/>
                <a:ext cx="8382000" cy="10130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DFE3527-BBD7-47C3-AC8F-43C1E4ECD7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137579"/>
              </p:ext>
            </p:extLst>
          </p:nvPr>
        </p:nvGraphicFramePr>
        <p:xfrm>
          <a:off x="838200" y="3317964"/>
          <a:ext cx="6697242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4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16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03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593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2489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hello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welcome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party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lisa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awesome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birthday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29FF84FF-975B-4A72-B789-84803C8A8E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588150"/>
              </p:ext>
            </p:extLst>
          </p:nvPr>
        </p:nvGraphicFramePr>
        <p:xfrm>
          <a:off x="838200" y="5185300"/>
          <a:ext cx="6697242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0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63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44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4160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0103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5932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12489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74320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hello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welcome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party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 err="1"/>
                        <a:t>lisa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awesome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birthday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altLang="zh-CN" dirty="0"/>
                        <a:t>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0.48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altLang="zh-CN" dirty="0"/>
                        <a:t>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0.48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r>
                        <a:rPr lang="en-US" altLang="zh-CN" dirty="0"/>
                        <a:t>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1.18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0.48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0.48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42FE7EB8-F335-4648-83F1-CB133D20A196}"/>
              </a:ext>
            </a:extLst>
          </p:cNvPr>
          <p:cNvSpPr txBox="1"/>
          <p:nvPr/>
        </p:nvSpPr>
        <p:spPr>
          <a:xfrm>
            <a:off x="8077200" y="3317964"/>
            <a:ext cx="3805623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lvl="0" defTabSz="914400">
              <a:defRPr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IDF(“welcome”)=log(3/2)=1.18</a:t>
            </a:r>
          </a:p>
          <a:p>
            <a:pPr lvl="0" defTabSz="914400">
              <a:defRPr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IDF(“party”) = log(3/3) = 0 </a:t>
            </a:r>
          </a:p>
          <a:p>
            <a:pPr lvl="0" defTabSz="914400">
              <a:defRPr/>
            </a:pP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IDF(“Lisa”) = log(3/1) = 0.48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563162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cs typeface="Arial" panose="020B0604020202020204" pitchFamily="34" charset="0"/>
              </a:rPr>
              <a:t>Additional pre-processing steps</a:t>
            </a:r>
            <a:endParaRPr lang="zh-CN" alt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79EE20C-E973-477F-92C5-2DE450A1F6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altLang="zh-CN" sz="3000" dirty="0">
                <a:cs typeface="Arial" panose="020B0604020202020204" pitchFamily="34" charset="0"/>
              </a:rPr>
              <a:t>Generate n-grams: “</a:t>
            </a:r>
            <a:r>
              <a:rPr lang="en-US" altLang="zh-CN" sz="3000" dirty="0" err="1">
                <a:cs typeface="Arial" panose="020B0604020202020204" pitchFamily="34" charset="0"/>
              </a:rPr>
              <a:t>phd</a:t>
            </a:r>
            <a:r>
              <a:rPr lang="en-US" altLang="zh-CN" sz="3000" dirty="0">
                <a:cs typeface="Arial" panose="020B0604020202020204" pitchFamily="34" charset="0"/>
              </a:rPr>
              <a:t>”+”brownbag”</a:t>
            </a:r>
            <a:r>
              <a:rPr lang="en-US" altLang="zh-CN" sz="3000" dirty="0">
                <a:cs typeface="Arial" panose="020B0604020202020204" pitchFamily="34" charset="0"/>
                <a:sym typeface="Wingdings" panose="05000000000000000000" pitchFamily="2" charset="2"/>
              </a:rPr>
              <a:t>”</a:t>
            </a:r>
            <a:r>
              <a:rPr lang="en-US" altLang="zh-CN" sz="3000" dirty="0" err="1">
                <a:cs typeface="Arial" panose="020B0604020202020204" pitchFamily="34" charset="0"/>
                <a:sym typeface="Wingdings" panose="05000000000000000000" pitchFamily="2" charset="2"/>
              </a:rPr>
              <a:t>phd</a:t>
            </a:r>
            <a:r>
              <a:rPr lang="en-US" altLang="zh-CN" sz="3000" dirty="0">
                <a:cs typeface="Arial" panose="020B0604020202020204" pitchFamily="34" charset="0"/>
                <a:sym typeface="Wingdings" panose="05000000000000000000" pitchFamily="2" charset="2"/>
              </a:rPr>
              <a:t> brownbag”</a:t>
            </a:r>
            <a:endParaRPr lang="en-US" altLang="zh-CN" sz="3000" dirty="0"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altLang="zh-CN" sz="3000" dirty="0">
                <a:cs typeface="Arial" panose="020B0604020202020204" pitchFamily="34" charset="0"/>
              </a:rPr>
              <a:t>Feature pruning: remove too frequent or too rare word features.</a:t>
            </a:r>
          </a:p>
          <a:p>
            <a:pPr>
              <a:lnSpc>
                <a:spcPct val="100000"/>
              </a:lnSpc>
              <a:spcAft>
                <a:spcPts val="1200"/>
              </a:spcAft>
            </a:pPr>
            <a:r>
              <a:rPr lang="en-US" altLang="zh-CN" sz="3000" dirty="0">
                <a:cs typeface="Arial" panose="020B0604020202020204" pitchFamily="34" charset="0"/>
              </a:rPr>
              <a:t>Normalization: normalizing TF-IDF score, some implementations does this as a subroutine of TF-IDF.</a:t>
            </a:r>
          </a:p>
        </p:txBody>
      </p:sp>
    </p:spTree>
    <p:extLst>
      <p:ext uri="{BB962C8B-B14F-4D97-AF65-F5344CB8AC3E}">
        <p14:creationId xmlns:p14="http://schemas.microsoft.com/office/powerpoint/2010/main" val="9597129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3920</TotalTime>
  <Words>2036</Words>
  <Application>Microsoft Office PowerPoint</Application>
  <PresentationFormat>Widescreen</PresentationFormat>
  <Paragraphs>336</Paragraphs>
  <Slides>27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Calibri </vt:lpstr>
      <vt:lpstr>Calibri Light</vt:lpstr>
      <vt:lpstr>Cambria Math</vt:lpstr>
      <vt:lpstr>Times New Roman</vt:lpstr>
      <vt:lpstr>Office Theme</vt:lpstr>
      <vt:lpstr>MIS 7720  #13 Natural Language Processing</vt:lpstr>
      <vt:lpstr>Overview </vt:lpstr>
      <vt:lpstr>Common Terms </vt:lpstr>
      <vt:lpstr>Pre-processing steps</vt:lpstr>
      <vt:lpstr>Pre-processing: Tokenization </vt:lpstr>
      <vt:lpstr>Remove stop words, Lemmatize, Stem</vt:lpstr>
      <vt:lpstr>Term frequency (TF)</vt:lpstr>
      <vt:lpstr>Inverse document frequency (IDF)</vt:lpstr>
      <vt:lpstr>Additional pre-processing steps</vt:lpstr>
      <vt:lpstr>General Process of Text Analytics </vt:lpstr>
      <vt:lpstr>Topic Modeling</vt:lpstr>
      <vt:lpstr>Topic Modeling with LDA</vt:lpstr>
      <vt:lpstr>Topic Modeling with LDA  </vt:lpstr>
      <vt:lpstr>Text Feature Construction: Word Embedding Approach </vt:lpstr>
      <vt:lpstr>Word Embedding Approach </vt:lpstr>
      <vt:lpstr>Word2vec (Mikolov 2013) at Google</vt:lpstr>
      <vt:lpstr>Word2vec</vt:lpstr>
      <vt:lpstr>Word2vec</vt:lpstr>
      <vt:lpstr>Text Classification </vt:lpstr>
      <vt:lpstr>Text Classification applications </vt:lpstr>
      <vt:lpstr>Text summarization </vt:lpstr>
      <vt:lpstr>Text summarization </vt:lpstr>
      <vt:lpstr>More Resources </vt:lpstr>
      <vt:lpstr>Dialogue systems </vt:lpstr>
      <vt:lpstr>Dialogue systems</vt:lpstr>
      <vt:lpstr>State of the art for NLP</vt:lpstr>
      <vt:lpstr>Hands-on activities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 7720</dc:title>
  <dc:creator>Ali Mahdavi Adeli (amadeli)</dc:creator>
  <cp:lastModifiedBy>Ali Mahdavi Adeli (amadeli)</cp:lastModifiedBy>
  <cp:revision>290</cp:revision>
  <dcterms:created xsi:type="dcterms:W3CDTF">2018-12-26T17:41:53Z</dcterms:created>
  <dcterms:modified xsi:type="dcterms:W3CDTF">2021-02-25T17:30:19Z</dcterms:modified>
</cp:coreProperties>
</file>