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57" r:id="rId2"/>
    <p:sldId id="273" r:id="rId3"/>
    <p:sldId id="274" r:id="rId4"/>
    <p:sldId id="327" r:id="rId5"/>
    <p:sldId id="275" r:id="rId6"/>
    <p:sldId id="328" r:id="rId7"/>
    <p:sldId id="32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503" autoAdjust="0"/>
  </p:normalViewPr>
  <p:slideViewPr>
    <p:cSldViewPr snapToGrid="0">
      <p:cViewPr varScale="1">
        <p:scale>
          <a:sx n="50" d="100"/>
          <a:sy n="50" d="100"/>
        </p:scale>
        <p:origin x="86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E09DC-9859-4C0F-AF20-ADCA017C3817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7F398-41C9-45CE-9D5B-1AC4CCB8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4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 model: a (mathematical) representation of a real-world 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Learning here refers to the algorithm deriving/estimating parameters of the model from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E0EAF-5B24-4919-96EF-4C9DE3CA2D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2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algorithm learns how to map input data to the outcome of interest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Unsupervised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algorithm looks for patterns, trends, anomalies, etc. in the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Reinforcement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algorithm learns what actions to take to maximize some given goal (using trial and error).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>
              <a:solidFill>
                <a:srgbClr val="292929"/>
              </a:solidFill>
              <a:effectLst/>
              <a:latin typeface="chart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Self-supervised learning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(&amp; transfer learning)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: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the system learns to predict part of its input from other parts of it input; i.e., a portion of the input is used as a supervisory signal to a predictor fed with the remaining portion of the input.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4E6EB"/>
                </a:solidFill>
                <a:effectLst/>
                <a:latin typeface="Segoe UI Historic" panose="020B0502040204020203" pitchFamily="34" charset="0"/>
              </a:rPr>
              <a:t>The BERT model used in natural language processing, for example, uses self-supervised learning.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7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02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https://scikit-learn.org/stable/tutorial/machine_learning_map/index.html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3D37-9B21-4150-A658-5534A8FECF4A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99F70C-31D9-4644-B9D6-D50219DEE58C}"/>
              </a:ext>
            </a:extLst>
          </p:cNvPr>
          <p:cNvSpPr/>
          <p:nvPr userDrawn="1"/>
        </p:nvSpPr>
        <p:spPr>
          <a:xfrm>
            <a:off x="73980" y="6536618"/>
            <a:ext cx="13481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 M Adeli</a:t>
            </a:r>
          </a:p>
        </p:txBody>
      </p:sp>
    </p:spTree>
    <p:extLst>
      <p:ext uri="{BB962C8B-B14F-4D97-AF65-F5344CB8AC3E}">
        <p14:creationId xmlns:p14="http://schemas.microsoft.com/office/powerpoint/2010/main" val="413062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CA04-EC0A-40A7-BA72-964EF6B6F6E0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9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0447-9159-486C-B8EA-6D9B997527B6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9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0A46-0622-40BE-A837-D8F3CED7CD3F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CB538-A922-4A01-966C-57103AE1695F}"/>
              </a:ext>
            </a:extLst>
          </p:cNvPr>
          <p:cNvSpPr/>
          <p:nvPr userDrawn="1"/>
        </p:nvSpPr>
        <p:spPr>
          <a:xfrm>
            <a:off x="73980" y="6536618"/>
            <a:ext cx="13481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 M Adeli</a:t>
            </a:r>
          </a:p>
        </p:txBody>
      </p:sp>
    </p:spTree>
    <p:extLst>
      <p:ext uri="{BB962C8B-B14F-4D97-AF65-F5344CB8AC3E}">
        <p14:creationId xmlns:p14="http://schemas.microsoft.com/office/powerpoint/2010/main" val="405890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DD73-B10F-46B3-9922-9551223B329D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8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EEC9-CBF2-4659-B3BF-D231D248DA44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9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3CEB-F020-47E8-91B4-192A3CA1D5F6}" type="datetime1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7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76A9-638C-4B62-851C-17B1483856D8}" type="datetime1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A479-B701-4A4F-ABD0-44327AF9D46B}" type="datetime1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9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489B-E155-4800-A868-5AA486BD1135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807F-2D16-4FB2-BB5C-74691282ADCB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8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A7D28-4168-4D69-B665-271D2607E9A8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9056E6-2157-409D-AC08-448665155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MIS 7720 </a:t>
            </a:r>
            <a:br>
              <a:rPr lang="en-US" sz="4800"/>
            </a:br>
            <a:r>
              <a:rPr lang="en-US" sz="4800"/>
              <a:t>#4  </a:t>
            </a:r>
            <a:r>
              <a:rPr lang="en-US" sz="4800" dirty="0"/>
              <a:t>Machine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AC44FC-7814-4759-9DA6-D6274C4F1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5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3532-E7FC-46C9-92D6-380188C8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Intelligence and 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121D-93B7-49B9-8BF5-7F711E7F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Prediction and Learning as the essence of intelligence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Machine Learning needs data</a:t>
            </a:r>
          </a:p>
          <a:p>
            <a:r>
              <a:rPr lang="en-US" dirty="0"/>
              <a:t>Learning from data</a:t>
            </a:r>
          </a:p>
          <a:p>
            <a:r>
              <a:rPr lang="en-US" dirty="0"/>
              <a:t>Predicting based on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92BAB-4754-4059-9BA7-3F4B32847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587" y="2604856"/>
            <a:ext cx="5400675" cy="403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7FD2-ACA6-4D9B-AF8F-621B6129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AI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87751-6AD1-41DF-881D-49167348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7D5250A-FD46-4703-A784-5B0FED697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0" y="1664702"/>
            <a:ext cx="4582896" cy="472815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9D6B5E-9362-405C-AD0E-D44B24919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038" y="2014538"/>
            <a:ext cx="6697719" cy="358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4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08F8A-20CC-402A-B09D-005A0547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58" y="2313541"/>
            <a:ext cx="7159172" cy="25973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92571" y="3004078"/>
            <a:ext cx="1843315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Let’s use the model to make future decisions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76971" y="3196333"/>
            <a:ext cx="1843315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/>
              <a:t>More data is collected over time</a:t>
            </a: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10798629" y="4396662"/>
            <a:ext cx="0" cy="87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93029" y="5273269"/>
            <a:ext cx="67055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93029" y="4573738"/>
            <a:ext cx="0" cy="699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1"/>
          </p:cNvCxnSpPr>
          <p:nvPr/>
        </p:nvCxnSpPr>
        <p:spPr>
          <a:xfrm>
            <a:off x="9535886" y="3788908"/>
            <a:ext cx="341085" cy="7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75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1985-908E-4D6E-8DEE-3CC55E1F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F6C2-8C89-41A3-8D46-1E56E98CE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515600" cy="46773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Supervised learning:</a:t>
            </a:r>
            <a:endParaRPr lang="en-US" sz="2600" dirty="0"/>
          </a:p>
          <a:p>
            <a:pPr lvl="1"/>
            <a:r>
              <a:rPr lang="en-US" sz="2600" dirty="0"/>
              <a:t>Building models from labeled data</a:t>
            </a:r>
          </a:p>
          <a:p>
            <a:pPr lvl="1"/>
            <a:r>
              <a:rPr lang="en-US" sz="2600" dirty="0"/>
              <a:t>Prediction, Classification </a:t>
            </a:r>
          </a:p>
          <a:p>
            <a:r>
              <a:rPr lang="en-US" dirty="0"/>
              <a:t>Unsupervised learning:</a:t>
            </a:r>
          </a:p>
          <a:p>
            <a:pPr lvl="1"/>
            <a:r>
              <a:rPr lang="en-US" sz="2600" dirty="0"/>
              <a:t>Building models from unlabeled data</a:t>
            </a:r>
          </a:p>
          <a:p>
            <a:pPr lvl="1"/>
            <a:r>
              <a:rPr lang="en-US" sz="2600" dirty="0"/>
              <a:t>Finding structure, patterns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Semi-supervised learning: </a:t>
            </a:r>
          </a:p>
          <a:p>
            <a:pPr lvl="1"/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uses (small amount of) both labeled and (large amount of) unlabeled data at the same time to improve the performance of a supervised model</a:t>
            </a:r>
          </a:p>
          <a:p>
            <a:r>
              <a:rPr lang="en-US" dirty="0"/>
              <a:t>Reinforcement learning </a:t>
            </a:r>
          </a:p>
          <a:p>
            <a:pPr lvl="1"/>
            <a:r>
              <a:rPr lang="en-US" sz="2600" dirty="0"/>
              <a:t>Learn how to act to maximize cumulative reward. </a:t>
            </a:r>
          </a:p>
          <a:p>
            <a:pPr lvl="1"/>
            <a:r>
              <a:rPr lang="en-US" sz="2600" dirty="0"/>
              <a:t>No mathematical model assumption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10FF-05EE-4172-8D16-61D21D1F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4BC1-9006-483F-835B-ECE74D38D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464"/>
            <a:ext cx="10515600" cy="4750499"/>
          </a:xfrm>
        </p:spPr>
        <p:txBody>
          <a:bodyPr>
            <a:normAutofit/>
          </a:bodyPr>
          <a:lstStyle/>
          <a:p>
            <a:r>
              <a:rPr lang="en-US" sz="3200" dirty="0"/>
              <a:t>Supervised</a:t>
            </a:r>
          </a:p>
          <a:p>
            <a:r>
              <a:rPr lang="en-US" sz="3200" dirty="0"/>
              <a:t>Unsupervised</a:t>
            </a:r>
          </a:p>
          <a:p>
            <a:pPr lvl="1"/>
            <a:r>
              <a:rPr lang="en-US" sz="2800" dirty="0"/>
              <a:t>Dimensionality reduction</a:t>
            </a:r>
          </a:p>
          <a:p>
            <a:r>
              <a:rPr lang="en-US" sz="3200" dirty="0"/>
              <a:t>Artificial Neural Networks (ANN) and deep learning</a:t>
            </a:r>
          </a:p>
          <a:p>
            <a:pPr lvl="1"/>
            <a:r>
              <a:rPr lang="en-US" sz="2800" dirty="0"/>
              <a:t>Revisit supervised and unsupervised learning</a:t>
            </a:r>
          </a:p>
          <a:p>
            <a:r>
              <a:rPr lang="en-US" sz="3200" dirty="0"/>
              <a:t>Reinforcement learning </a:t>
            </a:r>
          </a:p>
        </p:txBody>
      </p:sp>
    </p:spTree>
    <p:extLst>
      <p:ext uri="{BB962C8B-B14F-4D97-AF65-F5344CB8AC3E}">
        <p14:creationId xmlns:p14="http://schemas.microsoft.com/office/powerpoint/2010/main" val="43439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16F0-DF93-4F83-AA5D-7CD62311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13865"/>
          </a:xfrm>
        </p:spPr>
        <p:txBody>
          <a:bodyPr/>
          <a:lstStyle/>
          <a:p>
            <a:r>
              <a:rPr lang="en-US" dirty="0"/>
              <a:t>ML algorithms 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pic>
        <p:nvPicPr>
          <p:cNvPr id="1026" name="Picture 2" descr="https://www.jeremyjordan.me/content/images/2017/05/ml_map.png">
            <a:extLst>
              <a:ext uri="{FF2B5EF4-FFF2-40B4-BE49-F238E27FC236}">
                <a16:creationId xmlns:a16="http://schemas.microsoft.com/office/drawing/2014/main" id="{E31A91B4-E3D1-444F-9907-AF638C73D3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10" y="1345348"/>
            <a:ext cx="8841910" cy="551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43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2705</TotalTime>
  <Words>314</Words>
  <Application>Microsoft Office PowerPoint</Application>
  <PresentationFormat>Widescreen</PresentationFormat>
  <Paragraphs>45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charter</vt:lpstr>
      <vt:lpstr>Segoe UI Historic</vt:lpstr>
      <vt:lpstr>Times New Roman</vt:lpstr>
      <vt:lpstr>Office Theme</vt:lpstr>
      <vt:lpstr>MIS 7720  #4  Machine Learning</vt:lpstr>
      <vt:lpstr>Intelligence and ML </vt:lpstr>
      <vt:lpstr>Machine Learning and AI </vt:lpstr>
      <vt:lpstr>Machine Learning</vt:lpstr>
      <vt:lpstr>Overview</vt:lpstr>
      <vt:lpstr>Plan</vt:lpstr>
      <vt:lpstr>ML algorithms in scikit-learn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7720</dc:title>
  <dc:creator>Ali Mahdavi Adeli (amadeli)</dc:creator>
  <cp:lastModifiedBy>Ali Mahdavi Adeli (amadeli)</cp:lastModifiedBy>
  <cp:revision>136</cp:revision>
  <dcterms:created xsi:type="dcterms:W3CDTF">2018-12-26T17:41:53Z</dcterms:created>
  <dcterms:modified xsi:type="dcterms:W3CDTF">2021-01-30T23:18:40Z</dcterms:modified>
</cp:coreProperties>
</file>