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57" r:id="rId2"/>
    <p:sldId id="261" r:id="rId3"/>
    <p:sldId id="272" r:id="rId4"/>
    <p:sldId id="264" r:id="rId5"/>
    <p:sldId id="270" r:id="rId6"/>
    <p:sldId id="262" r:id="rId7"/>
    <p:sldId id="263" r:id="rId8"/>
    <p:sldId id="266" r:id="rId9"/>
    <p:sldId id="269" r:id="rId10"/>
    <p:sldId id="267" r:id="rId11"/>
    <p:sldId id="265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77" autoAdjust="0"/>
  </p:normalViewPr>
  <p:slideViewPr>
    <p:cSldViewPr snapToGrid="0">
      <p:cViewPr varScale="1">
        <p:scale>
          <a:sx n="60" d="100"/>
          <a:sy n="60" d="100"/>
        </p:scale>
        <p:origin x="61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E1D738-7B4B-410B-BBD4-35FA0FE5CA9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666D45E-B089-4073-AEED-FABA101C61D0}">
      <dgm:prSet phldrT="[Text]"/>
      <dgm:spPr/>
      <dgm:t>
        <a:bodyPr/>
        <a:lstStyle/>
        <a:p>
          <a:r>
            <a:rPr lang="en-US" dirty="0"/>
            <a:t>Define Network</a:t>
          </a:r>
        </a:p>
      </dgm:t>
    </dgm:pt>
    <dgm:pt modelId="{08155347-7255-42C9-80A3-A5AC1F5755EA}" type="parTrans" cxnId="{13F9B37A-1EF2-41A6-BF66-71D2023EEEC1}">
      <dgm:prSet/>
      <dgm:spPr/>
      <dgm:t>
        <a:bodyPr/>
        <a:lstStyle/>
        <a:p>
          <a:endParaRPr lang="en-US"/>
        </a:p>
      </dgm:t>
    </dgm:pt>
    <dgm:pt modelId="{22AA33F3-84D9-4796-825C-817FA295D797}" type="sibTrans" cxnId="{13F9B37A-1EF2-41A6-BF66-71D2023EEEC1}">
      <dgm:prSet/>
      <dgm:spPr/>
      <dgm:t>
        <a:bodyPr/>
        <a:lstStyle/>
        <a:p>
          <a:endParaRPr lang="en-US"/>
        </a:p>
      </dgm:t>
    </dgm:pt>
    <dgm:pt modelId="{3BEE967B-8BFF-452B-92C7-101684E623E7}">
      <dgm:prSet phldrT="[Text]"/>
      <dgm:spPr/>
      <dgm:t>
        <a:bodyPr/>
        <a:lstStyle/>
        <a:p>
          <a:r>
            <a:rPr lang="en-US" dirty="0"/>
            <a:t>Fit/Train Network</a:t>
          </a:r>
        </a:p>
      </dgm:t>
    </dgm:pt>
    <dgm:pt modelId="{F4432D51-D776-42F0-A3FE-37E3B206CF9B}" type="parTrans" cxnId="{15533AC9-402E-40E5-ACDC-805A805A996A}">
      <dgm:prSet/>
      <dgm:spPr/>
      <dgm:t>
        <a:bodyPr/>
        <a:lstStyle/>
        <a:p>
          <a:endParaRPr lang="en-US"/>
        </a:p>
      </dgm:t>
    </dgm:pt>
    <dgm:pt modelId="{B520708D-2F8E-481B-88A9-CB979B2B5DCB}" type="sibTrans" cxnId="{15533AC9-402E-40E5-ACDC-805A805A996A}">
      <dgm:prSet/>
      <dgm:spPr/>
      <dgm:t>
        <a:bodyPr/>
        <a:lstStyle/>
        <a:p>
          <a:endParaRPr lang="en-US"/>
        </a:p>
      </dgm:t>
    </dgm:pt>
    <dgm:pt modelId="{7723C810-5915-44A6-B7DC-E6253430347A}">
      <dgm:prSet phldrT="[Text]"/>
      <dgm:spPr/>
      <dgm:t>
        <a:bodyPr/>
        <a:lstStyle/>
        <a:p>
          <a:r>
            <a:rPr lang="en-US" dirty="0"/>
            <a:t>Evaluate Network</a:t>
          </a:r>
        </a:p>
      </dgm:t>
    </dgm:pt>
    <dgm:pt modelId="{451101E1-6A0F-442C-9726-33D402FE75A2}" type="parTrans" cxnId="{D8DCF613-4B77-44FE-B4B8-C38A5D3ACC4E}">
      <dgm:prSet/>
      <dgm:spPr/>
      <dgm:t>
        <a:bodyPr/>
        <a:lstStyle/>
        <a:p>
          <a:endParaRPr lang="en-US"/>
        </a:p>
      </dgm:t>
    </dgm:pt>
    <dgm:pt modelId="{1ADA069C-784A-4E11-B35C-7F4493EB21FC}" type="sibTrans" cxnId="{D8DCF613-4B77-44FE-B4B8-C38A5D3ACC4E}">
      <dgm:prSet/>
      <dgm:spPr/>
      <dgm:t>
        <a:bodyPr/>
        <a:lstStyle/>
        <a:p>
          <a:endParaRPr lang="en-US"/>
        </a:p>
      </dgm:t>
    </dgm:pt>
    <dgm:pt modelId="{1AD523C1-2517-44E8-9518-B824E890BB35}">
      <dgm:prSet phldrT="[Text]"/>
      <dgm:spPr/>
      <dgm:t>
        <a:bodyPr/>
        <a:lstStyle/>
        <a:p>
          <a:r>
            <a:rPr lang="en-US" dirty="0"/>
            <a:t>Compile Network</a:t>
          </a:r>
        </a:p>
      </dgm:t>
    </dgm:pt>
    <dgm:pt modelId="{99E3C854-519A-424D-A106-3C94FA5C5642}" type="parTrans" cxnId="{86EB9798-3D54-4F2C-AB27-AEEB06EC6188}">
      <dgm:prSet/>
      <dgm:spPr/>
      <dgm:t>
        <a:bodyPr/>
        <a:lstStyle/>
        <a:p>
          <a:endParaRPr lang="en-US"/>
        </a:p>
      </dgm:t>
    </dgm:pt>
    <dgm:pt modelId="{BA273DDC-AC10-46FB-9E85-15FAFF284FE7}" type="sibTrans" cxnId="{86EB9798-3D54-4F2C-AB27-AEEB06EC6188}">
      <dgm:prSet/>
      <dgm:spPr/>
      <dgm:t>
        <a:bodyPr/>
        <a:lstStyle/>
        <a:p>
          <a:endParaRPr lang="en-US"/>
        </a:p>
      </dgm:t>
    </dgm:pt>
    <dgm:pt modelId="{65491273-A716-4C6E-893E-1F63C7C515DB}">
      <dgm:prSet phldrT="[Text]"/>
      <dgm:spPr/>
      <dgm:t>
        <a:bodyPr/>
        <a:lstStyle/>
        <a:p>
          <a:r>
            <a:rPr lang="en-US" dirty="0"/>
            <a:t>Make Predictions</a:t>
          </a:r>
        </a:p>
      </dgm:t>
    </dgm:pt>
    <dgm:pt modelId="{4A49B5B8-1FBC-402A-9991-76D56AFF35CF}" type="parTrans" cxnId="{BE8CCF98-3EE0-4EE3-86E3-A7377EA95302}">
      <dgm:prSet/>
      <dgm:spPr/>
      <dgm:t>
        <a:bodyPr/>
        <a:lstStyle/>
        <a:p>
          <a:endParaRPr lang="en-US"/>
        </a:p>
      </dgm:t>
    </dgm:pt>
    <dgm:pt modelId="{62C83A72-739D-4064-8E87-C57F7F77F83D}" type="sibTrans" cxnId="{BE8CCF98-3EE0-4EE3-86E3-A7377EA95302}">
      <dgm:prSet/>
      <dgm:spPr/>
      <dgm:t>
        <a:bodyPr/>
        <a:lstStyle/>
        <a:p>
          <a:endParaRPr lang="en-US"/>
        </a:p>
      </dgm:t>
    </dgm:pt>
    <dgm:pt modelId="{FF5CB664-5C69-42F8-86C5-4545CCE2B4ED}" type="pres">
      <dgm:prSet presAssocID="{DEE1D738-7B4B-410B-BBD4-35FA0FE5CA96}" presName="Name0" presStyleCnt="0">
        <dgm:presLayoutVars>
          <dgm:dir/>
          <dgm:resizeHandles val="exact"/>
        </dgm:presLayoutVars>
      </dgm:prSet>
      <dgm:spPr/>
    </dgm:pt>
    <dgm:pt modelId="{08C10009-7326-4D29-9C73-8D2FE0A40164}" type="pres">
      <dgm:prSet presAssocID="{5666D45E-B089-4073-AEED-FABA101C61D0}" presName="node" presStyleLbl="node1" presStyleIdx="0" presStyleCnt="5">
        <dgm:presLayoutVars>
          <dgm:bulletEnabled val="1"/>
        </dgm:presLayoutVars>
      </dgm:prSet>
      <dgm:spPr/>
    </dgm:pt>
    <dgm:pt modelId="{221FA654-345E-44C8-844F-F74715007E9C}" type="pres">
      <dgm:prSet presAssocID="{22AA33F3-84D9-4796-825C-817FA295D797}" presName="sibTrans" presStyleLbl="sibTrans2D1" presStyleIdx="0" presStyleCnt="4"/>
      <dgm:spPr/>
    </dgm:pt>
    <dgm:pt modelId="{67A8032A-71AA-410C-A193-4D870CA0DAA7}" type="pres">
      <dgm:prSet presAssocID="{22AA33F3-84D9-4796-825C-817FA295D797}" presName="connectorText" presStyleLbl="sibTrans2D1" presStyleIdx="0" presStyleCnt="4"/>
      <dgm:spPr/>
    </dgm:pt>
    <dgm:pt modelId="{D3DEBB64-DBCA-4EA1-93C7-0AB457CD20EA}" type="pres">
      <dgm:prSet presAssocID="{1AD523C1-2517-44E8-9518-B824E890BB35}" presName="node" presStyleLbl="node1" presStyleIdx="1" presStyleCnt="5">
        <dgm:presLayoutVars>
          <dgm:bulletEnabled val="1"/>
        </dgm:presLayoutVars>
      </dgm:prSet>
      <dgm:spPr/>
    </dgm:pt>
    <dgm:pt modelId="{A3C8C10A-B71F-4905-88C5-98C4540C950D}" type="pres">
      <dgm:prSet presAssocID="{BA273DDC-AC10-46FB-9E85-15FAFF284FE7}" presName="sibTrans" presStyleLbl="sibTrans2D1" presStyleIdx="1" presStyleCnt="4"/>
      <dgm:spPr/>
    </dgm:pt>
    <dgm:pt modelId="{96E8F78E-B432-4105-BE72-A1F375377203}" type="pres">
      <dgm:prSet presAssocID="{BA273DDC-AC10-46FB-9E85-15FAFF284FE7}" presName="connectorText" presStyleLbl="sibTrans2D1" presStyleIdx="1" presStyleCnt="4"/>
      <dgm:spPr/>
    </dgm:pt>
    <dgm:pt modelId="{CE9AB4B9-B63B-4426-82C5-32ACD77EE2C7}" type="pres">
      <dgm:prSet presAssocID="{3BEE967B-8BFF-452B-92C7-101684E623E7}" presName="node" presStyleLbl="node1" presStyleIdx="2" presStyleCnt="5">
        <dgm:presLayoutVars>
          <dgm:bulletEnabled val="1"/>
        </dgm:presLayoutVars>
      </dgm:prSet>
      <dgm:spPr/>
    </dgm:pt>
    <dgm:pt modelId="{13C8D175-AC91-4A85-B7F4-D9E46997F469}" type="pres">
      <dgm:prSet presAssocID="{B520708D-2F8E-481B-88A9-CB979B2B5DCB}" presName="sibTrans" presStyleLbl="sibTrans2D1" presStyleIdx="2" presStyleCnt="4"/>
      <dgm:spPr/>
    </dgm:pt>
    <dgm:pt modelId="{6922DC8F-F061-49BC-861B-FD8902382508}" type="pres">
      <dgm:prSet presAssocID="{B520708D-2F8E-481B-88A9-CB979B2B5DCB}" presName="connectorText" presStyleLbl="sibTrans2D1" presStyleIdx="2" presStyleCnt="4"/>
      <dgm:spPr/>
    </dgm:pt>
    <dgm:pt modelId="{EF12F40E-22B3-4505-9B50-431006549190}" type="pres">
      <dgm:prSet presAssocID="{7723C810-5915-44A6-B7DC-E6253430347A}" presName="node" presStyleLbl="node1" presStyleIdx="3" presStyleCnt="5">
        <dgm:presLayoutVars>
          <dgm:bulletEnabled val="1"/>
        </dgm:presLayoutVars>
      </dgm:prSet>
      <dgm:spPr/>
    </dgm:pt>
    <dgm:pt modelId="{F382F10F-EF2D-4CE2-AE2F-5D68A82B42F0}" type="pres">
      <dgm:prSet presAssocID="{1ADA069C-784A-4E11-B35C-7F4493EB21FC}" presName="sibTrans" presStyleLbl="sibTrans2D1" presStyleIdx="3" presStyleCnt="4"/>
      <dgm:spPr/>
    </dgm:pt>
    <dgm:pt modelId="{B37DA162-3FDD-402E-B230-7F7B8CCF5074}" type="pres">
      <dgm:prSet presAssocID="{1ADA069C-784A-4E11-B35C-7F4493EB21FC}" presName="connectorText" presStyleLbl="sibTrans2D1" presStyleIdx="3" presStyleCnt="4"/>
      <dgm:spPr/>
    </dgm:pt>
    <dgm:pt modelId="{CA0891B9-A765-46D1-A6CE-CFB08FB25517}" type="pres">
      <dgm:prSet presAssocID="{65491273-A716-4C6E-893E-1F63C7C515DB}" presName="node" presStyleLbl="node1" presStyleIdx="4" presStyleCnt="5">
        <dgm:presLayoutVars>
          <dgm:bulletEnabled val="1"/>
        </dgm:presLayoutVars>
      </dgm:prSet>
      <dgm:spPr/>
    </dgm:pt>
  </dgm:ptLst>
  <dgm:cxnLst>
    <dgm:cxn modelId="{F68B4E06-C008-460F-A3B0-CEFE3F966A50}" type="presOf" srcId="{BA273DDC-AC10-46FB-9E85-15FAFF284FE7}" destId="{96E8F78E-B432-4105-BE72-A1F375377203}" srcOrd="1" destOrd="0" presId="urn:microsoft.com/office/officeart/2005/8/layout/process1"/>
    <dgm:cxn modelId="{D8DCF613-4B77-44FE-B4B8-C38A5D3ACC4E}" srcId="{DEE1D738-7B4B-410B-BBD4-35FA0FE5CA96}" destId="{7723C810-5915-44A6-B7DC-E6253430347A}" srcOrd="3" destOrd="0" parTransId="{451101E1-6A0F-442C-9726-33D402FE75A2}" sibTransId="{1ADA069C-784A-4E11-B35C-7F4493EB21FC}"/>
    <dgm:cxn modelId="{2EC6DD2C-D8E4-4BAE-804E-A03FABD8C26A}" type="presOf" srcId="{1ADA069C-784A-4E11-B35C-7F4493EB21FC}" destId="{B37DA162-3FDD-402E-B230-7F7B8CCF5074}" srcOrd="1" destOrd="0" presId="urn:microsoft.com/office/officeart/2005/8/layout/process1"/>
    <dgm:cxn modelId="{17E6745E-E2A3-4FE2-A0FF-5A51D12739E2}" type="presOf" srcId="{7723C810-5915-44A6-B7DC-E6253430347A}" destId="{EF12F40E-22B3-4505-9B50-431006549190}" srcOrd="0" destOrd="0" presId="urn:microsoft.com/office/officeart/2005/8/layout/process1"/>
    <dgm:cxn modelId="{4C7D9C43-92BE-4CB5-A178-772234D5580C}" type="presOf" srcId="{1ADA069C-784A-4E11-B35C-7F4493EB21FC}" destId="{F382F10F-EF2D-4CE2-AE2F-5D68A82B42F0}" srcOrd="0" destOrd="0" presId="urn:microsoft.com/office/officeart/2005/8/layout/process1"/>
    <dgm:cxn modelId="{698B7269-B80E-4E35-AF9A-692F53499F16}" type="presOf" srcId="{5666D45E-B089-4073-AEED-FABA101C61D0}" destId="{08C10009-7326-4D29-9C73-8D2FE0A40164}" srcOrd="0" destOrd="0" presId="urn:microsoft.com/office/officeart/2005/8/layout/process1"/>
    <dgm:cxn modelId="{1FA1726F-13FE-4D31-8DAF-6F57515DCB6E}" type="presOf" srcId="{DEE1D738-7B4B-410B-BBD4-35FA0FE5CA96}" destId="{FF5CB664-5C69-42F8-86C5-4545CCE2B4ED}" srcOrd="0" destOrd="0" presId="urn:microsoft.com/office/officeart/2005/8/layout/process1"/>
    <dgm:cxn modelId="{33A1B051-9FDD-4F08-BE3D-F3C957A9EFA4}" type="presOf" srcId="{B520708D-2F8E-481B-88A9-CB979B2B5DCB}" destId="{6922DC8F-F061-49BC-861B-FD8902382508}" srcOrd="1" destOrd="0" presId="urn:microsoft.com/office/officeart/2005/8/layout/process1"/>
    <dgm:cxn modelId="{13F9B37A-1EF2-41A6-BF66-71D2023EEEC1}" srcId="{DEE1D738-7B4B-410B-BBD4-35FA0FE5CA96}" destId="{5666D45E-B089-4073-AEED-FABA101C61D0}" srcOrd="0" destOrd="0" parTransId="{08155347-7255-42C9-80A3-A5AC1F5755EA}" sibTransId="{22AA33F3-84D9-4796-825C-817FA295D797}"/>
    <dgm:cxn modelId="{AE360B96-A228-45C8-994B-C55A5C188203}" type="presOf" srcId="{22AA33F3-84D9-4796-825C-817FA295D797}" destId="{221FA654-345E-44C8-844F-F74715007E9C}" srcOrd="0" destOrd="0" presId="urn:microsoft.com/office/officeart/2005/8/layout/process1"/>
    <dgm:cxn modelId="{86EB9798-3D54-4F2C-AB27-AEEB06EC6188}" srcId="{DEE1D738-7B4B-410B-BBD4-35FA0FE5CA96}" destId="{1AD523C1-2517-44E8-9518-B824E890BB35}" srcOrd="1" destOrd="0" parTransId="{99E3C854-519A-424D-A106-3C94FA5C5642}" sibTransId="{BA273DDC-AC10-46FB-9E85-15FAFF284FE7}"/>
    <dgm:cxn modelId="{BE8CCF98-3EE0-4EE3-86E3-A7377EA95302}" srcId="{DEE1D738-7B4B-410B-BBD4-35FA0FE5CA96}" destId="{65491273-A716-4C6E-893E-1F63C7C515DB}" srcOrd="4" destOrd="0" parTransId="{4A49B5B8-1FBC-402A-9991-76D56AFF35CF}" sibTransId="{62C83A72-739D-4064-8E87-C57F7F77F83D}"/>
    <dgm:cxn modelId="{CCFF9DA4-6295-48F2-B522-4E81FBA58415}" type="presOf" srcId="{22AA33F3-84D9-4796-825C-817FA295D797}" destId="{67A8032A-71AA-410C-A193-4D870CA0DAA7}" srcOrd="1" destOrd="0" presId="urn:microsoft.com/office/officeart/2005/8/layout/process1"/>
    <dgm:cxn modelId="{4079B2C6-15B0-4546-8AAE-3D4F81E4EF26}" type="presOf" srcId="{3BEE967B-8BFF-452B-92C7-101684E623E7}" destId="{CE9AB4B9-B63B-4426-82C5-32ACD77EE2C7}" srcOrd="0" destOrd="0" presId="urn:microsoft.com/office/officeart/2005/8/layout/process1"/>
    <dgm:cxn modelId="{15533AC9-402E-40E5-ACDC-805A805A996A}" srcId="{DEE1D738-7B4B-410B-BBD4-35FA0FE5CA96}" destId="{3BEE967B-8BFF-452B-92C7-101684E623E7}" srcOrd="2" destOrd="0" parTransId="{F4432D51-D776-42F0-A3FE-37E3B206CF9B}" sibTransId="{B520708D-2F8E-481B-88A9-CB979B2B5DCB}"/>
    <dgm:cxn modelId="{42BEC8D7-6B3D-45DB-8063-C66B6AAC8BE5}" type="presOf" srcId="{BA273DDC-AC10-46FB-9E85-15FAFF284FE7}" destId="{A3C8C10A-B71F-4905-88C5-98C4540C950D}" srcOrd="0" destOrd="0" presId="urn:microsoft.com/office/officeart/2005/8/layout/process1"/>
    <dgm:cxn modelId="{FA6BDADA-F1A5-4F46-A931-5523556A4B9B}" type="presOf" srcId="{1AD523C1-2517-44E8-9518-B824E890BB35}" destId="{D3DEBB64-DBCA-4EA1-93C7-0AB457CD20EA}" srcOrd="0" destOrd="0" presId="urn:microsoft.com/office/officeart/2005/8/layout/process1"/>
    <dgm:cxn modelId="{34DE71DD-C9F7-4789-99D6-395CA51CD377}" type="presOf" srcId="{65491273-A716-4C6E-893E-1F63C7C515DB}" destId="{CA0891B9-A765-46D1-A6CE-CFB08FB25517}" srcOrd="0" destOrd="0" presId="urn:microsoft.com/office/officeart/2005/8/layout/process1"/>
    <dgm:cxn modelId="{6BFD43F9-CB1B-4069-81B8-D045BF018D39}" type="presOf" srcId="{B520708D-2F8E-481B-88A9-CB979B2B5DCB}" destId="{13C8D175-AC91-4A85-B7F4-D9E46997F469}" srcOrd="0" destOrd="0" presId="urn:microsoft.com/office/officeart/2005/8/layout/process1"/>
    <dgm:cxn modelId="{2D405198-5B1E-4196-BC55-7D80C4711D5A}" type="presParOf" srcId="{FF5CB664-5C69-42F8-86C5-4545CCE2B4ED}" destId="{08C10009-7326-4D29-9C73-8D2FE0A40164}" srcOrd="0" destOrd="0" presId="urn:microsoft.com/office/officeart/2005/8/layout/process1"/>
    <dgm:cxn modelId="{67D08087-9C96-4187-86AF-7C04DA981F35}" type="presParOf" srcId="{FF5CB664-5C69-42F8-86C5-4545CCE2B4ED}" destId="{221FA654-345E-44C8-844F-F74715007E9C}" srcOrd="1" destOrd="0" presId="urn:microsoft.com/office/officeart/2005/8/layout/process1"/>
    <dgm:cxn modelId="{53B325A5-EBB8-47EA-A8FE-3C69E098DE7A}" type="presParOf" srcId="{221FA654-345E-44C8-844F-F74715007E9C}" destId="{67A8032A-71AA-410C-A193-4D870CA0DAA7}" srcOrd="0" destOrd="0" presId="urn:microsoft.com/office/officeart/2005/8/layout/process1"/>
    <dgm:cxn modelId="{0FEC7151-DC81-45BA-A0AF-11EBE26F7036}" type="presParOf" srcId="{FF5CB664-5C69-42F8-86C5-4545CCE2B4ED}" destId="{D3DEBB64-DBCA-4EA1-93C7-0AB457CD20EA}" srcOrd="2" destOrd="0" presId="urn:microsoft.com/office/officeart/2005/8/layout/process1"/>
    <dgm:cxn modelId="{D0CD4B30-E185-4913-953C-1E214F29BC04}" type="presParOf" srcId="{FF5CB664-5C69-42F8-86C5-4545CCE2B4ED}" destId="{A3C8C10A-B71F-4905-88C5-98C4540C950D}" srcOrd="3" destOrd="0" presId="urn:microsoft.com/office/officeart/2005/8/layout/process1"/>
    <dgm:cxn modelId="{770E1C9A-4938-4EE0-8B22-CF19B686E37E}" type="presParOf" srcId="{A3C8C10A-B71F-4905-88C5-98C4540C950D}" destId="{96E8F78E-B432-4105-BE72-A1F375377203}" srcOrd="0" destOrd="0" presId="urn:microsoft.com/office/officeart/2005/8/layout/process1"/>
    <dgm:cxn modelId="{C90FEBED-D9AC-4CB3-AA2C-BAE340B1AB21}" type="presParOf" srcId="{FF5CB664-5C69-42F8-86C5-4545CCE2B4ED}" destId="{CE9AB4B9-B63B-4426-82C5-32ACD77EE2C7}" srcOrd="4" destOrd="0" presId="urn:microsoft.com/office/officeart/2005/8/layout/process1"/>
    <dgm:cxn modelId="{3853C08C-8BA9-4A89-9EE9-EFDBCA0A17D3}" type="presParOf" srcId="{FF5CB664-5C69-42F8-86C5-4545CCE2B4ED}" destId="{13C8D175-AC91-4A85-B7F4-D9E46997F469}" srcOrd="5" destOrd="0" presId="urn:microsoft.com/office/officeart/2005/8/layout/process1"/>
    <dgm:cxn modelId="{EF3838CA-CB34-4C9C-BACB-3E37A240A29B}" type="presParOf" srcId="{13C8D175-AC91-4A85-B7F4-D9E46997F469}" destId="{6922DC8F-F061-49BC-861B-FD8902382508}" srcOrd="0" destOrd="0" presId="urn:microsoft.com/office/officeart/2005/8/layout/process1"/>
    <dgm:cxn modelId="{187A218F-D1E9-4BD4-8F9E-4E1F82A66387}" type="presParOf" srcId="{FF5CB664-5C69-42F8-86C5-4545CCE2B4ED}" destId="{EF12F40E-22B3-4505-9B50-431006549190}" srcOrd="6" destOrd="0" presId="urn:microsoft.com/office/officeart/2005/8/layout/process1"/>
    <dgm:cxn modelId="{610DF654-0986-4119-983F-9746F4363EA6}" type="presParOf" srcId="{FF5CB664-5C69-42F8-86C5-4545CCE2B4ED}" destId="{F382F10F-EF2D-4CE2-AE2F-5D68A82B42F0}" srcOrd="7" destOrd="0" presId="urn:microsoft.com/office/officeart/2005/8/layout/process1"/>
    <dgm:cxn modelId="{265D2EC5-9B25-415A-BDB8-017C727189DC}" type="presParOf" srcId="{F382F10F-EF2D-4CE2-AE2F-5D68A82B42F0}" destId="{B37DA162-3FDD-402E-B230-7F7B8CCF5074}" srcOrd="0" destOrd="0" presId="urn:microsoft.com/office/officeart/2005/8/layout/process1"/>
    <dgm:cxn modelId="{2AF56E81-5F24-40C1-B3D9-3CB5623E1D23}" type="presParOf" srcId="{FF5CB664-5C69-42F8-86C5-4545CCE2B4ED}" destId="{CA0891B9-A765-46D1-A6CE-CFB08FB2551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10009-7326-4D29-9C73-8D2FE0A40164}">
      <dsp:nvSpPr>
        <dsp:cNvPr id="0" name=""/>
        <dsp:cNvSpPr/>
      </dsp:nvSpPr>
      <dsp:spPr>
        <a:xfrm>
          <a:off x="3968" y="246895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Define Network</a:t>
          </a:r>
        </a:p>
      </dsp:txBody>
      <dsp:txXfrm>
        <a:off x="25589" y="268516"/>
        <a:ext cx="1187070" cy="694945"/>
      </dsp:txXfrm>
    </dsp:sp>
    <dsp:sp modelId="{221FA654-345E-44C8-844F-F74715007E9C}">
      <dsp:nvSpPr>
        <dsp:cNvPr id="0" name=""/>
        <dsp:cNvSpPr/>
      </dsp:nvSpPr>
      <dsp:spPr>
        <a:xfrm>
          <a:off x="1357312" y="463430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57312" y="524453"/>
        <a:ext cx="182578" cy="183071"/>
      </dsp:txXfrm>
    </dsp:sp>
    <dsp:sp modelId="{D3DEBB64-DBCA-4EA1-93C7-0AB457CD20EA}">
      <dsp:nvSpPr>
        <dsp:cNvPr id="0" name=""/>
        <dsp:cNvSpPr/>
      </dsp:nvSpPr>
      <dsp:spPr>
        <a:xfrm>
          <a:off x="1726406" y="246895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Compile Network</a:t>
          </a:r>
        </a:p>
      </dsp:txBody>
      <dsp:txXfrm>
        <a:off x="1748027" y="268516"/>
        <a:ext cx="1187070" cy="694945"/>
      </dsp:txXfrm>
    </dsp:sp>
    <dsp:sp modelId="{A3C8C10A-B71F-4905-88C5-98C4540C950D}">
      <dsp:nvSpPr>
        <dsp:cNvPr id="0" name=""/>
        <dsp:cNvSpPr/>
      </dsp:nvSpPr>
      <dsp:spPr>
        <a:xfrm>
          <a:off x="3079750" y="463430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79750" y="524453"/>
        <a:ext cx="182578" cy="183071"/>
      </dsp:txXfrm>
    </dsp:sp>
    <dsp:sp modelId="{CE9AB4B9-B63B-4426-82C5-32ACD77EE2C7}">
      <dsp:nvSpPr>
        <dsp:cNvPr id="0" name=""/>
        <dsp:cNvSpPr/>
      </dsp:nvSpPr>
      <dsp:spPr>
        <a:xfrm>
          <a:off x="3448843" y="246895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Fit/Train Network</a:t>
          </a:r>
        </a:p>
      </dsp:txBody>
      <dsp:txXfrm>
        <a:off x="3470464" y="268516"/>
        <a:ext cx="1187070" cy="694945"/>
      </dsp:txXfrm>
    </dsp:sp>
    <dsp:sp modelId="{13C8D175-AC91-4A85-B7F4-D9E46997F469}">
      <dsp:nvSpPr>
        <dsp:cNvPr id="0" name=""/>
        <dsp:cNvSpPr/>
      </dsp:nvSpPr>
      <dsp:spPr>
        <a:xfrm>
          <a:off x="4802187" y="463430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02187" y="524453"/>
        <a:ext cx="182578" cy="183071"/>
      </dsp:txXfrm>
    </dsp:sp>
    <dsp:sp modelId="{EF12F40E-22B3-4505-9B50-431006549190}">
      <dsp:nvSpPr>
        <dsp:cNvPr id="0" name=""/>
        <dsp:cNvSpPr/>
      </dsp:nvSpPr>
      <dsp:spPr>
        <a:xfrm>
          <a:off x="5171281" y="246895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Evaluate Network</a:t>
          </a:r>
        </a:p>
      </dsp:txBody>
      <dsp:txXfrm>
        <a:off x="5192902" y="268516"/>
        <a:ext cx="1187070" cy="694945"/>
      </dsp:txXfrm>
    </dsp:sp>
    <dsp:sp modelId="{F382F10F-EF2D-4CE2-AE2F-5D68A82B42F0}">
      <dsp:nvSpPr>
        <dsp:cNvPr id="0" name=""/>
        <dsp:cNvSpPr/>
      </dsp:nvSpPr>
      <dsp:spPr>
        <a:xfrm>
          <a:off x="6524624" y="463430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524624" y="524453"/>
        <a:ext cx="182578" cy="183071"/>
      </dsp:txXfrm>
    </dsp:sp>
    <dsp:sp modelId="{CA0891B9-A765-46D1-A6CE-CFB08FB25517}">
      <dsp:nvSpPr>
        <dsp:cNvPr id="0" name=""/>
        <dsp:cNvSpPr/>
      </dsp:nvSpPr>
      <dsp:spPr>
        <a:xfrm>
          <a:off x="6893718" y="246895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Predictions</a:t>
          </a:r>
        </a:p>
      </dsp:txBody>
      <dsp:txXfrm>
        <a:off x="6915339" y="268516"/>
        <a:ext cx="1187070" cy="694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E09DC-9859-4C0F-AF20-ADCA017C3817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7F398-41C9-45CE-9D5B-1AC4CCB8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4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deep_learning_softwar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v-tricks.com/deep-learning-2/tensorflow-or-pytorch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Comparison_of_deep_learning_softwar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 </a:t>
            </a:r>
            <a:r>
              <a:rPr lang="en-US" dirty="0" err="1"/>
              <a:t>sw</a:t>
            </a:r>
            <a:r>
              <a:rPr lang="en-US" dirty="0"/>
              <a:t> comparison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https://en.wikipedia.org/wiki/Comparison_of_deep_learning_software</a:t>
            </a:r>
            <a:r>
              <a:rPr lang="en-US" sz="1200" dirty="0"/>
              <a:t> </a:t>
            </a:r>
          </a:p>
          <a:p>
            <a:r>
              <a:rPr lang="en-US" dirty="0"/>
              <a:t>DL frameworks compared</a:t>
            </a:r>
          </a:p>
          <a:p>
            <a:r>
              <a:rPr lang="en-US" dirty="0"/>
              <a:t>https://www.youtube.com/watch?v=MDP9FfsNx60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0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56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algorithms are now available in TensorFlow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6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https://scipy.org/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68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TensorFlow2 released Oct 2019</a:t>
            </a:r>
            <a:br>
              <a:rPr lang="en-US" dirty="0"/>
            </a:br>
            <a:r>
              <a:rPr lang="en-US" dirty="0"/>
              <a:t>TF Learn (</a:t>
            </a:r>
            <a:r>
              <a:rPr lang="en-US" dirty="0" err="1"/>
              <a:t>Keras</a:t>
            </a:r>
            <a:r>
              <a:rPr lang="en-US" dirty="0"/>
              <a:t> optimized for TF)</a:t>
            </a:r>
          </a:p>
          <a:p>
            <a:r>
              <a:rPr lang="en-US" dirty="0" err="1"/>
              <a:t>TensorBoard</a:t>
            </a:r>
            <a:r>
              <a:rPr lang="en-US" dirty="0"/>
              <a:t> (great visualization tool for training models)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07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TF Learn (</a:t>
            </a:r>
            <a:r>
              <a:rPr lang="en-US" dirty="0" err="1"/>
              <a:t>Keras</a:t>
            </a:r>
            <a:r>
              <a:rPr lang="en-US" dirty="0"/>
              <a:t> optimized for TensorFlow) is similarly high-level with TF power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45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98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comparisons…</a:t>
            </a:r>
          </a:p>
          <a:p>
            <a:r>
              <a:rPr lang="en-US" dirty="0">
                <a:hlinkClick r:id="rId3"/>
              </a:rPr>
              <a:t>https://cv-tricks.com/deep-learning-2/tensorflow-or-pytorch/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https://en.wikipedia.org/wiki/Comparison_of_deep_learning_software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7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3D37-9B21-4150-A658-5534A8FECF4A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9F70C-31D9-4644-B9D6-D50219DEE58C}"/>
              </a:ext>
            </a:extLst>
          </p:cNvPr>
          <p:cNvSpPr/>
          <p:nvPr userDrawn="1"/>
        </p:nvSpPr>
        <p:spPr>
          <a:xfrm>
            <a:off x="73980" y="6536618"/>
            <a:ext cx="13481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M Adeli</a:t>
            </a:r>
          </a:p>
        </p:txBody>
      </p:sp>
    </p:spTree>
    <p:extLst>
      <p:ext uri="{BB962C8B-B14F-4D97-AF65-F5344CB8AC3E}">
        <p14:creationId xmlns:p14="http://schemas.microsoft.com/office/powerpoint/2010/main" val="413062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CA04-EC0A-40A7-BA72-964EF6B6F6E0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9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0447-9159-486C-B8EA-6D9B997527B6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9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0A46-0622-40BE-A837-D8F3CED7CD3F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CB538-A922-4A01-966C-57103AE1695F}"/>
              </a:ext>
            </a:extLst>
          </p:cNvPr>
          <p:cNvSpPr/>
          <p:nvPr userDrawn="1"/>
        </p:nvSpPr>
        <p:spPr>
          <a:xfrm>
            <a:off x="73980" y="6536618"/>
            <a:ext cx="13481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M Adeli</a:t>
            </a:r>
          </a:p>
        </p:txBody>
      </p:sp>
    </p:spTree>
    <p:extLst>
      <p:ext uri="{BB962C8B-B14F-4D97-AF65-F5344CB8AC3E}">
        <p14:creationId xmlns:p14="http://schemas.microsoft.com/office/powerpoint/2010/main" val="405890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DD73-B10F-46B3-9922-9551223B329D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8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EEC9-CBF2-4659-B3BF-D231D248DA44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9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3CEB-F020-47E8-91B4-192A3CA1D5F6}" type="datetime1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76A9-638C-4B62-851C-17B1483856D8}" type="datetime1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A479-B701-4A4F-ABD0-44327AF9D46B}" type="datetime1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9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489B-E155-4800-A868-5AA486BD1135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807F-2D16-4FB2-BB5C-74691282ADCB}" type="datetime1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8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7D28-4168-4D69-B665-271D2607E9A8}" type="datetime1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cognitive-toolkit/features/model-galler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hyperlink" Target="https://www.springboard.com/blog/free-public-data-sets-data-science-projec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setsearch.research.google.com/" TargetMode="External"/><Relationship Id="rId5" Type="http://schemas.openxmlformats.org/officeDocument/2006/relationships/hyperlink" Target="https://grouplens.org/datasets/movielens/" TargetMode="External"/><Relationship Id="rId4" Type="http://schemas.openxmlformats.org/officeDocument/2006/relationships/hyperlink" Target="https://archive.ics.uci.edu/ml/index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mirror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ran.microsoft.com/" TargetMode="External"/><Relationship Id="rId4" Type="http://schemas.openxmlformats.org/officeDocument/2006/relationships/hyperlink" Target="https://cran.cnr.berkeley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056E6-2157-409D-AC08-448665155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MIS 7720 </a:t>
            </a:r>
            <a:br>
              <a:rPr lang="en-US" sz="4800" dirty="0"/>
            </a:br>
            <a:r>
              <a:rPr lang="en-US" sz="4800" dirty="0"/>
              <a:t>#5 Frameworks and Platforms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AC44FC-7814-4759-9DA6-D6274C4F1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5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DF2-34B2-4942-A634-FB80327A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7439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Theano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096F-DFE8-4411-AE91-98363FAED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r>
              <a:rPr lang="en-US" dirty="0"/>
              <a:t>Python library that allows you to define, optimize, and evaluate mathematical expressions efficiently </a:t>
            </a:r>
          </a:p>
          <a:p>
            <a:r>
              <a:rPr lang="en-US" dirty="0"/>
              <a:t>Open-source symbolic tensor manipulation framework developed by LISA Lab at </a:t>
            </a:r>
            <a:r>
              <a:rPr lang="en-US" dirty="0" err="1"/>
              <a:t>Université</a:t>
            </a:r>
            <a:r>
              <a:rPr lang="en-US" dirty="0"/>
              <a:t> de Montréal</a:t>
            </a:r>
          </a:p>
          <a:p>
            <a:r>
              <a:rPr lang="en-US" dirty="0"/>
              <a:t>Official support ceased since Sep 2017 (“due to competing offerings by strong industrial players”)</a:t>
            </a:r>
          </a:p>
        </p:txBody>
      </p:sp>
      <p:pic>
        <p:nvPicPr>
          <p:cNvPr id="4098" name="Picture 2" descr="Image result for Theano">
            <a:extLst>
              <a:ext uri="{FF2B5EF4-FFF2-40B4-BE49-F238E27FC236}">
                <a16:creationId xmlns:a16="http://schemas.microsoft.com/office/drawing/2014/main" id="{A319154A-5875-409D-8EFB-02C856EC0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635" y="244970"/>
            <a:ext cx="3121023" cy="109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12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E55F-70F5-4CE0-BDA5-AA956FF1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Cognitive Toolkit (CNTK)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CCF8-CCDE-4A76-93F1-3F5A83157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Free, open source Deep Learning framework by Microsoft</a:t>
            </a:r>
          </a:p>
          <a:p>
            <a:r>
              <a:rPr lang="en-US" dirty="0"/>
              <a:t>Like some other platforms, includes many ML, DL models 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https://www.microsoft.com/en-us/cognitive-toolkit/features/model-gallery/</a:t>
            </a:r>
            <a:r>
              <a:rPr lang="en-US" dirty="0"/>
              <a:t> </a:t>
            </a:r>
          </a:p>
          <a:p>
            <a:r>
              <a:rPr lang="en-US" dirty="0"/>
              <a:t>Less popular (smaller community)</a:t>
            </a:r>
          </a:p>
          <a:p>
            <a:r>
              <a:rPr lang="en-US" dirty="0"/>
              <a:t>GPU support</a:t>
            </a:r>
          </a:p>
          <a:p>
            <a:r>
              <a:rPr lang="en-US" dirty="0"/>
              <a:t>C#, C</a:t>
            </a:r>
            <a:r>
              <a:rPr lang="en-US"/>
              <a:t>++, Python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1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E0A0-FC58-42B6-976E-E1F53D9A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Data Sets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FB6AE-D4F2-4317-9FCE-A41BF2B5D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https://www.springboard.com/blog/free-public-data-sets-data-science-project/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https://www.kaggle.com/datasets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https://archive.ics.uci.edu/ml/index.php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https://grouplens.org/datasets/movielens/</a:t>
            </a:r>
            <a:r>
              <a:rPr lang="en-US" dirty="0"/>
              <a:t> </a:t>
            </a:r>
          </a:p>
          <a:p>
            <a:r>
              <a:rPr lang="en-US" dirty="0"/>
              <a:t>… </a:t>
            </a:r>
          </a:p>
          <a:p>
            <a:r>
              <a:rPr lang="en-US" dirty="0"/>
              <a:t>Search for datasets on Google</a:t>
            </a:r>
          </a:p>
          <a:p>
            <a:pPr lvl="1"/>
            <a:r>
              <a:rPr lang="en-US" dirty="0">
                <a:hlinkClick r:id="rId6"/>
              </a:rPr>
              <a:t>https://datasetsearch.research.google.com/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4E3C-BCD7-470C-A81C-EF2DE892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9C63-87E6-46F1-ABA1-5B93DE57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355"/>
            <a:ext cx="10515600" cy="4351338"/>
          </a:xfrm>
        </p:spPr>
        <p:txBody>
          <a:bodyPr/>
          <a:lstStyle/>
          <a:p>
            <a:r>
              <a:rPr lang="en-US" dirty="0"/>
              <a:t>Most used languages: Python, R, C++ (backend optimizations)</a:t>
            </a:r>
          </a:p>
          <a:p>
            <a:r>
              <a:rPr lang="en-US" dirty="0"/>
              <a:t>Frameworks &amp; Platforms:</a:t>
            </a:r>
          </a:p>
          <a:p>
            <a:pPr lvl="1"/>
            <a:r>
              <a:rPr lang="en-US" dirty="0"/>
              <a:t>TensorFlow, </a:t>
            </a:r>
            <a:r>
              <a:rPr lang="en-US" dirty="0" err="1"/>
              <a:t>Keras</a:t>
            </a:r>
            <a:r>
              <a:rPr lang="en-US" dirty="0"/>
              <a:t>, Theano,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scikit</a:t>
            </a:r>
            <a:r>
              <a:rPr lang="en-US" dirty="0"/>
              <a:t>-learn, Caffe2,…</a:t>
            </a:r>
          </a:p>
          <a:p>
            <a:pPr lvl="1"/>
            <a:r>
              <a:rPr lang="en-US" dirty="0"/>
              <a:t>Microsoft Cognitive Toolkit (CNTK), Accord.NET, ML.NET,…</a:t>
            </a:r>
          </a:p>
          <a:p>
            <a:pPr lvl="1"/>
            <a:r>
              <a:rPr lang="en-US" dirty="0"/>
              <a:t>Mahout, Spark ML (Apache) – part of Hadoop ecosystem</a:t>
            </a:r>
          </a:p>
          <a:p>
            <a:r>
              <a:rPr lang="en-US" dirty="0"/>
              <a:t>Using cloud services: </a:t>
            </a:r>
          </a:p>
          <a:p>
            <a:pPr lvl="1"/>
            <a:r>
              <a:rPr lang="en-US" dirty="0"/>
              <a:t>Google, Amazon AWS (</a:t>
            </a:r>
            <a:r>
              <a:rPr lang="en-US" dirty="0" err="1"/>
              <a:t>SageMaker</a:t>
            </a:r>
            <a:r>
              <a:rPr lang="en-US" dirty="0"/>
              <a:t>, …), Microsoft (Azure, …), IBM (Watson, 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8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0B05-F7E0-4070-AF70-D4FB2A20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6E89-2F97-48C6-998C-F33540CA4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693603"/>
          </a:xfrm>
        </p:spPr>
        <p:txBody>
          <a:bodyPr>
            <a:normAutofit/>
          </a:bodyPr>
          <a:lstStyle/>
          <a:p>
            <a:r>
              <a:rPr lang="en-US" dirty="0"/>
              <a:t>R: programming language for statistical computing, graphics, data mining, ML, …</a:t>
            </a:r>
          </a:p>
          <a:p>
            <a:pPr lvl="1"/>
            <a:r>
              <a:rPr lang="en-US" dirty="0"/>
              <a:t>Runs on UNIX, Windows, MacOS </a:t>
            </a:r>
          </a:p>
          <a:p>
            <a:pPr lvl="1"/>
            <a:r>
              <a:rPr lang="en-US" dirty="0"/>
              <a:t>Download: </a:t>
            </a:r>
          </a:p>
          <a:p>
            <a:pPr lvl="2"/>
            <a:r>
              <a:rPr lang="en-US" dirty="0">
                <a:hlinkClick r:id="rId3"/>
              </a:rPr>
              <a:t>https://cran.r-project.org/mirrors.html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4"/>
              </a:rPr>
              <a:t>https://cran.cnr.berkeley.edu/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Microsoft R Open enhanced R distribution </a:t>
            </a:r>
          </a:p>
          <a:p>
            <a:pPr lvl="3"/>
            <a:r>
              <a:rPr lang="en-US" dirty="0">
                <a:hlinkClick r:id="rId5"/>
              </a:rPr>
              <a:t>https://mran.microsoft.com/</a:t>
            </a:r>
            <a:r>
              <a:rPr lang="en-US" dirty="0"/>
              <a:t> </a:t>
            </a:r>
          </a:p>
          <a:p>
            <a:r>
              <a:rPr lang="en-US" dirty="0"/>
              <a:t>R Studio: free and open source IDE for R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Various libraries for all sorts of analysis</a:t>
            </a:r>
          </a:p>
        </p:txBody>
      </p:sp>
    </p:spTree>
    <p:extLst>
      <p:ext uri="{BB962C8B-B14F-4D97-AF65-F5344CB8AC3E}">
        <p14:creationId xmlns:p14="http://schemas.microsoft.com/office/powerpoint/2010/main" val="421878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32BA-B561-45DD-A71E-EDDF1960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</p:spPr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4DFB-97CE-475D-A7D5-DBE6AE97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290"/>
            <a:ext cx="10515600" cy="4486273"/>
          </a:xfrm>
        </p:spPr>
        <p:txBody>
          <a:bodyPr/>
          <a:lstStyle/>
          <a:p>
            <a:r>
              <a:rPr lang="en-US" dirty="0"/>
              <a:t>Open source ML in Python framework (BSD license)</a:t>
            </a:r>
          </a:p>
          <a:p>
            <a:r>
              <a:rPr lang="en-US" dirty="0"/>
              <a:t>Includes all classic ML/DM algorithms</a:t>
            </a:r>
          </a:p>
          <a:p>
            <a:pPr lvl="1"/>
            <a:r>
              <a:rPr lang="en-US" dirty="0"/>
              <a:t>Supervised &amp; unsupervised</a:t>
            </a:r>
          </a:p>
          <a:p>
            <a:pPr lvl="1"/>
            <a:r>
              <a:rPr lang="en-US" dirty="0"/>
              <a:t>Preprocessing, Classification, Regression, Clustering, Model Selection,… </a:t>
            </a:r>
          </a:p>
          <a:p>
            <a:r>
              <a:rPr lang="en-US" dirty="0"/>
              <a:t>Easy to use </a:t>
            </a:r>
          </a:p>
          <a:p>
            <a:r>
              <a:rPr lang="en-US" dirty="0"/>
              <a:t>recent Neural Network support</a:t>
            </a:r>
          </a:p>
          <a:p>
            <a:r>
              <a:rPr lang="en-US" dirty="0"/>
              <a:t>No GPU support</a:t>
            </a:r>
          </a:p>
          <a:p>
            <a:endParaRPr lang="en-US" dirty="0"/>
          </a:p>
          <a:p>
            <a:r>
              <a:rPr lang="en-US" sz="3000" b="1" dirty="0" err="1"/>
              <a:t>Scikit</a:t>
            </a:r>
            <a:r>
              <a:rPr lang="en-US" sz="3000" b="1" dirty="0"/>
              <a:t>-image: </a:t>
            </a:r>
            <a:r>
              <a:rPr lang="en-US" dirty="0"/>
              <a:t>is a collection of algorithms for image processing.</a:t>
            </a:r>
          </a:p>
        </p:txBody>
      </p:sp>
      <p:pic>
        <p:nvPicPr>
          <p:cNvPr id="2050" name="Picture 2" descr="Image result for sci kit learn">
            <a:extLst>
              <a:ext uri="{FF2B5EF4-FFF2-40B4-BE49-F238E27FC236}">
                <a16:creationId xmlns:a16="http://schemas.microsoft.com/office/drawing/2014/main" id="{C90C4528-D076-473E-9934-DB73AB431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936" y="112827"/>
            <a:ext cx="26384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cikit-image.org/_static/img/logo.png">
            <a:extLst>
              <a:ext uri="{FF2B5EF4-FFF2-40B4-BE49-F238E27FC236}">
                <a16:creationId xmlns:a16="http://schemas.microsoft.com/office/drawing/2014/main" id="{604779A0-6BDA-4B84-8DF4-68AACDBB5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016" y="4662170"/>
            <a:ext cx="3091180" cy="76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8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D251-47F2-44CC-BC10-ADA1D0BC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87753"/>
          </a:xfrm>
        </p:spPr>
        <p:txBody>
          <a:bodyPr/>
          <a:lstStyle/>
          <a:p>
            <a:r>
              <a:rPr lang="en-US" dirty="0"/>
              <a:t>NumPy </a:t>
            </a:r>
            <a:r>
              <a:rPr lang="en-US" sz="3600" dirty="0"/>
              <a:t>and SciPy ecosystem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BE09-CCFD-4FF2-913E-5B75D49F6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880"/>
            <a:ext cx="10515600" cy="4724083"/>
          </a:xfrm>
        </p:spPr>
        <p:txBody>
          <a:bodyPr/>
          <a:lstStyle/>
          <a:p>
            <a:r>
              <a:rPr lang="en-US" b="1" dirty="0"/>
              <a:t>NumPy</a:t>
            </a:r>
            <a:r>
              <a:rPr lang="en-US" dirty="0"/>
              <a:t>: fundamental package for numerical computation.</a:t>
            </a:r>
          </a:p>
          <a:p>
            <a:pPr lvl="1"/>
            <a:r>
              <a:rPr lang="en-US" dirty="0"/>
              <a:t>numerical array and matrix types and basic operations on them</a:t>
            </a:r>
          </a:p>
          <a:p>
            <a:pPr lvl="1"/>
            <a:r>
              <a:rPr lang="en-US" dirty="0"/>
              <a:t>useful linear algebra, Fourier transform, and random number capabilities</a:t>
            </a:r>
          </a:p>
          <a:p>
            <a:pPr marL="0" indent="0">
              <a:buNone/>
            </a:pPr>
            <a:r>
              <a:rPr lang="en-US" dirty="0"/>
              <a:t>Some other main packages in the SciPy ecosystem</a:t>
            </a:r>
          </a:p>
          <a:p>
            <a:r>
              <a:rPr lang="en-US" b="1" dirty="0"/>
              <a:t>Matplotlib</a:t>
            </a:r>
            <a:r>
              <a:rPr lang="en-US" dirty="0"/>
              <a:t>: Comprehensive 2D plotting, basic 3D </a:t>
            </a:r>
          </a:p>
          <a:p>
            <a:r>
              <a:rPr lang="en-US" b="1" dirty="0"/>
              <a:t>Pandas</a:t>
            </a:r>
            <a:r>
              <a:rPr lang="en-US" dirty="0"/>
              <a:t>: high-performance, easy to use data structures</a:t>
            </a:r>
          </a:p>
          <a:p>
            <a:r>
              <a:rPr lang="en-US" b="1" dirty="0" err="1"/>
              <a:t>Jupyter</a:t>
            </a:r>
            <a:r>
              <a:rPr lang="en-US" dirty="0"/>
              <a:t> notebooks: </a:t>
            </a:r>
            <a:r>
              <a:rPr lang="en-US" dirty="0" err="1"/>
              <a:t>IPhython</a:t>
            </a:r>
            <a:r>
              <a:rPr lang="en-US" dirty="0"/>
              <a:t> functionality (and other languages) in your web browser</a:t>
            </a:r>
          </a:p>
          <a:p>
            <a:r>
              <a:rPr lang="en-US" b="1" dirty="0" err="1"/>
              <a:t>SymPy</a:t>
            </a:r>
            <a:r>
              <a:rPr lang="en-US" b="1" dirty="0"/>
              <a:t>:</a:t>
            </a:r>
            <a:r>
              <a:rPr lang="en-US" dirty="0"/>
              <a:t> symbolic mathematics</a:t>
            </a:r>
          </a:p>
          <a:p>
            <a:r>
              <a:rPr lang="en-US" dirty="0"/>
              <a:t>…</a:t>
            </a:r>
          </a:p>
        </p:txBody>
      </p:sp>
      <p:pic>
        <p:nvPicPr>
          <p:cNvPr id="2050" name="Picture 2" descr="NumPy">
            <a:extLst>
              <a:ext uri="{FF2B5EF4-FFF2-40B4-BE49-F238E27FC236}">
                <a16:creationId xmlns:a16="http://schemas.microsoft.com/office/drawing/2014/main" id="{2B099F83-C453-4369-A0E8-49AF873AF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227" y="1371599"/>
            <a:ext cx="2205156" cy="74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ymPy Logo">
            <a:extLst>
              <a:ext uri="{FF2B5EF4-FFF2-40B4-BE49-F238E27FC236}">
                <a16:creationId xmlns:a16="http://schemas.microsoft.com/office/drawing/2014/main" id="{A820CA34-6E2E-439E-A98C-96CB14A13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5075711"/>
            <a:ext cx="1310404" cy="87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Jupyter logo.svg">
            <a:extLst>
              <a:ext uri="{FF2B5EF4-FFF2-40B4-BE49-F238E27FC236}">
                <a16:creationId xmlns:a16="http://schemas.microsoft.com/office/drawing/2014/main" id="{A8E7AFE9-BA08-4D65-BC04-3465B6D4C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488" y="4013272"/>
            <a:ext cx="915895" cy="106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atplotlib">
            <a:extLst>
              <a:ext uri="{FF2B5EF4-FFF2-40B4-BE49-F238E27FC236}">
                <a16:creationId xmlns:a16="http://schemas.microsoft.com/office/drawing/2014/main" id="{F7750B35-156E-4C9A-B600-6BB1B118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174" y="2980857"/>
            <a:ext cx="2925468" cy="70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17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A87C-4DED-4EE5-8CBF-DCBE91BA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394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F5BBD-8B73-4638-AA35-5864F070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32" y="447041"/>
            <a:ext cx="6093748" cy="6045832"/>
          </a:xfrm>
        </p:spPr>
        <p:txBody>
          <a:bodyPr>
            <a:normAutofit/>
          </a:bodyPr>
          <a:lstStyle/>
          <a:p>
            <a:r>
              <a:rPr lang="en-US" sz="2600" dirty="0"/>
              <a:t>Open source ML framework from Google </a:t>
            </a:r>
          </a:p>
          <a:p>
            <a:r>
              <a:rPr lang="en-US" sz="2600" dirty="0"/>
              <a:t>Fast (backend in C/C++)</a:t>
            </a:r>
          </a:p>
          <a:p>
            <a:r>
              <a:rPr lang="en-US" sz="2600" dirty="0"/>
              <a:t>Data flow graphs</a:t>
            </a:r>
          </a:p>
          <a:p>
            <a:pPr lvl="1"/>
            <a:r>
              <a:rPr lang="en-US" dirty="0"/>
              <a:t>Nodes are functions/operators</a:t>
            </a:r>
          </a:p>
          <a:p>
            <a:pPr lvl="1"/>
            <a:r>
              <a:rPr lang="en-US" dirty="0"/>
              <a:t>Edges are input or data (tensors)</a:t>
            </a:r>
          </a:p>
          <a:p>
            <a:r>
              <a:rPr lang="en-US" sz="2600" dirty="0"/>
              <a:t>Large community</a:t>
            </a:r>
          </a:p>
          <a:p>
            <a:r>
              <a:rPr lang="en-US" sz="2600" dirty="0"/>
              <a:t>Powerful </a:t>
            </a:r>
          </a:p>
          <a:p>
            <a:r>
              <a:rPr lang="en-US" sz="2600" dirty="0"/>
              <a:t>Supports multiple languages</a:t>
            </a:r>
          </a:p>
          <a:p>
            <a:r>
              <a:rPr lang="en-US" sz="2600" dirty="0"/>
              <a:t>Need to know ML </a:t>
            </a:r>
          </a:p>
          <a:p>
            <a:r>
              <a:rPr lang="en-US" sz="2600" dirty="0"/>
              <a:t>Low-level APIs </a:t>
            </a:r>
          </a:p>
          <a:p>
            <a:pPr lvl="1"/>
            <a:r>
              <a:rPr lang="en-US" sz="2200" dirty="0"/>
              <a:t>Higher-level since TF2</a:t>
            </a:r>
          </a:p>
          <a:p>
            <a:r>
              <a:rPr lang="en-US" sz="2600" dirty="0"/>
              <a:t>Steep learning curve</a:t>
            </a:r>
          </a:p>
          <a:p>
            <a:pPr lvl="1"/>
            <a:r>
              <a:rPr lang="en-US" sz="2200" dirty="0"/>
              <a:t>Easier since TF2</a:t>
            </a:r>
          </a:p>
          <a:p>
            <a:endParaRPr lang="en-US" sz="2600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08B0F59-F1DC-4BB8-ABB0-1C69EDB8C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696" y="228248"/>
            <a:ext cx="2403836" cy="200359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93C3EE-7083-4B7A-B7A6-F9DD360D9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141" y="2758730"/>
            <a:ext cx="6639859" cy="29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7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CDD4-1140-4FDF-AF6C-86E12CA4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32077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Keras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DD1B5-9AFE-4CE6-8DDF-E8708BDF3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438"/>
            <a:ext cx="10515600" cy="5460526"/>
          </a:xfrm>
        </p:spPr>
        <p:txBody>
          <a:bodyPr/>
          <a:lstStyle/>
          <a:p>
            <a:r>
              <a:rPr lang="en-US" dirty="0"/>
              <a:t>Open source python library for Deep Learning</a:t>
            </a:r>
          </a:p>
          <a:p>
            <a:r>
              <a:rPr lang="en-US" dirty="0"/>
              <a:t>Runs on top of </a:t>
            </a:r>
            <a:r>
              <a:rPr lang="en-US" dirty="0" err="1"/>
              <a:t>Tensorflow</a:t>
            </a:r>
            <a:r>
              <a:rPr lang="en-US" dirty="0"/>
              <a:t>, CNTK, or Theano backends</a:t>
            </a:r>
          </a:p>
          <a:p>
            <a:r>
              <a:rPr lang="en-US" dirty="0"/>
              <a:t>Easy to use high-level APIs</a:t>
            </a:r>
          </a:p>
          <a:p>
            <a:pPr lvl="1"/>
            <a:r>
              <a:rPr lang="en-US" dirty="0"/>
              <a:t>Neural Network Applications: CNN, RNN &amp; LSTM</a:t>
            </a:r>
          </a:p>
          <a:p>
            <a:r>
              <a:rPr lang="en-US" dirty="0"/>
              <a:t>Fast experimentation, Modular &amp; Extensible</a:t>
            </a:r>
          </a:p>
          <a:p>
            <a:r>
              <a:rPr lang="en-US" dirty="0"/>
              <a:t>Object-oriented design </a:t>
            </a:r>
          </a:p>
          <a:p>
            <a:r>
              <a:rPr lang="en-US" dirty="0"/>
              <a:t>Broad community</a:t>
            </a:r>
          </a:p>
          <a:p>
            <a:r>
              <a:rPr lang="en-US" dirty="0"/>
              <a:t>General purpose but could lack on performance</a:t>
            </a:r>
          </a:p>
          <a:p>
            <a:endParaRPr lang="en-US" dirty="0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AF479599-032C-41F2-85F5-6E2387E34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753" y="265393"/>
            <a:ext cx="3557047" cy="1031544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DFF1F82-3D5C-4FEA-9717-75F7E2B73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60473"/>
              </p:ext>
            </p:extLst>
          </p:nvPr>
        </p:nvGraphicFramePr>
        <p:xfrm>
          <a:off x="1148918" y="5114811"/>
          <a:ext cx="8128000" cy="1231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356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B4AA-F10A-4065-A6CD-7E9E13BB0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2"/>
            <a:ext cx="10515600" cy="718955"/>
          </a:xfrm>
        </p:spPr>
        <p:txBody>
          <a:bodyPr/>
          <a:lstStyle/>
          <a:p>
            <a:pPr algn="ctr"/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7E92B-5CC5-4DD1-92C9-D996CC09A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989186"/>
          </a:xfrm>
        </p:spPr>
        <p:txBody>
          <a:bodyPr/>
          <a:lstStyle/>
          <a:p>
            <a:r>
              <a:rPr lang="en-US" dirty="0"/>
              <a:t>Open source DL platform started by Facebook </a:t>
            </a:r>
          </a:p>
          <a:p>
            <a:pPr lvl="1"/>
            <a:r>
              <a:rPr lang="en-US" dirty="0">
                <a:hlinkClick r:id="rId3"/>
              </a:rPr>
              <a:t>https://pytorch.org</a:t>
            </a:r>
            <a:endParaRPr lang="en-US" dirty="0"/>
          </a:p>
          <a:p>
            <a:r>
              <a:rPr lang="en-US" dirty="0"/>
              <a:t>Primarily a Python package </a:t>
            </a:r>
          </a:p>
          <a:p>
            <a:r>
              <a:rPr lang="en-US" dirty="0"/>
              <a:t>Intuitive Python-like code</a:t>
            </a:r>
          </a:p>
          <a:p>
            <a:r>
              <a:rPr lang="en-US" dirty="0"/>
              <a:t>Tensor computations </a:t>
            </a:r>
          </a:p>
          <a:p>
            <a:r>
              <a:rPr lang="en-US" dirty="0"/>
              <a:t>GPU/CUDA support </a:t>
            </a:r>
          </a:p>
          <a:p>
            <a:endParaRPr lang="en-US" dirty="0"/>
          </a:p>
        </p:txBody>
      </p:sp>
      <p:pic>
        <p:nvPicPr>
          <p:cNvPr id="3074" name="Picture 2" descr="Image result for PyTorch">
            <a:extLst>
              <a:ext uri="{FF2B5EF4-FFF2-40B4-BE49-F238E27FC236}">
                <a16:creationId xmlns:a16="http://schemas.microsoft.com/office/drawing/2014/main" id="{94EE0565-0BCE-4948-A4B7-281088523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820" y="74779"/>
            <a:ext cx="1037583" cy="1037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28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8281-5D1D-4FC4-8238-38548E50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3"/>
          </a:xfrm>
        </p:spPr>
        <p:txBody>
          <a:bodyPr>
            <a:noAutofit/>
          </a:bodyPr>
          <a:lstStyle/>
          <a:p>
            <a:r>
              <a:rPr lang="en-US" sz="3200" dirty="0"/>
              <a:t>TensorFlow, </a:t>
            </a:r>
            <a:r>
              <a:rPr lang="en-US" sz="3200" dirty="0" err="1"/>
              <a:t>Keras</a:t>
            </a:r>
            <a:r>
              <a:rPr lang="en-US" sz="3200" dirty="0"/>
              <a:t>, </a:t>
            </a:r>
            <a:r>
              <a:rPr lang="en-US" sz="3200" dirty="0" err="1"/>
              <a:t>PyTorch</a:t>
            </a:r>
            <a:r>
              <a:rPr lang="en-US" sz="3200" dirty="0"/>
              <a:t> code comparison for a simple NN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B735AD-E32F-4A08-82DB-5223AF547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435" y="1216058"/>
            <a:ext cx="11739129" cy="517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3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2536</TotalTime>
  <Words>747</Words>
  <Application>Microsoft Office PowerPoint</Application>
  <PresentationFormat>Widescreen</PresentationFormat>
  <Paragraphs>115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MIS 7720  #5 Frameworks and Platforms</vt:lpstr>
      <vt:lpstr>Popular frameworks</vt:lpstr>
      <vt:lpstr>R and R Studio</vt:lpstr>
      <vt:lpstr>Scikit-learn</vt:lpstr>
      <vt:lpstr>NumPy and SciPy ecosystem </vt:lpstr>
      <vt:lpstr>TensorFlow</vt:lpstr>
      <vt:lpstr>Keras</vt:lpstr>
      <vt:lpstr>PyTorch</vt:lpstr>
      <vt:lpstr>TensorFlow, Keras, PyTorch code comparison for a simple NN</vt:lpstr>
      <vt:lpstr>Theano</vt:lpstr>
      <vt:lpstr>Microsoft Cognitive Toolkit (CNTK)</vt:lpstr>
      <vt:lpstr>Free Data Sets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7720</dc:title>
  <dc:creator>Ali Mahdavi Adeli (amadeli)</dc:creator>
  <cp:lastModifiedBy>Ali Mahdavi Adeli (amadeli)</cp:lastModifiedBy>
  <cp:revision>117</cp:revision>
  <dcterms:created xsi:type="dcterms:W3CDTF">2018-12-26T17:41:53Z</dcterms:created>
  <dcterms:modified xsi:type="dcterms:W3CDTF">2020-02-04T18:55:29Z</dcterms:modified>
</cp:coreProperties>
</file>