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8"/>
  </p:notesMasterIdLst>
  <p:sldIdLst>
    <p:sldId id="257" r:id="rId2"/>
    <p:sldId id="273" r:id="rId3"/>
    <p:sldId id="279" r:id="rId4"/>
    <p:sldId id="282" r:id="rId5"/>
    <p:sldId id="288" r:id="rId6"/>
    <p:sldId id="277" r:id="rId7"/>
    <p:sldId id="283" r:id="rId8"/>
    <p:sldId id="284" r:id="rId9"/>
    <p:sldId id="295" r:id="rId10"/>
    <p:sldId id="280" r:id="rId11"/>
    <p:sldId id="274" r:id="rId12"/>
    <p:sldId id="285" r:id="rId13"/>
    <p:sldId id="299" r:id="rId14"/>
    <p:sldId id="435" r:id="rId15"/>
    <p:sldId id="289" r:id="rId16"/>
    <p:sldId id="290" r:id="rId17"/>
    <p:sldId id="296" r:id="rId18"/>
    <p:sldId id="286" r:id="rId19"/>
    <p:sldId id="291" r:id="rId20"/>
    <p:sldId id="297" r:id="rId21"/>
    <p:sldId id="298" r:id="rId22"/>
    <p:sldId id="292" r:id="rId23"/>
    <p:sldId id="293" r:id="rId24"/>
    <p:sldId id="275" r:id="rId25"/>
    <p:sldId id="301" r:id="rId26"/>
    <p:sldId id="294" r:id="rId27"/>
    <p:sldId id="434" r:id="rId28"/>
    <p:sldId id="287" r:id="rId29"/>
    <p:sldId id="437" r:id="rId30"/>
    <p:sldId id="454" r:id="rId31"/>
    <p:sldId id="438" r:id="rId32"/>
    <p:sldId id="452" r:id="rId33"/>
    <p:sldId id="439" r:id="rId34"/>
    <p:sldId id="446" r:id="rId35"/>
    <p:sldId id="440" r:id="rId36"/>
    <p:sldId id="441" r:id="rId37"/>
    <p:sldId id="448" r:id="rId38"/>
    <p:sldId id="450" r:id="rId39"/>
    <p:sldId id="449" r:id="rId40"/>
    <p:sldId id="442" r:id="rId41"/>
    <p:sldId id="443" r:id="rId42"/>
    <p:sldId id="444" r:id="rId43"/>
    <p:sldId id="447" r:id="rId44"/>
    <p:sldId id="445" r:id="rId45"/>
    <p:sldId id="276" r:id="rId46"/>
    <p:sldId id="45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C0"/>
    <a:srgbClr val="00863D"/>
    <a:srgbClr val="DDF6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34" autoAdjust="0"/>
  </p:normalViewPr>
  <p:slideViewPr>
    <p:cSldViewPr snapToGrid="0">
      <p:cViewPr varScale="1">
        <p:scale>
          <a:sx n="56" d="100"/>
          <a:sy n="56" d="100"/>
        </p:scale>
        <p:origin x="1608" y="38"/>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00942-E09B-4E70-8E66-BF09DEE769E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0819DE7F-0E47-48AB-BE53-A4DD02110C69}">
      <dgm:prSet phldrT="[Text]"/>
      <dgm:spPr/>
      <dgm:t>
        <a:bodyPr/>
        <a:lstStyle/>
        <a:p>
          <a:r>
            <a:rPr lang="en-US" dirty="0"/>
            <a:t>Handling missing data</a:t>
          </a:r>
        </a:p>
      </dgm:t>
    </dgm:pt>
    <dgm:pt modelId="{422F8CB5-2888-4B51-A9B4-3B74DF58DF59}" type="parTrans" cxnId="{E0B07643-53CF-4694-BA79-1C64EB62CC0D}">
      <dgm:prSet/>
      <dgm:spPr/>
      <dgm:t>
        <a:bodyPr/>
        <a:lstStyle/>
        <a:p>
          <a:endParaRPr lang="en-US"/>
        </a:p>
      </dgm:t>
    </dgm:pt>
    <dgm:pt modelId="{12608780-5F9F-46CD-8093-87B12E27E6A4}" type="sibTrans" cxnId="{E0B07643-53CF-4694-BA79-1C64EB62CC0D}">
      <dgm:prSet/>
      <dgm:spPr/>
      <dgm:t>
        <a:bodyPr/>
        <a:lstStyle/>
        <a:p>
          <a:endParaRPr lang="en-US"/>
        </a:p>
      </dgm:t>
    </dgm:pt>
    <dgm:pt modelId="{48C5222B-1C91-4536-8A3B-C7E8FAE5535E}">
      <dgm:prSet phldrT="[Text]"/>
      <dgm:spPr/>
      <dgm:t>
        <a:bodyPr/>
        <a:lstStyle/>
        <a:p>
          <a:r>
            <a:rPr lang="en-US" dirty="0"/>
            <a:t>Deletion </a:t>
          </a:r>
        </a:p>
      </dgm:t>
    </dgm:pt>
    <dgm:pt modelId="{ACA3CEE4-FAD6-403C-A56B-2D2E6F650D21}" type="parTrans" cxnId="{6C04D373-A6E0-4FA6-BCD4-2AFCDCD2403E}">
      <dgm:prSet/>
      <dgm:spPr/>
      <dgm:t>
        <a:bodyPr/>
        <a:lstStyle/>
        <a:p>
          <a:endParaRPr lang="en-US"/>
        </a:p>
      </dgm:t>
    </dgm:pt>
    <dgm:pt modelId="{C7820D23-6641-4B4B-A168-A4A81208C128}" type="sibTrans" cxnId="{6C04D373-A6E0-4FA6-BCD4-2AFCDCD2403E}">
      <dgm:prSet/>
      <dgm:spPr/>
      <dgm:t>
        <a:bodyPr/>
        <a:lstStyle/>
        <a:p>
          <a:endParaRPr lang="en-US"/>
        </a:p>
      </dgm:t>
    </dgm:pt>
    <dgm:pt modelId="{EDD2458F-1BCB-4977-8172-070E222D6C03}">
      <dgm:prSet phldrT="[Text]"/>
      <dgm:spPr/>
      <dgm:t>
        <a:bodyPr/>
        <a:lstStyle/>
        <a:p>
          <a:r>
            <a:rPr lang="en-US" dirty="0"/>
            <a:t>Deleting rows</a:t>
          </a:r>
        </a:p>
      </dgm:t>
    </dgm:pt>
    <dgm:pt modelId="{8B9EAC08-492B-4D1A-A424-F32422F684A0}" type="parTrans" cxnId="{0E9D0DDD-1CB5-4F4C-A08A-1554DFBBA601}">
      <dgm:prSet/>
      <dgm:spPr/>
      <dgm:t>
        <a:bodyPr/>
        <a:lstStyle/>
        <a:p>
          <a:endParaRPr lang="en-US"/>
        </a:p>
      </dgm:t>
    </dgm:pt>
    <dgm:pt modelId="{2A28362E-C51C-401C-B556-742988D638D8}" type="sibTrans" cxnId="{0E9D0DDD-1CB5-4F4C-A08A-1554DFBBA601}">
      <dgm:prSet/>
      <dgm:spPr/>
      <dgm:t>
        <a:bodyPr/>
        <a:lstStyle/>
        <a:p>
          <a:endParaRPr lang="en-US"/>
        </a:p>
      </dgm:t>
    </dgm:pt>
    <dgm:pt modelId="{3690424A-B553-41EA-9879-0123BE62A333}">
      <dgm:prSet phldrT="[Text]"/>
      <dgm:spPr/>
      <dgm:t>
        <a:bodyPr/>
        <a:lstStyle/>
        <a:p>
          <a:r>
            <a:rPr lang="en-US" dirty="0"/>
            <a:t>Pairwise deletion </a:t>
          </a:r>
        </a:p>
      </dgm:t>
    </dgm:pt>
    <dgm:pt modelId="{5DD931BF-82DD-4F36-BFF9-78011CD15DA1}" type="parTrans" cxnId="{255CF928-B932-4C10-9C45-81EA38B1783A}">
      <dgm:prSet/>
      <dgm:spPr/>
      <dgm:t>
        <a:bodyPr/>
        <a:lstStyle/>
        <a:p>
          <a:endParaRPr lang="en-US"/>
        </a:p>
      </dgm:t>
    </dgm:pt>
    <dgm:pt modelId="{E4F8C824-330A-436A-A410-8376BF4AABBE}" type="sibTrans" cxnId="{255CF928-B932-4C10-9C45-81EA38B1783A}">
      <dgm:prSet/>
      <dgm:spPr/>
      <dgm:t>
        <a:bodyPr/>
        <a:lstStyle/>
        <a:p>
          <a:endParaRPr lang="en-US"/>
        </a:p>
      </dgm:t>
    </dgm:pt>
    <dgm:pt modelId="{C392B590-676B-44B4-9782-FDC2C6CC29D3}">
      <dgm:prSet phldrT="[Text]"/>
      <dgm:spPr/>
      <dgm:t>
        <a:bodyPr/>
        <a:lstStyle/>
        <a:p>
          <a:r>
            <a:rPr lang="en-US" dirty="0"/>
            <a:t>Imputation </a:t>
          </a:r>
        </a:p>
      </dgm:t>
    </dgm:pt>
    <dgm:pt modelId="{04148ECE-74A8-4261-BEDF-63984E281D89}" type="parTrans" cxnId="{DC104210-C4C9-4CC8-8F69-EB89CF0E6352}">
      <dgm:prSet/>
      <dgm:spPr/>
      <dgm:t>
        <a:bodyPr/>
        <a:lstStyle/>
        <a:p>
          <a:endParaRPr lang="en-US"/>
        </a:p>
      </dgm:t>
    </dgm:pt>
    <dgm:pt modelId="{692AD248-0000-4C67-88E4-9EE549436777}" type="sibTrans" cxnId="{DC104210-C4C9-4CC8-8F69-EB89CF0E6352}">
      <dgm:prSet/>
      <dgm:spPr/>
      <dgm:t>
        <a:bodyPr/>
        <a:lstStyle/>
        <a:p>
          <a:endParaRPr lang="en-US"/>
        </a:p>
      </dgm:t>
    </dgm:pt>
    <dgm:pt modelId="{60816DAD-D4C8-449B-A5D7-10E88AFF59DC}">
      <dgm:prSet phldrT="[Text]"/>
      <dgm:spPr/>
      <dgm:t>
        <a:bodyPr/>
        <a:lstStyle/>
        <a:p>
          <a:r>
            <a:rPr lang="en-US" dirty="0"/>
            <a:t>Time-series</a:t>
          </a:r>
        </a:p>
      </dgm:t>
    </dgm:pt>
    <dgm:pt modelId="{A5CCC29B-5534-4135-ACE9-1C2464812A27}" type="parTrans" cxnId="{A19B063D-DE9A-42B3-9C1A-9CD10863403B}">
      <dgm:prSet/>
      <dgm:spPr/>
      <dgm:t>
        <a:bodyPr/>
        <a:lstStyle/>
        <a:p>
          <a:endParaRPr lang="en-US"/>
        </a:p>
      </dgm:t>
    </dgm:pt>
    <dgm:pt modelId="{D6A4EBF0-7789-4C5A-9A77-3A92F5D093C5}" type="sibTrans" cxnId="{A19B063D-DE9A-42B3-9C1A-9CD10863403B}">
      <dgm:prSet/>
      <dgm:spPr/>
      <dgm:t>
        <a:bodyPr/>
        <a:lstStyle/>
        <a:p>
          <a:endParaRPr lang="en-US"/>
        </a:p>
      </dgm:t>
    </dgm:pt>
    <dgm:pt modelId="{2AA01723-063F-426C-BC20-970F7A397BC6}">
      <dgm:prSet phldrT="[Text]"/>
      <dgm:spPr/>
      <dgm:t>
        <a:bodyPr/>
        <a:lstStyle/>
        <a:p>
          <a:r>
            <a:rPr lang="en-US" dirty="0"/>
            <a:t>Deleting columns</a:t>
          </a:r>
        </a:p>
      </dgm:t>
    </dgm:pt>
    <dgm:pt modelId="{0E75DAED-8A04-422D-A3D0-F79993785A50}" type="parTrans" cxnId="{875FFA5D-8D19-4DD0-B124-4585EDCBE743}">
      <dgm:prSet/>
      <dgm:spPr/>
      <dgm:t>
        <a:bodyPr/>
        <a:lstStyle/>
        <a:p>
          <a:endParaRPr lang="en-US"/>
        </a:p>
      </dgm:t>
    </dgm:pt>
    <dgm:pt modelId="{A1240010-9465-464C-8B83-7F91207EB6D7}" type="sibTrans" cxnId="{875FFA5D-8D19-4DD0-B124-4585EDCBE743}">
      <dgm:prSet/>
      <dgm:spPr/>
      <dgm:t>
        <a:bodyPr/>
        <a:lstStyle/>
        <a:p>
          <a:endParaRPr lang="en-US"/>
        </a:p>
      </dgm:t>
    </dgm:pt>
    <dgm:pt modelId="{2DC96570-A880-4F55-8ED9-231AF8435084}">
      <dgm:prSet phldrT="[Text]"/>
      <dgm:spPr/>
      <dgm:t>
        <a:bodyPr/>
        <a:lstStyle/>
        <a:p>
          <a:r>
            <a:rPr lang="en-US" dirty="0"/>
            <a:t>General problem</a:t>
          </a:r>
        </a:p>
      </dgm:t>
    </dgm:pt>
    <dgm:pt modelId="{9005B7A8-FA1E-4384-869B-728A10C95D69}" type="parTrans" cxnId="{20F89800-EFAE-483F-98BC-4F97578DA365}">
      <dgm:prSet/>
      <dgm:spPr/>
      <dgm:t>
        <a:bodyPr/>
        <a:lstStyle/>
        <a:p>
          <a:endParaRPr lang="en-US"/>
        </a:p>
      </dgm:t>
    </dgm:pt>
    <dgm:pt modelId="{803C8EEA-02FE-4C52-ACBC-CFBE5EB9D4C2}" type="sibTrans" cxnId="{20F89800-EFAE-483F-98BC-4F97578DA365}">
      <dgm:prSet/>
      <dgm:spPr/>
      <dgm:t>
        <a:bodyPr/>
        <a:lstStyle/>
        <a:p>
          <a:endParaRPr lang="en-US"/>
        </a:p>
      </dgm:t>
    </dgm:pt>
    <dgm:pt modelId="{9CEFF68D-ED5A-4CAD-8075-0174C58B0DA6}">
      <dgm:prSet phldrT="[Text]"/>
      <dgm:spPr/>
      <dgm:t>
        <a:bodyPr/>
        <a:lstStyle/>
        <a:p>
          <a:r>
            <a:rPr lang="en-US" dirty="0"/>
            <a:t>Categorical</a:t>
          </a:r>
        </a:p>
      </dgm:t>
    </dgm:pt>
    <dgm:pt modelId="{F0252204-8681-41E8-9560-E27D6EE37302}" type="parTrans" cxnId="{53F9B6A3-FB01-4AE8-8037-2F1013DFDF51}">
      <dgm:prSet/>
      <dgm:spPr/>
      <dgm:t>
        <a:bodyPr/>
        <a:lstStyle/>
        <a:p>
          <a:endParaRPr lang="en-US"/>
        </a:p>
      </dgm:t>
    </dgm:pt>
    <dgm:pt modelId="{A71C390F-C9D6-4C87-B36E-B8AF8C8E57F8}" type="sibTrans" cxnId="{53F9B6A3-FB01-4AE8-8037-2F1013DFDF51}">
      <dgm:prSet/>
      <dgm:spPr/>
      <dgm:t>
        <a:bodyPr/>
        <a:lstStyle/>
        <a:p>
          <a:endParaRPr lang="en-US"/>
        </a:p>
      </dgm:t>
    </dgm:pt>
    <dgm:pt modelId="{5451D6F7-712D-4469-8D7C-B542F43BDE6B}">
      <dgm:prSet phldrT="[Text]"/>
      <dgm:spPr/>
      <dgm:t>
        <a:bodyPr/>
        <a:lstStyle/>
        <a:p>
          <a:r>
            <a:rPr lang="en-US" dirty="0"/>
            <a:t>Continuous </a:t>
          </a:r>
        </a:p>
      </dgm:t>
    </dgm:pt>
    <dgm:pt modelId="{6606B39D-7F6E-4DFC-94BD-220B76E26FD1}" type="parTrans" cxnId="{BE4C450C-7C8F-412A-9AB0-3C586E96D7F5}">
      <dgm:prSet/>
      <dgm:spPr/>
      <dgm:t>
        <a:bodyPr/>
        <a:lstStyle/>
        <a:p>
          <a:endParaRPr lang="en-US"/>
        </a:p>
      </dgm:t>
    </dgm:pt>
    <dgm:pt modelId="{BA50C229-3804-4C83-AA4C-5EB2F5270B28}" type="sibTrans" cxnId="{BE4C450C-7C8F-412A-9AB0-3C586E96D7F5}">
      <dgm:prSet/>
      <dgm:spPr/>
      <dgm:t>
        <a:bodyPr/>
        <a:lstStyle/>
        <a:p>
          <a:endParaRPr lang="en-US"/>
        </a:p>
      </dgm:t>
    </dgm:pt>
    <dgm:pt modelId="{41F83732-C334-495C-AEE4-A1F4947B2748}">
      <dgm:prSet phldrT="[Text]"/>
      <dgm:spPr/>
      <dgm:t>
        <a:bodyPr/>
        <a:lstStyle/>
        <a:p>
          <a:r>
            <a:rPr lang="en-US" dirty="0"/>
            <a:t>Make NA as level, multiple imputation, logistic regression</a:t>
          </a:r>
        </a:p>
      </dgm:t>
    </dgm:pt>
    <dgm:pt modelId="{E3AB0E29-0808-4522-960F-F27813D6FD35}" type="parTrans" cxnId="{06B2DE5B-B8B9-4A5A-82D9-29138BFAA382}">
      <dgm:prSet/>
      <dgm:spPr/>
      <dgm:t>
        <a:bodyPr/>
        <a:lstStyle/>
        <a:p>
          <a:endParaRPr lang="en-US"/>
        </a:p>
      </dgm:t>
    </dgm:pt>
    <dgm:pt modelId="{C9DD251A-90D6-4A3D-B285-2F85DE14542C}" type="sibTrans" cxnId="{06B2DE5B-B8B9-4A5A-82D9-29138BFAA382}">
      <dgm:prSet/>
      <dgm:spPr/>
      <dgm:t>
        <a:bodyPr/>
        <a:lstStyle/>
        <a:p>
          <a:endParaRPr lang="en-US"/>
        </a:p>
      </dgm:t>
    </dgm:pt>
    <dgm:pt modelId="{09249A0E-15E2-45A2-8F28-61D195C97DB7}">
      <dgm:prSet phldrT="[Text]"/>
      <dgm:spPr/>
      <dgm:t>
        <a:bodyPr/>
        <a:lstStyle/>
        <a:p>
          <a:r>
            <a:rPr lang="en-US" dirty="0"/>
            <a:t>Mean, median, mode, multiple imputation, linear regression</a:t>
          </a:r>
        </a:p>
      </dgm:t>
    </dgm:pt>
    <dgm:pt modelId="{7F0C8BEB-36AB-4C58-9900-CAAE62952E02}" type="parTrans" cxnId="{C1E16545-53C0-47E1-9BC0-1466D3D62340}">
      <dgm:prSet/>
      <dgm:spPr/>
      <dgm:t>
        <a:bodyPr/>
        <a:lstStyle/>
        <a:p>
          <a:endParaRPr lang="en-US"/>
        </a:p>
      </dgm:t>
    </dgm:pt>
    <dgm:pt modelId="{5430F004-9F9A-44D1-AC07-B5D9A486601B}" type="sibTrans" cxnId="{C1E16545-53C0-47E1-9BC0-1466D3D62340}">
      <dgm:prSet/>
      <dgm:spPr/>
      <dgm:t>
        <a:bodyPr/>
        <a:lstStyle/>
        <a:p>
          <a:endParaRPr lang="en-US"/>
        </a:p>
      </dgm:t>
    </dgm:pt>
    <dgm:pt modelId="{D4740A9D-9AE2-4E54-89FC-DD9EAF827CA6}">
      <dgm:prSet phldrT="[Text]"/>
      <dgm:spPr/>
      <dgm:t>
        <a:bodyPr/>
        <a:lstStyle/>
        <a:p>
          <a:r>
            <a:rPr lang="en-US" dirty="0"/>
            <a:t>Without trend &amp; wo seasonality </a:t>
          </a:r>
        </a:p>
      </dgm:t>
    </dgm:pt>
    <dgm:pt modelId="{F9ECE34A-5191-462F-BFBC-8BA1C8BEEBB9}" type="parTrans" cxnId="{1D678951-0BCE-41BF-92EF-4B78322B7C5A}">
      <dgm:prSet/>
      <dgm:spPr/>
      <dgm:t>
        <a:bodyPr/>
        <a:lstStyle/>
        <a:p>
          <a:endParaRPr lang="en-US"/>
        </a:p>
      </dgm:t>
    </dgm:pt>
    <dgm:pt modelId="{7CAC4AAC-ECAA-4AA9-9979-4886A504A89D}" type="sibTrans" cxnId="{1D678951-0BCE-41BF-92EF-4B78322B7C5A}">
      <dgm:prSet/>
      <dgm:spPr/>
      <dgm:t>
        <a:bodyPr/>
        <a:lstStyle/>
        <a:p>
          <a:endParaRPr lang="en-US"/>
        </a:p>
      </dgm:t>
    </dgm:pt>
    <dgm:pt modelId="{F85D97EF-896C-4621-ABC9-D89C6A23F4B4}">
      <dgm:prSet phldrT="[Text]"/>
      <dgm:spPr/>
      <dgm:t>
        <a:bodyPr/>
        <a:lstStyle/>
        <a:p>
          <a:r>
            <a:rPr lang="en-US" dirty="0"/>
            <a:t>With trend &amp; wo seasonality</a:t>
          </a:r>
        </a:p>
      </dgm:t>
    </dgm:pt>
    <dgm:pt modelId="{C7F46481-323A-419A-9688-09E1EA02C191}" type="parTrans" cxnId="{AF16B2E0-D661-4F24-901A-4351D39685CB}">
      <dgm:prSet/>
      <dgm:spPr/>
      <dgm:t>
        <a:bodyPr/>
        <a:lstStyle/>
        <a:p>
          <a:endParaRPr lang="en-US"/>
        </a:p>
      </dgm:t>
    </dgm:pt>
    <dgm:pt modelId="{9C071952-EC6F-44AC-94F1-48BAC833BB25}" type="sibTrans" cxnId="{AF16B2E0-D661-4F24-901A-4351D39685CB}">
      <dgm:prSet/>
      <dgm:spPr/>
      <dgm:t>
        <a:bodyPr/>
        <a:lstStyle/>
        <a:p>
          <a:endParaRPr lang="en-US"/>
        </a:p>
      </dgm:t>
    </dgm:pt>
    <dgm:pt modelId="{60BFE9B8-7AC4-45CC-AC34-FCFDCE8FE4CF}">
      <dgm:prSet phldrT="[Text]"/>
      <dgm:spPr/>
      <dgm:t>
        <a:bodyPr/>
        <a:lstStyle/>
        <a:p>
          <a:r>
            <a:rPr lang="en-US" dirty="0"/>
            <a:t>With trend &amp; with seasonality</a:t>
          </a:r>
        </a:p>
      </dgm:t>
    </dgm:pt>
    <dgm:pt modelId="{37C87ACD-A8E9-4E59-8D66-0BC47A911141}" type="parTrans" cxnId="{CFDB6E60-1F93-4042-B1B2-C6191E5F2931}">
      <dgm:prSet/>
      <dgm:spPr/>
      <dgm:t>
        <a:bodyPr/>
        <a:lstStyle/>
        <a:p>
          <a:endParaRPr lang="en-US"/>
        </a:p>
      </dgm:t>
    </dgm:pt>
    <dgm:pt modelId="{A2CD0AD4-CB80-4456-8423-864803875C72}" type="sibTrans" cxnId="{CFDB6E60-1F93-4042-B1B2-C6191E5F2931}">
      <dgm:prSet/>
      <dgm:spPr/>
      <dgm:t>
        <a:bodyPr/>
        <a:lstStyle/>
        <a:p>
          <a:endParaRPr lang="en-US"/>
        </a:p>
      </dgm:t>
    </dgm:pt>
    <dgm:pt modelId="{4E752F24-977E-4399-B2AE-E1A180817EB6}">
      <dgm:prSet phldrT="[Text]"/>
      <dgm:spPr/>
      <dgm:t>
        <a:bodyPr/>
        <a:lstStyle/>
        <a:p>
          <a:r>
            <a:rPr lang="en-US" dirty="0"/>
            <a:t>Mean, Median, Mode, Random sample imputation</a:t>
          </a:r>
        </a:p>
      </dgm:t>
    </dgm:pt>
    <dgm:pt modelId="{8B47F1BF-A698-4F9C-BFD1-6801302FCF95}" type="parTrans" cxnId="{71DF01AE-F957-40AC-8D25-77E1255E5A02}">
      <dgm:prSet/>
      <dgm:spPr/>
      <dgm:t>
        <a:bodyPr/>
        <a:lstStyle/>
        <a:p>
          <a:endParaRPr lang="en-US"/>
        </a:p>
      </dgm:t>
    </dgm:pt>
    <dgm:pt modelId="{BA9A71D1-E128-4E9C-B22F-766B328270B9}" type="sibTrans" cxnId="{71DF01AE-F957-40AC-8D25-77E1255E5A02}">
      <dgm:prSet/>
      <dgm:spPr/>
      <dgm:t>
        <a:bodyPr/>
        <a:lstStyle/>
        <a:p>
          <a:endParaRPr lang="en-US"/>
        </a:p>
      </dgm:t>
    </dgm:pt>
    <dgm:pt modelId="{E77C7F2E-2193-43AA-994F-886D713EBA84}">
      <dgm:prSet phldrT="[Text]"/>
      <dgm:spPr/>
      <dgm:t>
        <a:bodyPr/>
        <a:lstStyle/>
        <a:p>
          <a:r>
            <a:rPr lang="en-US" dirty="0"/>
            <a:t>Linear interpolation</a:t>
          </a:r>
        </a:p>
      </dgm:t>
    </dgm:pt>
    <dgm:pt modelId="{ACDB3AEC-73FA-4EB7-9325-6546C28DB71F}" type="parTrans" cxnId="{C3E0208F-93CD-416B-A82F-754AEC143236}">
      <dgm:prSet/>
      <dgm:spPr/>
      <dgm:t>
        <a:bodyPr/>
        <a:lstStyle/>
        <a:p>
          <a:endParaRPr lang="en-US"/>
        </a:p>
      </dgm:t>
    </dgm:pt>
    <dgm:pt modelId="{CD20E828-B163-41D3-8224-4C91CF58B975}" type="sibTrans" cxnId="{C3E0208F-93CD-416B-A82F-754AEC143236}">
      <dgm:prSet/>
      <dgm:spPr/>
      <dgm:t>
        <a:bodyPr/>
        <a:lstStyle/>
        <a:p>
          <a:endParaRPr lang="en-US"/>
        </a:p>
      </dgm:t>
    </dgm:pt>
    <dgm:pt modelId="{46F8EFC7-A252-4C5A-AD43-54216615831F}">
      <dgm:prSet phldrT="[Text]"/>
      <dgm:spPr/>
      <dgm:t>
        <a:bodyPr/>
        <a:lstStyle/>
        <a:p>
          <a:r>
            <a:rPr lang="en-US" dirty="0"/>
            <a:t>Seasonal adjustment + interpolation</a:t>
          </a:r>
        </a:p>
      </dgm:t>
    </dgm:pt>
    <dgm:pt modelId="{A07C17C5-09AA-4013-ABD7-5D4FA81B816E}" type="parTrans" cxnId="{A9B20BE5-683C-4F65-9005-85E580C94C22}">
      <dgm:prSet/>
      <dgm:spPr/>
      <dgm:t>
        <a:bodyPr/>
        <a:lstStyle/>
        <a:p>
          <a:endParaRPr lang="en-US"/>
        </a:p>
      </dgm:t>
    </dgm:pt>
    <dgm:pt modelId="{11F3F498-2862-40B9-93FB-B27FA285A5F7}" type="sibTrans" cxnId="{A9B20BE5-683C-4F65-9005-85E580C94C22}">
      <dgm:prSet/>
      <dgm:spPr/>
      <dgm:t>
        <a:bodyPr/>
        <a:lstStyle/>
        <a:p>
          <a:endParaRPr lang="en-US"/>
        </a:p>
      </dgm:t>
    </dgm:pt>
    <dgm:pt modelId="{0A4F51BC-0A23-4ADA-9612-7A072D72F45E}" type="pres">
      <dgm:prSet presAssocID="{81E00942-E09B-4E70-8E66-BF09DEE769EB}" presName="mainComposite" presStyleCnt="0">
        <dgm:presLayoutVars>
          <dgm:chPref val="1"/>
          <dgm:dir/>
          <dgm:animOne val="branch"/>
          <dgm:animLvl val="lvl"/>
          <dgm:resizeHandles val="exact"/>
        </dgm:presLayoutVars>
      </dgm:prSet>
      <dgm:spPr/>
    </dgm:pt>
    <dgm:pt modelId="{485E573A-3FE6-4A41-8393-8D391E560B9D}" type="pres">
      <dgm:prSet presAssocID="{81E00942-E09B-4E70-8E66-BF09DEE769EB}" presName="hierFlow" presStyleCnt="0"/>
      <dgm:spPr/>
    </dgm:pt>
    <dgm:pt modelId="{D21A048D-C439-462E-81CA-B7A051E1F79F}" type="pres">
      <dgm:prSet presAssocID="{81E00942-E09B-4E70-8E66-BF09DEE769EB}" presName="hierChild1" presStyleCnt="0">
        <dgm:presLayoutVars>
          <dgm:chPref val="1"/>
          <dgm:animOne val="branch"/>
          <dgm:animLvl val="lvl"/>
        </dgm:presLayoutVars>
      </dgm:prSet>
      <dgm:spPr/>
    </dgm:pt>
    <dgm:pt modelId="{36C02B15-8A05-4F2C-8905-B273B2D569DC}" type="pres">
      <dgm:prSet presAssocID="{0819DE7F-0E47-48AB-BE53-A4DD02110C69}" presName="Name14" presStyleCnt="0"/>
      <dgm:spPr/>
    </dgm:pt>
    <dgm:pt modelId="{6A812729-5D8C-40D9-9A70-494C1CD49FFA}" type="pres">
      <dgm:prSet presAssocID="{0819DE7F-0E47-48AB-BE53-A4DD02110C69}" presName="level1Shape" presStyleLbl="node0" presStyleIdx="0" presStyleCnt="1" custScaleX="208705" custScaleY="48458">
        <dgm:presLayoutVars>
          <dgm:chPref val="3"/>
        </dgm:presLayoutVars>
      </dgm:prSet>
      <dgm:spPr/>
    </dgm:pt>
    <dgm:pt modelId="{67D92AA1-A8AC-4577-A81E-67E29B7BB153}" type="pres">
      <dgm:prSet presAssocID="{0819DE7F-0E47-48AB-BE53-A4DD02110C69}" presName="hierChild2" presStyleCnt="0"/>
      <dgm:spPr/>
    </dgm:pt>
    <dgm:pt modelId="{9BA4128B-5BD6-4996-81A6-0312737ADBFC}" type="pres">
      <dgm:prSet presAssocID="{ACA3CEE4-FAD6-403C-A56B-2D2E6F650D21}" presName="Name19" presStyleLbl="parChTrans1D2" presStyleIdx="0" presStyleCnt="2"/>
      <dgm:spPr/>
    </dgm:pt>
    <dgm:pt modelId="{9CCC3F8C-9E11-4451-ABE8-C3BCEF886D82}" type="pres">
      <dgm:prSet presAssocID="{48C5222B-1C91-4536-8A3B-C7E8FAE5535E}" presName="Name21" presStyleCnt="0"/>
      <dgm:spPr/>
    </dgm:pt>
    <dgm:pt modelId="{BCE8F528-67E9-4823-B539-9EFF19247301}" type="pres">
      <dgm:prSet presAssocID="{48C5222B-1C91-4536-8A3B-C7E8FAE5535E}" presName="level2Shape" presStyleLbl="node2" presStyleIdx="0" presStyleCnt="2"/>
      <dgm:spPr/>
    </dgm:pt>
    <dgm:pt modelId="{CAEE7394-9673-4BC3-AB1B-071CAAF23C20}" type="pres">
      <dgm:prSet presAssocID="{48C5222B-1C91-4536-8A3B-C7E8FAE5535E}" presName="hierChild3" presStyleCnt="0"/>
      <dgm:spPr/>
    </dgm:pt>
    <dgm:pt modelId="{1B75354E-E073-4342-B2B7-BBAB63E8EB88}" type="pres">
      <dgm:prSet presAssocID="{8B9EAC08-492B-4D1A-A424-F32422F684A0}" presName="Name19" presStyleLbl="parChTrans1D3" presStyleIdx="0" presStyleCnt="5"/>
      <dgm:spPr/>
    </dgm:pt>
    <dgm:pt modelId="{E245DDEA-608E-48D1-8B9E-835EE3D7097F}" type="pres">
      <dgm:prSet presAssocID="{EDD2458F-1BCB-4977-8172-070E222D6C03}" presName="Name21" presStyleCnt="0"/>
      <dgm:spPr/>
    </dgm:pt>
    <dgm:pt modelId="{368F3886-853F-41E0-BE12-80D5926D1DBB}" type="pres">
      <dgm:prSet presAssocID="{EDD2458F-1BCB-4977-8172-070E222D6C03}" presName="level2Shape" presStyleLbl="node3" presStyleIdx="0" presStyleCnt="5"/>
      <dgm:spPr/>
    </dgm:pt>
    <dgm:pt modelId="{9DE012AA-8DBC-42B8-A239-4D9E1F946F6E}" type="pres">
      <dgm:prSet presAssocID="{EDD2458F-1BCB-4977-8172-070E222D6C03}" presName="hierChild3" presStyleCnt="0"/>
      <dgm:spPr/>
    </dgm:pt>
    <dgm:pt modelId="{89108B30-B310-4183-A677-5624F6B59C1D}" type="pres">
      <dgm:prSet presAssocID="{5DD931BF-82DD-4F36-BFF9-78011CD15DA1}" presName="Name19" presStyleLbl="parChTrans1D3" presStyleIdx="1" presStyleCnt="5"/>
      <dgm:spPr/>
    </dgm:pt>
    <dgm:pt modelId="{0DCEB6FF-A494-4519-8AD9-F5FD60F07CFF}" type="pres">
      <dgm:prSet presAssocID="{3690424A-B553-41EA-9879-0123BE62A333}" presName="Name21" presStyleCnt="0"/>
      <dgm:spPr/>
    </dgm:pt>
    <dgm:pt modelId="{782343FF-E3C9-4D9A-A675-40F47A9D7761}" type="pres">
      <dgm:prSet presAssocID="{3690424A-B553-41EA-9879-0123BE62A333}" presName="level2Shape" presStyleLbl="node3" presStyleIdx="1" presStyleCnt="5"/>
      <dgm:spPr/>
    </dgm:pt>
    <dgm:pt modelId="{BD690AFD-9DC2-4532-911A-1462B3E9E282}" type="pres">
      <dgm:prSet presAssocID="{3690424A-B553-41EA-9879-0123BE62A333}" presName="hierChild3" presStyleCnt="0"/>
      <dgm:spPr/>
    </dgm:pt>
    <dgm:pt modelId="{62C3BBF2-2759-44C3-9AAE-3A5EEA85025A}" type="pres">
      <dgm:prSet presAssocID="{0E75DAED-8A04-422D-A3D0-F79993785A50}" presName="Name19" presStyleLbl="parChTrans1D3" presStyleIdx="2" presStyleCnt="5"/>
      <dgm:spPr/>
    </dgm:pt>
    <dgm:pt modelId="{F934E921-0C82-48D2-B8D7-D075AAAD8866}" type="pres">
      <dgm:prSet presAssocID="{2AA01723-063F-426C-BC20-970F7A397BC6}" presName="Name21" presStyleCnt="0"/>
      <dgm:spPr/>
    </dgm:pt>
    <dgm:pt modelId="{584848E4-DB6D-4FFB-A946-EBB0C2EC35D6}" type="pres">
      <dgm:prSet presAssocID="{2AA01723-063F-426C-BC20-970F7A397BC6}" presName="level2Shape" presStyleLbl="node3" presStyleIdx="2" presStyleCnt="5"/>
      <dgm:spPr/>
    </dgm:pt>
    <dgm:pt modelId="{496F37ED-6EB4-4E74-A14C-63234B82B2CF}" type="pres">
      <dgm:prSet presAssocID="{2AA01723-063F-426C-BC20-970F7A397BC6}" presName="hierChild3" presStyleCnt="0"/>
      <dgm:spPr/>
    </dgm:pt>
    <dgm:pt modelId="{FE8CD16B-E078-4D75-BBDD-59F3149BB11D}" type="pres">
      <dgm:prSet presAssocID="{04148ECE-74A8-4261-BEDF-63984E281D89}" presName="Name19" presStyleLbl="parChTrans1D2" presStyleIdx="1" presStyleCnt="2"/>
      <dgm:spPr/>
    </dgm:pt>
    <dgm:pt modelId="{812D2813-A0D5-4E1F-A020-9787CAE8BC20}" type="pres">
      <dgm:prSet presAssocID="{C392B590-676B-44B4-9782-FDC2C6CC29D3}" presName="Name21" presStyleCnt="0"/>
      <dgm:spPr/>
    </dgm:pt>
    <dgm:pt modelId="{4AA217E4-EBF9-4145-A611-4EF65C41DE59}" type="pres">
      <dgm:prSet presAssocID="{C392B590-676B-44B4-9782-FDC2C6CC29D3}" presName="level2Shape" presStyleLbl="node2" presStyleIdx="1" presStyleCnt="2" custLinFactNeighborX="62089" custLinFactNeighborY="-2780"/>
      <dgm:spPr/>
    </dgm:pt>
    <dgm:pt modelId="{6CB173BF-30BC-4FFE-9D20-34E97B430861}" type="pres">
      <dgm:prSet presAssocID="{C392B590-676B-44B4-9782-FDC2C6CC29D3}" presName="hierChild3" presStyleCnt="0"/>
      <dgm:spPr/>
    </dgm:pt>
    <dgm:pt modelId="{84AE2B35-F34D-4551-8C3E-59F2DE65327F}" type="pres">
      <dgm:prSet presAssocID="{A5CCC29B-5534-4135-ACE9-1C2464812A27}" presName="Name19" presStyleLbl="parChTrans1D3" presStyleIdx="3" presStyleCnt="5"/>
      <dgm:spPr/>
    </dgm:pt>
    <dgm:pt modelId="{72252D55-3A7F-4096-A3C1-5A2B1CB1EA55}" type="pres">
      <dgm:prSet presAssocID="{60816DAD-D4C8-449B-A5D7-10E88AFF59DC}" presName="Name21" presStyleCnt="0"/>
      <dgm:spPr/>
    </dgm:pt>
    <dgm:pt modelId="{71359188-E905-4B0A-988D-C595A8A3C152}" type="pres">
      <dgm:prSet presAssocID="{60816DAD-D4C8-449B-A5D7-10E88AFF59DC}" presName="level2Shape" presStyleLbl="node3" presStyleIdx="3" presStyleCnt="5"/>
      <dgm:spPr/>
    </dgm:pt>
    <dgm:pt modelId="{ED7CEE20-CA90-4BF8-8417-BCA063FA6B59}" type="pres">
      <dgm:prSet presAssocID="{60816DAD-D4C8-449B-A5D7-10E88AFF59DC}" presName="hierChild3" presStyleCnt="0"/>
      <dgm:spPr/>
    </dgm:pt>
    <dgm:pt modelId="{79E9061F-6F9E-46DC-A783-3A1A9CB2D2F9}" type="pres">
      <dgm:prSet presAssocID="{F9ECE34A-5191-462F-BFBC-8BA1C8BEEBB9}" presName="Name19" presStyleLbl="parChTrans1D4" presStyleIdx="0" presStyleCnt="10"/>
      <dgm:spPr/>
    </dgm:pt>
    <dgm:pt modelId="{A060B642-1AA1-436E-85A6-C027CDCBE0A6}" type="pres">
      <dgm:prSet presAssocID="{D4740A9D-9AE2-4E54-89FC-DD9EAF827CA6}" presName="Name21" presStyleCnt="0"/>
      <dgm:spPr/>
    </dgm:pt>
    <dgm:pt modelId="{555A1BED-CA22-41DB-AE5D-E39CB2CA6108}" type="pres">
      <dgm:prSet presAssocID="{D4740A9D-9AE2-4E54-89FC-DD9EAF827CA6}" presName="level2Shape" presStyleLbl="node4" presStyleIdx="0" presStyleCnt="10"/>
      <dgm:spPr/>
    </dgm:pt>
    <dgm:pt modelId="{BCB6B3FF-B37D-4E66-9282-F89418C71E34}" type="pres">
      <dgm:prSet presAssocID="{D4740A9D-9AE2-4E54-89FC-DD9EAF827CA6}" presName="hierChild3" presStyleCnt="0"/>
      <dgm:spPr/>
    </dgm:pt>
    <dgm:pt modelId="{1B48D3F5-7413-420C-A676-240A6AAB7160}" type="pres">
      <dgm:prSet presAssocID="{8B47F1BF-A698-4F9C-BFD1-6801302FCF95}" presName="Name19" presStyleLbl="parChTrans1D4" presStyleIdx="1" presStyleCnt="10"/>
      <dgm:spPr/>
    </dgm:pt>
    <dgm:pt modelId="{A2D05F37-314F-4D53-A936-33E90FF80821}" type="pres">
      <dgm:prSet presAssocID="{4E752F24-977E-4399-B2AE-E1A180817EB6}" presName="Name21" presStyleCnt="0"/>
      <dgm:spPr/>
    </dgm:pt>
    <dgm:pt modelId="{726EE0B2-4C33-48CB-B5DA-D0192967ECC4}" type="pres">
      <dgm:prSet presAssocID="{4E752F24-977E-4399-B2AE-E1A180817EB6}" presName="level2Shape" presStyleLbl="node4" presStyleIdx="1" presStyleCnt="10"/>
      <dgm:spPr/>
    </dgm:pt>
    <dgm:pt modelId="{7D92E6EB-D7D3-4338-9168-04E8833FB8D6}" type="pres">
      <dgm:prSet presAssocID="{4E752F24-977E-4399-B2AE-E1A180817EB6}" presName="hierChild3" presStyleCnt="0"/>
      <dgm:spPr/>
    </dgm:pt>
    <dgm:pt modelId="{008A0BCD-9C73-4B22-A68C-19642EB8C72F}" type="pres">
      <dgm:prSet presAssocID="{C7F46481-323A-419A-9688-09E1EA02C191}" presName="Name19" presStyleLbl="parChTrans1D4" presStyleIdx="2" presStyleCnt="10"/>
      <dgm:spPr/>
    </dgm:pt>
    <dgm:pt modelId="{3AC2B274-5226-4A58-BEB7-D6A91E5A8A93}" type="pres">
      <dgm:prSet presAssocID="{F85D97EF-896C-4621-ABC9-D89C6A23F4B4}" presName="Name21" presStyleCnt="0"/>
      <dgm:spPr/>
    </dgm:pt>
    <dgm:pt modelId="{C4D41C78-28BE-47A3-A7D1-F5C50D64A638}" type="pres">
      <dgm:prSet presAssocID="{F85D97EF-896C-4621-ABC9-D89C6A23F4B4}" presName="level2Shape" presStyleLbl="node4" presStyleIdx="2" presStyleCnt="10"/>
      <dgm:spPr/>
    </dgm:pt>
    <dgm:pt modelId="{E10C67D7-91D8-4F5C-809C-F9349C59D35F}" type="pres">
      <dgm:prSet presAssocID="{F85D97EF-896C-4621-ABC9-D89C6A23F4B4}" presName="hierChild3" presStyleCnt="0"/>
      <dgm:spPr/>
    </dgm:pt>
    <dgm:pt modelId="{5FB76BF3-B382-4598-99DA-5222FF2FA253}" type="pres">
      <dgm:prSet presAssocID="{ACDB3AEC-73FA-4EB7-9325-6546C28DB71F}" presName="Name19" presStyleLbl="parChTrans1D4" presStyleIdx="3" presStyleCnt="10"/>
      <dgm:spPr/>
    </dgm:pt>
    <dgm:pt modelId="{27FE7026-BF3A-4BFF-83C9-1C9FFF889924}" type="pres">
      <dgm:prSet presAssocID="{E77C7F2E-2193-43AA-994F-886D713EBA84}" presName="Name21" presStyleCnt="0"/>
      <dgm:spPr/>
    </dgm:pt>
    <dgm:pt modelId="{7C97DF9F-44FF-4E5B-9DDB-F95D774D3A5E}" type="pres">
      <dgm:prSet presAssocID="{E77C7F2E-2193-43AA-994F-886D713EBA84}" presName="level2Shape" presStyleLbl="node4" presStyleIdx="3" presStyleCnt="10"/>
      <dgm:spPr/>
    </dgm:pt>
    <dgm:pt modelId="{D91E2E6B-D165-4B39-9456-0C5C8479E4DC}" type="pres">
      <dgm:prSet presAssocID="{E77C7F2E-2193-43AA-994F-886D713EBA84}" presName="hierChild3" presStyleCnt="0"/>
      <dgm:spPr/>
    </dgm:pt>
    <dgm:pt modelId="{77633404-4EBB-4196-AF65-963C3F9ADE5D}" type="pres">
      <dgm:prSet presAssocID="{37C87ACD-A8E9-4E59-8D66-0BC47A911141}" presName="Name19" presStyleLbl="parChTrans1D4" presStyleIdx="4" presStyleCnt="10"/>
      <dgm:spPr/>
    </dgm:pt>
    <dgm:pt modelId="{DD6C8BB4-00FF-47CD-9358-298E0786C47F}" type="pres">
      <dgm:prSet presAssocID="{60BFE9B8-7AC4-45CC-AC34-FCFDCE8FE4CF}" presName="Name21" presStyleCnt="0"/>
      <dgm:spPr/>
    </dgm:pt>
    <dgm:pt modelId="{F4E9E290-DFCA-4F00-98D3-C3AC627E8FD8}" type="pres">
      <dgm:prSet presAssocID="{60BFE9B8-7AC4-45CC-AC34-FCFDCE8FE4CF}" presName="level2Shape" presStyleLbl="node4" presStyleIdx="4" presStyleCnt="10"/>
      <dgm:spPr/>
    </dgm:pt>
    <dgm:pt modelId="{8776123A-DB8A-42B5-B47A-C479AABE2F4F}" type="pres">
      <dgm:prSet presAssocID="{60BFE9B8-7AC4-45CC-AC34-FCFDCE8FE4CF}" presName="hierChild3" presStyleCnt="0"/>
      <dgm:spPr/>
    </dgm:pt>
    <dgm:pt modelId="{82A54F2C-3EB2-4232-A4DA-6CBF05CDD815}" type="pres">
      <dgm:prSet presAssocID="{A07C17C5-09AA-4013-ABD7-5D4FA81B816E}" presName="Name19" presStyleLbl="parChTrans1D4" presStyleIdx="5" presStyleCnt="10"/>
      <dgm:spPr/>
    </dgm:pt>
    <dgm:pt modelId="{5957323F-5C32-46F9-A038-CB86823023B6}" type="pres">
      <dgm:prSet presAssocID="{46F8EFC7-A252-4C5A-AD43-54216615831F}" presName="Name21" presStyleCnt="0"/>
      <dgm:spPr/>
    </dgm:pt>
    <dgm:pt modelId="{5BAFC8ED-E08F-44A1-B666-3203DE87F4EC}" type="pres">
      <dgm:prSet presAssocID="{46F8EFC7-A252-4C5A-AD43-54216615831F}" presName="level2Shape" presStyleLbl="node4" presStyleIdx="5" presStyleCnt="10"/>
      <dgm:spPr/>
    </dgm:pt>
    <dgm:pt modelId="{ADA73B03-2538-4B22-8F58-F52E4CB078A3}" type="pres">
      <dgm:prSet presAssocID="{46F8EFC7-A252-4C5A-AD43-54216615831F}" presName="hierChild3" presStyleCnt="0"/>
      <dgm:spPr/>
    </dgm:pt>
    <dgm:pt modelId="{4527C775-383D-4976-9F15-E47C7D6AAB20}" type="pres">
      <dgm:prSet presAssocID="{9005B7A8-FA1E-4384-869B-728A10C95D69}" presName="Name19" presStyleLbl="parChTrans1D3" presStyleIdx="4" presStyleCnt="5"/>
      <dgm:spPr/>
    </dgm:pt>
    <dgm:pt modelId="{2B6342B7-A4B2-4C31-BE10-27BE38EA37B0}" type="pres">
      <dgm:prSet presAssocID="{2DC96570-A880-4F55-8ED9-231AF8435084}" presName="Name21" presStyleCnt="0"/>
      <dgm:spPr/>
    </dgm:pt>
    <dgm:pt modelId="{E778EA11-E5D1-4BB6-8520-3762D7B097AF}" type="pres">
      <dgm:prSet presAssocID="{2DC96570-A880-4F55-8ED9-231AF8435084}" presName="level2Shape" presStyleLbl="node3" presStyleIdx="4" presStyleCnt="5"/>
      <dgm:spPr/>
    </dgm:pt>
    <dgm:pt modelId="{75D82D49-8BB8-4C65-8D38-D43D65F98C4E}" type="pres">
      <dgm:prSet presAssocID="{2DC96570-A880-4F55-8ED9-231AF8435084}" presName="hierChild3" presStyleCnt="0"/>
      <dgm:spPr/>
    </dgm:pt>
    <dgm:pt modelId="{555AC8E2-66F7-428F-B40E-024293294648}" type="pres">
      <dgm:prSet presAssocID="{F0252204-8681-41E8-9560-E27D6EE37302}" presName="Name19" presStyleLbl="parChTrans1D4" presStyleIdx="6" presStyleCnt="10"/>
      <dgm:spPr/>
    </dgm:pt>
    <dgm:pt modelId="{F82B90A1-B29C-4133-B9F3-E475121C2166}" type="pres">
      <dgm:prSet presAssocID="{9CEFF68D-ED5A-4CAD-8075-0174C58B0DA6}" presName="Name21" presStyleCnt="0"/>
      <dgm:spPr/>
    </dgm:pt>
    <dgm:pt modelId="{6E54F916-1616-421A-8553-B2D38604FFAE}" type="pres">
      <dgm:prSet presAssocID="{9CEFF68D-ED5A-4CAD-8075-0174C58B0DA6}" presName="level2Shape" presStyleLbl="node4" presStyleIdx="6" presStyleCnt="10"/>
      <dgm:spPr/>
    </dgm:pt>
    <dgm:pt modelId="{CFACF246-F028-4AE6-A87F-F183B799D2D6}" type="pres">
      <dgm:prSet presAssocID="{9CEFF68D-ED5A-4CAD-8075-0174C58B0DA6}" presName="hierChild3" presStyleCnt="0"/>
      <dgm:spPr/>
    </dgm:pt>
    <dgm:pt modelId="{7DF2BBF7-A666-4021-B91B-3190D453DF7A}" type="pres">
      <dgm:prSet presAssocID="{E3AB0E29-0808-4522-960F-F27813D6FD35}" presName="Name19" presStyleLbl="parChTrans1D4" presStyleIdx="7" presStyleCnt="10"/>
      <dgm:spPr/>
    </dgm:pt>
    <dgm:pt modelId="{6D1DE0F4-617C-46DE-9A99-B6F24F4CA027}" type="pres">
      <dgm:prSet presAssocID="{41F83732-C334-495C-AEE4-A1F4947B2748}" presName="Name21" presStyleCnt="0"/>
      <dgm:spPr/>
    </dgm:pt>
    <dgm:pt modelId="{F0AD5321-2AE5-45A9-A257-0E363AEEAE91}" type="pres">
      <dgm:prSet presAssocID="{41F83732-C334-495C-AEE4-A1F4947B2748}" presName="level2Shape" presStyleLbl="node4" presStyleIdx="7" presStyleCnt="10"/>
      <dgm:spPr/>
    </dgm:pt>
    <dgm:pt modelId="{DDE7AF20-43C3-467D-BF82-746BE1008B45}" type="pres">
      <dgm:prSet presAssocID="{41F83732-C334-495C-AEE4-A1F4947B2748}" presName="hierChild3" presStyleCnt="0"/>
      <dgm:spPr/>
    </dgm:pt>
    <dgm:pt modelId="{89B47549-A750-4530-B934-D441507BAD71}" type="pres">
      <dgm:prSet presAssocID="{6606B39D-7F6E-4DFC-94BD-220B76E26FD1}" presName="Name19" presStyleLbl="parChTrans1D4" presStyleIdx="8" presStyleCnt="10"/>
      <dgm:spPr/>
    </dgm:pt>
    <dgm:pt modelId="{B62AE549-34D5-4CFC-9B29-8D4018BC4B2C}" type="pres">
      <dgm:prSet presAssocID="{5451D6F7-712D-4469-8D7C-B542F43BDE6B}" presName="Name21" presStyleCnt="0"/>
      <dgm:spPr/>
    </dgm:pt>
    <dgm:pt modelId="{1D1F47B6-3836-42D7-99AF-57F8FEB97540}" type="pres">
      <dgm:prSet presAssocID="{5451D6F7-712D-4469-8D7C-B542F43BDE6B}" presName="level2Shape" presStyleLbl="node4" presStyleIdx="8" presStyleCnt="10"/>
      <dgm:spPr/>
    </dgm:pt>
    <dgm:pt modelId="{8C643F5F-242C-499E-8EAF-828523FFD34F}" type="pres">
      <dgm:prSet presAssocID="{5451D6F7-712D-4469-8D7C-B542F43BDE6B}" presName="hierChild3" presStyleCnt="0"/>
      <dgm:spPr/>
    </dgm:pt>
    <dgm:pt modelId="{592F82DA-BFDA-4CF7-B7CD-EDE7E757610E}" type="pres">
      <dgm:prSet presAssocID="{7F0C8BEB-36AB-4C58-9900-CAAE62952E02}" presName="Name19" presStyleLbl="parChTrans1D4" presStyleIdx="9" presStyleCnt="10"/>
      <dgm:spPr/>
    </dgm:pt>
    <dgm:pt modelId="{135BD670-5BD7-4BB1-8D8B-1E381882BEF1}" type="pres">
      <dgm:prSet presAssocID="{09249A0E-15E2-45A2-8F28-61D195C97DB7}" presName="Name21" presStyleCnt="0"/>
      <dgm:spPr/>
    </dgm:pt>
    <dgm:pt modelId="{A96F7E18-1550-45A1-A686-AA97F4E2AA73}" type="pres">
      <dgm:prSet presAssocID="{09249A0E-15E2-45A2-8F28-61D195C97DB7}" presName="level2Shape" presStyleLbl="node4" presStyleIdx="9" presStyleCnt="10"/>
      <dgm:spPr/>
    </dgm:pt>
    <dgm:pt modelId="{3C5A8CC7-AB26-4408-B4CA-D79A8E071BAE}" type="pres">
      <dgm:prSet presAssocID="{09249A0E-15E2-45A2-8F28-61D195C97DB7}" presName="hierChild3" presStyleCnt="0"/>
      <dgm:spPr/>
    </dgm:pt>
    <dgm:pt modelId="{A8A5BFA7-ECB3-4B27-B50E-70058F6356FF}" type="pres">
      <dgm:prSet presAssocID="{81E00942-E09B-4E70-8E66-BF09DEE769EB}" presName="bgShapesFlow" presStyleCnt="0"/>
      <dgm:spPr/>
    </dgm:pt>
  </dgm:ptLst>
  <dgm:cxnLst>
    <dgm:cxn modelId="{20F89800-EFAE-483F-98BC-4F97578DA365}" srcId="{C392B590-676B-44B4-9782-FDC2C6CC29D3}" destId="{2DC96570-A880-4F55-8ED9-231AF8435084}" srcOrd="1" destOrd="0" parTransId="{9005B7A8-FA1E-4384-869B-728A10C95D69}" sibTransId="{803C8EEA-02FE-4C52-ACBC-CFBE5EB9D4C2}"/>
    <dgm:cxn modelId="{76113203-2F4D-404E-B19A-2DC06309A15A}" type="presOf" srcId="{48C5222B-1C91-4536-8A3B-C7E8FAE5535E}" destId="{BCE8F528-67E9-4823-B539-9EFF19247301}" srcOrd="0" destOrd="0" presId="urn:microsoft.com/office/officeart/2005/8/layout/hierarchy6"/>
    <dgm:cxn modelId="{5238FB04-37EB-482B-AA45-110D8EAF4885}" type="presOf" srcId="{ACDB3AEC-73FA-4EB7-9325-6546C28DB71F}" destId="{5FB76BF3-B382-4598-99DA-5222FF2FA253}" srcOrd="0" destOrd="0" presId="urn:microsoft.com/office/officeart/2005/8/layout/hierarchy6"/>
    <dgm:cxn modelId="{D253BC07-B95C-427F-B41B-3C238FCDE425}" type="presOf" srcId="{81E00942-E09B-4E70-8E66-BF09DEE769EB}" destId="{0A4F51BC-0A23-4ADA-9612-7A072D72F45E}" srcOrd="0" destOrd="0" presId="urn:microsoft.com/office/officeart/2005/8/layout/hierarchy6"/>
    <dgm:cxn modelId="{7ECAFC07-08DF-4072-982B-977867852C23}" type="presOf" srcId="{E3AB0E29-0808-4522-960F-F27813D6FD35}" destId="{7DF2BBF7-A666-4021-B91B-3190D453DF7A}" srcOrd="0" destOrd="0" presId="urn:microsoft.com/office/officeart/2005/8/layout/hierarchy6"/>
    <dgm:cxn modelId="{BE4C450C-7C8F-412A-9AB0-3C586E96D7F5}" srcId="{2DC96570-A880-4F55-8ED9-231AF8435084}" destId="{5451D6F7-712D-4469-8D7C-B542F43BDE6B}" srcOrd="1" destOrd="0" parTransId="{6606B39D-7F6E-4DFC-94BD-220B76E26FD1}" sibTransId="{BA50C229-3804-4C83-AA4C-5EB2F5270B28}"/>
    <dgm:cxn modelId="{DC104210-C4C9-4CC8-8F69-EB89CF0E6352}" srcId="{0819DE7F-0E47-48AB-BE53-A4DD02110C69}" destId="{C392B590-676B-44B4-9782-FDC2C6CC29D3}" srcOrd="1" destOrd="0" parTransId="{04148ECE-74A8-4261-BEDF-63984E281D89}" sibTransId="{692AD248-0000-4C67-88E4-9EE549436777}"/>
    <dgm:cxn modelId="{B6BBBF15-DDBB-4C50-99D5-DB6430AD646B}" type="presOf" srcId="{41F83732-C334-495C-AEE4-A1F4947B2748}" destId="{F0AD5321-2AE5-45A9-A257-0E363AEEAE91}" srcOrd="0" destOrd="0" presId="urn:microsoft.com/office/officeart/2005/8/layout/hierarchy6"/>
    <dgm:cxn modelId="{D797F115-1A31-4383-8DDB-66FFA2D5DAEF}" type="presOf" srcId="{09249A0E-15E2-45A2-8F28-61D195C97DB7}" destId="{A96F7E18-1550-45A1-A686-AA97F4E2AA73}" srcOrd="0" destOrd="0" presId="urn:microsoft.com/office/officeart/2005/8/layout/hierarchy6"/>
    <dgm:cxn modelId="{9B2AE917-C7AD-4F8D-8EB1-6963534821AB}" type="presOf" srcId="{3690424A-B553-41EA-9879-0123BE62A333}" destId="{782343FF-E3C9-4D9A-A675-40F47A9D7761}" srcOrd="0" destOrd="0" presId="urn:microsoft.com/office/officeart/2005/8/layout/hierarchy6"/>
    <dgm:cxn modelId="{1B19A323-EBBA-4FE6-BADA-53D0ECE70A0F}" type="presOf" srcId="{7F0C8BEB-36AB-4C58-9900-CAAE62952E02}" destId="{592F82DA-BFDA-4CF7-B7CD-EDE7E757610E}" srcOrd="0" destOrd="0" presId="urn:microsoft.com/office/officeart/2005/8/layout/hierarchy6"/>
    <dgm:cxn modelId="{255CF928-B932-4C10-9C45-81EA38B1783A}" srcId="{48C5222B-1C91-4536-8A3B-C7E8FAE5535E}" destId="{3690424A-B553-41EA-9879-0123BE62A333}" srcOrd="1" destOrd="0" parTransId="{5DD931BF-82DD-4F36-BFF9-78011CD15DA1}" sibTransId="{E4F8C824-330A-436A-A410-8376BF4AABBE}"/>
    <dgm:cxn modelId="{1D7E8532-42DB-4CD5-B65E-5364CC51361D}" type="presOf" srcId="{8B47F1BF-A698-4F9C-BFD1-6801302FCF95}" destId="{1B48D3F5-7413-420C-A676-240A6AAB7160}" srcOrd="0" destOrd="0" presId="urn:microsoft.com/office/officeart/2005/8/layout/hierarchy6"/>
    <dgm:cxn modelId="{4B1FA134-B9CA-4660-8342-39BC8B7AFD72}" type="presOf" srcId="{2AA01723-063F-426C-BC20-970F7A397BC6}" destId="{584848E4-DB6D-4FFB-A946-EBB0C2EC35D6}" srcOrd="0" destOrd="0" presId="urn:microsoft.com/office/officeart/2005/8/layout/hierarchy6"/>
    <dgm:cxn modelId="{0A6AD037-9D0F-4183-A86E-C52702088D24}" type="presOf" srcId="{0E75DAED-8A04-422D-A3D0-F79993785A50}" destId="{62C3BBF2-2759-44C3-9AAE-3A5EEA85025A}" srcOrd="0" destOrd="0" presId="urn:microsoft.com/office/officeart/2005/8/layout/hierarchy6"/>
    <dgm:cxn modelId="{7560C938-0CEE-4A36-B5AA-05B622EF6BDA}" type="presOf" srcId="{60BFE9B8-7AC4-45CC-AC34-FCFDCE8FE4CF}" destId="{F4E9E290-DFCA-4F00-98D3-C3AC627E8FD8}" srcOrd="0" destOrd="0" presId="urn:microsoft.com/office/officeart/2005/8/layout/hierarchy6"/>
    <dgm:cxn modelId="{A19B063D-DE9A-42B3-9C1A-9CD10863403B}" srcId="{C392B590-676B-44B4-9782-FDC2C6CC29D3}" destId="{60816DAD-D4C8-449B-A5D7-10E88AFF59DC}" srcOrd="0" destOrd="0" parTransId="{A5CCC29B-5534-4135-ACE9-1C2464812A27}" sibTransId="{D6A4EBF0-7789-4C5A-9A77-3A92F5D093C5}"/>
    <dgm:cxn modelId="{06B2DE5B-B8B9-4A5A-82D9-29138BFAA382}" srcId="{9CEFF68D-ED5A-4CAD-8075-0174C58B0DA6}" destId="{41F83732-C334-495C-AEE4-A1F4947B2748}" srcOrd="0" destOrd="0" parTransId="{E3AB0E29-0808-4522-960F-F27813D6FD35}" sibTransId="{C9DD251A-90D6-4A3D-B285-2F85DE14542C}"/>
    <dgm:cxn modelId="{875FFA5D-8D19-4DD0-B124-4585EDCBE743}" srcId="{48C5222B-1C91-4536-8A3B-C7E8FAE5535E}" destId="{2AA01723-063F-426C-BC20-970F7A397BC6}" srcOrd="2" destOrd="0" parTransId="{0E75DAED-8A04-422D-A3D0-F79993785A50}" sibTransId="{A1240010-9465-464C-8B83-7F91207EB6D7}"/>
    <dgm:cxn modelId="{CFDB6E60-1F93-4042-B1B2-C6191E5F2931}" srcId="{60816DAD-D4C8-449B-A5D7-10E88AFF59DC}" destId="{60BFE9B8-7AC4-45CC-AC34-FCFDCE8FE4CF}" srcOrd="2" destOrd="0" parTransId="{37C87ACD-A8E9-4E59-8D66-0BC47A911141}" sibTransId="{A2CD0AD4-CB80-4456-8423-864803875C72}"/>
    <dgm:cxn modelId="{AC9AF741-271C-4749-8AEA-7499BA0971AC}" type="presOf" srcId="{A07C17C5-09AA-4013-ABD7-5D4FA81B816E}" destId="{82A54F2C-3EB2-4232-A4DA-6CBF05CDD815}" srcOrd="0" destOrd="0" presId="urn:microsoft.com/office/officeart/2005/8/layout/hierarchy6"/>
    <dgm:cxn modelId="{E0B07643-53CF-4694-BA79-1C64EB62CC0D}" srcId="{81E00942-E09B-4E70-8E66-BF09DEE769EB}" destId="{0819DE7F-0E47-48AB-BE53-A4DD02110C69}" srcOrd="0" destOrd="0" parTransId="{422F8CB5-2888-4B51-A9B4-3B74DF58DF59}" sibTransId="{12608780-5F9F-46CD-8093-87B12E27E6A4}"/>
    <dgm:cxn modelId="{C1E16545-53C0-47E1-9BC0-1466D3D62340}" srcId="{5451D6F7-712D-4469-8D7C-B542F43BDE6B}" destId="{09249A0E-15E2-45A2-8F28-61D195C97DB7}" srcOrd="0" destOrd="0" parTransId="{7F0C8BEB-36AB-4C58-9900-CAAE62952E02}" sibTransId="{5430F004-9F9A-44D1-AC07-B5D9A486601B}"/>
    <dgm:cxn modelId="{8B1A9F68-7A30-40E3-A81E-73D255760A91}" type="presOf" srcId="{9CEFF68D-ED5A-4CAD-8075-0174C58B0DA6}" destId="{6E54F916-1616-421A-8553-B2D38604FFAE}" srcOrd="0" destOrd="0" presId="urn:microsoft.com/office/officeart/2005/8/layout/hierarchy6"/>
    <dgm:cxn modelId="{7F3C3B4F-2AFF-4474-AF71-5F48A780E813}" type="presOf" srcId="{4E752F24-977E-4399-B2AE-E1A180817EB6}" destId="{726EE0B2-4C33-48CB-B5DA-D0192967ECC4}" srcOrd="0" destOrd="0" presId="urn:microsoft.com/office/officeart/2005/8/layout/hierarchy6"/>
    <dgm:cxn modelId="{1D678951-0BCE-41BF-92EF-4B78322B7C5A}" srcId="{60816DAD-D4C8-449B-A5D7-10E88AFF59DC}" destId="{D4740A9D-9AE2-4E54-89FC-DD9EAF827CA6}" srcOrd="0" destOrd="0" parTransId="{F9ECE34A-5191-462F-BFBC-8BA1C8BEEBB9}" sibTransId="{7CAC4AAC-ECAA-4AA9-9979-4886A504A89D}"/>
    <dgm:cxn modelId="{6C04D373-A6E0-4FA6-BCD4-2AFCDCD2403E}" srcId="{0819DE7F-0E47-48AB-BE53-A4DD02110C69}" destId="{48C5222B-1C91-4536-8A3B-C7E8FAE5535E}" srcOrd="0" destOrd="0" parTransId="{ACA3CEE4-FAD6-403C-A56B-2D2E6F650D21}" sibTransId="{C7820D23-6641-4B4B-A168-A4A81208C128}"/>
    <dgm:cxn modelId="{01625E77-93A3-4BFC-A7A0-D443F000D00E}" type="presOf" srcId="{04148ECE-74A8-4261-BEDF-63984E281D89}" destId="{FE8CD16B-E078-4D75-BBDD-59F3149BB11D}" srcOrd="0" destOrd="0" presId="urn:microsoft.com/office/officeart/2005/8/layout/hierarchy6"/>
    <dgm:cxn modelId="{A22C6158-169B-4494-A186-BB55F75DB769}" type="presOf" srcId="{37C87ACD-A8E9-4E59-8D66-0BC47A911141}" destId="{77633404-4EBB-4196-AF65-963C3F9ADE5D}" srcOrd="0" destOrd="0" presId="urn:microsoft.com/office/officeart/2005/8/layout/hierarchy6"/>
    <dgm:cxn modelId="{90636279-5EF0-4940-805F-76B32C621235}" type="presOf" srcId="{9005B7A8-FA1E-4384-869B-728A10C95D69}" destId="{4527C775-383D-4976-9F15-E47C7D6AAB20}" srcOrd="0" destOrd="0" presId="urn:microsoft.com/office/officeart/2005/8/layout/hierarchy6"/>
    <dgm:cxn modelId="{DB3B5E7A-8680-46C1-8EA7-3BB67C49526B}" type="presOf" srcId="{EDD2458F-1BCB-4977-8172-070E222D6C03}" destId="{368F3886-853F-41E0-BE12-80D5926D1DBB}" srcOrd="0" destOrd="0" presId="urn:microsoft.com/office/officeart/2005/8/layout/hierarchy6"/>
    <dgm:cxn modelId="{2EFC987D-E966-48D7-9363-F71CC083F2BA}" type="presOf" srcId="{60816DAD-D4C8-449B-A5D7-10E88AFF59DC}" destId="{71359188-E905-4B0A-988D-C595A8A3C152}" srcOrd="0" destOrd="0" presId="urn:microsoft.com/office/officeart/2005/8/layout/hierarchy6"/>
    <dgm:cxn modelId="{C3E0208F-93CD-416B-A82F-754AEC143236}" srcId="{F85D97EF-896C-4621-ABC9-D89C6A23F4B4}" destId="{E77C7F2E-2193-43AA-994F-886D713EBA84}" srcOrd="0" destOrd="0" parTransId="{ACDB3AEC-73FA-4EB7-9325-6546C28DB71F}" sibTransId="{CD20E828-B163-41D3-8224-4C91CF58B975}"/>
    <dgm:cxn modelId="{F005E696-A107-4B15-B0EF-FFD7DD75B83B}" type="presOf" srcId="{E77C7F2E-2193-43AA-994F-886D713EBA84}" destId="{7C97DF9F-44FF-4E5B-9DDB-F95D774D3A5E}" srcOrd="0" destOrd="0" presId="urn:microsoft.com/office/officeart/2005/8/layout/hierarchy6"/>
    <dgm:cxn modelId="{3BADFF96-6114-4F11-A066-819D328A2AA8}" type="presOf" srcId="{D4740A9D-9AE2-4E54-89FC-DD9EAF827CA6}" destId="{555A1BED-CA22-41DB-AE5D-E39CB2CA6108}" srcOrd="0" destOrd="0" presId="urn:microsoft.com/office/officeart/2005/8/layout/hierarchy6"/>
    <dgm:cxn modelId="{2853AA97-9151-4520-AE01-78174936D43C}" type="presOf" srcId="{5DD931BF-82DD-4F36-BFF9-78011CD15DA1}" destId="{89108B30-B310-4183-A677-5624F6B59C1D}" srcOrd="0" destOrd="0" presId="urn:microsoft.com/office/officeart/2005/8/layout/hierarchy6"/>
    <dgm:cxn modelId="{FB9E9A98-78ED-417F-BE60-35227A8999E7}" type="presOf" srcId="{0819DE7F-0E47-48AB-BE53-A4DD02110C69}" destId="{6A812729-5D8C-40D9-9A70-494C1CD49FFA}" srcOrd="0" destOrd="0" presId="urn:microsoft.com/office/officeart/2005/8/layout/hierarchy6"/>
    <dgm:cxn modelId="{8C6418A0-4DF2-4F9A-9F50-EB47CC50F670}" type="presOf" srcId="{ACA3CEE4-FAD6-403C-A56B-2D2E6F650D21}" destId="{9BA4128B-5BD6-4996-81A6-0312737ADBFC}" srcOrd="0" destOrd="0" presId="urn:microsoft.com/office/officeart/2005/8/layout/hierarchy6"/>
    <dgm:cxn modelId="{53F9B6A3-FB01-4AE8-8037-2F1013DFDF51}" srcId="{2DC96570-A880-4F55-8ED9-231AF8435084}" destId="{9CEFF68D-ED5A-4CAD-8075-0174C58B0DA6}" srcOrd="0" destOrd="0" parTransId="{F0252204-8681-41E8-9560-E27D6EE37302}" sibTransId="{A71C390F-C9D6-4C87-B36E-B8AF8C8E57F8}"/>
    <dgm:cxn modelId="{BD8FDBA4-A6A4-4DE7-9B78-FA34FAA1EB16}" type="presOf" srcId="{5451D6F7-712D-4469-8D7C-B542F43BDE6B}" destId="{1D1F47B6-3836-42D7-99AF-57F8FEB97540}" srcOrd="0" destOrd="0" presId="urn:microsoft.com/office/officeart/2005/8/layout/hierarchy6"/>
    <dgm:cxn modelId="{71DF01AE-F957-40AC-8D25-77E1255E5A02}" srcId="{D4740A9D-9AE2-4E54-89FC-DD9EAF827CA6}" destId="{4E752F24-977E-4399-B2AE-E1A180817EB6}" srcOrd="0" destOrd="0" parTransId="{8B47F1BF-A698-4F9C-BFD1-6801302FCF95}" sibTransId="{BA9A71D1-E128-4E9C-B22F-766B328270B9}"/>
    <dgm:cxn modelId="{817AB6C2-266C-4C15-B0E0-157D5A3324EF}" type="presOf" srcId="{6606B39D-7F6E-4DFC-94BD-220B76E26FD1}" destId="{89B47549-A750-4530-B934-D441507BAD71}" srcOrd="0" destOrd="0" presId="urn:microsoft.com/office/officeart/2005/8/layout/hierarchy6"/>
    <dgm:cxn modelId="{85FACECC-B52D-43EE-9F03-04C08AC22282}" type="presOf" srcId="{F0252204-8681-41E8-9560-E27D6EE37302}" destId="{555AC8E2-66F7-428F-B40E-024293294648}" srcOrd="0" destOrd="0" presId="urn:microsoft.com/office/officeart/2005/8/layout/hierarchy6"/>
    <dgm:cxn modelId="{F1F31ACD-48FC-4585-A6DB-3134B6295B1A}" type="presOf" srcId="{F9ECE34A-5191-462F-BFBC-8BA1C8BEEBB9}" destId="{79E9061F-6F9E-46DC-A783-3A1A9CB2D2F9}" srcOrd="0" destOrd="0" presId="urn:microsoft.com/office/officeart/2005/8/layout/hierarchy6"/>
    <dgm:cxn modelId="{C403FED2-1E04-43AF-8920-09CF5FD6C4AB}" type="presOf" srcId="{F85D97EF-896C-4621-ABC9-D89C6A23F4B4}" destId="{C4D41C78-28BE-47A3-A7D1-F5C50D64A638}" srcOrd="0" destOrd="0" presId="urn:microsoft.com/office/officeart/2005/8/layout/hierarchy6"/>
    <dgm:cxn modelId="{0E9D0DDD-1CB5-4F4C-A08A-1554DFBBA601}" srcId="{48C5222B-1C91-4536-8A3B-C7E8FAE5535E}" destId="{EDD2458F-1BCB-4977-8172-070E222D6C03}" srcOrd="0" destOrd="0" parTransId="{8B9EAC08-492B-4D1A-A424-F32422F684A0}" sibTransId="{2A28362E-C51C-401C-B556-742988D638D8}"/>
    <dgm:cxn modelId="{AF16B2E0-D661-4F24-901A-4351D39685CB}" srcId="{60816DAD-D4C8-449B-A5D7-10E88AFF59DC}" destId="{F85D97EF-896C-4621-ABC9-D89C6A23F4B4}" srcOrd="1" destOrd="0" parTransId="{C7F46481-323A-419A-9688-09E1EA02C191}" sibTransId="{9C071952-EC6F-44AC-94F1-48BAC833BB25}"/>
    <dgm:cxn modelId="{B4B686E1-2453-4C9B-9991-BF0A36EEBBBE}" type="presOf" srcId="{C392B590-676B-44B4-9782-FDC2C6CC29D3}" destId="{4AA217E4-EBF9-4145-A611-4EF65C41DE59}" srcOrd="0" destOrd="0" presId="urn:microsoft.com/office/officeart/2005/8/layout/hierarchy6"/>
    <dgm:cxn modelId="{A9B20BE5-683C-4F65-9005-85E580C94C22}" srcId="{60BFE9B8-7AC4-45CC-AC34-FCFDCE8FE4CF}" destId="{46F8EFC7-A252-4C5A-AD43-54216615831F}" srcOrd="0" destOrd="0" parTransId="{A07C17C5-09AA-4013-ABD7-5D4FA81B816E}" sibTransId="{11F3F498-2862-40B9-93FB-B27FA285A5F7}"/>
    <dgm:cxn modelId="{C74D51EE-F2E9-40E9-B9B3-221EBF1CE120}" type="presOf" srcId="{8B9EAC08-492B-4D1A-A424-F32422F684A0}" destId="{1B75354E-E073-4342-B2B7-BBAB63E8EB88}" srcOrd="0" destOrd="0" presId="urn:microsoft.com/office/officeart/2005/8/layout/hierarchy6"/>
    <dgm:cxn modelId="{6AB670F0-0E8B-43B3-9B08-371B6B90E81D}" type="presOf" srcId="{C7F46481-323A-419A-9688-09E1EA02C191}" destId="{008A0BCD-9C73-4B22-A68C-19642EB8C72F}" srcOrd="0" destOrd="0" presId="urn:microsoft.com/office/officeart/2005/8/layout/hierarchy6"/>
    <dgm:cxn modelId="{2E5549F2-4EA7-4843-850E-EB9265274EA2}" type="presOf" srcId="{2DC96570-A880-4F55-8ED9-231AF8435084}" destId="{E778EA11-E5D1-4BB6-8520-3762D7B097AF}" srcOrd="0" destOrd="0" presId="urn:microsoft.com/office/officeart/2005/8/layout/hierarchy6"/>
    <dgm:cxn modelId="{99F700F8-17AF-4800-BC2F-594755AE9158}" type="presOf" srcId="{A5CCC29B-5534-4135-ACE9-1C2464812A27}" destId="{84AE2B35-F34D-4551-8C3E-59F2DE65327F}" srcOrd="0" destOrd="0" presId="urn:microsoft.com/office/officeart/2005/8/layout/hierarchy6"/>
    <dgm:cxn modelId="{731F29FD-9C3A-4884-956A-A0DEE82D1DF4}" type="presOf" srcId="{46F8EFC7-A252-4C5A-AD43-54216615831F}" destId="{5BAFC8ED-E08F-44A1-B666-3203DE87F4EC}" srcOrd="0" destOrd="0" presId="urn:microsoft.com/office/officeart/2005/8/layout/hierarchy6"/>
    <dgm:cxn modelId="{253FE85E-60A7-42D8-AAA1-2762D9EEE097}" type="presParOf" srcId="{0A4F51BC-0A23-4ADA-9612-7A072D72F45E}" destId="{485E573A-3FE6-4A41-8393-8D391E560B9D}" srcOrd="0" destOrd="0" presId="urn:microsoft.com/office/officeart/2005/8/layout/hierarchy6"/>
    <dgm:cxn modelId="{F98B483A-58DB-49B0-89D1-CDA1F287E781}" type="presParOf" srcId="{485E573A-3FE6-4A41-8393-8D391E560B9D}" destId="{D21A048D-C439-462E-81CA-B7A051E1F79F}" srcOrd="0" destOrd="0" presId="urn:microsoft.com/office/officeart/2005/8/layout/hierarchy6"/>
    <dgm:cxn modelId="{DA02E1FA-4866-4D5F-9667-A14C30D21611}" type="presParOf" srcId="{D21A048D-C439-462E-81CA-B7A051E1F79F}" destId="{36C02B15-8A05-4F2C-8905-B273B2D569DC}" srcOrd="0" destOrd="0" presId="urn:microsoft.com/office/officeart/2005/8/layout/hierarchy6"/>
    <dgm:cxn modelId="{02C12B8D-799F-4DAF-AD66-3FED213807D3}" type="presParOf" srcId="{36C02B15-8A05-4F2C-8905-B273B2D569DC}" destId="{6A812729-5D8C-40D9-9A70-494C1CD49FFA}" srcOrd="0" destOrd="0" presId="urn:microsoft.com/office/officeart/2005/8/layout/hierarchy6"/>
    <dgm:cxn modelId="{F1EC1687-0D15-4C2F-91DC-7E85B98402FA}" type="presParOf" srcId="{36C02B15-8A05-4F2C-8905-B273B2D569DC}" destId="{67D92AA1-A8AC-4577-A81E-67E29B7BB153}" srcOrd="1" destOrd="0" presId="urn:microsoft.com/office/officeart/2005/8/layout/hierarchy6"/>
    <dgm:cxn modelId="{34BC4140-353E-4D21-B0E2-E0392F210639}" type="presParOf" srcId="{67D92AA1-A8AC-4577-A81E-67E29B7BB153}" destId="{9BA4128B-5BD6-4996-81A6-0312737ADBFC}" srcOrd="0" destOrd="0" presId="urn:microsoft.com/office/officeart/2005/8/layout/hierarchy6"/>
    <dgm:cxn modelId="{21C51954-C248-479B-8615-0FDD34566CCE}" type="presParOf" srcId="{67D92AA1-A8AC-4577-A81E-67E29B7BB153}" destId="{9CCC3F8C-9E11-4451-ABE8-C3BCEF886D82}" srcOrd="1" destOrd="0" presId="urn:microsoft.com/office/officeart/2005/8/layout/hierarchy6"/>
    <dgm:cxn modelId="{63D1E8E0-255F-4EE3-B1F1-95010C0D229B}" type="presParOf" srcId="{9CCC3F8C-9E11-4451-ABE8-C3BCEF886D82}" destId="{BCE8F528-67E9-4823-B539-9EFF19247301}" srcOrd="0" destOrd="0" presId="urn:microsoft.com/office/officeart/2005/8/layout/hierarchy6"/>
    <dgm:cxn modelId="{58E32CE1-AA0C-407E-8765-7AC79F2DB125}" type="presParOf" srcId="{9CCC3F8C-9E11-4451-ABE8-C3BCEF886D82}" destId="{CAEE7394-9673-4BC3-AB1B-071CAAF23C20}" srcOrd="1" destOrd="0" presId="urn:microsoft.com/office/officeart/2005/8/layout/hierarchy6"/>
    <dgm:cxn modelId="{EC424981-E68B-45C0-B112-37D4E3E1E6A9}" type="presParOf" srcId="{CAEE7394-9673-4BC3-AB1B-071CAAF23C20}" destId="{1B75354E-E073-4342-B2B7-BBAB63E8EB88}" srcOrd="0" destOrd="0" presId="urn:microsoft.com/office/officeart/2005/8/layout/hierarchy6"/>
    <dgm:cxn modelId="{A82F7F73-6F20-46B5-9DF7-E216EEBAF774}" type="presParOf" srcId="{CAEE7394-9673-4BC3-AB1B-071CAAF23C20}" destId="{E245DDEA-608E-48D1-8B9E-835EE3D7097F}" srcOrd="1" destOrd="0" presId="urn:microsoft.com/office/officeart/2005/8/layout/hierarchy6"/>
    <dgm:cxn modelId="{E2E1132E-75EF-41FC-A4E2-12468C11E1DF}" type="presParOf" srcId="{E245DDEA-608E-48D1-8B9E-835EE3D7097F}" destId="{368F3886-853F-41E0-BE12-80D5926D1DBB}" srcOrd="0" destOrd="0" presId="urn:microsoft.com/office/officeart/2005/8/layout/hierarchy6"/>
    <dgm:cxn modelId="{155001F5-A713-4537-9760-6091D365CB3F}" type="presParOf" srcId="{E245DDEA-608E-48D1-8B9E-835EE3D7097F}" destId="{9DE012AA-8DBC-42B8-A239-4D9E1F946F6E}" srcOrd="1" destOrd="0" presId="urn:microsoft.com/office/officeart/2005/8/layout/hierarchy6"/>
    <dgm:cxn modelId="{AD1C6556-263D-4E9E-936B-63B78FF81B1F}" type="presParOf" srcId="{CAEE7394-9673-4BC3-AB1B-071CAAF23C20}" destId="{89108B30-B310-4183-A677-5624F6B59C1D}" srcOrd="2" destOrd="0" presId="urn:microsoft.com/office/officeart/2005/8/layout/hierarchy6"/>
    <dgm:cxn modelId="{320A6B07-AB5E-4696-A985-308C8B78870B}" type="presParOf" srcId="{CAEE7394-9673-4BC3-AB1B-071CAAF23C20}" destId="{0DCEB6FF-A494-4519-8AD9-F5FD60F07CFF}" srcOrd="3" destOrd="0" presId="urn:microsoft.com/office/officeart/2005/8/layout/hierarchy6"/>
    <dgm:cxn modelId="{804A0DEF-EAA5-43DC-870E-A049DE29FF67}" type="presParOf" srcId="{0DCEB6FF-A494-4519-8AD9-F5FD60F07CFF}" destId="{782343FF-E3C9-4D9A-A675-40F47A9D7761}" srcOrd="0" destOrd="0" presId="urn:microsoft.com/office/officeart/2005/8/layout/hierarchy6"/>
    <dgm:cxn modelId="{FE0D8B7C-A219-4572-A55F-6F37E4A639A5}" type="presParOf" srcId="{0DCEB6FF-A494-4519-8AD9-F5FD60F07CFF}" destId="{BD690AFD-9DC2-4532-911A-1462B3E9E282}" srcOrd="1" destOrd="0" presId="urn:microsoft.com/office/officeart/2005/8/layout/hierarchy6"/>
    <dgm:cxn modelId="{AFC31753-587A-4CFA-BA24-83EA561A2075}" type="presParOf" srcId="{CAEE7394-9673-4BC3-AB1B-071CAAF23C20}" destId="{62C3BBF2-2759-44C3-9AAE-3A5EEA85025A}" srcOrd="4" destOrd="0" presId="urn:microsoft.com/office/officeart/2005/8/layout/hierarchy6"/>
    <dgm:cxn modelId="{1EF84D01-AC75-43EF-9952-BD1E6D2E1891}" type="presParOf" srcId="{CAEE7394-9673-4BC3-AB1B-071CAAF23C20}" destId="{F934E921-0C82-48D2-B8D7-D075AAAD8866}" srcOrd="5" destOrd="0" presId="urn:microsoft.com/office/officeart/2005/8/layout/hierarchy6"/>
    <dgm:cxn modelId="{085160B2-18DA-4760-8C9B-FAE27746A609}" type="presParOf" srcId="{F934E921-0C82-48D2-B8D7-D075AAAD8866}" destId="{584848E4-DB6D-4FFB-A946-EBB0C2EC35D6}" srcOrd="0" destOrd="0" presId="urn:microsoft.com/office/officeart/2005/8/layout/hierarchy6"/>
    <dgm:cxn modelId="{52A97FD0-3954-457C-B300-422993CBFB7A}" type="presParOf" srcId="{F934E921-0C82-48D2-B8D7-D075AAAD8866}" destId="{496F37ED-6EB4-4E74-A14C-63234B82B2CF}" srcOrd="1" destOrd="0" presId="urn:microsoft.com/office/officeart/2005/8/layout/hierarchy6"/>
    <dgm:cxn modelId="{7448A767-93D3-437F-AB91-9AD41788D219}" type="presParOf" srcId="{67D92AA1-A8AC-4577-A81E-67E29B7BB153}" destId="{FE8CD16B-E078-4D75-BBDD-59F3149BB11D}" srcOrd="2" destOrd="0" presId="urn:microsoft.com/office/officeart/2005/8/layout/hierarchy6"/>
    <dgm:cxn modelId="{B5912565-0C4E-405A-AB9F-6965266EAE44}" type="presParOf" srcId="{67D92AA1-A8AC-4577-A81E-67E29B7BB153}" destId="{812D2813-A0D5-4E1F-A020-9787CAE8BC20}" srcOrd="3" destOrd="0" presId="urn:microsoft.com/office/officeart/2005/8/layout/hierarchy6"/>
    <dgm:cxn modelId="{96F27C6C-2334-45CA-BCBC-19FF4A377555}" type="presParOf" srcId="{812D2813-A0D5-4E1F-A020-9787CAE8BC20}" destId="{4AA217E4-EBF9-4145-A611-4EF65C41DE59}" srcOrd="0" destOrd="0" presId="urn:microsoft.com/office/officeart/2005/8/layout/hierarchy6"/>
    <dgm:cxn modelId="{6F0D74CE-DE60-42CB-9555-DF8E4BA50981}" type="presParOf" srcId="{812D2813-A0D5-4E1F-A020-9787CAE8BC20}" destId="{6CB173BF-30BC-4FFE-9D20-34E97B430861}" srcOrd="1" destOrd="0" presId="urn:microsoft.com/office/officeart/2005/8/layout/hierarchy6"/>
    <dgm:cxn modelId="{6EB2FF91-6BEC-4DEA-BEA0-6575318114C9}" type="presParOf" srcId="{6CB173BF-30BC-4FFE-9D20-34E97B430861}" destId="{84AE2B35-F34D-4551-8C3E-59F2DE65327F}" srcOrd="0" destOrd="0" presId="urn:microsoft.com/office/officeart/2005/8/layout/hierarchy6"/>
    <dgm:cxn modelId="{C7BBB5B9-E22F-4DAE-BA60-30D4EF01643B}" type="presParOf" srcId="{6CB173BF-30BC-4FFE-9D20-34E97B430861}" destId="{72252D55-3A7F-4096-A3C1-5A2B1CB1EA55}" srcOrd="1" destOrd="0" presId="urn:microsoft.com/office/officeart/2005/8/layout/hierarchy6"/>
    <dgm:cxn modelId="{2C472762-72E9-42B5-908F-C8446574F0AD}" type="presParOf" srcId="{72252D55-3A7F-4096-A3C1-5A2B1CB1EA55}" destId="{71359188-E905-4B0A-988D-C595A8A3C152}" srcOrd="0" destOrd="0" presId="urn:microsoft.com/office/officeart/2005/8/layout/hierarchy6"/>
    <dgm:cxn modelId="{3D6FFBDD-2A85-4A35-B9AC-55A02B197073}" type="presParOf" srcId="{72252D55-3A7F-4096-A3C1-5A2B1CB1EA55}" destId="{ED7CEE20-CA90-4BF8-8417-BCA063FA6B59}" srcOrd="1" destOrd="0" presId="urn:microsoft.com/office/officeart/2005/8/layout/hierarchy6"/>
    <dgm:cxn modelId="{98F9D642-FD68-4BF5-953D-B932C0B42063}" type="presParOf" srcId="{ED7CEE20-CA90-4BF8-8417-BCA063FA6B59}" destId="{79E9061F-6F9E-46DC-A783-3A1A9CB2D2F9}" srcOrd="0" destOrd="0" presId="urn:microsoft.com/office/officeart/2005/8/layout/hierarchy6"/>
    <dgm:cxn modelId="{DAE6F8C1-C546-453F-94DC-35D84266CDEC}" type="presParOf" srcId="{ED7CEE20-CA90-4BF8-8417-BCA063FA6B59}" destId="{A060B642-1AA1-436E-85A6-C027CDCBE0A6}" srcOrd="1" destOrd="0" presId="urn:microsoft.com/office/officeart/2005/8/layout/hierarchy6"/>
    <dgm:cxn modelId="{0D498AAE-1391-4E73-BF47-1A14F5369521}" type="presParOf" srcId="{A060B642-1AA1-436E-85A6-C027CDCBE0A6}" destId="{555A1BED-CA22-41DB-AE5D-E39CB2CA6108}" srcOrd="0" destOrd="0" presId="urn:microsoft.com/office/officeart/2005/8/layout/hierarchy6"/>
    <dgm:cxn modelId="{67EF6904-F256-46DE-90BA-6208404F3FDC}" type="presParOf" srcId="{A060B642-1AA1-436E-85A6-C027CDCBE0A6}" destId="{BCB6B3FF-B37D-4E66-9282-F89418C71E34}" srcOrd="1" destOrd="0" presId="urn:microsoft.com/office/officeart/2005/8/layout/hierarchy6"/>
    <dgm:cxn modelId="{47C38BBB-22AB-4BDB-A674-71906A56C4FC}" type="presParOf" srcId="{BCB6B3FF-B37D-4E66-9282-F89418C71E34}" destId="{1B48D3F5-7413-420C-A676-240A6AAB7160}" srcOrd="0" destOrd="0" presId="urn:microsoft.com/office/officeart/2005/8/layout/hierarchy6"/>
    <dgm:cxn modelId="{BDB579C3-D20A-4CE6-8887-ACD90700596D}" type="presParOf" srcId="{BCB6B3FF-B37D-4E66-9282-F89418C71E34}" destId="{A2D05F37-314F-4D53-A936-33E90FF80821}" srcOrd="1" destOrd="0" presId="urn:microsoft.com/office/officeart/2005/8/layout/hierarchy6"/>
    <dgm:cxn modelId="{0F6ABC41-EFE1-453A-8D6C-E27A6C391F10}" type="presParOf" srcId="{A2D05F37-314F-4D53-A936-33E90FF80821}" destId="{726EE0B2-4C33-48CB-B5DA-D0192967ECC4}" srcOrd="0" destOrd="0" presId="urn:microsoft.com/office/officeart/2005/8/layout/hierarchy6"/>
    <dgm:cxn modelId="{CC0D05AA-6F87-45E3-96EC-2A70E750F9ED}" type="presParOf" srcId="{A2D05F37-314F-4D53-A936-33E90FF80821}" destId="{7D92E6EB-D7D3-4338-9168-04E8833FB8D6}" srcOrd="1" destOrd="0" presId="urn:microsoft.com/office/officeart/2005/8/layout/hierarchy6"/>
    <dgm:cxn modelId="{3F0146F3-4437-46B9-B814-BD83A19FBAC4}" type="presParOf" srcId="{ED7CEE20-CA90-4BF8-8417-BCA063FA6B59}" destId="{008A0BCD-9C73-4B22-A68C-19642EB8C72F}" srcOrd="2" destOrd="0" presId="urn:microsoft.com/office/officeart/2005/8/layout/hierarchy6"/>
    <dgm:cxn modelId="{BC498E22-7C50-4E9E-B7DC-52AC0245D9B2}" type="presParOf" srcId="{ED7CEE20-CA90-4BF8-8417-BCA063FA6B59}" destId="{3AC2B274-5226-4A58-BEB7-D6A91E5A8A93}" srcOrd="3" destOrd="0" presId="urn:microsoft.com/office/officeart/2005/8/layout/hierarchy6"/>
    <dgm:cxn modelId="{ED2B6A32-EBDF-4C81-8CEB-5F02F4B7525D}" type="presParOf" srcId="{3AC2B274-5226-4A58-BEB7-D6A91E5A8A93}" destId="{C4D41C78-28BE-47A3-A7D1-F5C50D64A638}" srcOrd="0" destOrd="0" presId="urn:microsoft.com/office/officeart/2005/8/layout/hierarchy6"/>
    <dgm:cxn modelId="{ADF217C1-69EC-4742-8B7B-3B7306B8B422}" type="presParOf" srcId="{3AC2B274-5226-4A58-BEB7-D6A91E5A8A93}" destId="{E10C67D7-91D8-4F5C-809C-F9349C59D35F}" srcOrd="1" destOrd="0" presId="urn:microsoft.com/office/officeart/2005/8/layout/hierarchy6"/>
    <dgm:cxn modelId="{31023F28-EFA5-4742-956A-B46A651AB2C6}" type="presParOf" srcId="{E10C67D7-91D8-4F5C-809C-F9349C59D35F}" destId="{5FB76BF3-B382-4598-99DA-5222FF2FA253}" srcOrd="0" destOrd="0" presId="urn:microsoft.com/office/officeart/2005/8/layout/hierarchy6"/>
    <dgm:cxn modelId="{86E116A9-11FA-445C-8B52-AAD2A4164A24}" type="presParOf" srcId="{E10C67D7-91D8-4F5C-809C-F9349C59D35F}" destId="{27FE7026-BF3A-4BFF-83C9-1C9FFF889924}" srcOrd="1" destOrd="0" presId="urn:microsoft.com/office/officeart/2005/8/layout/hierarchy6"/>
    <dgm:cxn modelId="{4C7BCA37-AA12-4792-B453-A2B3557CCA54}" type="presParOf" srcId="{27FE7026-BF3A-4BFF-83C9-1C9FFF889924}" destId="{7C97DF9F-44FF-4E5B-9DDB-F95D774D3A5E}" srcOrd="0" destOrd="0" presId="urn:microsoft.com/office/officeart/2005/8/layout/hierarchy6"/>
    <dgm:cxn modelId="{3E9DF04C-4829-4DCA-ACAA-311CB74E098F}" type="presParOf" srcId="{27FE7026-BF3A-4BFF-83C9-1C9FFF889924}" destId="{D91E2E6B-D165-4B39-9456-0C5C8479E4DC}" srcOrd="1" destOrd="0" presId="urn:microsoft.com/office/officeart/2005/8/layout/hierarchy6"/>
    <dgm:cxn modelId="{B2EAA59B-D45A-4214-91E1-CC8C92F38B42}" type="presParOf" srcId="{ED7CEE20-CA90-4BF8-8417-BCA063FA6B59}" destId="{77633404-4EBB-4196-AF65-963C3F9ADE5D}" srcOrd="4" destOrd="0" presId="urn:microsoft.com/office/officeart/2005/8/layout/hierarchy6"/>
    <dgm:cxn modelId="{3B42BD10-F4D9-4A2D-B97E-D676894D7B51}" type="presParOf" srcId="{ED7CEE20-CA90-4BF8-8417-BCA063FA6B59}" destId="{DD6C8BB4-00FF-47CD-9358-298E0786C47F}" srcOrd="5" destOrd="0" presId="urn:microsoft.com/office/officeart/2005/8/layout/hierarchy6"/>
    <dgm:cxn modelId="{89AF962F-BC98-44F0-B005-27502E86F8DC}" type="presParOf" srcId="{DD6C8BB4-00FF-47CD-9358-298E0786C47F}" destId="{F4E9E290-DFCA-4F00-98D3-C3AC627E8FD8}" srcOrd="0" destOrd="0" presId="urn:microsoft.com/office/officeart/2005/8/layout/hierarchy6"/>
    <dgm:cxn modelId="{89907018-0662-468C-AC11-C7C76AE8A7AD}" type="presParOf" srcId="{DD6C8BB4-00FF-47CD-9358-298E0786C47F}" destId="{8776123A-DB8A-42B5-B47A-C479AABE2F4F}" srcOrd="1" destOrd="0" presId="urn:microsoft.com/office/officeart/2005/8/layout/hierarchy6"/>
    <dgm:cxn modelId="{4D9E58D0-AD58-461C-B41F-730533B84AE3}" type="presParOf" srcId="{8776123A-DB8A-42B5-B47A-C479AABE2F4F}" destId="{82A54F2C-3EB2-4232-A4DA-6CBF05CDD815}" srcOrd="0" destOrd="0" presId="urn:microsoft.com/office/officeart/2005/8/layout/hierarchy6"/>
    <dgm:cxn modelId="{B6AFD5BD-EF44-4B79-8FBF-35814196FA27}" type="presParOf" srcId="{8776123A-DB8A-42B5-B47A-C479AABE2F4F}" destId="{5957323F-5C32-46F9-A038-CB86823023B6}" srcOrd="1" destOrd="0" presId="urn:microsoft.com/office/officeart/2005/8/layout/hierarchy6"/>
    <dgm:cxn modelId="{631A2BF9-70A0-429A-9E88-62D9C9607DA5}" type="presParOf" srcId="{5957323F-5C32-46F9-A038-CB86823023B6}" destId="{5BAFC8ED-E08F-44A1-B666-3203DE87F4EC}" srcOrd="0" destOrd="0" presId="urn:microsoft.com/office/officeart/2005/8/layout/hierarchy6"/>
    <dgm:cxn modelId="{0DBAC77B-A9C4-44C6-A895-FB17FAF2D6AD}" type="presParOf" srcId="{5957323F-5C32-46F9-A038-CB86823023B6}" destId="{ADA73B03-2538-4B22-8F58-F52E4CB078A3}" srcOrd="1" destOrd="0" presId="urn:microsoft.com/office/officeart/2005/8/layout/hierarchy6"/>
    <dgm:cxn modelId="{A951FEAB-2C29-4284-8023-1488FC9553BD}" type="presParOf" srcId="{6CB173BF-30BC-4FFE-9D20-34E97B430861}" destId="{4527C775-383D-4976-9F15-E47C7D6AAB20}" srcOrd="2" destOrd="0" presId="urn:microsoft.com/office/officeart/2005/8/layout/hierarchy6"/>
    <dgm:cxn modelId="{790BB9FA-7F69-4572-A8CA-FB2A1693F47D}" type="presParOf" srcId="{6CB173BF-30BC-4FFE-9D20-34E97B430861}" destId="{2B6342B7-A4B2-4C31-BE10-27BE38EA37B0}" srcOrd="3" destOrd="0" presId="urn:microsoft.com/office/officeart/2005/8/layout/hierarchy6"/>
    <dgm:cxn modelId="{835C2FD9-E746-438D-9C84-814DE6036FDE}" type="presParOf" srcId="{2B6342B7-A4B2-4C31-BE10-27BE38EA37B0}" destId="{E778EA11-E5D1-4BB6-8520-3762D7B097AF}" srcOrd="0" destOrd="0" presId="urn:microsoft.com/office/officeart/2005/8/layout/hierarchy6"/>
    <dgm:cxn modelId="{0DB33A51-6976-4759-83A5-F6772FCDA06A}" type="presParOf" srcId="{2B6342B7-A4B2-4C31-BE10-27BE38EA37B0}" destId="{75D82D49-8BB8-4C65-8D38-D43D65F98C4E}" srcOrd="1" destOrd="0" presId="urn:microsoft.com/office/officeart/2005/8/layout/hierarchy6"/>
    <dgm:cxn modelId="{A761502A-07F2-4BC2-A4D5-C9F91B254F97}" type="presParOf" srcId="{75D82D49-8BB8-4C65-8D38-D43D65F98C4E}" destId="{555AC8E2-66F7-428F-B40E-024293294648}" srcOrd="0" destOrd="0" presId="urn:microsoft.com/office/officeart/2005/8/layout/hierarchy6"/>
    <dgm:cxn modelId="{9B9F04DC-8ECD-4124-BCA0-682B586D1783}" type="presParOf" srcId="{75D82D49-8BB8-4C65-8D38-D43D65F98C4E}" destId="{F82B90A1-B29C-4133-B9F3-E475121C2166}" srcOrd="1" destOrd="0" presId="urn:microsoft.com/office/officeart/2005/8/layout/hierarchy6"/>
    <dgm:cxn modelId="{A83077D7-80BA-4F4C-B33F-0AAAAA66F1D7}" type="presParOf" srcId="{F82B90A1-B29C-4133-B9F3-E475121C2166}" destId="{6E54F916-1616-421A-8553-B2D38604FFAE}" srcOrd="0" destOrd="0" presId="urn:microsoft.com/office/officeart/2005/8/layout/hierarchy6"/>
    <dgm:cxn modelId="{1940E8BF-031B-4C51-A27B-C452FAD996D9}" type="presParOf" srcId="{F82B90A1-B29C-4133-B9F3-E475121C2166}" destId="{CFACF246-F028-4AE6-A87F-F183B799D2D6}" srcOrd="1" destOrd="0" presId="urn:microsoft.com/office/officeart/2005/8/layout/hierarchy6"/>
    <dgm:cxn modelId="{3A65D335-E955-44ED-BD18-8E7E46A4C59C}" type="presParOf" srcId="{CFACF246-F028-4AE6-A87F-F183B799D2D6}" destId="{7DF2BBF7-A666-4021-B91B-3190D453DF7A}" srcOrd="0" destOrd="0" presId="urn:microsoft.com/office/officeart/2005/8/layout/hierarchy6"/>
    <dgm:cxn modelId="{70D498A1-EDB0-4E8B-9FC4-D0DA4FA473F1}" type="presParOf" srcId="{CFACF246-F028-4AE6-A87F-F183B799D2D6}" destId="{6D1DE0F4-617C-46DE-9A99-B6F24F4CA027}" srcOrd="1" destOrd="0" presId="urn:microsoft.com/office/officeart/2005/8/layout/hierarchy6"/>
    <dgm:cxn modelId="{A01A5C60-2D8E-4491-8CA0-BE2AD299C77C}" type="presParOf" srcId="{6D1DE0F4-617C-46DE-9A99-B6F24F4CA027}" destId="{F0AD5321-2AE5-45A9-A257-0E363AEEAE91}" srcOrd="0" destOrd="0" presId="urn:microsoft.com/office/officeart/2005/8/layout/hierarchy6"/>
    <dgm:cxn modelId="{06B9C8FA-3156-4D39-AD99-3F0E4B71157B}" type="presParOf" srcId="{6D1DE0F4-617C-46DE-9A99-B6F24F4CA027}" destId="{DDE7AF20-43C3-467D-BF82-746BE1008B45}" srcOrd="1" destOrd="0" presId="urn:microsoft.com/office/officeart/2005/8/layout/hierarchy6"/>
    <dgm:cxn modelId="{A03AC1EE-09F3-4539-8230-79E7F88A948A}" type="presParOf" srcId="{75D82D49-8BB8-4C65-8D38-D43D65F98C4E}" destId="{89B47549-A750-4530-B934-D441507BAD71}" srcOrd="2" destOrd="0" presId="urn:microsoft.com/office/officeart/2005/8/layout/hierarchy6"/>
    <dgm:cxn modelId="{4EB20BA1-7F53-4C80-92A0-8231410E5C38}" type="presParOf" srcId="{75D82D49-8BB8-4C65-8D38-D43D65F98C4E}" destId="{B62AE549-34D5-4CFC-9B29-8D4018BC4B2C}" srcOrd="3" destOrd="0" presId="urn:microsoft.com/office/officeart/2005/8/layout/hierarchy6"/>
    <dgm:cxn modelId="{AB2B81BA-0100-4C70-B3BE-4A76A1FFA4D2}" type="presParOf" srcId="{B62AE549-34D5-4CFC-9B29-8D4018BC4B2C}" destId="{1D1F47B6-3836-42D7-99AF-57F8FEB97540}" srcOrd="0" destOrd="0" presId="urn:microsoft.com/office/officeart/2005/8/layout/hierarchy6"/>
    <dgm:cxn modelId="{2EB00EC4-7738-4CFF-A0D4-2CA85378160A}" type="presParOf" srcId="{B62AE549-34D5-4CFC-9B29-8D4018BC4B2C}" destId="{8C643F5F-242C-499E-8EAF-828523FFD34F}" srcOrd="1" destOrd="0" presId="urn:microsoft.com/office/officeart/2005/8/layout/hierarchy6"/>
    <dgm:cxn modelId="{99C5A442-7829-4451-A135-9603FD163DDE}" type="presParOf" srcId="{8C643F5F-242C-499E-8EAF-828523FFD34F}" destId="{592F82DA-BFDA-4CF7-B7CD-EDE7E757610E}" srcOrd="0" destOrd="0" presId="urn:microsoft.com/office/officeart/2005/8/layout/hierarchy6"/>
    <dgm:cxn modelId="{3848F613-4D09-4EE6-9E35-F2BDD7488760}" type="presParOf" srcId="{8C643F5F-242C-499E-8EAF-828523FFD34F}" destId="{135BD670-5BD7-4BB1-8D8B-1E381882BEF1}" srcOrd="1" destOrd="0" presId="urn:microsoft.com/office/officeart/2005/8/layout/hierarchy6"/>
    <dgm:cxn modelId="{EB049AC1-BCCD-4DA7-8A5B-6D4B10979266}" type="presParOf" srcId="{135BD670-5BD7-4BB1-8D8B-1E381882BEF1}" destId="{A96F7E18-1550-45A1-A686-AA97F4E2AA73}" srcOrd="0" destOrd="0" presId="urn:microsoft.com/office/officeart/2005/8/layout/hierarchy6"/>
    <dgm:cxn modelId="{1CF348D6-A39F-42FC-A145-0B61715AF656}" type="presParOf" srcId="{135BD670-5BD7-4BB1-8D8B-1E381882BEF1}" destId="{3C5A8CC7-AB26-4408-B4CA-D79A8E071BAE}" srcOrd="1" destOrd="0" presId="urn:microsoft.com/office/officeart/2005/8/layout/hierarchy6"/>
    <dgm:cxn modelId="{48944899-40CB-4652-A41A-07A860401997}" type="presParOf" srcId="{0A4F51BC-0A23-4ADA-9612-7A072D72F45E}" destId="{A8A5BFA7-ECB3-4B27-B50E-70058F6356F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5C7BC5-6704-4FB0-8B41-3D8807E8DF5E}"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FA59B4E5-DF44-452E-98EB-398D21531E6A}">
      <dgm:prSet phldrT="[Text]"/>
      <dgm:spPr/>
      <dgm:t>
        <a:bodyPr/>
        <a:lstStyle/>
        <a:p>
          <a:r>
            <a:rPr lang="en-US" dirty="0"/>
            <a:t>Supervised Learning</a:t>
          </a:r>
        </a:p>
      </dgm:t>
    </dgm:pt>
    <dgm:pt modelId="{54F5CC08-1160-41AD-A78A-899B5EAF6885}" type="parTrans" cxnId="{E61AB95A-6C16-4927-B568-FB5009ECEB2D}">
      <dgm:prSet/>
      <dgm:spPr/>
      <dgm:t>
        <a:bodyPr/>
        <a:lstStyle/>
        <a:p>
          <a:endParaRPr lang="en-US"/>
        </a:p>
      </dgm:t>
    </dgm:pt>
    <dgm:pt modelId="{4266E14C-B975-4E66-97A9-6C676447FE26}" type="sibTrans" cxnId="{E61AB95A-6C16-4927-B568-FB5009ECEB2D}">
      <dgm:prSet/>
      <dgm:spPr/>
      <dgm:t>
        <a:bodyPr/>
        <a:lstStyle/>
        <a:p>
          <a:endParaRPr lang="en-US"/>
        </a:p>
      </dgm:t>
    </dgm:pt>
    <dgm:pt modelId="{1BF20EBD-04A1-4EC6-A88F-23FBC5358297}">
      <dgm:prSet phldrT="[Text]"/>
      <dgm:spPr/>
      <dgm:t>
        <a:bodyPr/>
        <a:lstStyle/>
        <a:p>
          <a:r>
            <a:rPr lang="en-US" dirty="0"/>
            <a:t>Numeric Prediction</a:t>
          </a:r>
        </a:p>
      </dgm:t>
    </dgm:pt>
    <dgm:pt modelId="{6EE5970E-54F4-4D48-B964-4FC3ED864CD9}" type="parTrans" cxnId="{58CEC843-FF0D-48C0-BA26-3B21CE6CDF83}">
      <dgm:prSet/>
      <dgm:spPr/>
      <dgm:t>
        <a:bodyPr/>
        <a:lstStyle/>
        <a:p>
          <a:endParaRPr lang="en-US"/>
        </a:p>
      </dgm:t>
    </dgm:pt>
    <dgm:pt modelId="{C43E288A-F588-4F60-8086-36AB6E0439EE}" type="sibTrans" cxnId="{58CEC843-FF0D-48C0-BA26-3B21CE6CDF83}">
      <dgm:prSet/>
      <dgm:spPr/>
      <dgm:t>
        <a:bodyPr/>
        <a:lstStyle/>
        <a:p>
          <a:endParaRPr lang="en-US"/>
        </a:p>
      </dgm:t>
    </dgm:pt>
    <dgm:pt modelId="{FF3C04DB-3C8E-4FD9-82D4-298B8E2EBB2E}">
      <dgm:prSet phldrT="[Text]"/>
      <dgm:spPr/>
      <dgm:t>
        <a:bodyPr/>
        <a:lstStyle/>
        <a:p>
          <a:r>
            <a:rPr lang="en-US" dirty="0"/>
            <a:t>Linear Regression</a:t>
          </a:r>
        </a:p>
      </dgm:t>
    </dgm:pt>
    <dgm:pt modelId="{7716BC70-1B76-456C-B63E-9623F2A52FB9}" type="parTrans" cxnId="{E3D7CF04-CE9C-4D1C-BCF3-49725E039D5B}">
      <dgm:prSet/>
      <dgm:spPr/>
      <dgm:t>
        <a:bodyPr/>
        <a:lstStyle/>
        <a:p>
          <a:endParaRPr lang="en-US"/>
        </a:p>
      </dgm:t>
    </dgm:pt>
    <dgm:pt modelId="{B9128335-A52E-442C-A165-60AB5B7726AF}" type="sibTrans" cxnId="{E3D7CF04-CE9C-4D1C-BCF3-49725E039D5B}">
      <dgm:prSet/>
      <dgm:spPr/>
      <dgm:t>
        <a:bodyPr/>
        <a:lstStyle/>
        <a:p>
          <a:endParaRPr lang="en-US"/>
        </a:p>
      </dgm:t>
    </dgm:pt>
    <dgm:pt modelId="{BE946F1C-648F-4996-BBFD-167A5D3A7EFE}">
      <dgm:prSet phldrT="[Text]"/>
      <dgm:spPr/>
      <dgm:t>
        <a:bodyPr/>
        <a:lstStyle/>
        <a:p>
          <a:r>
            <a:rPr lang="en-US" dirty="0"/>
            <a:t>Support Vector Regression</a:t>
          </a:r>
        </a:p>
      </dgm:t>
    </dgm:pt>
    <dgm:pt modelId="{40F9E41F-A85C-41D7-A04B-92E90D71B3D0}" type="parTrans" cxnId="{19E70EB4-B355-42FB-B44E-E064CCD200EB}">
      <dgm:prSet/>
      <dgm:spPr/>
      <dgm:t>
        <a:bodyPr/>
        <a:lstStyle/>
        <a:p>
          <a:endParaRPr lang="en-US"/>
        </a:p>
      </dgm:t>
    </dgm:pt>
    <dgm:pt modelId="{B8023777-2CA5-454F-94F6-807FFD300E73}" type="sibTrans" cxnId="{19E70EB4-B355-42FB-B44E-E064CCD200EB}">
      <dgm:prSet/>
      <dgm:spPr/>
      <dgm:t>
        <a:bodyPr/>
        <a:lstStyle/>
        <a:p>
          <a:endParaRPr lang="en-US"/>
        </a:p>
      </dgm:t>
    </dgm:pt>
    <dgm:pt modelId="{18592B52-1107-478B-925D-529166DC241A}">
      <dgm:prSet phldrT="[Text]"/>
      <dgm:spPr/>
      <dgm:t>
        <a:bodyPr/>
        <a:lstStyle/>
        <a:p>
          <a:r>
            <a:rPr lang="en-US" dirty="0"/>
            <a:t>Classification</a:t>
          </a:r>
        </a:p>
      </dgm:t>
    </dgm:pt>
    <dgm:pt modelId="{F57F5B14-F7E1-4640-86E2-E224531CD470}" type="parTrans" cxnId="{15EB9C7D-4940-40FA-8913-88EE4107B0F7}">
      <dgm:prSet/>
      <dgm:spPr/>
      <dgm:t>
        <a:bodyPr/>
        <a:lstStyle/>
        <a:p>
          <a:endParaRPr lang="en-US"/>
        </a:p>
      </dgm:t>
    </dgm:pt>
    <dgm:pt modelId="{1E033560-68F6-4883-98F3-3693B032A1BD}" type="sibTrans" cxnId="{15EB9C7D-4940-40FA-8913-88EE4107B0F7}">
      <dgm:prSet/>
      <dgm:spPr/>
      <dgm:t>
        <a:bodyPr/>
        <a:lstStyle/>
        <a:p>
          <a:endParaRPr lang="en-US"/>
        </a:p>
      </dgm:t>
    </dgm:pt>
    <dgm:pt modelId="{DEF7150A-48B6-4EA8-BAE6-C7BC13F8CC16}">
      <dgm:prSet phldrT="[Text]"/>
      <dgm:spPr/>
      <dgm:t>
        <a:bodyPr/>
        <a:lstStyle/>
        <a:p>
          <a:r>
            <a:rPr lang="en-US" dirty="0"/>
            <a:t>Logistic Regression</a:t>
          </a:r>
        </a:p>
      </dgm:t>
    </dgm:pt>
    <dgm:pt modelId="{2669B971-E9BC-4AC6-9FCD-E32CE132AD75}" type="parTrans" cxnId="{5514B145-B665-4B57-AABB-68BA97990A32}">
      <dgm:prSet/>
      <dgm:spPr/>
      <dgm:t>
        <a:bodyPr/>
        <a:lstStyle/>
        <a:p>
          <a:endParaRPr lang="en-US"/>
        </a:p>
      </dgm:t>
    </dgm:pt>
    <dgm:pt modelId="{0E20CBB5-B69D-49D5-9F6B-F82F1C07E98E}" type="sibTrans" cxnId="{5514B145-B665-4B57-AABB-68BA97990A32}">
      <dgm:prSet/>
      <dgm:spPr/>
      <dgm:t>
        <a:bodyPr/>
        <a:lstStyle/>
        <a:p>
          <a:endParaRPr lang="en-US"/>
        </a:p>
      </dgm:t>
    </dgm:pt>
    <dgm:pt modelId="{2EB3007A-7EBE-4AE0-B6B3-89AA36E02A57}">
      <dgm:prSet phldrT="[Text]"/>
      <dgm:spPr/>
      <dgm:t>
        <a:bodyPr/>
        <a:lstStyle/>
        <a:p>
          <a:r>
            <a:rPr lang="en-US" dirty="0"/>
            <a:t>Time series</a:t>
          </a:r>
        </a:p>
      </dgm:t>
    </dgm:pt>
    <dgm:pt modelId="{D2F32587-BE29-430C-8D51-2B0435F70A50}" type="parTrans" cxnId="{CB85AE51-3183-494B-8953-7B1417416C4C}">
      <dgm:prSet/>
      <dgm:spPr/>
      <dgm:t>
        <a:bodyPr/>
        <a:lstStyle/>
        <a:p>
          <a:endParaRPr lang="en-US"/>
        </a:p>
      </dgm:t>
    </dgm:pt>
    <dgm:pt modelId="{507D0570-359A-4339-BB58-BECAA51B741E}" type="sibTrans" cxnId="{CB85AE51-3183-494B-8953-7B1417416C4C}">
      <dgm:prSet/>
      <dgm:spPr/>
      <dgm:t>
        <a:bodyPr/>
        <a:lstStyle/>
        <a:p>
          <a:endParaRPr lang="en-US"/>
        </a:p>
      </dgm:t>
    </dgm:pt>
    <dgm:pt modelId="{23BE438C-3309-4817-9598-44417C9356CA}">
      <dgm:prSet phldrT="[Text]"/>
      <dgm:spPr/>
      <dgm:t>
        <a:bodyPr/>
        <a:lstStyle/>
        <a:p>
          <a:r>
            <a:rPr lang="en-US" dirty="0"/>
            <a:t>Decision Tree Regression</a:t>
          </a:r>
        </a:p>
      </dgm:t>
    </dgm:pt>
    <dgm:pt modelId="{9DE64B2A-6269-4061-AC84-629B11A0EEFF}" type="parTrans" cxnId="{FE19425A-D840-4A17-949C-2637948A2519}">
      <dgm:prSet/>
      <dgm:spPr/>
      <dgm:t>
        <a:bodyPr/>
        <a:lstStyle/>
        <a:p>
          <a:endParaRPr lang="en-US"/>
        </a:p>
      </dgm:t>
    </dgm:pt>
    <dgm:pt modelId="{52CDAC0E-47A5-45D2-8C26-05781DBCBD6D}" type="sibTrans" cxnId="{FE19425A-D840-4A17-949C-2637948A2519}">
      <dgm:prSet/>
      <dgm:spPr/>
      <dgm:t>
        <a:bodyPr/>
        <a:lstStyle/>
        <a:p>
          <a:endParaRPr lang="en-US"/>
        </a:p>
      </dgm:t>
    </dgm:pt>
    <dgm:pt modelId="{1376C387-D367-45CF-8CCD-7BEC3F5F2DC2}">
      <dgm:prSet phldrT="[Text]"/>
      <dgm:spPr/>
      <dgm:t>
        <a:bodyPr/>
        <a:lstStyle/>
        <a:p>
          <a:r>
            <a:rPr lang="en-US" dirty="0"/>
            <a:t>Random Forest Regression</a:t>
          </a:r>
        </a:p>
      </dgm:t>
    </dgm:pt>
    <dgm:pt modelId="{11627BDD-78BB-4849-AAAC-709C006C7D2B}" type="parTrans" cxnId="{BACF215A-AB81-492E-BB96-A67746122638}">
      <dgm:prSet/>
      <dgm:spPr/>
      <dgm:t>
        <a:bodyPr/>
        <a:lstStyle/>
        <a:p>
          <a:endParaRPr lang="en-US"/>
        </a:p>
      </dgm:t>
    </dgm:pt>
    <dgm:pt modelId="{DA511E93-8D32-43FD-810A-36791F9421C6}" type="sibTrans" cxnId="{BACF215A-AB81-492E-BB96-A67746122638}">
      <dgm:prSet/>
      <dgm:spPr/>
      <dgm:t>
        <a:bodyPr/>
        <a:lstStyle/>
        <a:p>
          <a:endParaRPr lang="en-US"/>
        </a:p>
      </dgm:t>
    </dgm:pt>
    <dgm:pt modelId="{21AFC31C-E129-4D52-B30A-70B7B96113DB}">
      <dgm:prSet phldrT="[Text]"/>
      <dgm:spPr/>
      <dgm:t>
        <a:bodyPr/>
        <a:lstStyle/>
        <a:p>
          <a:r>
            <a:rPr lang="en-US" dirty="0"/>
            <a:t>K nearest neighbor (k-NN)</a:t>
          </a:r>
        </a:p>
      </dgm:t>
    </dgm:pt>
    <dgm:pt modelId="{6A88FF9C-3952-4195-B90B-2C60B5458438}" type="parTrans" cxnId="{2D3521AB-9DA9-4026-AC82-5BC60BBBF6D9}">
      <dgm:prSet/>
      <dgm:spPr/>
      <dgm:t>
        <a:bodyPr/>
        <a:lstStyle/>
        <a:p>
          <a:endParaRPr lang="en-US"/>
        </a:p>
      </dgm:t>
    </dgm:pt>
    <dgm:pt modelId="{D2E67566-5D43-495E-A8E5-22B884D71DDE}" type="sibTrans" cxnId="{2D3521AB-9DA9-4026-AC82-5BC60BBBF6D9}">
      <dgm:prSet/>
      <dgm:spPr/>
      <dgm:t>
        <a:bodyPr/>
        <a:lstStyle/>
        <a:p>
          <a:endParaRPr lang="en-US"/>
        </a:p>
      </dgm:t>
    </dgm:pt>
    <dgm:pt modelId="{054CE523-ADC1-426A-875E-4CCC40CEB1C3}">
      <dgm:prSet phldrT="[Text]"/>
      <dgm:spPr/>
      <dgm:t>
        <a:bodyPr/>
        <a:lstStyle/>
        <a:p>
          <a:r>
            <a:rPr lang="en-US" dirty="0"/>
            <a:t>Support Vector Machine (SVM)</a:t>
          </a:r>
        </a:p>
      </dgm:t>
    </dgm:pt>
    <dgm:pt modelId="{CEEC68C8-8D16-4970-91FA-AC9D0A867309}" type="parTrans" cxnId="{AB284C46-AFF9-4970-AC88-F0D97C2976FF}">
      <dgm:prSet/>
      <dgm:spPr/>
      <dgm:t>
        <a:bodyPr/>
        <a:lstStyle/>
        <a:p>
          <a:endParaRPr lang="en-US"/>
        </a:p>
      </dgm:t>
    </dgm:pt>
    <dgm:pt modelId="{CAF3CEEE-5CE2-41FB-828D-5F7F51D7B802}" type="sibTrans" cxnId="{AB284C46-AFF9-4970-AC88-F0D97C2976FF}">
      <dgm:prSet/>
      <dgm:spPr/>
      <dgm:t>
        <a:bodyPr/>
        <a:lstStyle/>
        <a:p>
          <a:endParaRPr lang="en-US"/>
        </a:p>
      </dgm:t>
    </dgm:pt>
    <dgm:pt modelId="{71C5982D-A59D-4183-A14A-0B265EDA5F94}">
      <dgm:prSet phldrT="[Text]"/>
      <dgm:spPr/>
      <dgm:t>
        <a:bodyPr/>
        <a:lstStyle/>
        <a:p>
          <a:r>
            <a:rPr lang="en-US" dirty="0"/>
            <a:t>Naïve Bayes</a:t>
          </a:r>
        </a:p>
      </dgm:t>
    </dgm:pt>
    <dgm:pt modelId="{67D88F1D-99B0-4FD7-A4C4-E909E2D73EE0}" type="parTrans" cxnId="{EF9534E8-1D9E-40B6-837E-F40D76050ACA}">
      <dgm:prSet/>
      <dgm:spPr/>
      <dgm:t>
        <a:bodyPr/>
        <a:lstStyle/>
        <a:p>
          <a:endParaRPr lang="en-US"/>
        </a:p>
      </dgm:t>
    </dgm:pt>
    <dgm:pt modelId="{E0447D3B-674D-4FB2-BBE9-2A67CC592D87}" type="sibTrans" cxnId="{EF9534E8-1D9E-40B6-837E-F40D76050ACA}">
      <dgm:prSet/>
      <dgm:spPr/>
      <dgm:t>
        <a:bodyPr/>
        <a:lstStyle/>
        <a:p>
          <a:endParaRPr lang="en-US"/>
        </a:p>
      </dgm:t>
    </dgm:pt>
    <dgm:pt modelId="{3F65E8C2-4D02-4F64-B52D-B8EDBEE4E768}">
      <dgm:prSet phldrT="[Text]"/>
      <dgm:spPr/>
      <dgm:t>
        <a:bodyPr/>
        <a:lstStyle/>
        <a:p>
          <a:r>
            <a:rPr lang="en-US" dirty="0"/>
            <a:t>Decision Tree Classification</a:t>
          </a:r>
        </a:p>
      </dgm:t>
    </dgm:pt>
    <dgm:pt modelId="{DC77B0DC-BF59-43FF-9D68-3E98285DAAA0}" type="parTrans" cxnId="{6053566F-990F-4D17-A897-A969CB124FB3}">
      <dgm:prSet/>
      <dgm:spPr/>
      <dgm:t>
        <a:bodyPr/>
        <a:lstStyle/>
        <a:p>
          <a:endParaRPr lang="en-US"/>
        </a:p>
      </dgm:t>
    </dgm:pt>
    <dgm:pt modelId="{9AE5352E-4DDC-4565-B24E-49DE89210453}" type="sibTrans" cxnId="{6053566F-990F-4D17-A897-A969CB124FB3}">
      <dgm:prSet/>
      <dgm:spPr/>
      <dgm:t>
        <a:bodyPr/>
        <a:lstStyle/>
        <a:p>
          <a:endParaRPr lang="en-US"/>
        </a:p>
      </dgm:t>
    </dgm:pt>
    <dgm:pt modelId="{30B13322-B23C-4E55-AC5E-2EC0AB6C597D}">
      <dgm:prSet phldrT="[Text]"/>
      <dgm:spPr/>
      <dgm:t>
        <a:bodyPr/>
        <a:lstStyle/>
        <a:p>
          <a:r>
            <a:rPr lang="en-US" dirty="0"/>
            <a:t>Random Forest Classification</a:t>
          </a:r>
        </a:p>
      </dgm:t>
    </dgm:pt>
    <dgm:pt modelId="{13A36C8C-6F4A-4EAC-9807-9CD2BB761B0E}" type="parTrans" cxnId="{7869FBF1-BA69-4838-8541-A5ECC2A40BA7}">
      <dgm:prSet/>
      <dgm:spPr/>
      <dgm:t>
        <a:bodyPr/>
        <a:lstStyle/>
        <a:p>
          <a:endParaRPr lang="en-US"/>
        </a:p>
      </dgm:t>
    </dgm:pt>
    <dgm:pt modelId="{7B96049D-8320-4913-BF41-20AB16921000}" type="sibTrans" cxnId="{7869FBF1-BA69-4838-8541-A5ECC2A40BA7}">
      <dgm:prSet/>
      <dgm:spPr/>
      <dgm:t>
        <a:bodyPr/>
        <a:lstStyle/>
        <a:p>
          <a:endParaRPr lang="en-US"/>
        </a:p>
      </dgm:t>
    </dgm:pt>
    <dgm:pt modelId="{828AA38B-E7C2-4FFE-9AA4-773214C9F772}">
      <dgm:prSet phldrT="[Text]"/>
      <dgm:spPr/>
      <dgm:t>
        <a:bodyPr/>
        <a:lstStyle/>
        <a:p>
          <a:r>
            <a:rPr lang="en-US" dirty="0"/>
            <a:t>To be discussed </a:t>
          </a:r>
        </a:p>
      </dgm:t>
    </dgm:pt>
    <dgm:pt modelId="{3E6BB9DC-FA1F-4740-9F09-8E2126261A80}" type="parTrans" cxnId="{9AE7CE45-962D-4780-A8F4-7330DEB776AF}">
      <dgm:prSet/>
      <dgm:spPr/>
      <dgm:t>
        <a:bodyPr/>
        <a:lstStyle/>
        <a:p>
          <a:endParaRPr lang="en-US"/>
        </a:p>
      </dgm:t>
    </dgm:pt>
    <dgm:pt modelId="{4F2555B2-3F71-411F-BDF0-F7CA8C0AD080}" type="sibTrans" cxnId="{9AE7CE45-962D-4780-A8F4-7330DEB776AF}">
      <dgm:prSet/>
      <dgm:spPr/>
      <dgm:t>
        <a:bodyPr/>
        <a:lstStyle/>
        <a:p>
          <a:endParaRPr lang="en-US"/>
        </a:p>
      </dgm:t>
    </dgm:pt>
    <dgm:pt modelId="{269D688A-BD6D-42F7-88FC-F4E91262D4B5}" type="pres">
      <dgm:prSet presAssocID="{C05C7BC5-6704-4FB0-8B41-3D8807E8DF5E}" presName="vert0" presStyleCnt="0">
        <dgm:presLayoutVars>
          <dgm:dir/>
          <dgm:animOne val="branch"/>
          <dgm:animLvl val="lvl"/>
        </dgm:presLayoutVars>
      </dgm:prSet>
      <dgm:spPr/>
    </dgm:pt>
    <dgm:pt modelId="{141F1174-C007-4BCC-9AF7-368E50C7A0D5}" type="pres">
      <dgm:prSet presAssocID="{FA59B4E5-DF44-452E-98EB-398D21531E6A}" presName="thickLine" presStyleLbl="alignNode1" presStyleIdx="0" presStyleCnt="1"/>
      <dgm:spPr/>
    </dgm:pt>
    <dgm:pt modelId="{B2BE2C47-4C92-4069-9784-65BD50F63040}" type="pres">
      <dgm:prSet presAssocID="{FA59B4E5-DF44-452E-98EB-398D21531E6A}" presName="horz1" presStyleCnt="0"/>
      <dgm:spPr/>
    </dgm:pt>
    <dgm:pt modelId="{E1CB7C09-790E-4594-A75E-AA16B25A26EF}" type="pres">
      <dgm:prSet presAssocID="{FA59B4E5-DF44-452E-98EB-398D21531E6A}" presName="tx1" presStyleLbl="revTx" presStyleIdx="0" presStyleCnt="15"/>
      <dgm:spPr/>
    </dgm:pt>
    <dgm:pt modelId="{1C35B6B4-777E-494F-8116-E0C04FBBDB65}" type="pres">
      <dgm:prSet presAssocID="{FA59B4E5-DF44-452E-98EB-398D21531E6A}" presName="vert1" presStyleCnt="0"/>
      <dgm:spPr/>
    </dgm:pt>
    <dgm:pt modelId="{D8E577A9-E120-4E4D-8816-3C770CE39F81}" type="pres">
      <dgm:prSet presAssocID="{1BF20EBD-04A1-4EC6-A88F-23FBC5358297}" presName="vertSpace2a" presStyleCnt="0"/>
      <dgm:spPr/>
    </dgm:pt>
    <dgm:pt modelId="{C77808FD-16AE-45C5-B851-11E659972563}" type="pres">
      <dgm:prSet presAssocID="{1BF20EBD-04A1-4EC6-A88F-23FBC5358297}" presName="horz2" presStyleCnt="0"/>
      <dgm:spPr/>
    </dgm:pt>
    <dgm:pt modelId="{7967FC00-4C18-447A-83BB-874307710786}" type="pres">
      <dgm:prSet presAssocID="{1BF20EBD-04A1-4EC6-A88F-23FBC5358297}" presName="horzSpace2" presStyleCnt="0"/>
      <dgm:spPr/>
    </dgm:pt>
    <dgm:pt modelId="{C72E1179-249E-42FB-B4A9-08FE248EFAE5}" type="pres">
      <dgm:prSet presAssocID="{1BF20EBD-04A1-4EC6-A88F-23FBC5358297}" presName="tx2" presStyleLbl="revTx" presStyleIdx="1" presStyleCnt="15"/>
      <dgm:spPr/>
    </dgm:pt>
    <dgm:pt modelId="{DCE33430-8DDE-434D-8123-5757B411834F}" type="pres">
      <dgm:prSet presAssocID="{1BF20EBD-04A1-4EC6-A88F-23FBC5358297}" presName="vert2" presStyleCnt="0"/>
      <dgm:spPr/>
    </dgm:pt>
    <dgm:pt modelId="{1F66E8C1-0CAB-49D4-ABB9-B4DCF19DCB6B}" type="pres">
      <dgm:prSet presAssocID="{FF3C04DB-3C8E-4FD9-82D4-298B8E2EBB2E}" presName="horz3" presStyleCnt="0"/>
      <dgm:spPr/>
    </dgm:pt>
    <dgm:pt modelId="{81B56D47-D329-45C9-807F-707D99EE39DC}" type="pres">
      <dgm:prSet presAssocID="{FF3C04DB-3C8E-4FD9-82D4-298B8E2EBB2E}" presName="horzSpace3" presStyleCnt="0"/>
      <dgm:spPr/>
    </dgm:pt>
    <dgm:pt modelId="{389E2A73-4A9C-423D-9B94-8156FB2D3A82}" type="pres">
      <dgm:prSet presAssocID="{FF3C04DB-3C8E-4FD9-82D4-298B8E2EBB2E}" presName="tx3" presStyleLbl="revTx" presStyleIdx="2" presStyleCnt="15"/>
      <dgm:spPr/>
    </dgm:pt>
    <dgm:pt modelId="{FEA6C62D-CF52-4109-8A61-A9D49B9AC88C}" type="pres">
      <dgm:prSet presAssocID="{FF3C04DB-3C8E-4FD9-82D4-298B8E2EBB2E}" presName="vert3" presStyleCnt="0"/>
      <dgm:spPr/>
    </dgm:pt>
    <dgm:pt modelId="{12BB2E5B-A164-40A7-AA56-18BA22B887EC}" type="pres">
      <dgm:prSet presAssocID="{B9128335-A52E-442C-A165-60AB5B7726AF}" presName="thinLine3" presStyleLbl="callout" presStyleIdx="0" presStyleCnt="11"/>
      <dgm:spPr/>
    </dgm:pt>
    <dgm:pt modelId="{A05E834C-B26C-44C9-9A8C-9F70D6124C05}" type="pres">
      <dgm:prSet presAssocID="{BE946F1C-648F-4996-BBFD-167A5D3A7EFE}" presName="horz3" presStyleCnt="0"/>
      <dgm:spPr/>
    </dgm:pt>
    <dgm:pt modelId="{AE0EDC33-E3D6-4C6C-BCBB-4000AF3DBE19}" type="pres">
      <dgm:prSet presAssocID="{BE946F1C-648F-4996-BBFD-167A5D3A7EFE}" presName="horzSpace3" presStyleCnt="0"/>
      <dgm:spPr/>
    </dgm:pt>
    <dgm:pt modelId="{DC8E16DB-5AE4-4F23-84F2-FDAEB510444F}" type="pres">
      <dgm:prSet presAssocID="{BE946F1C-648F-4996-BBFD-167A5D3A7EFE}" presName="tx3" presStyleLbl="revTx" presStyleIdx="3" presStyleCnt="15"/>
      <dgm:spPr/>
    </dgm:pt>
    <dgm:pt modelId="{7883F763-9DC9-4A68-AD27-1F21CFFA495A}" type="pres">
      <dgm:prSet presAssocID="{BE946F1C-648F-4996-BBFD-167A5D3A7EFE}" presName="vert3" presStyleCnt="0"/>
      <dgm:spPr/>
    </dgm:pt>
    <dgm:pt modelId="{62E662CD-0522-48B7-8E86-5637DCEC87AD}" type="pres">
      <dgm:prSet presAssocID="{B8023777-2CA5-454F-94F6-807FFD300E73}" presName="thinLine3" presStyleLbl="callout" presStyleIdx="1" presStyleCnt="11"/>
      <dgm:spPr/>
    </dgm:pt>
    <dgm:pt modelId="{993B87E6-CE11-4A08-B62C-6E9C0709528F}" type="pres">
      <dgm:prSet presAssocID="{23BE438C-3309-4817-9598-44417C9356CA}" presName="horz3" presStyleCnt="0"/>
      <dgm:spPr/>
    </dgm:pt>
    <dgm:pt modelId="{73336F3B-00D9-49CF-9397-D3805BB5A15E}" type="pres">
      <dgm:prSet presAssocID="{23BE438C-3309-4817-9598-44417C9356CA}" presName="horzSpace3" presStyleCnt="0"/>
      <dgm:spPr/>
    </dgm:pt>
    <dgm:pt modelId="{F4C2C24E-6F30-422A-86B2-8DFC08E33D3E}" type="pres">
      <dgm:prSet presAssocID="{23BE438C-3309-4817-9598-44417C9356CA}" presName="tx3" presStyleLbl="revTx" presStyleIdx="4" presStyleCnt="15"/>
      <dgm:spPr/>
    </dgm:pt>
    <dgm:pt modelId="{AC5E20E9-39E3-46D4-ADBC-8A30253E7E26}" type="pres">
      <dgm:prSet presAssocID="{23BE438C-3309-4817-9598-44417C9356CA}" presName="vert3" presStyleCnt="0"/>
      <dgm:spPr/>
    </dgm:pt>
    <dgm:pt modelId="{71289111-ADBB-4BCC-921E-30ED679A245A}" type="pres">
      <dgm:prSet presAssocID="{52CDAC0E-47A5-45D2-8C26-05781DBCBD6D}" presName="thinLine3" presStyleLbl="callout" presStyleIdx="2" presStyleCnt="11"/>
      <dgm:spPr/>
    </dgm:pt>
    <dgm:pt modelId="{D442DDE9-3501-4D0A-A09C-4516FEBB33F1}" type="pres">
      <dgm:prSet presAssocID="{1376C387-D367-45CF-8CCD-7BEC3F5F2DC2}" presName="horz3" presStyleCnt="0"/>
      <dgm:spPr/>
    </dgm:pt>
    <dgm:pt modelId="{6ABFD9BD-24E0-48C5-8665-CE8D502D084E}" type="pres">
      <dgm:prSet presAssocID="{1376C387-D367-45CF-8CCD-7BEC3F5F2DC2}" presName="horzSpace3" presStyleCnt="0"/>
      <dgm:spPr/>
    </dgm:pt>
    <dgm:pt modelId="{20B52152-0B2B-435B-A6C1-4F55576EDC7A}" type="pres">
      <dgm:prSet presAssocID="{1376C387-D367-45CF-8CCD-7BEC3F5F2DC2}" presName="tx3" presStyleLbl="revTx" presStyleIdx="5" presStyleCnt="15"/>
      <dgm:spPr/>
    </dgm:pt>
    <dgm:pt modelId="{E1CC3D25-A6FE-4E48-ABFB-B16B6441FDA3}" type="pres">
      <dgm:prSet presAssocID="{1376C387-D367-45CF-8CCD-7BEC3F5F2DC2}" presName="vert3" presStyleCnt="0"/>
      <dgm:spPr/>
    </dgm:pt>
    <dgm:pt modelId="{8E52F36B-B6D3-4B10-8F65-450651AACDF0}" type="pres">
      <dgm:prSet presAssocID="{1BF20EBD-04A1-4EC6-A88F-23FBC5358297}" presName="thinLine2b" presStyleLbl="callout" presStyleIdx="3" presStyleCnt="11"/>
      <dgm:spPr/>
    </dgm:pt>
    <dgm:pt modelId="{4880E069-5C52-4BA3-BBB2-7ADE6199A7C6}" type="pres">
      <dgm:prSet presAssocID="{1BF20EBD-04A1-4EC6-A88F-23FBC5358297}" presName="vertSpace2b" presStyleCnt="0"/>
      <dgm:spPr/>
    </dgm:pt>
    <dgm:pt modelId="{835686D8-CC05-4BFB-8C39-78C2FDC5443B}" type="pres">
      <dgm:prSet presAssocID="{18592B52-1107-478B-925D-529166DC241A}" presName="horz2" presStyleCnt="0"/>
      <dgm:spPr/>
    </dgm:pt>
    <dgm:pt modelId="{EF08EA10-8166-4756-84E5-339DB111F34B}" type="pres">
      <dgm:prSet presAssocID="{18592B52-1107-478B-925D-529166DC241A}" presName="horzSpace2" presStyleCnt="0"/>
      <dgm:spPr/>
    </dgm:pt>
    <dgm:pt modelId="{C57F650D-EDE2-44B6-940B-2F2E1B82BCAD}" type="pres">
      <dgm:prSet presAssocID="{18592B52-1107-478B-925D-529166DC241A}" presName="tx2" presStyleLbl="revTx" presStyleIdx="6" presStyleCnt="15"/>
      <dgm:spPr/>
    </dgm:pt>
    <dgm:pt modelId="{A2EB29DE-CCDB-4D38-BBC9-10B046C26E05}" type="pres">
      <dgm:prSet presAssocID="{18592B52-1107-478B-925D-529166DC241A}" presName="vert2" presStyleCnt="0"/>
      <dgm:spPr/>
    </dgm:pt>
    <dgm:pt modelId="{634D7679-C8EE-47F9-B8B9-F404A7F3A184}" type="pres">
      <dgm:prSet presAssocID="{DEF7150A-48B6-4EA8-BAE6-C7BC13F8CC16}" presName="horz3" presStyleCnt="0"/>
      <dgm:spPr/>
    </dgm:pt>
    <dgm:pt modelId="{77FB1E3F-426A-484F-9458-1A12A63DF5F8}" type="pres">
      <dgm:prSet presAssocID="{DEF7150A-48B6-4EA8-BAE6-C7BC13F8CC16}" presName="horzSpace3" presStyleCnt="0"/>
      <dgm:spPr/>
    </dgm:pt>
    <dgm:pt modelId="{3C7DE9EE-5495-488A-B421-C13FA049372C}" type="pres">
      <dgm:prSet presAssocID="{DEF7150A-48B6-4EA8-BAE6-C7BC13F8CC16}" presName="tx3" presStyleLbl="revTx" presStyleIdx="7" presStyleCnt="15"/>
      <dgm:spPr/>
    </dgm:pt>
    <dgm:pt modelId="{732D9E3B-FC25-4CA7-A9B6-8901FEE2CF7C}" type="pres">
      <dgm:prSet presAssocID="{DEF7150A-48B6-4EA8-BAE6-C7BC13F8CC16}" presName="vert3" presStyleCnt="0"/>
      <dgm:spPr/>
    </dgm:pt>
    <dgm:pt modelId="{240F441B-9B32-4CE9-99EC-F04854BD952B}" type="pres">
      <dgm:prSet presAssocID="{0E20CBB5-B69D-49D5-9F6B-F82F1C07E98E}" presName="thinLine3" presStyleLbl="callout" presStyleIdx="4" presStyleCnt="11"/>
      <dgm:spPr/>
    </dgm:pt>
    <dgm:pt modelId="{03D53FB4-265D-4B15-874E-EF6856B5C7BA}" type="pres">
      <dgm:prSet presAssocID="{21AFC31C-E129-4D52-B30A-70B7B96113DB}" presName="horz3" presStyleCnt="0"/>
      <dgm:spPr/>
    </dgm:pt>
    <dgm:pt modelId="{C5A2C0F9-7BD1-4024-8408-A647307C71D1}" type="pres">
      <dgm:prSet presAssocID="{21AFC31C-E129-4D52-B30A-70B7B96113DB}" presName="horzSpace3" presStyleCnt="0"/>
      <dgm:spPr/>
    </dgm:pt>
    <dgm:pt modelId="{4270005D-E659-484A-B79E-72AD1DDDC286}" type="pres">
      <dgm:prSet presAssocID="{21AFC31C-E129-4D52-B30A-70B7B96113DB}" presName="tx3" presStyleLbl="revTx" presStyleIdx="8" presStyleCnt="15"/>
      <dgm:spPr/>
    </dgm:pt>
    <dgm:pt modelId="{63ABDA90-ABEF-4986-B5FE-84AD1D041F7C}" type="pres">
      <dgm:prSet presAssocID="{21AFC31C-E129-4D52-B30A-70B7B96113DB}" presName="vert3" presStyleCnt="0"/>
      <dgm:spPr/>
    </dgm:pt>
    <dgm:pt modelId="{646AC4C3-53CD-4BA3-8640-F450D9AB7CB6}" type="pres">
      <dgm:prSet presAssocID="{D2E67566-5D43-495E-A8E5-22B884D71DDE}" presName="thinLine3" presStyleLbl="callout" presStyleIdx="5" presStyleCnt="11"/>
      <dgm:spPr/>
    </dgm:pt>
    <dgm:pt modelId="{0E007000-07A6-44C2-A91B-30B240D10364}" type="pres">
      <dgm:prSet presAssocID="{054CE523-ADC1-426A-875E-4CCC40CEB1C3}" presName="horz3" presStyleCnt="0"/>
      <dgm:spPr/>
    </dgm:pt>
    <dgm:pt modelId="{9254C768-1352-47B3-A3F4-54604DDD0748}" type="pres">
      <dgm:prSet presAssocID="{054CE523-ADC1-426A-875E-4CCC40CEB1C3}" presName="horzSpace3" presStyleCnt="0"/>
      <dgm:spPr/>
    </dgm:pt>
    <dgm:pt modelId="{A81F5E6F-A517-4A77-8486-DF885A251606}" type="pres">
      <dgm:prSet presAssocID="{054CE523-ADC1-426A-875E-4CCC40CEB1C3}" presName="tx3" presStyleLbl="revTx" presStyleIdx="9" presStyleCnt="15"/>
      <dgm:spPr/>
    </dgm:pt>
    <dgm:pt modelId="{65C67D92-86D8-492A-8F3D-70B102A35DA8}" type="pres">
      <dgm:prSet presAssocID="{054CE523-ADC1-426A-875E-4CCC40CEB1C3}" presName="vert3" presStyleCnt="0"/>
      <dgm:spPr/>
    </dgm:pt>
    <dgm:pt modelId="{42DEEA23-3FB2-41A6-9448-697C7CD866BA}" type="pres">
      <dgm:prSet presAssocID="{CAF3CEEE-5CE2-41FB-828D-5F7F51D7B802}" presName="thinLine3" presStyleLbl="callout" presStyleIdx="6" presStyleCnt="11"/>
      <dgm:spPr/>
    </dgm:pt>
    <dgm:pt modelId="{62683D31-9E32-4EF5-B1A1-59B4ECAD3F4E}" type="pres">
      <dgm:prSet presAssocID="{71C5982D-A59D-4183-A14A-0B265EDA5F94}" presName="horz3" presStyleCnt="0"/>
      <dgm:spPr/>
    </dgm:pt>
    <dgm:pt modelId="{72EB1DE8-D54B-48A6-A1AC-D81C2FF8E336}" type="pres">
      <dgm:prSet presAssocID="{71C5982D-A59D-4183-A14A-0B265EDA5F94}" presName="horzSpace3" presStyleCnt="0"/>
      <dgm:spPr/>
    </dgm:pt>
    <dgm:pt modelId="{4D3B43AD-81D9-4C1E-9ED3-BC7953D775FA}" type="pres">
      <dgm:prSet presAssocID="{71C5982D-A59D-4183-A14A-0B265EDA5F94}" presName="tx3" presStyleLbl="revTx" presStyleIdx="10" presStyleCnt="15"/>
      <dgm:spPr/>
    </dgm:pt>
    <dgm:pt modelId="{3963F8C1-4133-40B8-BF2B-765CDEB8F123}" type="pres">
      <dgm:prSet presAssocID="{71C5982D-A59D-4183-A14A-0B265EDA5F94}" presName="vert3" presStyleCnt="0"/>
      <dgm:spPr/>
    </dgm:pt>
    <dgm:pt modelId="{A356251A-CFE4-4FCE-A2E3-1379378E6542}" type="pres">
      <dgm:prSet presAssocID="{E0447D3B-674D-4FB2-BBE9-2A67CC592D87}" presName="thinLine3" presStyleLbl="callout" presStyleIdx="7" presStyleCnt="11"/>
      <dgm:spPr/>
    </dgm:pt>
    <dgm:pt modelId="{66839C8D-F9BA-496D-AB07-834FB259A72C}" type="pres">
      <dgm:prSet presAssocID="{3F65E8C2-4D02-4F64-B52D-B8EDBEE4E768}" presName="horz3" presStyleCnt="0"/>
      <dgm:spPr/>
    </dgm:pt>
    <dgm:pt modelId="{E7DA802C-D801-4AC3-A2D5-CA614EFE19E6}" type="pres">
      <dgm:prSet presAssocID="{3F65E8C2-4D02-4F64-B52D-B8EDBEE4E768}" presName="horzSpace3" presStyleCnt="0"/>
      <dgm:spPr/>
    </dgm:pt>
    <dgm:pt modelId="{EACAE655-D706-432B-B314-147D92CD36E0}" type="pres">
      <dgm:prSet presAssocID="{3F65E8C2-4D02-4F64-B52D-B8EDBEE4E768}" presName="tx3" presStyleLbl="revTx" presStyleIdx="11" presStyleCnt="15"/>
      <dgm:spPr/>
    </dgm:pt>
    <dgm:pt modelId="{D0AC44AC-7627-4C5F-9D90-9C27125302EB}" type="pres">
      <dgm:prSet presAssocID="{3F65E8C2-4D02-4F64-B52D-B8EDBEE4E768}" presName="vert3" presStyleCnt="0"/>
      <dgm:spPr/>
    </dgm:pt>
    <dgm:pt modelId="{B7839205-E520-43A0-B21E-D9267A0C0000}" type="pres">
      <dgm:prSet presAssocID="{9AE5352E-4DDC-4565-B24E-49DE89210453}" presName="thinLine3" presStyleLbl="callout" presStyleIdx="8" presStyleCnt="11"/>
      <dgm:spPr/>
    </dgm:pt>
    <dgm:pt modelId="{AAEA84D0-6F77-46AC-8E71-B17FC83C38F4}" type="pres">
      <dgm:prSet presAssocID="{30B13322-B23C-4E55-AC5E-2EC0AB6C597D}" presName="horz3" presStyleCnt="0"/>
      <dgm:spPr/>
    </dgm:pt>
    <dgm:pt modelId="{F1263D87-F614-4C08-9697-741CC1468542}" type="pres">
      <dgm:prSet presAssocID="{30B13322-B23C-4E55-AC5E-2EC0AB6C597D}" presName="horzSpace3" presStyleCnt="0"/>
      <dgm:spPr/>
    </dgm:pt>
    <dgm:pt modelId="{A0720516-C48B-47EE-83B2-2FF9284A59F7}" type="pres">
      <dgm:prSet presAssocID="{30B13322-B23C-4E55-AC5E-2EC0AB6C597D}" presName="tx3" presStyleLbl="revTx" presStyleIdx="12" presStyleCnt="15"/>
      <dgm:spPr/>
    </dgm:pt>
    <dgm:pt modelId="{EB8C2E24-54D1-4BF9-B074-AD5EA81139B0}" type="pres">
      <dgm:prSet presAssocID="{30B13322-B23C-4E55-AC5E-2EC0AB6C597D}" presName="vert3" presStyleCnt="0"/>
      <dgm:spPr/>
    </dgm:pt>
    <dgm:pt modelId="{37D35BB8-79CA-4849-9331-EF3412F8A1D1}" type="pres">
      <dgm:prSet presAssocID="{18592B52-1107-478B-925D-529166DC241A}" presName="thinLine2b" presStyleLbl="callout" presStyleIdx="9" presStyleCnt="11"/>
      <dgm:spPr/>
    </dgm:pt>
    <dgm:pt modelId="{748CA228-AD5F-4456-A440-6F062A25BF1F}" type="pres">
      <dgm:prSet presAssocID="{18592B52-1107-478B-925D-529166DC241A}" presName="vertSpace2b" presStyleCnt="0"/>
      <dgm:spPr/>
    </dgm:pt>
    <dgm:pt modelId="{F6E261C1-9DEB-45B4-99FE-AD4D6D2AB4F5}" type="pres">
      <dgm:prSet presAssocID="{2EB3007A-7EBE-4AE0-B6B3-89AA36E02A57}" presName="horz2" presStyleCnt="0"/>
      <dgm:spPr/>
    </dgm:pt>
    <dgm:pt modelId="{097712EC-29B5-43DC-B2BF-B6B33B9FE2FD}" type="pres">
      <dgm:prSet presAssocID="{2EB3007A-7EBE-4AE0-B6B3-89AA36E02A57}" presName="horzSpace2" presStyleCnt="0"/>
      <dgm:spPr/>
    </dgm:pt>
    <dgm:pt modelId="{9ABD454C-7053-42C5-8D78-A79BA5274EE9}" type="pres">
      <dgm:prSet presAssocID="{2EB3007A-7EBE-4AE0-B6B3-89AA36E02A57}" presName="tx2" presStyleLbl="revTx" presStyleIdx="13" presStyleCnt="15" custScaleY="48317"/>
      <dgm:spPr/>
    </dgm:pt>
    <dgm:pt modelId="{C7B12212-231F-4D5B-A718-602DA85D4DB6}" type="pres">
      <dgm:prSet presAssocID="{2EB3007A-7EBE-4AE0-B6B3-89AA36E02A57}" presName="vert2" presStyleCnt="0"/>
      <dgm:spPr/>
    </dgm:pt>
    <dgm:pt modelId="{EFACF48B-7439-4C65-9E84-661CCB78BB47}" type="pres">
      <dgm:prSet presAssocID="{828AA38B-E7C2-4FFE-9AA4-773214C9F772}" presName="horz3" presStyleCnt="0"/>
      <dgm:spPr/>
    </dgm:pt>
    <dgm:pt modelId="{C6335F88-3E1A-44CE-9D40-186B704C9461}" type="pres">
      <dgm:prSet presAssocID="{828AA38B-E7C2-4FFE-9AA4-773214C9F772}" presName="horzSpace3" presStyleCnt="0"/>
      <dgm:spPr/>
    </dgm:pt>
    <dgm:pt modelId="{BA952BF4-E5E2-4FDF-9DA3-C66E31D27BB8}" type="pres">
      <dgm:prSet presAssocID="{828AA38B-E7C2-4FFE-9AA4-773214C9F772}" presName="tx3" presStyleLbl="revTx" presStyleIdx="14" presStyleCnt="15" custScaleY="48317"/>
      <dgm:spPr/>
    </dgm:pt>
    <dgm:pt modelId="{3A86802C-E700-4D4F-ADC6-D3C350E5C1A9}" type="pres">
      <dgm:prSet presAssocID="{828AA38B-E7C2-4FFE-9AA4-773214C9F772}" presName="vert3" presStyleCnt="0"/>
      <dgm:spPr/>
    </dgm:pt>
    <dgm:pt modelId="{68A68ECA-3638-4C1E-8067-79B24492EF93}" type="pres">
      <dgm:prSet presAssocID="{2EB3007A-7EBE-4AE0-B6B3-89AA36E02A57}" presName="thinLine2b" presStyleLbl="callout" presStyleIdx="10" presStyleCnt="11"/>
      <dgm:spPr/>
    </dgm:pt>
    <dgm:pt modelId="{14296260-9FA4-4763-A996-5C17C43E2833}" type="pres">
      <dgm:prSet presAssocID="{2EB3007A-7EBE-4AE0-B6B3-89AA36E02A57}" presName="vertSpace2b" presStyleCnt="0"/>
      <dgm:spPr/>
    </dgm:pt>
  </dgm:ptLst>
  <dgm:cxnLst>
    <dgm:cxn modelId="{E3D7CF04-CE9C-4D1C-BCF3-49725E039D5B}" srcId="{1BF20EBD-04A1-4EC6-A88F-23FBC5358297}" destId="{FF3C04DB-3C8E-4FD9-82D4-298B8E2EBB2E}" srcOrd="0" destOrd="0" parTransId="{7716BC70-1B76-456C-B63E-9623F2A52FB9}" sibTransId="{B9128335-A52E-442C-A165-60AB5B7726AF}"/>
    <dgm:cxn modelId="{11CF140D-53B1-4F75-932A-E870CA9588C5}" type="presOf" srcId="{828AA38B-E7C2-4FFE-9AA4-773214C9F772}" destId="{BA952BF4-E5E2-4FDF-9DA3-C66E31D27BB8}" srcOrd="0" destOrd="0" presId="urn:microsoft.com/office/officeart/2008/layout/LinedList"/>
    <dgm:cxn modelId="{F737180E-1F7F-4338-B81C-95032E2C987A}" type="presOf" srcId="{30B13322-B23C-4E55-AC5E-2EC0AB6C597D}" destId="{A0720516-C48B-47EE-83B2-2FF9284A59F7}" srcOrd="0" destOrd="0" presId="urn:microsoft.com/office/officeart/2008/layout/LinedList"/>
    <dgm:cxn modelId="{2AD74522-D499-410B-A287-664DBDF31E69}" type="presOf" srcId="{DEF7150A-48B6-4EA8-BAE6-C7BC13F8CC16}" destId="{3C7DE9EE-5495-488A-B421-C13FA049372C}" srcOrd="0" destOrd="0" presId="urn:microsoft.com/office/officeart/2008/layout/LinedList"/>
    <dgm:cxn modelId="{7D287C39-6DB0-4EC6-B2BB-E6354B3A40F4}" type="presOf" srcId="{21AFC31C-E129-4D52-B30A-70B7B96113DB}" destId="{4270005D-E659-484A-B79E-72AD1DDDC286}" srcOrd="0" destOrd="0" presId="urn:microsoft.com/office/officeart/2008/layout/LinedList"/>
    <dgm:cxn modelId="{7B63663E-7EBD-4DBD-82A5-7311630E976C}" type="presOf" srcId="{C05C7BC5-6704-4FB0-8B41-3D8807E8DF5E}" destId="{269D688A-BD6D-42F7-88FC-F4E91262D4B5}" srcOrd="0" destOrd="0" presId="urn:microsoft.com/office/officeart/2008/layout/LinedList"/>
    <dgm:cxn modelId="{58CEC843-FF0D-48C0-BA26-3B21CE6CDF83}" srcId="{FA59B4E5-DF44-452E-98EB-398D21531E6A}" destId="{1BF20EBD-04A1-4EC6-A88F-23FBC5358297}" srcOrd="0" destOrd="0" parTransId="{6EE5970E-54F4-4D48-B964-4FC3ED864CD9}" sibTransId="{C43E288A-F588-4F60-8086-36AB6E0439EE}"/>
    <dgm:cxn modelId="{5514B145-B665-4B57-AABB-68BA97990A32}" srcId="{18592B52-1107-478B-925D-529166DC241A}" destId="{DEF7150A-48B6-4EA8-BAE6-C7BC13F8CC16}" srcOrd="0" destOrd="0" parTransId="{2669B971-E9BC-4AC6-9FCD-E32CE132AD75}" sibTransId="{0E20CBB5-B69D-49D5-9F6B-F82F1C07E98E}"/>
    <dgm:cxn modelId="{9AE7CE45-962D-4780-A8F4-7330DEB776AF}" srcId="{2EB3007A-7EBE-4AE0-B6B3-89AA36E02A57}" destId="{828AA38B-E7C2-4FFE-9AA4-773214C9F772}" srcOrd="0" destOrd="0" parTransId="{3E6BB9DC-FA1F-4740-9F09-8E2126261A80}" sibTransId="{4F2555B2-3F71-411F-BDF0-F7CA8C0AD080}"/>
    <dgm:cxn modelId="{AB284C46-AFF9-4970-AC88-F0D97C2976FF}" srcId="{18592B52-1107-478B-925D-529166DC241A}" destId="{054CE523-ADC1-426A-875E-4CCC40CEB1C3}" srcOrd="2" destOrd="0" parTransId="{CEEC68C8-8D16-4970-91FA-AC9D0A867309}" sibTransId="{CAF3CEEE-5CE2-41FB-828D-5F7F51D7B802}"/>
    <dgm:cxn modelId="{6053566F-990F-4D17-A897-A969CB124FB3}" srcId="{18592B52-1107-478B-925D-529166DC241A}" destId="{3F65E8C2-4D02-4F64-B52D-B8EDBEE4E768}" srcOrd="4" destOrd="0" parTransId="{DC77B0DC-BF59-43FF-9D68-3E98285DAAA0}" sibTransId="{9AE5352E-4DDC-4565-B24E-49DE89210453}"/>
    <dgm:cxn modelId="{82725470-C08B-42F7-99E6-6598DCE0B6EE}" type="presOf" srcId="{BE946F1C-648F-4996-BBFD-167A5D3A7EFE}" destId="{DC8E16DB-5AE4-4F23-84F2-FDAEB510444F}" srcOrd="0" destOrd="0" presId="urn:microsoft.com/office/officeart/2008/layout/LinedList"/>
    <dgm:cxn modelId="{CB85AE51-3183-494B-8953-7B1417416C4C}" srcId="{FA59B4E5-DF44-452E-98EB-398D21531E6A}" destId="{2EB3007A-7EBE-4AE0-B6B3-89AA36E02A57}" srcOrd="2" destOrd="0" parTransId="{D2F32587-BE29-430C-8D51-2B0435F70A50}" sibTransId="{507D0570-359A-4339-BB58-BECAA51B741E}"/>
    <dgm:cxn modelId="{5D18B751-3300-4A75-8B88-BAB2DC4AB4E6}" type="presOf" srcId="{054CE523-ADC1-426A-875E-4CCC40CEB1C3}" destId="{A81F5E6F-A517-4A77-8486-DF885A251606}" srcOrd="0" destOrd="0" presId="urn:microsoft.com/office/officeart/2008/layout/LinedList"/>
    <dgm:cxn modelId="{4429DB76-3C0B-48EC-A343-A280D820B36A}" type="presOf" srcId="{FF3C04DB-3C8E-4FD9-82D4-298B8E2EBB2E}" destId="{389E2A73-4A9C-423D-9B94-8156FB2D3A82}" srcOrd="0" destOrd="0" presId="urn:microsoft.com/office/officeart/2008/layout/LinedList"/>
    <dgm:cxn modelId="{BACF215A-AB81-492E-BB96-A67746122638}" srcId="{1BF20EBD-04A1-4EC6-A88F-23FBC5358297}" destId="{1376C387-D367-45CF-8CCD-7BEC3F5F2DC2}" srcOrd="3" destOrd="0" parTransId="{11627BDD-78BB-4849-AAAC-709C006C7D2B}" sibTransId="{DA511E93-8D32-43FD-810A-36791F9421C6}"/>
    <dgm:cxn modelId="{FE19425A-D840-4A17-949C-2637948A2519}" srcId="{1BF20EBD-04A1-4EC6-A88F-23FBC5358297}" destId="{23BE438C-3309-4817-9598-44417C9356CA}" srcOrd="2" destOrd="0" parTransId="{9DE64B2A-6269-4061-AC84-629B11A0EEFF}" sibTransId="{52CDAC0E-47A5-45D2-8C26-05781DBCBD6D}"/>
    <dgm:cxn modelId="{E61AB95A-6C16-4927-B568-FB5009ECEB2D}" srcId="{C05C7BC5-6704-4FB0-8B41-3D8807E8DF5E}" destId="{FA59B4E5-DF44-452E-98EB-398D21531E6A}" srcOrd="0" destOrd="0" parTransId="{54F5CC08-1160-41AD-A78A-899B5EAF6885}" sibTransId="{4266E14C-B975-4E66-97A9-6C676447FE26}"/>
    <dgm:cxn modelId="{B853027C-CE95-4F54-AB2F-6C5E6AF746A0}" type="presOf" srcId="{3F65E8C2-4D02-4F64-B52D-B8EDBEE4E768}" destId="{EACAE655-D706-432B-B314-147D92CD36E0}" srcOrd="0" destOrd="0" presId="urn:microsoft.com/office/officeart/2008/layout/LinedList"/>
    <dgm:cxn modelId="{15EB9C7D-4940-40FA-8913-88EE4107B0F7}" srcId="{FA59B4E5-DF44-452E-98EB-398D21531E6A}" destId="{18592B52-1107-478B-925D-529166DC241A}" srcOrd="1" destOrd="0" parTransId="{F57F5B14-F7E1-4640-86E2-E224531CD470}" sibTransId="{1E033560-68F6-4883-98F3-3693B032A1BD}"/>
    <dgm:cxn modelId="{C0DB9C82-488E-4CE7-935E-BDFCCF991940}" type="presOf" srcId="{FA59B4E5-DF44-452E-98EB-398D21531E6A}" destId="{E1CB7C09-790E-4594-A75E-AA16B25A26EF}" srcOrd="0" destOrd="0" presId="urn:microsoft.com/office/officeart/2008/layout/LinedList"/>
    <dgm:cxn modelId="{C4362D9E-01E0-4039-8125-29798D8683BD}" type="presOf" srcId="{1BF20EBD-04A1-4EC6-A88F-23FBC5358297}" destId="{C72E1179-249E-42FB-B4A9-08FE248EFAE5}" srcOrd="0" destOrd="0" presId="urn:microsoft.com/office/officeart/2008/layout/LinedList"/>
    <dgm:cxn modelId="{1F0BACA6-0EA6-4FCA-B0BA-1C1E65737740}" type="presOf" srcId="{23BE438C-3309-4817-9598-44417C9356CA}" destId="{F4C2C24E-6F30-422A-86B2-8DFC08E33D3E}" srcOrd="0" destOrd="0" presId="urn:microsoft.com/office/officeart/2008/layout/LinedList"/>
    <dgm:cxn modelId="{2D3521AB-9DA9-4026-AC82-5BC60BBBF6D9}" srcId="{18592B52-1107-478B-925D-529166DC241A}" destId="{21AFC31C-E129-4D52-B30A-70B7B96113DB}" srcOrd="1" destOrd="0" parTransId="{6A88FF9C-3952-4195-B90B-2C60B5458438}" sibTransId="{D2E67566-5D43-495E-A8E5-22B884D71DDE}"/>
    <dgm:cxn modelId="{CD33F5AB-8CC2-4C3A-8E82-3ED294EBA59B}" type="presOf" srcId="{18592B52-1107-478B-925D-529166DC241A}" destId="{C57F650D-EDE2-44B6-940B-2F2E1B82BCAD}" srcOrd="0" destOrd="0" presId="urn:microsoft.com/office/officeart/2008/layout/LinedList"/>
    <dgm:cxn modelId="{19E70EB4-B355-42FB-B44E-E064CCD200EB}" srcId="{1BF20EBD-04A1-4EC6-A88F-23FBC5358297}" destId="{BE946F1C-648F-4996-BBFD-167A5D3A7EFE}" srcOrd="1" destOrd="0" parTransId="{40F9E41F-A85C-41D7-A04B-92E90D71B3D0}" sibTransId="{B8023777-2CA5-454F-94F6-807FFD300E73}"/>
    <dgm:cxn modelId="{6B9C81BD-B91B-41B1-B7FA-4AB0BC442ABE}" type="presOf" srcId="{1376C387-D367-45CF-8CCD-7BEC3F5F2DC2}" destId="{20B52152-0B2B-435B-A6C1-4F55576EDC7A}" srcOrd="0" destOrd="0" presId="urn:microsoft.com/office/officeart/2008/layout/LinedList"/>
    <dgm:cxn modelId="{FECE71D1-BF72-4784-A42A-D615113ABF29}" type="presOf" srcId="{71C5982D-A59D-4183-A14A-0B265EDA5F94}" destId="{4D3B43AD-81D9-4C1E-9ED3-BC7953D775FA}" srcOrd="0" destOrd="0" presId="urn:microsoft.com/office/officeart/2008/layout/LinedList"/>
    <dgm:cxn modelId="{EF9534E8-1D9E-40B6-837E-F40D76050ACA}" srcId="{18592B52-1107-478B-925D-529166DC241A}" destId="{71C5982D-A59D-4183-A14A-0B265EDA5F94}" srcOrd="3" destOrd="0" parTransId="{67D88F1D-99B0-4FD7-A4C4-E909E2D73EE0}" sibTransId="{E0447D3B-674D-4FB2-BBE9-2A67CC592D87}"/>
    <dgm:cxn modelId="{A4FC29F0-D77D-4E42-B2CC-B815F6597404}" type="presOf" srcId="{2EB3007A-7EBE-4AE0-B6B3-89AA36E02A57}" destId="{9ABD454C-7053-42C5-8D78-A79BA5274EE9}" srcOrd="0" destOrd="0" presId="urn:microsoft.com/office/officeart/2008/layout/LinedList"/>
    <dgm:cxn modelId="{7869FBF1-BA69-4838-8541-A5ECC2A40BA7}" srcId="{18592B52-1107-478B-925D-529166DC241A}" destId="{30B13322-B23C-4E55-AC5E-2EC0AB6C597D}" srcOrd="5" destOrd="0" parTransId="{13A36C8C-6F4A-4EAC-9807-9CD2BB761B0E}" sibTransId="{7B96049D-8320-4913-BF41-20AB16921000}"/>
    <dgm:cxn modelId="{90DABA47-4720-4E3A-B197-70A119448E60}" type="presParOf" srcId="{269D688A-BD6D-42F7-88FC-F4E91262D4B5}" destId="{141F1174-C007-4BCC-9AF7-368E50C7A0D5}" srcOrd="0" destOrd="0" presId="urn:microsoft.com/office/officeart/2008/layout/LinedList"/>
    <dgm:cxn modelId="{D8572E96-54F7-4E8B-92B2-18E21AADB5C2}" type="presParOf" srcId="{269D688A-BD6D-42F7-88FC-F4E91262D4B5}" destId="{B2BE2C47-4C92-4069-9784-65BD50F63040}" srcOrd="1" destOrd="0" presId="urn:microsoft.com/office/officeart/2008/layout/LinedList"/>
    <dgm:cxn modelId="{E71BD246-4D4E-4449-BD25-A8AEC559AA3F}" type="presParOf" srcId="{B2BE2C47-4C92-4069-9784-65BD50F63040}" destId="{E1CB7C09-790E-4594-A75E-AA16B25A26EF}" srcOrd="0" destOrd="0" presId="urn:microsoft.com/office/officeart/2008/layout/LinedList"/>
    <dgm:cxn modelId="{726FFD84-4E79-4027-921B-89D5025565CD}" type="presParOf" srcId="{B2BE2C47-4C92-4069-9784-65BD50F63040}" destId="{1C35B6B4-777E-494F-8116-E0C04FBBDB65}" srcOrd="1" destOrd="0" presId="urn:microsoft.com/office/officeart/2008/layout/LinedList"/>
    <dgm:cxn modelId="{10E802DB-AE26-4903-9527-339026E67B82}" type="presParOf" srcId="{1C35B6B4-777E-494F-8116-E0C04FBBDB65}" destId="{D8E577A9-E120-4E4D-8816-3C770CE39F81}" srcOrd="0" destOrd="0" presId="urn:microsoft.com/office/officeart/2008/layout/LinedList"/>
    <dgm:cxn modelId="{012D7F75-BD5F-4041-86D0-6A44A84FD54F}" type="presParOf" srcId="{1C35B6B4-777E-494F-8116-E0C04FBBDB65}" destId="{C77808FD-16AE-45C5-B851-11E659972563}" srcOrd="1" destOrd="0" presId="urn:microsoft.com/office/officeart/2008/layout/LinedList"/>
    <dgm:cxn modelId="{61FDC76A-BEEE-42F5-BC63-B8394FF69C75}" type="presParOf" srcId="{C77808FD-16AE-45C5-B851-11E659972563}" destId="{7967FC00-4C18-447A-83BB-874307710786}" srcOrd="0" destOrd="0" presId="urn:microsoft.com/office/officeart/2008/layout/LinedList"/>
    <dgm:cxn modelId="{E2C85DBE-B966-43BF-9A97-B83FC386526F}" type="presParOf" srcId="{C77808FD-16AE-45C5-B851-11E659972563}" destId="{C72E1179-249E-42FB-B4A9-08FE248EFAE5}" srcOrd="1" destOrd="0" presId="urn:microsoft.com/office/officeart/2008/layout/LinedList"/>
    <dgm:cxn modelId="{C5ECEF37-91AA-4FC0-A27D-FAF62AA0896D}" type="presParOf" srcId="{C77808FD-16AE-45C5-B851-11E659972563}" destId="{DCE33430-8DDE-434D-8123-5757B411834F}" srcOrd="2" destOrd="0" presId="urn:microsoft.com/office/officeart/2008/layout/LinedList"/>
    <dgm:cxn modelId="{5402254C-0B90-4E35-8E1D-FD0070BAFFFA}" type="presParOf" srcId="{DCE33430-8DDE-434D-8123-5757B411834F}" destId="{1F66E8C1-0CAB-49D4-ABB9-B4DCF19DCB6B}" srcOrd="0" destOrd="0" presId="urn:microsoft.com/office/officeart/2008/layout/LinedList"/>
    <dgm:cxn modelId="{9362DD26-BDC3-4FFF-9D08-64CF6392714E}" type="presParOf" srcId="{1F66E8C1-0CAB-49D4-ABB9-B4DCF19DCB6B}" destId="{81B56D47-D329-45C9-807F-707D99EE39DC}" srcOrd="0" destOrd="0" presId="urn:microsoft.com/office/officeart/2008/layout/LinedList"/>
    <dgm:cxn modelId="{7A70D79E-5E3A-4992-9643-ACD6FF7212E2}" type="presParOf" srcId="{1F66E8C1-0CAB-49D4-ABB9-B4DCF19DCB6B}" destId="{389E2A73-4A9C-423D-9B94-8156FB2D3A82}" srcOrd="1" destOrd="0" presId="urn:microsoft.com/office/officeart/2008/layout/LinedList"/>
    <dgm:cxn modelId="{818D4554-5A4A-452B-BE3A-C0B3AA6012EC}" type="presParOf" srcId="{1F66E8C1-0CAB-49D4-ABB9-B4DCF19DCB6B}" destId="{FEA6C62D-CF52-4109-8A61-A9D49B9AC88C}" srcOrd="2" destOrd="0" presId="urn:microsoft.com/office/officeart/2008/layout/LinedList"/>
    <dgm:cxn modelId="{B1CCEE28-3FCE-415C-AFCC-67F806FA77E8}" type="presParOf" srcId="{DCE33430-8DDE-434D-8123-5757B411834F}" destId="{12BB2E5B-A164-40A7-AA56-18BA22B887EC}" srcOrd="1" destOrd="0" presId="urn:microsoft.com/office/officeart/2008/layout/LinedList"/>
    <dgm:cxn modelId="{0513D4E2-7DC8-4BBB-AE31-FFDC32E8154F}" type="presParOf" srcId="{DCE33430-8DDE-434D-8123-5757B411834F}" destId="{A05E834C-B26C-44C9-9A8C-9F70D6124C05}" srcOrd="2" destOrd="0" presId="urn:microsoft.com/office/officeart/2008/layout/LinedList"/>
    <dgm:cxn modelId="{573C3D8B-F594-4175-9722-9450EA315E00}" type="presParOf" srcId="{A05E834C-B26C-44C9-9A8C-9F70D6124C05}" destId="{AE0EDC33-E3D6-4C6C-BCBB-4000AF3DBE19}" srcOrd="0" destOrd="0" presId="urn:microsoft.com/office/officeart/2008/layout/LinedList"/>
    <dgm:cxn modelId="{B50D5443-CBAE-42E1-8026-1CDD89AD5BF7}" type="presParOf" srcId="{A05E834C-B26C-44C9-9A8C-9F70D6124C05}" destId="{DC8E16DB-5AE4-4F23-84F2-FDAEB510444F}" srcOrd="1" destOrd="0" presId="urn:microsoft.com/office/officeart/2008/layout/LinedList"/>
    <dgm:cxn modelId="{2590F125-638A-4EED-AEB9-62D1439E107D}" type="presParOf" srcId="{A05E834C-B26C-44C9-9A8C-9F70D6124C05}" destId="{7883F763-9DC9-4A68-AD27-1F21CFFA495A}" srcOrd="2" destOrd="0" presId="urn:microsoft.com/office/officeart/2008/layout/LinedList"/>
    <dgm:cxn modelId="{EF901BE9-C103-4603-A799-385F3272D1FF}" type="presParOf" srcId="{DCE33430-8DDE-434D-8123-5757B411834F}" destId="{62E662CD-0522-48B7-8E86-5637DCEC87AD}" srcOrd="3" destOrd="0" presId="urn:microsoft.com/office/officeart/2008/layout/LinedList"/>
    <dgm:cxn modelId="{8D32753F-6A0D-4B8D-B8C9-282F17A56AAE}" type="presParOf" srcId="{DCE33430-8DDE-434D-8123-5757B411834F}" destId="{993B87E6-CE11-4A08-B62C-6E9C0709528F}" srcOrd="4" destOrd="0" presId="urn:microsoft.com/office/officeart/2008/layout/LinedList"/>
    <dgm:cxn modelId="{9E1AE3F9-C9EE-4288-B451-F3F43C6C4FFE}" type="presParOf" srcId="{993B87E6-CE11-4A08-B62C-6E9C0709528F}" destId="{73336F3B-00D9-49CF-9397-D3805BB5A15E}" srcOrd="0" destOrd="0" presId="urn:microsoft.com/office/officeart/2008/layout/LinedList"/>
    <dgm:cxn modelId="{785763D6-2C60-4091-BFE0-15355CAE4E82}" type="presParOf" srcId="{993B87E6-CE11-4A08-B62C-6E9C0709528F}" destId="{F4C2C24E-6F30-422A-86B2-8DFC08E33D3E}" srcOrd="1" destOrd="0" presId="urn:microsoft.com/office/officeart/2008/layout/LinedList"/>
    <dgm:cxn modelId="{20176B42-93B6-4413-B2B8-9CEEAE1CE144}" type="presParOf" srcId="{993B87E6-CE11-4A08-B62C-6E9C0709528F}" destId="{AC5E20E9-39E3-46D4-ADBC-8A30253E7E26}" srcOrd="2" destOrd="0" presId="urn:microsoft.com/office/officeart/2008/layout/LinedList"/>
    <dgm:cxn modelId="{3CB09D3D-3B74-4D54-A1C8-14A6041ABA62}" type="presParOf" srcId="{DCE33430-8DDE-434D-8123-5757B411834F}" destId="{71289111-ADBB-4BCC-921E-30ED679A245A}" srcOrd="5" destOrd="0" presId="urn:microsoft.com/office/officeart/2008/layout/LinedList"/>
    <dgm:cxn modelId="{96F3D7E8-4E23-4757-89A0-63B692E03D0C}" type="presParOf" srcId="{DCE33430-8DDE-434D-8123-5757B411834F}" destId="{D442DDE9-3501-4D0A-A09C-4516FEBB33F1}" srcOrd="6" destOrd="0" presId="urn:microsoft.com/office/officeart/2008/layout/LinedList"/>
    <dgm:cxn modelId="{B82704AF-BC9F-4D94-A130-9A18C715D1C3}" type="presParOf" srcId="{D442DDE9-3501-4D0A-A09C-4516FEBB33F1}" destId="{6ABFD9BD-24E0-48C5-8665-CE8D502D084E}" srcOrd="0" destOrd="0" presId="urn:microsoft.com/office/officeart/2008/layout/LinedList"/>
    <dgm:cxn modelId="{5D1E80E3-2374-45B4-A8D3-95873C66D235}" type="presParOf" srcId="{D442DDE9-3501-4D0A-A09C-4516FEBB33F1}" destId="{20B52152-0B2B-435B-A6C1-4F55576EDC7A}" srcOrd="1" destOrd="0" presId="urn:microsoft.com/office/officeart/2008/layout/LinedList"/>
    <dgm:cxn modelId="{6A06FE3A-1C0F-435C-8FA8-A71B32114F81}" type="presParOf" srcId="{D442DDE9-3501-4D0A-A09C-4516FEBB33F1}" destId="{E1CC3D25-A6FE-4E48-ABFB-B16B6441FDA3}" srcOrd="2" destOrd="0" presId="urn:microsoft.com/office/officeart/2008/layout/LinedList"/>
    <dgm:cxn modelId="{8B34B79D-BB22-4714-8DB2-AE8745F821BC}" type="presParOf" srcId="{1C35B6B4-777E-494F-8116-E0C04FBBDB65}" destId="{8E52F36B-B6D3-4B10-8F65-450651AACDF0}" srcOrd="2" destOrd="0" presId="urn:microsoft.com/office/officeart/2008/layout/LinedList"/>
    <dgm:cxn modelId="{54FB25D2-3969-42CF-8F0C-300492028FA8}" type="presParOf" srcId="{1C35B6B4-777E-494F-8116-E0C04FBBDB65}" destId="{4880E069-5C52-4BA3-BBB2-7ADE6199A7C6}" srcOrd="3" destOrd="0" presId="urn:microsoft.com/office/officeart/2008/layout/LinedList"/>
    <dgm:cxn modelId="{A954B4C6-8ABE-4F4A-A865-276D36975486}" type="presParOf" srcId="{1C35B6B4-777E-494F-8116-E0C04FBBDB65}" destId="{835686D8-CC05-4BFB-8C39-78C2FDC5443B}" srcOrd="4" destOrd="0" presId="urn:microsoft.com/office/officeart/2008/layout/LinedList"/>
    <dgm:cxn modelId="{1A80F92C-7D00-42A3-B05E-38109BAD9B27}" type="presParOf" srcId="{835686D8-CC05-4BFB-8C39-78C2FDC5443B}" destId="{EF08EA10-8166-4756-84E5-339DB111F34B}" srcOrd="0" destOrd="0" presId="urn:microsoft.com/office/officeart/2008/layout/LinedList"/>
    <dgm:cxn modelId="{91A3796A-ABEA-4E1A-B9BC-2ED0D77171F3}" type="presParOf" srcId="{835686D8-CC05-4BFB-8C39-78C2FDC5443B}" destId="{C57F650D-EDE2-44B6-940B-2F2E1B82BCAD}" srcOrd="1" destOrd="0" presId="urn:microsoft.com/office/officeart/2008/layout/LinedList"/>
    <dgm:cxn modelId="{101ACF3A-9BDA-4D0F-9C94-3512E4E428D1}" type="presParOf" srcId="{835686D8-CC05-4BFB-8C39-78C2FDC5443B}" destId="{A2EB29DE-CCDB-4D38-BBC9-10B046C26E05}" srcOrd="2" destOrd="0" presId="urn:microsoft.com/office/officeart/2008/layout/LinedList"/>
    <dgm:cxn modelId="{1E69FA5F-FE65-4A5E-A4CE-369CC48E55C3}" type="presParOf" srcId="{A2EB29DE-CCDB-4D38-BBC9-10B046C26E05}" destId="{634D7679-C8EE-47F9-B8B9-F404A7F3A184}" srcOrd="0" destOrd="0" presId="urn:microsoft.com/office/officeart/2008/layout/LinedList"/>
    <dgm:cxn modelId="{EFE0C3D3-E8EC-483E-8801-EDFA62C01796}" type="presParOf" srcId="{634D7679-C8EE-47F9-B8B9-F404A7F3A184}" destId="{77FB1E3F-426A-484F-9458-1A12A63DF5F8}" srcOrd="0" destOrd="0" presId="urn:microsoft.com/office/officeart/2008/layout/LinedList"/>
    <dgm:cxn modelId="{73942A36-C140-47B4-8BBD-5887745DF44C}" type="presParOf" srcId="{634D7679-C8EE-47F9-B8B9-F404A7F3A184}" destId="{3C7DE9EE-5495-488A-B421-C13FA049372C}" srcOrd="1" destOrd="0" presId="urn:microsoft.com/office/officeart/2008/layout/LinedList"/>
    <dgm:cxn modelId="{68994B01-F457-4AA8-9A2B-7C4F120421C7}" type="presParOf" srcId="{634D7679-C8EE-47F9-B8B9-F404A7F3A184}" destId="{732D9E3B-FC25-4CA7-A9B6-8901FEE2CF7C}" srcOrd="2" destOrd="0" presId="urn:microsoft.com/office/officeart/2008/layout/LinedList"/>
    <dgm:cxn modelId="{63B3ACFE-521D-4068-AD7A-9AEC308296CD}" type="presParOf" srcId="{A2EB29DE-CCDB-4D38-BBC9-10B046C26E05}" destId="{240F441B-9B32-4CE9-99EC-F04854BD952B}" srcOrd="1" destOrd="0" presId="urn:microsoft.com/office/officeart/2008/layout/LinedList"/>
    <dgm:cxn modelId="{14D82A25-9117-4A5A-AA78-A115EE1B3A4D}" type="presParOf" srcId="{A2EB29DE-CCDB-4D38-BBC9-10B046C26E05}" destId="{03D53FB4-265D-4B15-874E-EF6856B5C7BA}" srcOrd="2" destOrd="0" presId="urn:microsoft.com/office/officeart/2008/layout/LinedList"/>
    <dgm:cxn modelId="{F39FFB20-1202-440F-8665-334744ECBC30}" type="presParOf" srcId="{03D53FB4-265D-4B15-874E-EF6856B5C7BA}" destId="{C5A2C0F9-7BD1-4024-8408-A647307C71D1}" srcOrd="0" destOrd="0" presId="urn:microsoft.com/office/officeart/2008/layout/LinedList"/>
    <dgm:cxn modelId="{4D480764-5BEB-4BEE-882E-85644461CB4D}" type="presParOf" srcId="{03D53FB4-265D-4B15-874E-EF6856B5C7BA}" destId="{4270005D-E659-484A-B79E-72AD1DDDC286}" srcOrd="1" destOrd="0" presId="urn:microsoft.com/office/officeart/2008/layout/LinedList"/>
    <dgm:cxn modelId="{30957309-A6B8-4B79-8664-5A55C1457DA1}" type="presParOf" srcId="{03D53FB4-265D-4B15-874E-EF6856B5C7BA}" destId="{63ABDA90-ABEF-4986-B5FE-84AD1D041F7C}" srcOrd="2" destOrd="0" presId="urn:microsoft.com/office/officeart/2008/layout/LinedList"/>
    <dgm:cxn modelId="{D50EAC99-470A-40C2-A5E1-898BFAD99F98}" type="presParOf" srcId="{A2EB29DE-CCDB-4D38-BBC9-10B046C26E05}" destId="{646AC4C3-53CD-4BA3-8640-F450D9AB7CB6}" srcOrd="3" destOrd="0" presId="urn:microsoft.com/office/officeart/2008/layout/LinedList"/>
    <dgm:cxn modelId="{CA213632-0654-4099-9618-8EC06AECF34C}" type="presParOf" srcId="{A2EB29DE-CCDB-4D38-BBC9-10B046C26E05}" destId="{0E007000-07A6-44C2-A91B-30B240D10364}" srcOrd="4" destOrd="0" presId="urn:microsoft.com/office/officeart/2008/layout/LinedList"/>
    <dgm:cxn modelId="{4EFA71E8-51CA-4DBD-BC3E-D2C22237CFD8}" type="presParOf" srcId="{0E007000-07A6-44C2-A91B-30B240D10364}" destId="{9254C768-1352-47B3-A3F4-54604DDD0748}" srcOrd="0" destOrd="0" presId="urn:microsoft.com/office/officeart/2008/layout/LinedList"/>
    <dgm:cxn modelId="{54CAE375-E3E7-4948-A26B-228CCA81ED4A}" type="presParOf" srcId="{0E007000-07A6-44C2-A91B-30B240D10364}" destId="{A81F5E6F-A517-4A77-8486-DF885A251606}" srcOrd="1" destOrd="0" presId="urn:microsoft.com/office/officeart/2008/layout/LinedList"/>
    <dgm:cxn modelId="{CD133E28-4BDE-4EB5-9888-A04827269792}" type="presParOf" srcId="{0E007000-07A6-44C2-A91B-30B240D10364}" destId="{65C67D92-86D8-492A-8F3D-70B102A35DA8}" srcOrd="2" destOrd="0" presId="urn:microsoft.com/office/officeart/2008/layout/LinedList"/>
    <dgm:cxn modelId="{D11A7C25-3DF8-449D-A7AD-A61BC0F63861}" type="presParOf" srcId="{A2EB29DE-CCDB-4D38-BBC9-10B046C26E05}" destId="{42DEEA23-3FB2-41A6-9448-697C7CD866BA}" srcOrd="5" destOrd="0" presId="urn:microsoft.com/office/officeart/2008/layout/LinedList"/>
    <dgm:cxn modelId="{9A83FF0F-C9F6-4A60-B07C-D154B08ED520}" type="presParOf" srcId="{A2EB29DE-CCDB-4D38-BBC9-10B046C26E05}" destId="{62683D31-9E32-4EF5-B1A1-59B4ECAD3F4E}" srcOrd="6" destOrd="0" presId="urn:microsoft.com/office/officeart/2008/layout/LinedList"/>
    <dgm:cxn modelId="{266AF7A4-AAF1-4E7F-B35E-D84E046DE928}" type="presParOf" srcId="{62683D31-9E32-4EF5-B1A1-59B4ECAD3F4E}" destId="{72EB1DE8-D54B-48A6-A1AC-D81C2FF8E336}" srcOrd="0" destOrd="0" presId="urn:microsoft.com/office/officeart/2008/layout/LinedList"/>
    <dgm:cxn modelId="{2BEE2E15-DAEF-484C-97C0-478B0DAB3889}" type="presParOf" srcId="{62683D31-9E32-4EF5-B1A1-59B4ECAD3F4E}" destId="{4D3B43AD-81D9-4C1E-9ED3-BC7953D775FA}" srcOrd="1" destOrd="0" presId="urn:microsoft.com/office/officeart/2008/layout/LinedList"/>
    <dgm:cxn modelId="{A9D9C21C-1C39-4BD4-AC9A-0C18EC029608}" type="presParOf" srcId="{62683D31-9E32-4EF5-B1A1-59B4ECAD3F4E}" destId="{3963F8C1-4133-40B8-BF2B-765CDEB8F123}" srcOrd="2" destOrd="0" presId="urn:microsoft.com/office/officeart/2008/layout/LinedList"/>
    <dgm:cxn modelId="{69C4C08C-F0C3-487C-8094-C8D9FDF107E7}" type="presParOf" srcId="{A2EB29DE-CCDB-4D38-BBC9-10B046C26E05}" destId="{A356251A-CFE4-4FCE-A2E3-1379378E6542}" srcOrd="7" destOrd="0" presId="urn:microsoft.com/office/officeart/2008/layout/LinedList"/>
    <dgm:cxn modelId="{57DA2C65-FF5A-402F-9757-91380DBC6FCF}" type="presParOf" srcId="{A2EB29DE-CCDB-4D38-BBC9-10B046C26E05}" destId="{66839C8D-F9BA-496D-AB07-834FB259A72C}" srcOrd="8" destOrd="0" presId="urn:microsoft.com/office/officeart/2008/layout/LinedList"/>
    <dgm:cxn modelId="{4E2AE94A-2203-4E7C-9DE8-2E3A9E28C1DA}" type="presParOf" srcId="{66839C8D-F9BA-496D-AB07-834FB259A72C}" destId="{E7DA802C-D801-4AC3-A2D5-CA614EFE19E6}" srcOrd="0" destOrd="0" presId="urn:microsoft.com/office/officeart/2008/layout/LinedList"/>
    <dgm:cxn modelId="{2D7FA31D-55DA-4952-84B7-B9098C5E925D}" type="presParOf" srcId="{66839C8D-F9BA-496D-AB07-834FB259A72C}" destId="{EACAE655-D706-432B-B314-147D92CD36E0}" srcOrd="1" destOrd="0" presId="urn:microsoft.com/office/officeart/2008/layout/LinedList"/>
    <dgm:cxn modelId="{AE42E423-119A-4EEF-96AA-C1C0E271673A}" type="presParOf" srcId="{66839C8D-F9BA-496D-AB07-834FB259A72C}" destId="{D0AC44AC-7627-4C5F-9D90-9C27125302EB}" srcOrd="2" destOrd="0" presId="urn:microsoft.com/office/officeart/2008/layout/LinedList"/>
    <dgm:cxn modelId="{3ED089BD-043F-44FA-B4FD-C9BC8BC1BBAE}" type="presParOf" srcId="{A2EB29DE-CCDB-4D38-BBC9-10B046C26E05}" destId="{B7839205-E520-43A0-B21E-D9267A0C0000}" srcOrd="9" destOrd="0" presId="urn:microsoft.com/office/officeart/2008/layout/LinedList"/>
    <dgm:cxn modelId="{1199E9DD-653E-4247-93D3-8DE08E2CF96D}" type="presParOf" srcId="{A2EB29DE-CCDB-4D38-BBC9-10B046C26E05}" destId="{AAEA84D0-6F77-46AC-8E71-B17FC83C38F4}" srcOrd="10" destOrd="0" presId="urn:microsoft.com/office/officeart/2008/layout/LinedList"/>
    <dgm:cxn modelId="{04F33140-383A-4995-8B48-38925C400E63}" type="presParOf" srcId="{AAEA84D0-6F77-46AC-8E71-B17FC83C38F4}" destId="{F1263D87-F614-4C08-9697-741CC1468542}" srcOrd="0" destOrd="0" presId="urn:microsoft.com/office/officeart/2008/layout/LinedList"/>
    <dgm:cxn modelId="{440D6D23-8F68-4F48-8674-8F6DA4E5F277}" type="presParOf" srcId="{AAEA84D0-6F77-46AC-8E71-B17FC83C38F4}" destId="{A0720516-C48B-47EE-83B2-2FF9284A59F7}" srcOrd="1" destOrd="0" presId="urn:microsoft.com/office/officeart/2008/layout/LinedList"/>
    <dgm:cxn modelId="{F3BDB022-DDEA-4064-8116-20F58C1CA05A}" type="presParOf" srcId="{AAEA84D0-6F77-46AC-8E71-B17FC83C38F4}" destId="{EB8C2E24-54D1-4BF9-B074-AD5EA81139B0}" srcOrd="2" destOrd="0" presId="urn:microsoft.com/office/officeart/2008/layout/LinedList"/>
    <dgm:cxn modelId="{86E2CA13-4FCF-4C63-9FBC-4FDDCD0DAB1C}" type="presParOf" srcId="{1C35B6B4-777E-494F-8116-E0C04FBBDB65}" destId="{37D35BB8-79CA-4849-9331-EF3412F8A1D1}" srcOrd="5" destOrd="0" presId="urn:microsoft.com/office/officeart/2008/layout/LinedList"/>
    <dgm:cxn modelId="{72D7147E-D203-4C61-9B25-99CDA2CDFE45}" type="presParOf" srcId="{1C35B6B4-777E-494F-8116-E0C04FBBDB65}" destId="{748CA228-AD5F-4456-A440-6F062A25BF1F}" srcOrd="6" destOrd="0" presId="urn:microsoft.com/office/officeart/2008/layout/LinedList"/>
    <dgm:cxn modelId="{6BFB4664-172B-48B5-8B0F-CDE02FC78805}" type="presParOf" srcId="{1C35B6B4-777E-494F-8116-E0C04FBBDB65}" destId="{F6E261C1-9DEB-45B4-99FE-AD4D6D2AB4F5}" srcOrd="7" destOrd="0" presId="urn:microsoft.com/office/officeart/2008/layout/LinedList"/>
    <dgm:cxn modelId="{9AAEE267-4796-4044-B0F0-57DBBF73D631}" type="presParOf" srcId="{F6E261C1-9DEB-45B4-99FE-AD4D6D2AB4F5}" destId="{097712EC-29B5-43DC-B2BF-B6B33B9FE2FD}" srcOrd="0" destOrd="0" presId="urn:microsoft.com/office/officeart/2008/layout/LinedList"/>
    <dgm:cxn modelId="{44B3CA83-4523-4A4D-9685-517FD750F2AE}" type="presParOf" srcId="{F6E261C1-9DEB-45B4-99FE-AD4D6D2AB4F5}" destId="{9ABD454C-7053-42C5-8D78-A79BA5274EE9}" srcOrd="1" destOrd="0" presId="urn:microsoft.com/office/officeart/2008/layout/LinedList"/>
    <dgm:cxn modelId="{296ECECA-BD4B-48D5-9A44-142042589147}" type="presParOf" srcId="{F6E261C1-9DEB-45B4-99FE-AD4D6D2AB4F5}" destId="{C7B12212-231F-4D5B-A718-602DA85D4DB6}" srcOrd="2" destOrd="0" presId="urn:microsoft.com/office/officeart/2008/layout/LinedList"/>
    <dgm:cxn modelId="{D0D57C6B-79D8-4323-ABEA-669B7278B2CD}" type="presParOf" srcId="{C7B12212-231F-4D5B-A718-602DA85D4DB6}" destId="{EFACF48B-7439-4C65-9E84-661CCB78BB47}" srcOrd="0" destOrd="0" presId="urn:microsoft.com/office/officeart/2008/layout/LinedList"/>
    <dgm:cxn modelId="{6820E9FA-CABC-4F3C-94E9-37BD0E5569ED}" type="presParOf" srcId="{EFACF48B-7439-4C65-9E84-661CCB78BB47}" destId="{C6335F88-3E1A-44CE-9D40-186B704C9461}" srcOrd="0" destOrd="0" presId="urn:microsoft.com/office/officeart/2008/layout/LinedList"/>
    <dgm:cxn modelId="{4EDF1057-C4CD-48ED-AAD4-28ED42E3121C}" type="presParOf" srcId="{EFACF48B-7439-4C65-9E84-661CCB78BB47}" destId="{BA952BF4-E5E2-4FDF-9DA3-C66E31D27BB8}" srcOrd="1" destOrd="0" presId="urn:microsoft.com/office/officeart/2008/layout/LinedList"/>
    <dgm:cxn modelId="{E218EA5B-245C-4F2D-A9E6-A84C9833F4AD}" type="presParOf" srcId="{EFACF48B-7439-4C65-9E84-661CCB78BB47}" destId="{3A86802C-E700-4D4F-ADC6-D3C350E5C1A9}" srcOrd="2" destOrd="0" presId="urn:microsoft.com/office/officeart/2008/layout/LinedList"/>
    <dgm:cxn modelId="{E8FCEA2C-46A1-4186-846E-84F1F415A649}" type="presParOf" srcId="{1C35B6B4-777E-494F-8116-E0C04FBBDB65}" destId="{68A68ECA-3638-4C1E-8067-79B24492EF93}" srcOrd="8" destOrd="0" presId="urn:microsoft.com/office/officeart/2008/layout/LinedList"/>
    <dgm:cxn modelId="{9BFCB8F1-C3D5-4A03-AF5F-4042D13607CF}" type="presParOf" srcId="{1C35B6B4-777E-494F-8116-E0C04FBBDB65}" destId="{14296260-9FA4-4763-A996-5C17C43E283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12729-5D8C-40D9-9A70-494C1CD49FFA}">
      <dsp:nvSpPr>
        <dsp:cNvPr id="0" name=""/>
        <dsp:cNvSpPr/>
      </dsp:nvSpPr>
      <dsp:spPr>
        <a:xfrm>
          <a:off x="3858653" y="357020"/>
          <a:ext cx="2288147" cy="3541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Handling missing data</a:t>
          </a:r>
        </a:p>
      </dsp:txBody>
      <dsp:txXfrm>
        <a:off x="3869027" y="367394"/>
        <a:ext cx="2267399" cy="333433"/>
      </dsp:txXfrm>
    </dsp:sp>
    <dsp:sp modelId="{9BA4128B-5BD6-4996-81A6-0312737ADBFC}">
      <dsp:nvSpPr>
        <dsp:cNvPr id="0" name=""/>
        <dsp:cNvSpPr/>
      </dsp:nvSpPr>
      <dsp:spPr>
        <a:xfrm>
          <a:off x="1974046" y="711201"/>
          <a:ext cx="3028680" cy="292361"/>
        </a:xfrm>
        <a:custGeom>
          <a:avLst/>
          <a:gdLst/>
          <a:ahLst/>
          <a:cxnLst/>
          <a:rect l="0" t="0" r="0" b="0"/>
          <a:pathLst>
            <a:path>
              <a:moveTo>
                <a:pt x="3028680" y="0"/>
              </a:moveTo>
              <a:lnTo>
                <a:pt x="3028680" y="146180"/>
              </a:lnTo>
              <a:lnTo>
                <a:pt x="0" y="146180"/>
              </a:lnTo>
              <a:lnTo>
                <a:pt x="0" y="292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E8F528-67E9-4823-B539-9EFF19247301}">
      <dsp:nvSpPr>
        <dsp:cNvPr id="0" name=""/>
        <dsp:cNvSpPr/>
      </dsp:nvSpPr>
      <dsp:spPr>
        <a:xfrm>
          <a:off x="1425869" y="1003562"/>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Deletion </a:t>
          </a:r>
        </a:p>
      </dsp:txBody>
      <dsp:txXfrm>
        <a:off x="1447276" y="1024969"/>
        <a:ext cx="1053540" cy="688089"/>
      </dsp:txXfrm>
    </dsp:sp>
    <dsp:sp modelId="{1B75354E-E073-4342-B2B7-BBAB63E8EB88}">
      <dsp:nvSpPr>
        <dsp:cNvPr id="0" name=""/>
        <dsp:cNvSpPr/>
      </dsp:nvSpPr>
      <dsp:spPr>
        <a:xfrm>
          <a:off x="548785" y="1734466"/>
          <a:ext cx="1425261" cy="292361"/>
        </a:xfrm>
        <a:custGeom>
          <a:avLst/>
          <a:gdLst/>
          <a:ahLst/>
          <a:cxnLst/>
          <a:rect l="0" t="0" r="0" b="0"/>
          <a:pathLst>
            <a:path>
              <a:moveTo>
                <a:pt x="1425261" y="0"/>
              </a:moveTo>
              <a:lnTo>
                <a:pt x="1425261" y="146180"/>
              </a:lnTo>
              <a:lnTo>
                <a:pt x="0" y="146180"/>
              </a:lnTo>
              <a:lnTo>
                <a:pt x="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8F3886-853F-41E0-BE12-80D5926D1DBB}">
      <dsp:nvSpPr>
        <dsp:cNvPr id="0" name=""/>
        <dsp:cNvSpPr/>
      </dsp:nvSpPr>
      <dsp:spPr>
        <a:xfrm>
          <a:off x="608" y="2026827"/>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Deleting rows</a:t>
          </a:r>
        </a:p>
      </dsp:txBody>
      <dsp:txXfrm>
        <a:off x="22015" y="2048234"/>
        <a:ext cx="1053540" cy="688089"/>
      </dsp:txXfrm>
    </dsp:sp>
    <dsp:sp modelId="{89108B30-B310-4183-A677-5624F6B59C1D}">
      <dsp:nvSpPr>
        <dsp:cNvPr id="0" name=""/>
        <dsp:cNvSpPr/>
      </dsp:nvSpPr>
      <dsp:spPr>
        <a:xfrm>
          <a:off x="1928326" y="1734466"/>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2343FF-E3C9-4D9A-A675-40F47A9D7761}">
      <dsp:nvSpPr>
        <dsp:cNvPr id="0" name=""/>
        <dsp:cNvSpPr/>
      </dsp:nvSpPr>
      <dsp:spPr>
        <a:xfrm>
          <a:off x="1425869" y="2026827"/>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Pairwise deletion </a:t>
          </a:r>
        </a:p>
      </dsp:txBody>
      <dsp:txXfrm>
        <a:off x="1447276" y="2048234"/>
        <a:ext cx="1053540" cy="688089"/>
      </dsp:txXfrm>
    </dsp:sp>
    <dsp:sp modelId="{62C3BBF2-2759-44C3-9AAE-3A5EEA85025A}">
      <dsp:nvSpPr>
        <dsp:cNvPr id="0" name=""/>
        <dsp:cNvSpPr/>
      </dsp:nvSpPr>
      <dsp:spPr>
        <a:xfrm>
          <a:off x="1974046" y="1734466"/>
          <a:ext cx="1425261" cy="292361"/>
        </a:xfrm>
        <a:custGeom>
          <a:avLst/>
          <a:gdLst/>
          <a:ahLst/>
          <a:cxnLst/>
          <a:rect l="0" t="0" r="0" b="0"/>
          <a:pathLst>
            <a:path>
              <a:moveTo>
                <a:pt x="0" y="0"/>
              </a:moveTo>
              <a:lnTo>
                <a:pt x="0" y="146180"/>
              </a:lnTo>
              <a:lnTo>
                <a:pt x="1425261" y="146180"/>
              </a:lnTo>
              <a:lnTo>
                <a:pt x="1425261"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4848E4-DB6D-4FFB-A946-EBB0C2EC35D6}">
      <dsp:nvSpPr>
        <dsp:cNvPr id="0" name=""/>
        <dsp:cNvSpPr/>
      </dsp:nvSpPr>
      <dsp:spPr>
        <a:xfrm>
          <a:off x="2851130" y="2026827"/>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Deleting columns</a:t>
          </a:r>
        </a:p>
      </dsp:txBody>
      <dsp:txXfrm>
        <a:off x="2872537" y="2048234"/>
        <a:ext cx="1053540" cy="688089"/>
      </dsp:txXfrm>
    </dsp:sp>
    <dsp:sp modelId="{FE8CD16B-E078-4D75-BBDD-59F3149BB11D}">
      <dsp:nvSpPr>
        <dsp:cNvPr id="0" name=""/>
        <dsp:cNvSpPr/>
      </dsp:nvSpPr>
      <dsp:spPr>
        <a:xfrm>
          <a:off x="5002727" y="711201"/>
          <a:ext cx="3709395" cy="272042"/>
        </a:xfrm>
        <a:custGeom>
          <a:avLst/>
          <a:gdLst/>
          <a:ahLst/>
          <a:cxnLst/>
          <a:rect l="0" t="0" r="0" b="0"/>
          <a:pathLst>
            <a:path>
              <a:moveTo>
                <a:pt x="0" y="0"/>
              </a:moveTo>
              <a:lnTo>
                <a:pt x="0" y="136021"/>
              </a:lnTo>
              <a:lnTo>
                <a:pt x="3709395" y="136021"/>
              </a:lnTo>
              <a:lnTo>
                <a:pt x="3709395" y="2720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A217E4-EBF9-4145-A611-4EF65C41DE59}">
      <dsp:nvSpPr>
        <dsp:cNvPr id="0" name=""/>
        <dsp:cNvSpPr/>
      </dsp:nvSpPr>
      <dsp:spPr>
        <a:xfrm>
          <a:off x="8163945" y="983243"/>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Imputation </a:t>
          </a:r>
        </a:p>
      </dsp:txBody>
      <dsp:txXfrm>
        <a:off x="8185352" y="1004650"/>
        <a:ext cx="1053540" cy="688089"/>
      </dsp:txXfrm>
    </dsp:sp>
    <dsp:sp modelId="{84AE2B35-F34D-4551-8C3E-59F2DE65327F}">
      <dsp:nvSpPr>
        <dsp:cNvPr id="0" name=""/>
        <dsp:cNvSpPr/>
      </dsp:nvSpPr>
      <dsp:spPr>
        <a:xfrm>
          <a:off x="6249830" y="1714146"/>
          <a:ext cx="2462292" cy="312680"/>
        </a:xfrm>
        <a:custGeom>
          <a:avLst/>
          <a:gdLst/>
          <a:ahLst/>
          <a:cxnLst/>
          <a:rect l="0" t="0" r="0" b="0"/>
          <a:pathLst>
            <a:path>
              <a:moveTo>
                <a:pt x="2462292" y="0"/>
              </a:moveTo>
              <a:lnTo>
                <a:pt x="2462292" y="156340"/>
              </a:lnTo>
              <a:lnTo>
                <a:pt x="0" y="156340"/>
              </a:lnTo>
              <a:lnTo>
                <a:pt x="0" y="3126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359188-E905-4B0A-988D-C595A8A3C152}">
      <dsp:nvSpPr>
        <dsp:cNvPr id="0" name=""/>
        <dsp:cNvSpPr/>
      </dsp:nvSpPr>
      <dsp:spPr>
        <a:xfrm>
          <a:off x="5701653" y="2026827"/>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Time-series</a:t>
          </a:r>
        </a:p>
      </dsp:txBody>
      <dsp:txXfrm>
        <a:off x="5723060" y="2048234"/>
        <a:ext cx="1053540" cy="688089"/>
      </dsp:txXfrm>
    </dsp:sp>
    <dsp:sp modelId="{79E9061F-6F9E-46DC-A783-3A1A9CB2D2F9}">
      <dsp:nvSpPr>
        <dsp:cNvPr id="0" name=""/>
        <dsp:cNvSpPr/>
      </dsp:nvSpPr>
      <dsp:spPr>
        <a:xfrm>
          <a:off x="4824569" y="2757730"/>
          <a:ext cx="1425261" cy="292361"/>
        </a:xfrm>
        <a:custGeom>
          <a:avLst/>
          <a:gdLst/>
          <a:ahLst/>
          <a:cxnLst/>
          <a:rect l="0" t="0" r="0" b="0"/>
          <a:pathLst>
            <a:path>
              <a:moveTo>
                <a:pt x="1425261" y="0"/>
              </a:moveTo>
              <a:lnTo>
                <a:pt x="1425261" y="146180"/>
              </a:lnTo>
              <a:lnTo>
                <a:pt x="0" y="146180"/>
              </a:lnTo>
              <a:lnTo>
                <a:pt x="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5A1BED-CA22-41DB-AE5D-E39CB2CA6108}">
      <dsp:nvSpPr>
        <dsp:cNvPr id="0" name=""/>
        <dsp:cNvSpPr/>
      </dsp:nvSpPr>
      <dsp:spPr>
        <a:xfrm>
          <a:off x="4276391" y="3050091"/>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Without trend &amp; wo seasonality </a:t>
          </a:r>
        </a:p>
      </dsp:txBody>
      <dsp:txXfrm>
        <a:off x="4297798" y="3071498"/>
        <a:ext cx="1053540" cy="688089"/>
      </dsp:txXfrm>
    </dsp:sp>
    <dsp:sp modelId="{1B48D3F5-7413-420C-A676-240A6AAB7160}">
      <dsp:nvSpPr>
        <dsp:cNvPr id="0" name=""/>
        <dsp:cNvSpPr/>
      </dsp:nvSpPr>
      <dsp:spPr>
        <a:xfrm>
          <a:off x="4778849" y="3780995"/>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6EE0B2-4C33-48CB-B5DA-D0192967ECC4}">
      <dsp:nvSpPr>
        <dsp:cNvPr id="0" name=""/>
        <dsp:cNvSpPr/>
      </dsp:nvSpPr>
      <dsp:spPr>
        <a:xfrm>
          <a:off x="4276391" y="4073356"/>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Mean, Median, Mode, Random sample imputation</a:t>
          </a:r>
        </a:p>
      </dsp:txBody>
      <dsp:txXfrm>
        <a:off x="4297798" y="4094763"/>
        <a:ext cx="1053540" cy="688089"/>
      </dsp:txXfrm>
    </dsp:sp>
    <dsp:sp modelId="{008A0BCD-9C73-4B22-A68C-19642EB8C72F}">
      <dsp:nvSpPr>
        <dsp:cNvPr id="0" name=""/>
        <dsp:cNvSpPr/>
      </dsp:nvSpPr>
      <dsp:spPr>
        <a:xfrm>
          <a:off x="6204110" y="2757730"/>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41C78-28BE-47A3-A7D1-F5C50D64A638}">
      <dsp:nvSpPr>
        <dsp:cNvPr id="0" name=""/>
        <dsp:cNvSpPr/>
      </dsp:nvSpPr>
      <dsp:spPr>
        <a:xfrm>
          <a:off x="5701653" y="3050091"/>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With trend &amp; wo seasonality</a:t>
          </a:r>
        </a:p>
      </dsp:txBody>
      <dsp:txXfrm>
        <a:off x="5723060" y="3071498"/>
        <a:ext cx="1053540" cy="688089"/>
      </dsp:txXfrm>
    </dsp:sp>
    <dsp:sp modelId="{5FB76BF3-B382-4598-99DA-5222FF2FA253}">
      <dsp:nvSpPr>
        <dsp:cNvPr id="0" name=""/>
        <dsp:cNvSpPr/>
      </dsp:nvSpPr>
      <dsp:spPr>
        <a:xfrm>
          <a:off x="6204110" y="3780995"/>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97DF9F-44FF-4E5B-9DDB-F95D774D3A5E}">
      <dsp:nvSpPr>
        <dsp:cNvPr id="0" name=""/>
        <dsp:cNvSpPr/>
      </dsp:nvSpPr>
      <dsp:spPr>
        <a:xfrm>
          <a:off x="5701653" y="4073356"/>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Linear interpolation</a:t>
          </a:r>
        </a:p>
      </dsp:txBody>
      <dsp:txXfrm>
        <a:off x="5723060" y="4094763"/>
        <a:ext cx="1053540" cy="688089"/>
      </dsp:txXfrm>
    </dsp:sp>
    <dsp:sp modelId="{77633404-4EBB-4196-AF65-963C3F9ADE5D}">
      <dsp:nvSpPr>
        <dsp:cNvPr id="0" name=""/>
        <dsp:cNvSpPr/>
      </dsp:nvSpPr>
      <dsp:spPr>
        <a:xfrm>
          <a:off x="6249830" y="2757730"/>
          <a:ext cx="1425261" cy="292361"/>
        </a:xfrm>
        <a:custGeom>
          <a:avLst/>
          <a:gdLst/>
          <a:ahLst/>
          <a:cxnLst/>
          <a:rect l="0" t="0" r="0" b="0"/>
          <a:pathLst>
            <a:path>
              <a:moveTo>
                <a:pt x="0" y="0"/>
              </a:moveTo>
              <a:lnTo>
                <a:pt x="0" y="146180"/>
              </a:lnTo>
              <a:lnTo>
                <a:pt x="1425261" y="146180"/>
              </a:lnTo>
              <a:lnTo>
                <a:pt x="1425261"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E9E290-DFCA-4F00-98D3-C3AC627E8FD8}">
      <dsp:nvSpPr>
        <dsp:cNvPr id="0" name=""/>
        <dsp:cNvSpPr/>
      </dsp:nvSpPr>
      <dsp:spPr>
        <a:xfrm>
          <a:off x="7126914" y="3050091"/>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With trend &amp; with seasonality</a:t>
          </a:r>
        </a:p>
      </dsp:txBody>
      <dsp:txXfrm>
        <a:off x="7148321" y="3071498"/>
        <a:ext cx="1053540" cy="688089"/>
      </dsp:txXfrm>
    </dsp:sp>
    <dsp:sp modelId="{82A54F2C-3EB2-4232-A4DA-6CBF05CDD815}">
      <dsp:nvSpPr>
        <dsp:cNvPr id="0" name=""/>
        <dsp:cNvSpPr/>
      </dsp:nvSpPr>
      <dsp:spPr>
        <a:xfrm>
          <a:off x="7629371" y="3780995"/>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AFC8ED-E08F-44A1-B666-3203DE87F4EC}">
      <dsp:nvSpPr>
        <dsp:cNvPr id="0" name=""/>
        <dsp:cNvSpPr/>
      </dsp:nvSpPr>
      <dsp:spPr>
        <a:xfrm>
          <a:off x="7126914" y="4073356"/>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Seasonal adjustment + interpolation</a:t>
          </a:r>
        </a:p>
      </dsp:txBody>
      <dsp:txXfrm>
        <a:off x="7148321" y="4094763"/>
        <a:ext cx="1053540" cy="688089"/>
      </dsp:txXfrm>
    </dsp:sp>
    <dsp:sp modelId="{4527C775-383D-4976-9F15-E47C7D6AAB20}">
      <dsp:nvSpPr>
        <dsp:cNvPr id="0" name=""/>
        <dsp:cNvSpPr/>
      </dsp:nvSpPr>
      <dsp:spPr>
        <a:xfrm>
          <a:off x="8712122" y="1714146"/>
          <a:ext cx="1100860" cy="312680"/>
        </a:xfrm>
        <a:custGeom>
          <a:avLst/>
          <a:gdLst/>
          <a:ahLst/>
          <a:cxnLst/>
          <a:rect l="0" t="0" r="0" b="0"/>
          <a:pathLst>
            <a:path>
              <a:moveTo>
                <a:pt x="0" y="0"/>
              </a:moveTo>
              <a:lnTo>
                <a:pt x="0" y="156340"/>
              </a:lnTo>
              <a:lnTo>
                <a:pt x="1100860" y="156340"/>
              </a:lnTo>
              <a:lnTo>
                <a:pt x="1100860" y="3126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78EA11-E5D1-4BB6-8520-3762D7B097AF}">
      <dsp:nvSpPr>
        <dsp:cNvPr id="0" name=""/>
        <dsp:cNvSpPr/>
      </dsp:nvSpPr>
      <dsp:spPr>
        <a:xfrm>
          <a:off x="9264806" y="2026827"/>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General problem</a:t>
          </a:r>
        </a:p>
      </dsp:txBody>
      <dsp:txXfrm>
        <a:off x="9286213" y="2048234"/>
        <a:ext cx="1053540" cy="688089"/>
      </dsp:txXfrm>
    </dsp:sp>
    <dsp:sp modelId="{555AC8E2-66F7-428F-B40E-024293294648}">
      <dsp:nvSpPr>
        <dsp:cNvPr id="0" name=""/>
        <dsp:cNvSpPr/>
      </dsp:nvSpPr>
      <dsp:spPr>
        <a:xfrm>
          <a:off x="9100353" y="2757730"/>
          <a:ext cx="712630" cy="292361"/>
        </a:xfrm>
        <a:custGeom>
          <a:avLst/>
          <a:gdLst/>
          <a:ahLst/>
          <a:cxnLst/>
          <a:rect l="0" t="0" r="0" b="0"/>
          <a:pathLst>
            <a:path>
              <a:moveTo>
                <a:pt x="712630" y="0"/>
              </a:moveTo>
              <a:lnTo>
                <a:pt x="712630" y="146180"/>
              </a:lnTo>
              <a:lnTo>
                <a:pt x="0" y="146180"/>
              </a:lnTo>
              <a:lnTo>
                <a:pt x="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4F916-1616-421A-8553-B2D38604FFAE}">
      <dsp:nvSpPr>
        <dsp:cNvPr id="0" name=""/>
        <dsp:cNvSpPr/>
      </dsp:nvSpPr>
      <dsp:spPr>
        <a:xfrm>
          <a:off x="8552175" y="3050091"/>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Categorical</a:t>
          </a:r>
        </a:p>
      </dsp:txBody>
      <dsp:txXfrm>
        <a:off x="8573582" y="3071498"/>
        <a:ext cx="1053540" cy="688089"/>
      </dsp:txXfrm>
    </dsp:sp>
    <dsp:sp modelId="{7DF2BBF7-A666-4021-B91B-3190D453DF7A}">
      <dsp:nvSpPr>
        <dsp:cNvPr id="0" name=""/>
        <dsp:cNvSpPr/>
      </dsp:nvSpPr>
      <dsp:spPr>
        <a:xfrm>
          <a:off x="9054633" y="3780995"/>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AD5321-2AE5-45A9-A257-0E363AEEAE91}">
      <dsp:nvSpPr>
        <dsp:cNvPr id="0" name=""/>
        <dsp:cNvSpPr/>
      </dsp:nvSpPr>
      <dsp:spPr>
        <a:xfrm>
          <a:off x="8552175" y="4073356"/>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Make NA as level, multiple imputation, logistic regression</a:t>
          </a:r>
        </a:p>
      </dsp:txBody>
      <dsp:txXfrm>
        <a:off x="8573582" y="4094763"/>
        <a:ext cx="1053540" cy="688089"/>
      </dsp:txXfrm>
    </dsp:sp>
    <dsp:sp modelId="{89B47549-A750-4530-B934-D441507BAD71}">
      <dsp:nvSpPr>
        <dsp:cNvPr id="0" name=""/>
        <dsp:cNvSpPr/>
      </dsp:nvSpPr>
      <dsp:spPr>
        <a:xfrm>
          <a:off x="9812983" y="2757730"/>
          <a:ext cx="712630" cy="292361"/>
        </a:xfrm>
        <a:custGeom>
          <a:avLst/>
          <a:gdLst/>
          <a:ahLst/>
          <a:cxnLst/>
          <a:rect l="0" t="0" r="0" b="0"/>
          <a:pathLst>
            <a:path>
              <a:moveTo>
                <a:pt x="0" y="0"/>
              </a:moveTo>
              <a:lnTo>
                <a:pt x="0" y="146180"/>
              </a:lnTo>
              <a:lnTo>
                <a:pt x="712630" y="146180"/>
              </a:lnTo>
              <a:lnTo>
                <a:pt x="71263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1F47B6-3836-42D7-99AF-57F8FEB97540}">
      <dsp:nvSpPr>
        <dsp:cNvPr id="0" name=""/>
        <dsp:cNvSpPr/>
      </dsp:nvSpPr>
      <dsp:spPr>
        <a:xfrm>
          <a:off x="9977436" y="3050091"/>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Continuous </a:t>
          </a:r>
        </a:p>
      </dsp:txBody>
      <dsp:txXfrm>
        <a:off x="9998843" y="3071498"/>
        <a:ext cx="1053540" cy="688089"/>
      </dsp:txXfrm>
    </dsp:sp>
    <dsp:sp modelId="{592F82DA-BFDA-4CF7-B7CD-EDE7E757610E}">
      <dsp:nvSpPr>
        <dsp:cNvPr id="0" name=""/>
        <dsp:cNvSpPr/>
      </dsp:nvSpPr>
      <dsp:spPr>
        <a:xfrm>
          <a:off x="10479894" y="3780995"/>
          <a:ext cx="91440" cy="292361"/>
        </a:xfrm>
        <a:custGeom>
          <a:avLst/>
          <a:gdLst/>
          <a:ahLst/>
          <a:cxnLst/>
          <a:rect l="0" t="0" r="0" b="0"/>
          <a:pathLst>
            <a:path>
              <a:moveTo>
                <a:pt x="45720" y="0"/>
              </a:moveTo>
              <a:lnTo>
                <a:pt x="45720" y="29236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6F7E18-1550-45A1-A686-AA97F4E2AA73}">
      <dsp:nvSpPr>
        <dsp:cNvPr id="0" name=""/>
        <dsp:cNvSpPr/>
      </dsp:nvSpPr>
      <dsp:spPr>
        <a:xfrm>
          <a:off x="9977436" y="4073356"/>
          <a:ext cx="1096354" cy="7309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Mean, median, mode, multiple imputation, linear regression</a:t>
          </a:r>
        </a:p>
      </dsp:txBody>
      <dsp:txXfrm>
        <a:off x="9998843" y="4094763"/>
        <a:ext cx="1053540" cy="688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F1174-C007-4BCC-9AF7-368E50C7A0D5}">
      <dsp:nvSpPr>
        <dsp:cNvPr id="0" name=""/>
        <dsp:cNvSpPr/>
      </dsp:nvSpPr>
      <dsp:spPr>
        <a:xfrm>
          <a:off x="0" y="0"/>
          <a:ext cx="108630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B7C09-790E-4594-A75E-AA16B25A26EF}">
      <dsp:nvSpPr>
        <dsp:cNvPr id="0" name=""/>
        <dsp:cNvSpPr/>
      </dsp:nvSpPr>
      <dsp:spPr>
        <a:xfrm>
          <a:off x="0" y="0"/>
          <a:ext cx="2172604" cy="5345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Supervised Learning</a:t>
          </a:r>
        </a:p>
      </dsp:txBody>
      <dsp:txXfrm>
        <a:off x="0" y="0"/>
        <a:ext cx="2172604" cy="5345998"/>
      </dsp:txXfrm>
    </dsp:sp>
    <dsp:sp modelId="{C72E1179-249E-42FB-B4A9-08FE248EFAE5}">
      <dsp:nvSpPr>
        <dsp:cNvPr id="0" name=""/>
        <dsp:cNvSpPr/>
      </dsp:nvSpPr>
      <dsp:spPr>
        <a:xfrm>
          <a:off x="2335549" y="99584"/>
          <a:ext cx="4182262" cy="1991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Numeric Prediction</a:t>
          </a:r>
        </a:p>
      </dsp:txBody>
      <dsp:txXfrm>
        <a:off x="2335549" y="99584"/>
        <a:ext cx="4182262" cy="1991697"/>
      </dsp:txXfrm>
    </dsp:sp>
    <dsp:sp modelId="{389E2A73-4A9C-423D-9B94-8156FB2D3A82}">
      <dsp:nvSpPr>
        <dsp:cNvPr id="0" name=""/>
        <dsp:cNvSpPr/>
      </dsp:nvSpPr>
      <dsp:spPr>
        <a:xfrm>
          <a:off x="6680757" y="99584"/>
          <a:ext cx="4182262" cy="497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Linear Regression</a:t>
          </a:r>
        </a:p>
      </dsp:txBody>
      <dsp:txXfrm>
        <a:off x="6680757" y="99584"/>
        <a:ext cx="4182262" cy="497924"/>
      </dsp:txXfrm>
    </dsp:sp>
    <dsp:sp modelId="{12BB2E5B-A164-40A7-AA56-18BA22B887EC}">
      <dsp:nvSpPr>
        <dsp:cNvPr id="0" name=""/>
        <dsp:cNvSpPr/>
      </dsp:nvSpPr>
      <dsp:spPr>
        <a:xfrm>
          <a:off x="6517812" y="597509"/>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8E16DB-5AE4-4F23-84F2-FDAEB510444F}">
      <dsp:nvSpPr>
        <dsp:cNvPr id="0" name=""/>
        <dsp:cNvSpPr/>
      </dsp:nvSpPr>
      <dsp:spPr>
        <a:xfrm>
          <a:off x="6680757" y="597509"/>
          <a:ext cx="4182262" cy="497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Support Vector Regression</a:t>
          </a:r>
        </a:p>
      </dsp:txBody>
      <dsp:txXfrm>
        <a:off x="6680757" y="597509"/>
        <a:ext cx="4182262" cy="497924"/>
      </dsp:txXfrm>
    </dsp:sp>
    <dsp:sp modelId="{62E662CD-0522-48B7-8E86-5637DCEC87AD}">
      <dsp:nvSpPr>
        <dsp:cNvPr id="0" name=""/>
        <dsp:cNvSpPr/>
      </dsp:nvSpPr>
      <dsp:spPr>
        <a:xfrm>
          <a:off x="6517812" y="1095433"/>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C2C24E-6F30-422A-86B2-8DFC08E33D3E}">
      <dsp:nvSpPr>
        <dsp:cNvPr id="0" name=""/>
        <dsp:cNvSpPr/>
      </dsp:nvSpPr>
      <dsp:spPr>
        <a:xfrm>
          <a:off x="6680757" y="1095433"/>
          <a:ext cx="4182262" cy="497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Decision Tree Regression</a:t>
          </a:r>
        </a:p>
      </dsp:txBody>
      <dsp:txXfrm>
        <a:off x="6680757" y="1095433"/>
        <a:ext cx="4182262" cy="497924"/>
      </dsp:txXfrm>
    </dsp:sp>
    <dsp:sp modelId="{71289111-ADBB-4BCC-921E-30ED679A245A}">
      <dsp:nvSpPr>
        <dsp:cNvPr id="0" name=""/>
        <dsp:cNvSpPr/>
      </dsp:nvSpPr>
      <dsp:spPr>
        <a:xfrm>
          <a:off x="6517812" y="1593357"/>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B52152-0B2B-435B-A6C1-4F55576EDC7A}">
      <dsp:nvSpPr>
        <dsp:cNvPr id="0" name=""/>
        <dsp:cNvSpPr/>
      </dsp:nvSpPr>
      <dsp:spPr>
        <a:xfrm>
          <a:off x="6680757" y="1593357"/>
          <a:ext cx="4182262" cy="497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Random Forest Regression</a:t>
          </a:r>
        </a:p>
      </dsp:txBody>
      <dsp:txXfrm>
        <a:off x="6680757" y="1593357"/>
        <a:ext cx="4182262" cy="497924"/>
      </dsp:txXfrm>
    </dsp:sp>
    <dsp:sp modelId="{8E52F36B-B6D3-4B10-8F65-450651AACDF0}">
      <dsp:nvSpPr>
        <dsp:cNvPr id="0" name=""/>
        <dsp:cNvSpPr/>
      </dsp:nvSpPr>
      <dsp:spPr>
        <a:xfrm>
          <a:off x="2172604" y="2091282"/>
          <a:ext cx="8690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7F650D-EDE2-44B6-940B-2F2E1B82BCAD}">
      <dsp:nvSpPr>
        <dsp:cNvPr id="0" name=""/>
        <dsp:cNvSpPr/>
      </dsp:nvSpPr>
      <dsp:spPr>
        <a:xfrm>
          <a:off x="2335549" y="2190867"/>
          <a:ext cx="4182262" cy="1991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Classification</a:t>
          </a:r>
        </a:p>
      </dsp:txBody>
      <dsp:txXfrm>
        <a:off x="2335549" y="2190867"/>
        <a:ext cx="4182262" cy="1991697"/>
      </dsp:txXfrm>
    </dsp:sp>
    <dsp:sp modelId="{3C7DE9EE-5495-488A-B421-C13FA049372C}">
      <dsp:nvSpPr>
        <dsp:cNvPr id="0" name=""/>
        <dsp:cNvSpPr/>
      </dsp:nvSpPr>
      <dsp:spPr>
        <a:xfrm>
          <a:off x="6680757" y="2190867"/>
          <a:ext cx="4182262" cy="33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Logistic Regression</a:t>
          </a:r>
        </a:p>
      </dsp:txBody>
      <dsp:txXfrm>
        <a:off x="6680757" y="2190867"/>
        <a:ext cx="4182262" cy="331625"/>
      </dsp:txXfrm>
    </dsp:sp>
    <dsp:sp modelId="{240F441B-9B32-4CE9-99EC-F04854BD952B}">
      <dsp:nvSpPr>
        <dsp:cNvPr id="0" name=""/>
        <dsp:cNvSpPr/>
      </dsp:nvSpPr>
      <dsp:spPr>
        <a:xfrm>
          <a:off x="6517812" y="2522492"/>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0005D-E659-484A-B79E-72AD1DDDC286}">
      <dsp:nvSpPr>
        <dsp:cNvPr id="0" name=""/>
        <dsp:cNvSpPr/>
      </dsp:nvSpPr>
      <dsp:spPr>
        <a:xfrm>
          <a:off x="6680757" y="2522492"/>
          <a:ext cx="4182262" cy="33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K nearest neighbor (k-NN)</a:t>
          </a:r>
        </a:p>
      </dsp:txBody>
      <dsp:txXfrm>
        <a:off x="6680757" y="2522492"/>
        <a:ext cx="4182262" cy="331625"/>
      </dsp:txXfrm>
    </dsp:sp>
    <dsp:sp modelId="{646AC4C3-53CD-4BA3-8640-F450D9AB7CB6}">
      <dsp:nvSpPr>
        <dsp:cNvPr id="0" name=""/>
        <dsp:cNvSpPr/>
      </dsp:nvSpPr>
      <dsp:spPr>
        <a:xfrm>
          <a:off x="6517812" y="2854118"/>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1F5E6F-A517-4A77-8486-DF885A251606}">
      <dsp:nvSpPr>
        <dsp:cNvPr id="0" name=""/>
        <dsp:cNvSpPr/>
      </dsp:nvSpPr>
      <dsp:spPr>
        <a:xfrm>
          <a:off x="6680757" y="2854118"/>
          <a:ext cx="4182262" cy="33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Support Vector Machine (SVM)</a:t>
          </a:r>
        </a:p>
      </dsp:txBody>
      <dsp:txXfrm>
        <a:off x="6680757" y="2854118"/>
        <a:ext cx="4182262" cy="331625"/>
      </dsp:txXfrm>
    </dsp:sp>
    <dsp:sp modelId="{42DEEA23-3FB2-41A6-9448-697C7CD866BA}">
      <dsp:nvSpPr>
        <dsp:cNvPr id="0" name=""/>
        <dsp:cNvSpPr/>
      </dsp:nvSpPr>
      <dsp:spPr>
        <a:xfrm>
          <a:off x="6517812" y="3185743"/>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3B43AD-81D9-4C1E-9ED3-BC7953D775FA}">
      <dsp:nvSpPr>
        <dsp:cNvPr id="0" name=""/>
        <dsp:cNvSpPr/>
      </dsp:nvSpPr>
      <dsp:spPr>
        <a:xfrm>
          <a:off x="6680757" y="3185743"/>
          <a:ext cx="4182262" cy="33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Naïve Bayes</a:t>
          </a:r>
        </a:p>
      </dsp:txBody>
      <dsp:txXfrm>
        <a:off x="6680757" y="3185743"/>
        <a:ext cx="4182262" cy="331625"/>
      </dsp:txXfrm>
    </dsp:sp>
    <dsp:sp modelId="{A356251A-CFE4-4FCE-A2E3-1379378E6542}">
      <dsp:nvSpPr>
        <dsp:cNvPr id="0" name=""/>
        <dsp:cNvSpPr/>
      </dsp:nvSpPr>
      <dsp:spPr>
        <a:xfrm>
          <a:off x="6517812" y="3517368"/>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CAE655-D706-432B-B314-147D92CD36E0}">
      <dsp:nvSpPr>
        <dsp:cNvPr id="0" name=""/>
        <dsp:cNvSpPr/>
      </dsp:nvSpPr>
      <dsp:spPr>
        <a:xfrm>
          <a:off x="6680757" y="3517368"/>
          <a:ext cx="4182262" cy="33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Decision Tree Classification</a:t>
          </a:r>
        </a:p>
      </dsp:txBody>
      <dsp:txXfrm>
        <a:off x="6680757" y="3517368"/>
        <a:ext cx="4182262" cy="331625"/>
      </dsp:txXfrm>
    </dsp:sp>
    <dsp:sp modelId="{B7839205-E520-43A0-B21E-D9267A0C0000}">
      <dsp:nvSpPr>
        <dsp:cNvPr id="0" name=""/>
        <dsp:cNvSpPr/>
      </dsp:nvSpPr>
      <dsp:spPr>
        <a:xfrm>
          <a:off x="6517812" y="3848994"/>
          <a:ext cx="4182262"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720516-C48B-47EE-83B2-2FF9284A59F7}">
      <dsp:nvSpPr>
        <dsp:cNvPr id="0" name=""/>
        <dsp:cNvSpPr/>
      </dsp:nvSpPr>
      <dsp:spPr>
        <a:xfrm>
          <a:off x="6680757" y="3848994"/>
          <a:ext cx="4182262" cy="331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Random Forest Classification</a:t>
          </a:r>
        </a:p>
      </dsp:txBody>
      <dsp:txXfrm>
        <a:off x="6680757" y="3848994"/>
        <a:ext cx="4182262" cy="331625"/>
      </dsp:txXfrm>
    </dsp:sp>
    <dsp:sp modelId="{37D35BB8-79CA-4849-9331-EF3412F8A1D1}">
      <dsp:nvSpPr>
        <dsp:cNvPr id="0" name=""/>
        <dsp:cNvSpPr/>
      </dsp:nvSpPr>
      <dsp:spPr>
        <a:xfrm>
          <a:off x="2172604" y="4182564"/>
          <a:ext cx="8690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BD454C-7053-42C5-8D78-A79BA5274EE9}">
      <dsp:nvSpPr>
        <dsp:cNvPr id="0" name=""/>
        <dsp:cNvSpPr/>
      </dsp:nvSpPr>
      <dsp:spPr>
        <a:xfrm>
          <a:off x="2335549" y="4282149"/>
          <a:ext cx="4182262" cy="962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dirty="0"/>
            <a:t>Time series</a:t>
          </a:r>
        </a:p>
      </dsp:txBody>
      <dsp:txXfrm>
        <a:off x="2335549" y="4282149"/>
        <a:ext cx="4182262" cy="962328"/>
      </dsp:txXfrm>
    </dsp:sp>
    <dsp:sp modelId="{BA952BF4-E5E2-4FDF-9DA3-C66E31D27BB8}">
      <dsp:nvSpPr>
        <dsp:cNvPr id="0" name=""/>
        <dsp:cNvSpPr/>
      </dsp:nvSpPr>
      <dsp:spPr>
        <a:xfrm>
          <a:off x="6680757" y="4282149"/>
          <a:ext cx="4182262" cy="962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To be discussed </a:t>
          </a:r>
        </a:p>
      </dsp:txBody>
      <dsp:txXfrm>
        <a:off x="6680757" y="4282149"/>
        <a:ext cx="4182262" cy="962328"/>
      </dsp:txXfrm>
    </dsp:sp>
    <dsp:sp modelId="{68A68ECA-3638-4C1E-8067-79B24492EF93}">
      <dsp:nvSpPr>
        <dsp:cNvPr id="0" name=""/>
        <dsp:cNvSpPr/>
      </dsp:nvSpPr>
      <dsp:spPr>
        <a:xfrm>
          <a:off x="2172604" y="5244478"/>
          <a:ext cx="86904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E09DC-9859-4C0F-AF20-ADCA017C3817}" type="datetimeFigureOut">
              <a:rPr lang="en-US" smtClean="0"/>
              <a:t>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F398-41C9-45CE-9D5B-1AC4CCB8B061}" type="slidenum">
              <a:rPr lang="en-US" smtClean="0"/>
              <a:t>‹#›</a:t>
            </a:fld>
            <a:endParaRPr lang="en-US"/>
          </a:p>
        </p:txBody>
      </p:sp>
    </p:spTree>
    <p:extLst>
      <p:ext uri="{BB962C8B-B14F-4D97-AF65-F5344CB8AC3E}">
        <p14:creationId xmlns:p14="http://schemas.microsoft.com/office/powerpoint/2010/main" val="415394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6</a:t>
            </a:fld>
            <a:endParaRPr lang="en-US"/>
          </a:p>
        </p:txBody>
      </p:sp>
    </p:spTree>
    <p:extLst>
      <p:ext uri="{BB962C8B-B14F-4D97-AF65-F5344CB8AC3E}">
        <p14:creationId xmlns:p14="http://schemas.microsoft.com/office/powerpoint/2010/main" val="3563565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Biased: the estimated value for a coefficient/estimator is different from its actual value (assuming we knew it)</a:t>
            </a:r>
          </a:p>
          <a:p>
            <a:r>
              <a:rPr lang="en-US" dirty="0"/>
              <a:t>Inefficient: the estimated variance is unnecessarily large (compared to a theoretically minimum variance unbiased estimator)</a:t>
            </a:r>
          </a:p>
        </p:txBody>
      </p:sp>
      <p:sp>
        <p:nvSpPr>
          <p:cNvPr id="4" name="Slide Number Placeholder 3"/>
          <p:cNvSpPr>
            <a:spLocks noGrp="1"/>
          </p:cNvSpPr>
          <p:nvPr>
            <p:ph type="sldNum" sz="quarter" idx="5"/>
          </p:nvPr>
        </p:nvSpPr>
        <p:spPr/>
        <p:txBody>
          <a:bodyPr/>
          <a:lstStyle/>
          <a:p>
            <a:fld id="{9F47F398-41C9-45CE-9D5B-1AC4CCB8B061}" type="slidenum">
              <a:rPr lang="en-US" smtClean="0"/>
              <a:t>17</a:t>
            </a:fld>
            <a:endParaRPr lang="en-US"/>
          </a:p>
        </p:txBody>
      </p:sp>
    </p:spTree>
    <p:extLst>
      <p:ext uri="{BB962C8B-B14F-4D97-AF65-F5344CB8AC3E}">
        <p14:creationId xmlns:p14="http://schemas.microsoft.com/office/powerpoint/2010/main" val="1555160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https://machinelearningmastery.com/metrics-evaluate-machine-learning-algorithms-python/ </a:t>
            </a:r>
          </a:p>
          <a:p>
            <a:r>
              <a:rPr lang="en-US" dirty="0"/>
              <a:t>Note: AIC, BIC are not used as performance metrics since they are model selection (not evaluation) metrics. Cross Validation is a better approach for model selection. </a:t>
            </a:r>
          </a:p>
          <a:p>
            <a:r>
              <a:rPr lang="en-US" dirty="0"/>
              <a:t>https://amstat.tandfonline.com/doi/abs/10.1080/00031305.1985.10479448#.XFfoMVxKiiM</a:t>
            </a:r>
          </a:p>
        </p:txBody>
      </p:sp>
      <p:sp>
        <p:nvSpPr>
          <p:cNvPr id="4" name="Slide Number Placeholder 3"/>
          <p:cNvSpPr>
            <a:spLocks noGrp="1"/>
          </p:cNvSpPr>
          <p:nvPr>
            <p:ph type="sldNum" sz="quarter" idx="5"/>
          </p:nvPr>
        </p:nvSpPr>
        <p:spPr/>
        <p:txBody>
          <a:bodyPr/>
          <a:lstStyle/>
          <a:p>
            <a:fld id="{9F47F398-41C9-45CE-9D5B-1AC4CCB8B061}" type="slidenum">
              <a:rPr lang="en-US" smtClean="0"/>
              <a:t>18</a:t>
            </a:fld>
            <a:endParaRPr lang="en-US"/>
          </a:p>
        </p:txBody>
      </p:sp>
    </p:spTree>
    <p:extLst>
      <p:ext uri="{BB962C8B-B14F-4D97-AF65-F5344CB8AC3E}">
        <p14:creationId xmlns:p14="http://schemas.microsoft.com/office/powerpoint/2010/main" val="1859043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Hands-on practice R, python, see:</a:t>
            </a:r>
          </a:p>
          <a:p>
            <a:r>
              <a:rPr lang="en-US" dirty="0"/>
              <a:t>https://medium.com/human-in-a-machine-world/mae-and-rmse-which-metric-is-better-e60ac3bde13d </a:t>
            </a:r>
          </a:p>
          <a:p>
            <a:endParaRPr lang="en-US" dirty="0"/>
          </a:p>
          <a:p>
            <a:r>
              <a:rPr lang="en-US" dirty="0" err="1"/>
              <a:t>Sklearn</a:t>
            </a:r>
            <a:r>
              <a:rPr lang="en-US" dirty="0"/>
              <a:t>: https://scikit-learn.org/stable/modules/model_evaluation.html#regression-metrics</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19</a:t>
            </a:fld>
            <a:endParaRPr lang="en-US"/>
          </a:p>
        </p:txBody>
      </p:sp>
    </p:spTree>
    <p:extLst>
      <p:ext uri="{BB962C8B-B14F-4D97-AF65-F5344CB8AC3E}">
        <p14:creationId xmlns:p14="http://schemas.microsoft.com/office/powerpoint/2010/main" val="2023611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Details are skipped…</a:t>
            </a:r>
          </a:p>
        </p:txBody>
      </p:sp>
      <p:sp>
        <p:nvSpPr>
          <p:cNvPr id="4" name="Slide Number Placeholder 3"/>
          <p:cNvSpPr>
            <a:spLocks noGrp="1"/>
          </p:cNvSpPr>
          <p:nvPr>
            <p:ph type="sldNum" sz="quarter" idx="5"/>
          </p:nvPr>
        </p:nvSpPr>
        <p:spPr/>
        <p:txBody>
          <a:bodyPr/>
          <a:lstStyle/>
          <a:p>
            <a:fld id="{9F47F398-41C9-45CE-9D5B-1AC4CCB8B061}" type="slidenum">
              <a:rPr lang="en-US" smtClean="0"/>
              <a:t>20</a:t>
            </a:fld>
            <a:endParaRPr lang="en-US"/>
          </a:p>
        </p:txBody>
      </p:sp>
    </p:spTree>
    <p:extLst>
      <p:ext uri="{BB962C8B-B14F-4D97-AF65-F5344CB8AC3E}">
        <p14:creationId xmlns:p14="http://schemas.microsoft.com/office/powerpoint/2010/main" val="37448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 to determine best split? A metric that measures the homogeneity of the target variable within subsets. </a:t>
            </a:r>
          </a:p>
          <a:p>
            <a:pPr marL="171450" indent="-171450">
              <a:buFont typeface="Arial" panose="020B0604020202020204" pitchFamily="34" charset="0"/>
              <a:buChar char="•"/>
            </a:pPr>
            <a:r>
              <a:rPr lang="en-US" dirty="0"/>
              <a:t>Variance Reduction </a:t>
            </a:r>
          </a:p>
          <a:p>
            <a:pPr marL="171450" indent="-171450">
              <a:buFont typeface="Arial" panose="020B0604020202020204" pitchFamily="34" charset="0"/>
              <a:buChar char="•"/>
            </a:pPr>
            <a:r>
              <a:rPr lang="en-US" dirty="0"/>
              <a:t>Information Gain (decrease in Entropy):  for details, see https://towardsdatascience.com/entropy-and-information-gain-b738ca8abd2a</a:t>
            </a:r>
          </a:p>
          <a:p>
            <a:pPr marL="628650" lvl="1" indent="-171450">
              <a:buFont typeface="Arial" panose="020B0604020202020204" pitchFamily="34" charset="0"/>
              <a:buChar char="•"/>
            </a:pPr>
            <a:r>
              <a:rPr lang="en-US" dirty="0"/>
              <a:t>High entropy = more uncertainty/randomness</a:t>
            </a:r>
          </a:p>
          <a:p>
            <a:pPr marL="628650" lvl="1" indent="-171450">
              <a:buFont typeface="Arial" panose="020B0604020202020204" pitchFamily="34" charset="0"/>
              <a:buChar char="•"/>
            </a:pPr>
            <a:r>
              <a:rPr lang="en-US" dirty="0"/>
              <a:t>Low entropy = more predictability/ less randomness</a:t>
            </a:r>
          </a:p>
        </p:txBody>
      </p:sp>
      <p:sp>
        <p:nvSpPr>
          <p:cNvPr id="4" name="Slide Number Placeholder 3"/>
          <p:cNvSpPr>
            <a:spLocks noGrp="1"/>
          </p:cNvSpPr>
          <p:nvPr>
            <p:ph type="sldNum" sz="quarter" idx="5"/>
          </p:nvPr>
        </p:nvSpPr>
        <p:spPr/>
        <p:txBody>
          <a:bodyPr/>
          <a:lstStyle/>
          <a:p>
            <a:fld id="{9F47F398-41C9-45CE-9D5B-1AC4CCB8B061}" type="slidenum">
              <a:rPr lang="en-US" smtClean="0"/>
              <a:t>21</a:t>
            </a:fld>
            <a:endParaRPr lang="en-US"/>
          </a:p>
        </p:txBody>
      </p:sp>
    </p:spTree>
    <p:extLst>
      <p:ext uri="{BB962C8B-B14F-4D97-AF65-F5344CB8AC3E}">
        <p14:creationId xmlns:p14="http://schemas.microsoft.com/office/powerpoint/2010/main" val="3386682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https://blog.statsbot.co/ensemble-learning-d1dcd548e936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22</a:t>
            </a:fld>
            <a:endParaRPr lang="en-US"/>
          </a:p>
        </p:txBody>
      </p:sp>
    </p:spTree>
    <p:extLst>
      <p:ext uri="{BB962C8B-B14F-4D97-AF65-F5344CB8AC3E}">
        <p14:creationId xmlns:p14="http://schemas.microsoft.com/office/powerpoint/2010/main" val="3048079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trying to fit the largest possible street/margin between the two classes while limiting margin violations (what we have in SVM), SVR tries to fit as many instances as possible on the street while limiting margin violations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See SVM (slides 40-42) 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Hands-on in python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of SVM that supports linear and non-linear regression.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23</a:t>
            </a:fld>
            <a:endParaRPr lang="en-US"/>
          </a:p>
        </p:txBody>
      </p:sp>
    </p:spTree>
    <p:extLst>
      <p:ext uri="{BB962C8B-B14F-4D97-AF65-F5344CB8AC3E}">
        <p14:creationId xmlns:p14="http://schemas.microsoft.com/office/powerpoint/2010/main" val="207013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EmployeeRetentionData.csv</a:t>
            </a:r>
          </a:p>
        </p:txBody>
      </p:sp>
      <p:sp>
        <p:nvSpPr>
          <p:cNvPr id="4" name="Slide Number Placeholder 3"/>
          <p:cNvSpPr>
            <a:spLocks noGrp="1"/>
          </p:cNvSpPr>
          <p:nvPr>
            <p:ph type="sldNum" sz="quarter" idx="10"/>
          </p:nvPr>
        </p:nvSpPr>
        <p:spPr/>
        <p:txBody>
          <a:bodyPr/>
          <a:lstStyle/>
          <a:p>
            <a:fld id="{D49E0EAF-5B24-4919-96EF-4C9DE3CA2D88}" type="slidenum">
              <a:rPr lang="en-US" smtClean="0"/>
              <a:t>27</a:t>
            </a:fld>
            <a:endParaRPr lang="en-US"/>
          </a:p>
        </p:txBody>
      </p:sp>
    </p:spTree>
    <p:extLst>
      <p:ext uri="{BB962C8B-B14F-4D97-AF65-F5344CB8AC3E}">
        <p14:creationId xmlns:p14="http://schemas.microsoft.com/office/powerpoint/2010/main" val="24445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https://scikit-learn.org/stable/modules/model_evaluation.html#classification-metrics</a:t>
            </a:r>
          </a:p>
        </p:txBody>
      </p:sp>
      <p:sp>
        <p:nvSpPr>
          <p:cNvPr id="4" name="Slide Number Placeholder 3"/>
          <p:cNvSpPr>
            <a:spLocks noGrp="1"/>
          </p:cNvSpPr>
          <p:nvPr>
            <p:ph type="sldNum" sz="quarter" idx="5"/>
          </p:nvPr>
        </p:nvSpPr>
        <p:spPr/>
        <p:txBody>
          <a:bodyPr/>
          <a:lstStyle/>
          <a:p>
            <a:fld id="{9F47F398-41C9-45CE-9D5B-1AC4CCB8B061}" type="slidenum">
              <a:rPr lang="en-US" smtClean="0"/>
              <a:t>28</a:t>
            </a:fld>
            <a:endParaRPr lang="en-US"/>
          </a:p>
        </p:txBody>
      </p:sp>
    </p:spTree>
    <p:extLst>
      <p:ext uri="{BB962C8B-B14F-4D97-AF65-F5344CB8AC3E}">
        <p14:creationId xmlns:p14="http://schemas.microsoft.com/office/powerpoint/2010/main" val="360500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https://scikit-learn.org/stable/modules/model_evaluation.html#classification-metrics</a:t>
            </a:r>
          </a:p>
        </p:txBody>
      </p:sp>
      <p:sp>
        <p:nvSpPr>
          <p:cNvPr id="4" name="Slide Number Placeholder 3"/>
          <p:cNvSpPr>
            <a:spLocks noGrp="1"/>
          </p:cNvSpPr>
          <p:nvPr>
            <p:ph type="sldNum" sz="quarter" idx="5"/>
          </p:nvPr>
        </p:nvSpPr>
        <p:spPr/>
        <p:txBody>
          <a:bodyPr/>
          <a:lstStyle/>
          <a:p>
            <a:fld id="{9F47F398-41C9-45CE-9D5B-1AC4CCB8B061}" type="slidenum">
              <a:rPr lang="en-US" smtClean="0"/>
              <a:t>29</a:t>
            </a:fld>
            <a:endParaRPr lang="en-US"/>
          </a:p>
        </p:txBody>
      </p:sp>
    </p:spTree>
    <p:extLst>
      <p:ext uri="{BB962C8B-B14F-4D97-AF65-F5344CB8AC3E}">
        <p14:creationId xmlns:p14="http://schemas.microsoft.com/office/powerpoint/2010/main" val="2548671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https://en.wikipedia.org/wiki/Missing_data </a:t>
            </a:r>
          </a:p>
          <a:p>
            <a:r>
              <a:rPr lang="en-US" dirty="0"/>
              <a:t>https://github.com/PyDataSanLuis/conference/blob/master/Posters/PyDataSL_Missing_Data_Poster.pdf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7</a:t>
            </a:fld>
            <a:endParaRPr lang="en-US"/>
          </a:p>
        </p:txBody>
      </p:sp>
    </p:spTree>
    <p:extLst>
      <p:ext uri="{BB962C8B-B14F-4D97-AF65-F5344CB8AC3E}">
        <p14:creationId xmlns:p14="http://schemas.microsoft.com/office/powerpoint/2010/main" val="797760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Multiclass classification</a:t>
            </a:r>
          </a:p>
        </p:txBody>
      </p:sp>
      <p:sp>
        <p:nvSpPr>
          <p:cNvPr id="4" name="Slide Number Placeholder 3"/>
          <p:cNvSpPr>
            <a:spLocks noGrp="1"/>
          </p:cNvSpPr>
          <p:nvPr>
            <p:ph type="sldNum" sz="quarter" idx="5"/>
          </p:nvPr>
        </p:nvSpPr>
        <p:spPr/>
        <p:txBody>
          <a:bodyPr/>
          <a:lstStyle/>
          <a:p>
            <a:fld id="{9F47F398-41C9-45CE-9D5B-1AC4CCB8B061}" type="slidenum">
              <a:rPr lang="en-US" smtClean="0"/>
              <a:t>30</a:t>
            </a:fld>
            <a:endParaRPr lang="en-US"/>
          </a:p>
        </p:txBody>
      </p:sp>
    </p:spTree>
    <p:extLst>
      <p:ext uri="{BB962C8B-B14F-4D97-AF65-F5344CB8AC3E}">
        <p14:creationId xmlns:p14="http://schemas.microsoft.com/office/powerpoint/2010/main" val="1715571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AUC is desirable for the following two reasons: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AUC is </a:t>
            </a:r>
            <a:r>
              <a:rPr lang="en-US" sz="1200" b="1" i="0" kern="1200" dirty="0">
                <a:solidFill>
                  <a:schemeClr val="tx1"/>
                </a:solidFill>
                <a:effectLst/>
                <a:latin typeface="+mn-lt"/>
                <a:ea typeface="+mn-ea"/>
                <a:cs typeface="+mn-cs"/>
              </a:rPr>
              <a:t>scale-invariant</a:t>
            </a:r>
            <a:r>
              <a:rPr lang="en-US" sz="1200" b="0" i="0" kern="1200" dirty="0">
                <a:solidFill>
                  <a:schemeClr val="tx1"/>
                </a:solidFill>
                <a:effectLst/>
                <a:latin typeface="+mn-lt"/>
                <a:ea typeface="+mn-ea"/>
                <a:cs typeface="+mn-cs"/>
              </a:rPr>
              <a:t>. It measures how well predictions are ranked, rather than their absolute values.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AUC is </a:t>
            </a:r>
            <a:r>
              <a:rPr lang="en-US" sz="1200" b="1" i="0" kern="1200" dirty="0">
                <a:solidFill>
                  <a:schemeClr val="tx1"/>
                </a:solidFill>
                <a:effectLst/>
                <a:latin typeface="+mn-lt"/>
                <a:ea typeface="+mn-ea"/>
                <a:cs typeface="+mn-cs"/>
              </a:rPr>
              <a:t>classification-threshold-invariant</a:t>
            </a:r>
            <a:r>
              <a:rPr lang="en-US" sz="1200" b="0" i="0" kern="1200" dirty="0">
                <a:solidFill>
                  <a:schemeClr val="tx1"/>
                </a:solidFill>
                <a:effectLst/>
                <a:latin typeface="+mn-lt"/>
                <a:ea typeface="+mn-ea"/>
                <a:cs typeface="+mn-cs"/>
              </a:rPr>
              <a:t>. It measures the quality of the model's predictions irrespective of what classification threshold is chosen.</a:t>
            </a:r>
          </a:p>
          <a:p>
            <a:r>
              <a:rPr lang="en-US" sz="1200" b="0" i="0" kern="1200" dirty="0">
                <a:solidFill>
                  <a:schemeClr val="tx1"/>
                </a:solidFill>
                <a:effectLst/>
                <a:latin typeface="+mn-lt"/>
                <a:ea typeface="+mn-ea"/>
                <a:cs typeface="+mn-cs"/>
              </a:rPr>
              <a:t>However, both these reasons come with caveats, which may limit the usefulness of AUC in certain use cases: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Scale invariance is not always desirable.</a:t>
            </a:r>
            <a:r>
              <a:rPr lang="en-US" sz="1200" b="0" i="0" kern="1200" dirty="0">
                <a:solidFill>
                  <a:schemeClr val="tx1"/>
                </a:solidFill>
                <a:effectLst/>
                <a:latin typeface="+mn-lt"/>
                <a:ea typeface="+mn-ea"/>
                <a:cs typeface="+mn-cs"/>
              </a:rPr>
              <a:t> For example, sometimes we really do need well calibrated probability outputs, and AUC won’t tell us about that.</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Classification-threshold invariance is not always desirable.</a:t>
            </a:r>
            <a:r>
              <a:rPr lang="en-US" sz="1200" b="0" i="0" kern="1200" dirty="0">
                <a:solidFill>
                  <a:schemeClr val="tx1"/>
                </a:solidFill>
                <a:effectLst/>
                <a:latin typeface="+mn-lt"/>
                <a:ea typeface="+mn-ea"/>
                <a:cs typeface="+mn-cs"/>
              </a:rPr>
              <a:t> In cases where there are wide disparities in the cost of false negatives vs. false positives, it may be critical to minimize one type of classification error. For example, when doing email spam detection, you likely want to prioritize minimizing false positives (even if that results in a significant increase of false negatives). AUC isn't a useful metric for this type of optimization.</a:t>
            </a:r>
          </a:p>
          <a:p>
            <a:endParaRPr lang="en-US" dirty="0"/>
          </a:p>
          <a:p>
            <a:r>
              <a:rPr lang="en-US" dirty="0"/>
              <a:t>https://scikit-learn.org/stable/modules/generated/sklearn.metrics.roc_curve.html#sklearn.metrics.roc_curve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31</a:t>
            </a:fld>
            <a:endParaRPr lang="en-US"/>
          </a:p>
        </p:txBody>
      </p:sp>
    </p:spTree>
    <p:extLst>
      <p:ext uri="{BB962C8B-B14F-4D97-AF65-F5344CB8AC3E}">
        <p14:creationId xmlns:p14="http://schemas.microsoft.com/office/powerpoint/2010/main" val="627758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diagnostic tool for (very) imbalanced outcome classes. </a:t>
            </a:r>
          </a:p>
          <a:p>
            <a:r>
              <a:rPr lang="en-US" dirty="0"/>
              <a:t>Show line for Random Guessing </a:t>
            </a:r>
          </a:p>
          <a:p>
            <a:r>
              <a:rPr lang="en-US" dirty="0"/>
              <a:t>Show line for a (hypothetical) perfect model</a:t>
            </a:r>
          </a:p>
          <a:p>
            <a:endParaRPr lang="en-US" dirty="0"/>
          </a:p>
          <a:p>
            <a:r>
              <a:rPr lang="en-US" dirty="0"/>
              <a:t>https://scikit-learn.org/stable/auto_examples/model_selection/plot_precision_recall.html </a:t>
            </a:r>
          </a:p>
          <a:p>
            <a:endParaRPr lang="en-US" dirty="0"/>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32</a:t>
            </a:fld>
            <a:endParaRPr lang="en-US"/>
          </a:p>
        </p:txBody>
      </p:sp>
    </p:spTree>
    <p:extLst>
      <p:ext uri="{BB962C8B-B14F-4D97-AF65-F5344CB8AC3E}">
        <p14:creationId xmlns:p14="http://schemas.microsoft.com/office/powerpoint/2010/main" val="1179687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Non-parametric classification algorithm (a variation of it can also be used for regression)</a:t>
            </a:r>
          </a:p>
        </p:txBody>
      </p:sp>
      <p:sp>
        <p:nvSpPr>
          <p:cNvPr id="4" name="Slide Number Placeholder 3"/>
          <p:cNvSpPr>
            <a:spLocks noGrp="1"/>
          </p:cNvSpPr>
          <p:nvPr>
            <p:ph type="sldNum" sz="quarter" idx="5"/>
          </p:nvPr>
        </p:nvSpPr>
        <p:spPr/>
        <p:txBody>
          <a:bodyPr/>
          <a:lstStyle/>
          <a:p>
            <a:fld id="{9F47F398-41C9-45CE-9D5B-1AC4CCB8B061}" type="slidenum">
              <a:rPr lang="en-US" smtClean="0"/>
              <a:t>35</a:t>
            </a:fld>
            <a:endParaRPr lang="en-US"/>
          </a:p>
        </p:txBody>
      </p:sp>
    </p:spTree>
    <p:extLst>
      <p:ext uri="{BB962C8B-B14F-4D97-AF65-F5344CB8AC3E}">
        <p14:creationId xmlns:p14="http://schemas.microsoft.com/office/powerpoint/2010/main" val="3607546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Dataset with 2 features and 2 categories (e.g., Salary and Age features ; walk OR drive categories) </a:t>
            </a:r>
          </a:p>
          <a:p>
            <a:pPr marL="171450" indent="-171450">
              <a:buFont typeface="Arial" panose="020B0604020202020204" pitchFamily="34" charset="0"/>
              <a:buChar char="•"/>
            </a:pPr>
            <a:r>
              <a:rPr lang="en-US" dirty="0"/>
              <a:t>Calculate probability of new data point belonging to each class</a:t>
            </a:r>
          </a:p>
          <a:p>
            <a:pPr marL="171450" indent="-171450">
              <a:buFont typeface="Arial" panose="020B0604020202020204" pitchFamily="34" charset="0"/>
              <a:buChar char="•"/>
            </a:pPr>
            <a:r>
              <a:rPr lang="en-US" dirty="0"/>
              <a:t>Assign new data point to class with higher probability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37</a:t>
            </a:fld>
            <a:endParaRPr lang="en-US"/>
          </a:p>
        </p:txBody>
      </p:sp>
    </p:spTree>
    <p:extLst>
      <p:ext uri="{BB962C8B-B14F-4D97-AF65-F5344CB8AC3E}">
        <p14:creationId xmlns:p14="http://schemas.microsoft.com/office/powerpoint/2010/main" val="691767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Steps </a:t>
            </a:r>
          </a:p>
        </p:txBody>
      </p:sp>
      <p:sp>
        <p:nvSpPr>
          <p:cNvPr id="4" name="Slide Number Placeholder 3"/>
          <p:cNvSpPr>
            <a:spLocks noGrp="1"/>
          </p:cNvSpPr>
          <p:nvPr>
            <p:ph type="sldNum" sz="quarter" idx="5"/>
          </p:nvPr>
        </p:nvSpPr>
        <p:spPr/>
        <p:txBody>
          <a:bodyPr/>
          <a:lstStyle/>
          <a:p>
            <a:fld id="{9F47F398-41C9-45CE-9D5B-1AC4CCB8B061}" type="slidenum">
              <a:rPr lang="en-US" smtClean="0"/>
              <a:t>38</a:t>
            </a:fld>
            <a:endParaRPr lang="en-US"/>
          </a:p>
        </p:txBody>
      </p:sp>
    </p:spTree>
    <p:extLst>
      <p:ext uri="{BB962C8B-B14F-4D97-AF65-F5344CB8AC3E}">
        <p14:creationId xmlns:p14="http://schemas.microsoft.com/office/powerpoint/2010/main" val="47435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Probability of walking in our data</a:t>
            </a:r>
          </a:p>
          <a:p>
            <a:pPr marL="228600" indent="-228600">
              <a:buAutoNum type="arabicPeriod"/>
            </a:pPr>
            <a:r>
              <a:rPr lang="en-US" dirty="0"/>
              <a:t>Decide a radius (around the new input), this is a model parameter (i.e., hyperparameter)</a:t>
            </a:r>
          </a:p>
          <a:p>
            <a:pPr marL="685800" lvl="1" indent="-228600">
              <a:buFont typeface="Arial" panose="020B0604020202020204" pitchFamily="34" charset="0"/>
              <a:buChar char="•"/>
            </a:pPr>
            <a:r>
              <a:rPr lang="en-US" dirty="0"/>
              <a:t>All points in this circle are assumed similar to a new point</a:t>
            </a:r>
          </a:p>
          <a:p>
            <a:pPr marL="228600" lvl="0" indent="-228600">
              <a:buFont typeface="+mj-lt"/>
              <a:buAutoNum type="arabicPeriod"/>
            </a:pPr>
            <a:r>
              <a:rPr lang="en-US" dirty="0"/>
              <a:t>What is the probability of a randomly selected point given that s/he walks (i.e., from the red points), is someone who has features similar to the new point we are adding?</a:t>
            </a:r>
          </a:p>
          <a:p>
            <a:pPr marL="228600" lvl="0" indent="-228600">
              <a:buFont typeface="+mj-lt"/>
              <a:buAutoNum type="arabicPeriod"/>
            </a:pPr>
            <a:r>
              <a:rPr lang="en-US" dirty="0"/>
              <a:t>Plug into </a:t>
            </a:r>
            <a:r>
              <a:rPr lang="en-US" dirty="0" err="1"/>
              <a:t>bayes</a:t>
            </a:r>
            <a:r>
              <a:rPr lang="en-US" dirty="0"/>
              <a:t> formula!</a:t>
            </a:r>
          </a:p>
          <a:p>
            <a:pPr marL="171450" lvl="0" indent="-171450">
              <a:buFont typeface="Arial" panose="020B0604020202020204" pitchFamily="34" charset="0"/>
              <a:buChar char="•"/>
            </a:pPr>
            <a:r>
              <a:rPr lang="en-US" dirty="0"/>
              <a:t>Repeat for other class (Drives)</a:t>
            </a:r>
          </a:p>
          <a:p>
            <a:pPr marL="171450" lvl="0" indent="-171450">
              <a:buFont typeface="Arial" panose="020B0604020202020204" pitchFamily="34" charset="0"/>
              <a:buChar char="•"/>
            </a:pPr>
            <a:r>
              <a:rPr lang="en-US" dirty="0"/>
              <a:t>Compare values and assign new data point to class with higher probability </a:t>
            </a:r>
          </a:p>
        </p:txBody>
      </p:sp>
      <p:sp>
        <p:nvSpPr>
          <p:cNvPr id="4" name="Slide Number Placeholder 3"/>
          <p:cNvSpPr>
            <a:spLocks noGrp="1"/>
          </p:cNvSpPr>
          <p:nvPr>
            <p:ph type="sldNum" sz="quarter" idx="5"/>
          </p:nvPr>
        </p:nvSpPr>
        <p:spPr/>
        <p:txBody>
          <a:bodyPr/>
          <a:lstStyle/>
          <a:p>
            <a:fld id="{9F47F398-41C9-45CE-9D5B-1AC4CCB8B061}" type="slidenum">
              <a:rPr lang="en-US" smtClean="0"/>
              <a:t>39</a:t>
            </a:fld>
            <a:endParaRPr lang="en-US"/>
          </a:p>
        </p:txBody>
      </p:sp>
    </p:spTree>
    <p:extLst>
      <p:ext uri="{BB962C8B-B14F-4D97-AF65-F5344CB8AC3E}">
        <p14:creationId xmlns:p14="http://schemas.microsoft.com/office/powerpoint/2010/main" val="1453009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 for “best” split? Some measure of homogeneity of the target variable within the subsets:</a:t>
            </a:r>
          </a:p>
          <a:p>
            <a:pPr marL="171450" indent="-171450">
              <a:buFont typeface="Arial" panose="020B0604020202020204" pitchFamily="34" charset="0"/>
              <a:buChar char="•"/>
            </a:pPr>
            <a:r>
              <a:rPr lang="en-US" dirty="0"/>
              <a:t>Gini impurity</a:t>
            </a:r>
          </a:p>
          <a:p>
            <a:pPr marL="171450" indent="-171450">
              <a:buFont typeface="Arial" panose="020B0604020202020204" pitchFamily="34" charset="0"/>
              <a:buChar char="•"/>
            </a:pPr>
            <a:r>
              <a:rPr lang="en-US" dirty="0"/>
              <a:t>Information Gain</a:t>
            </a:r>
          </a:p>
        </p:txBody>
      </p:sp>
      <p:sp>
        <p:nvSpPr>
          <p:cNvPr id="4" name="Slide Number Placeholder 3"/>
          <p:cNvSpPr>
            <a:spLocks noGrp="1"/>
          </p:cNvSpPr>
          <p:nvPr>
            <p:ph type="sldNum" sz="quarter" idx="5"/>
          </p:nvPr>
        </p:nvSpPr>
        <p:spPr/>
        <p:txBody>
          <a:bodyPr/>
          <a:lstStyle/>
          <a:p>
            <a:fld id="{9F47F398-41C9-45CE-9D5B-1AC4CCB8B061}" type="slidenum">
              <a:rPr lang="en-US" smtClean="0"/>
              <a:t>40</a:t>
            </a:fld>
            <a:endParaRPr lang="en-US"/>
          </a:p>
        </p:txBody>
      </p:sp>
    </p:spTree>
    <p:extLst>
      <p:ext uri="{BB962C8B-B14F-4D97-AF65-F5344CB8AC3E}">
        <p14:creationId xmlns:p14="http://schemas.microsoft.com/office/powerpoint/2010/main" val="2721911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a:t>RF classification, </a:t>
            </a:r>
            <a:r>
              <a:rPr lang="en-US" dirty="0"/>
              <a:t>Out-Of-Bag (OOB) error estimate is the mean prediction error on each training sample Xi, using only the trees that did not have Xi in their bootstrap sample.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41</a:t>
            </a:fld>
            <a:endParaRPr lang="en-US"/>
          </a:p>
        </p:txBody>
      </p:sp>
    </p:spTree>
    <p:extLst>
      <p:ext uri="{BB962C8B-B14F-4D97-AF65-F5344CB8AC3E}">
        <p14:creationId xmlns:p14="http://schemas.microsoft.com/office/powerpoint/2010/main" val="1569661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SVM tries to fit the largest possible margin between the two classes while limiting margin violations.</a:t>
            </a:r>
          </a:p>
          <a:p>
            <a:r>
              <a:rPr lang="en-US" dirty="0"/>
              <a:t>Why is SVM powerful? </a:t>
            </a:r>
          </a:p>
          <a:p>
            <a:r>
              <a:rPr lang="en-US" dirty="0"/>
              <a:t>Considers the extreme observations in each class (i.e., support vectors; observations on the boundaries) to build the classifier. </a:t>
            </a:r>
          </a:p>
          <a:p>
            <a:r>
              <a:rPr lang="en-US" dirty="0"/>
              <a:t>e.g., cats vs. dogs: cats that are most similar to dogs AND dogs that are on the boundary of being cats are used to determine the boundaries and do the analysis </a:t>
            </a:r>
          </a:p>
          <a:p>
            <a:endParaRPr lang="en-US" dirty="0"/>
          </a:p>
          <a:p>
            <a:r>
              <a:rPr lang="en-US" dirty="0"/>
              <a:t>Hyperplane: is a n-1 dimensional sub-space for any n-dimensional space. </a:t>
            </a:r>
          </a:p>
        </p:txBody>
      </p:sp>
      <p:sp>
        <p:nvSpPr>
          <p:cNvPr id="4" name="Slide Number Placeholder 3"/>
          <p:cNvSpPr>
            <a:spLocks noGrp="1"/>
          </p:cNvSpPr>
          <p:nvPr>
            <p:ph type="sldNum" sz="quarter" idx="5"/>
          </p:nvPr>
        </p:nvSpPr>
        <p:spPr/>
        <p:txBody>
          <a:bodyPr/>
          <a:lstStyle/>
          <a:p>
            <a:fld id="{9F47F398-41C9-45CE-9D5B-1AC4CCB8B061}" type="slidenum">
              <a:rPr lang="en-US" smtClean="0"/>
              <a:t>42</a:t>
            </a:fld>
            <a:endParaRPr lang="en-US"/>
          </a:p>
        </p:txBody>
      </p:sp>
    </p:spTree>
    <p:extLst>
      <p:ext uri="{BB962C8B-B14F-4D97-AF65-F5344CB8AC3E}">
        <p14:creationId xmlns:p14="http://schemas.microsoft.com/office/powerpoint/2010/main" val="95452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Hands-on Python, R </a:t>
            </a:r>
          </a:p>
        </p:txBody>
      </p:sp>
      <p:sp>
        <p:nvSpPr>
          <p:cNvPr id="4" name="Slide Number Placeholder 3"/>
          <p:cNvSpPr>
            <a:spLocks noGrp="1"/>
          </p:cNvSpPr>
          <p:nvPr>
            <p:ph type="sldNum" sz="quarter" idx="5"/>
          </p:nvPr>
        </p:nvSpPr>
        <p:spPr/>
        <p:txBody>
          <a:bodyPr/>
          <a:lstStyle/>
          <a:p>
            <a:fld id="{9F47F398-41C9-45CE-9D5B-1AC4CCB8B061}" type="slidenum">
              <a:rPr lang="en-US" smtClean="0"/>
              <a:t>8</a:t>
            </a:fld>
            <a:endParaRPr lang="en-US"/>
          </a:p>
        </p:txBody>
      </p:sp>
    </p:spTree>
    <p:extLst>
      <p:ext uri="{BB962C8B-B14F-4D97-AF65-F5344CB8AC3E}">
        <p14:creationId xmlns:p14="http://schemas.microsoft.com/office/powerpoint/2010/main" val="3652232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is not linearly separable… </a:t>
            </a:r>
          </a:p>
          <a:p>
            <a:r>
              <a:rPr lang="en-US" dirty="0"/>
              <a:t>Kernel functions allow us to do that! =&gt; try to find a non-linear decision boundary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43</a:t>
            </a:fld>
            <a:endParaRPr lang="en-US"/>
          </a:p>
        </p:txBody>
      </p:sp>
    </p:spTree>
    <p:extLst>
      <p:ext uri="{BB962C8B-B14F-4D97-AF65-F5344CB8AC3E}">
        <p14:creationId xmlns:p14="http://schemas.microsoft.com/office/powerpoint/2010/main" val="22448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https://www.mailman.columbia.edu/research/population-health-methods/missing-data-and-multiple-imputation </a:t>
            </a:r>
          </a:p>
          <a:p>
            <a:r>
              <a:rPr lang="en-US" dirty="0"/>
              <a:t>https://www.r-bloggers.com/imputing-missing-data-with-r-mice-package/ </a:t>
            </a:r>
          </a:p>
          <a:p>
            <a:r>
              <a:rPr lang="en-US" dirty="0"/>
              <a:t>https://pypi.org/project/fancyimpute/</a:t>
            </a:r>
          </a:p>
        </p:txBody>
      </p:sp>
      <p:sp>
        <p:nvSpPr>
          <p:cNvPr id="4" name="Slide Number Placeholder 3"/>
          <p:cNvSpPr>
            <a:spLocks noGrp="1"/>
          </p:cNvSpPr>
          <p:nvPr>
            <p:ph type="sldNum" sz="quarter" idx="5"/>
          </p:nvPr>
        </p:nvSpPr>
        <p:spPr/>
        <p:txBody>
          <a:bodyPr/>
          <a:lstStyle/>
          <a:p>
            <a:fld id="{9F47F398-41C9-45CE-9D5B-1AC4CCB8B061}" type="slidenum">
              <a:rPr lang="en-US" smtClean="0"/>
              <a:t>9</a:t>
            </a:fld>
            <a:endParaRPr lang="en-US"/>
          </a:p>
        </p:txBody>
      </p:sp>
    </p:spTree>
    <p:extLst>
      <p:ext uri="{BB962C8B-B14F-4D97-AF65-F5344CB8AC3E}">
        <p14:creationId xmlns:p14="http://schemas.microsoft.com/office/powerpoint/2010/main" val="383505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feature engineering in python: </a:t>
            </a:r>
            <a:r>
              <a:rPr lang="en-US" dirty="0" err="1"/>
              <a:t>featuretools</a:t>
            </a:r>
            <a:r>
              <a:rPr lang="en-US" dirty="0"/>
              <a:t> (https://www.featuretools.com/) </a:t>
            </a:r>
          </a:p>
          <a:p>
            <a:r>
              <a:rPr lang="en-US" dirty="0"/>
              <a:t>R libraries:</a:t>
            </a:r>
          </a:p>
          <a:p>
            <a:r>
              <a:rPr lang="en-US" dirty="0"/>
              <a:t>“caret” (</a:t>
            </a:r>
            <a:r>
              <a:rPr lang="en-US" dirty="0" err="1"/>
              <a:t>ClAssifiation</a:t>
            </a:r>
            <a:r>
              <a:rPr lang="en-US" dirty="0"/>
              <a:t> and </a:t>
            </a:r>
            <a:r>
              <a:rPr lang="en-US" dirty="0" err="1"/>
              <a:t>REgression</a:t>
            </a:r>
            <a:r>
              <a:rPr lang="en-US" dirty="0"/>
              <a:t> Tools) in R has feature selection methods</a:t>
            </a:r>
          </a:p>
          <a:p>
            <a:r>
              <a:rPr lang="en-US" dirty="0"/>
              <a:t>“</a:t>
            </a:r>
            <a:r>
              <a:rPr lang="en-US" dirty="0" err="1"/>
              <a:t>textfeatures</a:t>
            </a:r>
            <a:r>
              <a:rPr lang="en-US" dirty="0"/>
              <a:t>” extracting generic features from text (will discuss in NLP)</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10</a:t>
            </a:fld>
            <a:endParaRPr lang="en-US"/>
          </a:p>
        </p:txBody>
      </p:sp>
    </p:spTree>
    <p:extLst>
      <p:ext uri="{BB962C8B-B14F-4D97-AF65-F5344CB8AC3E}">
        <p14:creationId xmlns:p14="http://schemas.microsoft.com/office/powerpoint/2010/main" val="219251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Hands-on R, python</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11</a:t>
            </a:fld>
            <a:endParaRPr lang="en-US"/>
          </a:p>
        </p:txBody>
      </p:sp>
    </p:spTree>
    <p:extLst>
      <p:ext uri="{BB962C8B-B14F-4D97-AF65-F5344CB8AC3E}">
        <p14:creationId xmlns:p14="http://schemas.microsoft.com/office/powerpoint/2010/main" val="91944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https://machinelearningmastery.com/difference-test-validation-datasets/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12</a:t>
            </a:fld>
            <a:endParaRPr lang="en-US"/>
          </a:p>
        </p:txBody>
      </p:sp>
    </p:spTree>
    <p:extLst>
      <p:ext uri="{BB962C8B-B14F-4D97-AF65-F5344CB8AC3E}">
        <p14:creationId xmlns:p14="http://schemas.microsoft.com/office/powerpoint/2010/main" val="3794518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Hands-on R, python</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15</a:t>
            </a:fld>
            <a:endParaRPr lang="en-US"/>
          </a:p>
        </p:txBody>
      </p:sp>
    </p:spTree>
    <p:extLst>
      <p:ext uri="{BB962C8B-B14F-4D97-AF65-F5344CB8AC3E}">
        <p14:creationId xmlns:p14="http://schemas.microsoft.com/office/powerpoint/2010/main" val="54787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Hands-on R, python</a:t>
            </a:r>
          </a:p>
        </p:txBody>
      </p:sp>
      <p:sp>
        <p:nvSpPr>
          <p:cNvPr id="4" name="Slide Number Placeholder 3"/>
          <p:cNvSpPr>
            <a:spLocks noGrp="1"/>
          </p:cNvSpPr>
          <p:nvPr>
            <p:ph type="sldNum" sz="quarter" idx="5"/>
          </p:nvPr>
        </p:nvSpPr>
        <p:spPr/>
        <p:txBody>
          <a:bodyPr/>
          <a:lstStyle/>
          <a:p>
            <a:fld id="{9F47F398-41C9-45CE-9D5B-1AC4CCB8B061}" type="slidenum">
              <a:rPr lang="en-US" smtClean="0"/>
              <a:t>16</a:t>
            </a:fld>
            <a:endParaRPr lang="en-US"/>
          </a:p>
        </p:txBody>
      </p:sp>
    </p:spTree>
    <p:extLst>
      <p:ext uri="{BB962C8B-B14F-4D97-AF65-F5344CB8AC3E}">
        <p14:creationId xmlns:p14="http://schemas.microsoft.com/office/powerpoint/2010/main" val="3839683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E3D37-9B21-4150-A658-5534A8FECF4A}"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
        <p:nvSpPr>
          <p:cNvPr id="7" name="Rectangle 6">
            <a:extLst>
              <a:ext uri="{FF2B5EF4-FFF2-40B4-BE49-F238E27FC236}">
                <a16:creationId xmlns:a16="http://schemas.microsoft.com/office/drawing/2014/main" id="{0B99F70C-31D9-4644-B9D6-D50219DEE58C}"/>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13062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DCA04-EC0A-40A7-BA72-964EF6B6F6E0}"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0794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30447-9159-486C-B8EA-6D9B997527B6}"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363969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idx="1"/>
          </p:nvPr>
        </p:nvSpPr>
        <p:spPr>
          <a:xfrm>
            <a:off x="838200" y="1459793"/>
            <a:ext cx="10515600" cy="47171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C0A46-0622-40BE-A837-D8F3CED7CD3F}"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
        <p:nvSpPr>
          <p:cNvPr id="7" name="Rectangle 6">
            <a:extLst>
              <a:ext uri="{FF2B5EF4-FFF2-40B4-BE49-F238E27FC236}">
                <a16:creationId xmlns:a16="http://schemas.microsoft.com/office/drawing/2014/main" id="{E3FCB538-A922-4A01-966C-57103AE1695F}"/>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05890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9DD73-B10F-46B3-9922-9551223B329D}" type="datetime1">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35818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458916"/>
            <a:ext cx="5181600" cy="47180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58916"/>
            <a:ext cx="5181600" cy="47180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0EEC9-CBF2-4659-B3BF-D231D248DA44}" type="datetime1">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8601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C3CEB-F020-47E8-91B4-192A3CA1D5F6}" type="datetime1">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954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776A9-638C-4B62-851C-17B1483856D8}" type="datetime1">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2920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6A479-B701-4A4F-ABD0-44327AF9D46B}" type="datetime1">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107199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8489B-E155-4800-A868-5AA486BD1135}" type="datetime1">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5879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00807F-2D16-4FB2-BB5C-74691282ADCB}" type="datetime1">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14525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43789"/>
            <a:ext cx="10515600" cy="473317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A7D28-4168-4D69-B665-271D2607E9A8}" type="datetime1">
              <a:rPr lang="en-US" smtClean="0"/>
              <a:t>2/7/2021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51862-5BCB-44C2-88CB-3038997B126A}" type="slidenum">
              <a:rPr lang="en-US" smtClean="0"/>
              <a:t>‹#›</a:t>
            </a:fld>
            <a:endParaRPr lang="en-US"/>
          </a:p>
        </p:txBody>
      </p:sp>
    </p:spTree>
    <p:extLst>
      <p:ext uri="{BB962C8B-B14F-4D97-AF65-F5344CB8AC3E}">
        <p14:creationId xmlns:p14="http://schemas.microsoft.com/office/powerpoint/2010/main" val="6492710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32.png"/><Relationship Id="rId7" Type="http://schemas.openxmlformats.org/officeDocument/2006/relationships/image" Target="../media/image300.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290.png"/><Relationship Id="rId5" Type="http://schemas.openxmlformats.org/officeDocument/2006/relationships/image" Target="../media/image280.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0.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056E6-2157-409D-AC08-448665155B4F}"/>
              </a:ext>
            </a:extLst>
          </p:cNvPr>
          <p:cNvSpPr>
            <a:spLocks noGrp="1"/>
          </p:cNvSpPr>
          <p:nvPr>
            <p:ph type="ctrTitle"/>
          </p:nvPr>
        </p:nvSpPr>
        <p:spPr/>
        <p:txBody>
          <a:bodyPr>
            <a:normAutofit/>
          </a:bodyPr>
          <a:lstStyle/>
          <a:p>
            <a:r>
              <a:rPr lang="en-US" sz="4800" dirty="0"/>
              <a:t>MIS 7720 </a:t>
            </a:r>
            <a:br>
              <a:rPr lang="en-US" sz="4800"/>
            </a:br>
            <a:r>
              <a:rPr lang="en-US" sz="4800"/>
              <a:t>#6  </a:t>
            </a:r>
            <a:r>
              <a:rPr lang="en-US" sz="4800" dirty="0"/>
              <a:t>Supervised Learning</a:t>
            </a:r>
          </a:p>
        </p:txBody>
      </p:sp>
      <p:sp>
        <p:nvSpPr>
          <p:cNvPr id="5" name="Subtitle 4">
            <a:extLst>
              <a:ext uri="{FF2B5EF4-FFF2-40B4-BE49-F238E27FC236}">
                <a16:creationId xmlns:a16="http://schemas.microsoft.com/office/drawing/2014/main" id="{24AC44FC-7814-4759-9DA6-D6274C4F14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00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5710-56F7-4690-8F75-C2C4A28F1D7A}"/>
              </a:ext>
            </a:extLst>
          </p:cNvPr>
          <p:cNvSpPr>
            <a:spLocks noGrp="1"/>
          </p:cNvSpPr>
          <p:nvPr>
            <p:ph type="title"/>
          </p:nvPr>
        </p:nvSpPr>
        <p:spPr>
          <a:xfrm>
            <a:off x="838200" y="365127"/>
            <a:ext cx="10515600" cy="914400"/>
          </a:xfrm>
        </p:spPr>
        <p:txBody>
          <a:bodyPr/>
          <a:lstStyle/>
          <a:p>
            <a:r>
              <a:rPr lang="en-US" dirty="0"/>
              <a:t>Feature scaling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3F13FE-4774-4FAA-B6D3-1CDC19605D87}"/>
                  </a:ext>
                </a:extLst>
              </p:cNvPr>
              <p:cNvSpPr>
                <a:spLocks noGrp="1"/>
              </p:cNvSpPr>
              <p:nvPr>
                <p:ph idx="1"/>
              </p:nvPr>
            </p:nvSpPr>
            <p:spPr>
              <a:xfrm>
                <a:off x="838200" y="1481328"/>
                <a:ext cx="10515600" cy="4695635"/>
              </a:xfrm>
            </p:spPr>
            <p:txBody>
              <a:bodyPr>
                <a:normAutofit/>
              </a:bodyPr>
              <a:lstStyle/>
              <a:p>
                <a:r>
                  <a:rPr lang="en-US" sz="2400" dirty="0"/>
                  <a:t>Why?</a:t>
                </a:r>
              </a:p>
              <a:p>
                <a:pPr lvl="1"/>
                <a:r>
                  <a:rPr lang="en-US" sz="2000" dirty="0"/>
                  <a:t>Variables with different scales will throw off any ML algorithm that computes distance (e.g., Euclidean) or assumes normality; i.e., features with high magnitudes weigh in more in distance calculations</a:t>
                </a:r>
              </a:p>
              <a:p>
                <a:r>
                  <a:rPr lang="en-US" sz="2400" dirty="0"/>
                  <a:t>How?</a:t>
                </a:r>
              </a:p>
              <a:p>
                <a:pPr lvl="1"/>
                <a:r>
                  <a:rPr lang="en-US" sz="2000" dirty="0"/>
                  <a:t>Min-max normalization; scale to [0,1] or [-1,1]</a:t>
                </a:r>
              </a:p>
              <a:p>
                <a:pPr lvl="2"/>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𝑚𝑖𝑛</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num>
                      <m:den>
                        <m:r>
                          <a:rPr lang="en-US" sz="1600" i="1">
                            <a:latin typeface="Cambria Math" panose="02040503050406030204" pitchFamily="18" charset="0"/>
                          </a:rPr>
                          <m:t>𝑚𝑎𝑥</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m:rPr>
                            <m:sty m:val="p"/>
                          </m:rPr>
                          <a:rPr lang="en-US" sz="1600">
                            <a:latin typeface="Cambria Math" panose="02040503050406030204" pitchFamily="18" charset="0"/>
                          </a:rPr>
                          <m:t>min</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den>
                    </m:f>
                  </m:oMath>
                </a14:m>
                <a:r>
                  <a:rPr lang="en-US" sz="1600" dirty="0"/>
                  <a:t> </a:t>
                </a:r>
              </a:p>
              <a:p>
                <a:pPr lvl="1"/>
                <a:r>
                  <a:rPr lang="en-US" sz="2000" dirty="0"/>
                  <a:t>Mean normalization</a:t>
                </a:r>
              </a:p>
              <a:p>
                <a:pPr lvl="2"/>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𝑎𝑣𝑒𝑟𝑎𝑔𝑒</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num>
                      <m:den>
                        <m:r>
                          <a:rPr lang="en-US" sz="1600" i="1">
                            <a:latin typeface="Cambria Math" panose="02040503050406030204" pitchFamily="18" charset="0"/>
                          </a:rPr>
                          <m:t>𝑚𝑎𝑥</m:t>
                        </m:r>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m:rPr>
                            <m:sty m:val="p"/>
                          </m:rPr>
                          <a:rPr lang="en-US" sz="1600">
                            <a:latin typeface="Cambria Math" panose="02040503050406030204" pitchFamily="18" charset="0"/>
                          </a:rPr>
                          <m:t>min</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den>
                    </m:f>
                  </m:oMath>
                </a14:m>
                <a:r>
                  <a:rPr lang="en-US" sz="1600" dirty="0"/>
                  <a:t> </a:t>
                </a:r>
              </a:p>
              <a:p>
                <a:pPr lvl="1"/>
                <a:r>
                  <a:rPr lang="en-US" sz="2000" dirty="0"/>
                  <a:t>Standardization; scale to zero mean and unit variance</a:t>
                </a:r>
              </a:p>
              <a:p>
                <a:pPr lvl="2"/>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r>
                          <a:rPr lang="en-US" sz="1600" i="1">
                            <a:latin typeface="Cambria Math" panose="02040503050406030204" pitchFamily="18" charset="0"/>
                          </a:rPr>
                          <m:t>′</m:t>
                        </m:r>
                      </m:sup>
                    </m:sSup>
                    <m:r>
                      <a:rPr lang="en-US" sz="1600" i="1">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𝑥</m:t>
                        </m:r>
                        <m:r>
                          <a:rPr lang="en-US" sz="1600" i="1">
                            <a:latin typeface="Cambria Math" panose="02040503050406030204" pitchFamily="18" charset="0"/>
                          </a:rPr>
                          <m:t>−</m:t>
                        </m:r>
                        <m:r>
                          <a:rPr lang="en-US" sz="1600" i="1">
                            <a:latin typeface="Cambria Math" panose="02040503050406030204" pitchFamily="18" charset="0"/>
                          </a:rPr>
                          <m:t>𝑎𝑣𝑒𝑟𝑎𝑔𝑒</m:t>
                        </m:r>
                        <m:r>
                          <a:rPr lang="en-US" sz="1600" i="1">
                            <a:latin typeface="Cambria Math" panose="02040503050406030204" pitchFamily="18" charset="0"/>
                          </a:rPr>
                          <m:t>(</m:t>
                        </m:r>
                        <m:r>
                          <a:rPr lang="en-US" sz="1600" i="1">
                            <a:latin typeface="Cambria Math" panose="02040503050406030204" pitchFamily="18" charset="0"/>
                          </a:rPr>
                          <m:t>𝑥</m:t>
                        </m:r>
                        <m:r>
                          <a:rPr lang="en-US" sz="1600" i="1">
                            <a:latin typeface="Cambria Math" panose="02040503050406030204" pitchFamily="18" charset="0"/>
                          </a:rPr>
                          <m:t>)</m:t>
                        </m:r>
                      </m:num>
                      <m:den>
                        <m:r>
                          <a:rPr lang="en-US" sz="1600" i="1">
                            <a:latin typeface="Cambria Math" panose="02040503050406030204" pitchFamily="18" charset="0"/>
                          </a:rPr>
                          <m:t>𝑠𝑡𝑎𝑛𝑑</m:t>
                        </m:r>
                        <m:r>
                          <a:rPr lang="en-US" sz="1600" i="1">
                            <a:latin typeface="Cambria Math" panose="02040503050406030204" pitchFamily="18" charset="0"/>
                          </a:rPr>
                          <m:t>. </m:t>
                        </m:r>
                        <m:r>
                          <a:rPr lang="en-US" sz="1600" i="1">
                            <a:latin typeface="Cambria Math" panose="02040503050406030204" pitchFamily="18" charset="0"/>
                          </a:rPr>
                          <m:t>𝑑𝑒𝑣</m:t>
                        </m:r>
                        <m:r>
                          <a:rPr lang="en-US" sz="1600" i="1">
                            <a:latin typeface="Cambria Math" panose="02040503050406030204" pitchFamily="18" charset="0"/>
                          </a:rPr>
                          <m:t> (</m:t>
                        </m:r>
                        <m:r>
                          <a:rPr lang="en-US" sz="1600" i="1">
                            <a:latin typeface="Cambria Math" panose="02040503050406030204" pitchFamily="18" charset="0"/>
                          </a:rPr>
                          <m:t>𝑥</m:t>
                        </m:r>
                        <m:r>
                          <a:rPr lang="en-US" sz="1600" i="1">
                            <a:latin typeface="Cambria Math" panose="02040503050406030204" pitchFamily="18" charset="0"/>
                          </a:rPr>
                          <m:t>)</m:t>
                        </m:r>
                      </m:den>
                    </m:f>
                  </m:oMath>
                </a14:m>
                <a:r>
                  <a:rPr lang="en-US" sz="1600" dirty="0"/>
                  <a:t> </a:t>
                </a:r>
              </a:p>
            </p:txBody>
          </p:sp>
        </mc:Choice>
        <mc:Fallback xmlns="">
          <p:sp>
            <p:nvSpPr>
              <p:cNvPr id="3" name="Content Placeholder 2">
                <a:extLst>
                  <a:ext uri="{FF2B5EF4-FFF2-40B4-BE49-F238E27FC236}">
                    <a16:creationId xmlns:a16="http://schemas.microsoft.com/office/drawing/2014/main" id="{733F13FE-4774-4FAA-B6D3-1CDC19605D87}"/>
                  </a:ext>
                </a:extLst>
              </p:cNvPr>
              <p:cNvSpPr>
                <a:spLocks noGrp="1" noRot="1" noChangeAspect="1" noMove="1" noResize="1" noEditPoints="1" noAdjustHandles="1" noChangeArrowheads="1" noChangeShapeType="1" noTextEdit="1"/>
              </p:cNvSpPr>
              <p:nvPr>
                <p:ph idx="1"/>
              </p:nvPr>
            </p:nvSpPr>
            <p:spPr>
              <a:xfrm>
                <a:off x="838200" y="1481328"/>
                <a:ext cx="10515600" cy="4695635"/>
              </a:xfrm>
              <a:blipFill>
                <a:blip r:embed="rId3"/>
                <a:stretch>
                  <a:fillRect l="-812" t="-1818"/>
                </a:stretch>
              </a:blipFill>
            </p:spPr>
            <p:txBody>
              <a:bodyPr/>
              <a:lstStyle/>
              <a:p>
                <a:r>
                  <a:rPr lang="en-US">
                    <a:noFill/>
                  </a:rPr>
                  <a:t> </a:t>
                </a:r>
              </a:p>
            </p:txBody>
          </p:sp>
        </mc:Fallback>
      </mc:AlternateContent>
    </p:spTree>
    <p:extLst>
      <p:ext uri="{BB962C8B-B14F-4D97-AF65-F5344CB8AC3E}">
        <p14:creationId xmlns:p14="http://schemas.microsoft.com/office/powerpoint/2010/main" val="346553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5105-9A92-4318-BCF4-AFDC34EDDABB}"/>
              </a:ext>
            </a:extLst>
          </p:cNvPr>
          <p:cNvSpPr>
            <a:spLocks noGrp="1"/>
          </p:cNvSpPr>
          <p:nvPr>
            <p:ph type="title"/>
          </p:nvPr>
        </p:nvSpPr>
        <p:spPr>
          <a:xfrm>
            <a:off x="838200" y="365127"/>
            <a:ext cx="10515600" cy="914400"/>
          </a:xfrm>
        </p:spPr>
        <p:txBody>
          <a:bodyPr/>
          <a:lstStyle/>
          <a:p>
            <a:r>
              <a:rPr lang="en-US" dirty="0"/>
              <a:t>Sample datasets</a:t>
            </a:r>
          </a:p>
        </p:txBody>
      </p:sp>
      <p:sp>
        <p:nvSpPr>
          <p:cNvPr id="3" name="Content Placeholder 2">
            <a:extLst>
              <a:ext uri="{FF2B5EF4-FFF2-40B4-BE49-F238E27FC236}">
                <a16:creationId xmlns:a16="http://schemas.microsoft.com/office/drawing/2014/main" id="{E7F99014-6B99-47AA-85CC-A42BA4024900}"/>
              </a:ext>
            </a:extLst>
          </p:cNvPr>
          <p:cNvSpPr>
            <a:spLocks noGrp="1"/>
          </p:cNvSpPr>
          <p:nvPr>
            <p:ph idx="1"/>
          </p:nvPr>
        </p:nvSpPr>
        <p:spPr>
          <a:xfrm>
            <a:off x="838200" y="1662545"/>
            <a:ext cx="10515600" cy="4514418"/>
          </a:xfrm>
        </p:spPr>
        <p:txBody>
          <a:bodyPr/>
          <a:lstStyle/>
          <a:p>
            <a:pPr marL="0" indent="0">
              <a:buNone/>
            </a:pPr>
            <a:r>
              <a:rPr lang="en-US" dirty="0"/>
              <a:t>Numeric prediction (regression models) </a:t>
            </a:r>
          </a:p>
          <a:p>
            <a:r>
              <a:rPr lang="en-US" dirty="0"/>
              <a:t>Data on 50 startups </a:t>
            </a:r>
          </a:p>
          <a:p>
            <a:pPr lvl="1"/>
            <a:r>
              <a:rPr lang="en-US" dirty="0"/>
              <a:t>R&amp;D Spend, Administration, Marketing Spend, State, </a:t>
            </a:r>
            <a:r>
              <a:rPr lang="en-US" b="1" dirty="0"/>
              <a:t>Profit</a:t>
            </a:r>
            <a:r>
              <a:rPr lang="en-US" dirty="0"/>
              <a:t> </a:t>
            </a:r>
          </a:p>
          <a:p>
            <a:endParaRPr lang="en-US" dirty="0"/>
          </a:p>
          <a:p>
            <a:pPr marL="0" indent="0">
              <a:buNone/>
            </a:pPr>
            <a:r>
              <a:rPr lang="en-US" dirty="0"/>
              <a:t>Classification </a:t>
            </a:r>
          </a:p>
          <a:p>
            <a:r>
              <a:rPr lang="en-US" dirty="0"/>
              <a:t>Data on social network Ads</a:t>
            </a:r>
          </a:p>
          <a:p>
            <a:pPr lvl="1"/>
            <a:r>
              <a:rPr lang="en-US" dirty="0" err="1"/>
              <a:t>UserID</a:t>
            </a:r>
            <a:r>
              <a:rPr lang="en-US" dirty="0"/>
              <a:t>, Gender, Age, Estimated salary, </a:t>
            </a:r>
            <a:r>
              <a:rPr lang="en-US" b="1" dirty="0"/>
              <a:t>Purchased</a:t>
            </a:r>
            <a:r>
              <a:rPr lang="en-US" dirty="0"/>
              <a:t> </a:t>
            </a:r>
          </a:p>
          <a:p>
            <a:pPr lvl="1"/>
            <a:endParaRPr lang="en-US" dirty="0"/>
          </a:p>
          <a:p>
            <a:endParaRPr lang="en-US" dirty="0"/>
          </a:p>
        </p:txBody>
      </p:sp>
    </p:spTree>
    <p:extLst>
      <p:ext uri="{BB962C8B-B14F-4D97-AF65-F5344CB8AC3E}">
        <p14:creationId xmlns:p14="http://schemas.microsoft.com/office/powerpoint/2010/main" val="3807755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EE76-2E07-44D8-8C32-13526DEE0FB9}"/>
              </a:ext>
            </a:extLst>
          </p:cNvPr>
          <p:cNvSpPr>
            <a:spLocks noGrp="1"/>
          </p:cNvSpPr>
          <p:nvPr>
            <p:ph type="title"/>
          </p:nvPr>
        </p:nvSpPr>
        <p:spPr>
          <a:xfrm>
            <a:off x="838200" y="365128"/>
            <a:ext cx="10515600" cy="914400"/>
          </a:xfrm>
        </p:spPr>
        <p:txBody>
          <a:bodyPr/>
          <a:lstStyle/>
          <a:p>
            <a:r>
              <a:rPr lang="en-US" dirty="0"/>
              <a:t>Training and Testing</a:t>
            </a:r>
          </a:p>
        </p:txBody>
      </p:sp>
      <p:sp>
        <p:nvSpPr>
          <p:cNvPr id="3" name="Content Placeholder 2">
            <a:extLst>
              <a:ext uri="{FF2B5EF4-FFF2-40B4-BE49-F238E27FC236}">
                <a16:creationId xmlns:a16="http://schemas.microsoft.com/office/drawing/2014/main" id="{2058A1B5-1ADC-4117-AF34-CCF7F7E96110}"/>
              </a:ext>
            </a:extLst>
          </p:cNvPr>
          <p:cNvSpPr>
            <a:spLocks noGrp="1"/>
          </p:cNvSpPr>
          <p:nvPr>
            <p:ph idx="1"/>
          </p:nvPr>
        </p:nvSpPr>
        <p:spPr>
          <a:xfrm>
            <a:off x="838200" y="1689904"/>
            <a:ext cx="10515600" cy="4487059"/>
          </a:xfrm>
        </p:spPr>
        <p:txBody>
          <a:bodyPr>
            <a:normAutofit/>
          </a:bodyPr>
          <a:lstStyle/>
          <a:p>
            <a:pPr fontAlgn="base"/>
            <a:r>
              <a:rPr lang="en-US" sz="3200" dirty="0"/>
              <a:t>Splitting the data</a:t>
            </a:r>
          </a:p>
          <a:p>
            <a:pPr lvl="1" fontAlgn="base"/>
            <a:r>
              <a:rPr lang="en-US" sz="2800" b="1" dirty="0"/>
              <a:t>Training Dataset</a:t>
            </a:r>
            <a:r>
              <a:rPr lang="en-US" sz="2800" dirty="0"/>
              <a:t>: The sample of data used to fit the model.</a:t>
            </a:r>
          </a:p>
          <a:p>
            <a:pPr lvl="1" fontAlgn="base"/>
            <a:r>
              <a:rPr lang="en-US" sz="2800" b="1" dirty="0"/>
              <a:t>Validation Dataset</a:t>
            </a:r>
            <a:r>
              <a:rPr lang="en-US" sz="2800" dirty="0"/>
              <a:t>: The sample of data used to provide an unbiased evaluation of a model fit on the training dataset while tuning model hyperparameters. </a:t>
            </a:r>
          </a:p>
          <a:p>
            <a:pPr lvl="1" fontAlgn="base"/>
            <a:r>
              <a:rPr lang="en-US" sz="2800" b="1" dirty="0"/>
              <a:t>Test Dataset</a:t>
            </a:r>
            <a:r>
              <a:rPr lang="en-US" sz="2800" dirty="0"/>
              <a:t>: The sample of data used to provide an unbiased evaluation of a final model fit on the training dataset.</a:t>
            </a:r>
          </a:p>
          <a:p>
            <a:pPr marL="0" indent="0">
              <a:buNone/>
            </a:pPr>
            <a:endParaRPr lang="en-US" sz="1200" dirty="0"/>
          </a:p>
          <a:p>
            <a:r>
              <a:rPr lang="en-US" sz="3200" dirty="0"/>
              <a:t>Other methods where Test datasets disappear</a:t>
            </a:r>
          </a:p>
          <a:p>
            <a:pPr lvl="1"/>
            <a:r>
              <a:rPr lang="en-US" sz="2800" dirty="0"/>
              <a:t>K-fold cross validation (will discuss later)</a:t>
            </a:r>
          </a:p>
          <a:p>
            <a:pPr lvl="1"/>
            <a:endParaRPr lang="en-US" sz="2800" dirty="0"/>
          </a:p>
        </p:txBody>
      </p:sp>
    </p:spTree>
    <p:extLst>
      <p:ext uri="{BB962C8B-B14F-4D97-AF65-F5344CB8AC3E}">
        <p14:creationId xmlns:p14="http://schemas.microsoft.com/office/powerpoint/2010/main" val="42553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2C7671-201D-4945-ACA0-3C0257A2D908}"/>
              </a:ext>
            </a:extLst>
          </p:cNvPr>
          <p:cNvSpPr>
            <a:spLocks noGrp="1"/>
          </p:cNvSpPr>
          <p:nvPr>
            <p:ph type="title"/>
          </p:nvPr>
        </p:nvSpPr>
        <p:spPr>
          <a:xfrm>
            <a:off x="831851" y="1709741"/>
            <a:ext cx="10515600" cy="2668296"/>
          </a:xfrm>
        </p:spPr>
        <p:txBody>
          <a:bodyPr/>
          <a:lstStyle/>
          <a:p>
            <a:r>
              <a:rPr lang="en-US" dirty="0"/>
              <a:t>Numeric Prediction models</a:t>
            </a:r>
          </a:p>
        </p:txBody>
      </p:sp>
      <p:sp>
        <p:nvSpPr>
          <p:cNvPr id="5" name="Text Placeholder 4">
            <a:extLst>
              <a:ext uri="{FF2B5EF4-FFF2-40B4-BE49-F238E27FC236}">
                <a16:creationId xmlns:a16="http://schemas.microsoft.com/office/drawing/2014/main" id="{90996D11-DD99-4BA1-8322-D09E65A81712}"/>
              </a:ext>
            </a:extLst>
          </p:cNvPr>
          <p:cNvSpPr>
            <a:spLocks noGrp="1"/>
          </p:cNvSpPr>
          <p:nvPr>
            <p:ph type="body" idx="1"/>
          </p:nvPr>
        </p:nvSpPr>
        <p:spPr>
          <a:xfrm>
            <a:off x="831851" y="4378037"/>
            <a:ext cx="10515600" cy="1711615"/>
          </a:xfrm>
        </p:spPr>
        <p:txBody>
          <a:bodyPr>
            <a:normAutofit/>
          </a:bodyPr>
          <a:lstStyle/>
          <a:p>
            <a:r>
              <a:rPr lang="en-US" sz="3200" dirty="0"/>
              <a:t>Supervised Learning</a:t>
            </a:r>
          </a:p>
        </p:txBody>
      </p:sp>
    </p:spTree>
    <p:extLst>
      <p:ext uri="{BB962C8B-B14F-4D97-AF65-F5344CB8AC3E}">
        <p14:creationId xmlns:p14="http://schemas.microsoft.com/office/powerpoint/2010/main" val="237872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09FEA-6F17-40E2-8C84-BBE47732A639}"/>
              </a:ext>
            </a:extLst>
          </p:cNvPr>
          <p:cNvSpPr>
            <a:spLocks noGrp="1"/>
          </p:cNvSpPr>
          <p:nvPr>
            <p:ph type="title"/>
          </p:nvPr>
        </p:nvSpPr>
        <p:spPr/>
        <p:txBody>
          <a:bodyPr/>
          <a:lstStyle/>
          <a:p>
            <a:r>
              <a:rPr lang="en-US" dirty="0"/>
              <a:t>Examples</a:t>
            </a:r>
          </a:p>
        </p:txBody>
      </p:sp>
      <p:sp>
        <p:nvSpPr>
          <p:cNvPr id="5" name="Content Placeholder 4">
            <a:extLst>
              <a:ext uri="{FF2B5EF4-FFF2-40B4-BE49-F238E27FC236}">
                <a16:creationId xmlns:a16="http://schemas.microsoft.com/office/drawing/2014/main" id="{F1C1D663-AB30-4F2D-9917-33F1C55FF2B5}"/>
              </a:ext>
            </a:extLst>
          </p:cNvPr>
          <p:cNvSpPr>
            <a:spLocks noGrp="1"/>
          </p:cNvSpPr>
          <p:nvPr>
            <p:ph idx="1"/>
          </p:nvPr>
        </p:nvSpPr>
        <p:spPr/>
        <p:txBody>
          <a:bodyPr/>
          <a:lstStyle/>
          <a:p>
            <a:r>
              <a:rPr lang="en-US" dirty="0"/>
              <a:t>Predicting future car prices given car information</a:t>
            </a:r>
          </a:p>
          <a:p>
            <a:r>
              <a:rPr lang="en-US" dirty="0"/>
              <a:t>Predicting (monthly) firm profits</a:t>
            </a:r>
          </a:p>
          <a:p>
            <a:r>
              <a:rPr lang="en-US" dirty="0"/>
              <a:t>Predicting job satisfaction score of employees</a:t>
            </a:r>
          </a:p>
          <a:p>
            <a:r>
              <a:rPr lang="en-US" dirty="0"/>
              <a:t>Predicting student GPA </a:t>
            </a:r>
          </a:p>
          <a:p>
            <a:r>
              <a:rPr lang="en-US" dirty="0"/>
              <a:t>Predicting revenue for cloud services</a:t>
            </a:r>
          </a:p>
          <a:p>
            <a:r>
              <a:rPr lang="en-US" dirty="0"/>
              <a:t>Predict demand for products</a:t>
            </a:r>
          </a:p>
          <a:p>
            <a:r>
              <a:rPr lang="en-US" dirty="0"/>
              <a:t>…</a:t>
            </a:r>
          </a:p>
          <a:p>
            <a:endParaRPr lang="en-US" dirty="0"/>
          </a:p>
        </p:txBody>
      </p:sp>
    </p:spTree>
    <p:extLst>
      <p:ext uri="{BB962C8B-B14F-4D97-AF65-F5344CB8AC3E}">
        <p14:creationId xmlns:p14="http://schemas.microsoft.com/office/powerpoint/2010/main" val="106587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3D21-5559-404C-8BCB-23C7087F0318}"/>
              </a:ext>
            </a:extLst>
          </p:cNvPr>
          <p:cNvSpPr>
            <a:spLocks noGrp="1"/>
          </p:cNvSpPr>
          <p:nvPr>
            <p:ph type="title"/>
          </p:nvPr>
        </p:nvSpPr>
        <p:spPr>
          <a:xfrm>
            <a:off x="838200" y="365127"/>
            <a:ext cx="10515600" cy="894713"/>
          </a:xfrm>
        </p:spPr>
        <p:txBody>
          <a:bodyPr/>
          <a:lstStyle/>
          <a:p>
            <a:r>
              <a:rPr lang="en-US" dirty="0"/>
              <a:t>Linear regression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0EC40F-04DE-48F5-AA20-0391A498B136}"/>
                  </a:ext>
                </a:extLst>
              </p:cNvPr>
              <p:cNvSpPr>
                <a:spLocks noGrp="1"/>
              </p:cNvSpPr>
              <p:nvPr>
                <p:ph idx="1"/>
              </p:nvPr>
            </p:nvSpPr>
            <p:spPr>
              <a:xfrm>
                <a:off x="614680" y="2245360"/>
                <a:ext cx="3957320" cy="3590753"/>
              </a:xfrm>
            </p:spPr>
            <p:txBody>
              <a:bodyPr/>
              <a:lstStyle/>
              <a:p>
                <a:pPr marL="0" indent="0">
                  <a:buNone/>
                </a:pPr>
                <a:r>
                  <a:rPr lang="en-US" dirty="0"/>
                  <a:t>Find a line that…</a:t>
                </a:r>
              </a:p>
              <a:p>
                <a:pPr marL="0" indent="0" algn="ctr">
                  <a:buNone/>
                </a:pPr>
                <a:r>
                  <a:rPr lang="en-US" dirty="0"/>
                  <a:t>Minimizes</a:t>
                </a:r>
              </a:p>
              <a:p>
                <a:pPr marL="0" indent="0" algn="ctr">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𝑆𝑢𝑚</m:t>
                      </m:r>
                      <m:r>
                        <a:rPr lang="en-US" b="0" i="1" dirty="0" smtClean="0">
                          <a:latin typeface="Cambria Math" panose="02040503050406030204" pitchFamily="18" charset="0"/>
                        </a:rPr>
                        <m:t> </m:t>
                      </m:r>
                      <m:sSup>
                        <m:sSupPr>
                          <m:ctrlPr>
                            <a:rPr lang="en-US" b="0" i="1" dirty="0" smtClean="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𝑌</m:t>
                              </m:r>
                              <m:r>
                                <a:rPr lang="en-US" i="1" baseline="-25000" dirty="0">
                                  <a:latin typeface="Cambria Math" panose="02040503050406030204" pitchFamily="18" charset="0"/>
                                </a:rPr>
                                <m:t>𝑖</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r>
                                <a:rPr lang="en-US" b="0" i="1" baseline="-25000" dirty="0" smtClean="0">
                                  <a:latin typeface="Cambria Math" panose="02040503050406030204" pitchFamily="18" charset="0"/>
                                </a:rPr>
                                <m:t>𝑖</m:t>
                              </m:r>
                            </m:e>
                          </m:d>
                        </m:e>
                        <m:sup>
                          <m:r>
                            <a:rPr lang="en-US" b="0" i="1" dirty="0" smtClean="0">
                              <a:latin typeface="Cambria Math" panose="02040503050406030204" pitchFamily="18" charset="0"/>
                            </a:rPr>
                            <m:t>2</m:t>
                          </m:r>
                        </m:sup>
                      </m:sSup>
                    </m:oMath>
                  </m:oMathPara>
                </a14:m>
                <a:endParaRPr lang="en-US" baseline="30000" dirty="0"/>
              </a:p>
            </p:txBody>
          </p:sp>
        </mc:Choice>
        <mc:Fallback xmlns="">
          <p:sp>
            <p:nvSpPr>
              <p:cNvPr id="3" name="Content Placeholder 2">
                <a:extLst>
                  <a:ext uri="{FF2B5EF4-FFF2-40B4-BE49-F238E27FC236}">
                    <a16:creationId xmlns:a16="http://schemas.microsoft.com/office/drawing/2014/main" id="{880EC40F-04DE-48F5-AA20-0391A498B136}"/>
                  </a:ext>
                </a:extLst>
              </p:cNvPr>
              <p:cNvSpPr>
                <a:spLocks noGrp="1" noRot="1" noChangeAspect="1" noMove="1" noResize="1" noEditPoints="1" noAdjustHandles="1" noChangeArrowheads="1" noChangeShapeType="1" noTextEdit="1"/>
              </p:cNvSpPr>
              <p:nvPr>
                <p:ph idx="1"/>
              </p:nvPr>
            </p:nvSpPr>
            <p:spPr>
              <a:xfrm>
                <a:off x="614680" y="2245360"/>
                <a:ext cx="3957320" cy="3590753"/>
              </a:xfrm>
              <a:blipFill>
                <a:blip r:embed="rId3"/>
                <a:stretch>
                  <a:fillRect l="-3236" t="-2716"/>
                </a:stretch>
              </a:blipFill>
            </p:spPr>
            <p:txBody>
              <a:bodyPr/>
              <a:lstStyle/>
              <a:p>
                <a:r>
                  <a:rPr lang="en-US">
                    <a:noFill/>
                  </a:rPr>
                  <a:t> </a:t>
                </a:r>
              </a:p>
            </p:txBody>
          </p:sp>
        </mc:Fallback>
      </mc:AlternateContent>
      <p:pic>
        <p:nvPicPr>
          <p:cNvPr id="9" name="Picture 8" descr="A close up of text on a white background&#10;&#10;Description automatically generated">
            <a:extLst>
              <a:ext uri="{FF2B5EF4-FFF2-40B4-BE49-F238E27FC236}">
                <a16:creationId xmlns:a16="http://schemas.microsoft.com/office/drawing/2014/main" id="{70412434-EA09-4CC3-BC57-97B9DBBEB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895" y="1531038"/>
            <a:ext cx="7315834" cy="408467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6FAFFE8-C8B4-44E2-8393-559CB45B85B9}"/>
                  </a:ext>
                </a:extLst>
              </p:cNvPr>
              <p:cNvSpPr txBox="1"/>
              <p:nvPr/>
            </p:nvSpPr>
            <p:spPr>
              <a:xfrm>
                <a:off x="7487337" y="1732016"/>
                <a:ext cx="3763477" cy="640080"/>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1" i="1" smtClean="0">
                              <a:latin typeface="Cambria Math" panose="02040503050406030204" pitchFamily="18" charset="0"/>
                            </a:rPr>
                          </m:ctrlPr>
                        </m:accPr>
                        <m:e>
                          <m:r>
                            <a:rPr lang="en-US" sz="3200" b="1" i="0" smtClean="0">
                              <a:latin typeface="Cambria Math" panose="02040503050406030204" pitchFamily="18" charset="0"/>
                            </a:rPr>
                            <m:t>𝐘</m:t>
                          </m:r>
                          <m:r>
                            <a:rPr lang="en-US" sz="3200" b="1" i="0" baseline="-25000" smtClean="0">
                              <a:latin typeface="Cambria Math" panose="02040503050406030204" pitchFamily="18" charset="0"/>
                            </a:rPr>
                            <m:t>𝐢</m:t>
                          </m:r>
                        </m:e>
                      </m:acc>
                      <m:r>
                        <a:rPr lang="en-US" sz="3200" b="1" i="1" smtClean="0">
                          <a:latin typeface="Cambria Math" panose="02040503050406030204" pitchFamily="18" charset="0"/>
                        </a:rPr>
                        <m:t>=</m:t>
                      </m:r>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𝜷</m:t>
                          </m:r>
                        </m:e>
                        <m:sub>
                          <m:r>
                            <a:rPr lang="en-US" sz="3200" b="1" i="1" smtClean="0">
                              <a:latin typeface="Cambria Math" panose="02040503050406030204" pitchFamily="18" charset="0"/>
                            </a:rPr>
                            <m:t>𝟎</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a:latin typeface="Cambria Math" panose="02040503050406030204" pitchFamily="18" charset="0"/>
                              <a:ea typeface="Cambria Math" panose="02040503050406030204" pitchFamily="18" charset="0"/>
                            </a:rPr>
                            <m:t>𝜷</m:t>
                          </m:r>
                        </m:e>
                        <m:sub>
                          <m:r>
                            <a:rPr lang="en-US" sz="3200" b="1" i="1" smtClean="0">
                              <a:latin typeface="Cambria Math" panose="02040503050406030204" pitchFamily="18" charset="0"/>
                            </a:rPr>
                            <m:t>𝟏</m:t>
                          </m:r>
                        </m:sub>
                      </m:sSub>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𝑿</m:t>
                          </m:r>
                        </m:e>
                        <m:sub>
                          <m:r>
                            <a:rPr lang="en-US" sz="3200" b="1" i="1" smtClean="0">
                              <a:latin typeface="Cambria Math" panose="02040503050406030204" pitchFamily="18" charset="0"/>
                            </a:rPr>
                            <m:t>𝒊</m:t>
                          </m:r>
                        </m:sub>
                      </m:sSub>
                      <m:r>
                        <a:rPr lang="en-US" sz="3200" b="1" i="1" smtClean="0">
                          <a:latin typeface="Cambria Math" panose="02040503050406030204" pitchFamily="18" charset="0"/>
                        </a:rPr>
                        <m:t>+</m:t>
                      </m:r>
                      <m:sSub>
                        <m:sSubPr>
                          <m:ctrlPr>
                            <a:rPr lang="en-US" sz="3200" b="1" i="1">
                              <a:latin typeface="Cambria Math" panose="02040503050406030204" pitchFamily="18" charset="0"/>
                            </a:rPr>
                          </m:ctrlPr>
                        </m:sSubPr>
                        <m:e>
                          <m:r>
                            <a:rPr lang="en-US" sz="3200" b="1" i="1" smtClean="0">
                              <a:latin typeface="Cambria Math" panose="02040503050406030204" pitchFamily="18" charset="0"/>
                              <a:ea typeface="Cambria Math" panose="02040503050406030204" pitchFamily="18" charset="0"/>
                            </a:rPr>
                            <m:t>𝜺</m:t>
                          </m:r>
                        </m:e>
                        <m:sub>
                          <m:r>
                            <a:rPr lang="en-US" sz="3200" b="1" i="1" smtClean="0">
                              <a:latin typeface="Cambria Math" panose="02040503050406030204" pitchFamily="18" charset="0"/>
                            </a:rPr>
                            <m:t>𝒊</m:t>
                          </m:r>
                        </m:sub>
                      </m:sSub>
                    </m:oMath>
                  </m:oMathPara>
                </a14:m>
                <a:endParaRPr lang="en-US" b="1"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16FAFFE8-C8B4-44E2-8393-559CB45B85B9}"/>
                  </a:ext>
                </a:extLst>
              </p:cNvPr>
              <p:cNvSpPr txBox="1">
                <a:spLocks noRot="1" noChangeAspect="1" noMove="1" noResize="1" noEditPoints="1" noAdjustHandles="1" noChangeArrowheads="1" noChangeShapeType="1" noTextEdit="1"/>
              </p:cNvSpPr>
              <p:nvPr/>
            </p:nvSpPr>
            <p:spPr>
              <a:xfrm>
                <a:off x="7487337" y="1732016"/>
                <a:ext cx="3763477" cy="640080"/>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531555D-5E6E-422C-887C-052DB06035C8}"/>
              </a:ext>
            </a:extLst>
          </p:cNvPr>
          <p:cNvSpPr txBox="1"/>
          <p:nvPr/>
        </p:nvSpPr>
        <p:spPr>
          <a:xfrm>
            <a:off x="4170145" y="2364442"/>
            <a:ext cx="822960" cy="523220"/>
          </a:xfrm>
          <a:prstGeom prst="rect">
            <a:avLst/>
          </a:prstGeom>
          <a:noFill/>
        </p:spPr>
        <p:txBody>
          <a:bodyPr wrap="square" rtlCol="0">
            <a:spAutoFit/>
          </a:bodyPr>
          <a:lstStyle/>
          <a:p>
            <a:r>
              <a:rPr lang="en-US" sz="2800" b="1" dirty="0">
                <a:latin typeface="Cambria Math" panose="02040503050406030204" pitchFamily="18" charset="0"/>
                <a:ea typeface="Cambria Math" panose="02040503050406030204" pitchFamily="18" charset="0"/>
                <a:cs typeface="Calibri" panose="020F0502020204030204" pitchFamily="34" charset="0"/>
              </a:rPr>
              <a:t>Y</a:t>
            </a:r>
            <a:r>
              <a:rPr lang="en-US" sz="2800" b="1" baseline="-25000" dirty="0">
                <a:latin typeface="Cambria Math" panose="02040503050406030204" pitchFamily="18" charset="0"/>
                <a:ea typeface="Cambria Math" panose="02040503050406030204" pitchFamily="18" charset="0"/>
                <a:cs typeface="Calibri" panose="020F0502020204030204" pitchFamily="34" charset="0"/>
              </a:rPr>
              <a:t>i</a:t>
            </a:r>
            <a:r>
              <a:rPr lang="en-US" sz="2800" b="1" dirty="0">
                <a:latin typeface="Cambria Math" panose="02040503050406030204" pitchFamily="18" charset="0"/>
                <a:ea typeface="Cambria Math" panose="02040503050406030204" pitchFamily="18" charset="0"/>
                <a:cs typeface="Calibri" panose="020F0502020204030204" pitchFamily="34" charset="0"/>
              </a:rPr>
              <a:t> </a:t>
            </a:r>
            <a:r>
              <a:rPr lang="en-US" sz="2800" dirty="0"/>
              <a:t>=</a:t>
            </a:r>
            <a:endParaRPr lang="en-US" sz="2800" dirty="0">
              <a:latin typeface="Cambria Math" panose="02040503050406030204" pitchFamily="18"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058193-8FA7-4E4D-B537-F673E98C6A1D}"/>
                  </a:ext>
                </a:extLst>
              </p:cNvPr>
              <p:cNvSpPr txBox="1"/>
              <p:nvPr/>
            </p:nvSpPr>
            <p:spPr>
              <a:xfrm>
                <a:off x="4221163" y="3351547"/>
                <a:ext cx="822960" cy="471539"/>
              </a:xfrm>
              <a:prstGeom prst="rect">
                <a:avLst/>
              </a:prstGeom>
              <a:noFill/>
            </p:spPr>
            <p:txBody>
              <a:bodyPr wrap="square" rtlCol="0">
                <a:spAutoFit/>
              </a:bodyPr>
              <a:lstStyle/>
              <a:p>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𝐘</m:t>
                        </m:r>
                      </m:e>
                    </m:acc>
                    <m:r>
                      <a:rPr lang="en-US" sz="2400" b="1" i="1" baseline="-25000" smtClean="0">
                        <a:latin typeface="Cambria Math" panose="02040503050406030204" pitchFamily="18" charset="0"/>
                      </a:rPr>
                      <m:t>𝒊</m:t>
                    </m:r>
                  </m:oMath>
                </a14:m>
                <a:r>
                  <a:rPr lang="en-US" sz="1400" b="1" dirty="0"/>
                  <a:t> </a:t>
                </a:r>
                <a:r>
                  <a:rPr lang="en-US" sz="2400" b="1" dirty="0"/>
                  <a:t>=</a:t>
                </a:r>
                <a:r>
                  <a:rPr lang="en-US" sz="2400" dirty="0"/>
                  <a:t> </a:t>
                </a:r>
                <a:endParaRPr lang="en-US" sz="1400" baseline="-25000" dirty="0">
                  <a:latin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4F058193-8FA7-4E4D-B537-F673E98C6A1D}"/>
                  </a:ext>
                </a:extLst>
              </p:cNvPr>
              <p:cNvSpPr txBox="1">
                <a:spLocks noRot="1" noChangeAspect="1" noMove="1" noResize="1" noEditPoints="1" noAdjustHandles="1" noChangeArrowheads="1" noChangeShapeType="1" noTextEdit="1"/>
              </p:cNvSpPr>
              <p:nvPr/>
            </p:nvSpPr>
            <p:spPr>
              <a:xfrm>
                <a:off x="4221163" y="3351547"/>
                <a:ext cx="822960" cy="471539"/>
              </a:xfrm>
              <a:prstGeom prst="rect">
                <a:avLst/>
              </a:prstGeom>
              <a:blipFill>
                <a:blip r:embed="rId6"/>
                <a:stretch>
                  <a:fillRect l="-1481" t="-7792" b="-29870"/>
                </a:stretch>
              </a:blipFill>
            </p:spPr>
            <p:txBody>
              <a:bodyPr/>
              <a:lstStyle/>
              <a:p>
                <a:r>
                  <a:rPr lang="en-US">
                    <a:noFill/>
                  </a:rPr>
                  <a:t> </a:t>
                </a:r>
              </a:p>
            </p:txBody>
          </p:sp>
        </mc:Fallback>
      </mc:AlternateContent>
    </p:spTree>
    <p:extLst>
      <p:ext uri="{BB962C8B-B14F-4D97-AF65-F5344CB8AC3E}">
        <p14:creationId xmlns:p14="http://schemas.microsoft.com/office/powerpoint/2010/main" val="412663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0D69-FEDD-4E75-8EEC-27E09E973342}"/>
              </a:ext>
            </a:extLst>
          </p:cNvPr>
          <p:cNvSpPr>
            <a:spLocks noGrp="1"/>
          </p:cNvSpPr>
          <p:nvPr>
            <p:ph type="title"/>
          </p:nvPr>
        </p:nvSpPr>
        <p:spPr>
          <a:xfrm>
            <a:off x="838200" y="365127"/>
            <a:ext cx="10515600" cy="1049787"/>
          </a:xfrm>
        </p:spPr>
        <p:txBody>
          <a:bodyPr/>
          <a:lstStyle/>
          <a:p>
            <a:r>
              <a:rPr lang="en-US" dirty="0"/>
              <a:t>Multiple linear regression</a:t>
            </a:r>
          </a:p>
        </p:txBody>
      </p:sp>
      <p:sp>
        <p:nvSpPr>
          <p:cNvPr id="3" name="Content Placeholder 2">
            <a:extLst>
              <a:ext uri="{FF2B5EF4-FFF2-40B4-BE49-F238E27FC236}">
                <a16:creationId xmlns:a16="http://schemas.microsoft.com/office/drawing/2014/main" id="{C9CAF0CB-BE7C-4DBF-86D5-A86E6170C7DA}"/>
              </a:ext>
            </a:extLst>
          </p:cNvPr>
          <p:cNvSpPr>
            <a:spLocks noGrp="1"/>
          </p:cNvSpPr>
          <p:nvPr>
            <p:ph idx="1"/>
          </p:nvPr>
        </p:nvSpPr>
        <p:spPr>
          <a:xfrm>
            <a:off x="838200" y="1578543"/>
            <a:ext cx="10515600" cy="4598420"/>
          </a:xfrm>
        </p:spPr>
        <p:txBody>
          <a:bodyPr/>
          <a:lstStyle/>
          <a:p>
            <a:r>
              <a:rPr lang="en-US" dirty="0"/>
              <a:t>Multiple predictors </a:t>
            </a:r>
          </a:p>
        </p:txBody>
      </p:sp>
      <p:pic>
        <p:nvPicPr>
          <p:cNvPr id="1026" name="Picture 2" descr="Image result for multiple linear regression">
            <a:extLst>
              <a:ext uri="{FF2B5EF4-FFF2-40B4-BE49-F238E27FC236}">
                <a16:creationId xmlns:a16="http://schemas.microsoft.com/office/drawing/2014/main" id="{2ACBFC79-5692-4CE2-8FF3-B586BE4B7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772" y="2159812"/>
            <a:ext cx="7444774" cy="3557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9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0D69-FEDD-4E75-8EEC-27E09E973342}"/>
              </a:ext>
            </a:extLst>
          </p:cNvPr>
          <p:cNvSpPr>
            <a:spLocks noGrp="1"/>
          </p:cNvSpPr>
          <p:nvPr>
            <p:ph type="title"/>
          </p:nvPr>
        </p:nvSpPr>
        <p:spPr>
          <a:xfrm>
            <a:off x="838200" y="365128"/>
            <a:ext cx="10515600" cy="1073018"/>
          </a:xfrm>
        </p:spPr>
        <p:txBody>
          <a:bodyPr/>
          <a:lstStyle/>
          <a:p>
            <a:r>
              <a:rPr lang="en-US" dirty="0"/>
              <a:t>Linear regression assumptions</a:t>
            </a:r>
          </a:p>
        </p:txBody>
      </p:sp>
      <p:sp>
        <p:nvSpPr>
          <p:cNvPr id="3" name="Content Placeholder 2">
            <a:extLst>
              <a:ext uri="{FF2B5EF4-FFF2-40B4-BE49-F238E27FC236}">
                <a16:creationId xmlns:a16="http://schemas.microsoft.com/office/drawing/2014/main" id="{C9CAF0CB-BE7C-4DBF-86D5-A86E6170C7DA}"/>
              </a:ext>
            </a:extLst>
          </p:cNvPr>
          <p:cNvSpPr>
            <a:spLocks noGrp="1"/>
          </p:cNvSpPr>
          <p:nvPr>
            <p:ph idx="1"/>
          </p:nvPr>
        </p:nvSpPr>
        <p:spPr>
          <a:xfrm>
            <a:off x="838200" y="1690690"/>
            <a:ext cx="10515600" cy="4486273"/>
          </a:xfrm>
        </p:spPr>
        <p:txBody>
          <a:bodyPr>
            <a:normAutofit/>
          </a:bodyPr>
          <a:lstStyle/>
          <a:p>
            <a:r>
              <a:rPr lang="en-US" sz="2400" dirty="0"/>
              <a:t>Linearity: linear relationship between Y and </a:t>
            </a:r>
            <a:r>
              <a:rPr lang="en-US" sz="2400" dirty="0" err="1"/>
              <a:t>Xs</a:t>
            </a:r>
            <a:r>
              <a:rPr lang="en-US" sz="2400" dirty="0"/>
              <a:t> </a:t>
            </a:r>
          </a:p>
          <a:p>
            <a:r>
              <a:rPr lang="en-US" sz="2400" dirty="0"/>
              <a:t>Lack of multicollinearity</a:t>
            </a:r>
          </a:p>
          <a:p>
            <a:pPr lvl="1"/>
            <a:r>
              <a:rPr lang="en-US" sz="2000" dirty="0"/>
              <a:t>Independent/predictor variables (</a:t>
            </a:r>
            <a:r>
              <a:rPr lang="en-US" sz="2000" dirty="0" err="1"/>
              <a:t>Xs</a:t>
            </a:r>
            <a:r>
              <a:rPr lang="en-US" sz="2000" dirty="0"/>
              <a:t>) should </a:t>
            </a:r>
            <a:r>
              <a:rPr lang="en-US" sz="2000" b="1" dirty="0"/>
              <a:t>not</a:t>
            </a:r>
            <a:r>
              <a:rPr lang="en-US" sz="2000" dirty="0"/>
              <a:t> be highly correlated</a:t>
            </a:r>
          </a:p>
          <a:p>
            <a:pPr lvl="1"/>
            <a:r>
              <a:rPr lang="en-US" sz="2000" dirty="0"/>
              <a:t>Identify and remove variables causing it; try centering X variables (</a:t>
            </a:r>
            <a:r>
              <a:rPr lang="en-US" sz="2000" dirty="0" err="1"/>
              <a:t>substract</a:t>
            </a:r>
            <a:r>
              <a:rPr lang="en-US" sz="2000" dirty="0"/>
              <a:t> mean)</a:t>
            </a:r>
          </a:p>
          <a:p>
            <a:r>
              <a:rPr lang="en-US" sz="2400" dirty="0"/>
              <a:t>Homoscedasticity: homogeneity of variance</a:t>
            </a:r>
          </a:p>
          <a:p>
            <a:pPr lvl="1"/>
            <a:r>
              <a:rPr lang="en-US" sz="2000" dirty="0"/>
              <a:t>Error terms have similar variance</a:t>
            </a:r>
          </a:p>
          <a:p>
            <a:r>
              <a:rPr lang="en-US" sz="2400" dirty="0"/>
              <a:t>Error terms should be normally distributed</a:t>
            </a:r>
          </a:p>
          <a:p>
            <a:r>
              <a:rPr lang="en-US" sz="2400" dirty="0"/>
              <a:t>Independence of error terms</a:t>
            </a:r>
          </a:p>
          <a:p>
            <a:endParaRPr lang="en-US" dirty="0"/>
          </a:p>
          <a:p>
            <a:pPr marL="0" indent="0">
              <a:buNone/>
            </a:pPr>
            <a:r>
              <a:rPr lang="en-US" sz="2400" i="1" dirty="0"/>
              <a:t>If assumptions fail model is not necessarily wrong but biased and/or inefficient </a:t>
            </a:r>
          </a:p>
        </p:txBody>
      </p:sp>
      <p:pic>
        <p:nvPicPr>
          <p:cNvPr id="5" name="Picture 4" descr="A close up of a map&#10;&#10;Description automatically generated">
            <a:extLst>
              <a:ext uri="{FF2B5EF4-FFF2-40B4-BE49-F238E27FC236}">
                <a16:creationId xmlns:a16="http://schemas.microsoft.com/office/drawing/2014/main" id="{89F5C53E-0DA9-4033-8EA6-72AF29649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8059" y="3933826"/>
            <a:ext cx="4625741" cy="1486029"/>
          </a:xfrm>
          <a:prstGeom prst="rect">
            <a:avLst/>
          </a:prstGeom>
        </p:spPr>
      </p:pic>
    </p:spTree>
    <p:extLst>
      <p:ext uri="{BB962C8B-B14F-4D97-AF65-F5344CB8AC3E}">
        <p14:creationId xmlns:p14="http://schemas.microsoft.com/office/powerpoint/2010/main" val="16705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90EB-8E30-496C-8C0F-043900FCDA01}"/>
              </a:ext>
            </a:extLst>
          </p:cNvPr>
          <p:cNvSpPr>
            <a:spLocks noGrp="1"/>
          </p:cNvSpPr>
          <p:nvPr>
            <p:ph type="title"/>
          </p:nvPr>
        </p:nvSpPr>
        <p:spPr>
          <a:xfrm>
            <a:off x="838200" y="365127"/>
            <a:ext cx="10515600" cy="914400"/>
          </a:xfrm>
        </p:spPr>
        <p:txBody>
          <a:bodyPr/>
          <a:lstStyle/>
          <a:p>
            <a:r>
              <a:rPr lang="en-US" dirty="0"/>
              <a:t>Model evaluation – R</a:t>
            </a:r>
            <a:r>
              <a:rPr lang="en-US" baseline="30000" dirty="0"/>
              <a:t>2 </a:t>
            </a:r>
            <a:r>
              <a:rPr lang="en-US" dirty="0"/>
              <a:t>, Adjusted R</a:t>
            </a:r>
            <a:r>
              <a:rPr lang="en-US" baseline="30000" dirty="0"/>
              <a:t>2</a:t>
            </a:r>
            <a:r>
              <a:rPr lang="en-US"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F09252-6B46-4461-8F24-2B5EE9AA5CCE}"/>
                  </a:ext>
                </a:extLst>
              </p:cNvPr>
              <p:cNvSpPr>
                <a:spLocks noGrp="1"/>
              </p:cNvSpPr>
              <p:nvPr>
                <p:ph idx="1"/>
              </p:nvPr>
            </p:nvSpPr>
            <p:spPr>
              <a:xfrm>
                <a:off x="838200" y="1493520"/>
                <a:ext cx="10515600" cy="4775200"/>
              </a:xfrm>
            </p:spPr>
            <p:txBody>
              <a:bodyPr>
                <a:normAutofit/>
              </a:bodyPr>
              <a:lstStyle/>
              <a:p>
                <a:r>
                  <a:rPr lang="en-US" dirty="0"/>
                  <a:t>R-squared</a:t>
                </a:r>
              </a:p>
              <a:p>
                <a:pPr lvl="1"/>
                <a:r>
                  <a:rPr lang="en-US" dirty="0"/>
                  <a:t>Proportion of variance in the outcome variable that is predictable from the independent variable(s)</a:t>
                </a:r>
              </a:p>
              <a:p>
                <a:pPr lvl="1"/>
                <a14:m>
                  <m:oMath xmlns:m="http://schemas.openxmlformats.org/officeDocument/2006/math">
                    <m:r>
                      <a:rPr lang="en-US" b="0" i="1" smtClean="0">
                        <a:latin typeface="Cambria Math" panose="02040503050406030204" pitchFamily="18" charset="0"/>
                      </a:rPr>
                      <m:t>𝑅</m:t>
                    </m:r>
                    <m:r>
                      <a:rPr lang="en-US" b="0" i="1" baseline="30000" smtClean="0">
                        <a:latin typeface="Cambria Math" panose="02040503050406030204" pitchFamily="18" charset="0"/>
                      </a:rPr>
                      <m:t>2</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𝑒𝑥𝑝𝑙𝑎𝑖𝑛𝑒𝑑</m:t>
                        </m:r>
                        <m:r>
                          <a:rPr lang="en-US" b="0" i="1" smtClean="0">
                            <a:latin typeface="Cambria Math" panose="02040503050406030204" pitchFamily="18" charset="0"/>
                          </a:rPr>
                          <m:t> </m:t>
                        </m:r>
                        <m:r>
                          <a:rPr lang="en-US" b="0" i="1" smtClean="0">
                            <a:latin typeface="Cambria Math" panose="02040503050406030204" pitchFamily="18" charset="0"/>
                          </a:rPr>
                          <m:t>𝑣𝑎𝑟𝑖𝑎𝑡𝑖𝑜𝑛</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𝑣𝑎𝑟𝑖𝑎𝑡𝑖𝑜𝑛</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i="1" dirty="0">
                            <a:latin typeface="Cambria Math" panose="02040503050406030204" pitchFamily="18" charset="0"/>
                          </a:rPr>
                          <m:t>𝑆𝑢𝑚</m:t>
                        </m:r>
                        <m:r>
                          <a:rPr lang="en-US" i="1" dirty="0">
                            <a:latin typeface="Cambria Math" panose="02040503050406030204" pitchFamily="18" charset="0"/>
                          </a:rPr>
                          <m:t> </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𝑌</m:t>
                                </m:r>
                                <m:r>
                                  <a:rPr lang="en-US" i="1" baseline="-25000" dirty="0">
                                    <a:latin typeface="Cambria Math" panose="02040503050406030204" pitchFamily="18" charset="0"/>
                                  </a:rPr>
                                  <m:t>𝑖</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r>
                                  <a:rPr lang="en-US" i="1" baseline="-25000" dirty="0">
                                    <a:latin typeface="Cambria Math" panose="02040503050406030204" pitchFamily="18" charset="0"/>
                                  </a:rPr>
                                  <m:t>𝑖</m:t>
                                </m:r>
                              </m:e>
                            </m:d>
                          </m:e>
                          <m:sup>
                            <m:r>
                              <a:rPr lang="en-US" i="1" dirty="0">
                                <a:latin typeface="Cambria Math" panose="02040503050406030204" pitchFamily="18" charset="0"/>
                              </a:rPr>
                              <m:t>2</m:t>
                            </m:r>
                          </m:sup>
                        </m:sSup>
                      </m:num>
                      <m:den>
                        <m:r>
                          <a:rPr lang="en-US" i="1" dirty="0">
                            <a:latin typeface="Cambria Math" panose="02040503050406030204" pitchFamily="18" charset="0"/>
                          </a:rPr>
                          <m:t>𝑆𝑢𝑚</m:t>
                        </m:r>
                        <m:r>
                          <a:rPr lang="en-US" i="1" dirty="0">
                            <a:latin typeface="Cambria Math" panose="02040503050406030204" pitchFamily="18" charset="0"/>
                          </a:rPr>
                          <m:t> </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𝑌</m:t>
                                </m:r>
                                <m:r>
                                  <a:rPr lang="en-US" i="1" baseline="-25000" dirty="0">
                                    <a:latin typeface="Cambria Math" panose="02040503050406030204" pitchFamily="18" charset="0"/>
                                  </a:rPr>
                                  <m:t>𝑖</m:t>
                                </m:r>
                                <m:r>
                                  <a:rPr lang="en-US"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d>
                          </m:e>
                          <m:sup>
                            <m:r>
                              <a:rPr lang="en-US" i="1" dirty="0">
                                <a:latin typeface="Cambria Math" panose="02040503050406030204" pitchFamily="18" charset="0"/>
                              </a:rPr>
                              <m:t>2</m:t>
                            </m:r>
                          </m:sup>
                        </m:sSup>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m:t>
                        </m:r>
                        <m:r>
                          <a:rPr lang="en-US" b="0" i="1" baseline="-25000" smtClean="0">
                            <a:latin typeface="Cambria Math" panose="02040503050406030204" pitchFamily="18" charset="0"/>
                          </a:rPr>
                          <m:t>𝑟𝑒𝑠𝑖𝑑𝑢𝑎𝑙</m:t>
                        </m:r>
                      </m:num>
                      <m:den>
                        <m:r>
                          <a:rPr lang="en-US" b="0" i="1" smtClean="0">
                            <a:latin typeface="Cambria Math" panose="02040503050406030204" pitchFamily="18" charset="0"/>
                          </a:rPr>
                          <m:t>𝑆𝑆</m:t>
                        </m:r>
                        <m:r>
                          <a:rPr lang="en-US" b="0" i="1" baseline="-25000" smtClean="0">
                            <a:latin typeface="Cambria Math" panose="02040503050406030204" pitchFamily="18" charset="0"/>
                          </a:rPr>
                          <m:t>𝑇𝑜𝑡𝑎𝑙</m:t>
                        </m:r>
                      </m:den>
                    </m:f>
                  </m:oMath>
                </a14:m>
                <a:r>
                  <a:rPr lang="en-US" dirty="0"/>
                  <a:t> </a:t>
                </a:r>
              </a:p>
              <a:p>
                <a:endParaRPr lang="en-US" sz="1050" dirty="0"/>
              </a:p>
              <a:p>
                <a:r>
                  <a:rPr lang="en-US" dirty="0"/>
                  <a:t>Adjusted R</a:t>
                </a:r>
                <a:r>
                  <a:rPr lang="en-US" baseline="30000" dirty="0"/>
                  <a:t>2</a:t>
                </a:r>
                <a:r>
                  <a:rPr lang="en-US" dirty="0"/>
                  <a:t>: </a:t>
                </a:r>
              </a:p>
              <a:p>
                <a:pPr lvl="1"/>
                <a:r>
                  <a:rPr lang="en-US" dirty="0"/>
                  <a:t>adjusts for number of predictor variables relative to the number of data points – better </a:t>
                </a:r>
              </a:p>
              <a:p>
                <a:pPr lvl="1"/>
                <a14:m>
                  <m:oMath xmlns:m="http://schemas.openxmlformats.org/officeDocument/2006/math">
                    <m:r>
                      <a:rPr lang="en-US" sz="2000" b="0" i="1" smtClean="0">
                        <a:latin typeface="Cambria Math" panose="02040503050406030204" pitchFamily="18" charset="0"/>
                      </a:rPr>
                      <m:t>𝐴𝑑𝑗</m:t>
                    </m:r>
                    <m:r>
                      <a:rPr lang="en-US" sz="2000" b="0" i="1" smtClean="0">
                        <a:latin typeface="Cambria Math" panose="02040503050406030204" pitchFamily="18" charset="0"/>
                      </a:rPr>
                      <m:t> </m:t>
                    </m:r>
                    <m:r>
                      <a:rPr lang="en-US" sz="2000" b="0" i="1" smtClean="0">
                        <a:latin typeface="Cambria Math" panose="02040503050406030204" pitchFamily="18" charset="0"/>
                      </a:rPr>
                      <m:t>𝑅</m:t>
                    </m:r>
                    <m:r>
                      <a:rPr lang="en-US" sz="2000" b="0" i="1" baseline="30000" smtClean="0">
                        <a:latin typeface="Cambria Math" panose="02040503050406030204" pitchFamily="18" charset="0"/>
                      </a:rPr>
                      <m:t>2</m:t>
                    </m:r>
                    <m:r>
                      <a:rPr lang="en-US" sz="2000" b="0" i="1" smtClean="0">
                        <a:latin typeface="Cambria Math" panose="02040503050406030204" pitchFamily="18" charset="0"/>
                      </a:rPr>
                      <m:t>=1−</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r>
                          <a:rPr lang="en-US" sz="2000" b="0" i="1" smtClean="0">
                            <a:latin typeface="Cambria Math" panose="02040503050406030204" pitchFamily="18" charset="0"/>
                          </a:rPr>
                          <m:t>𝑅</m:t>
                        </m:r>
                        <m:r>
                          <a:rPr lang="en-US" sz="2000" b="0" i="1" baseline="30000" smtClean="0">
                            <a:latin typeface="Cambria Math" panose="02040503050406030204" pitchFamily="18" charset="0"/>
                          </a:rPr>
                          <m:t>2</m:t>
                        </m:r>
                      </m:e>
                    </m:d>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−1</m:t>
                        </m:r>
                      </m:den>
                    </m:f>
                    <m:r>
                      <a:rPr lang="en-US" sz="2000" b="0" i="1" smtClean="0">
                        <a:latin typeface="Cambria Math" panose="02040503050406030204" pitchFamily="18" charset="0"/>
                      </a:rPr>
                      <m:t> ; </m:t>
                    </m:r>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𝑛𝑢𝑏𝑒𝑟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𝑝𝑟𝑒𝑑𝑖𝑐𝑡𝑜𝑟𝑠</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𝑛𝑢𝑚𝑏𝑒𝑟</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𝑑𝑎𝑡𝑎</m:t>
                    </m:r>
                    <m:r>
                      <a:rPr lang="en-US" sz="2000" b="0" i="1" smtClean="0">
                        <a:latin typeface="Cambria Math" panose="02040503050406030204" pitchFamily="18" charset="0"/>
                      </a:rPr>
                      <m:t> </m:t>
                    </m:r>
                    <m:r>
                      <a:rPr lang="en-US" sz="2000" b="0" i="1" smtClean="0">
                        <a:latin typeface="Cambria Math" panose="02040503050406030204" pitchFamily="18" charset="0"/>
                      </a:rPr>
                      <m:t>𝑝𝑜𝑖𝑛𝑡𝑠</m:t>
                    </m:r>
                    <m:r>
                      <a:rPr lang="en-US" sz="2000" b="0" i="1" smtClean="0">
                        <a:latin typeface="Cambria Math" panose="02040503050406030204" pitchFamily="18" charset="0"/>
                      </a:rPr>
                      <m:t>  </m:t>
                    </m:r>
                  </m:oMath>
                </a14:m>
                <a:endParaRPr lang="en-US" sz="2000" b="0" dirty="0"/>
              </a:p>
              <a:p>
                <a:endParaRPr lang="en-US" sz="1200" dirty="0"/>
              </a:p>
              <a:p>
                <a:r>
                  <a:rPr lang="en-US" dirty="0"/>
                  <a:t>Both range from 0 to 1; higher is better</a:t>
                </a:r>
              </a:p>
            </p:txBody>
          </p:sp>
        </mc:Choice>
        <mc:Fallback xmlns="">
          <p:sp>
            <p:nvSpPr>
              <p:cNvPr id="3" name="Content Placeholder 2">
                <a:extLst>
                  <a:ext uri="{FF2B5EF4-FFF2-40B4-BE49-F238E27FC236}">
                    <a16:creationId xmlns:a16="http://schemas.microsoft.com/office/drawing/2014/main" id="{17F09252-6B46-4461-8F24-2B5EE9AA5CCE}"/>
                  </a:ext>
                </a:extLst>
              </p:cNvPr>
              <p:cNvSpPr>
                <a:spLocks noGrp="1" noRot="1" noChangeAspect="1" noMove="1" noResize="1" noEditPoints="1" noAdjustHandles="1" noChangeArrowheads="1" noChangeShapeType="1" noTextEdit="1"/>
              </p:cNvSpPr>
              <p:nvPr>
                <p:ph idx="1"/>
              </p:nvPr>
            </p:nvSpPr>
            <p:spPr>
              <a:xfrm>
                <a:off x="838200" y="1493520"/>
                <a:ext cx="10515600" cy="4775200"/>
              </a:xfrm>
              <a:blipFill>
                <a:blip r:embed="rId3"/>
                <a:stretch>
                  <a:fillRect l="-1043" t="-2043"/>
                </a:stretch>
              </a:blipFill>
            </p:spPr>
            <p:txBody>
              <a:bodyPr/>
              <a:lstStyle/>
              <a:p>
                <a:r>
                  <a:rPr lang="en-US">
                    <a:noFill/>
                  </a:rPr>
                  <a:t> </a:t>
                </a:r>
              </a:p>
            </p:txBody>
          </p:sp>
        </mc:Fallback>
      </mc:AlternateContent>
    </p:spTree>
    <p:extLst>
      <p:ext uri="{BB962C8B-B14F-4D97-AF65-F5344CB8AC3E}">
        <p14:creationId xmlns:p14="http://schemas.microsoft.com/office/powerpoint/2010/main" val="89527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E22AD-DD92-4C04-BF65-8A49AD0D5546}"/>
              </a:ext>
            </a:extLst>
          </p:cNvPr>
          <p:cNvSpPr>
            <a:spLocks noGrp="1"/>
          </p:cNvSpPr>
          <p:nvPr>
            <p:ph type="title"/>
          </p:nvPr>
        </p:nvSpPr>
        <p:spPr>
          <a:xfrm>
            <a:off x="838200" y="365126"/>
            <a:ext cx="10515600" cy="914400"/>
          </a:xfrm>
        </p:spPr>
        <p:txBody>
          <a:bodyPr/>
          <a:lstStyle/>
          <a:p>
            <a:r>
              <a:rPr lang="en-US" dirty="0"/>
              <a:t>Model evaluation – RMSE, MAE</a:t>
            </a:r>
          </a:p>
        </p:txBody>
      </p:sp>
      <p:sp>
        <p:nvSpPr>
          <p:cNvPr id="3" name="Content Placeholder 2">
            <a:extLst>
              <a:ext uri="{FF2B5EF4-FFF2-40B4-BE49-F238E27FC236}">
                <a16:creationId xmlns:a16="http://schemas.microsoft.com/office/drawing/2014/main" id="{7CA2684F-A081-4612-83AA-D78E85F79E5F}"/>
              </a:ext>
            </a:extLst>
          </p:cNvPr>
          <p:cNvSpPr>
            <a:spLocks noGrp="1"/>
          </p:cNvSpPr>
          <p:nvPr>
            <p:ph idx="1"/>
          </p:nvPr>
        </p:nvSpPr>
        <p:spPr>
          <a:xfrm>
            <a:off x="838200" y="1575725"/>
            <a:ext cx="10515600" cy="4642803"/>
          </a:xfrm>
        </p:spPr>
        <p:txBody>
          <a:bodyPr/>
          <a:lstStyle/>
          <a:p>
            <a:r>
              <a:rPr lang="en-US" dirty="0"/>
              <a:t>Root mean squared error (RMSE)</a:t>
            </a:r>
          </a:p>
          <a:p>
            <a:pPr lvl="1"/>
            <a:r>
              <a:rPr lang="en-US" dirty="0"/>
              <a:t>Mean squared error (MSE)</a:t>
            </a:r>
          </a:p>
          <a:p>
            <a:pPr lvl="1"/>
            <a:endParaRPr lang="en-US" sz="800" dirty="0"/>
          </a:p>
          <a:p>
            <a:r>
              <a:rPr lang="en-US" dirty="0"/>
              <a:t>Mean Absolute Error (MAE)</a:t>
            </a:r>
          </a:p>
          <a:p>
            <a:endParaRPr lang="en-US" dirty="0"/>
          </a:p>
          <a:p>
            <a:r>
              <a:rPr lang="en-US" dirty="0"/>
              <a:t>Range from 0 to ∞ ; lower is better</a:t>
            </a:r>
          </a:p>
          <a:p>
            <a:r>
              <a:rPr lang="en-US" dirty="0"/>
              <a:t>Express average model prediction error in same units as the outcome variable</a:t>
            </a:r>
          </a:p>
          <a:p>
            <a:r>
              <a:rPr lang="en-US" dirty="0"/>
              <a:t>Good measure of how accurately the model predicts the response</a:t>
            </a:r>
          </a:p>
          <a:p>
            <a:endParaRPr lang="en-US" dirty="0"/>
          </a:p>
        </p:txBody>
      </p:sp>
      <p:pic>
        <p:nvPicPr>
          <p:cNvPr id="1026" name="Picture 2" descr="https://cdn-images-1.medium.com/max/800/1*9hQVcasuwx5ddq_s3MFCyw.gif">
            <a:extLst>
              <a:ext uri="{FF2B5EF4-FFF2-40B4-BE49-F238E27FC236}">
                <a16:creationId xmlns:a16="http://schemas.microsoft.com/office/drawing/2014/main" id="{1D92992A-B00C-4F01-9A8C-F0A3C425F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0743" y="1416370"/>
            <a:ext cx="3114675"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800/1*OVlFLnMwHDx08PHzqlBDag.gif">
            <a:extLst>
              <a:ext uri="{FF2B5EF4-FFF2-40B4-BE49-F238E27FC236}">
                <a16:creationId xmlns:a16="http://schemas.microsoft.com/office/drawing/2014/main" id="{1CD7DC95-0BC4-483A-9BC7-20F751F9C7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0743" y="2585402"/>
            <a:ext cx="300037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94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3532-E7FC-46C9-92D6-380188C83C8E}"/>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FA1B121D-93B7-49B9-8BF5-7F711E7F2203}"/>
              </a:ext>
            </a:extLst>
          </p:cNvPr>
          <p:cNvSpPr>
            <a:spLocks noGrp="1"/>
          </p:cNvSpPr>
          <p:nvPr>
            <p:ph idx="1"/>
          </p:nvPr>
        </p:nvSpPr>
        <p:spPr/>
        <p:txBody>
          <a:bodyPr>
            <a:normAutofit/>
          </a:bodyPr>
          <a:lstStyle/>
          <a:p>
            <a:r>
              <a:rPr lang="en-US" sz="3200" dirty="0"/>
              <a:t>Building models from labeled data </a:t>
            </a:r>
          </a:p>
          <a:p>
            <a:pPr lvl="1"/>
            <a:r>
              <a:rPr lang="en-US" sz="2800" dirty="0"/>
              <a:t>split data Train/Test </a:t>
            </a:r>
          </a:p>
          <a:p>
            <a:r>
              <a:rPr lang="en-US" sz="3200" dirty="0"/>
              <a:t>Models (depending on outcome data type)</a:t>
            </a:r>
          </a:p>
          <a:p>
            <a:pPr lvl="1"/>
            <a:r>
              <a:rPr lang="en-US" sz="2800" b="1" dirty="0"/>
              <a:t>Numeric prediction </a:t>
            </a:r>
            <a:r>
              <a:rPr lang="en-US" sz="2800" dirty="0"/>
              <a:t>(Regression) – continuous outcome</a:t>
            </a:r>
          </a:p>
          <a:p>
            <a:pPr lvl="1"/>
            <a:r>
              <a:rPr lang="en-US" sz="2800" b="1" dirty="0"/>
              <a:t>Classification</a:t>
            </a:r>
            <a:r>
              <a:rPr lang="en-US" sz="2800" dirty="0"/>
              <a:t> - Categorical outcome </a:t>
            </a:r>
          </a:p>
          <a:p>
            <a:pPr lvl="1"/>
            <a:r>
              <a:rPr lang="en-US" sz="2800" b="1" dirty="0"/>
              <a:t>Time series </a:t>
            </a:r>
          </a:p>
          <a:p>
            <a:r>
              <a:rPr lang="en-US" sz="3200" dirty="0"/>
              <a:t>What if my data is text, image, … ? </a:t>
            </a:r>
          </a:p>
          <a:p>
            <a:pPr lvl="1"/>
            <a:r>
              <a:rPr lang="en-US" sz="2800" dirty="0"/>
              <a:t>Will talk about those later (NN, Deep Learning, NLP )</a:t>
            </a:r>
          </a:p>
        </p:txBody>
      </p:sp>
    </p:spTree>
    <p:extLst>
      <p:ext uri="{BB962C8B-B14F-4D97-AF65-F5344CB8AC3E}">
        <p14:creationId xmlns:p14="http://schemas.microsoft.com/office/powerpoint/2010/main" val="145261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11FA-0EE9-4EC3-BBAD-A57368381B57}"/>
              </a:ext>
            </a:extLst>
          </p:cNvPr>
          <p:cNvSpPr>
            <a:spLocks noGrp="1"/>
          </p:cNvSpPr>
          <p:nvPr>
            <p:ph type="title"/>
          </p:nvPr>
        </p:nvSpPr>
        <p:spPr>
          <a:xfrm>
            <a:off x="838200" y="365127"/>
            <a:ext cx="10515600" cy="914400"/>
          </a:xfrm>
        </p:spPr>
        <p:txBody>
          <a:bodyPr/>
          <a:lstStyle/>
          <a:p>
            <a:r>
              <a:rPr lang="en-US" dirty="0"/>
              <a:t>Decision Tree Regression</a:t>
            </a:r>
          </a:p>
        </p:txBody>
      </p:sp>
      <p:sp>
        <p:nvSpPr>
          <p:cNvPr id="3" name="Content Placeholder 2">
            <a:extLst>
              <a:ext uri="{FF2B5EF4-FFF2-40B4-BE49-F238E27FC236}">
                <a16:creationId xmlns:a16="http://schemas.microsoft.com/office/drawing/2014/main" id="{903099A6-2C60-4525-BDFD-2C95CBF8DBFE}"/>
              </a:ext>
            </a:extLst>
          </p:cNvPr>
          <p:cNvSpPr>
            <a:spLocks noGrp="1"/>
          </p:cNvSpPr>
          <p:nvPr>
            <p:ph idx="1"/>
          </p:nvPr>
        </p:nvSpPr>
        <p:spPr>
          <a:xfrm>
            <a:off x="838200" y="1469985"/>
            <a:ext cx="10515600" cy="4706978"/>
          </a:xfrm>
        </p:spPr>
        <p:txBody>
          <a:bodyPr/>
          <a:lstStyle/>
          <a:p>
            <a:r>
              <a:rPr lang="en-US" dirty="0"/>
              <a:t>Regression Trees</a:t>
            </a:r>
          </a:p>
          <a:p>
            <a:r>
              <a:rPr lang="en-US" sz="2600" dirty="0"/>
              <a:t>Splits data (into leaves) based on predictor variables </a:t>
            </a:r>
          </a:p>
          <a:p>
            <a:r>
              <a:rPr lang="en-US" sz="2600" dirty="0"/>
              <a:t>Decision of where to split is based on </a:t>
            </a:r>
          </a:p>
          <a:p>
            <a:pPr lvl="1"/>
            <a:r>
              <a:rPr lang="en-US" dirty="0"/>
              <a:t>SSE – linear relationship between Y and X(s) </a:t>
            </a:r>
          </a:p>
          <a:p>
            <a:pPr lvl="1"/>
            <a:r>
              <a:rPr lang="en-US" dirty="0"/>
              <a:t>Information entropy – nonlinear relationship between Y and X(s)</a:t>
            </a:r>
          </a:p>
          <a:p>
            <a:r>
              <a:rPr lang="en-US" sz="2600" dirty="0"/>
              <a:t>Continues splitting until …</a:t>
            </a:r>
          </a:p>
          <a:p>
            <a:pPr lvl="1"/>
            <a:r>
              <a:rPr lang="en-US" dirty="0"/>
              <a:t>Number of data points in terminal leaves fall below threshold</a:t>
            </a:r>
          </a:p>
          <a:p>
            <a:pPr lvl="1"/>
            <a:r>
              <a:rPr lang="en-US" dirty="0"/>
              <a:t>or; there is no significant reduction in SSE</a:t>
            </a:r>
          </a:p>
          <a:p>
            <a:pPr lvl="1"/>
            <a:r>
              <a:rPr lang="en-US" dirty="0"/>
              <a:t>or; there is no information gain (entropy)</a:t>
            </a:r>
          </a:p>
        </p:txBody>
      </p:sp>
    </p:spTree>
    <p:extLst>
      <p:ext uri="{BB962C8B-B14F-4D97-AF65-F5344CB8AC3E}">
        <p14:creationId xmlns:p14="http://schemas.microsoft.com/office/powerpoint/2010/main" val="3437701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997224-F413-4E3C-A444-442DA9F0B16F}"/>
              </a:ext>
            </a:extLst>
          </p:cNvPr>
          <p:cNvSpPr>
            <a:spLocks noGrp="1"/>
          </p:cNvSpPr>
          <p:nvPr>
            <p:ph type="title"/>
          </p:nvPr>
        </p:nvSpPr>
        <p:spPr>
          <a:xfrm>
            <a:off x="838200" y="365127"/>
            <a:ext cx="10515600" cy="914400"/>
          </a:xfrm>
        </p:spPr>
        <p:txBody>
          <a:bodyPr/>
          <a:lstStyle/>
          <a:p>
            <a:r>
              <a:rPr lang="en-US" dirty="0"/>
              <a:t>Regression tree intuition </a:t>
            </a:r>
          </a:p>
        </p:txBody>
      </p:sp>
      <p:pic>
        <p:nvPicPr>
          <p:cNvPr id="31" name="Content Placeholder 30">
            <a:extLst>
              <a:ext uri="{FF2B5EF4-FFF2-40B4-BE49-F238E27FC236}">
                <a16:creationId xmlns:a16="http://schemas.microsoft.com/office/drawing/2014/main" id="{DF4F801A-853A-4600-9D41-B92228BA9136}"/>
              </a:ext>
            </a:extLst>
          </p:cNvPr>
          <p:cNvPicPr>
            <a:picLocks noGrp="1" noChangeAspect="1"/>
          </p:cNvPicPr>
          <p:nvPr>
            <p:ph idx="1"/>
          </p:nvPr>
        </p:nvPicPr>
        <p:blipFill>
          <a:blip r:embed="rId3"/>
          <a:stretch>
            <a:fillRect/>
          </a:stretch>
        </p:blipFill>
        <p:spPr>
          <a:xfrm>
            <a:off x="6762461" y="2096025"/>
            <a:ext cx="5147008" cy="3323773"/>
          </a:xfrm>
          <a:prstGeom prst="rect">
            <a:avLst/>
          </a:prstGeom>
        </p:spPr>
      </p:pic>
      <p:pic>
        <p:nvPicPr>
          <p:cNvPr id="23" name="Picture 22">
            <a:extLst>
              <a:ext uri="{FF2B5EF4-FFF2-40B4-BE49-F238E27FC236}">
                <a16:creationId xmlns:a16="http://schemas.microsoft.com/office/drawing/2014/main" id="{C55BA510-45D6-430C-BFC2-5ACE6CF61F0F}"/>
              </a:ext>
            </a:extLst>
          </p:cNvPr>
          <p:cNvPicPr>
            <a:picLocks noChangeAspect="1"/>
          </p:cNvPicPr>
          <p:nvPr/>
        </p:nvPicPr>
        <p:blipFill>
          <a:blip r:embed="rId4"/>
          <a:stretch>
            <a:fillRect/>
          </a:stretch>
        </p:blipFill>
        <p:spPr>
          <a:xfrm>
            <a:off x="606703" y="1828800"/>
            <a:ext cx="5943600" cy="4116210"/>
          </a:xfrm>
          <a:prstGeom prst="rect">
            <a:avLst/>
          </a:prstGeom>
        </p:spPr>
      </p:pic>
      <p:sp>
        <p:nvSpPr>
          <p:cNvPr id="24" name="Rectangle 23">
            <a:extLst>
              <a:ext uri="{FF2B5EF4-FFF2-40B4-BE49-F238E27FC236}">
                <a16:creationId xmlns:a16="http://schemas.microsoft.com/office/drawing/2014/main" id="{A1CC850C-0984-48A8-B5A6-42FC86BE2813}"/>
              </a:ext>
            </a:extLst>
          </p:cNvPr>
          <p:cNvSpPr/>
          <p:nvPr/>
        </p:nvSpPr>
        <p:spPr>
          <a:xfrm>
            <a:off x="1378831" y="3447288"/>
            <a:ext cx="484632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106C0"/>
                </a:solidFill>
              </a:rPr>
              <a:t>Split 1</a:t>
            </a:r>
          </a:p>
        </p:txBody>
      </p:sp>
      <p:sp>
        <p:nvSpPr>
          <p:cNvPr id="26" name="Rectangle 25">
            <a:extLst>
              <a:ext uri="{FF2B5EF4-FFF2-40B4-BE49-F238E27FC236}">
                <a16:creationId xmlns:a16="http://schemas.microsoft.com/office/drawing/2014/main" id="{7C556A15-02B5-4C79-A441-07AAFDD150DC}"/>
              </a:ext>
            </a:extLst>
          </p:cNvPr>
          <p:cNvSpPr/>
          <p:nvPr/>
        </p:nvSpPr>
        <p:spPr>
          <a:xfrm rot="5400000">
            <a:off x="2857981" y="4331360"/>
            <a:ext cx="173736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106C0"/>
                </a:solidFill>
              </a:rPr>
              <a:t>Split 3</a:t>
            </a:r>
          </a:p>
        </p:txBody>
      </p:sp>
      <p:sp>
        <p:nvSpPr>
          <p:cNvPr id="28" name="Rectangle 27">
            <a:extLst>
              <a:ext uri="{FF2B5EF4-FFF2-40B4-BE49-F238E27FC236}">
                <a16:creationId xmlns:a16="http://schemas.microsoft.com/office/drawing/2014/main" id="{13EB25CC-2A51-4755-B679-B8F77B40AC99}"/>
              </a:ext>
            </a:extLst>
          </p:cNvPr>
          <p:cNvSpPr/>
          <p:nvPr/>
        </p:nvSpPr>
        <p:spPr>
          <a:xfrm>
            <a:off x="1476547" y="4551523"/>
            <a:ext cx="219456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106C0"/>
                </a:solidFill>
              </a:rPr>
              <a:t>Split 4</a:t>
            </a:r>
          </a:p>
        </p:txBody>
      </p:sp>
      <p:sp>
        <p:nvSpPr>
          <p:cNvPr id="25" name="Rectangle 24">
            <a:extLst>
              <a:ext uri="{FF2B5EF4-FFF2-40B4-BE49-F238E27FC236}">
                <a16:creationId xmlns:a16="http://schemas.microsoft.com/office/drawing/2014/main" id="{22BA75BB-EA5F-48E0-A3EC-9185F9063D47}"/>
              </a:ext>
            </a:extLst>
          </p:cNvPr>
          <p:cNvSpPr/>
          <p:nvPr/>
        </p:nvSpPr>
        <p:spPr>
          <a:xfrm rot="5400000">
            <a:off x="3156033" y="2668563"/>
            <a:ext cx="146304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106C0"/>
                </a:solidFill>
              </a:rPr>
              <a:t>Split 2</a:t>
            </a:r>
          </a:p>
        </p:txBody>
      </p:sp>
      <p:pic>
        <p:nvPicPr>
          <p:cNvPr id="30" name="Picture 29">
            <a:extLst>
              <a:ext uri="{FF2B5EF4-FFF2-40B4-BE49-F238E27FC236}">
                <a16:creationId xmlns:a16="http://schemas.microsoft.com/office/drawing/2014/main" id="{D675998A-E0AE-4BB1-A110-29353001A254}"/>
              </a:ext>
            </a:extLst>
          </p:cNvPr>
          <p:cNvPicPr>
            <a:picLocks noChangeAspect="1"/>
          </p:cNvPicPr>
          <p:nvPr/>
        </p:nvPicPr>
        <p:blipFill>
          <a:blip r:embed="rId5"/>
          <a:stretch>
            <a:fillRect/>
          </a:stretch>
        </p:blipFill>
        <p:spPr>
          <a:xfrm>
            <a:off x="6990956" y="222050"/>
            <a:ext cx="2414077" cy="1655180"/>
          </a:xfrm>
          <a:prstGeom prst="rect">
            <a:avLst/>
          </a:prstGeom>
        </p:spPr>
      </p:pic>
      <p:sp>
        <p:nvSpPr>
          <p:cNvPr id="33" name="Oval 32">
            <a:extLst>
              <a:ext uri="{FF2B5EF4-FFF2-40B4-BE49-F238E27FC236}">
                <a16:creationId xmlns:a16="http://schemas.microsoft.com/office/drawing/2014/main" id="{FB7E73C2-9999-40DA-BCE2-AF46EC8DD178}"/>
              </a:ext>
            </a:extLst>
          </p:cNvPr>
          <p:cNvSpPr/>
          <p:nvPr/>
        </p:nvSpPr>
        <p:spPr>
          <a:xfrm>
            <a:off x="4723243" y="2532255"/>
            <a:ext cx="731520" cy="36576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b="1">
                <a:solidFill>
                  <a:srgbClr val="000000"/>
                </a:solidFill>
                <a:effectLst/>
                <a:ea typeface="Calibri" panose="020F0502020204030204" pitchFamily="34" charset="0"/>
                <a:cs typeface="Arial" panose="020B0604020202020204" pitchFamily="34" charset="0"/>
              </a:rPr>
              <a:t>Y=13 </a:t>
            </a:r>
            <a:endParaRPr lang="en-US" sz="1100">
              <a:effectLst/>
              <a:ea typeface="Calibri" panose="020F0502020204030204" pitchFamily="34" charset="0"/>
              <a:cs typeface="Arial" panose="020B0604020202020204" pitchFamily="34" charset="0"/>
            </a:endParaRPr>
          </a:p>
        </p:txBody>
      </p:sp>
      <p:sp>
        <p:nvSpPr>
          <p:cNvPr id="34" name="Oval 33">
            <a:extLst>
              <a:ext uri="{FF2B5EF4-FFF2-40B4-BE49-F238E27FC236}">
                <a16:creationId xmlns:a16="http://schemas.microsoft.com/office/drawing/2014/main" id="{39E70921-9F05-4D59-B8BB-B4C6342B3D60}"/>
              </a:ext>
            </a:extLst>
          </p:cNvPr>
          <p:cNvSpPr/>
          <p:nvPr/>
        </p:nvSpPr>
        <p:spPr>
          <a:xfrm>
            <a:off x="2124437" y="2532255"/>
            <a:ext cx="685800" cy="36576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b="1">
                <a:solidFill>
                  <a:srgbClr val="000000"/>
                </a:solidFill>
                <a:effectLst/>
                <a:ea typeface="Calibri" panose="020F0502020204030204" pitchFamily="34" charset="0"/>
                <a:cs typeface="Arial" panose="020B0604020202020204" pitchFamily="34" charset="0"/>
              </a:rPr>
              <a:t>Y=10 </a:t>
            </a:r>
            <a:endParaRPr lang="en-US" sz="1100">
              <a:effectLst/>
              <a:ea typeface="Calibri" panose="020F0502020204030204" pitchFamily="34" charset="0"/>
              <a:cs typeface="Arial" panose="020B0604020202020204" pitchFamily="34" charset="0"/>
            </a:endParaRPr>
          </a:p>
        </p:txBody>
      </p:sp>
      <p:sp>
        <p:nvSpPr>
          <p:cNvPr id="35" name="Oval 34">
            <a:extLst>
              <a:ext uri="{FF2B5EF4-FFF2-40B4-BE49-F238E27FC236}">
                <a16:creationId xmlns:a16="http://schemas.microsoft.com/office/drawing/2014/main" id="{31C57DB3-3E2B-4C60-82B1-DB59C2B7AB20}"/>
              </a:ext>
            </a:extLst>
          </p:cNvPr>
          <p:cNvSpPr/>
          <p:nvPr/>
        </p:nvSpPr>
        <p:spPr>
          <a:xfrm>
            <a:off x="4540951" y="4204051"/>
            <a:ext cx="731520" cy="36576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b="1">
                <a:solidFill>
                  <a:srgbClr val="000000"/>
                </a:solidFill>
                <a:effectLst/>
                <a:ea typeface="Calibri" panose="020F0502020204030204" pitchFamily="34" charset="0"/>
                <a:cs typeface="Arial" panose="020B0604020202020204" pitchFamily="34" charset="0"/>
              </a:rPr>
              <a:t>Y=5 </a:t>
            </a:r>
            <a:endParaRPr lang="en-US" sz="1100">
              <a:effectLst/>
              <a:ea typeface="Calibri" panose="020F0502020204030204" pitchFamily="34" charset="0"/>
              <a:cs typeface="Arial" panose="020B0604020202020204" pitchFamily="34" charset="0"/>
            </a:endParaRPr>
          </a:p>
        </p:txBody>
      </p:sp>
      <p:sp>
        <p:nvSpPr>
          <p:cNvPr id="36" name="Oval 35">
            <a:extLst>
              <a:ext uri="{FF2B5EF4-FFF2-40B4-BE49-F238E27FC236}">
                <a16:creationId xmlns:a16="http://schemas.microsoft.com/office/drawing/2014/main" id="{AC62A33E-2562-4B8F-9071-80F53A5F4307}"/>
              </a:ext>
            </a:extLst>
          </p:cNvPr>
          <p:cNvSpPr/>
          <p:nvPr/>
        </p:nvSpPr>
        <p:spPr>
          <a:xfrm>
            <a:off x="1644377" y="4708770"/>
            <a:ext cx="731520" cy="36576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b="1">
                <a:solidFill>
                  <a:srgbClr val="000000"/>
                </a:solidFill>
                <a:effectLst/>
                <a:ea typeface="Calibri" panose="020F0502020204030204" pitchFamily="34" charset="0"/>
                <a:cs typeface="Arial" panose="020B0604020202020204" pitchFamily="34" charset="0"/>
              </a:rPr>
              <a:t>Y=20 </a:t>
            </a:r>
            <a:endParaRPr lang="en-US" sz="1100">
              <a:effectLst/>
              <a:ea typeface="Calibri" panose="020F0502020204030204" pitchFamily="34" charset="0"/>
              <a:cs typeface="Arial" panose="020B0604020202020204" pitchFamily="34" charset="0"/>
            </a:endParaRPr>
          </a:p>
        </p:txBody>
      </p:sp>
      <p:sp>
        <p:nvSpPr>
          <p:cNvPr id="37" name="Oval 36">
            <a:extLst>
              <a:ext uri="{FF2B5EF4-FFF2-40B4-BE49-F238E27FC236}">
                <a16:creationId xmlns:a16="http://schemas.microsoft.com/office/drawing/2014/main" id="{25274ACF-6C0C-48D5-ADF8-D9C4D0E81E82}"/>
              </a:ext>
            </a:extLst>
          </p:cNvPr>
          <p:cNvSpPr/>
          <p:nvPr/>
        </p:nvSpPr>
        <p:spPr>
          <a:xfrm>
            <a:off x="2175244" y="3838290"/>
            <a:ext cx="731520" cy="365760"/>
          </a:xfrm>
          <a:prstGeom prst="ellipse">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0"/>
              </a:spcAft>
            </a:pPr>
            <a:r>
              <a:rPr lang="en-US" sz="1100" b="1">
                <a:solidFill>
                  <a:srgbClr val="000000"/>
                </a:solidFill>
                <a:effectLst/>
                <a:ea typeface="Calibri" panose="020F0502020204030204" pitchFamily="34" charset="0"/>
                <a:cs typeface="Arial" panose="020B0604020202020204" pitchFamily="34" charset="0"/>
              </a:rPr>
              <a:t>Y=9.5 </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64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249"/>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249"/>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249"/>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249"/>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3550-A37D-49EF-8345-9C481923A3C8}"/>
              </a:ext>
            </a:extLst>
          </p:cNvPr>
          <p:cNvSpPr>
            <a:spLocks noGrp="1"/>
          </p:cNvSpPr>
          <p:nvPr>
            <p:ph type="title"/>
          </p:nvPr>
        </p:nvSpPr>
        <p:spPr>
          <a:xfrm>
            <a:off x="838200" y="365127"/>
            <a:ext cx="10515600" cy="914400"/>
          </a:xfrm>
        </p:spPr>
        <p:txBody>
          <a:bodyPr/>
          <a:lstStyle/>
          <a:p>
            <a:r>
              <a:rPr lang="en-US" dirty="0"/>
              <a:t>Random Forest Regression – intuition</a:t>
            </a:r>
          </a:p>
        </p:txBody>
      </p:sp>
      <p:sp>
        <p:nvSpPr>
          <p:cNvPr id="3" name="Content Placeholder 2">
            <a:extLst>
              <a:ext uri="{FF2B5EF4-FFF2-40B4-BE49-F238E27FC236}">
                <a16:creationId xmlns:a16="http://schemas.microsoft.com/office/drawing/2014/main" id="{274B1688-423D-4C44-A913-94E66B0C521C}"/>
              </a:ext>
            </a:extLst>
          </p:cNvPr>
          <p:cNvSpPr>
            <a:spLocks noGrp="1"/>
          </p:cNvSpPr>
          <p:nvPr>
            <p:ph idx="1"/>
          </p:nvPr>
        </p:nvSpPr>
        <p:spPr>
          <a:xfrm>
            <a:off x="838200" y="1585732"/>
            <a:ext cx="10515600" cy="4591231"/>
          </a:xfrm>
        </p:spPr>
        <p:txBody>
          <a:bodyPr/>
          <a:lstStyle/>
          <a:p>
            <a:pPr marL="0" indent="0">
              <a:buNone/>
            </a:pPr>
            <a:r>
              <a:rPr lang="en-US" dirty="0"/>
              <a:t>An </a:t>
            </a:r>
            <a:r>
              <a:rPr lang="en-US" b="1" dirty="0"/>
              <a:t>ensemble learning </a:t>
            </a:r>
            <a:r>
              <a:rPr lang="en-US" dirty="0"/>
              <a:t>method</a:t>
            </a:r>
          </a:p>
          <a:p>
            <a:pPr lvl="1"/>
            <a:r>
              <a:rPr lang="en-US" dirty="0"/>
              <a:t>Uses multiple algorithms (or an algorithm multiple times) to obtain better predictive performance</a:t>
            </a:r>
          </a:p>
          <a:p>
            <a:r>
              <a:rPr lang="en-US" dirty="0"/>
              <a:t>How does it work?</a:t>
            </a:r>
          </a:p>
          <a:p>
            <a:pPr marL="914400" lvl="1" indent="-457200">
              <a:buFont typeface="+mj-lt"/>
              <a:buAutoNum type="arabicPeriod"/>
            </a:pPr>
            <a:r>
              <a:rPr lang="en-US" sz="2600" dirty="0"/>
              <a:t>Pick random K data points from the training set</a:t>
            </a:r>
          </a:p>
          <a:p>
            <a:pPr marL="914400" lvl="1" indent="-457200">
              <a:buFont typeface="+mj-lt"/>
              <a:buAutoNum type="arabicPeriod"/>
            </a:pPr>
            <a:r>
              <a:rPr lang="en-US" sz="2600" dirty="0"/>
              <a:t>Build the decision tree for these K data points</a:t>
            </a:r>
          </a:p>
          <a:p>
            <a:pPr marL="914400" lvl="1" indent="-457200">
              <a:buFont typeface="+mj-lt"/>
              <a:buAutoNum type="arabicPeriod"/>
            </a:pPr>
            <a:r>
              <a:rPr lang="en-US" sz="2600" dirty="0"/>
              <a:t>Choose the number of trees (N) to build and repeat steps 1 &amp; 2</a:t>
            </a:r>
          </a:p>
          <a:p>
            <a:pPr marL="914400" lvl="1" indent="-457200">
              <a:buFont typeface="+mj-lt"/>
              <a:buAutoNum type="arabicPeriod"/>
            </a:pPr>
            <a:r>
              <a:rPr lang="en-US" sz="2600" dirty="0"/>
              <a:t>For a new data point, make each of these N trees predict the value of Y and assign the average across all of the predicted Y values.</a:t>
            </a:r>
          </a:p>
        </p:txBody>
      </p:sp>
    </p:spTree>
    <p:extLst>
      <p:ext uri="{BB962C8B-B14F-4D97-AF65-F5344CB8AC3E}">
        <p14:creationId xmlns:p14="http://schemas.microsoft.com/office/powerpoint/2010/main" val="27515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C80E-BC97-4000-BC11-78EF71957910}"/>
              </a:ext>
            </a:extLst>
          </p:cNvPr>
          <p:cNvSpPr>
            <a:spLocks noGrp="1"/>
          </p:cNvSpPr>
          <p:nvPr>
            <p:ph type="title"/>
          </p:nvPr>
        </p:nvSpPr>
        <p:spPr>
          <a:xfrm>
            <a:off x="838200" y="365127"/>
            <a:ext cx="10515600" cy="914400"/>
          </a:xfrm>
        </p:spPr>
        <p:txBody>
          <a:bodyPr/>
          <a:lstStyle/>
          <a:p>
            <a:r>
              <a:rPr lang="en-US" dirty="0"/>
              <a:t>Support Vector Regression (SVR)</a:t>
            </a:r>
          </a:p>
        </p:txBody>
      </p:sp>
      <p:sp>
        <p:nvSpPr>
          <p:cNvPr id="3" name="Content Placeholder 2">
            <a:extLst>
              <a:ext uri="{FF2B5EF4-FFF2-40B4-BE49-F238E27FC236}">
                <a16:creationId xmlns:a16="http://schemas.microsoft.com/office/drawing/2014/main" id="{13A43064-DCFB-4483-8042-A7D2D2494037}"/>
              </a:ext>
            </a:extLst>
          </p:cNvPr>
          <p:cNvSpPr>
            <a:spLocks noGrp="1"/>
          </p:cNvSpPr>
          <p:nvPr>
            <p:ph idx="1"/>
          </p:nvPr>
        </p:nvSpPr>
        <p:spPr>
          <a:xfrm>
            <a:off x="838200" y="1391920"/>
            <a:ext cx="10515600" cy="4785043"/>
          </a:xfrm>
        </p:spPr>
        <p:txBody>
          <a:bodyPr>
            <a:normAutofit/>
          </a:bodyPr>
          <a:lstStyle/>
          <a:p>
            <a:r>
              <a:rPr lang="en-US" sz="2400" dirty="0"/>
              <a:t>SVR performs linear (non-linear) regression in a higher dimensional space </a:t>
            </a:r>
          </a:p>
          <a:p>
            <a:r>
              <a:rPr lang="en-US" sz="2400" dirty="0"/>
              <a:t>Width of error band is controlled by hyperparameter </a:t>
            </a:r>
            <a:r>
              <a:rPr lang="el-GR" sz="2400" b="1" dirty="0"/>
              <a:t>ε</a:t>
            </a:r>
            <a:endParaRPr lang="en-US" sz="2400" b="1" dirty="0"/>
          </a:p>
          <a:p>
            <a:r>
              <a:rPr lang="en-US" sz="2400" dirty="0"/>
              <a:t>The regression goal in SVR is to make sure the errors do not exceed the threshold; i.e., it classifies all linear predictions into those that pass the error band and those that do not.</a:t>
            </a:r>
          </a:p>
        </p:txBody>
      </p:sp>
      <p:pic>
        <p:nvPicPr>
          <p:cNvPr id="1026" name="Picture 2" descr="Related image">
            <a:extLst>
              <a:ext uri="{FF2B5EF4-FFF2-40B4-BE49-F238E27FC236}">
                <a16:creationId xmlns:a16="http://schemas.microsoft.com/office/drawing/2014/main" id="{F06B48C5-224A-4F6C-B264-0D6757781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090" y="3739359"/>
            <a:ext cx="4786630" cy="26549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upport vector regression">
            <a:extLst>
              <a:ext uri="{FF2B5EF4-FFF2-40B4-BE49-F238E27FC236}">
                <a16:creationId xmlns:a16="http://schemas.microsoft.com/office/drawing/2014/main" id="{341A08C4-507F-4A78-8A3F-97C2CCEA2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090" y="3125633"/>
            <a:ext cx="4629150" cy="3367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475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7D7D-8B53-4068-8191-DC85942C8D90}"/>
              </a:ext>
            </a:extLst>
          </p:cNvPr>
          <p:cNvSpPr>
            <a:spLocks noGrp="1"/>
          </p:cNvSpPr>
          <p:nvPr>
            <p:ph type="title"/>
          </p:nvPr>
        </p:nvSpPr>
        <p:spPr/>
        <p:txBody>
          <a:bodyPr/>
          <a:lstStyle/>
          <a:p>
            <a:r>
              <a:rPr lang="en-US" dirty="0"/>
              <a:t>Numeric prediction – model comparison </a:t>
            </a:r>
          </a:p>
        </p:txBody>
      </p:sp>
      <p:graphicFrame>
        <p:nvGraphicFramePr>
          <p:cNvPr id="4" name="Content Placeholder 3">
            <a:extLst>
              <a:ext uri="{FF2B5EF4-FFF2-40B4-BE49-F238E27FC236}">
                <a16:creationId xmlns:a16="http://schemas.microsoft.com/office/drawing/2014/main" id="{10C5C9B9-D131-41C3-A633-1D11DFC17BDB}"/>
              </a:ext>
            </a:extLst>
          </p:cNvPr>
          <p:cNvGraphicFramePr>
            <a:graphicFrameLocks noGrp="1"/>
          </p:cNvGraphicFramePr>
          <p:nvPr>
            <p:ph idx="1"/>
            <p:extLst>
              <p:ext uri="{D42A27DB-BD31-4B8C-83A1-F6EECF244321}">
                <p14:modId xmlns:p14="http://schemas.microsoft.com/office/powerpoint/2010/main" val="3816702227"/>
              </p:ext>
            </p:extLst>
          </p:nvPr>
        </p:nvGraphicFramePr>
        <p:xfrm>
          <a:off x="838200" y="1690690"/>
          <a:ext cx="10515600" cy="4141625"/>
        </p:xfrm>
        <a:graphic>
          <a:graphicData uri="http://schemas.openxmlformats.org/drawingml/2006/table">
            <a:tbl>
              <a:tblPr firstRow="1" bandRow="1">
                <a:tableStyleId>{5C22544A-7EE6-4342-B048-85BDC9FD1C3A}</a:tableStyleId>
              </a:tblPr>
              <a:tblGrid>
                <a:gridCol w="2687320">
                  <a:extLst>
                    <a:ext uri="{9D8B030D-6E8A-4147-A177-3AD203B41FA5}">
                      <a16:colId xmlns:a16="http://schemas.microsoft.com/office/drawing/2014/main" val="3184856221"/>
                    </a:ext>
                  </a:extLst>
                </a:gridCol>
                <a:gridCol w="3840480">
                  <a:extLst>
                    <a:ext uri="{9D8B030D-6E8A-4147-A177-3AD203B41FA5}">
                      <a16:colId xmlns:a16="http://schemas.microsoft.com/office/drawing/2014/main" val="3587083316"/>
                    </a:ext>
                  </a:extLst>
                </a:gridCol>
                <a:gridCol w="3987800">
                  <a:extLst>
                    <a:ext uri="{9D8B030D-6E8A-4147-A177-3AD203B41FA5}">
                      <a16:colId xmlns:a16="http://schemas.microsoft.com/office/drawing/2014/main" val="2576069617"/>
                    </a:ext>
                  </a:extLst>
                </a:gridCol>
              </a:tblGrid>
              <a:tr h="317278">
                <a:tc>
                  <a:txBody>
                    <a:bodyPr/>
                    <a:lstStyle/>
                    <a:p>
                      <a:r>
                        <a:rPr lang="en-US" dirty="0"/>
                        <a:t>Model</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111715924"/>
                  </a:ext>
                </a:extLst>
              </a:tr>
              <a:tr h="755173">
                <a:tc>
                  <a:txBody>
                    <a:bodyPr/>
                    <a:lstStyle/>
                    <a:p>
                      <a:r>
                        <a:rPr lang="en-US" dirty="0"/>
                        <a:t>Linear regression</a:t>
                      </a:r>
                    </a:p>
                  </a:txBody>
                  <a:tcPr anchor="ctr"/>
                </a:tc>
                <a:tc>
                  <a:txBody>
                    <a:bodyPr/>
                    <a:lstStyle/>
                    <a:p>
                      <a:r>
                        <a:rPr lang="en-US" sz="1600" dirty="0"/>
                        <a:t>Works on any size of dataset, gives</a:t>
                      </a:r>
                    </a:p>
                    <a:p>
                      <a:r>
                        <a:rPr lang="en-US" sz="1600" dirty="0"/>
                        <a:t>information about relevance of features</a:t>
                      </a:r>
                    </a:p>
                  </a:txBody>
                  <a:tcPr anchor="ctr"/>
                </a:tc>
                <a:tc>
                  <a:txBody>
                    <a:bodyPr/>
                    <a:lstStyle/>
                    <a:p>
                      <a:r>
                        <a:rPr lang="en-US" sz="1600" dirty="0"/>
                        <a:t>The Linear Regression Assumptions</a:t>
                      </a:r>
                    </a:p>
                  </a:txBody>
                  <a:tcPr anchor="ctr"/>
                </a:tc>
                <a:extLst>
                  <a:ext uri="{0D108BD9-81ED-4DB2-BD59-A6C34878D82A}">
                    <a16:rowId xmlns:a16="http://schemas.microsoft.com/office/drawing/2014/main" val="3821850301"/>
                  </a:ext>
                </a:extLst>
              </a:tr>
              <a:tr h="755173">
                <a:tc>
                  <a:txBody>
                    <a:bodyPr/>
                    <a:lstStyle/>
                    <a:p>
                      <a:r>
                        <a:rPr lang="en-US" dirty="0"/>
                        <a:t>Polynomial regression </a:t>
                      </a:r>
                    </a:p>
                  </a:txBody>
                  <a:tcPr anchor="ctr"/>
                </a:tc>
                <a:tc>
                  <a:txBody>
                    <a:bodyPr/>
                    <a:lstStyle/>
                    <a:p>
                      <a:r>
                        <a:rPr lang="en-US" sz="1600" dirty="0"/>
                        <a:t>Works on any size of dataset, works very well on non-linear problems</a:t>
                      </a:r>
                    </a:p>
                  </a:txBody>
                  <a:tcPr anchor="ctr"/>
                </a:tc>
                <a:tc>
                  <a:txBody>
                    <a:bodyPr/>
                    <a:lstStyle/>
                    <a:p>
                      <a:r>
                        <a:rPr lang="en-US" sz="1600" dirty="0"/>
                        <a:t>Need to choose the right polynomial degree for a good bias/variance tradeoff </a:t>
                      </a:r>
                    </a:p>
                  </a:txBody>
                  <a:tcPr anchor="ctr"/>
                </a:tc>
                <a:extLst>
                  <a:ext uri="{0D108BD9-81ED-4DB2-BD59-A6C34878D82A}">
                    <a16:rowId xmlns:a16="http://schemas.microsoft.com/office/drawing/2014/main" val="2113282018"/>
                  </a:ext>
                </a:extLst>
              </a:tr>
              <a:tr h="755173">
                <a:tc>
                  <a:txBody>
                    <a:bodyPr/>
                    <a:lstStyle/>
                    <a:p>
                      <a:r>
                        <a:rPr lang="en-US" dirty="0"/>
                        <a:t>Support Vector regression</a:t>
                      </a:r>
                    </a:p>
                  </a:txBody>
                  <a:tcPr anchor="ctr"/>
                </a:tc>
                <a:tc>
                  <a:txBody>
                    <a:bodyPr/>
                    <a:lstStyle/>
                    <a:p>
                      <a:r>
                        <a:rPr lang="en-US" sz="1600" dirty="0"/>
                        <a:t>Easily adaptable, works very well on non-linear problems, not biased by outliers</a:t>
                      </a:r>
                    </a:p>
                  </a:txBody>
                  <a:tcPr anchor="ctr"/>
                </a:tc>
                <a:tc>
                  <a:txBody>
                    <a:bodyPr/>
                    <a:lstStyle/>
                    <a:p>
                      <a:r>
                        <a:rPr lang="en-US" sz="1600" dirty="0"/>
                        <a:t>Need to apply feature scaling, more difficult to understand (explain)</a:t>
                      </a:r>
                    </a:p>
                  </a:txBody>
                  <a:tcPr anchor="ctr"/>
                </a:tc>
                <a:extLst>
                  <a:ext uri="{0D108BD9-81ED-4DB2-BD59-A6C34878D82A}">
                    <a16:rowId xmlns:a16="http://schemas.microsoft.com/office/drawing/2014/main" val="1700646713"/>
                  </a:ext>
                </a:extLst>
              </a:tr>
              <a:tr h="755173">
                <a:tc>
                  <a:txBody>
                    <a:bodyPr/>
                    <a:lstStyle/>
                    <a:p>
                      <a:r>
                        <a:rPr lang="en-US" dirty="0"/>
                        <a:t>Decision Tree regression</a:t>
                      </a:r>
                    </a:p>
                  </a:txBody>
                  <a:tcPr anchor="ctr"/>
                </a:tc>
                <a:tc>
                  <a:txBody>
                    <a:bodyPr/>
                    <a:lstStyle/>
                    <a:p>
                      <a:r>
                        <a:rPr lang="en-US" sz="1600" dirty="0"/>
                        <a:t>Interpretability, no need for feature scaling, works on both linear/non-linear problems</a:t>
                      </a:r>
                    </a:p>
                  </a:txBody>
                  <a:tcPr anchor="ctr"/>
                </a:tc>
                <a:tc>
                  <a:txBody>
                    <a:bodyPr/>
                    <a:lstStyle/>
                    <a:p>
                      <a:r>
                        <a:rPr lang="en-US" sz="1600" dirty="0"/>
                        <a:t>Poor results on small datasets, overfitting can easily occur</a:t>
                      </a:r>
                    </a:p>
                  </a:txBody>
                  <a:tcPr anchor="ctr"/>
                </a:tc>
                <a:extLst>
                  <a:ext uri="{0D108BD9-81ED-4DB2-BD59-A6C34878D82A}">
                    <a16:rowId xmlns:a16="http://schemas.microsoft.com/office/drawing/2014/main" val="2081287936"/>
                  </a:ext>
                </a:extLst>
              </a:tr>
              <a:tr h="755173">
                <a:tc>
                  <a:txBody>
                    <a:bodyPr/>
                    <a:lstStyle/>
                    <a:p>
                      <a:r>
                        <a:rPr lang="en-US" dirty="0"/>
                        <a:t>Random Forest regression </a:t>
                      </a:r>
                    </a:p>
                  </a:txBody>
                  <a:tcPr anchor="ctr"/>
                </a:tc>
                <a:tc>
                  <a:txBody>
                    <a:bodyPr/>
                    <a:lstStyle/>
                    <a:p>
                      <a:r>
                        <a:rPr lang="en-US" sz="1600" dirty="0"/>
                        <a:t>Powerful and accurate, good performance on many problems including non-linear</a:t>
                      </a:r>
                    </a:p>
                  </a:txBody>
                  <a:tcPr anchor="ctr"/>
                </a:tc>
                <a:tc>
                  <a:txBody>
                    <a:bodyPr/>
                    <a:lstStyle/>
                    <a:p>
                      <a:r>
                        <a:rPr lang="en-US" sz="1600" dirty="0"/>
                        <a:t>No interpretability, overfitting can easily occur, need to choose number of trees</a:t>
                      </a:r>
                    </a:p>
                  </a:txBody>
                  <a:tcPr anchor="ctr"/>
                </a:tc>
                <a:extLst>
                  <a:ext uri="{0D108BD9-81ED-4DB2-BD59-A6C34878D82A}">
                    <a16:rowId xmlns:a16="http://schemas.microsoft.com/office/drawing/2014/main" val="1668351176"/>
                  </a:ext>
                </a:extLst>
              </a:tr>
            </a:tbl>
          </a:graphicData>
        </a:graphic>
      </p:graphicFrame>
    </p:spTree>
    <p:extLst>
      <p:ext uri="{BB962C8B-B14F-4D97-AF65-F5344CB8AC3E}">
        <p14:creationId xmlns:p14="http://schemas.microsoft.com/office/powerpoint/2010/main" val="1238027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2C7671-201D-4945-ACA0-3C0257A2D908}"/>
              </a:ext>
            </a:extLst>
          </p:cNvPr>
          <p:cNvSpPr>
            <a:spLocks noGrp="1"/>
          </p:cNvSpPr>
          <p:nvPr>
            <p:ph type="title"/>
          </p:nvPr>
        </p:nvSpPr>
        <p:spPr>
          <a:xfrm>
            <a:off x="831851" y="1709741"/>
            <a:ext cx="10515600" cy="2668296"/>
          </a:xfrm>
        </p:spPr>
        <p:txBody>
          <a:bodyPr/>
          <a:lstStyle/>
          <a:p>
            <a:r>
              <a:rPr lang="en-US" dirty="0"/>
              <a:t>Classification</a:t>
            </a:r>
          </a:p>
        </p:txBody>
      </p:sp>
      <p:sp>
        <p:nvSpPr>
          <p:cNvPr id="5" name="Text Placeholder 4">
            <a:extLst>
              <a:ext uri="{FF2B5EF4-FFF2-40B4-BE49-F238E27FC236}">
                <a16:creationId xmlns:a16="http://schemas.microsoft.com/office/drawing/2014/main" id="{90996D11-DD99-4BA1-8322-D09E65A81712}"/>
              </a:ext>
            </a:extLst>
          </p:cNvPr>
          <p:cNvSpPr>
            <a:spLocks noGrp="1"/>
          </p:cNvSpPr>
          <p:nvPr>
            <p:ph type="body" idx="1"/>
          </p:nvPr>
        </p:nvSpPr>
        <p:spPr>
          <a:xfrm>
            <a:off x="831851" y="4378037"/>
            <a:ext cx="10515600" cy="1711615"/>
          </a:xfrm>
        </p:spPr>
        <p:txBody>
          <a:bodyPr>
            <a:normAutofit/>
          </a:bodyPr>
          <a:lstStyle/>
          <a:p>
            <a:r>
              <a:rPr lang="en-US" sz="3200" dirty="0"/>
              <a:t>Supervised Learning</a:t>
            </a:r>
          </a:p>
        </p:txBody>
      </p:sp>
    </p:spTree>
    <p:extLst>
      <p:ext uri="{BB962C8B-B14F-4D97-AF65-F5344CB8AC3E}">
        <p14:creationId xmlns:p14="http://schemas.microsoft.com/office/powerpoint/2010/main" val="1354681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B8BFA-70F4-415F-B356-852430F61873}"/>
              </a:ext>
            </a:extLst>
          </p:cNvPr>
          <p:cNvSpPr>
            <a:spLocks noGrp="1"/>
          </p:cNvSpPr>
          <p:nvPr>
            <p:ph type="title"/>
          </p:nvPr>
        </p:nvSpPr>
        <p:spPr/>
        <p:txBody>
          <a:bodyPr>
            <a:normAutofit/>
          </a:bodyPr>
          <a:lstStyle/>
          <a:p>
            <a:r>
              <a:rPr lang="en-US" dirty="0"/>
              <a:t>Classification examples</a:t>
            </a:r>
          </a:p>
        </p:txBody>
      </p:sp>
      <p:sp>
        <p:nvSpPr>
          <p:cNvPr id="3" name="Content Placeholder 2">
            <a:extLst>
              <a:ext uri="{FF2B5EF4-FFF2-40B4-BE49-F238E27FC236}">
                <a16:creationId xmlns:a16="http://schemas.microsoft.com/office/drawing/2014/main" id="{4306539A-F8C1-4D55-A552-9A2D95990700}"/>
              </a:ext>
            </a:extLst>
          </p:cNvPr>
          <p:cNvSpPr>
            <a:spLocks noGrp="1"/>
          </p:cNvSpPr>
          <p:nvPr>
            <p:ph idx="1"/>
          </p:nvPr>
        </p:nvSpPr>
        <p:spPr/>
        <p:txBody>
          <a:bodyPr/>
          <a:lstStyle/>
          <a:p>
            <a:r>
              <a:rPr lang="en-US" dirty="0"/>
              <a:t>Two class classification (binary outcome)</a:t>
            </a:r>
          </a:p>
          <a:p>
            <a:r>
              <a:rPr lang="en-US" dirty="0"/>
              <a:t>Multiclass classification</a:t>
            </a:r>
          </a:p>
          <a:p>
            <a:r>
              <a:rPr lang="en-US" dirty="0"/>
              <a:t>Examples</a:t>
            </a:r>
          </a:p>
          <a:p>
            <a:pPr lvl="1"/>
            <a:r>
              <a:rPr lang="en-US" dirty="0"/>
              <a:t>Spam filter </a:t>
            </a:r>
          </a:p>
          <a:p>
            <a:pPr lvl="1"/>
            <a:r>
              <a:rPr lang="en-US" dirty="0"/>
              <a:t>Predict app adoption </a:t>
            </a:r>
          </a:p>
          <a:p>
            <a:pPr lvl="1"/>
            <a:r>
              <a:rPr lang="en-US" dirty="0"/>
              <a:t>Predict customer risk level (e.g., low, medium, high)</a:t>
            </a:r>
          </a:p>
          <a:p>
            <a:pPr lvl="1"/>
            <a:r>
              <a:rPr lang="en-US" dirty="0"/>
              <a:t>Credit default risk </a:t>
            </a:r>
          </a:p>
          <a:p>
            <a:pPr lvl="1"/>
            <a:r>
              <a:rPr lang="en-US" dirty="0"/>
              <a:t>Power line fault detection </a:t>
            </a:r>
          </a:p>
          <a:p>
            <a:pPr lvl="1"/>
            <a:r>
              <a:rPr lang="en-US" dirty="0"/>
              <a:t>Object recognition (classification plus more)</a:t>
            </a:r>
          </a:p>
          <a:p>
            <a:pPr lvl="1"/>
            <a:r>
              <a:rPr lang="en-US" dirty="0"/>
              <a:t>Image type detection </a:t>
            </a:r>
          </a:p>
        </p:txBody>
      </p:sp>
    </p:spTree>
    <p:extLst>
      <p:ext uri="{BB962C8B-B14F-4D97-AF65-F5344CB8AC3E}">
        <p14:creationId xmlns:p14="http://schemas.microsoft.com/office/powerpoint/2010/main" val="79815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 Employee Retention Analysis</a:t>
            </a:r>
          </a:p>
        </p:txBody>
      </p:sp>
      <p:pic>
        <p:nvPicPr>
          <p:cNvPr id="3" name="Picture 2"/>
          <p:cNvPicPr>
            <a:picLocks noChangeAspect="1"/>
          </p:cNvPicPr>
          <p:nvPr/>
        </p:nvPicPr>
        <p:blipFill>
          <a:blip r:embed="rId3"/>
          <a:stretch>
            <a:fillRect/>
          </a:stretch>
        </p:blipFill>
        <p:spPr>
          <a:xfrm>
            <a:off x="653144" y="1378634"/>
            <a:ext cx="3855831" cy="4866435"/>
          </a:xfrm>
          <a:prstGeom prst="rect">
            <a:avLst/>
          </a:prstGeom>
        </p:spPr>
      </p:pic>
      <p:pic>
        <p:nvPicPr>
          <p:cNvPr id="4" name="Picture 3"/>
          <p:cNvPicPr>
            <a:picLocks noChangeAspect="1"/>
          </p:cNvPicPr>
          <p:nvPr/>
        </p:nvPicPr>
        <p:blipFill>
          <a:blip r:embed="rId4"/>
          <a:stretch>
            <a:fillRect/>
          </a:stretch>
        </p:blipFill>
        <p:spPr>
          <a:xfrm>
            <a:off x="4712111" y="1378634"/>
            <a:ext cx="7024834" cy="5081851"/>
          </a:xfrm>
          <a:prstGeom prst="rect">
            <a:avLst/>
          </a:prstGeom>
        </p:spPr>
      </p:pic>
      <p:sp>
        <p:nvSpPr>
          <p:cNvPr id="5" name="Down Arrow 4"/>
          <p:cNvSpPr/>
          <p:nvPr/>
        </p:nvSpPr>
        <p:spPr>
          <a:xfrm>
            <a:off x="10774018" y="755374"/>
            <a:ext cx="784023" cy="62326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58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1CDA-8C75-4046-895E-BE2BBD38168A}"/>
              </a:ext>
            </a:extLst>
          </p:cNvPr>
          <p:cNvSpPr>
            <a:spLocks noGrp="1"/>
          </p:cNvSpPr>
          <p:nvPr>
            <p:ph type="title"/>
          </p:nvPr>
        </p:nvSpPr>
        <p:spPr/>
        <p:txBody>
          <a:bodyPr>
            <a:normAutofit/>
          </a:bodyPr>
          <a:lstStyle/>
          <a:p>
            <a:r>
              <a:rPr lang="en-US" dirty="0"/>
              <a:t>Model evaluation – Precision, Recall, Accuracy</a:t>
            </a:r>
          </a:p>
        </p:txBody>
      </p:sp>
      <p:sp>
        <p:nvSpPr>
          <p:cNvPr id="3" name="Content Placeholder 2">
            <a:extLst>
              <a:ext uri="{FF2B5EF4-FFF2-40B4-BE49-F238E27FC236}">
                <a16:creationId xmlns:a16="http://schemas.microsoft.com/office/drawing/2014/main" id="{5FFB8AE5-4A58-4D25-8962-28D28FF6EAAC}"/>
              </a:ext>
            </a:extLst>
          </p:cNvPr>
          <p:cNvSpPr>
            <a:spLocks noGrp="1"/>
          </p:cNvSpPr>
          <p:nvPr>
            <p:ph idx="1"/>
          </p:nvPr>
        </p:nvSpPr>
        <p:spPr/>
        <p:txBody>
          <a:bodyPr/>
          <a:lstStyle/>
          <a:p>
            <a:pPr marL="0" indent="0">
              <a:buNone/>
            </a:pPr>
            <a:r>
              <a:rPr lang="en-US" dirty="0"/>
              <a:t>								Confusion matrix</a:t>
            </a:r>
          </a:p>
        </p:txBody>
      </p:sp>
      <p:graphicFrame>
        <p:nvGraphicFramePr>
          <p:cNvPr id="5" name="Content Placeholder 3">
            <a:extLst>
              <a:ext uri="{FF2B5EF4-FFF2-40B4-BE49-F238E27FC236}">
                <a16:creationId xmlns:a16="http://schemas.microsoft.com/office/drawing/2014/main" id="{5E6F6237-7774-4312-8FA6-AA605DDF28BB}"/>
              </a:ext>
            </a:extLst>
          </p:cNvPr>
          <p:cNvGraphicFramePr>
            <a:graphicFrameLocks/>
          </p:cNvGraphicFramePr>
          <p:nvPr>
            <p:extLst>
              <p:ext uri="{D42A27DB-BD31-4B8C-83A1-F6EECF244321}">
                <p14:modId xmlns:p14="http://schemas.microsoft.com/office/powerpoint/2010/main" val="2161644006"/>
              </p:ext>
            </p:extLst>
          </p:nvPr>
        </p:nvGraphicFramePr>
        <p:xfrm>
          <a:off x="971044" y="1459793"/>
          <a:ext cx="6897876" cy="1814512"/>
        </p:xfrm>
        <a:graphic>
          <a:graphicData uri="http://schemas.openxmlformats.org/drawingml/2006/table">
            <a:tbl>
              <a:tblPr firstRow="1" bandRow="1">
                <a:tableStyleId>{5C22544A-7EE6-4342-B048-85BDC9FD1C3A}</a:tableStyleId>
              </a:tblPr>
              <a:tblGrid>
                <a:gridCol w="1724469">
                  <a:extLst>
                    <a:ext uri="{9D8B030D-6E8A-4147-A177-3AD203B41FA5}">
                      <a16:colId xmlns:a16="http://schemas.microsoft.com/office/drawing/2014/main" val="280562743"/>
                    </a:ext>
                  </a:extLst>
                </a:gridCol>
                <a:gridCol w="1724469">
                  <a:extLst>
                    <a:ext uri="{9D8B030D-6E8A-4147-A177-3AD203B41FA5}">
                      <a16:colId xmlns:a16="http://schemas.microsoft.com/office/drawing/2014/main" val="2897565809"/>
                    </a:ext>
                  </a:extLst>
                </a:gridCol>
                <a:gridCol w="1724469">
                  <a:extLst>
                    <a:ext uri="{9D8B030D-6E8A-4147-A177-3AD203B41FA5}">
                      <a16:colId xmlns:a16="http://schemas.microsoft.com/office/drawing/2014/main" val="3467768960"/>
                    </a:ext>
                  </a:extLst>
                </a:gridCol>
                <a:gridCol w="1724469">
                  <a:extLst>
                    <a:ext uri="{9D8B030D-6E8A-4147-A177-3AD203B41FA5}">
                      <a16:colId xmlns:a16="http://schemas.microsoft.com/office/drawing/2014/main" val="981101967"/>
                    </a:ext>
                  </a:extLst>
                </a:gridCol>
              </a:tblGrid>
              <a:tr h="453628">
                <a:tc>
                  <a:txBody>
                    <a:bodyPr/>
                    <a:lstStyle/>
                    <a:p>
                      <a:endParaRPr lang="en-US" dirty="0"/>
                    </a:p>
                  </a:txBody>
                  <a:tcPr/>
                </a:tc>
                <a:tc gridSpan="3">
                  <a:txBody>
                    <a:bodyPr/>
                    <a:lstStyle/>
                    <a:p>
                      <a:pPr algn="ctr"/>
                      <a:r>
                        <a:rPr lang="en-US" dirty="0"/>
                        <a:t>Predicted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21436139"/>
                  </a:ext>
                </a:extLst>
              </a:tr>
              <a:tr h="453628">
                <a:tc rowSpan="3">
                  <a:txBody>
                    <a:bodyPr/>
                    <a:lstStyle/>
                    <a:p>
                      <a:pPr algn="ctr"/>
                      <a:r>
                        <a:rPr lang="en-US" b="1" dirty="0"/>
                        <a:t>Actual</a:t>
                      </a:r>
                    </a:p>
                  </a:txBody>
                  <a:tcPr anchor="ctr"/>
                </a:tc>
                <a:tc>
                  <a:txBody>
                    <a:bodyPr/>
                    <a:lstStyle/>
                    <a:p>
                      <a:pPr algn="ctr"/>
                      <a:endParaRPr lang="en-US" dirty="0"/>
                    </a:p>
                  </a:txBody>
                  <a:tcPr/>
                </a:tc>
                <a:tc>
                  <a:txBody>
                    <a:bodyPr/>
                    <a:lstStyle/>
                    <a:p>
                      <a:pPr algn="ctr"/>
                      <a:r>
                        <a:rPr lang="en-US" b="1" dirty="0"/>
                        <a:t>Spam</a:t>
                      </a:r>
                    </a:p>
                  </a:txBody>
                  <a:tcPr/>
                </a:tc>
                <a:tc>
                  <a:txBody>
                    <a:bodyPr/>
                    <a:lstStyle/>
                    <a:p>
                      <a:pPr algn="ctr"/>
                      <a:r>
                        <a:rPr lang="en-US" b="1" dirty="0"/>
                        <a:t>Not Spam</a:t>
                      </a:r>
                    </a:p>
                  </a:txBody>
                  <a:tcPr/>
                </a:tc>
                <a:extLst>
                  <a:ext uri="{0D108BD9-81ED-4DB2-BD59-A6C34878D82A}">
                    <a16:rowId xmlns:a16="http://schemas.microsoft.com/office/drawing/2014/main" val="2325183042"/>
                  </a:ext>
                </a:extLst>
              </a:tr>
              <a:tr h="453628">
                <a:tc vMerge="1">
                  <a:txBody>
                    <a:bodyPr/>
                    <a:lstStyle/>
                    <a:p>
                      <a:endParaRPr lang="en-US" dirty="0"/>
                    </a:p>
                  </a:txBody>
                  <a:tcPr/>
                </a:tc>
                <a:tc>
                  <a:txBody>
                    <a:bodyPr/>
                    <a:lstStyle/>
                    <a:p>
                      <a:pPr algn="ctr"/>
                      <a:r>
                        <a:rPr lang="en-US" b="1" dirty="0"/>
                        <a:t>Spam</a:t>
                      </a:r>
                    </a:p>
                  </a:txBody>
                  <a:tcPr/>
                </a:tc>
                <a:tc>
                  <a:txBody>
                    <a:bodyPr/>
                    <a:lstStyle/>
                    <a:p>
                      <a:pPr algn="ctr"/>
                      <a:r>
                        <a:rPr lang="en-US" dirty="0"/>
                        <a:t>A = 10</a:t>
                      </a:r>
                    </a:p>
                  </a:txBody>
                  <a:tcPr/>
                </a:tc>
                <a:tc>
                  <a:txBody>
                    <a:bodyPr/>
                    <a:lstStyle/>
                    <a:p>
                      <a:pPr algn="ctr"/>
                      <a:r>
                        <a:rPr lang="en-US" dirty="0"/>
                        <a:t>B = 2</a:t>
                      </a:r>
                    </a:p>
                  </a:txBody>
                  <a:tcPr/>
                </a:tc>
                <a:extLst>
                  <a:ext uri="{0D108BD9-81ED-4DB2-BD59-A6C34878D82A}">
                    <a16:rowId xmlns:a16="http://schemas.microsoft.com/office/drawing/2014/main" val="43580538"/>
                  </a:ext>
                </a:extLst>
              </a:tr>
              <a:tr h="453628">
                <a:tc vMerge="1">
                  <a:txBody>
                    <a:bodyPr/>
                    <a:lstStyle/>
                    <a:p>
                      <a:endParaRPr lang="en-US" dirty="0"/>
                    </a:p>
                  </a:txBody>
                  <a:tcPr/>
                </a:tc>
                <a:tc>
                  <a:txBody>
                    <a:bodyPr/>
                    <a:lstStyle/>
                    <a:p>
                      <a:pPr algn="ctr"/>
                      <a:r>
                        <a:rPr lang="en-US" b="1" dirty="0"/>
                        <a:t>Not Spam</a:t>
                      </a:r>
                    </a:p>
                  </a:txBody>
                  <a:tcPr/>
                </a:tc>
                <a:tc>
                  <a:txBody>
                    <a:bodyPr/>
                    <a:lstStyle/>
                    <a:p>
                      <a:pPr algn="ctr"/>
                      <a:r>
                        <a:rPr lang="en-US" dirty="0"/>
                        <a:t>C = 8</a:t>
                      </a:r>
                    </a:p>
                  </a:txBody>
                  <a:tcPr/>
                </a:tc>
                <a:tc>
                  <a:txBody>
                    <a:bodyPr/>
                    <a:lstStyle/>
                    <a:p>
                      <a:pPr algn="ctr"/>
                      <a:r>
                        <a:rPr lang="en-US" dirty="0"/>
                        <a:t>D = 80</a:t>
                      </a:r>
                    </a:p>
                  </a:txBody>
                  <a:tcPr/>
                </a:tc>
                <a:extLst>
                  <a:ext uri="{0D108BD9-81ED-4DB2-BD59-A6C34878D82A}">
                    <a16:rowId xmlns:a16="http://schemas.microsoft.com/office/drawing/2014/main" val="3244648440"/>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56CFB6-4534-499B-AA12-0C243F2F055A}"/>
                  </a:ext>
                </a:extLst>
              </p:cNvPr>
              <p:cNvSpPr txBox="1"/>
              <p:nvPr/>
            </p:nvSpPr>
            <p:spPr>
              <a:xfrm>
                <a:off x="1391918" y="3633959"/>
                <a:ext cx="3312162"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𝐏𝐫𝐞𝐜𝐢𝐬𝐢𝐨𝐧</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A</m:t>
                          </m:r>
                        </m:num>
                        <m:den>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10</m:t>
                          </m:r>
                        </m:num>
                        <m:den>
                          <m:r>
                            <a:rPr lang="en-US" sz="2000" b="0" i="1" smtClean="0">
                              <a:latin typeface="Cambria Math" panose="02040503050406030204" pitchFamily="18" charset="0"/>
                            </a:rPr>
                            <m:t>18</m:t>
                          </m:r>
                        </m:den>
                      </m:f>
                    </m:oMath>
                  </m:oMathPara>
                </a14:m>
                <a:endParaRPr lang="en-US" sz="2000" dirty="0"/>
              </a:p>
            </p:txBody>
          </p:sp>
        </mc:Choice>
        <mc:Fallback xmlns="">
          <p:sp>
            <p:nvSpPr>
              <p:cNvPr id="6" name="TextBox 5">
                <a:extLst>
                  <a:ext uri="{FF2B5EF4-FFF2-40B4-BE49-F238E27FC236}">
                    <a16:creationId xmlns:a16="http://schemas.microsoft.com/office/drawing/2014/main" id="{7A56CFB6-4534-499B-AA12-0C243F2F055A}"/>
                  </a:ext>
                </a:extLst>
              </p:cNvPr>
              <p:cNvSpPr txBox="1">
                <a:spLocks noRot="1" noChangeAspect="1" noMove="1" noResize="1" noEditPoints="1" noAdjustHandles="1" noChangeArrowheads="1" noChangeShapeType="1" noTextEdit="1"/>
              </p:cNvSpPr>
              <p:nvPr/>
            </p:nvSpPr>
            <p:spPr>
              <a:xfrm>
                <a:off x="1391918" y="3633959"/>
                <a:ext cx="3312162" cy="5833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DCF7CF-CB64-43B3-8988-888A6BB5A9BB}"/>
                  </a:ext>
                </a:extLst>
              </p:cNvPr>
              <p:cNvSpPr txBox="1"/>
              <p:nvPr/>
            </p:nvSpPr>
            <p:spPr>
              <a:xfrm>
                <a:off x="1391917" y="4584152"/>
                <a:ext cx="3651759"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𝐑𝐞𝐜𝐚𝐥𝐥</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A</m:t>
                          </m:r>
                        </m:num>
                        <m:den>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0" smtClean="0">
                              <a:latin typeface="Cambria Math" panose="02040503050406030204" pitchFamily="18" charset="0"/>
                            </a:rPr>
                            <m:t>10</m:t>
                          </m:r>
                        </m:num>
                        <m:den>
                          <m:r>
                            <a:rPr lang="en-US" sz="2000" b="0" i="1" smtClean="0">
                              <a:latin typeface="Cambria Math" panose="02040503050406030204" pitchFamily="18" charset="0"/>
                            </a:rPr>
                            <m:t>12</m:t>
                          </m:r>
                        </m:den>
                      </m:f>
                    </m:oMath>
                  </m:oMathPara>
                </a14:m>
                <a:endParaRPr lang="en-US" sz="2000" dirty="0"/>
              </a:p>
            </p:txBody>
          </p:sp>
        </mc:Choice>
        <mc:Fallback xmlns="">
          <p:sp>
            <p:nvSpPr>
              <p:cNvPr id="7" name="TextBox 6">
                <a:extLst>
                  <a:ext uri="{FF2B5EF4-FFF2-40B4-BE49-F238E27FC236}">
                    <a16:creationId xmlns:a16="http://schemas.microsoft.com/office/drawing/2014/main" id="{44DCF7CF-CB64-43B3-8988-888A6BB5A9BB}"/>
                  </a:ext>
                </a:extLst>
              </p:cNvPr>
              <p:cNvSpPr txBox="1">
                <a:spLocks noRot="1" noChangeAspect="1" noMove="1" noResize="1" noEditPoints="1" noAdjustHandles="1" noChangeArrowheads="1" noChangeShapeType="1" noTextEdit="1"/>
              </p:cNvSpPr>
              <p:nvPr/>
            </p:nvSpPr>
            <p:spPr>
              <a:xfrm>
                <a:off x="1391917" y="4584152"/>
                <a:ext cx="3651759" cy="5833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461767-3F14-42C2-BA29-78C7C44D286D}"/>
                  </a:ext>
                </a:extLst>
              </p:cNvPr>
              <p:cNvSpPr txBox="1"/>
              <p:nvPr/>
            </p:nvSpPr>
            <p:spPr>
              <a:xfrm>
                <a:off x="1391918" y="5593598"/>
                <a:ext cx="4165602"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𝐀𝐜𝐜𝐮𝐫𝐚𝐜𝐲</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m:t>
                          </m:r>
                        </m:num>
                        <m:den>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0" smtClean="0">
                              <a:latin typeface="Cambria Math" panose="02040503050406030204" pitchFamily="18" charset="0"/>
                            </a:rPr>
                            <m:t>90</m:t>
                          </m:r>
                        </m:num>
                        <m:den>
                          <m:r>
                            <a:rPr lang="en-US" sz="2000" b="0" i="1" smtClean="0">
                              <a:latin typeface="Cambria Math" panose="02040503050406030204" pitchFamily="18" charset="0"/>
                            </a:rPr>
                            <m:t>100</m:t>
                          </m:r>
                        </m:den>
                      </m:f>
                    </m:oMath>
                  </m:oMathPara>
                </a14:m>
                <a:endParaRPr lang="en-US" sz="2000" dirty="0"/>
              </a:p>
            </p:txBody>
          </p:sp>
        </mc:Choice>
        <mc:Fallback xmlns="">
          <p:sp>
            <p:nvSpPr>
              <p:cNvPr id="8" name="TextBox 7">
                <a:extLst>
                  <a:ext uri="{FF2B5EF4-FFF2-40B4-BE49-F238E27FC236}">
                    <a16:creationId xmlns:a16="http://schemas.microsoft.com/office/drawing/2014/main" id="{AD461767-3F14-42C2-BA29-78C7C44D286D}"/>
                  </a:ext>
                </a:extLst>
              </p:cNvPr>
              <p:cNvSpPr txBox="1">
                <a:spLocks noRot="1" noChangeAspect="1" noMove="1" noResize="1" noEditPoints="1" noAdjustHandles="1" noChangeArrowheads="1" noChangeShapeType="1" noTextEdit="1"/>
              </p:cNvSpPr>
              <p:nvPr/>
            </p:nvSpPr>
            <p:spPr>
              <a:xfrm>
                <a:off x="1391918" y="5593598"/>
                <a:ext cx="4165602" cy="583365"/>
              </a:xfrm>
              <a:prstGeom prst="rect">
                <a:avLst/>
              </a:prstGeom>
              <a:blipFill>
                <a:blip r:embed="rId5"/>
                <a:stretch>
                  <a:fillRect/>
                </a:stretch>
              </a:blipFill>
            </p:spPr>
            <p:txBody>
              <a:bodyPr/>
              <a:lstStyle/>
              <a:p>
                <a:r>
                  <a:rPr lang="en-US">
                    <a:noFill/>
                  </a:rPr>
                  <a:t> </a:t>
                </a:r>
              </a:p>
            </p:txBody>
          </p:sp>
        </mc:Fallback>
      </mc:AlternateContent>
      <p:graphicFrame>
        <p:nvGraphicFramePr>
          <p:cNvPr id="10" name="Content Placeholder 3">
            <a:extLst>
              <a:ext uri="{FF2B5EF4-FFF2-40B4-BE49-F238E27FC236}">
                <a16:creationId xmlns:a16="http://schemas.microsoft.com/office/drawing/2014/main" id="{55A9EA6A-E7F4-4BAF-B4ED-66CB89883C2E}"/>
              </a:ext>
            </a:extLst>
          </p:cNvPr>
          <p:cNvGraphicFramePr>
            <a:graphicFrameLocks/>
          </p:cNvGraphicFramePr>
          <p:nvPr>
            <p:extLst>
              <p:ext uri="{D42A27DB-BD31-4B8C-83A1-F6EECF244321}">
                <p14:modId xmlns:p14="http://schemas.microsoft.com/office/powerpoint/2010/main" val="2511708938"/>
              </p:ext>
            </p:extLst>
          </p:nvPr>
        </p:nvGraphicFramePr>
        <p:xfrm>
          <a:off x="7148324" y="3437670"/>
          <a:ext cx="4785360" cy="1405970"/>
        </p:xfrm>
        <a:graphic>
          <a:graphicData uri="http://schemas.openxmlformats.org/drawingml/2006/table">
            <a:tbl>
              <a:tblPr firstRow="1" bandRow="1">
                <a:tableStyleId>{5C22544A-7EE6-4342-B048-85BDC9FD1C3A}</a:tableStyleId>
              </a:tblPr>
              <a:tblGrid>
                <a:gridCol w="1196340">
                  <a:extLst>
                    <a:ext uri="{9D8B030D-6E8A-4147-A177-3AD203B41FA5}">
                      <a16:colId xmlns:a16="http://schemas.microsoft.com/office/drawing/2014/main" val="280562743"/>
                    </a:ext>
                  </a:extLst>
                </a:gridCol>
                <a:gridCol w="1196340">
                  <a:extLst>
                    <a:ext uri="{9D8B030D-6E8A-4147-A177-3AD203B41FA5}">
                      <a16:colId xmlns:a16="http://schemas.microsoft.com/office/drawing/2014/main" val="2897565809"/>
                    </a:ext>
                  </a:extLst>
                </a:gridCol>
                <a:gridCol w="1196340">
                  <a:extLst>
                    <a:ext uri="{9D8B030D-6E8A-4147-A177-3AD203B41FA5}">
                      <a16:colId xmlns:a16="http://schemas.microsoft.com/office/drawing/2014/main" val="3467768960"/>
                    </a:ext>
                  </a:extLst>
                </a:gridCol>
                <a:gridCol w="1196340">
                  <a:extLst>
                    <a:ext uri="{9D8B030D-6E8A-4147-A177-3AD203B41FA5}">
                      <a16:colId xmlns:a16="http://schemas.microsoft.com/office/drawing/2014/main" val="981101967"/>
                    </a:ext>
                  </a:extLst>
                </a:gridCol>
              </a:tblGrid>
              <a:tr h="236510">
                <a:tc>
                  <a:txBody>
                    <a:bodyPr/>
                    <a:lstStyle/>
                    <a:p>
                      <a:endParaRPr lang="en-US" sz="1600" dirty="0"/>
                    </a:p>
                  </a:txBody>
                  <a:tcPr/>
                </a:tc>
                <a:tc gridSpan="3">
                  <a:txBody>
                    <a:bodyPr/>
                    <a:lstStyle/>
                    <a:p>
                      <a:pPr algn="ctr"/>
                      <a:r>
                        <a:rPr lang="en-US" sz="1600" dirty="0"/>
                        <a:t>Predicted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21436139"/>
                  </a:ext>
                </a:extLst>
              </a:tr>
              <a:tr h="352465">
                <a:tc rowSpan="3">
                  <a:txBody>
                    <a:bodyPr/>
                    <a:lstStyle/>
                    <a:p>
                      <a:pPr algn="ctr"/>
                      <a:r>
                        <a:rPr lang="en-US" sz="1600" b="1" dirty="0"/>
                        <a:t>Actual</a:t>
                      </a:r>
                    </a:p>
                  </a:txBody>
                  <a:tcPr anchor="ctr"/>
                </a:tc>
                <a:tc>
                  <a:txBody>
                    <a:bodyPr/>
                    <a:lstStyle/>
                    <a:p>
                      <a:pPr algn="ctr"/>
                      <a:endParaRPr lang="en-US" sz="1600" dirty="0"/>
                    </a:p>
                  </a:txBody>
                  <a:tcPr/>
                </a:tc>
                <a:tc>
                  <a:txBody>
                    <a:bodyPr/>
                    <a:lstStyle/>
                    <a:p>
                      <a:pPr algn="ctr"/>
                      <a:r>
                        <a:rPr lang="en-US" sz="1600" b="1" dirty="0"/>
                        <a:t>Spam</a:t>
                      </a:r>
                    </a:p>
                  </a:txBody>
                  <a:tcPr/>
                </a:tc>
                <a:tc>
                  <a:txBody>
                    <a:bodyPr/>
                    <a:lstStyle/>
                    <a:p>
                      <a:pPr algn="ctr"/>
                      <a:r>
                        <a:rPr lang="en-US" sz="1600" b="1" dirty="0"/>
                        <a:t>Not Spam</a:t>
                      </a:r>
                    </a:p>
                  </a:txBody>
                  <a:tcPr/>
                </a:tc>
                <a:extLst>
                  <a:ext uri="{0D108BD9-81ED-4DB2-BD59-A6C34878D82A}">
                    <a16:rowId xmlns:a16="http://schemas.microsoft.com/office/drawing/2014/main" val="2325183042"/>
                  </a:ext>
                </a:extLst>
              </a:tr>
              <a:tr h="347568">
                <a:tc vMerge="1">
                  <a:txBody>
                    <a:bodyPr/>
                    <a:lstStyle/>
                    <a:p>
                      <a:endParaRPr lang="en-US" dirty="0"/>
                    </a:p>
                  </a:txBody>
                  <a:tcPr/>
                </a:tc>
                <a:tc>
                  <a:txBody>
                    <a:bodyPr/>
                    <a:lstStyle/>
                    <a:p>
                      <a:pPr algn="ctr"/>
                      <a:r>
                        <a:rPr lang="en-US" sz="1600" b="1" dirty="0"/>
                        <a:t>Not Spam</a:t>
                      </a:r>
                    </a:p>
                  </a:txBody>
                  <a:tcPr/>
                </a:tc>
                <a:tc>
                  <a:txBody>
                    <a:bodyPr/>
                    <a:lstStyle/>
                    <a:p>
                      <a:pPr algn="ctr"/>
                      <a:r>
                        <a:rPr lang="en-US" dirty="0"/>
                        <a:t>C</a:t>
                      </a:r>
                    </a:p>
                  </a:txBody>
                  <a:tcPr/>
                </a:tc>
                <a:tc>
                  <a:txBody>
                    <a:bodyPr/>
                    <a:lstStyle/>
                    <a:p>
                      <a:pPr algn="ctr"/>
                      <a:r>
                        <a:rPr lang="en-US" dirty="0"/>
                        <a:t>D</a:t>
                      </a:r>
                    </a:p>
                  </a:txBody>
                  <a:tcPr/>
                </a:tc>
                <a:extLst>
                  <a:ext uri="{0D108BD9-81ED-4DB2-BD59-A6C34878D82A}">
                    <a16:rowId xmlns:a16="http://schemas.microsoft.com/office/drawing/2014/main" val="43580538"/>
                  </a:ext>
                </a:extLst>
              </a:tr>
              <a:tr h="352465">
                <a:tc vMerge="1">
                  <a:txBody>
                    <a:bodyPr/>
                    <a:lstStyle/>
                    <a:p>
                      <a:endParaRPr lang="en-US" dirty="0"/>
                    </a:p>
                  </a:txBody>
                  <a:tcPr/>
                </a:tc>
                <a:tc>
                  <a:txBody>
                    <a:bodyPr/>
                    <a:lstStyle/>
                    <a:p>
                      <a:pPr algn="ctr"/>
                      <a:r>
                        <a:rPr lang="en-US" sz="1600" b="1" dirty="0"/>
                        <a:t>Spam</a:t>
                      </a:r>
                    </a:p>
                  </a:txBody>
                  <a:tcPr/>
                </a:tc>
                <a:tc>
                  <a:txBody>
                    <a:bodyPr/>
                    <a:lstStyle/>
                    <a:p>
                      <a:pPr algn="ctr"/>
                      <a:r>
                        <a:rPr lang="en-US" sz="1600" dirty="0"/>
                        <a:t>A</a:t>
                      </a:r>
                    </a:p>
                  </a:txBody>
                  <a:tcPr/>
                </a:tc>
                <a:tc>
                  <a:txBody>
                    <a:bodyPr/>
                    <a:lstStyle/>
                    <a:p>
                      <a:pPr algn="ctr"/>
                      <a:r>
                        <a:rPr lang="en-US" sz="1600" dirty="0"/>
                        <a:t>B</a:t>
                      </a:r>
                    </a:p>
                  </a:txBody>
                  <a:tcPr/>
                </a:tc>
                <a:extLst>
                  <a:ext uri="{0D108BD9-81ED-4DB2-BD59-A6C34878D82A}">
                    <a16:rowId xmlns:a16="http://schemas.microsoft.com/office/drawing/2014/main" val="3244648440"/>
                  </a:ext>
                </a:extLst>
              </a:tr>
            </a:tbl>
          </a:graphicData>
        </a:graphic>
      </p:graphicFrame>
      <p:graphicFrame>
        <p:nvGraphicFramePr>
          <p:cNvPr id="11" name="Content Placeholder 3">
            <a:extLst>
              <a:ext uri="{FF2B5EF4-FFF2-40B4-BE49-F238E27FC236}">
                <a16:creationId xmlns:a16="http://schemas.microsoft.com/office/drawing/2014/main" id="{0F543326-2981-4F89-B1BC-5BBE3F076951}"/>
              </a:ext>
            </a:extLst>
          </p:cNvPr>
          <p:cNvGraphicFramePr>
            <a:graphicFrameLocks/>
          </p:cNvGraphicFramePr>
          <p:nvPr>
            <p:extLst>
              <p:ext uri="{D42A27DB-BD31-4B8C-83A1-F6EECF244321}">
                <p14:modId xmlns:p14="http://schemas.microsoft.com/office/powerpoint/2010/main" val="2024710461"/>
              </p:ext>
            </p:extLst>
          </p:nvPr>
        </p:nvGraphicFramePr>
        <p:xfrm>
          <a:off x="7148324" y="4933773"/>
          <a:ext cx="4785360" cy="1401073"/>
        </p:xfrm>
        <a:graphic>
          <a:graphicData uri="http://schemas.openxmlformats.org/drawingml/2006/table">
            <a:tbl>
              <a:tblPr firstRow="1" bandRow="1">
                <a:tableStyleId>{5C22544A-7EE6-4342-B048-85BDC9FD1C3A}</a:tableStyleId>
              </a:tblPr>
              <a:tblGrid>
                <a:gridCol w="1196340">
                  <a:extLst>
                    <a:ext uri="{9D8B030D-6E8A-4147-A177-3AD203B41FA5}">
                      <a16:colId xmlns:a16="http://schemas.microsoft.com/office/drawing/2014/main" val="280562743"/>
                    </a:ext>
                  </a:extLst>
                </a:gridCol>
                <a:gridCol w="1196340">
                  <a:extLst>
                    <a:ext uri="{9D8B030D-6E8A-4147-A177-3AD203B41FA5}">
                      <a16:colId xmlns:a16="http://schemas.microsoft.com/office/drawing/2014/main" val="2897565809"/>
                    </a:ext>
                  </a:extLst>
                </a:gridCol>
                <a:gridCol w="1196340">
                  <a:extLst>
                    <a:ext uri="{9D8B030D-6E8A-4147-A177-3AD203B41FA5}">
                      <a16:colId xmlns:a16="http://schemas.microsoft.com/office/drawing/2014/main" val="3467768960"/>
                    </a:ext>
                  </a:extLst>
                </a:gridCol>
                <a:gridCol w="1196340">
                  <a:extLst>
                    <a:ext uri="{9D8B030D-6E8A-4147-A177-3AD203B41FA5}">
                      <a16:colId xmlns:a16="http://schemas.microsoft.com/office/drawing/2014/main" val="981101967"/>
                    </a:ext>
                  </a:extLst>
                </a:gridCol>
              </a:tblGrid>
              <a:tr h="236510">
                <a:tc>
                  <a:txBody>
                    <a:bodyPr/>
                    <a:lstStyle/>
                    <a:p>
                      <a:endParaRPr lang="en-US" sz="1600" dirty="0"/>
                    </a:p>
                  </a:txBody>
                  <a:tcPr/>
                </a:tc>
                <a:tc gridSpan="3">
                  <a:txBody>
                    <a:bodyPr/>
                    <a:lstStyle/>
                    <a:p>
                      <a:pPr algn="ctr"/>
                      <a:r>
                        <a:rPr lang="en-US" sz="1600" dirty="0"/>
                        <a:t>Actual</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21436139"/>
                  </a:ext>
                </a:extLst>
              </a:tr>
              <a:tr h="352465">
                <a:tc rowSpan="3">
                  <a:txBody>
                    <a:bodyPr/>
                    <a:lstStyle/>
                    <a:p>
                      <a:pPr algn="ctr"/>
                      <a:r>
                        <a:rPr lang="en-US" sz="1600" b="1" dirty="0"/>
                        <a:t>Predicted</a:t>
                      </a:r>
                    </a:p>
                  </a:txBody>
                  <a:tcPr anchor="ctr"/>
                </a:tc>
                <a:tc>
                  <a:txBody>
                    <a:bodyPr/>
                    <a:lstStyle/>
                    <a:p>
                      <a:pPr algn="ctr"/>
                      <a:endParaRPr lang="en-US" sz="1600" dirty="0"/>
                    </a:p>
                  </a:txBody>
                  <a:tcPr/>
                </a:tc>
                <a:tc>
                  <a:txBody>
                    <a:bodyPr/>
                    <a:lstStyle/>
                    <a:p>
                      <a:pPr algn="ctr"/>
                      <a:r>
                        <a:rPr lang="en-US" sz="1600" b="1" dirty="0"/>
                        <a:t>Spam</a:t>
                      </a:r>
                    </a:p>
                  </a:txBody>
                  <a:tcPr/>
                </a:tc>
                <a:tc>
                  <a:txBody>
                    <a:bodyPr/>
                    <a:lstStyle/>
                    <a:p>
                      <a:pPr algn="ctr"/>
                      <a:r>
                        <a:rPr lang="en-US" sz="1600" b="1" dirty="0"/>
                        <a:t>Not Spam</a:t>
                      </a:r>
                    </a:p>
                  </a:txBody>
                  <a:tcPr/>
                </a:tc>
                <a:extLst>
                  <a:ext uri="{0D108BD9-81ED-4DB2-BD59-A6C34878D82A}">
                    <a16:rowId xmlns:a16="http://schemas.microsoft.com/office/drawing/2014/main" val="2325183042"/>
                  </a:ext>
                </a:extLst>
              </a:tr>
              <a:tr h="347568">
                <a:tc vMerge="1">
                  <a:txBody>
                    <a:bodyPr/>
                    <a:lstStyle/>
                    <a:p>
                      <a:endParaRPr lang="en-US" dirty="0"/>
                    </a:p>
                  </a:txBody>
                  <a:tcPr/>
                </a:tc>
                <a:tc>
                  <a:txBody>
                    <a:bodyPr/>
                    <a:lstStyle/>
                    <a:p>
                      <a:pPr algn="ctr"/>
                      <a:r>
                        <a:rPr lang="en-US" sz="1600" b="1" dirty="0"/>
                        <a:t>Spam</a:t>
                      </a:r>
                    </a:p>
                  </a:txBody>
                  <a:tcPr/>
                </a:tc>
                <a:tc>
                  <a:txBody>
                    <a:bodyPr/>
                    <a:lstStyle/>
                    <a:p>
                      <a:pPr algn="ctr"/>
                      <a:r>
                        <a:rPr lang="en-US" sz="1600" dirty="0"/>
                        <a:t>A</a:t>
                      </a:r>
                    </a:p>
                  </a:txBody>
                  <a:tcPr/>
                </a:tc>
                <a:tc>
                  <a:txBody>
                    <a:bodyPr/>
                    <a:lstStyle/>
                    <a:p>
                      <a:pPr algn="ctr"/>
                      <a:r>
                        <a:rPr lang="en-US" sz="1600" dirty="0"/>
                        <a:t>C</a:t>
                      </a:r>
                    </a:p>
                  </a:txBody>
                  <a:tcPr/>
                </a:tc>
                <a:extLst>
                  <a:ext uri="{0D108BD9-81ED-4DB2-BD59-A6C34878D82A}">
                    <a16:rowId xmlns:a16="http://schemas.microsoft.com/office/drawing/2014/main" val="43580538"/>
                  </a:ext>
                </a:extLst>
              </a:tr>
              <a:tr h="352465">
                <a:tc vMerge="1">
                  <a:txBody>
                    <a:bodyPr/>
                    <a:lstStyle/>
                    <a:p>
                      <a:endParaRPr lang="en-US" dirty="0"/>
                    </a:p>
                  </a:txBody>
                  <a:tcPr/>
                </a:tc>
                <a:tc>
                  <a:txBody>
                    <a:bodyPr/>
                    <a:lstStyle/>
                    <a:p>
                      <a:pPr algn="ctr"/>
                      <a:r>
                        <a:rPr lang="en-US" sz="1600" b="1" dirty="0"/>
                        <a:t>Not Spam</a:t>
                      </a:r>
                    </a:p>
                  </a:txBody>
                  <a:tcPr/>
                </a:tc>
                <a:tc>
                  <a:txBody>
                    <a:bodyPr/>
                    <a:lstStyle/>
                    <a:p>
                      <a:pPr algn="ctr"/>
                      <a:r>
                        <a:rPr lang="en-US" dirty="0"/>
                        <a:t>B</a:t>
                      </a:r>
                    </a:p>
                  </a:txBody>
                  <a:tcPr/>
                </a:tc>
                <a:tc>
                  <a:txBody>
                    <a:bodyPr/>
                    <a:lstStyle/>
                    <a:p>
                      <a:pPr algn="ctr"/>
                      <a:r>
                        <a:rPr lang="en-US" dirty="0"/>
                        <a:t>D</a:t>
                      </a:r>
                    </a:p>
                  </a:txBody>
                  <a:tcPr/>
                </a:tc>
                <a:extLst>
                  <a:ext uri="{0D108BD9-81ED-4DB2-BD59-A6C34878D82A}">
                    <a16:rowId xmlns:a16="http://schemas.microsoft.com/office/drawing/2014/main" val="3244648440"/>
                  </a:ext>
                </a:extLst>
              </a:tr>
            </a:tbl>
          </a:graphicData>
        </a:graphic>
      </p:graphicFrame>
    </p:spTree>
    <p:extLst>
      <p:ext uri="{BB962C8B-B14F-4D97-AF65-F5344CB8AC3E}">
        <p14:creationId xmlns:p14="http://schemas.microsoft.com/office/powerpoint/2010/main" val="371520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1CDA-8C75-4046-895E-BE2BBD38168A}"/>
              </a:ext>
            </a:extLst>
          </p:cNvPr>
          <p:cNvSpPr>
            <a:spLocks noGrp="1"/>
          </p:cNvSpPr>
          <p:nvPr>
            <p:ph type="title"/>
          </p:nvPr>
        </p:nvSpPr>
        <p:spPr/>
        <p:txBody>
          <a:bodyPr>
            <a:normAutofit/>
          </a:bodyPr>
          <a:lstStyle/>
          <a:p>
            <a:r>
              <a:rPr lang="en-US" dirty="0"/>
              <a:t>Model evaluation – TPR, FPR, …</a:t>
            </a:r>
          </a:p>
        </p:txBody>
      </p:sp>
      <p:graphicFrame>
        <p:nvGraphicFramePr>
          <p:cNvPr id="5" name="Content Placeholder 3">
            <a:extLst>
              <a:ext uri="{FF2B5EF4-FFF2-40B4-BE49-F238E27FC236}">
                <a16:creationId xmlns:a16="http://schemas.microsoft.com/office/drawing/2014/main" id="{5E6F6237-7774-4312-8FA6-AA605DDF28BB}"/>
              </a:ext>
            </a:extLst>
          </p:cNvPr>
          <p:cNvGraphicFramePr>
            <a:graphicFrameLocks/>
          </p:cNvGraphicFramePr>
          <p:nvPr>
            <p:extLst>
              <p:ext uri="{D42A27DB-BD31-4B8C-83A1-F6EECF244321}">
                <p14:modId xmlns:p14="http://schemas.microsoft.com/office/powerpoint/2010/main" val="844867250"/>
              </p:ext>
            </p:extLst>
          </p:nvPr>
        </p:nvGraphicFramePr>
        <p:xfrm>
          <a:off x="1281064" y="1359434"/>
          <a:ext cx="6152024" cy="1584960"/>
        </p:xfrm>
        <a:graphic>
          <a:graphicData uri="http://schemas.openxmlformats.org/drawingml/2006/table">
            <a:tbl>
              <a:tblPr firstRow="1" bandRow="1">
                <a:tableStyleId>{5C22544A-7EE6-4342-B048-85BDC9FD1C3A}</a:tableStyleId>
              </a:tblPr>
              <a:tblGrid>
                <a:gridCol w="1538006">
                  <a:extLst>
                    <a:ext uri="{9D8B030D-6E8A-4147-A177-3AD203B41FA5}">
                      <a16:colId xmlns:a16="http://schemas.microsoft.com/office/drawing/2014/main" val="280562743"/>
                    </a:ext>
                  </a:extLst>
                </a:gridCol>
                <a:gridCol w="1538006">
                  <a:extLst>
                    <a:ext uri="{9D8B030D-6E8A-4147-A177-3AD203B41FA5}">
                      <a16:colId xmlns:a16="http://schemas.microsoft.com/office/drawing/2014/main" val="2897565809"/>
                    </a:ext>
                  </a:extLst>
                </a:gridCol>
                <a:gridCol w="1538006">
                  <a:extLst>
                    <a:ext uri="{9D8B030D-6E8A-4147-A177-3AD203B41FA5}">
                      <a16:colId xmlns:a16="http://schemas.microsoft.com/office/drawing/2014/main" val="3467768960"/>
                    </a:ext>
                  </a:extLst>
                </a:gridCol>
                <a:gridCol w="1538006">
                  <a:extLst>
                    <a:ext uri="{9D8B030D-6E8A-4147-A177-3AD203B41FA5}">
                      <a16:colId xmlns:a16="http://schemas.microsoft.com/office/drawing/2014/main" val="981101967"/>
                    </a:ext>
                  </a:extLst>
                </a:gridCol>
              </a:tblGrid>
              <a:tr h="337247">
                <a:tc>
                  <a:txBody>
                    <a:bodyPr/>
                    <a:lstStyle/>
                    <a:p>
                      <a:endParaRPr lang="en-US" sz="2000" dirty="0"/>
                    </a:p>
                  </a:txBody>
                  <a:tcPr/>
                </a:tc>
                <a:tc gridSpan="3">
                  <a:txBody>
                    <a:bodyPr/>
                    <a:lstStyle/>
                    <a:p>
                      <a:pPr algn="ctr"/>
                      <a:r>
                        <a:rPr lang="en-US" sz="2000" dirty="0"/>
                        <a:t>Predicted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21436139"/>
                  </a:ext>
                </a:extLst>
              </a:tr>
              <a:tr h="337247">
                <a:tc rowSpan="3">
                  <a:txBody>
                    <a:bodyPr/>
                    <a:lstStyle/>
                    <a:p>
                      <a:pPr algn="ctr"/>
                      <a:r>
                        <a:rPr lang="en-US" sz="2000" b="1" dirty="0"/>
                        <a:t>Actual</a:t>
                      </a:r>
                    </a:p>
                  </a:txBody>
                  <a:tcPr anchor="ctr"/>
                </a:tc>
                <a:tc>
                  <a:txBody>
                    <a:bodyPr/>
                    <a:lstStyle/>
                    <a:p>
                      <a:pPr algn="ctr"/>
                      <a:endParaRPr lang="en-US" sz="2000" dirty="0"/>
                    </a:p>
                  </a:txBody>
                  <a:tcPr/>
                </a:tc>
                <a:tc>
                  <a:txBody>
                    <a:bodyPr/>
                    <a:lstStyle/>
                    <a:p>
                      <a:pPr algn="ctr"/>
                      <a:r>
                        <a:rPr lang="en-US" sz="2000" b="1" dirty="0"/>
                        <a:t>Positive</a:t>
                      </a:r>
                    </a:p>
                  </a:txBody>
                  <a:tcPr/>
                </a:tc>
                <a:tc>
                  <a:txBody>
                    <a:bodyPr/>
                    <a:lstStyle/>
                    <a:p>
                      <a:pPr algn="ctr"/>
                      <a:r>
                        <a:rPr lang="en-US" sz="2000" b="1" dirty="0"/>
                        <a:t>Negative</a:t>
                      </a:r>
                    </a:p>
                  </a:txBody>
                  <a:tcPr/>
                </a:tc>
                <a:extLst>
                  <a:ext uri="{0D108BD9-81ED-4DB2-BD59-A6C34878D82A}">
                    <a16:rowId xmlns:a16="http://schemas.microsoft.com/office/drawing/2014/main" val="2325183042"/>
                  </a:ext>
                </a:extLst>
              </a:tr>
              <a:tr h="337247">
                <a:tc vMerge="1">
                  <a:txBody>
                    <a:bodyPr/>
                    <a:lstStyle/>
                    <a:p>
                      <a:endParaRPr lang="en-US" dirty="0"/>
                    </a:p>
                  </a:txBody>
                  <a:tcPr/>
                </a:tc>
                <a:tc>
                  <a:txBody>
                    <a:bodyPr/>
                    <a:lstStyle/>
                    <a:p>
                      <a:pPr algn="ctr"/>
                      <a:r>
                        <a:rPr lang="en-US" sz="2000" b="1" dirty="0"/>
                        <a:t>Positive</a:t>
                      </a:r>
                    </a:p>
                  </a:txBody>
                  <a:tcPr/>
                </a:tc>
                <a:tc>
                  <a:txBody>
                    <a:bodyPr/>
                    <a:lstStyle/>
                    <a:p>
                      <a:pPr algn="ctr"/>
                      <a:r>
                        <a:rPr lang="en-US" sz="2000" dirty="0"/>
                        <a:t>TP</a:t>
                      </a:r>
                    </a:p>
                  </a:txBody>
                  <a:tcPr/>
                </a:tc>
                <a:tc>
                  <a:txBody>
                    <a:bodyPr/>
                    <a:lstStyle/>
                    <a:p>
                      <a:pPr algn="ctr"/>
                      <a:r>
                        <a:rPr lang="en-US" sz="2000" dirty="0"/>
                        <a:t>FN</a:t>
                      </a:r>
                    </a:p>
                  </a:txBody>
                  <a:tcPr/>
                </a:tc>
                <a:extLst>
                  <a:ext uri="{0D108BD9-81ED-4DB2-BD59-A6C34878D82A}">
                    <a16:rowId xmlns:a16="http://schemas.microsoft.com/office/drawing/2014/main" val="43580538"/>
                  </a:ext>
                </a:extLst>
              </a:tr>
              <a:tr h="337247">
                <a:tc vMerge="1">
                  <a:txBody>
                    <a:bodyPr/>
                    <a:lstStyle/>
                    <a:p>
                      <a:endParaRPr lang="en-US" dirty="0"/>
                    </a:p>
                  </a:txBody>
                  <a:tcPr/>
                </a:tc>
                <a:tc>
                  <a:txBody>
                    <a:bodyPr/>
                    <a:lstStyle/>
                    <a:p>
                      <a:pPr algn="ctr"/>
                      <a:r>
                        <a:rPr lang="en-US" sz="2000" b="1" dirty="0"/>
                        <a:t>Negative</a:t>
                      </a:r>
                    </a:p>
                  </a:txBody>
                  <a:tcPr/>
                </a:tc>
                <a:tc>
                  <a:txBody>
                    <a:bodyPr/>
                    <a:lstStyle/>
                    <a:p>
                      <a:pPr algn="ctr"/>
                      <a:r>
                        <a:rPr lang="en-US" sz="2000" dirty="0"/>
                        <a:t>FP</a:t>
                      </a:r>
                    </a:p>
                  </a:txBody>
                  <a:tcPr/>
                </a:tc>
                <a:tc>
                  <a:txBody>
                    <a:bodyPr/>
                    <a:lstStyle/>
                    <a:p>
                      <a:pPr algn="ctr"/>
                      <a:r>
                        <a:rPr lang="en-US" sz="2000" dirty="0"/>
                        <a:t>TN</a:t>
                      </a:r>
                    </a:p>
                  </a:txBody>
                  <a:tcPr/>
                </a:tc>
                <a:extLst>
                  <a:ext uri="{0D108BD9-81ED-4DB2-BD59-A6C34878D82A}">
                    <a16:rowId xmlns:a16="http://schemas.microsoft.com/office/drawing/2014/main" val="324464844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DCF7CF-CB64-43B3-8988-888A6BB5A9BB}"/>
                  </a:ext>
                </a:extLst>
              </p:cNvPr>
              <p:cNvSpPr txBox="1"/>
              <p:nvPr/>
            </p:nvSpPr>
            <p:spPr>
              <a:xfrm>
                <a:off x="1281064" y="3282671"/>
                <a:ext cx="8980535" cy="58137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𝐓𝐫𝐮𝐞</m:t>
                      </m:r>
                      <m:r>
                        <a:rPr lang="en-US" sz="2000" b="1" i="0" smtClean="0">
                          <a:latin typeface="Cambria Math" panose="02040503050406030204" pitchFamily="18" charset="0"/>
                        </a:rPr>
                        <m:t> </m:t>
                      </m:r>
                      <m:r>
                        <a:rPr lang="en-US" sz="2000" b="1" i="0" smtClean="0">
                          <a:latin typeface="Cambria Math" panose="02040503050406030204" pitchFamily="18" charset="0"/>
                        </a:rPr>
                        <m:t>𝐏𝐨𝐬𝐢𝐭𝐢𝐯𝐞</m:t>
                      </m:r>
                      <m:r>
                        <a:rPr lang="en-US" sz="2000" b="1" i="0" smtClean="0">
                          <a:latin typeface="Cambria Math" panose="02040503050406030204" pitchFamily="18" charset="0"/>
                        </a:rPr>
                        <m:t> </m:t>
                      </m:r>
                      <m:r>
                        <a:rPr lang="en-US" sz="2000" b="1" i="0" smtClean="0">
                          <a:latin typeface="Cambria Math" panose="02040503050406030204" pitchFamily="18" charset="0"/>
                        </a:rPr>
                        <m:t>𝐑𝐚𝐭𝐞</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𝐓𝐏𝐑</m:t>
                          </m:r>
                        </m:e>
                      </m:d>
                      <m:r>
                        <a:rPr lang="en-US" sz="2000" b="1"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TP</m:t>
                          </m:r>
                        </m:num>
                        <m:den>
                          <m:r>
                            <m:rPr>
                              <m:sty m:val="p"/>
                            </m:rPr>
                            <a:rPr lang="en-US" sz="2000" b="0" i="0" smtClean="0">
                              <a:latin typeface="Cambria Math" panose="02040503050406030204" pitchFamily="18" charset="0"/>
                            </a:rPr>
                            <m:t>TP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FN</m:t>
                          </m:r>
                        </m:den>
                      </m:f>
                      <m:r>
                        <a:rPr lang="en-US" sz="2000" b="0" i="1" smtClean="0">
                          <a:latin typeface="Cambria Math" panose="02040503050406030204" pitchFamily="18" charset="0"/>
                        </a:rPr>
                        <m:t>=</m:t>
                      </m:r>
                      <m:r>
                        <a:rPr lang="en-US" sz="2000" b="0" i="1" smtClean="0">
                          <a:latin typeface="Cambria Math" panose="02040503050406030204" pitchFamily="18" charset="0"/>
                        </a:rPr>
                        <m:t>𝑅𝑒𝑐𝑎𝑙𝑙</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Sensitivity</m:t>
                      </m:r>
                    </m:oMath>
                  </m:oMathPara>
                </a14:m>
                <a:endParaRPr lang="en-US" sz="2000" dirty="0"/>
              </a:p>
            </p:txBody>
          </p:sp>
        </mc:Choice>
        <mc:Fallback xmlns="">
          <p:sp>
            <p:nvSpPr>
              <p:cNvPr id="7" name="TextBox 6">
                <a:extLst>
                  <a:ext uri="{FF2B5EF4-FFF2-40B4-BE49-F238E27FC236}">
                    <a16:creationId xmlns:a16="http://schemas.microsoft.com/office/drawing/2014/main" id="{44DCF7CF-CB64-43B3-8988-888A6BB5A9BB}"/>
                  </a:ext>
                </a:extLst>
              </p:cNvPr>
              <p:cNvSpPr txBox="1">
                <a:spLocks noRot="1" noChangeAspect="1" noMove="1" noResize="1" noEditPoints="1" noAdjustHandles="1" noChangeArrowheads="1" noChangeShapeType="1" noTextEdit="1"/>
              </p:cNvSpPr>
              <p:nvPr/>
            </p:nvSpPr>
            <p:spPr>
              <a:xfrm>
                <a:off x="1281064" y="3282671"/>
                <a:ext cx="8980535" cy="58137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9F15CB-4C0E-4A0B-BFBA-F0AA504B71D0}"/>
                  </a:ext>
                </a:extLst>
              </p:cNvPr>
              <p:cNvSpPr txBox="1"/>
              <p:nvPr/>
            </p:nvSpPr>
            <p:spPr>
              <a:xfrm>
                <a:off x="1281064" y="4100019"/>
                <a:ext cx="6572615" cy="58137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𝐅𝐚𝐥𝐬𝐞</m:t>
                      </m:r>
                      <m:r>
                        <a:rPr lang="en-US" sz="2000" b="1" i="0" smtClean="0">
                          <a:latin typeface="Cambria Math" panose="02040503050406030204" pitchFamily="18" charset="0"/>
                        </a:rPr>
                        <m:t> </m:t>
                      </m:r>
                      <m:r>
                        <a:rPr lang="en-US" sz="2000" b="1" i="0" smtClean="0">
                          <a:latin typeface="Cambria Math" panose="02040503050406030204" pitchFamily="18" charset="0"/>
                        </a:rPr>
                        <m:t>𝐏𝐨𝐬𝐢𝐭𝐢𝐯𝐞</m:t>
                      </m:r>
                      <m:r>
                        <a:rPr lang="en-US" sz="2000" b="1" i="0" smtClean="0">
                          <a:latin typeface="Cambria Math" panose="02040503050406030204" pitchFamily="18" charset="0"/>
                        </a:rPr>
                        <m:t> </m:t>
                      </m:r>
                      <m:r>
                        <a:rPr lang="en-US" sz="2000" b="1" i="0" smtClean="0">
                          <a:latin typeface="Cambria Math" panose="02040503050406030204" pitchFamily="18" charset="0"/>
                        </a:rPr>
                        <m:t>𝐑𝐚𝐭𝐞</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𝐅𝐏𝐑</m:t>
                          </m:r>
                        </m:e>
                      </m:d>
                      <m:r>
                        <a:rPr lang="en-US" sz="2000" b="1"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FP</m:t>
                          </m:r>
                        </m:num>
                        <m:den>
                          <m:r>
                            <m:rPr>
                              <m:sty m:val="p"/>
                            </m:rPr>
                            <a:rPr lang="en-US" sz="2000" b="0" i="0" smtClean="0">
                              <a:latin typeface="Cambria Math" panose="02040503050406030204" pitchFamily="18" charset="0"/>
                            </a:rPr>
                            <m:t>FP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TN</m:t>
                          </m:r>
                        </m:den>
                      </m:f>
                      <m:r>
                        <a:rPr lang="en-US" sz="2000" b="0" i="1" smtClean="0">
                          <a:latin typeface="Cambria Math" panose="02040503050406030204" pitchFamily="18" charset="0"/>
                        </a:rPr>
                        <m:t>=1−</m:t>
                      </m:r>
                      <m:r>
                        <a:rPr lang="en-US" sz="2000" b="0" i="1" smtClean="0">
                          <a:latin typeface="Cambria Math" panose="02040503050406030204" pitchFamily="18" charset="0"/>
                        </a:rPr>
                        <m:t>𝑆𝑝𝑒𝑐𝑖𝑓𝑖𝑐𝑖𝑡𝑦</m:t>
                      </m:r>
                    </m:oMath>
                  </m:oMathPara>
                </a14:m>
                <a:endParaRPr lang="en-US" sz="2000" i="1" dirty="0"/>
              </a:p>
            </p:txBody>
          </p:sp>
        </mc:Choice>
        <mc:Fallback xmlns="">
          <p:sp>
            <p:nvSpPr>
              <p:cNvPr id="9" name="TextBox 8">
                <a:extLst>
                  <a:ext uri="{FF2B5EF4-FFF2-40B4-BE49-F238E27FC236}">
                    <a16:creationId xmlns:a16="http://schemas.microsoft.com/office/drawing/2014/main" id="{7A9F15CB-4C0E-4A0B-BFBA-F0AA504B71D0}"/>
                  </a:ext>
                </a:extLst>
              </p:cNvPr>
              <p:cNvSpPr txBox="1">
                <a:spLocks noRot="1" noChangeAspect="1" noMove="1" noResize="1" noEditPoints="1" noAdjustHandles="1" noChangeArrowheads="1" noChangeShapeType="1" noTextEdit="1"/>
              </p:cNvSpPr>
              <p:nvPr/>
            </p:nvSpPr>
            <p:spPr>
              <a:xfrm>
                <a:off x="1281064" y="4100019"/>
                <a:ext cx="6572615" cy="58137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EFA8B4-FCCD-43A0-94F2-01D030D3E06C}"/>
                  </a:ext>
                </a:extLst>
              </p:cNvPr>
              <p:cNvSpPr txBox="1"/>
              <p:nvPr/>
            </p:nvSpPr>
            <p:spPr>
              <a:xfrm>
                <a:off x="1281064" y="5019674"/>
                <a:ext cx="6944360" cy="58137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𝐓𝐫𝐮𝐞</m:t>
                      </m:r>
                      <m:r>
                        <a:rPr lang="en-US" sz="2000" b="1" i="0" smtClean="0">
                          <a:latin typeface="Cambria Math" panose="02040503050406030204" pitchFamily="18" charset="0"/>
                        </a:rPr>
                        <m:t> </m:t>
                      </m:r>
                      <m:r>
                        <a:rPr lang="en-US" sz="2000" b="1" i="0" smtClean="0">
                          <a:latin typeface="Cambria Math" panose="02040503050406030204" pitchFamily="18" charset="0"/>
                        </a:rPr>
                        <m:t>𝐍𝐞𝐠𝐚𝐭𝐢𝐯𝐞</m:t>
                      </m:r>
                      <m:r>
                        <a:rPr lang="en-US" sz="2000" b="1" i="0" smtClean="0">
                          <a:latin typeface="Cambria Math" panose="02040503050406030204" pitchFamily="18" charset="0"/>
                        </a:rPr>
                        <m:t> </m:t>
                      </m:r>
                      <m:r>
                        <a:rPr lang="en-US" sz="2000" b="1" i="0" smtClean="0">
                          <a:latin typeface="Cambria Math" panose="02040503050406030204" pitchFamily="18" charset="0"/>
                        </a:rPr>
                        <m:t>𝐑𝐚𝐭𝐞</m:t>
                      </m:r>
                      <m:d>
                        <m:dPr>
                          <m:ctrlPr>
                            <a:rPr lang="en-US" sz="2000" b="1" i="1" smtClean="0">
                              <a:latin typeface="Cambria Math" panose="02040503050406030204" pitchFamily="18" charset="0"/>
                            </a:rPr>
                          </m:ctrlPr>
                        </m:dPr>
                        <m:e>
                          <m:r>
                            <a:rPr lang="en-US" sz="2000" b="1" i="0" smtClean="0">
                              <a:latin typeface="Cambria Math" panose="02040503050406030204" pitchFamily="18" charset="0"/>
                            </a:rPr>
                            <m:t>𝐓𝐍𝐑</m:t>
                          </m:r>
                        </m:e>
                      </m:d>
                      <m:r>
                        <a:rPr lang="en-US" sz="2000" b="1"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TN</m:t>
                          </m:r>
                        </m:num>
                        <m:den>
                          <m:r>
                            <m:rPr>
                              <m:sty m:val="p"/>
                            </m:rPr>
                            <a:rPr lang="en-US" sz="2000" b="0" i="0" smtClean="0">
                              <a:latin typeface="Cambria Math" panose="02040503050406030204" pitchFamily="18" charset="0"/>
                            </a:rPr>
                            <m:t>TN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FP</m:t>
                          </m:r>
                        </m:den>
                      </m:f>
                      <m:r>
                        <a:rPr lang="en-US" sz="2000" b="0" i="1" smtClean="0">
                          <a:latin typeface="Cambria Math" panose="02040503050406030204" pitchFamily="18" charset="0"/>
                        </a:rPr>
                        <m:t>=</m:t>
                      </m:r>
                      <m:r>
                        <m:rPr>
                          <m:sty m:val="p"/>
                        </m:rPr>
                        <a:rPr lang="en-US" sz="2000" b="0" i="0" smtClean="0">
                          <a:latin typeface="Cambria Math" panose="02040503050406030204" pitchFamily="18" charset="0"/>
                        </a:rPr>
                        <m:t>Specificity</m:t>
                      </m:r>
                    </m:oMath>
                  </m:oMathPara>
                </a14:m>
                <a:endParaRPr lang="en-US" sz="2000" dirty="0"/>
              </a:p>
            </p:txBody>
          </p:sp>
        </mc:Choice>
        <mc:Fallback xmlns="">
          <p:sp>
            <p:nvSpPr>
              <p:cNvPr id="10" name="TextBox 9">
                <a:extLst>
                  <a:ext uri="{FF2B5EF4-FFF2-40B4-BE49-F238E27FC236}">
                    <a16:creationId xmlns:a16="http://schemas.microsoft.com/office/drawing/2014/main" id="{A9EFA8B4-FCCD-43A0-94F2-01D030D3E06C}"/>
                  </a:ext>
                </a:extLst>
              </p:cNvPr>
              <p:cNvSpPr txBox="1">
                <a:spLocks noRot="1" noChangeAspect="1" noMove="1" noResize="1" noEditPoints="1" noAdjustHandles="1" noChangeArrowheads="1" noChangeShapeType="1" noTextEdit="1"/>
              </p:cNvSpPr>
              <p:nvPr/>
            </p:nvSpPr>
            <p:spPr>
              <a:xfrm>
                <a:off x="1281064" y="5019674"/>
                <a:ext cx="6944360" cy="58137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E66F24A-E40E-4B87-B0DD-7702C59F190A}"/>
                  </a:ext>
                </a:extLst>
              </p:cNvPr>
              <p:cNvSpPr txBox="1"/>
              <p:nvPr/>
            </p:nvSpPr>
            <p:spPr>
              <a:xfrm>
                <a:off x="1281064" y="5837022"/>
                <a:ext cx="4419600" cy="58137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𝐅𝐚𝐥𝐬𝐞</m:t>
                      </m:r>
                      <m:r>
                        <a:rPr lang="en-US" sz="2000" b="1" i="0" smtClean="0">
                          <a:latin typeface="Cambria Math" panose="02040503050406030204" pitchFamily="18" charset="0"/>
                        </a:rPr>
                        <m:t> </m:t>
                      </m:r>
                      <m:r>
                        <a:rPr lang="en-US" sz="2000" b="1" smtClean="0">
                          <a:latin typeface="Cambria Math" panose="02040503050406030204" pitchFamily="18" charset="0"/>
                        </a:rPr>
                        <m:t>𝐍𝐞𝐠𝐚𝐭𝐢𝐯𝐞</m:t>
                      </m:r>
                      <m:r>
                        <a:rPr lang="en-US" sz="2000" b="1" i="0" smtClean="0">
                          <a:latin typeface="Cambria Math" panose="02040503050406030204" pitchFamily="18" charset="0"/>
                        </a:rPr>
                        <m:t> </m:t>
                      </m:r>
                      <m:r>
                        <a:rPr lang="en-US" sz="2000" b="1">
                          <a:latin typeface="Cambria Math" panose="02040503050406030204" pitchFamily="18" charset="0"/>
                        </a:rPr>
                        <m:t>𝐑𝐚𝐭𝐞</m:t>
                      </m:r>
                      <m:d>
                        <m:dPr>
                          <m:ctrlPr>
                            <a:rPr lang="en-US" sz="2000" b="1" i="1">
                              <a:latin typeface="Cambria Math" panose="02040503050406030204" pitchFamily="18" charset="0"/>
                            </a:rPr>
                          </m:ctrlPr>
                        </m:dPr>
                        <m:e>
                          <m:r>
                            <a:rPr lang="en-US" sz="2000" b="1" i="0" smtClean="0">
                              <a:latin typeface="Cambria Math" panose="02040503050406030204" pitchFamily="18" charset="0"/>
                            </a:rPr>
                            <m:t>𝐅𝐍</m:t>
                          </m:r>
                          <m:r>
                            <a:rPr lang="en-US" sz="2000" b="1">
                              <a:latin typeface="Cambria Math" panose="02040503050406030204" pitchFamily="18" charset="0"/>
                            </a:rPr>
                            <m:t>𝐑</m:t>
                          </m:r>
                        </m:e>
                      </m:d>
                      <m:r>
                        <a:rPr lang="en-US" sz="2000" b="1">
                          <a:latin typeface="Cambria Math" panose="02040503050406030204" pitchFamily="18" charset="0"/>
                        </a:rPr>
                        <m:t>=</m:t>
                      </m:r>
                      <m:f>
                        <m:fPr>
                          <m:ctrlPr>
                            <a:rPr lang="en-US" sz="2000" i="1">
                              <a:latin typeface="Cambria Math" panose="02040503050406030204" pitchFamily="18" charset="0"/>
                            </a:rPr>
                          </m:ctrlPr>
                        </m:fPr>
                        <m:num>
                          <m:r>
                            <m:rPr>
                              <m:sty m:val="p"/>
                            </m:rPr>
                            <a:rPr lang="en-US" sz="2000" b="0" i="0" smtClean="0">
                              <a:latin typeface="Cambria Math" panose="02040503050406030204" pitchFamily="18" charset="0"/>
                            </a:rPr>
                            <m:t>FN</m:t>
                          </m:r>
                        </m:num>
                        <m:den>
                          <m:r>
                            <m:rPr>
                              <m:sty m:val="p"/>
                            </m:rPr>
                            <a:rPr lang="en-US" sz="2000">
                              <a:latin typeface="Cambria Math" panose="02040503050406030204" pitchFamily="18" charset="0"/>
                            </a:rPr>
                            <m:t>FN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TP</m:t>
                          </m:r>
                        </m:den>
                      </m:f>
                    </m:oMath>
                  </m:oMathPara>
                </a14:m>
                <a:endParaRPr lang="en-US" sz="2000" dirty="0"/>
              </a:p>
            </p:txBody>
          </p:sp>
        </mc:Choice>
        <mc:Fallback xmlns="">
          <p:sp>
            <p:nvSpPr>
              <p:cNvPr id="11" name="TextBox 10">
                <a:extLst>
                  <a:ext uri="{FF2B5EF4-FFF2-40B4-BE49-F238E27FC236}">
                    <a16:creationId xmlns:a16="http://schemas.microsoft.com/office/drawing/2014/main" id="{EE66F24A-E40E-4B87-B0DD-7702C59F190A}"/>
                  </a:ext>
                </a:extLst>
              </p:cNvPr>
              <p:cNvSpPr txBox="1">
                <a:spLocks noRot="1" noChangeAspect="1" noMove="1" noResize="1" noEditPoints="1" noAdjustHandles="1" noChangeArrowheads="1" noChangeShapeType="1" noTextEdit="1"/>
              </p:cNvSpPr>
              <p:nvPr/>
            </p:nvSpPr>
            <p:spPr>
              <a:xfrm>
                <a:off x="1281064" y="5837022"/>
                <a:ext cx="4419600" cy="581378"/>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98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CBF0-39D6-4D48-83E1-FE98D5D5F689}"/>
              </a:ext>
            </a:extLst>
          </p:cNvPr>
          <p:cNvSpPr>
            <a:spLocks noGrp="1"/>
          </p:cNvSpPr>
          <p:nvPr>
            <p:ph type="title"/>
          </p:nvPr>
        </p:nvSpPr>
        <p:spPr/>
        <p:txBody>
          <a:bodyPr/>
          <a:lstStyle/>
          <a:p>
            <a:r>
              <a:rPr lang="en-US" dirty="0"/>
              <a:t>Overview</a:t>
            </a:r>
          </a:p>
        </p:txBody>
      </p:sp>
      <p:pic>
        <p:nvPicPr>
          <p:cNvPr id="13" name="Content Placeholder 12">
            <a:extLst>
              <a:ext uri="{FF2B5EF4-FFF2-40B4-BE49-F238E27FC236}">
                <a16:creationId xmlns:a16="http://schemas.microsoft.com/office/drawing/2014/main" id="{25F6D432-C3B3-469D-9215-7566282EB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040" y="1688156"/>
            <a:ext cx="9095723" cy="4804717"/>
          </a:xfrm>
        </p:spPr>
      </p:pic>
    </p:spTree>
    <p:extLst>
      <p:ext uri="{BB962C8B-B14F-4D97-AF65-F5344CB8AC3E}">
        <p14:creationId xmlns:p14="http://schemas.microsoft.com/office/powerpoint/2010/main" val="2759270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1CDA-8C75-4046-895E-BE2BBD38168A}"/>
              </a:ext>
            </a:extLst>
          </p:cNvPr>
          <p:cNvSpPr>
            <a:spLocks noGrp="1"/>
          </p:cNvSpPr>
          <p:nvPr>
            <p:ph type="title"/>
          </p:nvPr>
        </p:nvSpPr>
        <p:spPr/>
        <p:txBody>
          <a:bodyPr>
            <a:normAutofit/>
          </a:bodyPr>
          <a:lstStyle/>
          <a:p>
            <a:r>
              <a:rPr lang="en-US" dirty="0"/>
              <a:t>Model evaluation – Multiple outcomes </a:t>
            </a:r>
          </a:p>
        </p:txBody>
      </p:sp>
      <p:sp>
        <p:nvSpPr>
          <p:cNvPr id="3" name="Content Placeholder 2">
            <a:extLst>
              <a:ext uri="{FF2B5EF4-FFF2-40B4-BE49-F238E27FC236}">
                <a16:creationId xmlns:a16="http://schemas.microsoft.com/office/drawing/2014/main" id="{5FFB8AE5-4A58-4D25-8962-28D28FF6EAAC}"/>
              </a:ext>
            </a:extLst>
          </p:cNvPr>
          <p:cNvSpPr>
            <a:spLocks noGrp="1"/>
          </p:cNvSpPr>
          <p:nvPr>
            <p:ph idx="1"/>
          </p:nvPr>
        </p:nvSpPr>
        <p:spPr/>
        <p:txBody>
          <a:bodyPr/>
          <a:lstStyle/>
          <a:p>
            <a:pPr marL="0" indent="0">
              <a:buNone/>
            </a:pPr>
            <a:r>
              <a:rPr lang="en-US" dirty="0"/>
              <a:t>								Confusion matrix</a:t>
            </a:r>
          </a:p>
        </p:txBody>
      </p:sp>
      <p:graphicFrame>
        <p:nvGraphicFramePr>
          <p:cNvPr id="5" name="Content Placeholder 3">
            <a:extLst>
              <a:ext uri="{FF2B5EF4-FFF2-40B4-BE49-F238E27FC236}">
                <a16:creationId xmlns:a16="http://schemas.microsoft.com/office/drawing/2014/main" id="{5E6F6237-7774-4312-8FA6-AA605DDF28BB}"/>
              </a:ext>
            </a:extLst>
          </p:cNvPr>
          <p:cNvGraphicFramePr>
            <a:graphicFrameLocks/>
          </p:cNvGraphicFramePr>
          <p:nvPr>
            <p:extLst>
              <p:ext uri="{D42A27DB-BD31-4B8C-83A1-F6EECF244321}">
                <p14:modId xmlns:p14="http://schemas.microsoft.com/office/powerpoint/2010/main" val="3053806016"/>
              </p:ext>
            </p:extLst>
          </p:nvPr>
        </p:nvGraphicFramePr>
        <p:xfrm>
          <a:off x="971044" y="1459793"/>
          <a:ext cx="6897875" cy="2268140"/>
        </p:xfrm>
        <a:graphic>
          <a:graphicData uri="http://schemas.openxmlformats.org/drawingml/2006/table">
            <a:tbl>
              <a:tblPr firstRow="1" bandRow="1">
                <a:tableStyleId>{5C22544A-7EE6-4342-B048-85BDC9FD1C3A}</a:tableStyleId>
              </a:tblPr>
              <a:tblGrid>
                <a:gridCol w="1379575">
                  <a:extLst>
                    <a:ext uri="{9D8B030D-6E8A-4147-A177-3AD203B41FA5}">
                      <a16:colId xmlns:a16="http://schemas.microsoft.com/office/drawing/2014/main" val="280562743"/>
                    </a:ext>
                  </a:extLst>
                </a:gridCol>
                <a:gridCol w="1379575">
                  <a:extLst>
                    <a:ext uri="{9D8B030D-6E8A-4147-A177-3AD203B41FA5}">
                      <a16:colId xmlns:a16="http://schemas.microsoft.com/office/drawing/2014/main" val="2897565809"/>
                    </a:ext>
                  </a:extLst>
                </a:gridCol>
                <a:gridCol w="1379575">
                  <a:extLst>
                    <a:ext uri="{9D8B030D-6E8A-4147-A177-3AD203B41FA5}">
                      <a16:colId xmlns:a16="http://schemas.microsoft.com/office/drawing/2014/main" val="3467768960"/>
                    </a:ext>
                  </a:extLst>
                </a:gridCol>
                <a:gridCol w="1379575">
                  <a:extLst>
                    <a:ext uri="{9D8B030D-6E8A-4147-A177-3AD203B41FA5}">
                      <a16:colId xmlns:a16="http://schemas.microsoft.com/office/drawing/2014/main" val="981101967"/>
                    </a:ext>
                  </a:extLst>
                </a:gridCol>
                <a:gridCol w="1379575">
                  <a:extLst>
                    <a:ext uri="{9D8B030D-6E8A-4147-A177-3AD203B41FA5}">
                      <a16:colId xmlns:a16="http://schemas.microsoft.com/office/drawing/2014/main" val="2818116980"/>
                    </a:ext>
                  </a:extLst>
                </a:gridCol>
              </a:tblGrid>
              <a:tr h="453628">
                <a:tc>
                  <a:txBody>
                    <a:bodyPr/>
                    <a:lstStyle/>
                    <a:p>
                      <a:endParaRPr lang="en-US" dirty="0"/>
                    </a:p>
                  </a:txBody>
                  <a:tcPr/>
                </a:tc>
                <a:tc gridSpan="4">
                  <a:txBody>
                    <a:bodyPr/>
                    <a:lstStyle/>
                    <a:p>
                      <a:pPr algn="ctr"/>
                      <a:r>
                        <a:rPr lang="en-US" dirty="0"/>
                        <a:t>Predicted</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3721436139"/>
                  </a:ext>
                </a:extLst>
              </a:tr>
              <a:tr h="453628">
                <a:tc rowSpan="4">
                  <a:txBody>
                    <a:bodyPr/>
                    <a:lstStyle/>
                    <a:p>
                      <a:pPr algn="ctr"/>
                      <a:r>
                        <a:rPr lang="en-US" b="1" dirty="0"/>
                        <a:t>Actual</a:t>
                      </a:r>
                    </a:p>
                  </a:txBody>
                  <a:tcPr anchor="ctr"/>
                </a:tc>
                <a:tc>
                  <a:txBody>
                    <a:bodyPr/>
                    <a:lstStyle/>
                    <a:p>
                      <a:pPr algn="ctr"/>
                      <a:endParaRPr lang="en-US" dirty="0"/>
                    </a:p>
                  </a:txBody>
                  <a:tcPr/>
                </a:tc>
                <a:tc>
                  <a:txBody>
                    <a:bodyPr/>
                    <a:lstStyle/>
                    <a:p>
                      <a:pPr algn="ctr"/>
                      <a:r>
                        <a:rPr lang="en-US" b="1" dirty="0"/>
                        <a:t>Low</a:t>
                      </a:r>
                    </a:p>
                  </a:txBody>
                  <a:tcPr/>
                </a:tc>
                <a:tc>
                  <a:txBody>
                    <a:bodyPr/>
                    <a:lstStyle/>
                    <a:p>
                      <a:pPr algn="ctr"/>
                      <a:r>
                        <a:rPr lang="en-US" b="1" dirty="0"/>
                        <a:t>Medium</a:t>
                      </a:r>
                    </a:p>
                  </a:txBody>
                  <a:tcPr/>
                </a:tc>
                <a:tc>
                  <a:txBody>
                    <a:bodyPr/>
                    <a:lstStyle/>
                    <a:p>
                      <a:pPr algn="ctr"/>
                      <a:r>
                        <a:rPr lang="en-US" b="1" dirty="0"/>
                        <a:t>High</a:t>
                      </a:r>
                    </a:p>
                  </a:txBody>
                  <a:tcPr/>
                </a:tc>
                <a:extLst>
                  <a:ext uri="{0D108BD9-81ED-4DB2-BD59-A6C34878D82A}">
                    <a16:rowId xmlns:a16="http://schemas.microsoft.com/office/drawing/2014/main" val="2325183042"/>
                  </a:ext>
                </a:extLst>
              </a:tr>
              <a:tr h="453628">
                <a:tc vMerge="1">
                  <a:txBody>
                    <a:bodyPr/>
                    <a:lstStyle/>
                    <a:p>
                      <a:endParaRPr lang="en-US" dirty="0"/>
                    </a:p>
                  </a:txBody>
                  <a:tcPr/>
                </a:tc>
                <a:tc>
                  <a:txBody>
                    <a:bodyPr/>
                    <a:lstStyle/>
                    <a:p>
                      <a:pPr algn="ctr"/>
                      <a:r>
                        <a:rPr lang="en-US" b="1" dirty="0"/>
                        <a:t>Low</a:t>
                      </a:r>
                    </a:p>
                  </a:txBody>
                  <a:tcPr/>
                </a:tc>
                <a:tc>
                  <a:txBody>
                    <a:bodyPr/>
                    <a:lstStyle/>
                    <a:p>
                      <a:pPr algn="ctr"/>
                      <a:r>
                        <a:rPr lang="en-US" dirty="0"/>
                        <a:t>A</a:t>
                      </a:r>
                    </a:p>
                  </a:txBody>
                  <a:tcPr/>
                </a:tc>
                <a:tc>
                  <a:txBody>
                    <a:bodyPr/>
                    <a:lstStyle/>
                    <a:p>
                      <a:pPr algn="ctr"/>
                      <a:r>
                        <a:rPr lang="en-US" dirty="0"/>
                        <a:t>B </a:t>
                      </a:r>
                    </a:p>
                  </a:txBody>
                  <a:tcPr/>
                </a:tc>
                <a:tc>
                  <a:txBody>
                    <a:bodyPr/>
                    <a:lstStyle/>
                    <a:p>
                      <a:pPr algn="ctr"/>
                      <a:r>
                        <a:rPr lang="en-US" dirty="0"/>
                        <a:t>E</a:t>
                      </a:r>
                    </a:p>
                  </a:txBody>
                  <a:tcPr/>
                </a:tc>
                <a:extLst>
                  <a:ext uri="{0D108BD9-81ED-4DB2-BD59-A6C34878D82A}">
                    <a16:rowId xmlns:a16="http://schemas.microsoft.com/office/drawing/2014/main" val="43580538"/>
                  </a:ext>
                </a:extLst>
              </a:tr>
              <a:tr h="453628">
                <a:tc vMerge="1">
                  <a:txBody>
                    <a:bodyPr/>
                    <a:lstStyle/>
                    <a:p>
                      <a:endParaRPr lang="en-US" dirty="0"/>
                    </a:p>
                  </a:txBody>
                  <a:tcPr/>
                </a:tc>
                <a:tc>
                  <a:txBody>
                    <a:bodyPr/>
                    <a:lstStyle/>
                    <a:p>
                      <a:pPr algn="ctr"/>
                      <a:r>
                        <a:rPr lang="en-US" b="1" dirty="0"/>
                        <a:t>Medium</a:t>
                      </a:r>
                    </a:p>
                  </a:txBody>
                  <a:tcPr/>
                </a:tc>
                <a:tc>
                  <a:txBody>
                    <a:bodyPr/>
                    <a:lstStyle/>
                    <a:p>
                      <a:pPr algn="ctr"/>
                      <a:r>
                        <a:rPr lang="en-US" dirty="0"/>
                        <a:t>C </a:t>
                      </a:r>
                    </a:p>
                  </a:txBody>
                  <a:tcPr/>
                </a:tc>
                <a:tc>
                  <a:txBody>
                    <a:bodyPr/>
                    <a:lstStyle/>
                    <a:p>
                      <a:pPr algn="ctr"/>
                      <a:r>
                        <a:rPr lang="en-US" dirty="0"/>
                        <a:t>D </a:t>
                      </a:r>
                    </a:p>
                  </a:txBody>
                  <a:tcPr/>
                </a:tc>
                <a:tc>
                  <a:txBody>
                    <a:bodyPr/>
                    <a:lstStyle/>
                    <a:p>
                      <a:pPr algn="ctr"/>
                      <a:r>
                        <a:rPr lang="en-US" dirty="0"/>
                        <a:t>F</a:t>
                      </a:r>
                    </a:p>
                  </a:txBody>
                  <a:tcPr/>
                </a:tc>
                <a:extLst>
                  <a:ext uri="{0D108BD9-81ED-4DB2-BD59-A6C34878D82A}">
                    <a16:rowId xmlns:a16="http://schemas.microsoft.com/office/drawing/2014/main" val="3244648440"/>
                  </a:ext>
                </a:extLst>
              </a:tr>
              <a:tr h="453628">
                <a:tc vMerge="1">
                  <a:txBody>
                    <a:bodyPr/>
                    <a:lstStyle/>
                    <a:p>
                      <a:pPr algn="ctr"/>
                      <a:endParaRPr lang="en-US" b="1" dirty="0"/>
                    </a:p>
                  </a:txBody>
                  <a:tcPr anchor="ctr"/>
                </a:tc>
                <a:tc>
                  <a:txBody>
                    <a:bodyPr/>
                    <a:lstStyle/>
                    <a:p>
                      <a:pPr algn="ctr"/>
                      <a:r>
                        <a:rPr lang="en-US" b="1" dirty="0"/>
                        <a:t>High</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extLst>
                  <a:ext uri="{0D108BD9-81ED-4DB2-BD59-A6C34878D82A}">
                    <a16:rowId xmlns:a16="http://schemas.microsoft.com/office/drawing/2014/main" val="39126283"/>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56CFB6-4534-499B-AA12-0C243F2F055A}"/>
                  </a:ext>
                </a:extLst>
              </p:cNvPr>
              <p:cNvSpPr txBox="1"/>
              <p:nvPr/>
            </p:nvSpPr>
            <p:spPr>
              <a:xfrm>
                <a:off x="1268824" y="4048506"/>
                <a:ext cx="3330472"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𝐏𝐫𝐞𝐜𝐢𝐬𝐢𝐨𝐧</m:t>
                      </m:r>
                      <m:r>
                        <a:rPr lang="en-US" sz="2000" b="1" i="0" baseline="-25000" smtClean="0">
                          <a:latin typeface="Cambria Math" panose="02040503050406030204" pitchFamily="18" charset="0"/>
                        </a:rPr>
                        <m:t>𝐋𝐨𝐰</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A</m:t>
                          </m:r>
                        </m:num>
                        <m:den>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r>
                            <a:rPr lang="en-US" sz="2000" b="0" i="1" smtClean="0">
                              <a:latin typeface="Cambria Math" panose="02040503050406030204" pitchFamily="18" charset="0"/>
                            </a:rPr>
                            <m:t>+</m:t>
                          </m:r>
                          <m:r>
                            <a:rPr lang="en-US" sz="2000" b="0" i="1" smtClean="0">
                              <a:latin typeface="Cambria Math" panose="02040503050406030204" pitchFamily="18" charset="0"/>
                            </a:rPr>
                            <m:t>𝐺</m:t>
                          </m:r>
                        </m:den>
                      </m:f>
                    </m:oMath>
                  </m:oMathPara>
                </a14:m>
                <a:endParaRPr lang="en-US" sz="2000" dirty="0"/>
              </a:p>
            </p:txBody>
          </p:sp>
        </mc:Choice>
        <mc:Fallback xmlns="">
          <p:sp>
            <p:nvSpPr>
              <p:cNvPr id="6" name="TextBox 5">
                <a:extLst>
                  <a:ext uri="{FF2B5EF4-FFF2-40B4-BE49-F238E27FC236}">
                    <a16:creationId xmlns:a16="http://schemas.microsoft.com/office/drawing/2014/main" id="{7A56CFB6-4534-499B-AA12-0C243F2F055A}"/>
                  </a:ext>
                </a:extLst>
              </p:cNvPr>
              <p:cNvSpPr txBox="1">
                <a:spLocks noRot="1" noChangeAspect="1" noMove="1" noResize="1" noEditPoints="1" noAdjustHandles="1" noChangeArrowheads="1" noChangeShapeType="1" noTextEdit="1"/>
              </p:cNvSpPr>
              <p:nvPr/>
            </p:nvSpPr>
            <p:spPr>
              <a:xfrm>
                <a:off x="1268824" y="4048506"/>
                <a:ext cx="3330472" cy="5833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DCF7CF-CB64-43B3-8988-888A6BB5A9BB}"/>
                  </a:ext>
                </a:extLst>
              </p:cNvPr>
              <p:cNvSpPr txBox="1"/>
              <p:nvPr/>
            </p:nvSpPr>
            <p:spPr>
              <a:xfrm>
                <a:off x="1268824" y="4952444"/>
                <a:ext cx="3535188"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𝐑𝐞𝐜𝐚𝐥𝐥</m:t>
                      </m:r>
                      <m:r>
                        <a:rPr lang="en-US" sz="2000" b="1" i="0" baseline="-25000" smtClean="0">
                          <a:latin typeface="Cambria Math" panose="02040503050406030204" pitchFamily="18" charset="0"/>
                        </a:rPr>
                        <m:t>𝐋𝐨𝐰</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A</m:t>
                          </m:r>
                        </m:num>
                        <m:den>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r>
                            <a:rPr lang="en-US" sz="2000" b="0" i="1" smtClean="0">
                              <a:latin typeface="Cambria Math" panose="02040503050406030204" pitchFamily="18" charset="0"/>
                            </a:rPr>
                            <m:t>𝐸</m:t>
                          </m:r>
                        </m:den>
                      </m:f>
                    </m:oMath>
                  </m:oMathPara>
                </a14:m>
                <a:endParaRPr lang="en-US" sz="2000" dirty="0"/>
              </a:p>
            </p:txBody>
          </p:sp>
        </mc:Choice>
        <mc:Fallback xmlns="">
          <p:sp>
            <p:nvSpPr>
              <p:cNvPr id="7" name="TextBox 6">
                <a:extLst>
                  <a:ext uri="{FF2B5EF4-FFF2-40B4-BE49-F238E27FC236}">
                    <a16:creationId xmlns:a16="http://schemas.microsoft.com/office/drawing/2014/main" id="{44DCF7CF-CB64-43B3-8988-888A6BB5A9BB}"/>
                  </a:ext>
                </a:extLst>
              </p:cNvPr>
              <p:cNvSpPr txBox="1">
                <a:spLocks noRot="1" noChangeAspect="1" noMove="1" noResize="1" noEditPoints="1" noAdjustHandles="1" noChangeArrowheads="1" noChangeShapeType="1" noTextEdit="1"/>
              </p:cNvSpPr>
              <p:nvPr/>
            </p:nvSpPr>
            <p:spPr>
              <a:xfrm>
                <a:off x="1268824" y="4952444"/>
                <a:ext cx="3535188" cy="5833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D461767-3F14-42C2-BA29-78C7C44D286D}"/>
                  </a:ext>
                </a:extLst>
              </p:cNvPr>
              <p:cNvSpPr txBox="1"/>
              <p:nvPr/>
            </p:nvSpPr>
            <p:spPr>
              <a:xfrm>
                <a:off x="7738127" y="5885280"/>
                <a:ext cx="4165602" cy="63216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𝐀𝐜𝐜𝐮𝐫𝐚𝐜𝐲</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I</m:t>
                          </m:r>
                        </m:num>
                        <m:den>
                          <m:r>
                            <m:rPr>
                              <m:sty m:val="p"/>
                            </m:rPr>
                            <a:rPr lang="en-US" sz="2000" b="0" i="0" smtClean="0">
                              <a:latin typeface="Cambria Math" panose="02040503050406030204" pitchFamily="18" charset="0"/>
                            </a:rPr>
                            <m:t>sum</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𝑎𝑙𝑙</m:t>
                          </m:r>
                          <m:r>
                            <a:rPr lang="en-US" sz="2000" b="0" i="1" smtClean="0">
                              <a:latin typeface="Cambria Math" panose="02040503050406030204" pitchFamily="18" charset="0"/>
                            </a:rPr>
                            <m:t> </m:t>
                          </m:r>
                          <m:r>
                            <a:rPr lang="en-US" sz="2000" b="0" i="1" smtClean="0">
                              <a:latin typeface="Cambria Math" panose="02040503050406030204" pitchFamily="18" charset="0"/>
                            </a:rPr>
                            <m:t>𝑐𝑒𝑙𝑙𝑠</m:t>
                          </m:r>
                        </m:den>
                      </m:f>
                    </m:oMath>
                  </m:oMathPara>
                </a14:m>
                <a:endParaRPr lang="en-US" sz="2000" dirty="0"/>
              </a:p>
            </p:txBody>
          </p:sp>
        </mc:Choice>
        <mc:Fallback xmlns="">
          <p:sp>
            <p:nvSpPr>
              <p:cNvPr id="8" name="TextBox 7">
                <a:extLst>
                  <a:ext uri="{FF2B5EF4-FFF2-40B4-BE49-F238E27FC236}">
                    <a16:creationId xmlns:a16="http://schemas.microsoft.com/office/drawing/2014/main" id="{AD461767-3F14-42C2-BA29-78C7C44D286D}"/>
                  </a:ext>
                </a:extLst>
              </p:cNvPr>
              <p:cNvSpPr txBox="1">
                <a:spLocks noRot="1" noChangeAspect="1" noMove="1" noResize="1" noEditPoints="1" noAdjustHandles="1" noChangeArrowheads="1" noChangeShapeType="1" noTextEdit="1"/>
              </p:cNvSpPr>
              <p:nvPr/>
            </p:nvSpPr>
            <p:spPr>
              <a:xfrm>
                <a:off x="7738127" y="5885280"/>
                <a:ext cx="4165602" cy="6321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B5BE58C-6A7D-4B5C-81E2-FB61CE94E9B7}"/>
                  </a:ext>
                </a:extLst>
              </p:cNvPr>
              <p:cNvSpPr txBox="1"/>
              <p:nvPr/>
            </p:nvSpPr>
            <p:spPr>
              <a:xfrm>
                <a:off x="5133415" y="4048506"/>
                <a:ext cx="3330472"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𝐏𝐫𝐞𝐜𝐢𝐬𝐢𝐨𝐧</m:t>
                      </m:r>
                      <m:r>
                        <a:rPr lang="en-US" sz="2000" b="1" i="0" baseline="-25000" smtClean="0">
                          <a:latin typeface="Cambria Math" panose="02040503050406030204" pitchFamily="18" charset="0"/>
                        </a:rPr>
                        <m:t>𝐌𝐞𝐝𝐢𝐮𝐦</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B</m:t>
                          </m:r>
                        </m:num>
                        <m:den>
                          <m:r>
                            <m:rPr>
                              <m:sty m:val="p"/>
                            </m:rPr>
                            <a:rPr lang="en-US" sz="2000" b="0" i="0" smtClean="0">
                              <a:latin typeface="Cambria Math" panose="02040503050406030204" pitchFamily="18" charset="0"/>
                            </a:rPr>
                            <m:t>B</m:t>
                          </m:r>
                          <m:r>
                            <a:rPr lang="en-US" sz="2000" b="0" i="0"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r>
                            <a:rPr lang="en-US" sz="2000" b="0" i="1" smtClean="0">
                              <a:latin typeface="Cambria Math" panose="02040503050406030204" pitchFamily="18" charset="0"/>
                            </a:rPr>
                            <m:t>𝐻</m:t>
                          </m:r>
                        </m:den>
                      </m:f>
                    </m:oMath>
                  </m:oMathPara>
                </a14:m>
                <a:endParaRPr lang="en-US" sz="2000" dirty="0"/>
              </a:p>
            </p:txBody>
          </p:sp>
        </mc:Choice>
        <mc:Fallback xmlns="">
          <p:sp>
            <p:nvSpPr>
              <p:cNvPr id="12" name="TextBox 11">
                <a:extLst>
                  <a:ext uri="{FF2B5EF4-FFF2-40B4-BE49-F238E27FC236}">
                    <a16:creationId xmlns:a16="http://schemas.microsoft.com/office/drawing/2014/main" id="{FB5BE58C-6A7D-4B5C-81E2-FB61CE94E9B7}"/>
                  </a:ext>
                </a:extLst>
              </p:cNvPr>
              <p:cNvSpPr txBox="1">
                <a:spLocks noRot="1" noChangeAspect="1" noMove="1" noResize="1" noEditPoints="1" noAdjustHandles="1" noChangeArrowheads="1" noChangeShapeType="1" noTextEdit="1"/>
              </p:cNvSpPr>
              <p:nvPr/>
            </p:nvSpPr>
            <p:spPr>
              <a:xfrm>
                <a:off x="5133415" y="4048506"/>
                <a:ext cx="3330472" cy="5833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05D00B-0F67-4C6A-9D22-DC067CA6BEE6}"/>
                  </a:ext>
                </a:extLst>
              </p:cNvPr>
              <p:cNvSpPr txBox="1"/>
              <p:nvPr/>
            </p:nvSpPr>
            <p:spPr>
              <a:xfrm>
                <a:off x="5133415" y="4952444"/>
                <a:ext cx="3535188" cy="58336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000" b="1" i="0" smtClean="0">
                          <a:latin typeface="Cambria Math" panose="02040503050406030204" pitchFamily="18" charset="0"/>
                        </a:rPr>
                        <m:t>𝐑𝐞𝐜𝐚𝐥𝐥</m:t>
                      </m:r>
                      <m:r>
                        <a:rPr lang="en-US" sz="2000" b="1" i="0" baseline="-25000" smtClean="0">
                          <a:latin typeface="Cambria Math" panose="02040503050406030204" pitchFamily="18" charset="0"/>
                        </a:rPr>
                        <m:t>𝐌𝐞𝐝𝐢𝐮𝐦</m:t>
                      </m:r>
                      <m:r>
                        <a:rPr lang="en-US" sz="2000" i="0" smtClean="0">
                          <a:latin typeface="Cambria Math" panose="02040503050406030204" pitchFamily="18" charset="0"/>
                        </a:rPr>
                        <m:t>=</m:t>
                      </m:r>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B</m:t>
                          </m:r>
                        </m:num>
                        <m:den>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r>
                            <a:rPr lang="en-US" sz="2000" b="0" i="1" smtClean="0">
                              <a:latin typeface="Cambria Math" panose="02040503050406030204" pitchFamily="18" charset="0"/>
                            </a:rPr>
                            <m:t>𝐸</m:t>
                          </m:r>
                        </m:den>
                      </m:f>
                    </m:oMath>
                  </m:oMathPara>
                </a14:m>
                <a:endParaRPr lang="en-US" sz="2000" dirty="0"/>
              </a:p>
            </p:txBody>
          </p:sp>
        </mc:Choice>
        <mc:Fallback xmlns="">
          <p:sp>
            <p:nvSpPr>
              <p:cNvPr id="13" name="TextBox 12">
                <a:extLst>
                  <a:ext uri="{FF2B5EF4-FFF2-40B4-BE49-F238E27FC236}">
                    <a16:creationId xmlns:a16="http://schemas.microsoft.com/office/drawing/2014/main" id="{DF05D00B-0F67-4C6A-9D22-DC067CA6BEE6}"/>
                  </a:ext>
                </a:extLst>
              </p:cNvPr>
              <p:cNvSpPr txBox="1">
                <a:spLocks noRot="1" noChangeAspect="1" noMove="1" noResize="1" noEditPoints="1" noAdjustHandles="1" noChangeArrowheads="1" noChangeShapeType="1" noTextEdit="1"/>
              </p:cNvSpPr>
              <p:nvPr/>
            </p:nvSpPr>
            <p:spPr>
              <a:xfrm>
                <a:off x="5133415" y="4952444"/>
                <a:ext cx="3535188" cy="58336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40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1CDA-8C75-4046-895E-BE2BBD38168A}"/>
              </a:ext>
            </a:extLst>
          </p:cNvPr>
          <p:cNvSpPr>
            <a:spLocks noGrp="1"/>
          </p:cNvSpPr>
          <p:nvPr>
            <p:ph type="title"/>
          </p:nvPr>
        </p:nvSpPr>
        <p:spPr/>
        <p:txBody>
          <a:bodyPr>
            <a:normAutofit/>
          </a:bodyPr>
          <a:lstStyle/>
          <a:p>
            <a:r>
              <a:rPr lang="en-US" dirty="0"/>
              <a:t>Model evaluation – ROC, AUC</a:t>
            </a:r>
          </a:p>
        </p:txBody>
      </p:sp>
      <p:sp>
        <p:nvSpPr>
          <p:cNvPr id="3" name="Content Placeholder 2">
            <a:extLst>
              <a:ext uri="{FF2B5EF4-FFF2-40B4-BE49-F238E27FC236}">
                <a16:creationId xmlns:a16="http://schemas.microsoft.com/office/drawing/2014/main" id="{D4E004A1-DD2D-40B1-96D9-93A75D6E758A}"/>
              </a:ext>
            </a:extLst>
          </p:cNvPr>
          <p:cNvSpPr>
            <a:spLocks noGrp="1"/>
          </p:cNvSpPr>
          <p:nvPr>
            <p:ph sz="half" idx="1"/>
          </p:nvPr>
        </p:nvSpPr>
        <p:spPr>
          <a:xfrm>
            <a:off x="838200" y="1357315"/>
            <a:ext cx="5181600" cy="4846320"/>
          </a:xfrm>
        </p:spPr>
        <p:txBody>
          <a:bodyPr/>
          <a:lstStyle/>
          <a:p>
            <a:pPr marL="0" indent="0">
              <a:buNone/>
            </a:pPr>
            <a:r>
              <a:rPr lang="en-US" sz="2200" b="1" dirty="0"/>
              <a:t>ROC – Receiver Operating characteristic Curve:</a:t>
            </a:r>
            <a:r>
              <a:rPr lang="en-US" sz="2200" dirty="0"/>
              <a:t> </a:t>
            </a:r>
            <a:r>
              <a:rPr lang="en-US" sz="2000" dirty="0"/>
              <a:t>shows the performance of a classifier at all classification thresholds</a:t>
            </a:r>
            <a:endParaRPr lang="en-US" sz="2400" dirty="0"/>
          </a:p>
          <a:p>
            <a:endParaRPr lang="en-US" dirty="0"/>
          </a:p>
        </p:txBody>
      </p:sp>
      <p:sp>
        <p:nvSpPr>
          <p:cNvPr id="6" name="Content Placeholder 5">
            <a:extLst>
              <a:ext uri="{FF2B5EF4-FFF2-40B4-BE49-F238E27FC236}">
                <a16:creationId xmlns:a16="http://schemas.microsoft.com/office/drawing/2014/main" id="{91E28A43-5E3D-4292-B3E3-59970382EF81}"/>
              </a:ext>
            </a:extLst>
          </p:cNvPr>
          <p:cNvSpPr>
            <a:spLocks noGrp="1"/>
          </p:cNvSpPr>
          <p:nvPr>
            <p:ph sz="half" idx="2"/>
          </p:nvPr>
        </p:nvSpPr>
        <p:spPr>
          <a:xfrm>
            <a:off x="6172200" y="1357315"/>
            <a:ext cx="5181600" cy="4846320"/>
          </a:xfrm>
        </p:spPr>
        <p:txBody>
          <a:bodyPr>
            <a:normAutofit/>
          </a:bodyPr>
          <a:lstStyle/>
          <a:p>
            <a:pPr marL="0" indent="0">
              <a:buNone/>
            </a:pPr>
            <a:r>
              <a:rPr lang="en-US" sz="2200" b="1" dirty="0"/>
              <a:t>AUC – Area Under the ROC Curve</a:t>
            </a:r>
            <a:r>
              <a:rPr lang="en-US" sz="2000" b="1" dirty="0"/>
              <a:t>:</a:t>
            </a:r>
            <a:r>
              <a:rPr lang="en-US" sz="2000" dirty="0"/>
              <a:t> aggregate measure of performance</a:t>
            </a:r>
            <a:endParaRPr lang="en-US" sz="2000" b="1" dirty="0"/>
          </a:p>
        </p:txBody>
      </p:sp>
      <p:pic>
        <p:nvPicPr>
          <p:cNvPr id="12" name="Picture 11" descr="A close up of a map&#10;&#10;Description automatically generated">
            <a:extLst>
              <a:ext uri="{FF2B5EF4-FFF2-40B4-BE49-F238E27FC236}">
                <a16:creationId xmlns:a16="http://schemas.microsoft.com/office/drawing/2014/main" id="{8EA1EAC9-120A-48B3-9BD5-F2DA42F019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794" y="2292524"/>
            <a:ext cx="4792295" cy="3474720"/>
          </a:xfrm>
          <a:prstGeom prst="rect">
            <a:avLst/>
          </a:prstGeom>
        </p:spPr>
      </p:pic>
      <p:pic>
        <p:nvPicPr>
          <p:cNvPr id="13" name="Picture 12">
            <a:extLst>
              <a:ext uri="{FF2B5EF4-FFF2-40B4-BE49-F238E27FC236}">
                <a16:creationId xmlns:a16="http://schemas.microsoft.com/office/drawing/2014/main" id="{5ABDE2CE-84E3-4ED9-85DD-CE2206D5BD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952" y="2109644"/>
            <a:ext cx="4623827" cy="3840480"/>
          </a:xfrm>
          <a:prstGeom prst="rect">
            <a:avLst/>
          </a:prstGeom>
        </p:spPr>
      </p:pic>
      <p:sp>
        <p:nvSpPr>
          <p:cNvPr id="5" name="Rectangle 4">
            <a:extLst>
              <a:ext uri="{FF2B5EF4-FFF2-40B4-BE49-F238E27FC236}">
                <a16:creationId xmlns:a16="http://schemas.microsoft.com/office/drawing/2014/main" id="{3238EE31-43F4-4407-90D9-4678CFA3E83A}"/>
              </a:ext>
            </a:extLst>
          </p:cNvPr>
          <p:cNvSpPr/>
          <p:nvPr/>
        </p:nvSpPr>
        <p:spPr>
          <a:xfrm>
            <a:off x="3183093" y="5818914"/>
            <a:ext cx="5673413" cy="646331"/>
          </a:xfrm>
          <a:prstGeom prst="rect">
            <a:avLst/>
          </a:prstGeom>
          <a:solidFill>
            <a:schemeClr val="accent1">
              <a:lumMod val="20000"/>
              <a:lumOff val="80000"/>
            </a:schemeClr>
          </a:solidFill>
        </p:spPr>
        <p:txBody>
          <a:bodyPr wrap="none" lIns="91440" tIns="45720" rIns="91440" bIns="45720">
            <a:spAutoFit/>
          </a:bodyPr>
          <a:lstStyle/>
          <a:p>
            <a:pPr algn="ctr"/>
            <a:r>
              <a:rPr lang="en-US" sz="3600" dirty="0">
                <a:ln w="0"/>
                <a:solidFill>
                  <a:schemeClr val="accent6">
                    <a:lumMod val="50000"/>
                  </a:schemeClr>
                </a:solidFill>
                <a:effectLst>
                  <a:outerShdw blurRad="38100" dist="19050" dir="2700000" algn="tl" rotWithShape="0">
                    <a:schemeClr val="dk1">
                      <a:alpha val="40000"/>
                    </a:schemeClr>
                  </a:outerShdw>
                </a:effectLst>
              </a:rPr>
              <a:t>Good for Balanced Outcomes</a:t>
            </a:r>
            <a:endParaRPr lang="en-US" sz="3600" b="0" cap="none" spc="0" dirty="0">
              <a:ln w="0"/>
              <a:solidFill>
                <a:schemeClr val="accent6">
                  <a:lumMod val="50000"/>
                </a:schemeClr>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46FC4FC2-2064-43F0-BD00-75499DDAAA70}"/>
              </a:ext>
            </a:extLst>
          </p:cNvPr>
          <p:cNvSpPr/>
          <p:nvPr/>
        </p:nvSpPr>
        <p:spPr>
          <a:xfrm>
            <a:off x="9800966" y="3466153"/>
            <a:ext cx="2191626" cy="461665"/>
          </a:xfrm>
          <a:prstGeom prst="rect">
            <a:avLst/>
          </a:prstGeom>
          <a:solidFill>
            <a:schemeClr val="bg1"/>
          </a:solidFill>
        </p:spPr>
        <p:txBody>
          <a:bodyPr wrap="none" lIns="91440" tIns="45720" rIns="91440" bIns="45720">
            <a:spAutoFit/>
          </a:bodyPr>
          <a:lstStyle/>
          <a:p>
            <a:pPr algn="ctr"/>
            <a:r>
              <a:rPr lang="en-US" sz="2400" b="0" cap="none" spc="0" dirty="0">
                <a:ln w="0"/>
                <a:solidFill>
                  <a:srgbClr val="FF0000"/>
                </a:solidFill>
                <a:effectLst>
                  <a:outerShdw blurRad="38100" dist="19050" dir="2700000" algn="tl" rotWithShape="0">
                    <a:schemeClr val="dk1">
                      <a:alpha val="40000"/>
                    </a:schemeClr>
                  </a:outerShdw>
                </a:effectLst>
              </a:rPr>
              <a:t>Random Guess?</a:t>
            </a:r>
          </a:p>
        </p:txBody>
      </p:sp>
      <p:sp>
        <p:nvSpPr>
          <p:cNvPr id="10" name="Rectangle 9">
            <a:extLst>
              <a:ext uri="{FF2B5EF4-FFF2-40B4-BE49-F238E27FC236}">
                <a16:creationId xmlns:a16="http://schemas.microsoft.com/office/drawing/2014/main" id="{B36A905B-02A0-4249-83BE-E286472AF09A}"/>
              </a:ext>
            </a:extLst>
          </p:cNvPr>
          <p:cNvSpPr/>
          <p:nvPr/>
        </p:nvSpPr>
        <p:spPr>
          <a:xfrm>
            <a:off x="9849569" y="4449314"/>
            <a:ext cx="2094420" cy="461665"/>
          </a:xfrm>
          <a:prstGeom prst="rect">
            <a:avLst/>
          </a:prstGeom>
          <a:solidFill>
            <a:schemeClr val="bg1"/>
          </a:solidFill>
        </p:spPr>
        <p:txBody>
          <a:bodyPr wrap="none" lIns="91440" tIns="45720" rIns="91440" bIns="45720">
            <a:spAutoFit/>
          </a:bodyPr>
          <a:lstStyle/>
          <a:p>
            <a:pPr algn="ctr"/>
            <a:r>
              <a:rPr lang="en-US" sz="2400" b="0" cap="none" spc="0" dirty="0">
                <a:ln w="0"/>
                <a:solidFill>
                  <a:srgbClr val="00B050"/>
                </a:solidFill>
                <a:effectLst>
                  <a:outerShdw blurRad="38100" dist="19050" dir="2700000" algn="tl" rotWithShape="0">
                    <a:schemeClr val="dk1">
                      <a:alpha val="40000"/>
                    </a:schemeClr>
                  </a:outerShdw>
                </a:effectLst>
              </a:rPr>
              <a:t>Perfect Model?</a:t>
            </a:r>
          </a:p>
        </p:txBody>
      </p:sp>
    </p:spTree>
    <p:extLst>
      <p:ext uri="{BB962C8B-B14F-4D97-AF65-F5344CB8AC3E}">
        <p14:creationId xmlns:p14="http://schemas.microsoft.com/office/powerpoint/2010/main" val="19143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74E9-D0E7-4401-BDBD-1FACD6A43A68}"/>
              </a:ext>
            </a:extLst>
          </p:cNvPr>
          <p:cNvSpPr>
            <a:spLocks noGrp="1"/>
          </p:cNvSpPr>
          <p:nvPr>
            <p:ph type="title"/>
          </p:nvPr>
        </p:nvSpPr>
        <p:spPr/>
        <p:txBody>
          <a:bodyPr/>
          <a:lstStyle/>
          <a:p>
            <a:r>
              <a:rPr lang="en-US" dirty="0"/>
              <a:t>Model evaluation – Precision-Recall curves</a:t>
            </a:r>
          </a:p>
        </p:txBody>
      </p:sp>
      <p:sp>
        <p:nvSpPr>
          <p:cNvPr id="5" name="Content Placeholder 4">
            <a:extLst>
              <a:ext uri="{FF2B5EF4-FFF2-40B4-BE49-F238E27FC236}">
                <a16:creationId xmlns:a16="http://schemas.microsoft.com/office/drawing/2014/main" id="{D5F8E4BB-50D6-4F5D-9191-93D38E167421}"/>
              </a:ext>
            </a:extLst>
          </p:cNvPr>
          <p:cNvSpPr>
            <a:spLocks noGrp="1"/>
          </p:cNvSpPr>
          <p:nvPr>
            <p:ph idx="1"/>
          </p:nvPr>
        </p:nvSpPr>
        <p:spPr>
          <a:xfrm>
            <a:off x="838199" y="1459793"/>
            <a:ext cx="5503463" cy="4717170"/>
          </a:xfrm>
        </p:spPr>
        <p:txBody>
          <a:bodyPr/>
          <a:lstStyle/>
          <a:p>
            <a:r>
              <a:rPr lang="en-US" dirty="0"/>
              <a:t>Plot it for each outcome class </a:t>
            </a:r>
          </a:p>
          <a:p>
            <a:pPr lvl="1"/>
            <a:r>
              <a:rPr lang="en-US" dirty="0"/>
              <a:t>Example shows the curves  for A and B outcomes</a:t>
            </a:r>
          </a:p>
          <a:p>
            <a:r>
              <a:rPr lang="en-US" dirty="0"/>
              <a:t>Shows the trade-off in Precision as we gain higher Recall </a:t>
            </a:r>
          </a:p>
          <a:p>
            <a:pPr marL="0" indent="0">
              <a:buNone/>
            </a:pPr>
            <a:endParaRPr lang="en-US" dirty="0"/>
          </a:p>
        </p:txBody>
      </p:sp>
      <p:pic>
        <p:nvPicPr>
          <p:cNvPr id="9" name="Picture 8">
            <a:extLst>
              <a:ext uri="{FF2B5EF4-FFF2-40B4-BE49-F238E27FC236}">
                <a16:creationId xmlns:a16="http://schemas.microsoft.com/office/drawing/2014/main" id="{2270189C-8279-479F-B777-56CE5670E781}"/>
              </a:ext>
            </a:extLst>
          </p:cNvPr>
          <p:cNvPicPr>
            <a:picLocks noChangeAspect="1"/>
          </p:cNvPicPr>
          <p:nvPr/>
        </p:nvPicPr>
        <p:blipFill>
          <a:blip r:embed="rId3"/>
          <a:stretch>
            <a:fillRect/>
          </a:stretch>
        </p:blipFill>
        <p:spPr>
          <a:xfrm>
            <a:off x="6341663" y="1279526"/>
            <a:ext cx="5325376" cy="4480560"/>
          </a:xfrm>
          <a:prstGeom prst="rect">
            <a:avLst/>
          </a:prstGeom>
        </p:spPr>
      </p:pic>
      <p:sp>
        <p:nvSpPr>
          <p:cNvPr id="11" name="Rectangle 10">
            <a:extLst>
              <a:ext uri="{FF2B5EF4-FFF2-40B4-BE49-F238E27FC236}">
                <a16:creationId xmlns:a16="http://schemas.microsoft.com/office/drawing/2014/main" id="{51FE6501-432B-4337-9D2A-69A76E7F8502}"/>
              </a:ext>
            </a:extLst>
          </p:cNvPr>
          <p:cNvSpPr/>
          <p:nvPr/>
        </p:nvSpPr>
        <p:spPr>
          <a:xfrm>
            <a:off x="838198" y="5591499"/>
            <a:ext cx="6149504" cy="646331"/>
          </a:xfrm>
          <a:prstGeom prst="rect">
            <a:avLst/>
          </a:prstGeom>
          <a:solidFill>
            <a:schemeClr val="accent1">
              <a:lumMod val="20000"/>
              <a:lumOff val="80000"/>
            </a:schemeClr>
          </a:solidFill>
        </p:spPr>
        <p:txBody>
          <a:bodyPr wrap="none" lIns="91440" tIns="45720" rIns="91440" bIns="45720">
            <a:spAutoFit/>
          </a:bodyPr>
          <a:lstStyle/>
          <a:p>
            <a:pPr algn="ctr"/>
            <a:r>
              <a:rPr lang="en-US" sz="3600" dirty="0">
                <a:ln w="0"/>
                <a:solidFill>
                  <a:schemeClr val="accent6">
                    <a:lumMod val="50000"/>
                  </a:schemeClr>
                </a:solidFill>
                <a:effectLst>
                  <a:outerShdw blurRad="38100" dist="19050" dir="2700000" algn="tl" rotWithShape="0">
                    <a:schemeClr val="dk1">
                      <a:alpha val="40000"/>
                    </a:schemeClr>
                  </a:outerShdw>
                </a:effectLst>
              </a:rPr>
              <a:t>Good for Imbalanced Outcomes</a:t>
            </a:r>
            <a:endParaRPr lang="en-US" sz="3600" b="0" cap="none" spc="0" dirty="0">
              <a:ln w="0"/>
              <a:solidFill>
                <a:schemeClr val="accent6">
                  <a:lumMod val="50000"/>
                </a:schemeClr>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5D56C231-51F3-4D76-B92A-2F8134AA427E}"/>
              </a:ext>
            </a:extLst>
          </p:cNvPr>
          <p:cNvSpPr/>
          <p:nvPr/>
        </p:nvSpPr>
        <p:spPr>
          <a:xfrm>
            <a:off x="4172780" y="4005569"/>
            <a:ext cx="2191626" cy="461665"/>
          </a:xfrm>
          <a:prstGeom prst="rect">
            <a:avLst/>
          </a:prstGeom>
          <a:solidFill>
            <a:schemeClr val="bg1"/>
          </a:solidFill>
        </p:spPr>
        <p:txBody>
          <a:bodyPr wrap="none" lIns="91440" tIns="45720" rIns="91440" bIns="45720">
            <a:spAutoFit/>
          </a:bodyPr>
          <a:lstStyle/>
          <a:p>
            <a:pPr algn="ctr"/>
            <a:r>
              <a:rPr lang="en-US" sz="2400" b="0" cap="none" spc="0" dirty="0">
                <a:ln w="0"/>
                <a:solidFill>
                  <a:srgbClr val="FF0000"/>
                </a:solidFill>
                <a:effectLst>
                  <a:outerShdw blurRad="38100" dist="19050" dir="2700000" algn="tl" rotWithShape="0">
                    <a:schemeClr val="dk1">
                      <a:alpha val="40000"/>
                    </a:schemeClr>
                  </a:outerShdw>
                </a:effectLst>
              </a:rPr>
              <a:t>Random Guess?</a:t>
            </a:r>
          </a:p>
        </p:txBody>
      </p:sp>
      <p:sp>
        <p:nvSpPr>
          <p:cNvPr id="26" name="Rectangle 25">
            <a:extLst>
              <a:ext uri="{FF2B5EF4-FFF2-40B4-BE49-F238E27FC236}">
                <a16:creationId xmlns:a16="http://schemas.microsoft.com/office/drawing/2014/main" id="{E86796A0-DC32-41CF-834F-E5D555819557}"/>
              </a:ext>
            </a:extLst>
          </p:cNvPr>
          <p:cNvSpPr/>
          <p:nvPr/>
        </p:nvSpPr>
        <p:spPr>
          <a:xfrm>
            <a:off x="4172780" y="4746441"/>
            <a:ext cx="2094420" cy="461665"/>
          </a:xfrm>
          <a:prstGeom prst="rect">
            <a:avLst/>
          </a:prstGeom>
          <a:solidFill>
            <a:schemeClr val="bg1"/>
          </a:solidFill>
        </p:spPr>
        <p:txBody>
          <a:bodyPr wrap="none" lIns="91440" tIns="45720" rIns="91440" bIns="45720">
            <a:spAutoFit/>
          </a:bodyPr>
          <a:lstStyle/>
          <a:p>
            <a:pPr algn="ctr"/>
            <a:r>
              <a:rPr lang="en-US" sz="2400" b="0" cap="none" spc="0" dirty="0">
                <a:ln w="0"/>
                <a:solidFill>
                  <a:srgbClr val="00B050"/>
                </a:solidFill>
                <a:effectLst>
                  <a:outerShdw blurRad="38100" dist="19050" dir="2700000" algn="tl" rotWithShape="0">
                    <a:schemeClr val="dk1">
                      <a:alpha val="40000"/>
                    </a:schemeClr>
                  </a:outerShdw>
                </a:effectLst>
              </a:rPr>
              <a:t>Perfect Model?</a:t>
            </a:r>
          </a:p>
        </p:txBody>
      </p:sp>
    </p:spTree>
    <p:extLst>
      <p:ext uri="{BB962C8B-B14F-4D97-AF65-F5344CB8AC3E}">
        <p14:creationId xmlns:p14="http://schemas.microsoft.com/office/powerpoint/2010/main" val="200661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493F89-1476-4663-BD34-6D803BEA898D}"/>
              </a:ext>
            </a:extLst>
          </p:cNvPr>
          <p:cNvSpPr>
            <a:spLocks noGrp="1"/>
          </p:cNvSpPr>
          <p:nvPr>
            <p:ph type="title"/>
          </p:nvPr>
        </p:nvSpPr>
        <p:spPr/>
        <p:txBody>
          <a:bodyPr/>
          <a:lstStyle/>
          <a:p>
            <a:r>
              <a:rPr lang="en-US" dirty="0"/>
              <a:t>Logistic Regression</a:t>
            </a:r>
          </a:p>
        </p:txBody>
      </p:sp>
      <p:pic>
        <p:nvPicPr>
          <p:cNvPr id="11" name="Picture 10">
            <a:extLst>
              <a:ext uri="{FF2B5EF4-FFF2-40B4-BE49-F238E27FC236}">
                <a16:creationId xmlns:a16="http://schemas.microsoft.com/office/drawing/2014/main" id="{1F9E65B8-D547-405D-BD39-152C55A10321}"/>
              </a:ext>
            </a:extLst>
          </p:cNvPr>
          <p:cNvPicPr>
            <a:picLocks noChangeAspect="1"/>
          </p:cNvPicPr>
          <p:nvPr/>
        </p:nvPicPr>
        <p:blipFill>
          <a:blip r:embed="rId2"/>
          <a:stretch>
            <a:fillRect/>
          </a:stretch>
        </p:blipFill>
        <p:spPr>
          <a:xfrm>
            <a:off x="7228924" y="998008"/>
            <a:ext cx="4124876" cy="2430992"/>
          </a:xfrm>
          <a:prstGeom prst="rect">
            <a:avLst/>
          </a:prstGeom>
        </p:spPr>
      </p:pic>
      <p:pic>
        <p:nvPicPr>
          <p:cNvPr id="13" name="Picture 12" descr="A close up of a map&#10;&#10;Description automatically generated">
            <a:extLst>
              <a:ext uri="{FF2B5EF4-FFF2-40B4-BE49-F238E27FC236}">
                <a16:creationId xmlns:a16="http://schemas.microsoft.com/office/drawing/2014/main" id="{2047E0F7-D69C-40B7-8AFD-68D087AB6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720" y="3560888"/>
            <a:ext cx="4679198" cy="2753993"/>
          </a:xfrm>
          <a:prstGeom prst="rect">
            <a:avLst/>
          </a:prstGeom>
        </p:spPr>
      </p:pic>
      <p:grpSp>
        <p:nvGrpSpPr>
          <p:cNvPr id="15" name="Group 14">
            <a:extLst>
              <a:ext uri="{FF2B5EF4-FFF2-40B4-BE49-F238E27FC236}">
                <a16:creationId xmlns:a16="http://schemas.microsoft.com/office/drawing/2014/main" id="{679D9FA5-9E83-4230-8904-A95C98CDCC9D}"/>
              </a:ext>
            </a:extLst>
          </p:cNvPr>
          <p:cNvGrpSpPr/>
          <p:nvPr/>
        </p:nvGrpSpPr>
        <p:grpSpPr>
          <a:xfrm>
            <a:off x="558577" y="1279527"/>
            <a:ext cx="4043903" cy="2306953"/>
            <a:chOff x="853217" y="1279526"/>
            <a:chExt cx="4328383" cy="2637155"/>
          </a:xfrm>
        </p:grpSpPr>
        <p:pic>
          <p:nvPicPr>
            <p:cNvPr id="10" name="Picture 9">
              <a:extLst>
                <a:ext uri="{FF2B5EF4-FFF2-40B4-BE49-F238E27FC236}">
                  <a16:creationId xmlns:a16="http://schemas.microsoft.com/office/drawing/2014/main" id="{FBCA9892-E07D-4DE5-A6A7-9F8E5B746213}"/>
                </a:ext>
              </a:extLst>
            </p:cNvPr>
            <p:cNvPicPr>
              <a:picLocks noChangeAspect="1"/>
            </p:cNvPicPr>
            <p:nvPr/>
          </p:nvPicPr>
          <p:blipFill>
            <a:blip r:embed="rId4"/>
            <a:stretch>
              <a:fillRect/>
            </a:stretch>
          </p:blipFill>
          <p:spPr>
            <a:xfrm>
              <a:off x="853217" y="1279526"/>
              <a:ext cx="4328383" cy="2637155"/>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21E115-599C-4786-A36E-BBAA20157E7E}"/>
                    </a:ext>
                  </a:extLst>
                </p:cNvPr>
                <p:cNvSpPr txBox="1"/>
                <p:nvPr/>
              </p:nvSpPr>
              <p:spPr>
                <a:xfrm>
                  <a:off x="1826655" y="1425840"/>
                  <a:ext cx="1919481" cy="422196"/>
                </a:xfrm>
                <a:prstGeom prst="rect">
                  <a:avLst/>
                </a:prstGeom>
                <a:noFill/>
              </p:spPr>
              <p:txBody>
                <a:bodyPr wrap="square" rtlCol="0">
                  <a:spAutoFit/>
                </a:bodyPr>
                <a:lstStyle/>
                <a:p>
                  <a14:m>
                    <m:oMath xmlns:m="http://schemas.openxmlformats.org/officeDocument/2006/math">
                      <m:r>
                        <a:rPr lang="en-US" b="1" i="1" dirty="0">
                          <a:latin typeface="Cambria Math" panose="02040503050406030204" pitchFamily="18" charset="0"/>
                        </a:rPr>
                        <m:t>𝒀</m:t>
                      </m:r>
                      <m:r>
                        <a:rPr lang="en-US" b="1" i="1" dirty="0">
                          <a:latin typeface="Cambria Math" panose="02040503050406030204" pitchFamily="18" charset="0"/>
                        </a:rPr>
                        <m:t>=</m:t>
                      </m:r>
                      <m:r>
                        <a:rPr lang="en-US" b="1" i="1" dirty="0">
                          <a:latin typeface="Cambria Math" panose="02040503050406030204" pitchFamily="18" charset="0"/>
                        </a:rPr>
                        <m:t>𝒂</m:t>
                      </m:r>
                      <m:r>
                        <a:rPr lang="en-US" b="1" i="1" baseline="-25000" dirty="0">
                          <a:latin typeface="Cambria Math" panose="02040503050406030204" pitchFamily="18" charset="0"/>
                        </a:rPr>
                        <m:t>𝟏</m:t>
                      </m:r>
                      <m:r>
                        <a:rPr lang="en-US" b="1" i="1" dirty="0">
                          <a:latin typeface="Cambria Math" panose="02040503050406030204" pitchFamily="18" charset="0"/>
                        </a:rPr>
                        <m:t>𝑿</m:t>
                      </m:r>
                      <m:r>
                        <a:rPr lang="en-US" b="1" i="1" dirty="0">
                          <a:latin typeface="Cambria Math" panose="02040503050406030204" pitchFamily="18" charset="0"/>
                        </a:rPr>
                        <m:t>+</m:t>
                      </m:r>
                      <m:r>
                        <a:rPr lang="en-US" b="1" i="1" dirty="0">
                          <a:latin typeface="Cambria Math" panose="02040503050406030204" pitchFamily="18" charset="0"/>
                        </a:rPr>
                        <m:t>𝒂</m:t>
                      </m:r>
                      <m:r>
                        <a:rPr lang="en-US" b="1" i="1" baseline="-25000" dirty="0">
                          <a:latin typeface="Cambria Math" panose="02040503050406030204" pitchFamily="18" charset="0"/>
                        </a:rPr>
                        <m:t>𝟎</m:t>
                      </m:r>
                    </m:oMath>
                  </a14:m>
                  <a:r>
                    <a:rPr lang="en-US" b="1" baseline="-25000" dirty="0"/>
                    <a:t> </a:t>
                  </a:r>
                  <a:r>
                    <a:rPr lang="en-US" b="1" dirty="0"/>
                    <a:t> </a:t>
                  </a:r>
                </a:p>
              </p:txBody>
            </p:sp>
          </mc:Choice>
          <mc:Fallback xmlns="">
            <p:sp>
              <p:nvSpPr>
                <p:cNvPr id="14" name="TextBox 13">
                  <a:extLst>
                    <a:ext uri="{FF2B5EF4-FFF2-40B4-BE49-F238E27FC236}">
                      <a16:creationId xmlns:a16="http://schemas.microsoft.com/office/drawing/2014/main" id="{8F21E115-599C-4786-A36E-BBAA20157E7E}"/>
                    </a:ext>
                  </a:extLst>
                </p:cNvPr>
                <p:cNvSpPr txBox="1">
                  <a:spLocks noRot="1" noChangeAspect="1" noMove="1" noResize="1" noEditPoints="1" noAdjustHandles="1" noChangeArrowheads="1" noChangeShapeType="1" noTextEdit="1"/>
                </p:cNvSpPr>
                <p:nvPr/>
              </p:nvSpPr>
              <p:spPr>
                <a:xfrm>
                  <a:off x="1826655" y="1425840"/>
                  <a:ext cx="1919481" cy="422196"/>
                </a:xfrm>
                <a:prstGeom prst="rect">
                  <a:avLst/>
                </a:prstGeom>
                <a:blipFill>
                  <a:blip r:embed="rId5"/>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8CED1BD-464B-40CC-95D8-C451EF7C5D16}"/>
                  </a:ext>
                </a:extLst>
              </p:cNvPr>
              <p:cNvSpPr txBox="1"/>
              <p:nvPr/>
            </p:nvSpPr>
            <p:spPr>
              <a:xfrm>
                <a:off x="5297367" y="1552813"/>
                <a:ext cx="1597266" cy="369332"/>
              </a:xfrm>
              <a:prstGeom prst="rect">
                <a:avLst/>
              </a:prstGeom>
              <a:noFill/>
            </p:spPr>
            <p:txBody>
              <a:bodyPr wrap="square" rtlCol="0">
                <a:spAutoFit/>
              </a:bodyPr>
              <a:lstStyle/>
              <a:p>
                <a14:m>
                  <m:oMath xmlns:m="http://schemas.openxmlformats.org/officeDocument/2006/math">
                    <m:r>
                      <a:rPr lang="en-US" b="1" i="1" dirty="0" smtClean="0">
                        <a:latin typeface="Cambria Math" panose="02040503050406030204" pitchFamily="18" charset="0"/>
                      </a:rPr>
                      <m:t>𝒚</m:t>
                    </m:r>
                    <m:r>
                      <a:rPr lang="en-US" b="1" i="1" dirty="0">
                        <a:latin typeface="Cambria Math" panose="02040503050406030204" pitchFamily="18" charset="0"/>
                      </a:rPr>
                      <m:t>=</m:t>
                    </m:r>
                    <m:r>
                      <a:rPr lang="en-US" b="1" i="1" dirty="0">
                        <a:latin typeface="Cambria Math" panose="02040503050406030204" pitchFamily="18" charset="0"/>
                      </a:rPr>
                      <m:t>𝒂</m:t>
                    </m:r>
                    <m:r>
                      <a:rPr lang="en-US" b="1" i="1" baseline="-25000" dirty="0">
                        <a:latin typeface="Cambria Math" panose="02040503050406030204" pitchFamily="18" charset="0"/>
                      </a:rPr>
                      <m:t>𝟏</m:t>
                    </m:r>
                    <m:r>
                      <a:rPr lang="en-US" b="1" i="1" dirty="0">
                        <a:latin typeface="Cambria Math" panose="02040503050406030204" pitchFamily="18" charset="0"/>
                      </a:rPr>
                      <m:t>𝑿</m:t>
                    </m:r>
                    <m:r>
                      <a:rPr lang="en-US" b="1" i="1" dirty="0">
                        <a:latin typeface="Cambria Math" panose="02040503050406030204" pitchFamily="18" charset="0"/>
                      </a:rPr>
                      <m:t>+</m:t>
                    </m:r>
                    <m:r>
                      <a:rPr lang="en-US" b="1" i="1" dirty="0">
                        <a:latin typeface="Cambria Math" panose="02040503050406030204" pitchFamily="18" charset="0"/>
                      </a:rPr>
                      <m:t>𝒂</m:t>
                    </m:r>
                    <m:r>
                      <a:rPr lang="en-US" b="1" i="1" baseline="-25000" dirty="0">
                        <a:latin typeface="Cambria Math" panose="02040503050406030204" pitchFamily="18" charset="0"/>
                      </a:rPr>
                      <m:t>𝟎</m:t>
                    </m:r>
                  </m:oMath>
                </a14:m>
                <a:r>
                  <a:rPr lang="en-US" b="1" baseline="-25000" dirty="0"/>
                  <a:t> </a:t>
                </a:r>
                <a:r>
                  <a:rPr lang="en-US" b="1" dirty="0"/>
                  <a:t> </a:t>
                </a:r>
              </a:p>
            </p:txBody>
          </p:sp>
        </mc:Choice>
        <mc:Fallback xmlns="">
          <p:sp>
            <p:nvSpPr>
              <p:cNvPr id="17" name="TextBox 16">
                <a:extLst>
                  <a:ext uri="{FF2B5EF4-FFF2-40B4-BE49-F238E27FC236}">
                    <a16:creationId xmlns:a16="http://schemas.microsoft.com/office/drawing/2014/main" id="{58CED1BD-464B-40CC-95D8-C451EF7C5D16}"/>
                  </a:ext>
                </a:extLst>
              </p:cNvPr>
              <p:cNvSpPr txBox="1">
                <a:spLocks noRot="1" noChangeAspect="1" noMove="1" noResize="1" noEditPoints="1" noAdjustHandles="1" noChangeArrowheads="1" noChangeShapeType="1" noTextEdit="1"/>
              </p:cNvSpPr>
              <p:nvPr/>
            </p:nvSpPr>
            <p:spPr>
              <a:xfrm>
                <a:off x="5297367" y="1552813"/>
                <a:ext cx="1597266"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27FD7A4-FEBD-4AF6-999B-C10FAC2C80BF}"/>
                  </a:ext>
                </a:extLst>
              </p:cNvPr>
              <p:cNvSpPr txBox="1"/>
              <p:nvPr/>
            </p:nvSpPr>
            <p:spPr>
              <a:xfrm>
                <a:off x="4927023" y="2689632"/>
                <a:ext cx="2033591" cy="1793696"/>
              </a:xfrm>
              <a:prstGeom prst="rect">
                <a:avLst/>
              </a:prstGeom>
              <a:noFill/>
              <a:ln>
                <a:solidFill>
                  <a:schemeClr val="tx1"/>
                </a:solidFill>
              </a:ln>
            </p:spPr>
            <p:txBody>
              <a:bodyPr wrap="square" rtlCol="0">
                <a:spAutoFit/>
              </a:bodyPr>
              <a:lstStyle/>
              <a:p>
                <a:r>
                  <a:rPr lang="en-US" b="1" dirty="0">
                    <a:solidFill>
                      <a:srgbClr val="00B050"/>
                    </a:solidFill>
                    <a:latin typeface="Cambria Math" panose="02040503050406030204" pitchFamily="18" charset="0"/>
                  </a:rPr>
                  <a:t>Sigmoid function</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r>
                                <a:rPr lang="en-US" b="1" i="1" smtClean="0">
                                  <a:latin typeface="Cambria Math" panose="02040503050406030204" pitchFamily="18" charset="0"/>
                                </a:rPr>
                                <m:t>−</m:t>
                              </m:r>
                              <m:r>
                                <a:rPr lang="en-US" b="1" i="1" smtClean="0">
                                  <a:latin typeface="Cambria Math" panose="02040503050406030204" pitchFamily="18" charset="0"/>
                                </a:rPr>
                                <m:t>𝒚</m:t>
                              </m:r>
                            </m:sup>
                          </m:sSup>
                        </m:den>
                      </m:f>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𝒍𝒏</m:t>
                      </m:r>
                      <m:d>
                        <m:dPr>
                          <m:ctrlPr>
                            <a:rPr lang="en-US" b="1" i="1" dirty="0" smtClean="0">
                              <a:latin typeface="Cambria Math" panose="02040503050406030204" pitchFamily="18" charset="0"/>
                            </a:rPr>
                          </m:ctrlPr>
                        </m:dPr>
                        <m:e>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𝒑</m:t>
                              </m:r>
                            </m:num>
                            <m:den>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𝒑</m:t>
                              </m:r>
                            </m:den>
                          </m:f>
                        </m:e>
                      </m:d>
                    </m:oMath>
                  </m:oMathPara>
                </a14:m>
                <a:endParaRPr lang="en-US" b="1" dirty="0"/>
              </a:p>
            </p:txBody>
          </p:sp>
        </mc:Choice>
        <mc:Fallback xmlns="">
          <p:sp>
            <p:nvSpPr>
              <p:cNvPr id="18" name="TextBox 17">
                <a:extLst>
                  <a:ext uri="{FF2B5EF4-FFF2-40B4-BE49-F238E27FC236}">
                    <a16:creationId xmlns:a16="http://schemas.microsoft.com/office/drawing/2014/main" id="{127FD7A4-FEBD-4AF6-999B-C10FAC2C80BF}"/>
                  </a:ext>
                </a:extLst>
              </p:cNvPr>
              <p:cNvSpPr txBox="1">
                <a:spLocks noRot="1" noChangeAspect="1" noMove="1" noResize="1" noEditPoints="1" noAdjustHandles="1" noChangeArrowheads="1" noChangeShapeType="1" noTextEdit="1"/>
              </p:cNvSpPr>
              <p:nvPr/>
            </p:nvSpPr>
            <p:spPr>
              <a:xfrm>
                <a:off x="4927023" y="2689632"/>
                <a:ext cx="2033591" cy="1793696"/>
              </a:xfrm>
              <a:prstGeom prst="rect">
                <a:avLst/>
              </a:prstGeom>
              <a:blipFill>
                <a:blip r:embed="rId7"/>
                <a:stretch>
                  <a:fillRect l="-2083" t="-168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CCAFB0-B376-46A9-843A-4F16798611EE}"/>
                  </a:ext>
                </a:extLst>
              </p:cNvPr>
              <p:cNvSpPr txBox="1"/>
              <p:nvPr/>
            </p:nvSpPr>
            <p:spPr>
              <a:xfrm>
                <a:off x="4129981" y="4697108"/>
                <a:ext cx="2830633" cy="1516697"/>
              </a:xfrm>
              <a:prstGeom prst="rect">
                <a:avLst/>
              </a:prstGeom>
              <a:noFill/>
              <a:ln>
                <a:solidFill>
                  <a:srgbClr val="00863D"/>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dirty="0" smtClean="0">
                          <a:solidFill>
                            <a:srgbClr val="00863D"/>
                          </a:solidFill>
                          <a:latin typeface="Cambria Math" panose="02040503050406030204" pitchFamily="18" charset="0"/>
                        </a:rPr>
                        <m:t>𝒍𝒏</m:t>
                      </m:r>
                      <m:d>
                        <m:dPr>
                          <m:ctrlPr>
                            <a:rPr lang="en-US" b="1" i="1" dirty="0">
                              <a:solidFill>
                                <a:srgbClr val="00863D"/>
                              </a:solidFill>
                              <a:latin typeface="Cambria Math" panose="02040503050406030204" pitchFamily="18" charset="0"/>
                            </a:rPr>
                          </m:ctrlPr>
                        </m:dPr>
                        <m:e>
                          <m:f>
                            <m:fPr>
                              <m:ctrlPr>
                                <a:rPr lang="en-US" b="1" i="1" dirty="0">
                                  <a:solidFill>
                                    <a:srgbClr val="00863D"/>
                                  </a:solidFill>
                                  <a:latin typeface="Cambria Math" panose="02040503050406030204" pitchFamily="18" charset="0"/>
                                </a:rPr>
                              </m:ctrlPr>
                            </m:fPr>
                            <m:num>
                              <m:r>
                                <a:rPr lang="en-US" b="1" i="1" dirty="0">
                                  <a:solidFill>
                                    <a:srgbClr val="00863D"/>
                                  </a:solidFill>
                                  <a:latin typeface="Cambria Math" panose="02040503050406030204" pitchFamily="18" charset="0"/>
                                </a:rPr>
                                <m:t>𝒑</m:t>
                              </m:r>
                            </m:num>
                            <m:den>
                              <m:r>
                                <a:rPr lang="en-US" b="1" i="1" dirty="0">
                                  <a:solidFill>
                                    <a:srgbClr val="00863D"/>
                                  </a:solidFill>
                                  <a:latin typeface="Cambria Math" panose="02040503050406030204" pitchFamily="18" charset="0"/>
                                </a:rPr>
                                <m:t>𝟏</m:t>
                              </m:r>
                              <m:r>
                                <a:rPr lang="en-US" b="1" i="1" dirty="0">
                                  <a:solidFill>
                                    <a:srgbClr val="00863D"/>
                                  </a:solidFill>
                                  <a:latin typeface="Cambria Math" panose="02040503050406030204" pitchFamily="18" charset="0"/>
                                </a:rPr>
                                <m:t>−</m:t>
                              </m:r>
                              <m:r>
                                <a:rPr lang="en-US" b="1" i="1" dirty="0">
                                  <a:solidFill>
                                    <a:srgbClr val="00863D"/>
                                  </a:solidFill>
                                  <a:latin typeface="Cambria Math" panose="02040503050406030204" pitchFamily="18" charset="0"/>
                                </a:rPr>
                                <m:t>𝒑</m:t>
                              </m:r>
                            </m:den>
                          </m:f>
                        </m:e>
                      </m:d>
                      <m:r>
                        <a:rPr lang="en-US" b="1" i="1" dirty="0" smtClean="0">
                          <a:solidFill>
                            <a:srgbClr val="00863D"/>
                          </a:solidFill>
                          <a:latin typeface="Cambria Math" panose="02040503050406030204" pitchFamily="18" charset="0"/>
                        </a:rPr>
                        <m:t>=</m:t>
                      </m:r>
                      <m:r>
                        <a:rPr lang="en-US" b="1" i="1" dirty="0">
                          <a:solidFill>
                            <a:srgbClr val="00863D"/>
                          </a:solidFill>
                          <a:latin typeface="Cambria Math" panose="02040503050406030204" pitchFamily="18" charset="0"/>
                        </a:rPr>
                        <m:t>𝒂</m:t>
                      </m:r>
                      <m:r>
                        <a:rPr lang="en-US" b="1" i="1" baseline="-25000" dirty="0">
                          <a:solidFill>
                            <a:srgbClr val="00863D"/>
                          </a:solidFill>
                          <a:latin typeface="Cambria Math" panose="02040503050406030204" pitchFamily="18" charset="0"/>
                        </a:rPr>
                        <m:t>𝟏</m:t>
                      </m:r>
                      <m:r>
                        <a:rPr lang="en-US" b="1" i="1" dirty="0">
                          <a:solidFill>
                            <a:srgbClr val="00863D"/>
                          </a:solidFill>
                          <a:latin typeface="Cambria Math" panose="02040503050406030204" pitchFamily="18" charset="0"/>
                        </a:rPr>
                        <m:t>𝑿</m:t>
                      </m:r>
                      <m:r>
                        <a:rPr lang="en-US" b="1" i="1" dirty="0">
                          <a:solidFill>
                            <a:srgbClr val="00863D"/>
                          </a:solidFill>
                          <a:latin typeface="Cambria Math" panose="02040503050406030204" pitchFamily="18" charset="0"/>
                        </a:rPr>
                        <m:t>+</m:t>
                      </m:r>
                      <m:r>
                        <a:rPr lang="en-US" b="1" i="1" dirty="0">
                          <a:solidFill>
                            <a:srgbClr val="00863D"/>
                          </a:solidFill>
                          <a:latin typeface="Cambria Math" panose="02040503050406030204" pitchFamily="18" charset="0"/>
                        </a:rPr>
                        <m:t>𝒂</m:t>
                      </m:r>
                      <m:r>
                        <a:rPr lang="en-US" b="1" i="1" baseline="-25000" dirty="0">
                          <a:solidFill>
                            <a:srgbClr val="00863D"/>
                          </a:solidFill>
                          <a:latin typeface="Cambria Math" panose="02040503050406030204" pitchFamily="18" charset="0"/>
                        </a:rPr>
                        <m:t>𝟎</m:t>
                      </m:r>
                    </m:oMath>
                  </m:oMathPara>
                </a14:m>
                <a:endParaRPr lang="en-US" b="1" dirty="0">
                  <a:solidFill>
                    <a:srgbClr val="00863D"/>
                  </a:solidFill>
                </a:endParaRPr>
              </a:p>
              <a:p>
                <a:endParaRPr lang="en-US" b="1" dirty="0">
                  <a:solidFill>
                    <a:srgbClr val="00863D"/>
                  </a:solidFill>
                </a:endParaRPr>
              </a:p>
              <a:p>
                <a:pPr/>
                <a14:m>
                  <m:oMathPara xmlns:m="http://schemas.openxmlformats.org/officeDocument/2006/math">
                    <m:oMathParaPr>
                      <m:jc m:val="centerGroup"/>
                    </m:oMathParaPr>
                    <m:oMath xmlns:m="http://schemas.openxmlformats.org/officeDocument/2006/math">
                      <m:r>
                        <a:rPr lang="en-US" b="1" i="1">
                          <a:solidFill>
                            <a:srgbClr val="00863D"/>
                          </a:solidFill>
                          <a:latin typeface="Cambria Math" panose="02040503050406030204" pitchFamily="18" charset="0"/>
                        </a:rPr>
                        <m:t>𝒑</m:t>
                      </m:r>
                      <m:r>
                        <a:rPr lang="en-US" b="1" i="1">
                          <a:solidFill>
                            <a:srgbClr val="00863D"/>
                          </a:solidFill>
                          <a:latin typeface="Cambria Math" panose="02040503050406030204" pitchFamily="18" charset="0"/>
                        </a:rPr>
                        <m:t>=</m:t>
                      </m:r>
                      <m:f>
                        <m:fPr>
                          <m:ctrlPr>
                            <a:rPr lang="en-US" b="1" i="1">
                              <a:solidFill>
                                <a:srgbClr val="00863D"/>
                              </a:solidFill>
                              <a:latin typeface="Cambria Math" panose="02040503050406030204" pitchFamily="18" charset="0"/>
                            </a:rPr>
                          </m:ctrlPr>
                        </m:fPr>
                        <m:num>
                          <m:r>
                            <a:rPr lang="en-US" b="1" i="1">
                              <a:solidFill>
                                <a:srgbClr val="00863D"/>
                              </a:solidFill>
                              <a:latin typeface="Cambria Math" panose="02040503050406030204" pitchFamily="18" charset="0"/>
                            </a:rPr>
                            <m:t>𝟏</m:t>
                          </m:r>
                        </m:num>
                        <m:den>
                          <m:r>
                            <a:rPr lang="en-US" b="1" i="1">
                              <a:solidFill>
                                <a:srgbClr val="00863D"/>
                              </a:solidFill>
                              <a:latin typeface="Cambria Math" panose="02040503050406030204" pitchFamily="18" charset="0"/>
                            </a:rPr>
                            <m:t>𝟏</m:t>
                          </m:r>
                          <m:r>
                            <a:rPr lang="en-US" b="1" i="1">
                              <a:solidFill>
                                <a:srgbClr val="00863D"/>
                              </a:solidFill>
                              <a:latin typeface="Cambria Math" panose="02040503050406030204" pitchFamily="18" charset="0"/>
                            </a:rPr>
                            <m:t>+</m:t>
                          </m:r>
                          <m:sSup>
                            <m:sSupPr>
                              <m:ctrlPr>
                                <a:rPr lang="en-US" b="1" i="1">
                                  <a:solidFill>
                                    <a:srgbClr val="00863D"/>
                                  </a:solidFill>
                                  <a:latin typeface="Cambria Math" panose="02040503050406030204" pitchFamily="18" charset="0"/>
                                </a:rPr>
                              </m:ctrlPr>
                            </m:sSupPr>
                            <m:e>
                              <m:r>
                                <a:rPr lang="en-US" b="1" i="1">
                                  <a:solidFill>
                                    <a:srgbClr val="00863D"/>
                                  </a:solidFill>
                                  <a:latin typeface="Cambria Math" panose="02040503050406030204" pitchFamily="18" charset="0"/>
                                </a:rPr>
                                <m:t>𝒆</m:t>
                              </m:r>
                            </m:e>
                            <m:sup>
                              <m:r>
                                <a:rPr lang="en-US" b="1" i="1">
                                  <a:solidFill>
                                    <a:srgbClr val="00863D"/>
                                  </a:solidFill>
                                  <a:latin typeface="Cambria Math" panose="02040503050406030204" pitchFamily="18" charset="0"/>
                                </a:rPr>
                                <m:t>−</m:t>
                              </m:r>
                              <m:d>
                                <m:dPr>
                                  <m:ctrlPr>
                                    <a:rPr lang="en-US" b="1" i="1" dirty="0" smtClean="0">
                                      <a:solidFill>
                                        <a:srgbClr val="00863D"/>
                                      </a:solidFill>
                                      <a:latin typeface="Cambria Math" panose="02040503050406030204" pitchFamily="18" charset="0"/>
                                    </a:rPr>
                                  </m:ctrlPr>
                                </m:dPr>
                                <m:e>
                                  <m:r>
                                    <a:rPr lang="en-US" b="1" i="1" dirty="0">
                                      <a:solidFill>
                                        <a:srgbClr val="00863D"/>
                                      </a:solidFill>
                                      <a:latin typeface="Cambria Math" panose="02040503050406030204" pitchFamily="18" charset="0"/>
                                    </a:rPr>
                                    <m:t>𝒂</m:t>
                                  </m:r>
                                  <m:r>
                                    <a:rPr lang="en-US" b="1" i="1" baseline="-25000" dirty="0">
                                      <a:solidFill>
                                        <a:srgbClr val="00863D"/>
                                      </a:solidFill>
                                      <a:latin typeface="Cambria Math" panose="02040503050406030204" pitchFamily="18" charset="0"/>
                                    </a:rPr>
                                    <m:t>𝟏</m:t>
                                  </m:r>
                                  <m:r>
                                    <a:rPr lang="en-US" b="1" i="1" dirty="0">
                                      <a:solidFill>
                                        <a:srgbClr val="00863D"/>
                                      </a:solidFill>
                                      <a:latin typeface="Cambria Math" panose="02040503050406030204" pitchFamily="18" charset="0"/>
                                    </a:rPr>
                                    <m:t>𝑿</m:t>
                                  </m:r>
                                  <m:r>
                                    <a:rPr lang="en-US" b="1" i="1" dirty="0">
                                      <a:solidFill>
                                        <a:srgbClr val="00863D"/>
                                      </a:solidFill>
                                      <a:latin typeface="Cambria Math" panose="02040503050406030204" pitchFamily="18" charset="0"/>
                                    </a:rPr>
                                    <m:t>+</m:t>
                                  </m:r>
                                  <m:r>
                                    <a:rPr lang="en-US" b="1" i="1" dirty="0">
                                      <a:solidFill>
                                        <a:srgbClr val="00863D"/>
                                      </a:solidFill>
                                      <a:latin typeface="Cambria Math" panose="02040503050406030204" pitchFamily="18" charset="0"/>
                                    </a:rPr>
                                    <m:t>𝒂</m:t>
                                  </m:r>
                                  <m:r>
                                    <a:rPr lang="en-US" b="1" i="1" baseline="-25000" dirty="0">
                                      <a:solidFill>
                                        <a:srgbClr val="00863D"/>
                                      </a:solidFill>
                                      <a:latin typeface="Cambria Math" panose="02040503050406030204" pitchFamily="18" charset="0"/>
                                    </a:rPr>
                                    <m:t>𝟎</m:t>
                                  </m:r>
                                </m:e>
                              </m:d>
                              <m:r>
                                <a:rPr lang="en-US" b="1" i="1" baseline="-25000" dirty="0" smtClean="0">
                                  <a:solidFill>
                                    <a:srgbClr val="00863D"/>
                                  </a:solidFill>
                                  <a:latin typeface="Cambria Math" panose="02040503050406030204" pitchFamily="18" charset="0"/>
                                </a:rPr>
                                <m:t> </m:t>
                              </m:r>
                            </m:sup>
                          </m:sSup>
                        </m:den>
                      </m:f>
                      <m:r>
                        <a:rPr lang="en-US" b="1" i="1" smtClean="0">
                          <a:solidFill>
                            <a:srgbClr val="00863D"/>
                          </a:solidFill>
                          <a:latin typeface="Cambria Math" panose="02040503050406030204" pitchFamily="18" charset="0"/>
                        </a:rPr>
                        <m:t> </m:t>
                      </m:r>
                    </m:oMath>
                  </m:oMathPara>
                </a14:m>
                <a:endParaRPr lang="en-US" b="1" dirty="0">
                  <a:solidFill>
                    <a:srgbClr val="00863D"/>
                  </a:solidFill>
                </a:endParaRPr>
              </a:p>
            </p:txBody>
          </p:sp>
        </mc:Choice>
        <mc:Fallback xmlns="">
          <p:sp>
            <p:nvSpPr>
              <p:cNvPr id="19" name="TextBox 18">
                <a:extLst>
                  <a:ext uri="{FF2B5EF4-FFF2-40B4-BE49-F238E27FC236}">
                    <a16:creationId xmlns:a16="http://schemas.microsoft.com/office/drawing/2014/main" id="{6CCCAFB0-B376-46A9-843A-4F16798611EE}"/>
                  </a:ext>
                </a:extLst>
              </p:cNvPr>
              <p:cNvSpPr txBox="1">
                <a:spLocks noRot="1" noChangeAspect="1" noMove="1" noResize="1" noEditPoints="1" noAdjustHandles="1" noChangeArrowheads="1" noChangeShapeType="1" noTextEdit="1"/>
              </p:cNvSpPr>
              <p:nvPr/>
            </p:nvSpPr>
            <p:spPr>
              <a:xfrm>
                <a:off x="4129981" y="4697108"/>
                <a:ext cx="2830633" cy="1516697"/>
              </a:xfrm>
              <a:prstGeom prst="rect">
                <a:avLst/>
              </a:prstGeom>
              <a:blipFill>
                <a:blip r:embed="rId8"/>
                <a:stretch>
                  <a:fillRect/>
                </a:stretch>
              </a:blipFill>
              <a:ln>
                <a:solidFill>
                  <a:srgbClr val="00863D"/>
                </a:solidFill>
              </a:ln>
            </p:spPr>
            <p:txBody>
              <a:bodyPr/>
              <a:lstStyle/>
              <a:p>
                <a:r>
                  <a:rPr lang="en-US">
                    <a:noFill/>
                  </a:rPr>
                  <a:t> </a:t>
                </a:r>
              </a:p>
            </p:txBody>
          </p:sp>
        </mc:Fallback>
      </mc:AlternateContent>
      <p:sp>
        <p:nvSpPr>
          <p:cNvPr id="16" name="Arrow: Down 15">
            <a:extLst>
              <a:ext uri="{FF2B5EF4-FFF2-40B4-BE49-F238E27FC236}">
                <a16:creationId xmlns:a16="http://schemas.microsoft.com/office/drawing/2014/main" id="{221F36E2-F74F-421B-84F4-341BC6E0BEB5}"/>
              </a:ext>
            </a:extLst>
          </p:cNvPr>
          <p:cNvSpPr/>
          <p:nvPr/>
        </p:nvSpPr>
        <p:spPr>
          <a:xfrm>
            <a:off x="5825125" y="2100155"/>
            <a:ext cx="355823" cy="476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6833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493F89-1476-4663-BD34-6D803BEA898D}"/>
              </a:ext>
            </a:extLst>
          </p:cNvPr>
          <p:cNvSpPr>
            <a:spLocks noGrp="1"/>
          </p:cNvSpPr>
          <p:nvPr>
            <p:ph type="title"/>
          </p:nvPr>
        </p:nvSpPr>
        <p:spPr/>
        <p:txBody>
          <a:bodyPr/>
          <a:lstStyle/>
          <a:p>
            <a:r>
              <a:rPr lang="en-US" dirty="0"/>
              <a:t>Logistic Regression</a:t>
            </a:r>
          </a:p>
        </p:txBody>
      </p:sp>
      <p:pic>
        <p:nvPicPr>
          <p:cNvPr id="13" name="Picture 12" descr="A close up of a map&#10;&#10;Description automatically generated">
            <a:extLst>
              <a:ext uri="{FF2B5EF4-FFF2-40B4-BE49-F238E27FC236}">
                <a16:creationId xmlns:a16="http://schemas.microsoft.com/office/drawing/2014/main" id="{2047E0F7-D69C-40B7-8AFD-68D087AB6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411" y="1279528"/>
            <a:ext cx="7734649" cy="4552312"/>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27FD7A4-FEBD-4AF6-999B-C10FAC2C80BF}"/>
                  </a:ext>
                </a:extLst>
              </p:cNvPr>
              <p:cNvSpPr txBox="1"/>
              <p:nvPr/>
            </p:nvSpPr>
            <p:spPr>
              <a:xfrm>
                <a:off x="558223" y="1279527"/>
                <a:ext cx="2033591" cy="1793696"/>
              </a:xfrm>
              <a:prstGeom prst="rect">
                <a:avLst/>
              </a:prstGeom>
              <a:noFill/>
              <a:ln>
                <a:solidFill>
                  <a:schemeClr val="tx1"/>
                </a:solidFill>
              </a:ln>
            </p:spPr>
            <p:txBody>
              <a:bodyPr wrap="square" rtlCol="0">
                <a:spAutoFit/>
              </a:bodyPr>
              <a:lstStyle/>
              <a:p>
                <a:r>
                  <a:rPr lang="en-US" b="1" dirty="0">
                    <a:solidFill>
                      <a:srgbClr val="00B050"/>
                    </a:solidFill>
                    <a:latin typeface="Cambria Math" panose="02040503050406030204" pitchFamily="18" charset="0"/>
                  </a:rPr>
                  <a:t>Sigmoid function</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𝒑</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r>
                                <a:rPr lang="en-US" b="1" i="1" smtClean="0">
                                  <a:latin typeface="Cambria Math" panose="02040503050406030204" pitchFamily="18" charset="0"/>
                                </a:rPr>
                                <m:t>−</m:t>
                              </m:r>
                              <m:r>
                                <a:rPr lang="en-US" b="1" i="1" smtClean="0">
                                  <a:latin typeface="Cambria Math" panose="02040503050406030204" pitchFamily="18" charset="0"/>
                                </a:rPr>
                                <m:t>𝒚</m:t>
                              </m:r>
                            </m:sup>
                          </m:sSup>
                        </m:den>
                      </m:f>
                    </m:oMath>
                  </m:oMathPara>
                </a14:m>
                <a:endParaRPr lang="en-US" b="1" i="1" dirty="0">
                  <a:latin typeface="Cambria Math" panose="02040503050406030204" pitchFamily="18" charset="0"/>
                </a:endParaRPr>
              </a:p>
              <a:p>
                <a:endParaRPr lang="en-US"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1" dirty="0" smtClean="0">
                          <a:latin typeface="Cambria Math" panose="02040503050406030204" pitchFamily="18" charset="0"/>
                        </a:rPr>
                        <m:t>𝒚</m:t>
                      </m:r>
                      <m:r>
                        <a:rPr lang="en-US" b="1" i="1" dirty="0" smtClean="0">
                          <a:latin typeface="Cambria Math" panose="02040503050406030204" pitchFamily="18" charset="0"/>
                        </a:rPr>
                        <m:t>=</m:t>
                      </m:r>
                      <m:r>
                        <a:rPr lang="en-US" b="1" i="1" dirty="0" smtClean="0">
                          <a:latin typeface="Cambria Math" panose="02040503050406030204" pitchFamily="18" charset="0"/>
                        </a:rPr>
                        <m:t>𝒍𝒏</m:t>
                      </m:r>
                      <m:d>
                        <m:dPr>
                          <m:ctrlPr>
                            <a:rPr lang="en-US" b="1" i="1" dirty="0" smtClean="0">
                              <a:latin typeface="Cambria Math" panose="02040503050406030204" pitchFamily="18" charset="0"/>
                            </a:rPr>
                          </m:ctrlPr>
                        </m:dPr>
                        <m:e>
                          <m:f>
                            <m:fPr>
                              <m:ctrlPr>
                                <a:rPr lang="en-US" b="1" i="1" dirty="0" smtClean="0">
                                  <a:latin typeface="Cambria Math" panose="02040503050406030204" pitchFamily="18" charset="0"/>
                                </a:rPr>
                              </m:ctrlPr>
                            </m:fPr>
                            <m:num>
                              <m:r>
                                <a:rPr lang="en-US" b="1" i="1" dirty="0" smtClean="0">
                                  <a:latin typeface="Cambria Math" panose="02040503050406030204" pitchFamily="18" charset="0"/>
                                </a:rPr>
                                <m:t>𝒑</m:t>
                              </m:r>
                            </m:num>
                            <m:den>
                              <m:r>
                                <a:rPr lang="en-US" b="1" i="1" dirty="0" smtClean="0">
                                  <a:latin typeface="Cambria Math" panose="02040503050406030204" pitchFamily="18" charset="0"/>
                                </a:rPr>
                                <m:t>𝟏</m:t>
                              </m:r>
                              <m:r>
                                <a:rPr lang="en-US" b="1" i="1" dirty="0" smtClean="0">
                                  <a:latin typeface="Cambria Math" panose="02040503050406030204" pitchFamily="18" charset="0"/>
                                </a:rPr>
                                <m:t>−</m:t>
                              </m:r>
                              <m:r>
                                <a:rPr lang="en-US" b="1" i="1" dirty="0" smtClean="0">
                                  <a:latin typeface="Cambria Math" panose="02040503050406030204" pitchFamily="18" charset="0"/>
                                </a:rPr>
                                <m:t>𝒑</m:t>
                              </m:r>
                            </m:den>
                          </m:f>
                        </m:e>
                      </m:d>
                    </m:oMath>
                  </m:oMathPara>
                </a14:m>
                <a:endParaRPr lang="en-US" b="1" dirty="0"/>
              </a:p>
            </p:txBody>
          </p:sp>
        </mc:Choice>
        <mc:Fallback xmlns="">
          <p:sp>
            <p:nvSpPr>
              <p:cNvPr id="18" name="TextBox 17">
                <a:extLst>
                  <a:ext uri="{FF2B5EF4-FFF2-40B4-BE49-F238E27FC236}">
                    <a16:creationId xmlns:a16="http://schemas.microsoft.com/office/drawing/2014/main" id="{127FD7A4-FEBD-4AF6-999B-C10FAC2C80BF}"/>
                  </a:ext>
                </a:extLst>
              </p:cNvPr>
              <p:cNvSpPr txBox="1">
                <a:spLocks noRot="1" noChangeAspect="1" noMove="1" noResize="1" noEditPoints="1" noAdjustHandles="1" noChangeArrowheads="1" noChangeShapeType="1" noTextEdit="1"/>
              </p:cNvSpPr>
              <p:nvPr/>
            </p:nvSpPr>
            <p:spPr>
              <a:xfrm>
                <a:off x="558223" y="1279527"/>
                <a:ext cx="2033591" cy="1793696"/>
              </a:xfrm>
              <a:prstGeom prst="rect">
                <a:avLst/>
              </a:prstGeom>
              <a:blipFill>
                <a:blip r:embed="rId3"/>
                <a:stretch>
                  <a:fillRect l="-2388" t="-202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CCCAFB0-B376-46A9-843A-4F16798611EE}"/>
                  </a:ext>
                </a:extLst>
              </p:cNvPr>
              <p:cNvSpPr txBox="1"/>
              <p:nvPr/>
            </p:nvSpPr>
            <p:spPr>
              <a:xfrm>
                <a:off x="558223" y="3429000"/>
                <a:ext cx="2830633" cy="1688219"/>
              </a:xfrm>
              <a:prstGeom prst="rect">
                <a:avLst/>
              </a:prstGeom>
              <a:noFill/>
              <a:ln>
                <a:solidFill>
                  <a:srgbClr val="00863D"/>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dirty="0" smtClean="0">
                          <a:solidFill>
                            <a:srgbClr val="00863D"/>
                          </a:solidFill>
                          <a:latin typeface="Cambria Math" panose="02040503050406030204" pitchFamily="18" charset="0"/>
                        </a:rPr>
                        <m:t>𝒍𝒏</m:t>
                      </m:r>
                      <m:d>
                        <m:dPr>
                          <m:ctrlPr>
                            <a:rPr lang="en-US" sz="2000" b="1" i="1" dirty="0">
                              <a:solidFill>
                                <a:srgbClr val="00863D"/>
                              </a:solidFill>
                              <a:latin typeface="Cambria Math" panose="02040503050406030204" pitchFamily="18" charset="0"/>
                            </a:rPr>
                          </m:ctrlPr>
                        </m:dPr>
                        <m:e>
                          <m:f>
                            <m:fPr>
                              <m:ctrlPr>
                                <a:rPr lang="en-US" sz="2000" b="1" i="1" dirty="0">
                                  <a:solidFill>
                                    <a:srgbClr val="00863D"/>
                                  </a:solidFill>
                                  <a:latin typeface="Cambria Math" panose="02040503050406030204" pitchFamily="18" charset="0"/>
                                </a:rPr>
                              </m:ctrlPr>
                            </m:fPr>
                            <m:num>
                              <m:r>
                                <a:rPr lang="en-US" sz="2000" b="1" i="1" dirty="0">
                                  <a:solidFill>
                                    <a:srgbClr val="00863D"/>
                                  </a:solidFill>
                                  <a:latin typeface="Cambria Math" panose="02040503050406030204" pitchFamily="18" charset="0"/>
                                </a:rPr>
                                <m:t>𝒑</m:t>
                              </m:r>
                            </m:num>
                            <m:den>
                              <m:r>
                                <a:rPr lang="en-US" sz="2000" b="1" i="1" dirty="0">
                                  <a:solidFill>
                                    <a:srgbClr val="00863D"/>
                                  </a:solidFill>
                                  <a:latin typeface="Cambria Math" panose="02040503050406030204" pitchFamily="18" charset="0"/>
                                </a:rPr>
                                <m:t>𝟏</m:t>
                              </m:r>
                              <m:r>
                                <a:rPr lang="en-US" sz="2000" b="1" i="1" dirty="0">
                                  <a:solidFill>
                                    <a:srgbClr val="00863D"/>
                                  </a:solidFill>
                                  <a:latin typeface="Cambria Math" panose="02040503050406030204" pitchFamily="18" charset="0"/>
                                </a:rPr>
                                <m:t>−</m:t>
                              </m:r>
                              <m:r>
                                <a:rPr lang="en-US" sz="2000" b="1" i="1" dirty="0">
                                  <a:solidFill>
                                    <a:srgbClr val="00863D"/>
                                  </a:solidFill>
                                  <a:latin typeface="Cambria Math" panose="02040503050406030204" pitchFamily="18" charset="0"/>
                                </a:rPr>
                                <m:t>𝒑</m:t>
                              </m:r>
                            </m:den>
                          </m:f>
                        </m:e>
                      </m:d>
                      <m:r>
                        <a:rPr lang="en-US" sz="2000" b="1" i="1" dirty="0" smtClean="0">
                          <a:solidFill>
                            <a:srgbClr val="00863D"/>
                          </a:solidFill>
                          <a:latin typeface="Cambria Math" panose="02040503050406030204" pitchFamily="18" charset="0"/>
                        </a:rPr>
                        <m:t>=</m:t>
                      </m:r>
                      <m:r>
                        <a:rPr lang="en-US" sz="2000" b="1" i="1" dirty="0">
                          <a:solidFill>
                            <a:srgbClr val="00863D"/>
                          </a:solidFill>
                          <a:latin typeface="Cambria Math" panose="02040503050406030204" pitchFamily="18" charset="0"/>
                        </a:rPr>
                        <m:t>𝒂</m:t>
                      </m:r>
                      <m:r>
                        <a:rPr lang="en-US" sz="2000" b="1" i="1" baseline="-25000" dirty="0">
                          <a:solidFill>
                            <a:srgbClr val="00863D"/>
                          </a:solidFill>
                          <a:latin typeface="Cambria Math" panose="02040503050406030204" pitchFamily="18" charset="0"/>
                        </a:rPr>
                        <m:t>𝟏</m:t>
                      </m:r>
                      <m:r>
                        <a:rPr lang="en-US" sz="2000" b="1" i="1" dirty="0">
                          <a:solidFill>
                            <a:srgbClr val="00863D"/>
                          </a:solidFill>
                          <a:latin typeface="Cambria Math" panose="02040503050406030204" pitchFamily="18" charset="0"/>
                        </a:rPr>
                        <m:t>𝑿</m:t>
                      </m:r>
                      <m:r>
                        <a:rPr lang="en-US" sz="2000" b="1" i="1" dirty="0">
                          <a:solidFill>
                            <a:srgbClr val="00863D"/>
                          </a:solidFill>
                          <a:latin typeface="Cambria Math" panose="02040503050406030204" pitchFamily="18" charset="0"/>
                        </a:rPr>
                        <m:t>+</m:t>
                      </m:r>
                      <m:r>
                        <a:rPr lang="en-US" sz="2000" b="1" i="1" dirty="0">
                          <a:solidFill>
                            <a:srgbClr val="00863D"/>
                          </a:solidFill>
                          <a:latin typeface="Cambria Math" panose="02040503050406030204" pitchFamily="18" charset="0"/>
                        </a:rPr>
                        <m:t>𝒂</m:t>
                      </m:r>
                      <m:r>
                        <a:rPr lang="en-US" sz="2000" b="1" i="1" baseline="-25000" dirty="0">
                          <a:solidFill>
                            <a:srgbClr val="00863D"/>
                          </a:solidFill>
                          <a:latin typeface="Cambria Math" panose="02040503050406030204" pitchFamily="18" charset="0"/>
                        </a:rPr>
                        <m:t>𝟎</m:t>
                      </m:r>
                    </m:oMath>
                  </m:oMathPara>
                </a14:m>
                <a:endParaRPr lang="en-US" sz="2000" b="1" dirty="0">
                  <a:solidFill>
                    <a:srgbClr val="00863D"/>
                  </a:solidFill>
                </a:endParaRPr>
              </a:p>
              <a:p>
                <a:endParaRPr lang="en-US" sz="2000" b="1" dirty="0">
                  <a:solidFill>
                    <a:srgbClr val="00863D"/>
                  </a:solidFill>
                </a:endParaRPr>
              </a:p>
              <a:p>
                <a:pPr/>
                <a14:m>
                  <m:oMathPara xmlns:m="http://schemas.openxmlformats.org/officeDocument/2006/math">
                    <m:oMathParaPr>
                      <m:jc m:val="centerGroup"/>
                    </m:oMathParaPr>
                    <m:oMath xmlns:m="http://schemas.openxmlformats.org/officeDocument/2006/math">
                      <m:r>
                        <a:rPr lang="en-US" sz="2000" b="1" i="1">
                          <a:solidFill>
                            <a:srgbClr val="00863D"/>
                          </a:solidFill>
                          <a:latin typeface="Cambria Math" panose="02040503050406030204" pitchFamily="18" charset="0"/>
                        </a:rPr>
                        <m:t>𝒑</m:t>
                      </m:r>
                      <m:r>
                        <a:rPr lang="en-US" sz="2000" b="1" i="1">
                          <a:solidFill>
                            <a:srgbClr val="00863D"/>
                          </a:solidFill>
                          <a:latin typeface="Cambria Math" panose="02040503050406030204" pitchFamily="18" charset="0"/>
                        </a:rPr>
                        <m:t>=</m:t>
                      </m:r>
                      <m:f>
                        <m:fPr>
                          <m:ctrlPr>
                            <a:rPr lang="en-US" sz="2000" b="1" i="1">
                              <a:solidFill>
                                <a:srgbClr val="00863D"/>
                              </a:solidFill>
                              <a:latin typeface="Cambria Math" panose="02040503050406030204" pitchFamily="18" charset="0"/>
                            </a:rPr>
                          </m:ctrlPr>
                        </m:fPr>
                        <m:num>
                          <m:r>
                            <a:rPr lang="en-US" sz="2000" b="1" i="1">
                              <a:solidFill>
                                <a:srgbClr val="00863D"/>
                              </a:solidFill>
                              <a:latin typeface="Cambria Math" panose="02040503050406030204" pitchFamily="18" charset="0"/>
                            </a:rPr>
                            <m:t>𝟏</m:t>
                          </m:r>
                        </m:num>
                        <m:den>
                          <m:r>
                            <a:rPr lang="en-US" sz="2000" b="1" i="1">
                              <a:solidFill>
                                <a:srgbClr val="00863D"/>
                              </a:solidFill>
                              <a:latin typeface="Cambria Math" panose="02040503050406030204" pitchFamily="18" charset="0"/>
                            </a:rPr>
                            <m:t>𝟏</m:t>
                          </m:r>
                          <m:r>
                            <a:rPr lang="en-US" sz="2000" b="1" i="1">
                              <a:solidFill>
                                <a:srgbClr val="00863D"/>
                              </a:solidFill>
                              <a:latin typeface="Cambria Math" panose="02040503050406030204" pitchFamily="18" charset="0"/>
                            </a:rPr>
                            <m:t>+</m:t>
                          </m:r>
                          <m:sSup>
                            <m:sSupPr>
                              <m:ctrlPr>
                                <a:rPr lang="en-US" sz="2000" b="1" i="1">
                                  <a:solidFill>
                                    <a:srgbClr val="00863D"/>
                                  </a:solidFill>
                                  <a:latin typeface="Cambria Math" panose="02040503050406030204" pitchFamily="18" charset="0"/>
                                </a:rPr>
                              </m:ctrlPr>
                            </m:sSupPr>
                            <m:e>
                              <m:r>
                                <a:rPr lang="en-US" sz="2000" b="1" i="1">
                                  <a:solidFill>
                                    <a:srgbClr val="00863D"/>
                                  </a:solidFill>
                                  <a:latin typeface="Cambria Math" panose="02040503050406030204" pitchFamily="18" charset="0"/>
                                </a:rPr>
                                <m:t>𝒆</m:t>
                              </m:r>
                            </m:e>
                            <m:sup>
                              <m:r>
                                <a:rPr lang="en-US" sz="2000" b="1" i="1">
                                  <a:solidFill>
                                    <a:srgbClr val="00863D"/>
                                  </a:solidFill>
                                  <a:latin typeface="Cambria Math" panose="02040503050406030204" pitchFamily="18" charset="0"/>
                                </a:rPr>
                                <m:t>−</m:t>
                              </m:r>
                              <m:d>
                                <m:dPr>
                                  <m:ctrlPr>
                                    <a:rPr lang="en-US" sz="2000" b="1" i="1" dirty="0" smtClean="0">
                                      <a:solidFill>
                                        <a:srgbClr val="00863D"/>
                                      </a:solidFill>
                                      <a:latin typeface="Cambria Math" panose="02040503050406030204" pitchFamily="18" charset="0"/>
                                    </a:rPr>
                                  </m:ctrlPr>
                                </m:dPr>
                                <m:e>
                                  <m:r>
                                    <a:rPr lang="en-US" sz="2000" b="1" i="1" dirty="0">
                                      <a:solidFill>
                                        <a:srgbClr val="00863D"/>
                                      </a:solidFill>
                                      <a:latin typeface="Cambria Math" panose="02040503050406030204" pitchFamily="18" charset="0"/>
                                    </a:rPr>
                                    <m:t>𝒂</m:t>
                                  </m:r>
                                  <m:r>
                                    <a:rPr lang="en-US" sz="2000" b="1" i="1" baseline="-25000" dirty="0">
                                      <a:solidFill>
                                        <a:srgbClr val="00863D"/>
                                      </a:solidFill>
                                      <a:latin typeface="Cambria Math" panose="02040503050406030204" pitchFamily="18" charset="0"/>
                                    </a:rPr>
                                    <m:t>𝟏</m:t>
                                  </m:r>
                                  <m:r>
                                    <a:rPr lang="en-US" sz="2000" b="1" i="1" dirty="0">
                                      <a:solidFill>
                                        <a:srgbClr val="00863D"/>
                                      </a:solidFill>
                                      <a:latin typeface="Cambria Math" panose="02040503050406030204" pitchFamily="18" charset="0"/>
                                    </a:rPr>
                                    <m:t>𝑿</m:t>
                                  </m:r>
                                  <m:r>
                                    <a:rPr lang="en-US" sz="2000" b="1" i="1" dirty="0">
                                      <a:solidFill>
                                        <a:srgbClr val="00863D"/>
                                      </a:solidFill>
                                      <a:latin typeface="Cambria Math" panose="02040503050406030204" pitchFamily="18" charset="0"/>
                                    </a:rPr>
                                    <m:t>+</m:t>
                                  </m:r>
                                  <m:r>
                                    <a:rPr lang="en-US" sz="2000" b="1" i="1" dirty="0">
                                      <a:solidFill>
                                        <a:srgbClr val="00863D"/>
                                      </a:solidFill>
                                      <a:latin typeface="Cambria Math" panose="02040503050406030204" pitchFamily="18" charset="0"/>
                                    </a:rPr>
                                    <m:t>𝒂</m:t>
                                  </m:r>
                                  <m:r>
                                    <a:rPr lang="en-US" sz="2000" b="1" i="1" baseline="-25000" dirty="0">
                                      <a:solidFill>
                                        <a:srgbClr val="00863D"/>
                                      </a:solidFill>
                                      <a:latin typeface="Cambria Math" panose="02040503050406030204" pitchFamily="18" charset="0"/>
                                    </a:rPr>
                                    <m:t>𝟎</m:t>
                                  </m:r>
                                </m:e>
                              </m:d>
                              <m:r>
                                <a:rPr lang="en-US" sz="2000" b="1" i="1" baseline="-25000" dirty="0" smtClean="0">
                                  <a:solidFill>
                                    <a:srgbClr val="00863D"/>
                                  </a:solidFill>
                                  <a:latin typeface="Cambria Math" panose="02040503050406030204" pitchFamily="18" charset="0"/>
                                </a:rPr>
                                <m:t> </m:t>
                              </m:r>
                            </m:sup>
                          </m:sSup>
                        </m:den>
                      </m:f>
                      <m:r>
                        <a:rPr lang="en-US" sz="2000" b="1" i="1" smtClean="0">
                          <a:solidFill>
                            <a:srgbClr val="00863D"/>
                          </a:solidFill>
                          <a:latin typeface="Cambria Math" panose="02040503050406030204" pitchFamily="18" charset="0"/>
                        </a:rPr>
                        <m:t> </m:t>
                      </m:r>
                    </m:oMath>
                  </m:oMathPara>
                </a14:m>
                <a:endParaRPr lang="en-US" sz="2000" b="1" dirty="0">
                  <a:solidFill>
                    <a:srgbClr val="00863D"/>
                  </a:solidFill>
                </a:endParaRPr>
              </a:p>
            </p:txBody>
          </p:sp>
        </mc:Choice>
        <mc:Fallback xmlns="">
          <p:sp>
            <p:nvSpPr>
              <p:cNvPr id="19" name="TextBox 18">
                <a:extLst>
                  <a:ext uri="{FF2B5EF4-FFF2-40B4-BE49-F238E27FC236}">
                    <a16:creationId xmlns:a16="http://schemas.microsoft.com/office/drawing/2014/main" id="{6CCCAFB0-B376-46A9-843A-4F16798611EE}"/>
                  </a:ext>
                </a:extLst>
              </p:cNvPr>
              <p:cNvSpPr txBox="1">
                <a:spLocks noRot="1" noChangeAspect="1" noMove="1" noResize="1" noEditPoints="1" noAdjustHandles="1" noChangeArrowheads="1" noChangeShapeType="1" noTextEdit="1"/>
              </p:cNvSpPr>
              <p:nvPr/>
            </p:nvSpPr>
            <p:spPr>
              <a:xfrm>
                <a:off x="558223" y="3429000"/>
                <a:ext cx="2830633" cy="1688219"/>
              </a:xfrm>
              <a:prstGeom prst="rect">
                <a:avLst/>
              </a:prstGeom>
              <a:blipFill>
                <a:blip r:embed="rId4"/>
                <a:stretch>
                  <a:fillRect/>
                </a:stretch>
              </a:blipFill>
              <a:ln>
                <a:solidFill>
                  <a:srgbClr val="00863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Arrow: Left 19">
                <a:extLst>
                  <a:ext uri="{FF2B5EF4-FFF2-40B4-BE49-F238E27FC236}">
                    <a16:creationId xmlns:a16="http://schemas.microsoft.com/office/drawing/2014/main" id="{A5D00573-A525-4B44-B3DD-67EB00E6ABD9}"/>
                  </a:ext>
                </a:extLst>
              </p:cNvPr>
              <p:cNvSpPr/>
              <p:nvPr/>
            </p:nvSpPr>
            <p:spPr>
              <a:xfrm>
                <a:off x="5061972" y="3049321"/>
                <a:ext cx="1686560" cy="665657"/>
              </a:xfrm>
              <a:prstGeom prst="leftArrow">
                <a:avLst>
                  <a:gd name="adj1" fmla="val 59158"/>
                  <a:gd name="adj2" fmla="val 4236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0" smtClean="0">
                            <a:solidFill>
                              <a:schemeClr val="tx1"/>
                            </a:solidFill>
                            <a:latin typeface="Cambria Math" panose="02040503050406030204" pitchFamily="18" charset="0"/>
                          </a:rPr>
                          <m:t>𝐏</m:t>
                        </m:r>
                      </m:e>
                    </m:acc>
                    <m:r>
                      <a:rPr lang="en-US" sz="2000" b="0" i="1" smtClean="0">
                        <a:solidFill>
                          <a:schemeClr val="tx1"/>
                        </a:solidFill>
                        <a:latin typeface="Cambria Math" panose="02040503050406030204" pitchFamily="18" charset="0"/>
                      </a:rPr>
                      <m:t> </m:t>
                    </m:r>
                  </m:oMath>
                </a14:m>
                <a:r>
                  <a:rPr lang="en-US" dirty="0">
                    <a:solidFill>
                      <a:schemeClr val="tx1"/>
                    </a:solidFill>
                  </a:rPr>
                  <a:t> threshold</a:t>
                </a:r>
              </a:p>
            </p:txBody>
          </p:sp>
        </mc:Choice>
        <mc:Fallback xmlns="">
          <p:sp>
            <p:nvSpPr>
              <p:cNvPr id="20" name="Arrow: Left 19">
                <a:extLst>
                  <a:ext uri="{FF2B5EF4-FFF2-40B4-BE49-F238E27FC236}">
                    <a16:creationId xmlns:a16="http://schemas.microsoft.com/office/drawing/2014/main" id="{A5D00573-A525-4B44-B3DD-67EB00E6ABD9}"/>
                  </a:ext>
                </a:extLst>
              </p:cNvPr>
              <p:cNvSpPr>
                <a:spLocks noRot="1" noChangeAspect="1" noMove="1" noResize="1" noEditPoints="1" noAdjustHandles="1" noChangeArrowheads="1" noChangeShapeType="1" noTextEdit="1"/>
              </p:cNvSpPr>
              <p:nvPr/>
            </p:nvSpPr>
            <p:spPr>
              <a:xfrm>
                <a:off x="5061972" y="3049321"/>
                <a:ext cx="1686560" cy="665657"/>
              </a:xfrm>
              <a:prstGeom prst="leftArrow">
                <a:avLst>
                  <a:gd name="adj1" fmla="val 59158"/>
                  <a:gd name="adj2" fmla="val 42369"/>
                </a:avLst>
              </a:prstGeom>
              <a:blipFill>
                <a:blip r:embed="rId5"/>
                <a:stretch>
                  <a:fillRect/>
                </a:stretch>
              </a:blipFill>
            </p:spPr>
            <p:txBody>
              <a:bodyPr/>
              <a:lstStyle/>
              <a:p>
                <a:r>
                  <a:rPr lang="en-US">
                    <a:noFill/>
                  </a:rPr>
                  <a:t> </a:t>
                </a:r>
              </a:p>
            </p:txBody>
          </p:sp>
        </mc:Fallback>
      </mc:AlternateContent>
      <p:cxnSp>
        <p:nvCxnSpPr>
          <p:cNvPr id="22" name="Connector: Elbow 21">
            <a:extLst>
              <a:ext uri="{FF2B5EF4-FFF2-40B4-BE49-F238E27FC236}">
                <a16:creationId xmlns:a16="http://schemas.microsoft.com/office/drawing/2014/main" id="{BADC2DBF-A7B0-482F-85C9-8AEA7A9D98F6}"/>
              </a:ext>
            </a:extLst>
          </p:cNvPr>
          <p:cNvCxnSpPr>
            <a:cxnSpLocks/>
          </p:cNvCxnSpPr>
          <p:nvPr/>
        </p:nvCxnSpPr>
        <p:spPr>
          <a:xfrm rot="10800000">
            <a:off x="5061972" y="4307842"/>
            <a:ext cx="2690108" cy="325118"/>
          </a:xfrm>
          <a:prstGeom prst="bentConnector3">
            <a:avLst>
              <a:gd name="adj1" fmla="val 146"/>
            </a:avLst>
          </a:prstGeom>
          <a:ln w="25400">
            <a:solidFill>
              <a:srgbClr val="2106C0"/>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872119F1-3A4C-42E9-83FC-E0AF061A708D}"/>
              </a:ext>
            </a:extLst>
          </p:cNvPr>
          <p:cNvCxnSpPr>
            <a:cxnSpLocks/>
          </p:cNvCxnSpPr>
          <p:nvPr/>
        </p:nvCxnSpPr>
        <p:spPr>
          <a:xfrm rot="10800000">
            <a:off x="5061972" y="2580641"/>
            <a:ext cx="3614673" cy="2052325"/>
          </a:xfrm>
          <a:prstGeom prst="bentConnector3">
            <a:avLst>
              <a:gd name="adj1" fmla="val 811"/>
            </a:avLst>
          </a:prstGeom>
          <a:ln w="25400">
            <a:solidFill>
              <a:srgbClr val="2106C0"/>
            </a:solidFill>
          </a:ln>
        </p:spPr>
        <p:style>
          <a:lnRef idx="1">
            <a:schemeClr val="accent1"/>
          </a:lnRef>
          <a:fillRef idx="0">
            <a:schemeClr val="accent1"/>
          </a:fillRef>
          <a:effectRef idx="0">
            <a:schemeClr val="accent1"/>
          </a:effectRef>
          <a:fontRef idx="minor">
            <a:schemeClr val="tx1"/>
          </a:fontRef>
        </p:style>
      </p:cxnSp>
      <p:sp>
        <p:nvSpPr>
          <p:cNvPr id="6" name="Arrow: Up 5">
            <a:extLst>
              <a:ext uri="{FF2B5EF4-FFF2-40B4-BE49-F238E27FC236}">
                <a16:creationId xmlns:a16="http://schemas.microsoft.com/office/drawing/2014/main" id="{5C5A8D96-BD6E-4C80-9E86-42851DFCF895}"/>
              </a:ext>
            </a:extLst>
          </p:cNvPr>
          <p:cNvSpPr/>
          <p:nvPr/>
        </p:nvSpPr>
        <p:spPr>
          <a:xfrm>
            <a:off x="7848333" y="2176375"/>
            <a:ext cx="457200" cy="1143000"/>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Down 3">
            <a:extLst>
              <a:ext uri="{FF2B5EF4-FFF2-40B4-BE49-F238E27FC236}">
                <a16:creationId xmlns:a16="http://schemas.microsoft.com/office/drawing/2014/main" id="{A57A1452-BED7-4F51-A994-A8EA06CE75E5}"/>
              </a:ext>
            </a:extLst>
          </p:cNvPr>
          <p:cNvSpPr/>
          <p:nvPr/>
        </p:nvSpPr>
        <p:spPr>
          <a:xfrm>
            <a:off x="7839700" y="3467103"/>
            <a:ext cx="457200" cy="1143000"/>
          </a:xfrm>
          <a:prstGeom prst="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2A09217-CDB3-449C-81A0-320A4E24ABC0}"/>
                  </a:ext>
                </a:extLst>
              </p:cNvPr>
              <p:cNvSpPr txBox="1"/>
              <p:nvPr/>
            </p:nvSpPr>
            <p:spPr>
              <a:xfrm>
                <a:off x="4974351" y="3995273"/>
                <a:ext cx="1066800" cy="376770"/>
              </a:xfrm>
              <a:prstGeom prst="rect">
                <a:avLst/>
              </a:prstGeom>
              <a:noFill/>
            </p:spPr>
            <p:txBody>
              <a:bodyPr wrap="square" rtlCol="0">
                <a:spAutoFit/>
              </a:bodyPr>
              <a:lstStyle/>
              <a:p>
                <a14:m>
                  <m:oMath xmlns:m="http://schemas.openxmlformats.org/officeDocument/2006/math">
                    <m:acc>
                      <m:accPr>
                        <m:chr m:val="̂"/>
                        <m:ctrlPr>
                          <a:rPr lang="en-US" b="1" i="1" smtClean="0">
                            <a:solidFill>
                              <a:srgbClr val="2106C0"/>
                            </a:solidFill>
                            <a:latin typeface="Cambria Math" panose="02040503050406030204" pitchFamily="18" charset="0"/>
                          </a:rPr>
                        </m:ctrlPr>
                      </m:accPr>
                      <m:e>
                        <m:r>
                          <a:rPr lang="en-US" b="1">
                            <a:solidFill>
                              <a:srgbClr val="2106C0"/>
                            </a:solidFill>
                            <a:latin typeface="Cambria Math" panose="02040503050406030204" pitchFamily="18" charset="0"/>
                          </a:rPr>
                          <m:t>𝐏</m:t>
                        </m:r>
                      </m:e>
                    </m:acc>
                  </m:oMath>
                </a14:m>
                <a:r>
                  <a:rPr lang="en-US" dirty="0">
                    <a:solidFill>
                      <a:srgbClr val="2106C0"/>
                    </a:solidFill>
                  </a:rPr>
                  <a:t>=15%</a:t>
                </a:r>
              </a:p>
            </p:txBody>
          </p:sp>
        </mc:Choice>
        <mc:Fallback xmlns="">
          <p:sp>
            <p:nvSpPr>
              <p:cNvPr id="39" name="TextBox 38">
                <a:extLst>
                  <a:ext uri="{FF2B5EF4-FFF2-40B4-BE49-F238E27FC236}">
                    <a16:creationId xmlns:a16="http://schemas.microsoft.com/office/drawing/2014/main" id="{52A09217-CDB3-449C-81A0-320A4E24ABC0}"/>
                  </a:ext>
                </a:extLst>
              </p:cNvPr>
              <p:cNvSpPr txBox="1">
                <a:spLocks noRot="1" noChangeAspect="1" noMove="1" noResize="1" noEditPoints="1" noAdjustHandles="1" noChangeArrowheads="1" noChangeShapeType="1" noTextEdit="1"/>
              </p:cNvSpPr>
              <p:nvPr/>
            </p:nvSpPr>
            <p:spPr>
              <a:xfrm>
                <a:off x="4974351" y="3995273"/>
                <a:ext cx="1066800" cy="376770"/>
              </a:xfrm>
              <a:prstGeom prst="rect">
                <a:avLst/>
              </a:prstGeom>
              <a:blipFill>
                <a:blip r:embed="rId6"/>
                <a:stretch>
                  <a:fillRect t="-4839" b="-258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5AD3726-B3F0-448F-BE1F-E15C160385E8}"/>
                  </a:ext>
                </a:extLst>
              </p:cNvPr>
              <p:cNvSpPr txBox="1"/>
              <p:nvPr/>
            </p:nvSpPr>
            <p:spPr>
              <a:xfrm>
                <a:off x="5021332" y="2282033"/>
                <a:ext cx="1066800" cy="376770"/>
              </a:xfrm>
              <a:prstGeom prst="rect">
                <a:avLst/>
              </a:prstGeom>
              <a:noFill/>
            </p:spPr>
            <p:txBody>
              <a:bodyPr wrap="square" rtlCol="0">
                <a:spAutoFit/>
              </a:bodyPr>
              <a:lstStyle/>
              <a:p>
                <a14:m>
                  <m:oMath xmlns:m="http://schemas.openxmlformats.org/officeDocument/2006/math">
                    <m:acc>
                      <m:accPr>
                        <m:chr m:val="̂"/>
                        <m:ctrlPr>
                          <a:rPr lang="en-US" b="1" i="1" smtClean="0">
                            <a:solidFill>
                              <a:srgbClr val="2106C0"/>
                            </a:solidFill>
                            <a:latin typeface="Cambria Math" panose="02040503050406030204" pitchFamily="18" charset="0"/>
                          </a:rPr>
                        </m:ctrlPr>
                      </m:accPr>
                      <m:e>
                        <m:r>
                          <a:rPr lang="en-US" b="1">
                            <a:solidFill>
                              <a:srgbClr val="2106C0"/>
                            </a:solidFill>
                            <a:latin typeface="Cambria Math" panose="02040503050406030204" pitchFamily="18" charset="0"/>
                          </a:rPr>
                          <m:t>𝐏</m:t>
                        </m:r>
                      </m:e>
                    </m:acc>
                  </m:oMath>
                </a14:m>
                <a:r>
                  <a:rPr lang="en-US" dirty="0">
                    <a:solidFill>
                      <a:srgbClr val="2106C0"/>
                    </a:solidFill>
                  </a:rPr>
                  <a:t>=80%</a:t>
                </a:r>
              </a:p>
            </p:txBody>
          </p:sp>
        </mc:Choice>
        <mc:Fallback xmlns="">
          <p:sp>
            <p:nvSpPr>
              <p:cNvPr id="40" name="TextBox 39">
                <a:extLst>
                  <a:ext uri="{FF2B5EF4-FFF2-40B4-BE49-F238E27FC236}">
                    <a16:creationId xmlns:a16="http://schemas.microsoft.com/office/drawing/2014/main" id="{D5AD3726-B3F0-448F-BE1F-E15C160385E8}"/>
                  </a:ext>
                </a:extLst>
              </p:cNvPr>
              <p:cNvSpPr txBox="1">
                <a:spLocks noRot="1" noChangeAspect="1" noMove="1" noResize="1" noEditPoints="1" noAdjustHandles="1" noChangeArrowheads="1" noChangeShapeType="1" noTextEdit="1"/>
              </p:cNvSpPr>
              <p:nvPr/>
            </p:nvSpPr>
            <p:spPr>
              <a:xfrm>
                <a:off x="5021332" y="2282033"/>
                <a:ext cx="1066800" cy="376770"/>
              </a:xfrm>
              <a:prstGeom prst="rect">
                <a:avLst/>
              </a:prstGeom>
              <a:blipFill>
                <a:blip r:embed="rId7"/>
                <a:stretch>
                  <a:fillRect t="-4839" b="-25806"/>
                </a:stretch>
              </a:blipFill>
            </p:spPr>
            <p:txBody>
              <a:bodyPr/>
              <a:lstStyle/>
              <a:p>
                <a:r>
                  <a:rPr lang="en-US">
                    <a:noFill/>
                  </a:rPr>
                  <a:t> </a:t>
                </a:r>
              </a:p>
            </p:txBody>
          </p:sp>
        </mc:Fallback>
      </mc:AlternateContent>
    </p:spTree>
    <p:extLst>
      <p:ext uri="{BB962C8B-B14F-4D97-AF65-F5344CB8AC3E}">
        <p14:creationId xmlns:p14="http://schemas.microsoft.com/office/powerpoint/2010/main" val="257655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500"/>
                                  </p:stCondLst>
                                  <p:childTnLst>
                                    <p:set>
                                      <p:cBhvr>
                                        <p:cTn id="21" dur="1" fill="hold">
                                          <p:stCondLst>
                                            <p:cond delay="499"/>
                                          </p:stCondLst>
                                        </p:cTn>
                                        <p:tgtEl>
                                          <p:spTgt spid="6"/>
                                        </p:tgtEl>
                                        <p:attrNameLst>
                                          <p:attrName>style.visibility</p:attrName>
                                        </p:attrNameLst>
                                      </p:cBhvr>
                                      <p:to>
                                        <p:strVal val="visible"/>
                                      </p:to>
                                    </p:set>
                                  </p:childTnLst>
                                </p:cTn>
                              </p:par>
                              <p:par>
                                <p:cTn id="22" presetID="1" presetClass="entr" presetSubtype="0" fill="hold" grpId="0" nodeType="withEffect">
                                  <p:stCondLst>
                                    <p:cond delay="500"/>
                                  </p:stCondLst>
                                  <p:childTnLst>
                                    <p:set>
                                      <p:cBhvr>
                                        <p:cTn id="23"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6" grpId="0" animBg="1"/>
      <p:bldP spid="4" grpId="0" animBg="1"/>
      <p:bldP spid="39" grpId="0"/>
      <p:bldP spid="4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images-1.medium.com/max/800/1*2zYNhLc522h0zftD1zDh2g.png">
            <a:extLst>
              <a:ext uri="{FF2B5EF4-FFF2-40B4-BE49-F238E27FC236}">
                <a16:creationId xmlns:a16="http://schemas.microsoft.com/office/drawing/2014/main" id="{CE592559-891C-4016-A3D0-7F852031B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3569" y="974727"/>
            <a:ext cx="5378871" cy="4034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135C06-87AA-449C-A6CF-8B2857DD9D7D}"/>
              </a:ext>
            </a:extLst>
          </p:cNvPr>
          <p:cNvSpPr>
            <a:spLocks noGrp="1"/>
          </p:cNvSpPr>
          <p:nvPr>
            <p:ph type="title"/>
          </p:nvPr>
        </p:nvSpPr>
        <p:spPr/>
        <p:txBody>
          <a:bodyPr/>
          <a:lstStyle/>
          <a:p>
            <a:r>
              <a:rPr lang="en-US" dirty="0"/>
              <a:t>K-Nearest Neighbor (</a:t>
            </a:r>
            <a:r>
              <a:rPr lang="en-US" dirty="0" err="1"/>
              <a:t>kNN</a:t>
            </a:r>
            <a:r>
              <a:rPr lang="en-US" dirty="0"/>
              <a:t>)</a:t>
            </a:r>
          </a:p>
        </p:txBody>
      </p:sp>
      <p:sp>
        <p:nvSpPr>
          <p:cNvPr id="3" name="Content Placeholder 2">
            <a:extLst>
              <a:ext uri="{FF2B5EF4-FFF2-40B4-BE49-F238E27FC236}">
                <a16:creationId xmlns:a16="http://schemas.microsoft.com/office/drawing/2014/main" id="{6BA09575-1FE2-4216-B682-BB12433781EB}"/>
              </a:ext>
            </a:extLst>
          </p:cNvPr>
          <p:cNvSpPr>
            <a:spLocks noGrp="1"/>
          </p:cNvSpPr>
          <p:nvPr>
            <p:ph idx="1"/>
          </p:nvPr>
        </p:nvSpPr>
        <p:spPr>
          <a:xfrm>
            <a:off x="594360" y="1350646"/>
            <a:ext cx="5816600" cy="4796153"/>
          </a:xfrm>
        </p:spPr>
        <p:txBody>
          <a:bodyPr>
            <a:normAutofit/>
          </a:bodyPr>
          <a:lstStyle/>
          <a:p>
            <a:pPr marL="514350" indent="-514350">
              <a:buFont typeface="+mj-lt"/>
              <a:buAutoNum type="arabicPeriod"/>
            </a:pPr>
            <a:r>
              <a:rPr lang="en-US" sz="2200" dirty="0"/>
              <a:t>Choose the number of K neighbors</a:t>
            </a:r>
          </a:p>
          <a:p>
            <a:pPr marL="514350" indent="-514350">
              <a:buFont typeface="+mj-lt"/>
              <a:buAutoNum type="arabicPeriod"/>
            </a:pPr>
            <a:r>
              <a:rPr lang="en-US" sz="2200" dirty="0"/>
              <a:t>Take the nearest K neighbors of the new data point, according to the distance function (usually Euclidean distance)</a:t>
            </a:r>
          </a:p>
          <a:p>
            <a:pPr marL="514350" indent="-514350">
              <a:buFont typeface="+mj-lt"/>
              <a:buAutoNum type="arabicPeriod"/>
            </a:pPr>
            <a:r>
              <a:rPr lang="en-US" sz="2200" dirty="0"/>
              <a:t>Among these K neighbors, count the number of data points in each group</a:t>
            </a:r>
          </a:p>
          <a:p>
            <a:pPr marL="514350" indent="-514350">
              <a:buFont typeface="+mj-lt"/>
              <a:buAutoNum type="arabicPeriod"/>
            </a:pPr>
            <a:r>
              <a:rPr lang="en-US" sz="2200" dirty="0"/>
              <a:t>Assign the new data point to the group with the most neighbors </a:t>
            </a:r>
          </a:p>
        </p:txBody>
      </p:sp>
      <p:pic>
        <p:nvPicPr>
          <p:cNvPr id="5" name="Picture 4">
            <a:extLst>
              <a:ext uri="{FF2B5EF4-FFF2-40B4-BE49-F238E27FC236}">
                <a16:creationId xmlns:a16="http://schemas.microsoft.com/office/drawing/2014/main" id="{639D83C8-D186-4B9F-B9AA-5ABA7AAE6855}"/>
              </a:ext>
            </a:extLst>
          </p:cNvPr>
          <p:cNvPicPr>
            <a:picLocks noChangeAspect="1"/>
          </p:cNvPicPr>
          <p:nvPr/>
        </p:nvPicPr>
        <p:blipFill>
          <a:blip r:embed="rId4"/>
          <a:stretch>
            <a:fillRect/>
          </a:stretch>
        </p:blipFill>
        <p:spPr>
          <a:xfrm>
            <a:off x="2678008" y="4425011"/>
            <a:ext cx="4257675" cy="2124075"/>
          </a:xfrm>
          <a:prstGeom prst="rect">
            <a:avLst/>
          </a:prstGeom>
        </p:spPr>
      </p:pic>
    </p:spTree>
    <p:extLst>
      <p:ext uri="{BB962C8B-B14F-4D97-AF65-F5344CB8AC3E}">
        <p14:creationId xmlns:p14="http://schemas.microsoft.com/office/powerpoint/2010/main" val="1340628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3311-FFF1-4EE0-A2E5-6F8C399373C3}"/>
              </a:ext>
            </a:extLst>
          </p:cNvPr>
          <p:cNvSpPr>
            <a:spLocks noGrp="1"/>
          </p:cNvSpPr>
          <p:nvPr>
            <p:ph type="title"/>
          </p:nvPr>
        </p:nvSpPr>
        <p:spPr/>
        <p:txBody>
          <a:bodyPr/>
          <a:lstStyle/>
          <a:p>
            <a:r>
              <a:rPr lang="en-US" dirty="0"/>
              <a:t>Naïve Bayes</a:t>
            </a:r>
          </a:p>
        </p:txBody>
      </p:sp>
      <p:sp>
        <p:nvSpPr>
          <p:cNvPr id="3" name="Content Placeholder 2">
            <a:extLst>
              <a:ext uri="{FF2B5EF4-FFF2-40B4-BE49-F238E27FC236}">
                <a16:creationId xmlns:a16="http://schemas.microsoft.com/office/drawing/2014/main" id="{84EA4294-2E9A-40C6-8847-657F9AA2CB2C}"/>
              </a:ext>
            </a:extLst>
          </p:cNvPr>
          <p:cNvSpPr>
            <a:spLocks noGrp="1"/>
          </p:cNvSpPr>
          <p:nvPr>
            <p:ph idx="1"/>
          </p:nvPr>
        </p:nvSpPr>
        <p:spPr>
          <a:xfrm>
            <a:off x="838200" y="1459793"/>
            <a:ext cx="10515600" cy="4717170"/>
          </a:xfrm>
        </p:spPr>
        <p:txBody>
          <a:bodyPr/>
          <a:lstStyle/>
          <a:p>
            <a:pPr marL="0" indent="0">
              <a:buNone/>
            </a:pPr>
            <a:r>
              <a:rPr lang="en-US" b="1" dirty="0"/>
              <a:t>Bayes Theorem:</a:t>
            </a:r>
          </a:p>
          <a:p>
            <a:pPr marL="0" indent="0">
              <a:buNone/>
            </a:pPr>
            <a:r>
              <a:rPr lang="en-US" dirty="0"/>
              <a:t>Probability of A given B =</a:t>
            </a:r>
          </a:p>
        </p:txBody>
      </p:sp>
      <p:pic>
        <p:nvPicPr>
          <p:cNvPr id="7172" name="Picture 4" descr="https://cdn-images-1.medium.com/max/1600/1*7lg_uLm8_1fYGjxPbTrQFQ.png">
            <a:extLst>
              <a:ext uri="{FF2B5EF4-FFF2-40B4-BE49-F238E27FC236}">
                <a16:creationId xmlns:a16="http://schemas.microsoft.com/office/drawing/2014/main" id="{F3AD7C88-D6D5-4C8F-834C-A15801BB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477575"/>
            <a:ext cx="4165600" cy="134080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cdn-images-1.medium.com/max/2000/1*ZW1icngckaSkivS0hXduIQ.jpeg">
            <a:extLst>
              <a:ext uri="{FF2B5EF4-FFF2-40B4-BE49-F238E27FC236}">
                <a16:creationId xmlns:a16="http://schemas.microsoft.com/office/drawing/2014/main" id="{B13BA44E-47EA-4314-8CA6-EFA97E5402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0" y="1279527"/>
            <a:ext cx="7075756" cy="4717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49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6266-75EA-4336-8471-E1A13B4B8625}"/>
              </a:ext>
            </a:extLst>
          </p:cNvPr>
          <p:cNvSpPr>
            <a:spLocks noGrp="1"/>
          </p:cNvSpPr>
          <p:nvPr>
            <p:ph type="title"/>
          </p:nvPr>
        </p:nvSpPr>
        <p:spPr/>
        <p:txBody>
          <a:bodyPr/>
          <a:lstStyle/>
          <a:p>
            <a:r>
              <a:rPr lang="en-US" dirty="0"/>
              <a:t>Naïve Bayes example</a:t>
            </a:r>
          </a:p>
        </p:txBody>
      </p:sp>
      <p:pic>
        <p:nvPicPr>
          <p:cNvPr id="4" name="Content Placeholder 3">
            <a:extLst>
              <a:ext uri="{FF2B5EF4-FFF2-40B4-BE49-F238E27FC236}">
                <a16:creationId xmlns:a16="http://schemas.microsoft.com/office/drawing/2014/main" id="{2BEF7CE7-A178-4745-848F-F9391C584E47}"/>
              </a:ext>
            </a:extLst>
          </p:cNvPr>
          <p:cNvPicPr>
            <a:picLocks noGrp="1" noChangeAspect="1"/>
          </p:cNvPicPr>
          <p:nvPr>
            <p:ph idx="1"/>
          </p:nvPr>
        </p:nvPicPr>
        <p:blipFill>
          <a:blip r:embed="rId3"/>
          <a:stretch>
            <a:fillRect/>
          </a:stretch>
        </p:blipFill>
        <p:spPr>
          <a:xfrm>
            <a:off x="456247" y="1279527"/>
            <a:ext cx="6880746" cy="4572000"/>
          </a:xfrm>
          <a:prstGeom prst="rect">
            <a:avLst/>
          </a:prstGeom>
        </p:spPr>
      </p:pic>
      <p:pic>
        <p:nvPicPr>
          <p:cNvPr id="6" name="Picture 5">
            <a:extLst>
              <a:ext uri="{FF2B5EF4-FFF2-40B4-BE49-F238E27FC236}">
                <a16:creationId xmlns:a16="http://schemas.microsoft.com/office/drawing/2014/main" id="{2133E44C-7331-4FC5-B1A2-7FB678579FD8}"/>
              </a:ext>
            </a:extLst>
          </p:cNvPr>
          <p:cNvPicPr>
            <a:picLocks noChangeAspect="1"/>
          </p:cNvPicPr>
          <p:nvPr/>
        </p:nvPicPr>
        <p:blipFill>
          <a:blip r:embed="rId4"/>
          <a:stretch>
            <a:fillRect/>
          </a:stretch>
        </p:blipFill>
        <p:spPr>
          <a:xfrm>
            <a:off x="456247" y="1272419"/>
            <a:ext cx="7898130" cy="4572000"/>
          </a:xfrm>
          <a:prstGeom prst="rect">
            <a:avLst/>
          </a:prstGeom>
        </p:spPr>
      </p:pic>
      <p:pic>
        <p:nvPicPr>
          <p:cNvPr id="7" name="Picture 6">
            <a:extLst>
              <a:ext uri="{FF2B5EF4-FFF2-40B4-BE49-F238E27FC236}">
                <a16:creationId xmlns:a16="http://schemas.microsoft.com/office/drawing/2014/main" id="{68AC23AB-A4A4-4B7F-AFF9-E7C5191B4658}"/>
              </a:ext>
            </a:extLst>
          </p:cNvPr>
          <p:cNvPicPr>
            <a:picLocks noChangeAspect="1"/>
          </p:cNvPicPr>
          <p:nvPr/>
        </p:nvPicPr>
        <p:blipFill>
          <a:blip r:embed="rId5"/>
          <a:stretch>
            <a:fillRect/>
          </a:stretch>
        </p:blipFill>
        <p:spPr>
          <a:xfrm>
            <a:off x="599339" y="1286635"/>
            <a:ext cx="7755038" cy="4572000"/>
          </a:xfrm>
          <a:prstGeom prst="rect">
            <a:avLst/>
          </a:prstGeom>
        </p:spPr>
      </p:pic>
      <p:pic>
        <p:nvPicPr>
          <p:cNvPr id="9" name="Picture 8">
            <a:extLst>
              <a:ext uri="{FF2B5EF4-FFF2-40B4-BE49-F238E27FC236}">
                <a16:creationId xmlns:a16="http://schemas.microsoft.com/office/drawing/2014/main" id="{B629D1DE-DC2E-48BF-9873-9A17BA7F9D33}"/>
              </a:ext>
            </a:extLst>
          </p:cNvPr>
          <p:cNvPicPr>
            <a:picLocks noChangeAspect="1"/>
          </p:cNvPicPr>
          <p:nvPr/>
        </p:nvPicPr>
        <p:blipFill>
          <a:blip r:embed="rId6"/>
          <a:stretch>
            <a:fillRect/>
          </a:stretch>
        </p:blipFill>
        <p:spPr>
          <a:xfrm>
            <a:off x="7336993" y="2186819"/>
            <a:ext cx="4572000" cy="778092"/>
          </a:xfrm>
          <a:prstGeom prst="rect">
            <a:avLst/>
          </a:prstGeom>
        </p:spPr>
      </p:pic>
      <p:pic>
        <p:nvPicPr>
          <p:cNvPr id="10" name="Picture 9">
            <a:extLst>
              <a:ext uri="{FF2B5EF4-FFF2-40B4-BE49-F238E27FC236}">
                <a16:creationId xmlns:a16="http://schemas.microsoft.com/office/drawing/2014/main" id="{E3C62FA3-3B72-4C7E-9E18-943E7CC3AE61}"/>
              </a:ext>
            </a:extLst>
          </p:cNvPr>
          <p:cNvPicPr>
            <a:picLocks noChangeAspect="1"/>
          </p:cNvPicPr>
          <p:nvPr/>
        </p:nvPicPr>
        <p:blipFill>
          <a:blip r:embed="rId7"/>
          <a:stretch>
            <a:fillRect/>
          </a:stretch>
        </p:blipFill>
        <p:spPr>
          <a:xfrm>
            <a:off x="7336993" y="3400810"/>
            <a:ext cx="4572000" cy="699510"/>
          </a:xfrm>
          <a:prstGeom prst="rect">
            <a:avLst/>
          </a:prstGeom>
        </p:spPr>
      </p:pic>
      <p:pic>
        <p:nvPicPr>
          <p:cNvPr id="12" name="Picture 11">
            <a:extLst>
              <a:ext uri="{FF2B5EF4-FFF2-40B4-BE49-F238E27FC236}">
                <a16:creationId xmlns:a16="http://schemas.microsoft.com/office/drawing/2014/main" id="{05D24692-0ACC-4E5C-B1CD-685A1B9BA3AE}"/>
              </a:ext>
            </a:extLst>
          </p:cNvPr>
          <p:cNvPicPr>
            <a:picLocks noChangeAspect="1"/>
          </p:cNvPicPr>
          <p:nvPr/>
        </p:nvPicPr>
        <p:blipFill>
          <a:blip r:embed="rId8"/>
          <a:stretch>
            <a:fillRect/>
          </a:stretch>
        </p:blipFill>
        <p:spPr>
          <a:xfrm>
            <a:off x="8016239" y="4536219"/>
            <a:ext cx="3820261" cy="476693"/>
          </a:xfrm>
          <a:prstGeom prst="rect">
            <a:avLst/>
          </a:prstGeom>
        </p:spPr>
      </p:pic>
    </p:spTree>
    <p:extLst>
      <p:ext uri="{BB962C8B-B14F-4D97-AF65-F5344CB8AC3E}">
        <p14:creationId xmlns:p14="http://schemas.microsoft.com/office/powerpoint/2010/main" val="57931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2801-5D3A-46FD-AF42-1D5A27878E06}"/>
              </a:ext>
            </a:extLst>
          </p:cNvPr>
          <p:cNvSpPr>
            <a:spLocks noGrp="1"/>
          </p:cNvSpPr>
          <p:nvPr>
            <p:ph type="title"/>
          </p:nvPr>
        </p:nvSpPr>
        <p:spPr/>
        <p:txBody>
          <a:bodyPr/>
          <a:lstStyle/>
          <a:p>
            <a:r>
              <a:rPr lang="en-US" dirty="0"/>
              <a:t>Naïve Bayes example</a:t>
            </a:r>
          </a:p>
        </p:txBody>
      </p:sp>
      <p:pic>
        <p:nvPicPr>
          <p:cNvPr id="5" name="Content Placeholder 4">
            <a:extLst>
              <a:ext uri="{FF2B5EF4-FFF2-40B4-BE49-F238E27FC236}">
                <a16:creationId xmlns:a16="http://schemas.microsoft.com/office/drawing/2014/main" id="{E301AD25-7023-46EC-BD46-1C7ED74F1505}"/>
              </a:ext>
            </a:extLst>
          </p:cNvPr>
          <p:cNvPicPr>
            <a:picLocks noGrp="1" noChangeAspect="1"/>
          </p:cNvPicPr>
          <p:nvPr>
            <p:ph idx="1"/>
          </p:nvPr>
        </p:nvPicPr>
        <p:blipFill>
          <a:blip r:embed="rId3"/>
          <a:stretch>
            <a:fillRect/>
          </a:stretch>
        </p:blipFill>
        <p:spPr>
          <a:xfrm>
            <a:off x="1776730" y="1937544"/>
            <a:ext cx="8801100" cy="3762375"/>
          </a:xfrm>
          <a:prstGeom prst="rect">
            <a:avLst/>
          </a:prstGeom>
        </p:spPr>
      </p:pic>
    </p:spTree>
    <p:extLst>
      <p:ext uri="{BB962C8B-B14F-4D97-AF65-F5344CB8AC3E}">
        <p14:creationId xmlns:p14="http://schemas.microsoft.com/office/powerpoint/2010/main" val="3156026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68367-9473-4AEE-960F-A4AB5EC77A29}"/>
              </a:ext>
            </a:extLst>
          </p:cNvPr>
          <p:cNvSpPr>
            <a:spLocks noGrp="1"/>
          </p:cNvSpPr>
          <p:nvPr>
            <p:ph type="title"/>
          </p:nvPr>
        </p:nvSpPr>
        <p:spPr/>
        <p:txBody>
          <a:bodyPr/>
          <a:lstStyle/>
          <a:p>
            <a:r>
              <a:rPr lang="en-US" dirty="0"/>
              <a:t>Naïve Bayes example (continued)</a:t>
            </a:r>
          </a:p>
        </p:txBody>
      </p:sp>
      <p:pic>
        <p:nvPicPr>
          <p:cNvPr id="4" name="Picture 3">
            <a:extLst>
              <a:ext uri="{FF2B5EF4-FFF2-40B4-BE49-F238E27FC236}">
                <a16:creationId xmlns:a16="http://schemas.microsoft.com/office/drawing/2014/main" id="{C2864477-E366-4C36-ADD1-B1A9143D0594}"/>
              </a:ext>
            </a:extLst>
          </p:cNvPr>
          <p:cNvPicPr>
            <a:picLocks noChangeAspect="1"/>
          </p:cNvPicPr>
          <p:nvPr/>
        </p:nvPicPr>
        <p:blipFill>
          <a:blip r:embed="rId3"/>
          <a:stretch>
            <a:fillRect/>
          </a:stretch>
        </p:blipFill>
        <p:spPr>
          <a:xfrm>
            <a:off x="401003" y="1388674"/>
            <a:ext cx="6510658" cy="3813246"/>
          </a:xfrm>
          <a:prstGeom prst="rect">
            <a:avLst/>
          </a:prstGeom>
        </p:spPr>
      </p:pic>
      <p:pic>
        <p:nvPicPr>
          <p:cNvPr id="5" name="Picture 4">
            <a:extLst>
              <a:ext uri="{FF2B5EF4-FFF2-40B4-BE49-F238E27FC236}">
                <a16:creationId xmlns:a16="http://schemas.microsoft.com/office/drawing/2014/main" id="{DBFDEB6B-16B5-40D0-AA44-AFBAD10D1893}"/>
              </a:ext>
            </a:extLst>
          </p:cNvPr>
          <p:cNvPicPr>
            <a:picLocks noChangeAspect="1"/>
          </p:cNvPicPr>
          <p:nvPr/>
        </p:nvPicPr>
        <p:blipFill>
          <a:blip r:embed="rId4"/>
          <a:stretch>
            <a:fillRect/>
          </a:stretch>
        </p:blipFill>
        <p:spPr>
          <a:xfrm>
            <a:off x="6310947" y="1527952"/>
            <a:ext cx="4342877" cy="2282048"/>
          </a:xfrm>
          <a:prstGeom prst="rect">
            <a:avLst/>
          </a:prstGeom>
        </p:spPr>
      </p:pic>
      <p:pic>
        <p:nvPicPr>
          <p:cNvPr id="6" name="Picture 5">
            <a:extLst>
              <a:ext uri="{FF2B5EF4-FFF2-40B4-BE49-F238E27FC236}">
                <a16:creationId xmlns:a16="http://schemas.microsoft.com/office/drawing/2014/main" id="{146A321C-D6B7-43E2-AB38-66EE573F7F5F}"/>
              </a:ext>
            </a:extLst>
          </p:cNvPr>
          <p:cNvPicPr>
            <a:picLocks noChangeAspect="1"/>
          </p:cNvPicPr>
          <p:nvPr/>
        </p:nvPicPr>
        <p:blipFill>
          <a:blip r:embed="rId5"/>
          <a:stretch>
            <a:fillRect/>
          </a:stretch>
        </p:blipFill>
        <p:spPr>
          <a:xfrm>
            <a:off x="401003" y="1220259"/>
            <a:ext cx="10731746" cy="4150076"/>
          </a:xfrm>
          <a:prstGeom prst="rect">
            <a:avLst/>
          </a:prstGeom>
        </p:spPr>
      </p:pic>
      <p:pic>
        <p:nvPicPr>
          <p:cNvPr id="8" name="Picture 7">
            <a:extLst>
              <a:ext uri="{FF2B5EF4-FFF2-40B4-BE49-F238E27FC236}">
                <a16:creationId xmlns:a16="http://schemas.microsoft.com/office/drawing/2014/main" id="{EB574CF9-7B83-49CF-9CF9-913607DADC05}"/>
              </a:ext>
            </a:extLst>
          </p:cNvPr>
          <p:cNvPicPr>
            <a:picLocks noChangeAspect="1"/>
          </p:cNvPicPr>
          <p:nvPr/>
        </p:nvPicPr>
        <p:blipFill>
          <a:blip r:embed="rId6"/>
          <a:stretch>
            <a:fillRect/>
          </a:stretch>
        </p:blipFill>
        <p:spPr>
          <a:xfrm>
            <a:off x="380683" y="1279526"/>
            <a:ext cx="11269501" cy="3813245"/>
          </a:xfrm>
          <a:prstGeom prst="rect">
            <a:avLst/>
          </a:prstGeom>
        </p:spPr>
      </p:pic>
      <p:pic>
        <p:nvPicPr>
          <p:cNvPr id="9" name="Picture 8">
            <a:extLst>
              <a:ext uri="{FF2B5EF4-FFF2-40B4-BE49-F238E27FC236}">
                <a16:creationId xmlns:a16="http://schemas.microsoft.com/office/drawing/2014/main" id="{301DDD74-A5F0-4AD6-9789-E8CFF7E862F4}"/>
              </a:ext>
            </a:extLst>
          </p:cNvPr>
          <p:cNvPicPr>
            <a:picLocks noChangeAspect="1"/>
          </p:cNvPicPr>
          <p:nvPr/>
        </p:nvPicPr>
        <p:blipFill>
          <a:blip r:embed="rId7"/>
          <a:stretch>
            <a:fillRect/>
          </a:stretch>
        </p:blipFill>
        <p:spPr>
          <a:xfrm>
            <a:off x="6570402" y="5001879"/>
            <a:ext cx="4114800" cy="1391771"/>
          </a:xfrm>
          <a:prstGeom prst="rect">
            <a:avLst/>
          </a:prstGeom>
        </p:spPr>
      </p:pic>
      <p:pic>
        <p:nvPicPr>
          <p:cNvPr id="10" name="Picture 9">
            <a:extLst>
              <a:ext uri="{FF2B5EF4-FFF2-40B4-BE49-F238E27FC236}">
                <a16:creationId xmlns:a16="http://schemas.microsoft.com/office/drawing/2014/main" id="{E47483AF-7D8A-49A3-84CF-4BA5CFC897B0}"/>
              </a:ext>
            </a:extLst>
          </p:cNvPr>
          <p:cNvPicPr>
            <a:picLocks noChangeAspect="1"/>
          </p:cNvPicPr>
          <p:nvPr/>
        </p:nvPicPr>
        <p:blipFill>
          <a:blip r:embed="rId8"/>
          <a:stretch>
            <a:fillRect/>
          </a:stretch>
        </p:blipFill>
        <p:spPr>
          <a:xfrm>
            <a:off x="1428303" y="5001879"/>
            <a:ext cx="4114800" cy="1331259"/>
          </a:xfrm>
          <a:prstGeom prst="rect">
            <a:avLst/>
          </a:prstGeom>
        </p:spPr>
      </p:pic>
    </p:spTree>
    <p:extLst>
      <p:ext uri="{BB962C8B-B14F-4D97-AF65-F5344CB8AC3E}">
        <p14:creationId xmlns:p14="http://schemas.microsoft.com/office/powerpoint/2010/main" val="250582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5252-774E-4707-A7D0-5C97AD400BD2}"/>
              </a:ext>
            </a:extLst>
          </p:cNvPr>
          <p:cNvSpPr>
            <a:spLocks noGrp="1"/>
          </p:cNvSpPr>
          <p:nvPr>
            <p:ph type="title"/>
          </p:nvPr>
        </p:nvSpPr>
        <p:spPr/>
        <p:txBody>
          <a:bodyPr/>
          <a:lstStyle/>
          <a:p>
            <a:r>
              <a:rPr lang="en-US" dirty="0"/>
              <a:t>Steps – supervised learning</a:t>
            </a:r>
          </a:p>
        </p:txBody>
      </p:sp>
      <p:sp>
        <p:nvSpPr>
          <p:cNvPr id="3" name="Content Placeholder 2">
            <a:extLst>
              <a:ext uri="{FF2B5EF4-FFF2-40B4-BE49-F238E27FC236}">
                <a16:creationId xmlns:a16="http://schemas.microsoft.com/office/drawing/2014/main" id="{B85C7182-FD99-4A1A-B9D1-1B1AA7640E44}"/>
              </a:ext>
            </a:extLst>
          </p:cNvPr>
          <p:cNvSpPr>
            <a:spLocks noGrp="1"/>
          </p:cNvSpPr>
          <p:nvPr>
            <p:ph idx="1"/>
          </p:nvPr>
        </p:nvSpPr>
        <p:spPr/>
        <p:txBody>
          <a:bodyPr/>
          <a:lstStyle/>
          <a:p>
            <a:pPr marL="514350" indent="-514350">
              <a:buFont typeface="+mj-lt"/>
              <a:buAutoNum type="arabicPeriod"/>
            </a:pPr>
            <a:r>
              <a:rPr lang="en-US" dirty="0"/>
              <a:t>Gathering data</a:t>
            </a:r>
          </a:p>
          <a:p>
            <a:pPr marL="514350" indent="-514350">
              <a:buFont typeface="+mj-lt"/>
              <a:buAutoNum type="arabicPeriod"/>
            </a:pPr>
            <a:r>
              <a:rPr lang="en-US" dirty="0"/>
              <a:t>Preparing that data (pre-processing)</a:t>
            </a:r>
          </a:p>
          <a:p>
            <a:pPr marL="514350" indent="-514350">
              <a:buFont typeface="+mj-lt"/>
              <a:buAutoNum type="arabicPeriod"/>
            </a:pPr>
            <a:r>
              <a:rPr lang="en-US" dirty="0"/>
              <a:t>Choosing models </a:t>
            </a:r>
          </a:p>
          <a:p>
            <a:pPr marL="514350" indent="-514350">
              <a:buFont typeface="+mj-lt"/>
              <a:buAutoNum type="arabicPeriod"/>
            </a:pPr>
            <a:r>
              <a:rPr lang="en-US" dirty="0"/>
              <a:t>Model training </a:t>
            </a:r>
          </a:p>
          <a:p>
            <a:pPr marL="514350" indent="-514350">
              <a:buFont typeface="+mj-lt"/>
              <a:buAutoNum type="arabicPeriod"/>
            </a:pPr>
            <a:r>
              <a:rPr lang="en-US" dirty="0"/>
              <a:t>Model evaluation</a:t>
            </a:r>
          </a:p>
          <a:p>
            <a:pPr marL="514350" indent="-514350">
              <a:buFont typeface="+mj-lt"/>
              <a:buAutoNum type="arabicPeriod"/>
            </a:pPr>
            <a:r>
              <a:rPr lang="en-US" i="1" dirty="0"/>
              <a:t>Hyperparameter tuning</a:t>
            </a:r>
          </a:p>
          <a:p>
            <a:pPr marL="514350" indent="-514350">
              <a:buFont typeface="+mj-lt"/>
              <a:buAutoNum type="arabicPeriod"/>
            </a:pPr>
            <a:r>
              <a:rPr lang="en-US" dirty="0"/>
              <a:t>Prediction (for new inputs)</a:t>
            </a:r>
          </a:p>
          <a:p>
            <a:endParaRPr lang="en-US" dirty="0"/>
          </a:p>
        </p:txBody>
      </p:sp>
    </p:spTree>
    <p:extLst>
      <p:ext uri="{BB962C8B-B14F-4D97-AF65-F5344CB8AC3E}">
        <p14:creationId xmlns:p14="http://schemas.microsoft.com/office/powerpoint/2010/main" val="3519987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9FEC-4509-499E-A5F0-FBE005D6CC40}"/>
              </a:ext>
            </a:extLst>
          </p:cNvPr>
          <p:cNvSpPr>
            <a:spLocks noGrp="1"/>
          </p:cNvSpPr>
          <p:nvPr>
            <p:ph type="title"/>
          </p:nvPr>
        </p:nvSpPr>
        <p:spPr/>
        <p:txBody>
          <a:bodyPr/>
          <a:lstStyle/>
          <a:p>
            <a:r>
              <a:rPr lang="en-US" dirty="0"/>
              <a:t>Decision Tree Classification </a:t>
            </a:r>
          </a:p>
        </p:txBody>
      </p:sp>
      <p:pic>
        <p:nvPicPr>
          <p:cNvPr id="5" name="Content Placeholder 4">
            <a:extLst>
              <a:ext uri="{FF2B5EF4-FFF2-40B4-BE49-F238E27FC236}">
                <a16:creationId xmlns:a16="http://schemas.microsoft.com/office/drawing/2014/main" id="{5D31CAE7-C45E-41C5-9482-613DC9A2B80C}"/>
              </a:ext>
            </a:extLst>
          </p:cNvPr>
          <p:cNvPicPr>
            <a:picLocks noGrp="1" noChangeAspect="1"/>
          </p:cNvPicPr>
          <p:nvPr>
            <p:ph idx="1"/>
          </p:nvPr>
        </p:nvPicPr>
        <p:blipFill>
          <a:blip r:embed="rId3"/>
          <a:stretch>
            <a:fillRect/>
          </a:stretch>
        </p:blipFill>
        <p:spPr>
          <a:xfrm>
            <a:off x="838200" y="1568212"/>
            <a:ext cx="6649403" cy="4182348"/>
          </a:xfrm>
          <a:prstGeom prst="rect">
            <a:avLst/>
          </a:prstGeom>
        </p:spPr>
      </p:pic>
      <p:pic>
        <p:nvPicPr>
          <p:cNvPr id="6" name="Picture 5">
            <a:extLst>
              <a:ext uri="{FF2B5EF4-FFF2-40B4-BE49-F238E27FC236}">
                <a16:creationId xmlns:a16="http://schemas.microsoft.com/office/drawing/2014/main" id="{C89E5399-205F-4473-9981-D22006493C31}"/>
              </a:ext>
            </a:extLst>
          </p:cNvPr>
          <p:cNvPicPr>
            <a:picLocks noChangeAspect="1"/>
          </p:cNvPicPr>
          <p:nvPr/>
        </p:nvPicPr>
        <p:blipFill>
          <a:blip r:embed="rId4"/>
          <a:stretch>
            <a:fillRect/>
          </a:stretch>
        </p:blipFill>
        <p:spPr>
          <a:xfrm>
            <a:off x="7591018" y="1778219"/>
            <a:ext cx="4469446" cy="3301562"/>
          </a:xfrm>
          <a:prstGeom prst="rect">
            <a:avLst/>
          </a:prstGeom>
        </p:spPr>
      </p:pic>
      <p:sp>
        <p:nvSpPr>
          <p:cNvPr id="7" name="Rectangle 6">
            <a:extLst>
              <a:ext uri="{FF2B5EF4-FFF2-40B4-BE49-F238E27FC236}">
                <a16:creationId xmlns:a16="http://schemas.microsoft.com/office/drawing/2014/main" id="{E053453A-CB45-47E0-8FAC-EDBBD2DF2C94}"/>
              </a:ext>
            </a:extLst>
          </p:cNvPr>
          <p:cNvSpPr/>
          <p:nvPr/>
        </p:nvSpPr>
        <p:spPr>
          <a:xfrm>
            <a:off x="1541390" y="3315208"/>
            <a:ext cx="5570609"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106C0"/>
                </a:solidFill>
              </a:rPr>
              <a:t>Split 1</a:t>
            </a:r>
          </a:p>
        </p:txBody>
      </p:sp>
      <p:sp>
        <p:nvSpPr>
          <p:cNvPr id="8" name="Rectangle 7">
            <a:extLst>
              <a:ext uri="{FF2B5EF4-FFF2-40B4-BE49-F238E27FC236}">
                <a16:creationId xmlns:a16="http://schemas.microsoft.com/office/drawing/2014/main" id="{2A7E35D3-931B-4683-84B4-9C44D8BAC67C}"/>
              </a:ext>
            </a:extLst>
          </p:cNvPr>
          <p:cNvSpPr/>
          <p:nvPr/>
        </p:nvSpPr>
        <p:spPr>
          <a:xfrm rot="16200000" flipV="1">
            <a:off x="3657212" y="2550082"/>
            <a:ext cx="137160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106C0"/>
                </a:solidFill>
              </a:rPr>
              <a:t>Split 2</a:t>
            </a:r>
          </a:p>
        </p:txBody>
      </p:sp>
      <p:sp>
        <p:nvSpPr>
          <p:cNvPr id="9" name="Rectangle 8">
            <a:extLst>
              <a:ext uri="{FF2B5EF4-FFF2-40B4-BE49-F238E27FC236}">
                <a16:creationId xmlns:a16="http://schemas.microsoft.com/office/drawing/2014/main" id="{A03E86C2-198F-44C2-A06C-FF805A5DC9E1}"/>
              </a:ext>
            </a:extLst>
          </p:cNvPr>
          <p:cNvSpPr/>
          <p:nvPr/>
        </p:nvSpPr>
        <p:spPr>
          <a:xfrm rot="16200000">
            <a:off x="5004427" y="4208780"/>
            <a:ext cx="155448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106C0"/>
                </a:solidFill>
              </a:rPr>
              <a:t>Split 3</a:t>
            </a:r>
          </a:p>
        </p:txBody>
      </p:sp>
      <p:sp>
        <p:nvSpPr>
          <p:cNvPr id="10" name="Rectangle 9">
            <a:extLst>
              <a:ext uri="{FF2B5EF4-FFF2-40B4-BE49-F238E27FC236}">
                <a16:creationId xmlns:a16="http://schemas.microsoft.com/office/drawing/2014/main" id="{1551FB2C-0A3E-46A2-800F-F6D7435286EA}"/>
              </a:ext>
            </a:extLst>
          </p:cNvPr>
          <p:cNvSpPr/>
          <p:nvPr/>
        </p:nvSpPr>
        <p:spPr>
          <a:xfrm>
            <a:off x="5861967" y="4490861"/>
            <a:ext cx="1188720" cy="18288"/>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106C0"/>
                </a:solidFill>
              </a:rPr>
              <a:t>Split 4</a:t>
            </a:r>
          </a:p>
        </p:txBody>
      </p:sp>
    </p:spTree>
    <p:extLst>
      <p:ext uri="{BB962C8B-B14F-4D97-AF65-F5344CB8AC3E}">
        <p14:creationId xmlns:p14="http://schemas.microsoft.com/office/powerpoint/2010/main" val="98075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A889-3480-4A92-AF40-82A3AECBB813}"/>
              </a:ext>
            </a:extLst>
          </p:cNvPr>
          <p:cNvSpPr>
            <a:spLocks noGrp="1"/>
          </p:cNvSpPr>
          <p:nvPr>
            <p:ph type="title"/>
          </p:nvPr>
        </p:nvSpPr>
        <p:spPr/>
        <p:txBody>
          <a:bodyPr/>
          <a:lstStyle/>
          <a:p>
            <a:r>
              <a:rPr lang="en-US" dirty="0"/>
              <a:t>Random Forest Classification </a:t>
            </a:r>
          </a:p>
        </p:txBody>
      </p:sp>
      <p:sp>
        <p:nvSpPr>
          <p:cNvPr id="3" name="Content Placeholder 2">
            <a:extLst>
              <a:ext uri="{FF2B5EF4-FFF2-40B4-BE49-F238E27FC236}">
                <a16:creationId xmlns:a16="http://schemas.microsoft.com/office/drawing/2014/main" id="{A778BD2C-2B14-43C8-AFCF-064A2F750543}"/>
              </a:ext>
            </a:extLst>
          </p:cNvPr>
          <p:cNvSpPr>
            <a:spLocks noGrp="1"/>
          </p:cNvSpPr>
          <p:nvPr>
            <p:ph idx="1"/>
          </p:nvPr>
        </p:nvSpPr>
        <p:spPr/>
        <p:txBody>
          <a:bodyPr/>
          <a:lstStyle/>
          <a:p>
            <a:pPr marL="0" indent="0">
              <a:buNone/>
            </a:pPr>
            <a:r>
              <a:rPr lang="en-US" dirty="0"/>
              <a:t>An </a:t>
            </a:r>
            <a:r>
              <a:rPr lang="en-US" b="1" dirty="0"/>
              <a:t>ensemble learning </a:t>
            </a:r>
            <a:r>
              <a:rPr lang="en-US" dirty="0"/>
              <a:t>method</a:t>
            </a:r>
          </a:p>
          <a:p>
            <a:pPr lvl="1"/>
            <a:r>
              <a:rPr lang="en-US" dirty="0"/>
              <a:t>Uses multiple algorithms (or an algorithm multiple times) to obtain better predictive performance</a:t>
            </a:r>
          </a:p>
          <a:p>
            <a:r>
              <a:rPr lang="en-US" dirty="0"/>
              <a:t>How does it work?</a:t>
            </a:r>
          </a:p>
          <a:p>
            <a:pPr marL="914400" lvl="1" indent="-457200">
              <a:buFont typeface="+mj-lt"/>
              <a:buAutoNum type="arabicPeriod"/>
            </a:pPr>
            <a:r>
              <a:rPr lang="en-US" sz="2600" dirty="0"/>
              <a:t>Pick random K data points from the training set</a:t>
            </a:r>
          </a:p>
          <a:p>
            <a:pPr marL="914400" lvl="1" indent="-457200">
              <a:buFont typeface="+mj-lt"/>
              <a:buAutoNum type="arabicPeriod"/>
            </a:pPr>
            <a:r>
              <a:rPr lang="en-US" sz="2600" dirty="0"/>
              <a:t>Build the decision tree for these K data points</a:t>
            </a:r>
          </a:p>
          <a:p>
            <a:pPr marL="914400" lvl="1" indent="-457200">
              <a:buFont typeface="+mj-lt"/>
              <a:buAutoNum type="arabicPeriod"/>
            </a:pPr>
            <a:r>
              <a:rPr lang="en-US" sz="2600" dirty="0"/>
              <a:t>Choose the number of trees (N) to build and repeat steps 1 &amp; 2</a:t>
            </a:r>
          </a:p>
          <a:p>
            <a:pPr marL="914400" lvl="1" indent="-457200">
              <a:buFont typeface="+mj-lt"/>
              <a:buAutoNum type="arabicPeriod"/>
            </a:pPr>
            <a:r>
              <a:rPr lang="en-US" sz="2600" dirty="0"/>
              <a:t>For a new data point, make each of these N trees predict the category to which the data point belongs and assign the new data point to the category that wins majority vote</a:t>
            </a:r>
          </a:p>
          <a:p>
            <a:endParaRPr lang="en-US" dirty="0"/>
          </a:p>
        </p:txBody>
      </p:sp>
    </p:spTree>
    <p:extLst>
      <p:ext uri="{BB962C8B-B14F-4D97-AF65-F5344CB8AC3E}">
        <p14:creationId xmlns:p14="http://schemas.microsoft.com/office/powerpoint/2010/main" val="2561824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79DF-0690-4A7C-ACFA-B8ECB13EA9AA}"/>
              </a:ext>
            </a:extLst>
          </p:cNvPr>
          <p:cNvSpPr>
            <a:spLocks noGrp="1"/>
          </p:cNvSpPr>
          <p:nvPr>
            <p:ph type="title"/>
          </p:nvPr>
        </p:nvSpPr>
        <p:spPr/>
        <p:txBody>
          <a:bodyPr/>
          <a:lstStyle/>
          <a:p>
            <a:r>
              <a:rPr lang="en-US" dirty="0"/>
              <a:t>Support Vector Machine (SVM) – intuition </a:t>
            </a:r>
          </a:p>
        </p:txBody>
      </p:sp>
      <p:pic>
        <p:nvPicPr>
          <p:cNvPr id="4098" name="Picture 2" descr="https://cdn-images-1.medium.com/max/800/1*nUpw5agP-Vefm4Uinteq-A.png">
            <a:extLst>
              <a:ext uri="{FF2B5EF4-FFF2-40B4-BE49-F238E27FC236}">
                <a16:creationId xmlns:a16="http://schemas.microsoft.com/office/drawing/2014/main" id="{FD2AFBC1-F2DB-4A19-BB14-B9B7AFA390D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3158" y="1583316"/>
            <a:ext cx="8920977"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elated image">
            <a:extLst>
              <a:ext uri="{FF2B5EF4-FFF2-40B4-BE49-F238E27FC236}">
                <a16:creationId xmlns:a16="http://schemas.microsoft.com/office/drawing/2014/main" id="{AF853DD2-5E93-4122-AB0F-A712B5D74E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168" y="1446760"/>
            <a:ext cx="8981711"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91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Support vector machines (no linear decision boundaries).">
            <a:extLst>
              <a:ext uri="{FF2B5EF4-FFF2-40B4-BE49-F238E27FC236}">
                <a16:creationId xmlns:a16="http://schemas.microsoft.com/office/drawing/2014/main" id="{19CED698-C394-40E2-824D-A91E55CA286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34000" y="681037"/>
            <a:ext cx="6543675" cy="27336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A5615D-DBD2-4E5A-9621-7BC18303F288}"/>
              </a:ext>
            </a:extLst>
          </p:cNvPr>
          <p:cNvSpPr>
            <a:spLocks noGrp="1"/>
          </p:cNvSpPr>
          <p:nvPr>
            <p:ph type="title"/>
          </p:nvPr>
        </p:nvSpPr>
        <p:spPr/>
        <p:txBody>
          <a:bodyPr/>
          <a:lstStyle/>
          <a:p>
            <a:r>
              <a:rPr lang="en-US" dirty="0"/>
              <a:t>Kernel SVM</a:t>
            </a:r>
          </a:p>
        </p:txBody>
      </p:sp>
      <p:sp>
        <p:nvSpPr>
          <p:cNvPr id="7" name="Content Placeholder 6">
            <a:extLst>
              <a:ext uri="{FF2B5EF4-FFF2-40B4-BE49-F238E27FC236}">
                <a16:creationId xmlns:a16="http://schemas.microsoft.com/office/drawing/2014/main" id="{230B32EC-FFCF-4F50-87BC-DDBA7D8F4D8D}"/>
              </a:ext>
            </a:extLst>
          </p:cNvPr>
          <p:cNvSpPr>
            <a:spLocks noGrp="1"/>
          </p:cNvSpPr>
          <p:nvPr>
            <p:ph idx="1"/>
          </p:nvPr>
        </p:nvSpPr>
        <p:spPr>
          <a:xfrm>
            <a:off x="838200" y="1279527"/>
            <a:ext cx="4495800" cy="4897436"/>
          </a:xfrm>
        </p:spPr>
        <p:txBody>
          <a:bodyPr>
            <a:normAutofit/>
          </a:bodyPr>
          <a:lstStyle/>
          <a:p>
            <a:r>
              <a:rPr lang="en-US" sz="2500" b="1" dirty="0"/>
              <a:t>Kernel trick: </a:t>
            </a:r>
            <a:r>
              <a:rPr lang="en-US" sz="2500" dirty="0"/>
              <a:t>transforming data into another dimension that has a clear dividing margin between classes of data. </a:t>
            </a:r>
          </a:p>
          <a:p>
            <a:endParaRPr lang="en-US" sz="2500" dirty="0"/>
          </a:p>
        </p:txBody>
      </p:sp>
      <p:pic>
        <p:nvPicPr>
          <p:cNvPr id="5122" name="Picture 2" descr="Image result for kernel functions visualization">
            <a:extLst>
              <a:ext uri="{FF2B5EF4-FFF2-40B4-BE49-F238E27FC236}">
                <a16:creationId xmlns:a16="http://schemas.microsoft.com/office/drawing/2014/main" id="{56DE34D7-4308-4203-8199-DADC81B9C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194183"/>
            <a:ext cx="6913880" cy="323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361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6085-3A73-40C4-95DD-9E8C6D3BEF9D}"/>
              </a:ext>
            </a:extLst>
          </p:cNvPr>
          <p:cNvSpPr>
            <a:spLocks noGrp="1"/>
          </p:cNvSpPr>
          <p:nvPr>
            <p:ph type="title"/>
          </p:nvPr>
        </p:nvSpPr>
        <p:spPr/>
        <p:txBody>
          <a:bodyPr/>
          <a:lstStyle/>
          <a:p>
            <a:r>
              <a:rPr lang="en-US" dirty="0"/>
              <a:t>Gaussian RBF Kernel </a:t>
            </a:r>
          </a:p>
        </p:txBody>
      </p:sp>
      <p:pic>
        <p:nvPicPr>
          <p:cNvPr id="5" name="Content Placeholder 4" descr="A close up of a logo&#10;&#10;Description automatically generated">
            <a:extLst>
              <a:ext uri="{FF2B5EF4-FFF2-40B4-BE49-F238E27FC236}">
                <a16:creationId xmlns:a16="http://schemas.microsoft.com/office/drawing/2014/main" id="{81C2862F-62A8-46A1-A22E-BCAEC34FB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852" y="1279526"/>
            <a:ext cx="10553573" cy="4877433"/>
          </a:xfrm>
        </p:spPr>
      </p:pic>
    </p:spTree>
    <p:extLst>
      <p:ext uri="{BB962C8B-B14F-4D97-AF65-F5344CB8AC3E}">
        <p14:creationId xmlns:p14="http://schemas.microsoft.com/office/powerpoint/2010/main" val="331917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96F2-09E9-4FCE-B9D6-DE3C027E1FA8}"/>
              </a:ext>
            </a:extLst>
          </p:cNvPr>
          <p:cNvSpPr>
            <a:spLocks noGrp="1"/>
          </p:cNvSpPr>
          <p:nvPr>
            <p:ph type="title"/>
          </p:nvPr>
        </p:nvSpPr>
        <p:spPr/>
        <p:txBody>
          <a:bodyPr/>
          <a:lstStyle/>
          <a:p>
            <a:r>
              <a:rPr lang="en-US" dirty="0"/>
              <a:t>Classification – model comparison </a:t>
            </a:r>
          </a:p>
        </p:txBody>
      </p:sp>
      <p:graphicFrame>
        <p:nvGraphicFramePr>
          <p:cNvPr id="4" name="Content Placeholder 3">
            <a:extLst>
              <a:ext uri="{FF2B5EF4-FFF2-40B4-BE49-F238E27FC236}">
                <a16:creationId xmlns:a16="http://schemas.microsoft.com/office/drawing/2014/main" id="{1AD0F638-08EE-47A0-96B5-B37DD25FAFEB}"/>
              </a:ext>
            </a:extLst>
          </p:cNvPr>
          <p:cNvGraphicFramePr>
            <a:graphicFrameLocks noGrp="1"/>
          </p:cNvGraphicFramePr>
          <p:nvPr>
            <p:ph idx="1"/>
            <p:extLst>
              <p:ext uri="{D42A27DB-BD31-4B8C-83A1-F6EECF244321}">
                <p14:modId xmlns:p14="http://schemas.microsoft.com/office/powerpoint/2010/main" val="2747699771"/>
              </p:ext>
            </p:extLst>
          </p:nvPr>
        </p:nvGraphicFramePr>
        <p:xfrm>
          <a:off x="838200" y="1459865"/>
          <a:ext cx="10515600" cy="4338320"/>
        </p:xfrm>
        <a:graphic>
          <a:graphicData uri="http://schemas.openxmlformats.org/drawingml/2006/table">
            <a:tbl>
              <a:tblPr firstRow="1" bandRow="1">
                <a:tableStyleId>{5C22544A-7EE6-4342-B048-85BDC9FD1C3A}</a:tableStyleId>
              </a:tblPr>
              <a:tblGrid>
                <a:gridCol w="2372360">
                  <a:extLst>
                    <a:ext uri="{9D8B030D-6E8A-4147-A177-3AD203B41FA5}">
                      <a16:colId xmlns:a16="http://schemas.microsoft.com/office/drawing/2014/main" val="1059364897"/>
                    </a:ext>
                  </a:extLst>
                </a:gridCol>
                <a:gridCol w="3972560">
                  <a:extLst>
                    <a:ext uri="{9D8B030D-6E8A-4147-A177-3AD203B41FA5}">
                      <a16:colId xmlns:a16="http://schemas.microsoft.com/office/drawing/2014/main" val="1004508910"/>
                    </a:ext>
                  </a:extLst>
                </a:gridCol>
                <a:gridCol w="4170680">
                  <a:extLst>
                    <a:ext uri="{9D8B030D-6E8A-4147-A177-3AD203B41FA5}">
                      <a16:colId xmlns:a16="http://schemas.microsoft.com/office/drawing/2014/main" val="665136892"/>
                    </a:ext>
                  </a:extLst>
                </a:gridCol>
              </a:tblGrid>
              <a:tr h="370840">
                <a:tc>
                  <a:txBody>
                    <a:bodyPr/>
                    <a:lstStyle/>
                    <a:p>
                      <a:r>
                        <a:rPr lang="en-US" dirty="0"/>
                        <a:t>Model</a:t>
                      </a:r>
                    </a:p>
                  </a:txBody>
                  <a:tcPr/>
                </a:tc>
                <a:tc>
                  <a:txBody>
                    <a:bodyPr/>
                    <a:lstStyle/>
                    <a:p>
                      <a:r>
                        <a:rPr lang="en-US" dirty="0"/>
                        <a:t>Pros </a:t>
                      </a:r>
                    </a:p>
                  </a:txBody>
                  <a:tcPr/>
                </a:tc>
                <a:tc>
                  <a:txBody>
                    <a:bodyPr/>
                    <a:lstStyle/>
                    <a:p>
                      <a:r>
                        <a:rPr lang="en-US" dirty="0"/>
                        <a:t>Cons</a:t>
                      </a:r>
                    </a:p>
                  </a:txBody>
                  <a:tcPr/>
                </a:tc>
                <a:extLst>
                  <a:ext uri="{0D108BD9-81ED-4DB2-BD59-A6C34878D82A}">
                    <a16:rowId xmlns:a16="http://schemas.microsoft.com/office/drawing/2014/main" val="1181598450"/>
                  </a:ext>
                </a:extLst>
              </a:tr>
              <a:tr h="370840">
                <a:tc>
                  <a:txBody>
                    <a:bodyPr/>
                    <a:lstStyle/>
                    <a:p>
                      <a:r>
                        <a:rPr lang="en-US" dirty="0"/>
                        <a:t>Logistic Regression</a:t>
                      </a:r>
                    </a:p>
                  </a:txBody>
                  <a:tcPr anchor="ctr"/>
                </a:tc>
                <a:tc>
                  <a:txBody>
                    <a:bodyPr/>
                    <a:lstStyle/>
                    <a:p>
                      <a:r>
                        <a:rPr lang="en-US" sz="1600" dirty="0"/>
                        <a:t>Probabilistic approach, gives information about statistical significance of features</a:t>
                      </a:r>
                    </a:p>
                  </a:txBody>
                  <a:tcPr anchor="ctr"/>
                </a:tc>
                <a:tc>
                  <a:txBody>
                    <a:bodyPr/>
                    <a:lstStyle/>
                    <a:p>
                      <a:r>
                        <a:rPr lang="en-US" sz="1600" dirty="0"/>
                        <a:t>The Logistic Regression Assumptions</a:t>
                      </a:r>
                    </a:p>
                  </a:txBody>
                  <a:tcPr anchor="ctr"/>
                </a:tc>
                <a:extLst>
                  <a:ext uri="{0D108BD9-81ED-4DB2-BD59-A6C34878D82A}">
                    <a16:rowId xmlns:a16="http://schemas.microsoft.com/office/drawing/2014/main" val="3438031523"/>
                  </a:ext>
                </a:extLst>
              </a:tr>
              <a:tr h="370840">
                <a:tc>
                  <a:txBody>
                    <a:bodyPr/>
                    <a:lstStyle/>
                    <a:p>
                      <a:r>
                        <a:rPr lang="en-US" dirty="0"/>
                        <a:t>K-NN</a:t>
                      </a:r>
                    </a:p>
                  </a:txBody>
                  <a:tcPr anchor="ctr"/>
                </a:tc>
                <a:tc>
                  <a:txBody>
                    <a:bodyPr/>
                    <a:lstStyle/>
                    <a:p>
                      <a:r>
                        <a:rPr lang="en-US" sz="1600" dirty="0"/>
                        <a:t>Simple to understand, fast and efficient </a:t>
                      </a:r>
                    </a:p>
                  </a:txBody>
                  <a:tcPr anchor="ctr"/>
                </a:tc>
                <a:tc>
                  <a:txBody>
                    <a:bodyPr/>
                    <a:lstStyle/>
                    <a:p>
                      <a:r>
                        <a:rPr lang="en-US" sz="1600" dirty="0"/>
                        <a:t>Need to choose the number of neighbors k</a:t>
                      </a:r>
                    </a:p>
                  </a:txBody>
                  <a:tcPr anchor="ctr"/>
                </a:tc>
                <a:extLst>
                  <a:ext uri="{0D108BD9-81ED-4DB2-BD59-A6C34878D82A}">
                    <a16:rowId xmlns:a16="http://schemas.microsoft.com/office/drawing/2014/main" val="2379385963"/>
                  </a:ext>
                </a:extLst>
              </a:tr>
              <a:tr h="370840">
                <a:tc>
                  <a:txBody>
                    <a:bodyPr/>
                    <a:lstStyle/>
                    <a:p>
                      <a:r>
                        <a:rPr lang="en-US" dirty="0"/>
                        <a:t>SVM </a:t>
                      </a:r>
                    </a:p>
                  </a:txBody>
                  <a:tcPr anchor="ctr"/>
                </a:tc>
                <a:tc>
                  <a:txBody>
                    <a:bodyPr/>
                    <a:lstStyle/>
                    <a:p>
                      <a:r>
                        <a:rPr lang="en-US" sz="1600" b="0" i="0" u="none" strike="noStrike" kern="1200" baseline="0" dirty="0">
                          <a:solidFill>
                            <a:schemeClr val="dk1"/>
                          </a:solidFill>
                          <a:latin typeface="+mn-lt"/>
                          <a:ea typeface="+mn-ea"/>
                          <a:cs typeface="+mn-cs"/>
                        </a:rPr>
                        <a:t>Performant, not biased by outliers,</a:t>
                      </a:r>
                    </a:p>
                    <a:p>
                      <a:r>
                        <a:rPr lang="en-US" sz="1600" b="0" i="0" u="none" strike="noStrike" kern="1200" baseline="0" dirty="0">
                          <a:solidFill>
                            <a:schemeClr val="dk1"/>
                          </a:solidFill>
                          <a:latin typeface="+mn-lt"/>
                          <a:ea typeface="+mn-ea"/>
                          <a:cs typeface="+mn-cs"/>
                        </a:rPr>
                        <a:t>not sensitive to overfitting</a:t>
                      </a:r>
                      <a:endParaRPr lang="en-US" sz="1600" dirty="0"/>
                    </a:p>
                  </a:txBody>
                  <a:tcPr anchor="ctr"/>
                </a:tc>
                <a:tc>
                  <a:txBody>
                    <a:bodyPr/>
                    <a:lstStyle/>
                    <a:p>
                      <a:r>
                        <a:rPr lang="en-US" sz="1600" b="0" i="0" u="none" strike="noStrike" kern="1200" baseline="0" dirty="0">
                          <a:solidFill>
                            <a:schemeClr val="dk1"/>
                          </a:solidFill>
                          <a:latin typeface="+mn-lt"/>
                          <a:ea typeface="+mn-ea"/>
                          <a:cs typeface="+mn-cs"/>
                        </a:rPr>
                        <a:t>Not appropriate for non linear problems, not the best choice for large number of features</a:t>
                      </a:r>
                      <a:endParaRPr lang="en-US" sz="1600" dirty="0"/>
                    </a:p>
                  </a:txBody>
                  <a:tcPr anchor="ctr"/>
                </a:tc>
                <a:extLst>
                  <a:ext uri="{0D108BD9-81ED-4DB2-BD59-A6C34878D82A}">
                    <a16:rowId xmlns:a16="http://schemas.microsoft.com/office/drawing/2014/main" val="4084836042"/>
                  </a:ext>
                </a:extLst>
              </a:tr>
              <a:tr h="370840">
                <a:tc>
                  <a:txBody>
                    <a:bodyPr/>
                    <a:lstStyle/>
                    <a:p>
                      <a:r>
                        <a:rPr lang="en-US" dirty="0"/>
                        <a:t>Kernel SVM </a:t>
                      </a:r>
                    </a:p>
                  </a:txBody>
                  <a:tcPr anchor="ctr"/>
                </a:tc>
                <a:tc>
                  <a:txBody>
                    <a:bodyPr/>
                    <a:lstStyle/>
                    <a:p>
                      <a:r>
                        <a:rPr lang="en-US" sz="1600" b="0" i="0" u="none" strike="noStrike" kern="1200" baseline="0" dirty="0">
                          <a:solidFill>
                            <a:schemeClr val="dk1"/>
                          </a:solidFill>
                          <a:latin typeface="+mn-lt"/>
                          <a:ea typeface="+mn-ea"/>
                          <a:cs typeface="+mn-cs"/>
                        </a:rPr>
                        <a:t>High performance on nonlinear problems, not biased by outliers, not sensitive to overfitting</a:t>
                      </a:r>
                      <a:endParaRPr lang="en-US" sz="1600" dirty="0"/>
                    </a:p>
                  </a:txBody>
                  <a:tcPr anchor="ctr"/>
                </a:tc>
                <a:tc>
                  <a:txBody>
                    <a:bodyPr/>
                    <a:lstStyle/>
                    <a:p>
                      <a:r>
                        <a:rPr lang="en-US" sz="1600" b="0" i="0" u="none" strike="noStrike" kern="1200" baseline="0" dirty="0">
                          <a:solidFill>
                            <a:schemeClr val="dk1"/>
                          </a:solidFill>
                          <a:latin typeface="+mn-lt"/>
                          <a:ea typeface="+mn-ea"/>
                          <a:cs typeface="+mn-cs"/>
                        </a:rPr>
                        <a:t>Not the best choice for large number of features, more complex</a:t>
                      </a:r>
                      <a:endParaRPr lang="en-US" sz="1600" dirty="0"/>
                    </a:p>
                  </a:txBody>
                  <a:tcPr anchor="ctr"/>
                </a:tc>
                <a:extLst>
                  <a:ext uri="{0D108BD9-81ED-4DB2-BD59-A6C34878D82A}">
                    <a16:rowId xmlns:a16="http://schemas.microsoft.com/office/drawing/2014/main" val="760987186"/>
                  </a:ext>
                </a:extLst>
              </a:tr>
              <a:tr h="370840">
                <a:tc>
                  <a:txBody>
                    <a:bodyPr/>
                    <a:lstStyle/>
                    <a:p>
                      <a:r>
                        <a:rPr lang="en-US" dirty="0"/>
                        <a:t>Naive Bayes</a:t>
                      </a:r>
                    </a:p>
                  </a:txBody>
                  <a:tcPr anchor="ctr"/>
                </a:tc>
                <a:tc>
                  <a:txBody>
                    <a:bodyPr/>
                    <a:lstStyle/>
                    <a:p>
                      <a:r>
                        <a:rPr lang="en-US" sz="1600" b="0" i="0" u="none" strike="noStrike" kern="1200" baseline="0" dirty="0">
                          <a:solidFill>
                            <a:schemeClr val="dk1"/>
                          </a:solidFill>
                          <a:latin typeface="+mn-lt"/>
                          <a:ea typeface="+mn-ea"/>
                          <a:cs typeface="+mn-cs"/>
                        </a:rPr>
                        <a:t>Efficient, not biased by outliers, works on nonlinear problems, probabilistic approach</a:t>
                      </a:r>
                      <a:endParaRPr lang="en-US" sz="1600" dirty="0"/>
                    </a:p>
                  </a:txBody>
                  <a:tcPr anchor="ctr"/>
                </a:tc>
                <a:tc>
                  <a:txBody>
                    <a:bodyPr/>
                    <a:lstStyle/>
                    <a:p>
                      <a:r>
                        <a:rPr lang="en-US" sz="1600" b="0" i="0" u="none" strike="noStrike" kern="1200" baseline="0" dirty="0">
                          <a:solidFill>
                            <a:schemeClr val="dk1"/>
                          </a:solidFill>
                          <a:latin typeface="+mn-lt"/>
                          <a:ea typeface="+mn-ea"/>
                          <a:cs typeface="+mn-cs"/>
                        </a:rPr>
                        <a:t>Based on the assumption that features have same statistical relevance</a:t>
                      </a:r>
                      <a:endParaRPr lang="en-US" sz="1600" dirty="0"/>
                    </a:p>
                  </a:txBody>
                  <a:tcPr anchor="ctr"/>
                </a:tc>
                <a:extLst>
                  <a:ext uri="{0D108BD9-81ED-4DB2-BD59-A6C34878D82A}">
                    <a16:rowId xmlns:a16="http://schemas.microsoft.com/office/drawing/2014/main" val="1043511185"/>
                  </a:ext>
                </a:extLst>
              </a:tr>
              <a:tr h="370840">
                <a:tc>
                  <a:txBody>
                    <a:bodyPr/>
                    <a:lstStyle/>
                    <a:p>
                      <a:r>
                        <a:rPr lang="en-US" sz="1800" b="0" i="0" u="none" strike="noStrike" kern="1200" baseline="0" dirty="0">
                          <a:solidFill>
                            <a:schemeClr val="dk1"/>
                          </a:solidFill>
                          <a:latin typeface="+mn-lt"/>
                          <a:ea typeface="+mn-ea"/>
                          <a:cs typeface="+mn-cs"/>
                        </a:rPr>
                        <a:t>Decision Tree Classification</a:t>
                      </a:r>
                      <a:endParaRPr lang="en-US" dirty="0"/>
                    </a:p>
                  </a:txBody>
                  <a:tcPr anchor="ctr"/>
                </a:tc>
                <a:tc>
                  <a:txBody>
                    <a:bodyPr/>
                    <a:lstStyle/>
                    <a:p>
                      <a:r>
                        <a:rPr lang="en-US" sz="1600" b="0" i="0" u="none" strike="noStrike" kern="1200" baseline="0" dirty="0">
                          <a:solidFill>
                            <a:schemeClr val="dk1"/>
                          </a:solidFill>
                          <a:latin typeface="+mn-lt"/>
                          <a:ea typeface="+mn-ea"/>
                          <a:cs typeface="+mn-cs"/>
                        </a:rPr>
                        <a:t>Interpretability, no need for feature scaling, works on both linear / nonlinear problems</a:t>
                      </a:r>
                      <a:endParaRPr lang="en-US" sz="1600" dirty="0"/>
                    </a:p>
                  </a:txBody>
                  <a:tcPr anchor="ctr"/>
                </a:tc>
                <a:tc>
                  <a:txBody>
                    <a:bodyPr/>
                    <a:lstStyle/>
                    <a:p>
                      <a:r>
                        <a:rPr lang="en-US" sz="1600" b="0" i="0" u="none" strike="noStrike" kern="1200" baseline="0" dirty="0">
                          <a:solidFill>
                            <a:schemeClr val="dk1"/>
                          </a:solidFill>
                          <a:latin typeface="+mn-lt"/>
                          <a:ea typeface="+mn-ea"/>
                          <a:cs typeface="+mn-cs"/>
                        </a:rPr>
                        <a:t>Poor results on small datasets,</a:t>
                      </a:r>
                    </a:p>
                    <a:p>
                      <a:r>
                        <a:rPr lang="en-US" sz="1600" b="0" i="0" u="none" strike="noStrike" kern="1200" baseline="0" dirty="0">
                          <a:solidFill>
                            <a:schemeClr val="dk1"/>
                          </a:solidFill>
                          <a:latin typeface="+mn-lt"/>
                          <a:ea typeface="+mn-ea"/>
                          <a:cs typeface="+mn-cs"/>
                        </a:rPr>
                        <a:t>overfitting can easily occur</a:t>
                      </a:r>
                      <a:endParaRPr lang="en-US" sz="1600" dirty="0"/>
                    </a:p>
                  </a:txBody>
                  <a:tcPr anchor="ctr"/>
                </a:tc>
                <a:extLst>
                  <a:ext uri="{0D108BD9-81ED-4DB2-BD59-A6C34878D82A}">
                    <a16:rowId xmlns:a16="http://schemas.microsoft.com/office/drawing/2014/main" val="2408109998"/>
                  </a:ext>
                </a:extLst>
              </a:tr>
              <a:tr h="370840">
                <a:tc>
                  <a:txBody>
                    <a:bodyPr/>
                    <a:lstStyle/>
                    <a:p>
                      <a:r>
                        <a:rPr lang="en-US" sz="1800" b="0" i="0" u="none" strike="noStrike" kern="1200" baseline="0" dirty="0">
                          <a:solidFill>
                            <a:schemeClr val="dk1"/>
                          </a:solidFill>
                          <a:latin typeface="+mn-lt"/>
                          <a:ea typeface="+mn-ea"/>
                          <a:cs typeface="+mn-cs"/>
                        </a:rPr>
                        <a:t>Random Forest Classification</a:t>
                      </a:r>
                      <a:endParaRPr lang="en-US" dirty="0"/>
                    </a:p>
                  </a:txBody>
                  <a:tcPr anchor="ctr"/>
                </a:tc>
                <a:tc>
                  <a:txBody>
                    <a:bodyPr/>
                    <a:lstStyle/>
                    <a:p>
                      <a:r>
                        <a:rPr lang="en-US" sz="1600" b="0" i="0" u="none" strike="noStrike" kern="1200" baseline="0" dirty="0">
                          <a:solidFill>
                            <a:schemeClr val="dk1"/>
                          </a:solidFill>
                          <a:latin typeface="+mn-lt"/>
                          <a:ea typeface="+mn-ea"/>
                          <a:cs typeface="+mn-cs"/>
                        </a:rPr>
                        <a:t>Powerful and accurate, good performance on many problems </a:t>
                      </a:r>
                      <a:r>
                        <a:rPr lang="en-US" sz="1600" b="0" i="0" u="none" strike="noStrike" kern="1200" baseline="0">
                          <a:solidFill>
                            <a:schemeClr val="dk1"/>
                          </a:solidFill>
                          <a:latin typeface="+mn-lt"/>
                          <a:ea typeface="+mn-ea"/>
                          <a:cs typeface="+mn-cs"/>
                        </a:rPr>
                        <a:t>including non-linear</a:t>
                      </a:r>
                      <a:endParaRPr lang="en-US" sz="1600" dirty="0"/>
                    </a:p>
                  </a:txBody>
                  <a:tcPr anchor="ctr"/>
                </a:tc>
                <a:tc>
                  <a:txBody>
                    <a:bodyPr/>
                    <a:lstStyle/>
                    <a:p>
                      <a:r>
                        <a:rPr lang="en-US" sz="1600" b="0" i="0" u="none" strike="noStrike" kern="1200" baseline="0" dirty="0">
                          <a:solidFill>
                            <a:schemeClr val="dk1"/>
                          </a:solidFill>
                          <a:latin typeface="+mn-lt"/>
                          <a:ea typeface="+mn-ea"/>
                          <a:cs typeface="+mn-cs"/>
                        </a:rPr>
                        <a:t>No interpretability, overfitting can easily occur, need to choose the number of trees</a:t>
                      </a:r>
                      <a:endParaRPr lang="en-US" sz="1600" dirty="0"/>
                    </a:p>
                  </a:txBody>
                  <a:tcPr anchor="ctr"/>
                </a:tc>
                <a:extLst>
                  <a:ext uri="{0D108BD9-81ED-4DB2-BD59-A6C34878D82A}">
                    <a16:rowId xmlns:a16="http://schemas.microsoft.com/office/drawing/2014/main" val="2105038116"/>
                  </a:ext>
                </a:extLst>
              </a:tr>
            </a:tbl>
          </a:graphicData>
        </a:graphic>
      </p:graphicFrame>
    </p:spTree>
    <p:extLst>
      <p:ext uri="{BB962C8B-B14F-4D97-AF65-F5344CB8AC3E}">
        <p14:creationId xmlns:p14="http://schemas.microsoft.com/office/powerpoint/2010/main" val="3396232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EAFE-AB60-4770-A85B-DF1EB55E5C92}"/>
              </a:ext>
            </a:extLst>
          </p:cNvPr>
          <p:cNvSpPr>
            <a:spLocks noGrp="1"/>
          </p:cNvSpPr>
          <p:nvPr>
            <p:ph type="title"/>
          </p:nvPr>
        </p:nvSpPr>
        <p:spPr/>
        <p:txBody>
          <a:bodyPr/>
          <a:lstStyle/>
          <a:p>
            <a:r>
              <a:rPr lang="en-US" dirty="0"/>
              <a:t>Summary</a:t>
            </a:r>
          </a:p>
        </p:txBody>
      </p:sp>
      <p:graphicFrame>
        <p:nvGraphicFramePr>
          <p:cNvPr id="4" name="Content Placeholder 3">
            <a:extLst>
              <a:ext uri="{FF2B5EF4-FFF2-40B4-BE49-F238E27FC236}">
                <a16:creationId xmlns:a16="http://schemas.microsoft.com/office/drawing/2014/main" id="{42284E0E-EE66-4885-91C1-A21C0A4119D0}"/>
              </a:ext>
            </a:extLst>
          </p:cNvPr>
          <p:cNvGraphicFramePr>
            <a:graphicFrameLocks noGrp="1"/>
          </p:cNvGraphicFramePr>
          <p:nvPr>
            <p:ph idx="1"/>
            <p:extLst>
              <p:ext uri="{D42A27DB-BD31-4B8C-83A1-F6EECF244321}">
                <p14:modId xmlns:p14="http://schemas.microsoft.com/office/powerpoint/2010/main" val="2322494831"/>
              </p:ext>
            </p:extLst>
          </p:nvPr>
        </p:nvGraphicFramePr>
        <p:xfrm>
          <a:off x="838200" y="1146875"/>
          <a:ext cx="10863020" cy="5345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597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071C-BEBE-4DA3-A3A5-334B729E4A17}"/>
              </a:ext>
            </a:extLst>
          </p:cNvPr>
          <p:cNvSpPr>
            <a:spLocks noGrp="1"/>
          </p:cNvSpPr>
          <p:nvPr>
            <p:ph type="title"/>
          </p:nvPr>
        </p:nvSpPr>
        <p:spPr/>
        <p:txBody>
          <a:bodyPr/>
          <a:lstStyle/>
          <a:p>
            <a:r>
              <a:rPr lang="en-US" dirty="0"/>
              <a:t>Quick Python note</a:t>
            </a:r>
          </a:p>
        </p:txBody>
      </p:sp>
      <p:sp>
        <p:nvSpPr>
          <p:cNvPr id="3" name="Content Placeholder 2">
            <a:extLst>
              <a:ext uri="{FF2B5EF4-FFF2-40B4-BE49-F238E27FC236}">
                <a16:creationId xmlns:a16="http://schemas.microsoft.com/office/drawing/2014/main" id="{FA174578-46BB-408C-83CF-C81617C37ABA}"/>
              </a:ext>
            </a:extLst>
          </p:cNvPr>
          <p:cNvSpPr>
            <a:spLocks noGrp="1"/>
          </p:cNvSpPr>
          <p:nvPr>
            <p:ph idx="1"/>
          </p:nvPr>
        </p:nvSpPr>
        <p:spPr>
          <a:xfrm>
            <a:off x="838200" y="1971040"/>
            <a:ext cx="10515600" cy="4205923"/>
          </a:xfrm>
        </p:spPr>
        <p:txBody>
          <a:bodyPr/>
          <a:lstStyle/>
          <a:p>
            <a:r>
              <a:rPr lang="en-US" dirty="0"/>
              <a:t>Classes</a:t>
            </a:r>
          </a:p>
          <a:p>
            <a:pPr lvl="1"/>
            <a:r>
              <a:rPr lang="en-US" dirty="0"/>
              <a:t>The model of something we want to build </a:t>
            </a:r>
          </a:p>
          <a:p>
            <a:r>
              <a:rPr lang="en-US" dirty="0"/>
              <a:t>Objects </a:t>
            </a:r>
          </a:p>
          <a:p>
            <a:pPr lvl="1"/>
            <a:r>
              <a:rPr lang="en-US" dirty="0"/>
              <a:t>An instance of the class</a:t>
            </a:r>
          </a:p>
          <a:p>
            <a:r>
              <a:rPr lang="en-US" dirty="0"/>
              <a:t>Method</a:t>
            </a:r>
          </a:p>
          <a:p>
            <a:pPr lvl="1"/>
            <a:r>
              <a:rPr lang="en-US" dirty="0"/>
              <a:t>A tool we can use on the object to complete a specific action </a:t>
            </a:r>
          </a:p>
        </p:txBody>
      </p:sp>
    </p:spTree>
    <p:extLst>
      <p:ext uri="{BB962C8B-B14F-4D97-AF65-F5344CB8AC3E}">
        <p14:creationId xmlns:p14="http://schemas.microsoft.com/office/powerpoint/2010/main" val="102248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6940-45C1-43C7-AA1D-9232EED06072}"/>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03AED204-83C7-49B5-A572-678AA034EDCD}"/>
              </a:ext>
            </a:extLst>
          </p:cNvPr>
          <p:cNvSpPr>
            <a:spLocks noGrp="1"/>
          </p:cNvSpPr>
          <p:nvPr>
            <p:ph idx="1"/>
          </p:nvPr>
        </p:nvSpPr>
        <p:spPr>
          <a:xfrm>
            <a:off x="838200" y="1690690"/>
            <a:ext cx="10515600" cy="4351338"/>
          </a:xfrm>
        </p:spPr>
        <p:txBody>
          <a:bodyPr>
            <a:normAutofit fontScale="92500" lnSpcReduction="10000"/>
          </a:bodyPr>
          <a:lstStyle/>
          <a:p>
            <a:r>
              <a:rPr lang="en-US" dirty="0"/>
              <a:t>Missing data</a:t>
            </a:r>
          </a:p>
          <a:p>
            <a:pPr lvl="1"/>
            <a:r>
              <a:rPr lang="en-US" dirty="0"/>
              <a:t>Deletion</a:t>
            </a:r>
          </a:p>
          <a:p>
            <a:pPr lvl="1"/>
            <a:r>
              <a:rPr lang="en-US" dirty="0"/>
              <a:t>Imputation </a:t>
            </a:r>
          </a:p>
          <a:p>
            <a:r>
              <a:rPr lang="en-US" dirty="0"/>
              <a:t>Encoding (for categorical variables)</a:t>
            </a:r>
          </a:p>
          <a:p>
            <a:pPr lvl="1"/>
            <a:r>
              <a:rPr lang="en-US" dirty="0"/>
              <a:t>Multiple Levels</a:t>
            </a:r>
          </a:p>
          <a:p>
            <a:pPr lvl="1"/>
            <a:r>
              <a:rPr lang="en-US" dirty="0"/>
              <a:t>Dummy (binary) variables, one for each level </a:t>
            </a:r>
          </a:p>
          <a:p>
            <a:r>
              <a:rPr lang="en-US" dirty="0"/>
              <a:t>Feature scaling </a:t>
            </a:r>
          </a:p>
          <a:p>
            <a:endParaRPr lang="en-US" dirty="0"/>
          </a:p>
          <a:p>
            <a:r>
              <a:rPr lang="en-US" dirty="0"/>
              <a:t>Feature engineering: process of using domain knowledge of the data to create features that make ML algorithms work. Difficult, time-consuming, expensive!</a:t>
            </a:r>
          </a:p>
          <a:p>
            <a:endParaRPr lang="en-US" dirty="0"/>
          </a:p>
        </p:txBody>
      </p:sp>
    </p:spTree>
    <p:extLst>
      <p:ext uri="{BB962C8B-B14F-4D97-AF65-F5344CB8AC3E}">
        <p14:creationId xmlns:p14="http://schemas.microsoft.com/office/powerpoint/2010/main" val="355784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4261-9188-45E3-9C0E-CB05FBA7310C}"/>
              </a:ext>
            </a:extLst>
          </p:cNvPr>
          <p:cNvSpPr>
            <a:spLocks noGrp="1"/>
          </p:cNvSpPr>
          <p:nvPr>
            <p:ph type="title"/>
          </p:nvPr>
        </p:nvSpPr>
        <p:spPr/>
        <p:txBody>
          <a:bodyPr/>
          <a:lstStyle/>
          <a:p>
            <a:r>
              <a:rPr lang="en-US" dirty="0"/>
              <a:t>Missing data – possible reasons</a:t>
            </a:r>
          </a:p>
        </p:txBody>
      </p:sp>
      <p:sp>
        <p:nvSpPr>
          <p:cNvPr id="3" name="Content Placeholder 2">
            <a:extLst>
              <a:ext uri="{FF2B5EF4-FFF2-40B4-BE49-F238E27FC236}">
                <a16:creationId xmlns:a16="http://schemas.microsoft.com/office/drawing/2014/main" id="{19BE0D42-C305-41B5-860B-45D31D07FB39}"/>
              </a:ext>
            </a:extLst>
          </p:cNvPr>
          <p:cNvSpPr>
            <a:spLocks noGrp="1"/>
          </p:cNvSpPr>
          <p:nvPr>
            <p:ph idx="1"/>
          </p:nvPr>
        </p:nvSpPr>
        <p:spPr>
          <a:xfrm>
            <a:off x="838200" y="1814051"/>
            <a:ext cx="10515600" cy="4351338"/>
          </a:xfrm>
        </p:spPr>
        <p:txBody>
          <a:bodyPr/>
          <a:lstStyle/>
          <a:p>
            <a:r>
              <a:rPr lang="en-US" dirty="0"/>
              <a:t>Missing completely at random (MCAR) – rarely the case</a:t>
            </a:r>
          </a:p>
          <a:p>
            <a:pPr lvl="1"/>
            <a:r>
              <a:rPr lang="en-US" dirty="0"/>
              <a:t>The reasons for missing data are independent both of observable and of unobservable parameters of interest and occur entirely at random. </a:t>
            </a:r>
          </a:p>
          <a:p>
            <a:r>
              <a:rPr lang="en-US" dirty="0"/>
              <a:t>Missing at random (MAR) </a:t>
            </a:r>
          </a:p>
          <a:p>
            <a:pPr lvl="1"/>
            <a:r>
              <a:rPr lang="en-US" dirty="0"/>
              <a:t>The probability of missing is independent of values of the outcome variable, after conditioning on other observed variables. </a:t>
            </a:r>
          </a:p>
          <a:p>
            <a:r>
              <a:rPr lang="en-US" dirty="0"/>
              <a:t>Missing not at random (MNAR) – worst case </a:t>
            </a:r>
          </a:p>
          <a:p>
            <a:pPr lvl="1"/>
            <a:r>
              <a:rPr lang="en-US" dirty="0"/>
              <a:t>The missing data depends both on observed variables and the outcome variable. </a:t>
            </a:r>
          </a:p>
          <a:p>
            <a:pPr lvl="1"/>
            <a:r>
              <a:rPr lang="en-US" dirty="0"/>
              <a:t>There are approaches to account</a:t>
            </a:r>
          </a:p>
          <a:p>
            <a:endParaRPr lang="en-US" dirty="0"/>
          </a:p>
        </p:txBody>
      </p:sp>
    </p:spTree>
    <p:extLst>
      <p:ext uri="{BB962C8B-B14F-4D97-AF65-F5344CB8AC3E}">
        <p14:creationId xmlns:p14="http://schemas.microsoft.com/office/powerpoint/2010/main" val="85418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6EAB-E851-45AE-B7B6-193DBDF6417E}"/>
              </a:ext>
            </a:extLst>
          </p:cNvPr>
          <p:cNvSpPr>
            <a:spLocks noGrp="1"/>
          </p:cNvSpPr>
          <p:nvPr>
            <p:ph type="title"/>
          </p:nvPr>
        </p:nvSpPr>
        <p:spPr>
          <a:xfrm>
            <a:off x="838200" y="365128"/>
            <a:ext cx="10515600" cy="661032"/>
          </a:xfrm>
        </p:spPr>
        <p:txBody>
          <a:bodyPr>
            <a:normAutofit fontScale="90000"/>
          </a:bodyPr>
          <a:lstStyle/>
          <a:p>
            <a:r>
              <a:rPr lang="en-US" dirty="0"/>
              <a:t>Missing data – what to do</a:t>
            </a:r>
          </a:p>
        </p:txBody>
      </p:sp>
      <p:graphicFrame>
        <p:nvGraphicFramePr>
          <p:cNvPr id="4" name="Content Placeholder 3">
            <a:extLst>
              <a:ext uri="{FF2B5EF4-FFF2-40B4-BE49-F238E27FC236}">
                <a16:creationId xmlns:a16="http://schemas.microsoft.com/office/drawing/2014/main" id="{A7639017-D864-4145-B32A-9DAF38B2D722}"/>
              </a:ext>
            </a:extLst>
          </p:cNvPr>
          <p:cNvGraphicFramePr>
            <a:graphicFrameLocks noGrp="1"/>
          </p:cNvGraphicFramePr>
          <p:nvPr>
            <p:ph idx="1"/>
            <p:extLst>
              <p:ext uri="{D42A27DB-BD31-4B8C-83A1-F6EECF244321}">
                <p14:modId xmlns:p14="http://schemas.microsoft.com/office/powerpoint/2010/main" val="2493880843"/>
              </p:ext>
            </p:extLst>
          </p:nvPr>
        </p:nvGraphicFramePr>
        <p:xfrm>
          <a:off x="711200" y="1168400"/>
          <a:ext cx="11074400" cy="5161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E39F0CD-0B71-4C53-9BEB-D94C352978BD}"/>
              </a:ext>
            </a:extLst>
          </p:cNvPr>
          <p:cNvSpPr/>
          <p:nvPr/>
        </p:nvSpPr>
        <p:spPr>
          <a:xfrm>
            <a:off x="8900160" y="1676400"/>
            <a:ext cx="3048000" cy="46532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7D10E0-07BF-44C3-8EBF-4856E228145F}"/>
              </a:ext>
            </a:extLst>
          </p:cNvPr>
          <p:cNvSpPr/>
          <p:nvPr/>
        </p:nvSpPr>
        <p:spPr>
          <a:xfrm>
            <a:off x="548640" y="2113280"/>
            <a:ext cx="4246880" cy="1930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59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07A8-EA72-4BC3-8D2E-0520A58C0BE8}"/>
              </a:ext>
            </a:extLst>
          </p:cNvPr>
          <p:cNvSpPr>
            <a:spLocks noGrp="1"/>
          </p:cNvSpPr>
          <p:nvPr>
            <p:ph type="title"/>
          </p:nvPr>
        </p:nvSpPr>
        <p:spPr>
          <a:xfrm>
            <a:off x="838200" y="365127"/>
            <a:ext cx="10515600" cy="914400"/>
          </a:xfrm>
        </p:spPr>
        <p:txBody>
          <a:bodyPr/>
          <a:lstStyle/>
          <a:p>
            <a:r>
              <a:rPr lang="en-US" dirty="0"/>
              <a:t>Imputation – Missing Data</a:t>
            </a:r>
          </a:p>
        </p:txBody>
      </p:sp>
      <p:sp>
        <p:nvSpPr>
          <p:cNvPr id="3" name="Content Placeholder 2">
            <a:extLst>
              <a:ext uri="{FF2B5EF4-FFF2-40B4-BE49-F238E27FC236}">
                <a16:creationId xmlns:a16="http://schemas.microsoft.com/office/drawing/2014/main" id="{E30DD632-6655-4004-AC9B-84D049149FA5}"/>
              </a:ext>
            </a:extLst>
          </p:cNvPr>
          <p:cNvSpPr>
            <a:spLocks noGrp="1"/>
          </p:cNvSpPr>
          <p:nvPr>
            <p:ph idx="1"/>
          </p:nvPr>
        </p:nvSpPr>
        <p:spPr>
          <a:xfrm>
            <a:off x="838200" y="1625600"/>
            <a:ext cx="10515600" cy="4551363"/>
          </a:xfrm>
        </p:spPr>
        <p:txBody>
          <a:bodyPr/>
          <a:lstStyle/>
          <a:p>
            <a:pPr marL="0" indent="0">
              <a:buNone/>
            </a:pPr>
            <a:r>
              <a:rPr lang="en-US" dirty="0"/>
              <a:t>Replace the missing data with substitute values</a:t>
            </a:r>
          </a:p>
          <a:p>
            <a:r>
              <a:rPr lang="en-US" dirty="0"/>
              <a:t>Mean, Median, Mode of available cases (of the same variable) </a:t>
            </a:r>
          </a:p>
          <a:p>
            <a:r>
              <a:rPr lang="en-US" dirty="0"/>
              <a:t>Regression</a:t>
            </a:r>
          </a:p>
          <a:p>
            <a:pPr lvl="1"/>
            <a:r>
              <a:rPr lang="en-US" dirty="0"/>
              <a:t>Predicted value of the datapoint based on other variables using from a regression model; regress </a:t>
            </a:r>
            <a:r>
              <a:rPr lang="en-US" dirty="0" err="1"/>
              <a:t>X</a:t>
            </a:r>
            <a:r>
              <a:rPr lang="en-US" baseline="-25000" dirty="0" err="1"/>
              <a:t>missing</a:t>
            </a:r>
            <a:r>
              <a:rPr lang="en-US" dirty="0"/>
              <a:t> on </a:t>
            </a:r>
            <a:r>
              <a:rPr lang="en-US" dirty="0" err="1"/>
              <a:t>X</a:t>
            </a:r>
            <a:r>
              <a:rPr lang="en-US" baseline="-25000" dirty="0" err="1"/>
              <a:t>observed</a:t>
            </a:r>
            <a:endParaRPr lang="en-US" baseline="-25000" dirty="0"/>
          </a:p>
          <a:p>
            <a:r>
              <a:rPr lang="en-US" dirty="0"/>
              <a:t>Multiple imputation (more advanced)</a:t>
            </a:r>
          </a:p>
          <a:p>
            <a:pPr lvl="1"/>
            <a:r>
              <a:rPr lang="en-US" dirty="0"/>
              <a:t>See slide notes </a:t>
            </a:r>
          </a:p>
          <a:p>
            <a:pPr lvl="1"/>
            <a:r>
              <a:rPr lang="en-US" dirty="0"/>
              <a:t>R: “mice” library </a:t>
            </a:r>
          </a:p>
          <a:p>
            <a:pPr lvl="1"/>
            <a:r>
              <a:rPr lang="en-US" dirty="0"/>
              <a:t>Python: “</a:t>
            </a:r>
            <a:r>
              <a:rPr lang="en-US" dirty="0" err="1"/>
              <a:t>fancyimpute</a:t>
            </a:r>
            <a:r>
              <a:rPr lang="en-US" dirty="0"/>
              <a:t>” library</a:t>
            </a:r>
          </a:p>
        </p:txBody>
      </p:sp>
    </p:spTree>
    <p:extLst>
      <p:ext uri="{BB962C8B-B14F-4D97-AF65-F5344CB8AC3E}">
        <p14:creationId xmlns:p14="http://schemas.microsoft.com/office/powerpoint/2010/main" val="445030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6619</TotalTime>
  <Words>3176</Words>
  <Application>Microsoft Office PowerPoint</Application>
  <PresentationFormat>Widescreen</PresentationFormat>
  <Paragraphs>498</Paragraphs>
  <Slides>46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Cambria Math</vt:lpstr>
      <vt:lpstr>Times New Roman</vt:lpstr>
      <vt:lpstr>Office Theme</vt:lpstr>
      <vt:lpstr>MIS 7720  #6  Supervised Learning</vt:lpstr>
      <vt:lpstr>Supervised learning</vt:lpstr>
      <vt:lpstr>Overview</vt:lpstr>
      <vt:lpstr>Steps – supervised learning</vt:lpstr>
      <vt:lpstr>Quick Python note</vt:lpstr>
      <vt:lpstr>Data pre-processing</vt:lpstr>
      <vt:lpstr>Missing data – possible reasons</vt:lpstr>
      <vt:lpstr>Missing data – what to do</vt:lpstr>
      <vt:lpstr>Imputation – Missing Data</vt:lpstr>
      <vt:lpstr>Feature scaling </vt:lpstr>
      <vt:lpstr>Sample datasets</vt:lpstr>
      <vt:lpstr>Training and Testing</vt:lpstr>
      <vt:lpstr>Numeric Prediction models</vt:lpstr>
      <vt:lpstr>Examples</vt:lpstr>
      <vt:lpstr>Linear regression </vt:lpstr>
      <vt:lpstr>Multiple linear regression</vt:lpstr>
      <vt:lpstr>Linear regression assumptions</vt:lpstr>
      <vt:lpstr>Model evaluation – R2 , Adjusted R2 </vt:lpstr>
      <vt:lpstr>Model evaluation – RMSE, MAE</vt:lpstr>
      <vt:lpstr>Decision Tree Regression</vt:lpstr>
      <vt:lpstr>Regression tree intuition </vt:lpstr>
      <vt:lpstr>Random Forest Regression – intuition</vt:lpstr>
      <vt:lpstr>Support Vector Regression (SVR)</vt:lpstr>
      <vt:lpstr>Numeric prediction – model comparison </vt:lpstr>
      <vt:lpstr>Classification</vt:lpstr>
      <vt:lpstr>Classification examples</vt:lpstr>
      <vt:lpstr>Example – Employee Retention Analysis</vt:lpstr>
      <vt:lpstr>Model evaluation – Precision, Recall, Accuracy</vt:lpstr>
      <vt:lpstr>Model evaluation – TPR, FPR, …</vt:lpstr>
      <vt:lpstr>Model evaluation – Multiple outcomes </vt:lpstr>
      <vt:lpstr>Model evaluation – ROC, AUC</vt:lpstr>
      <vt:lpstr>Model evaluation – Precision-Recall curves</vt:lpstr>
      <vt:lpstr>Logistic Regression</vt:lpstr>
      <vt:lpstr>Logistic Regression</vt:lpstr>
      <vt:lpstr>K-Nearest Neighbor (kNN)</vt:lpstr>
      <vt:lpstr>Naïve Bayes</vt:lpstr>
      <vt:lpstr>Naïve Bayes example</vt:lpstr>
      <vt:lpstr>Naïve Bayes example</vt:lpstr>
      <vt:lpstr>Naïve Bayes example (continued)</vt:lpstr>
      <vt:lpstr>Decision Tree Classification </vt:lpstr>
      <vt:lpstr>Random Forest Classification </vt:lpstr>
      <vt:lpstr>Support Vector Machine (SVM) – intuition </vt:lpstr>
      <vt:lpstr>Kernel SVM</vt:lpstr>
      <vt:lpstr>Gaussian RBF Kernel </vt:lpstr>
      <vt:lpstr>Classification – model comparison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7720</dc:title>
  <dc:creator>Ali Mahdavi Adeli (amadeli)</dc:creator>
  <cp:lastModifiedBy>Ali Mahdavi Adeli (amadeli)</cp:lastModifiedBy>
  <cp:revision>442</cp:revision>
  <dcterms:created xsi:type="dcterms:W3CDTF">2018-12-26T17:41:53Z</dcterms:created>
  <dcterms:modified xsi:type="dcterms:W3CDTF">2021-02-07T23:31:42Z</dcterms:modified>
</cp:coreProperties>
</file>