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4"/>
  </p:notesMasterIdLst>
  <p:sldIdLst>
    <p:sldId id="257" r:id="rId2"/>
    <p:sldId id="273" r:id="rId3"/>
    <p:sldId id="260" r:id="rId4"/>
    <p:sldId id="289" r:id="rId5"/>
    <p:sldId id="275" r:id="rId6"/>
    <p:sldId id="291" r:id="rId7"/>
    <p:sldId id="277" r:id="rId8"/>
    <p:sldId id="303" r:id="rId9"/>
    <p:sldId id="276" r:id="rId10"/>
    <p:sldId id="274" r:id="rId11"/>
    <p:sldId id="279" r:id="rId12"/>
    <p:sldId id="280" r:id="rId13"/>
    <p:sldId id="281" r:id="rId14"/>
    <p:sldId id="282" r:id="rId15"/>
    <p:sldId id="283" r:id="rId16"/>
    <p:sldId id="284" r:id="rId17"/>
    <p:sldId id="285" r:id="rId18"/>
    <p:sldId id="286" r:id="rId19"/>
    <p:sldId id="287" r:id="rId20"/>
    <p:sldId id="288" r:id="rId21"/>
    <p:sldId id="290" r:id="rId22"/>
    <p:sldId id="299" r:id="rId23"/>
    <p:sldId id="300" r:id="rId24"/>
    <p:sldId id="302" r:id="rId25"/>
    <p:sldId id="301" r:id="rId26"/>
    <p:sldId id="292" r:id="rId27"/>
    <p:sldId id="293" r:id="rId28"/>
    <p:sldId id="294" r:id="rId29"/>
    <p:sldId id="296" r:id="rId30"/>
    <p:sldId id="297" r:id="rId31"/>
    <p:sldId id="295" r:id="rId32"/>
    <p:sldId id="29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1" autoAdjust="0"/>
    <p:restoredTop sz="85427" autoAdjust="0"/>
  </p:normalViewPr>
  <p:slideViewPr>
    <p:cSldViewPr snapToGrid="0">
      <p:cViewPr varScale="1">
        <p:scale>
          <a:sx n="70" d="100"/>
          <a:sy n="70" d="100"/>
        </p:scale>
        <p:origin x="1066" y="38"/>
      </p:cViewPr>
      <p:guideLst/>
    </p:cSldViewPr>
  </p:slideViewPr>
  <p:outlineViewPr>
    <p:cViewPr>
      <p:scale>
        <a:sx n="33" d="100"/>
        <a:sy n="33" d="100"/>
      </p:scale>
      <p:origin x="0" y="-10194"/>
    </p:cViewPr>
  </p:outlin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C60137-8D13-47A5-B074-B6D2346D0A0D}"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US"/>
        </a:p>
      </dgm:t>
    </dgm:pt>
    <dgm:pt modelId="{D768ACE1-51A7-4387-BD2D-690995F56CE8}">
      <dgm:prSet phldrT="[Text]"/>
      <dgm:spPr/>
      <dgm:t>
        <a:bodyPr/>
        <a:lstStyle/>
        <a:p>
          <a:r>
            <a:rPr lang="en-US" dirty="0"/>
            <a:t>Unsupervised Learning</a:t>
          </a:r>
        </a:p>
      </dgm:t>
    </dgm:pt>
    <dgm:pt modelId="{ED472391-FF56-4134-A2E0-7677E31EFA5D}" type="parTrans" cxnId="{7D2AB830-3485-43D7-842C-03CC8514166C}">
      <dgm:prSet/>
      <dgm:spPr/>
      <dgm:t>
        <a:bodyPr/>
        <a:lstStyle/>
        <a:p>
          <a:endParaRPr lang="en-US"/>
        </a:p>
      </dgm:t>
    </dgm:pt>
    <dgm:pt modelId="{B10DB6AD-9B53-4B34-BF5A-A1AFDD2D9662}" type="sibTrans" cxnId="{7D2AB830-3485-43D7-842C-03CC8514166C}">
      <dgm:prSet/>
      <dgm:spPr/>
      <dgm:t>
        <a:bodyPr/>
        <a:lstStyle/>
        <a:p>
          <a:endParaRPr lang="en-US"/>
        </a:p>
      </dgm:t>
    </dgm:pt>
    <dgm:pt modelId="{99CDFA84-0FBD-47B5-ABD6-400FDE306B68}">
      <dgm:prSet phldrT="[Text]"/>
      <dgm:spPr/>
      <dgm:t>
        <a:bodyPr/>
        <a:lstStyle/>
        <a:p>
          <a:r>
            <a:rPr lang="en-US" dirty="0"/>
            <a:t>Clustering</a:t>
          </a:r>
        </a:p>
      </dgm:t>
    </dgm:pt>
    <dgm:pt modelId="{7E105CA9-0B05-42C9-83EB-5BC9426AAD11}" type="parTrans" cxnId="{28FC2A80-D163-4CAA-9B0A-701E175EA020}">
      <dgm:prSet/>
      <dgm:spPr/>
      <dgm:t>
        <a:bodyPr/>
        <a:lstStyle/>
        <a:p>
          <a:endParaRPr lang="en-US"/>
        </a:p>
      </dgm:t>
    </dgm:pt>
    <dgm:pt modelId="{CDA79FA8-D141-40B9-A7BF-628AE6771C64}" type="sibTrans" cxnId="{28FC2A80-D163-4CAA-9B0A-701E175EA020}">
      <dgm:prSet/>
      <dgm:spPr/>
      <dgm:t>
        <a:bodyPr/>
        <a:lstStyle/>
        <a:p>
          <a:endParaRPr lang="en-US"/>
        </a:p>
      </dgm:t>
    </dgm:pt>
    <dgm:pt modelId="{52F2D6DA-7FA0-4D87-AE33-4462028E8EF1}">
      <dgm:prSet phldrT="[Text]"/>
      <dgm:spPr/>
      <dgm:t>
        <a:bodyPr/>
        <a:lstStyle/>
        <a:p>
          <a:r>
            <a:rPr lang="en-US" dirty="0"/>
            <a:t>Association Rule</a:t>
          </a:r>
        </a:p>
      </dgm:t>
    </dgm:pt>
    <dgm:pt modelId="{8E27F7AE-535F-4D17-960D-D5A8711FA33B}" type="parTrans" cxnId="{AB9381FC-AD4D-4EE1-B1AA-D2772C93E95E}">
      <dgm:prSet/>
      <dgm:spPr/>
      <dgm:t>
        <a:bodyPr/>
        <a:lstStyle/>
        <a:p>
          <a:endParaRPr lang="en-US"/>
        </a:p>
      </dgm:t>
    </dgm:pt>
    <dgm:pt modelId="{7FC1D1D8-A3F6-48D6-8EA0-809288F92272}" type="sibTrans" cxnId="{AB9381FC-AD4D-4EE1-B1AA-D2772C93E95E}">
      <dgm:prSet/>
      <dgm:spPr/>
      <dgm:t>
        <a:bodyPr/>
        <a:lstStyle/>
        <a:p>
          <a:endParaRPr lang="en-US"/>
        </a:p>
      </dgm:t>
    </dgm:pt>
    <dgm:pt modelId="{674DA913-CEEB-4482-BA46-683B2AF7B2AA}">
      <dgm:prSet phldrT="[Text]"/>
      <dgm:spPr/>
      <dgm:t>
        <a:bodyPr/>
        <a:lstStyle/>
        <a:p>
          <a:r>
            <a:rPr lang="en-US" dirty="0"/>
            <a:t>K-means </a:t>
          </a:r>
        </a:p>
      </dgm:t>
    </dgm:pt>
    <dgm:pt modelId="{E2DE9799-EEBA-4677-942F-F8754A7217BC}" type="parTrans" cxnId="{6D8C05C3-1F35-4B33-A24E-B1080B1B3018}">
      <dgm:prSet/>
      <dgm:spPr/>
      <dgm:t>
        <a:bodyPr/>
        <a:lstStyle/>
        <a:p>
          <a:endParaRPr lang="en-US"/>
        </a:p>
      </dgm:t>
    </dgm:pt>
    <dgm:pt modelId="{02C4C07C-4986-43B3-82D8-95514D0F1A6D}" type="sibTrans" cxnId="{6D8C05C3-1F35-4B33-A24E-B1080B1B3018}">
      <dgm:prSet/>
      <dgm:spPr/>
      <dgm:t>
        <a:bodyPr/>
        <a:lstStyle/>
        <a:p>
          <a:endParaRPr lang="en-US"/>
        </a:p>
      </dgm:t>
    </dgm:pt>
    <dgm:pt modelId="{E74989A9-4E7F-421A-BB09-3EFFFC6437E4}">
      <dgm:prSet phldrT="[Text]"/>
      <dgm:spPr/>
      <dgm:t>
        <a:bodyPr/>
        <a:lstStyle/>
        <a:p>
          <a:r>
            <a:rPr lang="en-US" dirty="0"/>
            <a:t>Hierarchical </a:t>
          </a:r>
        </a:p>
      </dgm:t>
    </dgm:pt>
    <dgm:pt modelId="{E57E23CE-DE9D-4924-B830-9653BF4A7370}" type="parTrans" cxnId="{2EC40618-5BE9-4152-AE68-90742467BF2D}">
      <dgm:prSet/>
      <dgm:spPr/>
      <dgm:t>
        <a:bodyPr/>
        <a:lstStyle/>
        <a:p>
          <a:endParaRPr lang="en-US"/>
        </a:p>
      </dgm:t>
    </dgm:pt>
    <dgm:pt modelId="{3739D619-35C2-40E4-8538-A707841E9DE6}" type="sibTrans" cxnId="{2EC40618-5BE9-4152-AE68-90742467BF2D}">
      <dgm:prSet/>
      <dgm:spPr/>
      <dgm:t>
        <a:bodyPr/>
        <a:lstStyle/>
        <a:p>
          <a:endParaRPr lang="en-US"/>
        </a:p>
      </dgm:t>
    </dgm:pt>
    <dgm:pt modelId="{36D39392-0204-43B2-B914-761C7C6CEF61}">
      <dgm:prSet phldrT="[Text]"/>
      <dgm:spPr/>
      <dgm:t>
        <a:bodyPr/>
        <a:lstStyle/>
        <a:p>
          <a:r>
            <a:rPr lang="en-US" dirty="0" err="1"/>
            <a:t>Apriori</a:t>
          </a:r>
          <a:endParaRPr lang="en-US" dirty="0"/>
        </a:p>
      </dgm:t>
    </dgm:pt>
    <dgm:pt modelId="{68D30ECD-DEE8-4F69-96EE-40CB8F2FC7CF}" type="parTrans" cxnId="{0DBAFF35-5DC4-4965-A7F5-A27A41181B59}">
      <dgm:prSet/>
      <dgm:spPr/>
      <dgm:t>
        <a:bodyPr/>
        <a:lstStyle/>
        <a:p>
          <a:endParaRPr lang="en-US"/>
        </a:p>
      </dgm:t>
    </dgm:pt>
    <dgm:pt modelId="{A2F825CF-16E1-47E8-8823-38267095028E}" type="sibTrans" cxnId="{0DBAFF35-5DC4-4965-A7F5-A27A41181B59}">
      <dgm:prSet/>
      <dgm:spPr/>
      <dgm:t>
        <a:bodyPr/>
        <a:lstStyle/>
        <a:p>
          <a:endParaRPr lang="en-US"/>
        </a:p>
      </dgm:t>
    </dgm:pt>
    <dgm:pt modelId="{5D3096F0-8F6D-4900-B6ED-5B73AA316FD7}">
      <dgm:prSet phldrT="[Text]"/>
      <dgm:spPr/>
      <dgm:t>
        <a:bodyPr/>
        <a:lstStyle/>
        <a:p>
          <a:r>
            <a:rPr lang="en-US" dirty="0"/>
            <a:t>Eclat</a:t>
          </a:r>
        </a:p>
      </dgm:t>
    </dgm:pt>
    <dgm:pt modelId="{BAC2E4A4-29AB-4843-84F6-B904C9D89D50}" type="parTrans" cxnId="{ECFD4FF5-16AE-44F0-B02A-F2AB6050C624}">
      <dgm:prSet/>
      <dgm:spPr/>
      <dgm:t>
        <a:bodyPr/>
        <a:lstStyle/>
        <a:p>
          <a:endParaRPr lang="en-US"/>
        </a:p>
      </dgm:t>
    </dgm:pt>
    <dgm:pt modelId="{0C1876F9-086C-4B3D-9EC2-48C8DFC6A790}" type="sibTrans" cxnId="{ECFD4FF5-16AE-44F0-B02A-F2AB6050C624}">
      <dgm:prSet/>
      <dgm:spPr/>
      <dgm:t>
        <a:bodyPr/>
        <a:lstStyle/>
        <a:p>
          <a:endParaRPr lang="en-US"/>
        </a:p>
      </dgm:t>
    </dgm:pt>
    <dgm:pt modelId="{1D40E6A2-4A1C-4765-83EF-550411CCDEE5}">
      <dgm:prSet phldrT="[Text]"/>
      <dgm:spPr/>
      <dgm:t>
        <a:bodyPr/>
        <a:lstStyle/>
        <a:p>
          <a:r>
            <a:rPr lang="en-US" dirty="0"/>
            <a:t>Neural Networks</a:t>
          </a:r>
        </a:p>
      </dgm:t>
    </dgm:pt>
    <dgm:pt modelId="{12BED57F-C2CE-4A8C-A0C8-8509F25CE7E3}" type="parTrans" cxnId="{E6305E0D-037B-48FB-9EAD-3600806DFDDF}">
      <dgm:prSet/>
      <dgm:spPr/>
      <dgm:t>
        <a:bodyPr/>
        <a:lstStyle/>
        <a:p>
          <a:endParaRPr lang="en-US"/>
        </a:p>
      </dgm:t>
    </dgm:pt>
    <dgm:pt modelId="{38024073-2F26-44EB-A718-55759660BF7A}" type="sibTrans" cxnId="{E6305E0D-037B-48FB-9EAD-3600806DFDDF}">
      <dgm:prSet/>
      <dgm:spPr/>
      <dgm:t>
        <a:bodyPr/>
        <a:lstStyle/>
        <a:p>
          <a:endParaRPr lang="en-US"/>
        </a:p>
      </dgm:t>
    </dgm:pt>
    <dgm:pt modelId="{EDCCFD0F-5892-40B9-965D-2E598335D96F}">
      <dgm:prSet phldrT="[Text]"/>
      <dgm:spPr/>
      <dgm:t>
        <a:bodyPr/>
        <a:lstStyle/>
        <a:p>
          <a:r>
            <a:rPr lang="en-US" dirty="0"/>
            <a:t>Auto Encoders</a:t>
          </a:r>
        </a:p>
        <a:p>
          <a:r>
            <a:rPr lang="en-US" dirty="0"/>
            <a:t>Self organizing Maps</a:t>
          </a:r>
        </a:p>
      </dgm:t>
    </dgm:pt>
    <dgm:pt modelId="{3A932262-F525-4DA5-A2B7-014826FED998}" type="parTrans" cxnId="{080126AA-3A2A-43F5-ADF8-F78579E62548}">
      <dgm:prSet/>
      <dgm:spPr/>
      <dgm:t>
        <a:bodyPr/>
        <a:lstStyle/>
        <a:p>
          <a:endParaRPr lang="en-US"/>
        </a:p>
      </dgm:t>
    </dgm:pt>
    <dgm:pt modelId="{E7AC8985-2DB0-4C1D-B1E4-B3883918F532}" type="sibTrans" cxnId="{080126AA-3A2A-43F5-ADF8-F78579E62548}">
      <dgm:prSet/>
      <dgm:spPr/>
      <dgm:t>
        <a:bodyPr/>
        <a:lstStyle/>
        <a:p>
          <a:endParaRPr lang="en-US"/>
        </a:p>
      </dgm:t>
    </dgm:pt>
    <dgm:pt modelId="{018FF862-3FC4-46D8-8796-A84CA11D68DF}">
      <dgm:prSet phldrT="[Text]"/>
      <dgm:spPr/>
      <dgm:t>
        <a:bodyPr/>
        <a:lstStyle/>
        <a:p>
          <a:r>
            <a:rPr lang="en-US" dirty="0"/>
            <a:t>DBSCAN</a:t>
          </a:r>
        </a:p>
      </dgm:t>
    </dgm:pt>
    <dgm:pt modelId="{3738742A-846B-40DE-90A8-55368CE722D8}" type="parTrans" cxnId="{1A083DA6-ADD8-46CA-A57C-FB97640A3E8E}">
      <dgm:prSet/>
      <dgm:spPr/>
      <dgm:t>
        <a:bodyPr/>
        <a:lstStyle/>
        <a:p>
          <a:endParaRPr lang="en-US"/>
        </a:p>
      </dgm:t>
    </dgm:pt>
    <dgm:pt modelId="{B37EE01C-B91C-4830-AFC1-5BEA80EEF7C5}" type="sibTrans" cxnId="{1A083DA6-ADD8-46CA-A57C-FB97640A3E8E}">
      <dgm:prSet/>
      <dgm:spPr/>
      <dgm:t>
        <a:bodyPr/>
        <a:lstStyle/>
        <a:p>
          <a:endParaRPr lang="en-US"/>
        </a:p>
      </dgm:t>
    </dgm:pt>
    <dgm:pt modelId="{50ABB252-6188-4144-B8F2-C7CE7DE9D407}" type="pres">
      <dgm:prSet presAssocID="{A6C60137-8D13-47A5-B074-B6D2346D0A0D}" presName="vert0" presStyleCnt="0">
        <dgm:presLayoutVars>
          <dgm:dir/>
          <dgm:animOne val="branch"/>
          <dgm:animLvl val="lvl"/>
        </dgm:presLayoutVars>
      </dgm:prSet>
      <dgm:spPr/>
    </dgm:pt>
    <dgm:pt modelId="{972B72EC-43B4-4B08-AA94-E0472B45365C}" type="pres">
      <dgm:prSet presAssocID="{D768ACE1-51A7-4387-BD2D-690995F56CE8}" presName="thickLine" presStyleLbl="alignNode1" presStyleIdx="0" presStyleCnt="1"/>
      <dgm:spPr/>
    </dgm:pt>
    <dgm:pt modelId="{A7F0E437-A3D4-4745-88E4-FF1B1C007335}" type="pres">
      <dgm:prSet presAssocID="{D768ACE1-51A7-4387-BD2D-690995F56CE8}" presName="horz1" presStyleCnt="0"/>
      <dgm:spPr/>
    </dgm:pt>
    <dgm:pt modelId="{95A19133-DF73-402C-A557-63AD36C6D6D2}" type="pres">
      <dgm:prSet presAssocID="{D768ACE1-51A7-4387-BD2D-690995F56CE8}" presName="tx1" presStyleLbl="revTx" presStyleIdx="0" presStyleCnt="10"/>
      <dgm:spPr/>
    </dgm:pt>
    <dgm:pt modelId="{B56D0D1B-95C5-43F2-A897-9FED99768854}" type="pres">
      <dgm:prSet presAssocID="{D768ACE1-51A7-4387-BD2D-690995F56CE8}" presName="vert1" presStyleCnt="0"/>
      <dgm:spPr/>
    </dgm:pt>
    <dgm:pt modelId="{CEF0543B-477E-4775-A23C-BBFDC45B062F}" type="pres">
      <dgm:prSet presAssocID="{99CDFA84-0FBD-47B5-ABD6-400FDE306B68}" presName="vertSpace2a" presStyleCnt="0"/>
      <dgm:spPr/>
    </dgm:pt>
    <dgm:pt modelId="{BCF3B8E8-9739-4579-BAA0-5F478D0C7FD8}" type="pres">
      <dgm:prSet presAssocID="{99CDFA84-0FBD-47B5-ABD6-400FDE306B68}" presName="horz2" presStyleCnt="0"/>
      <dgm:spPr/>
    </dgm:pt>
    <dgm:pt modelId="{C4856BA9-90A6-468F-B777-83E6CD6E2732}" type="pres">
      <dgm:prSet presAssocID="{99CDFA84-0FBD-47B5-ABD6-400FDE306B68}" presName="horzSpace2" presStyleCnt="0"/>
      <dgm:spPr/>
    </dgm:pt>
    <dgm:pt modelId="{7D99F0B9-C2CD-4545-8EA0-5A777E4D73EA}" type="pres">
      <dgm:prSet presAssocID="{99CDFA84-0FBD-47B5-ABD6-400FDE306B68}" presName="tx2" presStyleLbl="revTx" presStyleIdx="1" presStyleCnt="10"/>
      <dgm:spPr/>
    </dgm:pt>
    <dgm:pt modelId="{7F8C3B95-9D57-4E8E-872B-8E29C7FA85D3}" type="pres">
      <dgm:prSet presAssocID="{99CDFA84-0FBD-47B5-ABD6-400FDE306B68}" presName="vert2" presStyleCnt="0"/>
      <dgm:spPr/>
    </dgm:pt>
    <dgm:pt modelId="{3BCCEC55-DD0A-47FA-92E1-941AF512C929}" type="pres">
      <dgm:prSet presAssocID="{674DA913-CEEB-4482-BA46-683B2AF7B2AA}" presName="horz3" presStyleCnt="0"/>
      <dgm:spPr/>
    </dgm:pt>
    <dgm:pt modelId="{680D3529-FBFF-4186-A611-6A0263C0770F}" type="pres">
      <dgm:prSet presAssocID="{674DA913-CEEB-4482-BA46-683B2AF7B2AA}" presName="horzSpace3" presStyleCnt="0"/>
      <dgm:spPr/>
    </dgm:pt>
    <dgm:pt modelId="{764567F8-B0C8-484C-A7F7-EDC820B493C7}" type="pres">
      <dgm:prSet presAssocID="{674DA913-CEEB-4482-BA46-683B2AF7B2AA}" presName="tx3" presStyleLbl="revTx" presStyleIdx="2" presStyleCnt="10"/>
      <dgm:spPr/>
    </dgm:pt>
    <dgm:pt modelId="{40618CB3-EE92-4E01-A71C-ECD75A38252C}" type="pres">
      <dgm:prSet presAssocID="{674DA913-CEEB-4482-BA46-683B2AF7B2AA}" presName="vert3" presStyleCnt="0"/>
      <dgm:spPr/>
    </dgm:pt>
    <dgm:pt modelId="{5D2C3B78-BCC6-4E04-9DB7-DF05C2708047}" type="pres">
      <dgm:prSet presAssocID="{02C4C07C-4986-43B3-82D8-95514D0F1A6D}" presName="thinLine3" presStyleLbl="callout" presStyleIdx="0" presStyleCnt="6"/>
      <dgm:spPr/>
    </dgm:pt>
    <dgm:pt modelId="{53E41595-DF8E-4ADD-BEB0-B09D6482F1C1}" type="pres">
      <dgm:prSet presAssocID="{E74989A9-4E7F-421A-BB09-3EFFFC6437E4}" presName="horz3" presStyleCnt="0"/>
      <dgm:spPr/>
    </dgm:pt>
    <dgm:pt modelId="{8880E1D9-9453-4B07-9948-7569EABFEF45}" type="pres">
      <dgm:prSet presAssocID="{E74989A9-4E7F-421A-BB09-3EFFFC6437E4}" presName="horzSpace3" presStyleCnt="0"/>
      <dgm:spPr/>
    </dgm:pt>
    <dgm:pt modelId="{A84150BE-B047-4BA1-8879-744D6A257D56}" type="pres">
      <dgm:prSet presAssocID="{E74989A9-4E7F-421A-BB09-3EFFFC6437E4}" presName="tx3" presStyleLbl="revTx" presStyleIdx="3" presStyleCnt="10"/>
      <dgm:spPr/>
    </dgm:pt>
    <dgm:pt modelId="{B154BB0A-2BE4-4FB3-B7AA-1865028EE1F1}" type="pres">
      <dgm:prSet presAssocID="{E74989A9-4E7F-421A-BB09-3EFFFC6437E4}" presName="vert3" presStyleCnt="0"/>
      <dgm:spPr/>
    </dgm:pt>
    <dgm:pt modelId="{A3119A75-2DE7-43CC-8DA9-3B177ACE6946}" type="pres">
      <dgm:prSet presAssocID="{3739D619-35C2-40E4-8538-A707841E9DE6}" presName="thinLine3" presStyleLbl="callout" presStyleIdx="1" presStyleCnt="6"/>
      <dgm:spPr/>
    </dgm:pt>
    <dgm:pt modelId="{CD6373BC-8CDA-4B71-963A-D011A8458DA1}" type="pres">
      <dgm:prSet presAssocID="{018FF862-3FC4-46D8-8796-A84CA11D68DF}" presName="horz3" presStyleCnt="0"/>
      <dgm:spPr/>
    </dgm:pt>
    <dgm:pt modelId="{BF790157-E032-4F3D-8D90-0CE590DAE97C}" type="pres">
      <dgm:prSet presAssocID="{018FF862-3FC4-46D8-8796-A84CA11D68DF}" presName="horzSpace3" presStyleCnt="0"/>
      <dgm:spPr/>
    </dgm:pt>
    <dgm:pt modelId="{A2E4B7E0-EFA5-4954-9721-AB194A5CEEB6}" type="pres">
      <dgm:prSet presAssocID="{018FF862-3FC4-46D8-8796-A84CA11D68DF}" presName="tx3" presStyleLbl="revTx" presStyleIdx="4" presStyleCnt="10"/>
      <dgm:spPr/>
    </dgm:pt>
    <dgm:pt modelId="{BA223151-C947-4B50-A6CE-6AD5AB166BBB}" type="pres">
      <dgm:prSet presAssocID="{018FF862-3FC4-46D8-8796-A84CA11D68DF}" presName="vert3" presStyleCnt="0"/>
      <dgm:spPr/>
    </dgm:pt>
    <dgm:pt modelId="{0C360202-68CF-4B3A-A98D-3CEAA4641D91}" type="pres">
      <dgm:prSet presAssocID="{99CDFA84-0FBD-47B5-ABD6-400FDE306B68}" presName="thinLine2b" presStyleLbl="callout" presStyleIdx="2" presStyleCnt="6"/>
      <dgm:spPr/>
    </dgm:pt>
    <dgm:pt modelId="{8C57C447-A1D3-4AAC-A2EB-F1A1CDD3E0A1}" type="pres">
      <dgm:prSet presAssocID="{99CDFA84-0FBD-47B5-ABD6-400FDE306B68}" presName="vertSpace2b" presStyleCnt="0"/>
      <dgm:spPr/>
    </dgm:pt>
    <dgm:pt modelId="{3534476E-5E57-4818-BA18-F1B78BE800AB}" type="pres">
      <dgm:prSet presAssocID="{52F2D6DA-7FA0-4D87-AE33-4462028E8EF1}" presName="horz2" presStyleCnt="0"/>
      <dgm:spPr/>
    </dgm:pt>
    <dgm:pt modelId="{0024E753-5377-4831-98DF-1D01B2FD70AC}" type="pres">
      <dgm:prSet presAssocID="{52F2D6DA-7FA0-4D87-AE33-4462028E8EF1}" presName="horzSpace2" presStyleCnt="0"/>
      <dgm:spPr/>
    </dgm:pt>
    <dgm:pt modelId="{60066987-C068-4599-AD31-3C524E18B9F9}" type="pres">
      <dgm:prSet presAssocID="{52F2D6DA-7FA0-4D87-AE33-4462028E8EF1}" presName="tx2" presStyleLbl="revTx" presStyleIdx="5" presStyleCnt="10"/>
      <dgm:spPr/>
    </dgm:pt>
    <dgm:pt modelId="{F2FE8060-9BA7-4C01-9E1C-E84EC9350FC5}" type="pres">
      <dgm:prSet presAssocID="{52F2D6DA-7FA0-4D87-AE33-4462028E8EF1}" presName="vert2" presStyleCnt="0"/>
      <dgm:spPr/>
    </dgm:pt>
    <dgm:pt modelId="{9095CB69-EF2B-4551-B3BF-BCFD5391E9B1}" type="pres">
      <dgm:prSet presAssocID="{36D39392-0204-43B2-B914-761C7C6CEF61}" presName="horz3" presStyleCnt="0"/>
      <dgm:spPr/>
    </dgm:pt>
    <dgm:pt modelId="{1B992065-06ED-4316-B3E6-E0BAC4CD1E67}" type="pres">
      <dgm:prSet presAssocID="{36D39392-0204-43B2-B914-761C7C6CEF61}" presName="horzSpace3" presStyleCnt="0"/>
      <dgm:spPr/>
    </dgm:pt>
    <dgm:pt modelId="{9106AA8A-3D97-4E96-B5F6-DFCA5A6290A5}" type="pres">
      <dgm:prSet presAssocID="{36D39392-0204-43B2-B914-761C7C6CEF61}" presName="tx3" presStyleLbl="revTx" presStyleIdx="6" presStyleCnt="10"/>
      <dgm:spPr/>
    </dgm:pt>
    <dgm:pt modelId="{3C8434BE-7DB1-4C66-9A41-C849B6C384AC}" type="pres">
      <dgm:prSet presAssocID="{36D39392-0204-43B2-B914-761C7C6CEF61}" presName="vert3" presStyleCnt="0"/>
      <dgm:spPr/>
    </dgm:pt>
    <dgm:pt modelId="{2101F70A-3C0A-4126-B052-1BCC8FC0426E}" type="pres">
      <dgm:prSet presAssocID="{A2F825CF-16E1-47E8-8823-38267095028E}" presName="thinLine3" presStyleLbl="callout" presStyleIdx="3" presStyleCnt="6"/>
      <dgm:spPr/>
    </dgm:pt>
    <dgm:pt modelId="{A1572A59-5CD2-4A99-8D9A-252D7D0AE931}" type="pres">
      <dgm:prSet presAssocID="{5D3096F0-8F6D-4900-B6ED-5B73AA316FD7}" presName="horz3" presStyleCnt="0"/>
      <dgm:spPr/>
    </dgm:pt>
    <dgm:pt modelId="{E4A36F43-1F83-49AB-88A6-5658DEB1ACB5}" type="pres">
      <dgm:prSet presAssocID="{5D3096F0-8F6D-4900-B6ED-5B73AA316FD7}" presName="horzSpace3" presStyleCnt="0"/>
      <dgm:spPr/>
    </dgm:pt>
    <dgm:pt modelId="{7CE4D784-2633-4E4B-8B80-35CE9C1C7D21}" type="pres">
      <dgm:prSet presAssocID="{5D3096F0-8F6D-4900-B6ED-5B73AA316FD7}" presName="tx3" presStyleLbl="revTx" presStyleIdx="7" presStyleCnt="10"/>
      <dgm:spPr/>
    </dgm:pt>
    <dgm:pt modelId="{E62B86F6-739C-44E0-8A84-0B99674D6F2A}" type="pres">
      <dgm:prSet presAssocID="{5D3096F0-8F6D-4900-B6ED-5B73AA316FD7}" presName="vert3" presStyleCnt="0"/>
      <dgm:spPr/>
    </dgm:pt>
    <dgm:pt modelId="{2BE86F4D-B74B-4778-9430-196E37D95C4A}" type="pres">
      <dgm:prSet presAssocID="{52F2D6DA-7FA0-4D87-AE33-4462028E8EF1}" presName="thinLine2b" presStyleLbl="callout" presStyleIdx="4" presStyleCnt="6"/>
      <dgm:spPr/>
    </dgm:pt>
    <dgm:pt modelId="{4E6B5A22-CED6-4C8D-9900-9913F1D7CF08}" type="pres">
      <dgm:prSet presAssocID="{52F2D6DA-7FA0-4D87-AE33-4462028E8EF1}" presName="vertSpace2b" presStyleCnt="0"/>
      <dgm:spPr/>
    </dgm:pt>
    <dgm:pt modelId="{15126EA6-4869-4543-950B-A482F6774D14}" type="pres">
      <dgm:prSet presAssocID="{1D40E6A2-4A1C-4765-83EF-550411CCDEE5}" presName="horz2" presStyleCnt="0"/>
      <dgm:spPr/>
    </dgm:pt>
    <dgm:pt modelId="{DEA5A9C0-B27D-48DB-A8AE-195F081001F3}" type="pres">
      <dgm:prSet presAssocID="{1D40E6A2-4A1C-4765-83EF-550411CCDEE5}" presName="horzSpace2" presStyleCnt="0"/>
      <dgm:spPr/>
    </dgm:pt>
    <dgm:pt modelId="{37A1F02E-E2C0-45BB-ADC4-35AFD4BFB5A0}" type="pres">
      <dgm:prSet presAssocID="{1D40E6A2-4A1C-4765-83EF-550411CCDEE5}" presName="tx2" presStyleLbl="revTx" presStyleIdx="8" presStyleCnt="10"/>
      <dgm:spPr/>
    </dgm:pt>
    <dgm:pt modelId="{A078A658-DC2E-4A2B-B598-D4FB7554E3E4}" type="pres">
      <dgm:prSet presAssocID="{1D40E6A2-4A1C-4765-83EF-550411CCDEE5}" presName="vert2" presStyleCnt="0"/>
      <dgm:spPr/>
    </dgm:pt>
    <dgm:pt modelId="{E5584F81-B5E9-4578-AC4A-7D58D64C13F4}" type="pres">
      <dgm:prSet presAssocID="{EDCCFD0F-5892-40B9-965D-2E598335D96F}" presName="horz3" presStyleCnt="0"/>
      <dgm:spPr/>
    </dgm:pt>
    <dgm:pt modelId="{97D6FC5A-BD1D-41DD-8F42-BA335A9A3CD8}" type="pres">
      <dgm:prSet presAssocID="{EDCCFD0F-5892-40B9-965D-2E598335D96F}" presName="horzSpace3" presStyleCnt="0"/>
      <dgm:spPr/>
    </dgm:pt>
    <dgm:pt modelId="{03A8ADAF-E863-4E4B-9921-7EA4E44FC52A}" type="pres">
      <dgm:prSet presAssocID="{EDCCFD0F-5892-40B9-965D-2E598335D96F}" presName="tx3" presStyleLbl="revTx" presStyleIdx="9" presStyleCnt="10"/>
      <dgm:spPr/>
    </dgm:pt>
    <dgm:pt modelId="{4568FF14-4FAC-4559-A5B7-E2D6C82BA763}" type="pres">
      <dgm:prSet presAssocID="{EDCCFD0F-5892-40B9-965D-2E598335D96F}" presName="vert3" presStyleCnt="0"/>
      <dgm:spPr/>
    </dgm:pt>
    <dgm:pt modelId="{7E3568BB-B285-4617-8354-D23C7AB05040}" type="pres">
      <dgm:prSet presAssocID="{1D40E6A2-4A1C-4765-83EF-550411CCDEE5}" presName="thinLine2b" presStyleLbl="callout" presStyleIdx="5" presStyleCnt="6"/>
      <dgm:spPr/>
    </dgm:pt>
    <dgm:pt modelId="{FB58CD26-CF85-47C0-966C-520CDE7FA652}" type="pres">
      <dgm:prSet presAssocID="{1D40E6A2-4A1C-4765-83EF-550411CCDEE5}" presName="vertSpace2b" presStyleCnt="0"/>
      <dgm:spPr/>
    </dgm:pt>
  </dgm:ptLst>
  <dgm:cxnLst>
    <dgm:cxn modelId="{E6305E0D-037B-48FB-9EAD-3600806DFDDF}" srcId="{D768ACE1-51A7-4387-BD2D-690995F56CE8}" destId="{1D40E6A2-4A1C-4765-83EF-550411CCDEE5}" srcOrd="2" destOrd="0" parTransId="{12BED57F-C2CE-4A8C-A0C8-8509F25CE7E3}" sibTransId="{38024073-2F26-44EB-A718-55759660BF7A}"/>
    <dgm:cxn modelId="{2EC40618-5BE9-4152-AE68-90742467BF2D}" srcId="{99CDFA84-0FBD-47B5-ABD6-400FDE306B68}" destId="{E74989A9-4E7F-421A-BB09-3EFFFC6437E4}" srcOrd="1" destOrd="0" parTransId="{E57E23CE-DE9D-4924-B830-9653BF4A7370}" sibTransId="{3739D619-35C2-40E4-8538-A707841E9DE6}"/>
    <dgm:cxn modelId="{E09E271A-005C-466A-87FF-AA10E6416DCC}" type="presOf" srcId="{36D39392-0204-43B2-B914-761C7C6CEF61}" destId="{9106AA8A-3D97-4E96-B5F6-DFCA5A6290A5}" srcOrd="0" destOrd="0" presId="urn:microsoft.com/office/officeart/2008/layout/LinedList"/>
    <dgm:cxn modelId="{BF87DC2F-D0F9-4EFD-8CC8-18B60CCF4651}" type="presOf" srcId="{5D3096F0-8F6D-4900-B6ED-5B73AA316FD7}" destId="{7CE4D784-2633-4E4B-8B80-35CE9C1C7D21}" srcOrd="0" destOrd="0" presId="urn:microsoft.com/office/officeart/2008/layout/LinedList"/>
    <dgm:cxn modelId="{7D2AB830-3485-43D7-842C-03CC8514166C}" srcId="{A6C60137-8D13-47A5-B074-B6D2346D0A0D}" destId="{D768ACE1-51A7-4387-BD2D-690995F56CE8}" srcOrd="0" destOrd="0" parTransId="{ED472391-FF56-4134-A2E0-7677E31EFA5D}" sibTransId="{B10DB6AD-9B53-4B34-BF5A-A1AFDD2D9662}"/>
    <dgm:cxn modelId="{0DBAFF35-5DC4-4965-A7F5-A27A41181B59}" srcId="{52F2D6DA-7FA0-4D87-AE33-4462028E8EF1}" destId="{36D39392-0204-43B2-B914-761C7C6CEF61}" srcOrd="0" destOrd="0" parTransId="{68D30ECD-DEE8-4F69-96EE-40CB8F2FC7CF}" sibTransId="{A2F825CF-16E1-47E8-8823-38267095028E}"/>
    <dgm:cxn modelId="{7F64EB37-F988-4639-B6A6-E58D2AD3E53D}" type="presOf" srcId="{E74989A9-4E7F-421A-BB09-3EFFFC6437E4}" destId="{A84150BE-B047-4BA1-8879-744D6A257D56}" srcOrd="0" destOrd="0" presId="urn:microsoft.com/office/officeart/2008/layout/LinedList"/>
    <dgm:cxn modelId="{1EF8BA61-6006-4118-8B27-CAB7655E5037}" type="presOf" srcId="{1D40E6A2-4A1C-4765-83EF-550411CCDEE5}" destId="{37A1F02E-E2C0-45BB-ADC4-35AFD4BFB5A0}" srcOrd="0" destOrd="0" presId="urn:microsoft.com/office/officeart/2008/layout/LinedList"/>
    <dgm:cxn modelId="{95C92243-8D88-47D7-9E96-E9924A0A2EE7}" type="presOf" srcId="{D768ACE1-51A7-4387-BD2D-690995F56CE8}" destId="{95A19133-DF73-402C-A557-63AD36C6D6D2}" srcOrd="0" destOrd="0" presId="urn:microsoft.com/office/officeart/2008/layout/LinedList"/>
    <dgm:cxn modelId="{28FC2A80-D163-4CAA-9B0A-701E175EA020}" srcId="{D768ACE1-51A7-4387-BD2D-690995F56CE8}" destId="{99CDFA84-0FBD-47B5-ABD6-400FDE306B68}" srcOrd="0" destOrd="0" parTransId="{7E105CA9-0B05-42C9-83EB-5BC9426AAD11}" sibTransId="{CDA79FA8-D141-40B9-A7BF-628AE6771C64}"/>
    <dgm:cxn modelId="{1A083DA6-ADD8-46CA-A57C-FB97640A3E8E}" srcId="{99CDFA84-0FBD-47B5-ABD6-400FDE306B68}" destId="{018FF862-3FC4-46D8-8796-A84CA11D68DF}" srcOrd="2" destOrd="0" parTransId="{3738742A-846B-40DE-90A8-55368CE722D8}" sibTransId="{B37EE01C-B91C-4830-AFC1-5BEA80EEF7C5}"/>
    <dgm:cxn modelId="{080126AA-3A2A-43F5-ADF8-F78579E62548}" srcId="{1D40E6A2-4A1C-4765-83EF-550411CCDEE5}" destId="{EDCCFD0F-5892-40B9-965D-2E598335D96F}" srcOrd="0" destOrd="0" parTransId="{3A932262-F525-4DA5-A2B7-014826FED998}" sibTransId="{E7AC8985-2DB0-4C1D-B1E4-B3883918F532}"/>
    <dgm:cxn modelId="{2CA68CAB-B0CB-41D3-B438-8AB29F2915D5}" type="presOf" srcId="{52F2D6DA-7FA0-4D87-AE33-4462028E8EF1}" destId="{60066987-C068-4599-AD31-3C524E18B9F9}" srcOrd="0" destOrd="0" presId="urn:microsoft.com/office/officeart/2008/layout/LinedList"/>
    <dgm:cxn modelId="{854B40B9-31F9-489D-A891-6F2EAB8EE33F}" type="presOf" srcId="{018FF862-3FC4-46D8-8796-A84CA11D68DF}" destId="{A2E4B7E0-EFA5-4954-9721-AB194A5CEEB6}" srcOrd="0" destOrd="0" presId="urn:microsoft.com/office/officeart/2008/layout/LinedList"/>
    <dgm:cxn modelId="{6D8C05C3-1F35-4B33-A24E-B1080B1B3018}" srcId="{99CDFA84-0FBD-47B5-ABD6-400FDE306B68}" destId="{674DA913-CEEB-4482-BA46-683B2AF7B2AA}" srcOrd="0" destOrd="0" parTransId="{E2DE9799-EEBA-4677-942F-F8754A7217BC}" sibTransId="{02C4C07C-4986-43B3-82D8-95514D0F1A6D}"/>
    <dgm:cxn modelId="{6727F7C3-9795-4760-BEF0-22A7E51171CF}" type="presOf" srcId="{674DA913-CEEB-4482-BA46-683B2AF7B2AA}" destId="{764567F8-B0C8-484C-A7F7-EDC820B493C7}" srcOrd="0" destOrd="0" presId="urn:microsoft.com/office/officeart/2008/layout/LinedList"/>
    <dgm:cxn modelId="{A2F1B6E2-5350-4B42-8E71-4F5327455078}" type="presOf" srcId="{A6C60137-8D13-47A5-B074-B6D2346D0A0D}" destId="{50ABB252-6188-4144-B8F2-C7CE7DE9D407}" srcOrd="0" destOrd="0" presId="urn:microsoft.com/office/officeart/2008/layout/LinedList"/>
    <dgm:cxn modelId="{A6D907EB-5796-42D3-A4D9-2B4EACCA3506}" type="presOf" srcId="{EDCCFD0F-5892-40B9-965D-2E598335D96F}" destId="{03A8ADAF-E863-4E4B-9921-7EA4E44FC52A}" srcOrd="0" destOrd="0" presId="urn:microsoft.com/office/officeart/2008/layout/LinedList"/>
    <dgm:cxn modelId="{ECFD4FF5-16AE-44F0-B02A-F2AB6050C624}" srcId="{52F2D6DA-7FA0-4D87-AE33-4462028E8EF1}" destId="{5D3096F0-8F6D-4900-B6ED-5B73AA316FD7}" srcOrd="1" destOrd="0" parTransId="{BAC2E4A4-29AB-4843-84F6-B904C9D89D50}" sibTransId="{0C1876F9-086C-4B3D-9EC2-48C8DFC6A790}"/>
    <dgm:cxn modelId="{AB9381FC-AD4D-4EE1-B1AA-D2772C93E95E}" srcId="{D768ACE1-51A7-4387-BD2D-690995F56CE8}" destId="{52F2D6DA-7FA0-4D87-AE33-4462028E8EF1}" srcOrd="1" destOrd="0" parTransId="{8E27F7AE-535F-4D17-960D-D5A8711FA33B}" sibTransId="{7FC1D1D8-A3F6-48D6-8EA0-809288F92272}"/>
    <dgm:cxn modelId="{D8AC1BFF-31FD-4A53-811A-4759D7EDB328}" type="presOf" srcId="{99CDFA84-0FBD-47B5-ABD6-400FDE306B68}" destId="{7D99F0B9-C2CD-4545-8EA0-5A777E4D73EA}" srcOrd="0" destOrd="0" presId="urn:microsoft.com/office/officeart/2008/layout/LinedList"/>
    <dgm:cxn modelId="{E6CA1A52-56FB-4898-9A86-8FC29E7102D2}" type="presParOf" srcId="{50ABB252-6188-4144-B8F2-C7CE7DE9D407}" destId="{972B72EC-43B4-4B08-AA94-E0472B45365C}" srcOrd="0" destOrd="0" presId="urn:microsoft.com/office/officeart/2008/layout/LinedList"/>
    <dgm:cxn modelId="{38E59D36-F6E1-4955-9848-4D6DBB9DA473}" type="presParOf" srcId="{50ABB252-6188-4144-B8F2-C7CE7DE9D407}" destId="{A7F0E437-A3D4-4745-88E4-FF1B1C007335}" srcOrd="1" destOrd="0" presId="urn:microsoft.com/office/officeart/2008/layout/LinedList"/>
    <dgm:cxn modelId="{450CA366-407C-4C64-B9EC-F4E082678080}" type="presParOf" srcId="{A7F0E437-A3D4-4745-88E4-FF1B1C007335}" destId="{95A19133-DF73-402C-A557-63AD36C6D6D2}" srcOrd="0" destOrd="0" presId="urn:microsoft.com/office/officeart/2008/layout/LinedList"/>
    <dgm:cxn modelId="{B0484EA0-699F-49F2-AF28-2C8165C298CA}" type="presParOf" srcId="{A7F0E437-A3D4-4745-88E4-FF1B1C007335}" destId="{B56D0D1B-95C5-43F2-A897-9FED99768854}" srcOrd="1" destOrd="0" presId="urn:microsoft.com/office/officeart/2008/layout/LinedList"/>
    <dgm:cxn modelId="{64CA6827-183B-471B-999D-9B8CD43F43C8}" type="presParOf" srcId="{B56D0D1B-95C5-43F2-A897-9FED99768854}" destId="{CEF0543B-477E-4775-A23C-BBFDC45B062F}" srcOrd="0" destOrd="0" presId="urn:microsoft.com/office/officeart/2008/layout/LinedList"/>
    <dgm:cxn modelId="{58391686-306F-4FF9-9F26-2780FAAAB506}" type="presParOf" srcId="{B56D0D1B-95C5-43F2-A897-9FED99768854}" destId="{BCF3B8E8-9739-4579-BAA0-5F478D0C7FD8}" srcOrd="1" destOrd="0" presId="urn:microsoft.com/office/officeart/2008/layout/LinedList"/>
    <dgm:cxn modelId="{8196C523-A3F0-4294-B38B-AAD02345F483}" type="presParOf" srcId="{BCF3B8E8-9739-4579-BAA0-5F478D0C7FD8}" destId="{C4856BA9-90A6-468F-B777-83E6CD6E2732}" srcOrd="0" destOrd="0" presId="urn:microsoft.com/office/officeart/2008/layout/LinedList"/>
    <dgm:cxn modelId="{5F086F7A-8AB0-4610-9D4A-F2B95C3984B7}" type="presParOf" srcId="{BCF3B8E8-9739-4579-BAA0-5F478D0C7FD8}" destId="{7D99F0B9-C2CD-4545-8EA0-5A777E4D73EA}" srcOrd="1" destOrd="0" presId="urn:microsoft.com/office/officeart/2008/layout/LinedList"/>
    <dgm:cxn modelId="{AD471281-6BDD-472A-8707-64592FEE7C05}" type="presParOf" srcId="{BCF3B8E8-9739-4579-BAA0-5F478D0C7FD8}" destId="{7F8C3B95-9D57-4E8E-872B-8E29C7FA85D3}" srcOrd="2" destOrd="0" presId="urn:microsoft.com/office/officeart/2008/layout/LinedList"/>
    <dgm:cxn modelId="{BC0D0933-B041-49E8-9AB5-2E9F29958E91}" type="presParOf" srcId="{7F8C3B95-9D57-4E8E-872B-8E29C7FA85D3}" destId="{3BCCEC55-DD0A-47FA-92E1-941AF512C929}" srcOrd="0" destOrd="0" presId="urn:microsoft.com/office/officeart/2008/layout/LinedList"/>
    <dgm:cxn modelId="{8F69A2EA-B1B4-49FA-A78D-77B6399EE7B5}" type="presParOf" srcId="{3BCCEC55-DD0A-47FA-92E1-941AF512C929}" destId="{680D3529-FBFF-4186-A611-6A0263C0770F}" srcOrd="0" destOrd="0" presId="urn:microsoft.com/office/officeart/2008/layout/LinedList"/>
    <dgm:cxn modelId="{97F8ED78-9A62-48E4-9CE4-7B3DBBE25AF7}" type="presParOf" srcId="{3BCCEC55-DD0A-47FA-92E1-941AF512C929}" destId="{764567F8-B0C8-484C-A7F7-EDC820B493C7}" srcOrd="1" destOrd="0" presId="urn:microsoft.com/office/officeart/2008/layout/LinedList"/>
    <dgm:cxn modelId="{C2A2A289-9019-4B87-B5A6-25D8B3B806F9}" type="presParOf" srcId="{3BCCEC55-DD0A-47FA-92E1-941AF512C929}" destId="{40618CB3-EE92-4E01-A71C-ECD75A38252C}" srcOrd="2" destOrd="0" presId="urn:microsoft.com/office/officeart/2008/layout/LinedList"/>
    <dgm:cxn modelId="{6CBDFB07-84D5-484E-A630-8666B8AB8533}" type="presParOf" srcId="{7F8C3B95-9D57-4E8E-872B-8E29C7FA85D3}" destId="{5D2C3B78-BCC6-4E04-9DB7-DF05C2708047}" srcOrd="1" destOrd="0" presId="urn:microsoft.com/office/officeart/2008/layout/LinedList"/>
    <dgm:cxn modelId="{07012375-23D4-45F9-88C1-5256F880F42F}" type="presParOf" srcId="{7F8C3B95-9D57-4E8E-872B-8E29C7FA85D3}" destId="{53E41595-DF8E-4ADD-BEB0-B09D6482F1C1}" srcOrd="2" destOrd="0" presId="urn:microsoft.com/office/officeart/2008/layout/LinedList"/>
    <dgm:cxn modelId="{9E9B57BA-3D44-447B-94AF-1716CB90697A}" type="presParOf" srcId="{53E41595-DF8E-4ADD-BEB0-B09D6482F1C1}" destId="{8880E1D9-9453-4B07-9948-7569EABFEF45}" srcOrd="0" destOrd="0" presId="urn:microsoft.com/office/officeart/2008/layout/LinedList"/>
    <dgm:cxn modelId="{8C774790-89CB-4BF1-B410-C3DAE5FA5537}" type="presParOf" srcId="{53E41595-DF8E-4ADD-BEB0-B09D6482F1C1}" destId="{A84150BE-B047-4BA1-8879-744D6A257D56}" srcOrd="1" destOrd="0" presId="urn:microsoft.com/office/officeart/2008/layout/LinedList"/>
    <dgm:cxn modelId="{76354583-56CA-409F-BB5F-535F972B2D0C}" type="presParOf" srcId="{53E41595-DF8E-4ADD-BEB0-B09D6482F1C1}" destId="{B154BB0A-2BE4-4FB3-B7AA-1865028EE1F1}" srcOrd="2" destOrd="0" presId="urn:microsoft.com/office/officeart/2008/layout/LinedList"/>
    <dgm:cxn modelId="{AC872439-2B3E-42AD-95AC-E1A528003E1B}" type="presParOf" srcId="{7F8C3B95-9D57-4E8E-872B-8E29C7FA85D3}" destId="{A3119A75-2DE7-43CC-8DA9-3B177ACE6946}" srcOrd="3" destOrd="0" presId="urn:microsoft.com/office/officeart/2008/layout/LinedList"/>
    <dgm:cxn modelId="{0203361F-EAEF-4CC8-9EAF-E1206D24F820}" type="presParOf" srcId="{7F8C3B95-9D57-4E8E-872B-8E29C7FA85D3}" destId="{CD6373BC-8CDA-4B71-963A-D011A8458DA1}" srcOrd="4" destOrd="0" presId="urn:microsoft.com/office/officeart/2008/layout/LinedList"/>
    <dgm:cxn modelId="{35B7C572-2F81-4D19-B6E9-E124225B0748}" type="presParOf" srcId="{CD6373BC-8CDA-4B71-963A-D011A8458DA1}" destId="{BF790157-E032-4F3D-8D90-0CE590DAE97C}" srcOrd="0" destOrd="0" presId="urn:microsoft.com/office/officeart/2008/layout/LinedList"/>
    <dgm:cxn modelId="{5CA69C47-B894-4EAA-B616-EDAD43E3FA22}" type="presParOf" srcId="{CD6373BC-8CDA-4B71-963A-D011A8458DA1}" destId="{A2E4B7E0-EFA5-4954-9721-AB194A5CEEB6}" srcOrd="1" destOrd="0" presId="urn:microsoft.com/office/officeart/2008/layout/LinedList"/>
    <dgm:cxn modelId="{8325528C-9700-446B-9CF9-6DF5066FE6CC}" type="presParOf" srcId="{CD6373BC-8CDA-4B71-963A-D011A8458DA1}" destId="{BA223151-C947-4B50-A6CE-6AD5AB166BBB}" srcOrd="2" destOrd="0" presId="urn:microsoft.com/office/officeart/2008/layout/LinedList"/>
    <dgm:cxn modelId="{69024E6D-4376-474F-AEC2-A9D02716745F}" type="presParOf" srcId="{B56D0D1B-95C5-43F2-A897-9FED99768854}" destId="{0C360202-68CF-4B3A-A98D-3CEAA4641D91}" srcOrd="2" destOrd="0" presId="urn:microsoft.com/office/officeart/2008/layout/LinedList"/>
    <dgm:cxn modelId="{510C9C2A-4369-44D5-9CAB-C77749BC8A84}" type="presParOf" srcId="{B56D0D1B-95C5-43F2-A897-9FED99768854}" destId="{8C57C447-A1D3-4AAC-A2EB-F1A1CDD3E0A1}" srcOrd="3" destOrd="0" presId="urn:microsoft.com/office/officeart/2008/layout/LinedList"/>
    <dgm:cxn modelId="{505C910E-29F0-40A4-ABDF-CE7570C5CD79}" type="presParOf" srcId="{B56D0D1B-95C5-43F2-A897-9FED99768854}" destId="{3534476E-5E57-4818-BA18-F1B78BE800AB}" srcOrd="4" destOrd="0" presId="urn:microsoft.com/office/officeart/2008/layout/LinedList"/>
    <dgm:cxn modelId="{0CE704BD-BCA5-4617-86A1-C9D59D7572EC}" type="presParOf" srcId="{3534476E-5E57-4818-BA18-F1B78BE800AB}" destId="{0024E753-5377-4831-98DF-1D01B2FD70AC}" srcOrd="0" destOrd="0" presId="urn:microsoft.com/office/officeart/2008/layout/LinedList"/>
    <dgm:cxn modelId="{058EA7EB-5843-482F-BC43-5C1A6F8B4A79}" type="presParOf" srcId="{3534476E-5E57-4818-BA18-F1B78BE800AB}" destId="{60066987-C068-4599-AD31-3C524E18B9F9}" srcOrd="1" destOrd="0" presId="urn:microsoft.com/office/officeart/2008/layout/LinedList"/>
    <dgm:cxn modelId="{88A6231D-D8B3-4A91-83B2-F132A026D0F8}" type="presParOf" srcId="{3534476E-5E57-4818-BA18-F1B78BE800AB}" destId="{F2FE8060-9BA7-4C01-9E1C-E84EC9350FC5}" srcOrd="2" destOrd="0" presId="urn:microsoft.com/office/officeart/2008/layout/LinedList"/>
    <dgm:cxn modelId="{890242E5-B879-4B45-BC69-E41534DC405B}" type="presParOf" srcId="{F2FE8060-9BA7-4C01-9E1C-E84EC9350FC5}" destId="{9095CB69-EF2B-4551-B3BF-BCFD5391E9B1}" srcOrd="0" destOrd="0" presId="urn:microsoft.com/office/officeart/2008/layout/LinedList"/>
    <dgm:cxn modelId="{ABC85790-BF20-4C29-8F1B-9CD2F16CBDC5}" type="presParOf" srcId="{9095CB69-EF2B-4551-B3BF-BCFD5391E9B1}" destId="{1B992065-06ED-4316-B3E6-E0BAC4CD1E67}" srcOrd="0" destOrd="0" presId="urn:microsoft.com/office/officeart/2008/layout/LinedList"/>
    <dgm:cxn modelId="{BC4F5527-5B2E-4C23-BCA3-6FA19C423CBF}" type="presParOf" srcId="{9095CB69-EF2B-4551-B3BF-BCFD5391E9B1}" destId="{9106AA8A-3D97-4E96-B5F6-DFCA5A6290A5}" srcOrd="1" destOrd="0" presId="urn:microsoft.com/office/officeart/2008/layout/LinedList"/>
    <dgm:cxn modelId="{3FA3AA0F-4174-4648-8A77-0B1B5D10F4E5}" type="presParOf" srcId="{9095CB69-EF2B-4551-B3BF-BCFD5391E9B1}" destId="{3C8434BE-7DB1-4C66-9A41-C849B6C384AC}" srcOrd="2" destOrd="0" presId="urn:microsoft.com/office/officeart/2008/layout/LinedList"/>
    <dgm:cxn modelId="{6F9E5A53-F7F2-4EE9-9EC4-9C1D302417C6}" type="presParOf" srcId="{F2FE8060-9BA7-4C01-9E1C-E84EC9350FC5}" destId="{2101F70A-3C0A-4126-B052-1BCC8FC0426E}" srcOrd="1" destOrd="0" presId="urn:microsoft.com/office/officeart/2008/layout/LinedList"/>
    <dgm:cxn modelId="{B39D80C2-CE88-4760-AB02-AEA52C5972D4}" type="presParOf" srcId="{F2FE8060-9BA7-4C01-9E1C-E84EC9350FC5}" destId="{A1572A59-5CD2-4A99-8D9A-252D7D0AE931}" srcOrd="2" destOrd="0" presId="urn:microsoft.com/office/officeart/2008/layout/LinedList"/>
    <dgm:cxn modelId="{38CC2CDF-8C09-46B9-9F71-D66AFA93D60F}" type="presParOf" srcId="{A1572A59-5CD2-4A99-8D9A-252D7D0AE931}" destId="{E4A36F43-1F83-49AB-88A6-5658DEB1ACB5}" srcOrd="0" destOrd="0" presId="urn:microsoft.com/office/officeart/2008/layout/LinedList"/>
    <dgm:cxn modelId="{533E793F-844C-4E19-B90C-05142AAD238E}" type="presParOf" srcId="{A1572A59-5CD2-4A99-8D9A-252D7D0AE931}" destId="{7CE4D784-2633-4E4B-8B80-35CE9C1C7D21}" srcOrd="1" destOrd="0" presId="urn:microsoft.com/office/officeart/2008/layout/LinedList"/>
    <dgm:cxn modelId="{CDF2D806-5E7C-4E9C-AEEB-E68544908F47}" type="presParOf" srcId="{A1572A59-5CD2-4A99-8D9A-252D7D0AE931}" destId="{E62B86F6-739C-44E0-8A84-0B99674D6F2A}" srcOrd="2" destOrd="0" presId="urn:microsoft.com/office/officeart/2008/layout/LinedList"/>
    <dgm:cxn modelId="{6C83143B-E04E-48FE-8616-4C23B06627D2}" type="presParOf" srcId="{B56D0D1B-95C5-43F2-A897-9FED99768854}" destId="{2BE86F4D-B74B-4778-9430-196E37D95C4A}" srcOrd="5" destOrd="0" presId="urn:microsoft.com/office/officeart/2008/layout/LinedList"/>
    <dgm:cxn modelId="{81586FFF-661F-47DA-A656-346CD38A9549}" type="presParOf" srcId="{B56D0D1B-95C5-43F2-A897-9FED99768854}" destId="{4E6B5A22-CED6-4C8D-9900-9913F1D7CF08}" srcOrd="6" destOrd="0" presId="urn:microsoft.com/office/officeart/2008/layout/LinedList"/>
    <dgm:cxn modelId="{B43039C6-B48E-4304-84E7-E1D3DB0291FA}" type="presParOf" srcId="{B56D0D1B-95C5-43F2-A897-9FED99768854}" destId="{15126EA6-4869-4543-950B-A482F6774D14}" srcOrd="7" destOrd="0" presId="urn:microsoft.com/office/officeart/2008/layout/LinedList"/>
    <dgm:cxn modelId="{9B7CF2FA-E141-4137-A583-C171DF8B7844}" type="presParOf" srcId="{15126EA6-4869-4543-950B-A482F6774D14}" destId="{DEA5A9C0-B27D-48DB-A8AE-195F081001F3}" srcOrd="0" destOrd="0" presId="urn:microsoft.com/office/officeart/2008/layout/LinedList"/>
    <dgm:cxn modelId="{4855B6B3-CEF5-44D9-88CC-1DDA7F5AF5E0}" type="presParOf" srcId="{15126EA6-4869-4543-950B-A482F6774D14}" destId="{37A1F02E-E2C0-45BB-ADC4-35AFD4BFB5A0}" srcOrd="1" destOrd="0" presId="urn:microsoft.com/office/officeart/2008/layout/LinedList"/>
    <dgm:cxn modelId="{D76C72E6-E4D5-41EB-8378-DA4B9C1B3F25}" type="presParOf" srcId="{15126EA6-4869-4543-950B-A482F6774D14}" destId="{A078A658-DC2E-4A2B-B598-D4FB7554E3E4}" srcOrd="2" destOrd="0" presId="urn:microsoft.com/office/officeart/2008/layout/LinedList"/>
    <dgm:cxn modelId="{4DCB2B6D-3EB9-4333-8521-B1B46279DF6E}" type="presParOf" srcId="{A078A658-DC2E-4A2B-B598-D4FB7554E3E4}" destId="{E5584F81-B5E9-4578-AC4A-7D58D64C13F4}" srcOrd="0" destOrd="0" presId="urn:microsoft.com/office/officeart/2008/layout/LinedList"/>
    <dgm:cxn modelId="{ED2324DD-48B4-43EC-9CF5-10516D3B9CDE}" type="presParOf" srcId="{E5584F81-B5E9-4578-AC4A-7D58D64C13F4}" destId="{97D6FC5A-BD1D-41DD-8F42-BA335A9A3CD8}" srcOrd="0" destOrd="0" presId="urn:microsoft.com/office/officeart/2008/layout/LinedList"/>
    <dgm:cxn modelId="{104A2F48-D680-4A2A-977E-1C65FF97AB71}" type="presParOf" srcId="{E5584F81-B5E9-4578-AC4A-7D58D64C13F4}" destId="{03A8ADAF-E863-4E4B-9921-7EA4E44FC52A}" srcOrd="1" destOrd="0" presId="urn:microsoft.com/office/officeart/2008/layout/LinedList"/>
    <dgm:cxn modelId="{8E26B9E9-E593-42CE-A92D-C79D76B754AD}" type="presParOf" srcId="{E5584F81-B5E9-4578-AC4A-7D58D64C13F4}" destId="{4568FF14-4FAC-4559-A5B7-E2D6C82BA763}" srcOrd="2" destOrd="0" presId="urn:microsoft.com/office/officeart/2008/layout/LinedList"/>
    <dgm:cxn modelId="{2FC78F87-9E52-47A4-ACE3-CF3A20AF3EC3}" type="presParOf" srcId="{B56D0D1B-95C5-43F2-A897-9FED99768854}" destId="{7E3568BB-B285-4617-8354-D23C7AB05040}" srcOrd="8" destOrd="0" presId="urn:microsoft.com/office/officeart/2008/layout/LinedList"/>
    <dgm:cxn modelId="{166A0CBF-7A8D-470A-803D-D2136CB5AFF8}" type="presParOf" srcId="{B56D0D1B-95C5-43F2-A897-9FED99768854}" destId="{FB58CD26-CF85-47C0-966C-520CDE7FA652}"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2B72EC-43B4-4B08-AA94-E0472B45365C}">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19133-DF73-402C-A557-63AD36C6D6D2}">
      <dsp:nvSpPr>
        <dsp:cNvPr id="0" name=""/>
        <dsp:cNvSpPr/>
      </dsp:nvSpPr>
      <dsp:spPr>
        <a:xfrm>
          <a:off x="0" y="0"/>
          <a:ext cx="2103120" cy="4821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Unsupervised Learning</a:t>
          </a:r>
        </a:p>
      </dsp:txBody>
      <dsp:txXfrm>
        <a:off x="0" y="0"/>
        <a:ext cx="2103120" cy="4821238"/>
      </dsp:txXfrm>
    </dsp:sp>
    <dsp:sp modelId="{7D99F0B9-C2CD-4545-8EA0-5A777E4D73EA}">
      <dsp:nvSpPr>
        <dsp:cNvPr id="0" name=""/>
        <dsp:cNvSpPr/>
      </dsp:nvSpPr>
      <dsp:spPr>
        <a:xfrm>
          <a:off x="2260854" y="75331"/>
          <a:ext cx="4048506" cy="1506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Clustering</a:t>
          </a:r>
        </a:p>
      </dsp:txBody>
      <dsp:txXfrm>
        <a:off x="2260854" y="75331"/>
        <a:ext cx="4048506" cy="1506636"/>
      </dsp:txXfrm>
    </dsp:sp>
    <dsp:sp modelId="{764567F8-B0C8-484C-A7F7-EDC820B493C7}">
      <dsp:nvSpPr>
        <dsp:cNvPr id="0" name=""/>
        <dsp:cNvSpPr/>
      </dsp:nvSpPr>
      <dsp:spPr>
        <a:xfrm>
          <a:off x="6467094" y="75331"/>
          <a:ext cx="4048506" cy="501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K-means </a:t>
          </a:r>
        </a:p>
      </dsp:txBody>
      <dsp:txXfrm>
        <a:off x="6467094" y="75331"/>
        <a:ext cx="4048506" cy="501721"/>
      </dsp:txXfrm>
    </dsp:sp>
    <dsp:sp modelId="{5D2C3B78-BCC6-4E04-9DB7-DF05C2708047}">
      <dsp:nvSpPr>
        <dsp:cNvPr id="0" name=""/>
        <dsp:cNvSpPr/>
      </dsp:nvSpPr>
      <dsp:spPr>
        <a:xfrm>
          <a:off x="6309360" y="577053"/>
          <a:ext cx="40485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4150BE-B047-4BA1-8879-744D6A257D56}">
      <dsp:nvSpPr>
        <dsp:cNvPr id="0" name=""/>
        <dsp:cNvSpPr/>
      </dsp:nvSpPr>
      <dsp:spPr>
        <a:xfrm>
          <a:off x="6467094" y="577053"/>
          <a:ext cx="4048506" cy="501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Hierarchical </a:t>
          </a:r>
        </a:p>
      </dsp:txBody>
      <dsp:txXfrm>
        <a:off x="6467094" y="577053"/>
        <a:ext cx="4048506" cy="501721"/>
      </dsp:txXfrm>
    </dsp:sp>
    <dsp:sp modelId="{A3119A75-2DE7-43CC-8DA9-3B177ACE6946}">
      <dsp:nvSpPr>
        <dsp:cNvPr id="0" name=""/>
        <dsp:cNvSpPr/>
      </dsp:nvSpPr>
      <dsp:spPr>
        <a:xfrm>
          <a:off x="6309360" y="1078775"/>
          <a:ext cx="40485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E4B7E0-EFA5-4954-9721-AB194A5CEEB6}">
      <dsp:nvSpPr>
        <dsp:cNvPr id="0" name=""/>
        <dsp:cNvSpPr/>
      </dsp:nvSpPr>
      <dsp:spPr>
        <a:xfrm>
          <a:off x="6467094" y="1078775"/>
          <a:ext cx="4048506" cy="501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DBSCAN</a:t>
          </a:r>
        </a:p>
      </dsp:txBody>
      <dsp:txXfrm>
        <a:off x="6467094" y="1078775"/>
        <a:ext cx="4048506" cy="501721"/>
      </dsp:txXfrm>
    </dsp:sp>
    <dsp:sp modelId="{0C360202-68CF-4B3A-A98D-3CEAA4641D91}">
      <dsp:nvSpPr>
        <dsp:cNvPr id="0" name=""/>
        <dsp:cNvSpPr/>
      </dsp:nvSpPr>
      <dsp:spPr>
        <a:xfrm>
          <a:off x="2103120" y="158196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066987-C068-4599-AD31-3C524E18B9F9}">
      <dsp:nvSpPr>
        <dsp:cNvPr id="0" name=""/>
        <dsp:cNvSpPr/>
      </dsp:nvSpPr>
      <dsp:spPr>
        <a:xfrm>
          <a:off x="2260854" y="1657300"/>
          <a:ext cx="4048506" cy="1506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Association Rule</a:t>
          </a:r>
        </a:p>
      </dsp:txBody>
      <dsp:txXfrm>
        <a:off x="2260854" y="1657300"/>
        <a:ext cx="4048506" cy="1506636"/>
      </dsp:txXfrm>
    </dsp:sp>
    <dsp:sp modelId="{9106AA8A-3D97-4E96-B5F6-DFCA5A6290A5}">
      <dsp:nvSpPr>
        <dsp:cNvPr id="0" name=""/>
        <dsp:cNvSpPr/>
      </dsp:nvSpPr>
      <dsp:spPr>
        <a:xfrm>
          <a:off x="6467094" y="1657300"/>
          <a:ext cx="4048506" cy="753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err="1"/>
            <a:t>Apriori</a:t>
          </a:r>
          <a:endParaRPr lang="en-US" sz="2300" kern="1200" dirty="0"/>
        </a:p>
      </dsp:txBody>
      <dsp:txXfrm>
        <a:off x="6467094" y="1657300"/>
        <a:ext cx="4048506" cy="753318"/>
      </dsp:txXfrm>
    </dsp:sp>
    <dsp:sp modelId="{2101F70A-3C0A-4126-B052-1BCC8FC0426E}">
      <dsp:nvSpPr>
        <dsp:cNvPr id="0" name=""/>
        <dsp:cNvSpPr/>
      </dsp:nvSpPr>
      <dsp:spPr>
        <a:xfrm>
          <a:off x="6309360" y="2410618"/>
          <a:ext cx="404850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E4D784-2633-4E4B-8B80-35CE9C1C7D21}">
      <dsp:nvSpPr>
        <dsp:cNvPr id="0" name=""/>
        <dsp:cNvSpPr/>
      </dsp:nvSpPr>
      <dsp:spPr>
        <a:xfrm>
          <a:off x="6467094" y="2410618"/>
          <a:ext cx="4048506" cy="753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Eclat</a:t>
          </a:r>
        </a:p>
      </dsp:txBody>
      <dsp:txXfrm>
        <a:off x="6467094" y="2410618"/>
        <a:ext cx="4048506" cy="753318"/>
      </dsp:txXfrm>
    </dsp:sp>
    <dsp:sp modelId="{2BE86F4D-B74B-4778-9430-196E37D95C4A}">
      <dsp:nvSpPr>
        <dsp:cNvPr id="0" name=""/>
        <dsp:cNvSpPr/>
      </dsp:nvSpPr>
      <dsp:spPr>
        <a:xfrm>
          <a:off x="2103120" y="316393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A1F02E-E2C0-45BB-ADC4-35AFD4BFB5A0}">
      <dsp:nvSpPr>
        <dsp:cNvPr id="0" name=""/>
        <dsp:cNvSpPr/>
      </dsp:nvSpPr>
      <dsp:spPr>
        <a:xfrm>
          <a:off x="2260854" y="3239269"/>
          <a:ext cx="4048506" cy="1506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n-US" sz="4200" kern="1200" dirty="0"/>
            <a:t>Neural Networks</a:t>
          </a:r>
        </a:p>
      </dsp:txBody>
      <dsp:txXfrm>
        <a:off x="2260854" y="3239269"/>
        <a:ext cx="4048506" cy="1506636"/>
      </dsp:txXfrm>
    </dsp:sp>
    <dsp:sp modelId="{03A8ADAF-E863-4E4B-9921-7EA4E44FC52A}">
      <dsp:nvSpPr>
        <dsp:cNvPr id="0" name=""/>
        <dsp:cNvSpPr/>
      </dsp:nvSpPr>
      <dsp:spPr>
        <a:xfrm>
          <a:off x="6467094" y="3239269"/>
          <a:ext cx="4048506" cy="1506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Auto Encoders</a:t>
          </a:r>
        </a:p>
        <a:p>
          <a:pPr marL="0" lvl="0" indent="0" algn="l" defTabSz="1022350">
            <a:lnSpc>
              <a:spcPct val="90000"/>
            </a:lnSpc>
            <a:spcBef>
              <a:spcPct val="0"/>
            </a:spcBef>
            <a:spcAft>
              <a:spcPct val="35000"/>
            </a:spcAft>
            <a:buNone/>
          </a:pPr>
          <a:r>
            <a:rPr lang="en-US" sz="2300" kern="1200" dirty="0"/>
            <a:t>Self organizing Maps</a:t>
          </a:r>
        </a:p>
      </dsp:txBody>
      <dsp:txXfrm>
        <a:off x="6467094" y="3239269"/>
        <a:ext cx="4048506" cy="1506636"/>
      </dsp:txXfrm>
    </dsp:sp>
    <dsp:sp modelId="{7E3568BB-B285-4617-8354-D23C7AB05040}">
      <dsp:nvSpPr>
        <dsp:cNvPr id="0" name=""/>
        <dsp:cNvSpPr/>
      </dsp:nvSpPr>
      <dsp:spPr>
        <a:xfrm>
          <a:off x="2103120" y="4745906"/>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E09DC-9859-4C0F-AF20-ADCA017C3817}" type="datetimeFigureOut">
              <a:rPr lang="en-US" smtClean="0"/>
              <a:t>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F398-41C9-45CE-9D5B-1AC4CCB8B061}" type="slidenum">
              <a:rPr lang="en-US" smtClean="0"/>
              <a:t>‹#›</a:t>
            </a:fld>
            <a:endParaRPr lang="en-US"/>
          </a:p>
        </p:txBody>
      </p:sp>
    </p:spTree>
    <p:extLst>
      <p:ext uri="{BB962C8B-B14F-4D97-AF65-F5344CB8AC3E}">
        <p14:creationId xmlns:p14="http://schemas.microsoft.com/office/powerpoint/2010/main" val="415394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aai.org/Papers/KDD/1996/KDD96-037.pdf"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possible applications for some clustering algorithms. </a:t>
            </a:r>
          </a:p>
          <a:p>
            <a:r>
              <a:rPr lang="en-US" dirty="0"/>
              <a:t>Not every clustering technique can be used for dimensionality reduction or anomaly detection, and there are other techniques besides unsupervised clustering techniques for anomaly detection. </a:t>
            </a:r>
          </a:p>
        </p:txBody>
      </p:sp>
      <p:sp>
        <p:nvSpPr>
          <p:cNvPr id="4" name="Slide Number Placeholder 3"/>
          <p:cNvSpPr>
            <a:spLocks noGrp="1"/>
          </p:cNvSpPr>
          <p:nvPr>
            <p:ph type="sldNum" sz="quarter" idx="5"/>
          </p:nvPr>
        </p:nvSpPr>
        <p:spPr/>
        <p:txBody>
          <a:bodyPr/>
          <a:lstStyle/>
          <a:p>
            <a:fld id="{9F47F398-41C9-45CE-9D5B-1AC4CCB8B061}" type="slidenum">
              <a:rPr lang="en-US" smtClean="0"/>
              <a:t>2</a:t>
            </a:fld>
            <a:endParaRPr lang="en-US"/>
          </a:p>
        </p:txBody>
      </p:sp>
    </p:spTree>
    <p:extLst>
      <p:ext uri="{BB962C8B-B14F-4D97-AF65-F5344CB8AC3E}">
        <p14:creationId xmlns:p14="http://schemas.microsoft.com/office/powerpoint/2010/main" val="1352855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Original paper: </a:t>
            </a:r>
            <a:r>
              <a:rPr lang="en-US">
                <a:hlinkClick r:id="rId3"/>
              </a:rPr>
              <a:t>https://www.aaai.org/Papers/KDD/1996/KDD96-037.pdf</a:t>
            </a:r>
            <a:r>
              <a:rPr lang="en-US"/>
              <a:t> </a:t>
            </a:r>
          </a:p>
          <a:p>
            <a:endParaRPr lang="en-US"/>
          </a:p>
        </p:txBody>
      </p:sp>
      <p:sp>
        <p:nvSpPr>
          <p:cNvPr id="4" name="Slide Number Placeholder 3"/>
          <p:cNvSpPr>
            <a:spLocks noGrp="1"/>
          </p:cNvSpPr>
          <p:nvPr>
            <p:ph type="sldNum" sz="quarter" idx="5"/>
          </p:nvPr>
        </p:nvSpPr>
        <p:spPr/>
        <p:txBody>
          <a:bodyPr/>
          <a:lstStyle/>
          <a:p>
            <a:fld id="{9F47F398-41C9-45CE-9D5B-1AC4CCB8B061}" type="slidenum">
              <a:rPr lang="en-US" smtClean="0"/>
              <a:t>22</a:t>
            </a:fld>
            <a:endParaRPr lang="en-US"/>
          </a:p>
        </p:txBody>
      </p:sp>
    </p:spTree>
    <p:extLst>
      <p:ext uri="{BB962C8B-B14F-4D97-AF65-F5344CB8AC3E}">
        <p14:creationId xmlns:p14="http://schemas.microsoft.com/office/powerpoint/2010/main" val="2240898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Lift correct </a:t>
            </a:r>
          </a:p>
        </p:txBody>
      </p:sp>
      <p:sp>
        <p:nvSpPr>
          <p:cNvPr id="4" name="Slide Number Placeholder 3"/>
          <p:cNvSpPr>
            <a:spLocks noGrp="1"/>
          </p:cNvSpPr>
          <p:nvPr>
            <p:ph type="sldNum" sz="quarter" idx="5"/>
          </p:nvPr>
        </p:nvSpPr>
        <p:spPr/>
        <p:txBody>
          <a:bodyPr/>
          <a:lstStyle/>
          <a:p>
            <a:fld id="{9F47F398-41C9-45CE-9D5B-1AC4CCB8B061}" type="slidenum">
              <a:rPr lang="en-US" smtClean="0"/>
              <a:t>28</a:t>
            </a:fld>
            <a:endParaRPr lang="en-US"/>
          </a:p>
        </p:txBody>
      </p:sp>
    </p:spTree>
    <p:extLst>
      <p:ext uri="{BB962C8B-B14F-4D97-AF65-F5344CB8AC3E}">
        <p14:creationId xmlns:p14="http://schemas.microsoft.com/office/powerpoint/2010/main" val="3575360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http://ilpubs.stanford.edu:8090/778/1/2006-13.pdf </a:t>
            </a:r>
          </a:p>
        </p:txBody>
      </p:sp>
      <p:sp>
        <p:nvSpPr>
          <p:cNvPr id="4" name="Slide Number Placeholder 3"/>
          <p:cNvSpPr>
            <a:spLocks noGrp="1"/>
          </p:cNvSpPr>
          <p:nvPr>
            <p:ph type="sldNum" sz="quarter" idx="5"/>
          </p:nvPr>
        </p:nvSpPr>
        <p:spPr/>
        <p:txBody>
          <a:bodyPr/>
          <a:lstStyle/>
          <a:p>
            <a:fld id="{9F47F398-41C9-45CE-9D5B-1AC4CCB8B061}" type="slidenum">
              <a:rPr lang="en-US" smtClean="0"/>
              <a:t>7</a:t>
            </a:fld>
            <a:endParaRPr lang="en-US"/>
          </a:p>
        </p:txBody>
      </p:sp>
    </p:spTree>
    <p:extLst>
      <p:ext uri="{BB962C8B-B14F-4D97-AF65-F5344CB8AC3E}">
        <p14:creationId xmlns:p14="http://schemas.microsoft.com/office/powerpoint/2010/main" val="421907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http://ilpubs.stanford.edu:8090/778/1/2006-13.pdf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8</a:t>
            </a:fld>
            <a:endParaRPr lang="en-US"/>
          </a:p>
        </p:txBody>
      </p:sp>
    </p:spTree>
    <p:extLst>
      <p:ext uri="{BB962C8B-B14F-4D97-AF65-F5344CB8AC3E}">
        <p14:creationId xmlns:p14="http://schemas.microsoft.com/office/powerpoint/2010/main" val="483554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Terry has just 10 customers. Now let’s say that Terry wants</a:t>
            </a:r>
            <a:r>
              <a:rPr lang="en-US" baseline="0" dirty="0"/>
              <a:t> to classify his 10 customers into groups / segments but he uses just two items of data about each customer – the total number milliliters of </a:t>
            </a:r>
            <a:r>
              <a:rPr lang="en-US" b="1" u="sng" baseline="0" dirty="0"/>
              <a:t>spirits </a:t>
            </a:r>
            <a:r>
              <a:rPr lang="en-US" baseline="0" dirty="0"/>
              <a:t>they purchased this year and the total number of milliliters of </a:t>
            </a:r>
            <a:r>
              <a:rPr lang="en-US" b="1" u="sng" baseline="0" dirty="0"/>
              <a:t>wine </a:t>
            </a:r>
            <a:r>
              <a:rPr lang="en-US" baseline="0" dirty="0"/>
              <a:t>they purchased this year. He creates a pivot table from his transaction data to summarize each customer’s totals for each of these two “variables”</a:t>
            </a:r>
            <a:endParaRPr lang="en-US" dirty="0"/>
          </a:p>
        </p:txBody>
      </p:sp>
      <p:sp>
        <p:nvSpPr>
          <p:cNvPr id="4" name="Slide Number Placeholder 3"/>
          <p:cNvSpPr>
            <a:spLocks noGrp="1"/>
          </p:cNvSpPr>
          <p:nvPr>
            <p:ph type="sldNum" sz="quarter" idx="10"/>
          </p:nvPr>
        </p:nvSpPr>
        <p:spPr/>
        <p:txBody>
          <a:bodyPr/>
          <a:lstStyle/>
          <a:p>
            <a:fld id="{D49E0EAF-5B24-4919-96EF-4C9DE3CA2D88}" type="slidenum">
              <a:rPr lang="en-US" smtClean="0"/>
              <a:t>10</a:t>
            </a:fld>
            <a:endParaRPr lang="en-US"/>
          </a:p>
        </p:txBody>
      </p:sp>
    </p:spTree>
    <p:extLst>
      <p:ext uri="{BB962C8B-B14F-4D97-AF65-F5344CB8AC3E}">
        <p14:creationId xmlns:p14="http://schemas.microsoft.com/office/powerpoint/2010/main" val="3346084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is to create</a:t>
            </a:r>
            <a:r>
              <a:rPr lang="en-US" baseline="0" dirty="0"/>
              <a:t> a distance matrix. We will assume, for demonstration purposes, that Terry has just 10 customers. Each has purchases X number of milliliters of spirits and Y number of milliliters of wine over the past year. We have plotted each customer’s X,Y coordinates on the pivot chart. We calculate the distance between every point and every other point. In this case, distance was measured as the absolute value of (X2 – X1) + absolute value of (Y2 – Y1). That’s called the “Manhattan distance”. Later, we’ll talk about “Euclidian distance”.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49E0EAF-5B24-4919-96EF-4C9DE3CA2D88}" type="slidenum">
              <a:rPr lang="en-US" smtClean="0"/>
              <a:t>11</a:t>
            </a:fld>
            <a:endParaRPr lang="en-US"/>
          </a:p>
        </p:txBody>
      </p:sp>
    </p:spTree>
    <p:extLst>
      <p:ext uri="{BB962C8B-B14F-4D97-AF65-F5344CB8AC3E}">
        <p14:creationId xmlns:p14="http://schemas.microsoft.com/office/powerpoint/2010/main" val="1378893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#2 is to find the two points that are closest together and combine</a:t>
            </a:r>
            <a:r>
              <a:rPr lang="en-US" baseline="0" dirty="0"/>
              <a:t> them. To find the shortest distance between any two points. The minimum distance is 1 and it appears at the intersection of point 1 and point 9. So we will combine those two points and that point’s coordinates will be the mid-point in between these two original points. So the X coordinate is X1 + X2 / 2. The Y coordinate is Y1 + Y2 / 2.</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49E0EAF-5B24-4919-96EF-4C9DE3CA2D88}" type="slidenum">
              <a:rPr lang="en-US" smtClean="0"/>
              <a:t>12</a:t>
            </a:fld>
            <a:endParaRPr lang="en-US"/>
          </a:p>
        </p:txBody>
      </p:sp>
    </p:spTree>
    <p:extLst>
      <p:ext uri="{BB962C8B-B14F-4D97-AF65-F5344CB8AC3E}">
        <p14:creationId xmlns:p14="http://schemas.microsoft.com/office/powerpoint/2010/main" val="2389092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 have point 1,9</a:t>
            </a:r>
            <a:r>
              <a:rPr lang="en-US" baseline="0" dirty="0"/>
              <a:t>. Ten customers are grouped into 9 clusters at this point. We repeat this process until we have just 3 points left (because we believe that there are 3 clusters). So from the remaining points, find the two points closest together using the MIN( ) function. This time it is “4” and it is at the intersection of points 2 and 3. So those two get combined into one. </a:t>
            </a:r>
            <a:endParaRPr lang="en-US" dirty="0"/>
          </a:p>
        </p:txBody>
      </p:sp>
      <p:sp>
        <p:nvSpPr>
          <p:cNvPr id="4" name="Slide Number Placeholder 3"/>
          <p:cNvSpPr>
            <a:spLocks noGrp="1"/>
          </p:cNvSpPr>
          <p:nvPr>
            <p:ph type="sldNum" sz="quarter" idx="10"/>
          </p:nvPr>
        </p:nvSpPr>
        <p:spPr/>
        <p:txBody>
          <a:bodyPr/>
          <a:lstStyle/>
          <a:p>
            <a:fld id="{D49E0EAF-5B24-4919-96EF-4C9DE3CA2D88}" type="slidenum">
              <a:rPr lang="en-US" smtClean="0"/>
              <a:t>13</a:t>
            </a:fld>
            <a:endParaRPr lang="en-US"/>
          </a:p>
        </p:txBody>
      </p:sp>
    </p:spTree>
    <p:extLst>
      <p:ext uri="{BB962C8B-B14F-4D97-AF65-F5344CB8AC3E}">
        <p14:creationId xmlns:p14="http://schemas.microsoft.com/office/powerpoint/2010/main" val="249618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9E0EAF-5B24-4919-96EF-4C9DE3CA2D88}" type="slidenum">
              <a:rPr lang="en-US" smtClean="0"/>
              <a:t>17</a:t>
            </a:fld>
            <a:endParaRPr lang="en-US"/>
          </a:p>
        </p:txBody>
      </p:sp>
    </p:spTree>
    <p:extLst>
      <p:ext uri="{BB962C8B-B14F-4D97-AF65-F5344CB8AC3E}">
        <p14:creationId xmlns:p14="http://schemas.microsoft.com/office/powerpoint/2010/main" val="1447398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our algorithm</a:t>
            </a:r>
            <a:r>
              <a:rPr lang="en-US" baseline="0" dirty="0"/>
              <a:t> determined that we should group our customers. It put 2, 3, 5 and 8 together and 1, 6, 9, and 10 together and 4 and 7 together. Notice that in our original guess at clustering, we had guessed that customer #10 should be in with the “red” cluster. But the clustering algorithm put it in the “yellow” group.</a:t>
            </a:r>
            <a:endParaRPr lang="en-US" dirty="0"/>
          </a:p>
        </p:txBody>
      </p:sp>
      <p:sp>
        <p:nvSpPr>
          <p:cNvPr id="4" name="Slide Number Placeholder 3"/>
          <p:cNvSpPr>
            <a:spLocks noGrp="1"/>
          </p:cNvSpPr>
          <p:nvPr>
            <p:ph type="sldNum" sz="quarter" idx="10"/>
          </p:nvPr>
        </p:nvSpPr>
        <p:spPr/>
        <p:txBody>
          <a:bodyPr/>
          <a:lstStyle/>
          <a:p>
            <a:fld id="{D49E0EAF-5B24-4919-96EF-4C9DE3CA2D88}" type="slidenum">
              <a:rPr lang="en-US" smtClean="0"/>
              <a:t>20</a:t>
            </a:fld>
            <a:endParaRPr lang="en-US"/>
          </a:p>
        </p:txBody>
      </p:sp>
    </p:spTree>
    <p:extLst>
      <p:ext uri="{BB962C8B-B14F-4D97-AF65-F5344CB8AC3E}">
        <p14:creationId xmlns:p14="http://schemas.microsoft.com/office/powerpoint/2010/main" val="3284063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E3D37-9B21-4150-A658-5534A8FECF4A}" type="datetime1">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
        <p:nvSpPr>
          <p:cNvPr id="7" name="Rectangle 6">
            <a:extLst>
              <a:ext uri="{FF2B5EF4-FFF2-40B4-BE49-F238E27FC236}">
                <a16:creationId xmlns:a16="http://schemas.microsoft.com/office/drawing/2014/main" id="{0B99F70C-31D9-4644-B9D6-D50219DEE58C}"/>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13062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DCA04-EC0A-40A7-BA72-964EF6B6F6E0}" type="datetime1">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407949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A30447-9159-486C-B8EA-6D9B997527B6}" type="datetime1">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363969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dirty="0"/>
              <a:t>Click to edit Master title style</a:t>
            </a:r>
          </a:p>
        </p:txBody>
      </p:sp>
      <p:sp>
        <p:nvSpPr>
          <p:cNvPr id="3" name="Content Placeholder 2"/>
          <p:cNvSpPr>
            <a:spLocks noGrp="1"/>
          </p:cNvSpPr>
          <p:nvPr>
            <p:ph idx="1"/>
          </p:nvPr>
        </p:nvSpPr>
        <p:spPr>
          <a:xfrm>
            <a:off x="838200" y="1393794"/>
            <a:ext cx="10515600" cy="48209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21C0A46-0622-40BE-A837-D8F3CED7CD3F}" type="datetime1">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
        <p:nvSpPr>
          <p:cNvPr id="7" name="Rectangle 6">
            <a:extLst>
              <a:ext uri="{FF2B5EF4-FFF2-40B4-BE49-F238E27FC236}">
                <a16:creationId xmlns:a16="http://schemas.microsoft.com/office/drawing/2014/main" id="{E3FCB538-A922-4A01-966C-57103AE1695F}"/>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05890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F9DD73-B10F-46B3-9922-9551223B329D}" type="datetime1">
              <a:rPr lang="en-US" smtClean="0"/>
              <a:t>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358188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dirty="0"/>
              <a:t>Click to edit Master title style</a:t>
            </a:r>
          </a:p>
        </p:txBody>
      </p:sp>
      <p:sp>
        <p:nvSpPr>
          <p:cNvPr id="3" name="Content Placeholder 2"/>
          <p:cNvSpPr>
            <a:spLocks noGrp="1"/>
          </p:cNvSpPr>
          <p:nvPr>
            <p:ph sz="half" idx="1"/>
          </p:nvPr>
        </p:nvSpPr>
        <p:spPr>
          <a:xfrm>
            <a:off x="838200" y="1421134"/>
            <a:ext cx="5181600" cy="4793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421134"/>
            <a:ext cx="5181600" cy="47936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30EEC9-CBF2-4659-B3BF-D231D248DA44}" type="datetime1">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86019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914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8C3CEB-F020-47E8-91B4-192A3CA1D5F6}" type="datetime1">
              <a:rPr lang="en-US" smtClean="0"/>
              <a:t>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49547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9144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2776A9-638C-4B62-851C-17B1483856D8}" type="datetime1">
              <a:rPr lang="en-US" smtClean="0"/>
              <a:t>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42920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6A479-B701-4A4F-ABD0-44327AF9D46B}" type="datetime1">
              <a:rPr lang="en-US" smtClean="0"/>
              <a:t>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107199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38489B-E155-4800-A868-5AA486BD1135}" type="datetime1">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5879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00807F-2D16-4FB2-BB5C-74691282ADCB}" type="datetime1">
              <a:rPr lang="en-US" smtClean="0"/>
              <a:t>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a:p>
        </p:txBody>
      </p:sp>
    </p:spTree>
    <p:extLst>
      <p:ext uri="{BB962C8B-B14F-4D97-AF65-F5344CB8AC3E}">
        <p14:creationId xmlns:p14="http://schemas.microsoft.com/office/powerpoint/2010/main" val="145258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420427"/>
            <a:ext cx="10515600" cy="47565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8A7D28-4168-4D69-B665-271D2607E9A8}" type="datetime1">
              <a:rPr lang="en-US" smtClean="0"/>
              <a:t>2/14/2021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51862-5BCB-44C2-88CB-3038997B126A}" type="slidenum">
              <a:rPr lang="en-US" smtClean="0"/>
              <a:t>‹#›</a:t>
            </a:fld>
            <a:endParaRPr lang="en-US"/>
          </a:p>
        </p:txBody>
      </p:sp>
    </p:spTree>
    <p:extLst>
      <p:ext uri="{BB962C8B-B14F-4D97-AF65-F5344CB8AC3E}">
        <p14:creationId xmlns:p14="http://schemas.microsoft.com/office/powerpoint/2010/main" val="6492710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056E6-2157-409D-AC08-448665155B4F}"/>
              </a:ext>
            </a:extLst>
          </p:cNvPr>
          <p:cNvSpPr>
            <a:spLocks noGrp="1"/>
          </p:cNvSpPr>
          <p:nvPr>
            <p:ph type="ctrTitle"/>
          </p:nvPr>
        </p:nvSpPr>
        <p:spPr/>
        <p:txBody>
          <a:bodyPr>
            <a:normAutofit/>
          </a:bodyPr>
          <a:lstStyle/>
          <a:p>
            <a:r>
              <a:rPr lang="en-US" sz="4800" dirty="0"/>
              <a:t>MIS 7720 </a:t>
            </a:r>
            <a:br>
              <a:rPr lang="en-US" sz="4800" dirty="0"/>
            </a:br>
            <a:r>
              <a:rPr lang="en-US" sz="4800" dirty="0"/>
              <a:t>#7 </a:t>
            </a:r>
            <a:r>
              <a:rPr lang="en-US" sz="4800"/>
              <a:t>Unsupervised Learning</a:t>
            </a:r>
            <a:endParaRPr lang="en-US" sz="4800" dirty="0"/>
          </a:p>
        </p:txBody>
      </p:sp>
      <p:sp>
        <p:nvSpPr>
          <p:cNvPr id="5" name="Subtitle 4">
            <a:extLst>
              <a:ext uri="{FF2B5EF4-FFF2-40B4-BE49-F238E27FC236}">
                <a16:creationId xmlns:a16="http://schemas.microsoft.com/office/drawing/2014/main" id="{24AC44FC-7814-4759-9DA6-D6274C4F148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63005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828" t="24812" r="87920" b="30056"/>
          <a:stretch/>
        </p:blipFill>
        <p:spPr>
          <a:xfrm>
            <a:off x="6922304" y="1158787"/>
            <a:ext cx="4766407" cy="5376977"/>
          </a:xfrm>
          <a:prstGeom prst="rect">
            <a:avLst/>
          </a:prstGeom>
        </p:spPr>
      </p:pic>
      <p:sp>
        <p:nvSpPr>
          <p:cNvPr id="5" name="TextBox 4"/>
          <p:cNvSpPr txBox="1"/>
          <p:nvPr/>
        </p:nvSpPr>
        <p:spPr>
          <a:xfrm>
            <a:off x="5245191" y="3737096"/>
            <a:ext cx="1533378" cy="830997"/>
          </a:xfrm>
          <a:prstGeom prst="rect">
            <a:avLst/>
          </a:prstGeom>
          <a:noFill/>
        </p:spPr>
        <p:txBody>
          <a:bodyPr wrap="square" rtlCol="0">
            <a:spAutoFit/>
          </a:bodyPr>
          <a:lstStyle/>
          <a:p>
            <a:pPr algn="ctr"/>
            <a:r>
              <a:rPr lang="en-US" sz="2400" dirty="0"/>
              <a:t>10 customers</a:t>
            </a:r>
          </a:p>
        </p:txBody>
      </p:sp>
      <p:sp>
        <p:nvSpPr>
          <p:cNvPr id="6" name="TextBox 5"/>
          <p:cNvSpPr txBox="1"/>
          <p:nvPr/>
        </p:nvSpPr>
        <p:spPr>
          <a:xfrm>
            <a:off x="5355417" y="2489971"/>
            <a:ext cx="1533378" cy="830997"/>
          </a:xfrm>
          <a:prstGeom prst="rect">
            <a:avLst/>
          </a:prstGeom>
          <a:noFill/>
        </p:spPr>
        <p:txBody>
          <a:bodyPr wrap="square" rtlCol="0">
            <a:spAutoFit/>
          </a:bodyPr>
          <a:lstStyle/>
          <a:p>
            <a:pPr algn="ctr"/>
            <a:r>
              <a:rPr lang="en-US" sz="2400" dirty="0"/>
              <a:t>2 </a:t>
            </a:r>
          </a:p>
          <a:p>
            <a:pPr algn="ctr"/>
            <a:r>
              <a:rPr lang="en-US" sz="2400" dirty="0"/>
              <a:t>variables</a:t>
            </a:r>
          </a:p>
        </p:txBody>
      </p:sp>
      <p:sp>
        <p:nvSpPr>
          <p:cNvPr id="7" name="Title 6">
            <a:extLst>
              <a:ext uri="{FF2B5EF4-FFF2-40B4-BE49-F238E27FC236}">
                <a16:creationId xmlns:a16="http://schemas.microsoft.com/office/drawing/2014/main" id="{1EBF53F8-9903-4374-9A5C-E367F033DCC8}"/>
              </a:ext>
            </a:extLst>
          </p:cNvPr>
          <p:cNvSpPr>
            <a:spLocks noGrp="1"/>
          </p:cNvSpPr>
          <p:nvPr>
            <p:ph type="title"/>
          </p:nvPr>
        </p:nvSpPr>
        <p:spPr/>
        <p:txBody>
          <a:bodyPr/>
          <a:lstStyle/>
          <a:p>
            <a:r>
              <a:rPr lang="en-US" dirty="0"/>
              <a:t>Group customers of a liquor store</a:t>
            </a:r>
          </a:p>
        </p:txBody>
      </p:sp>
      <p:pic>
        <p:nvPicPr>
          <p:cNvPr id="1026" name="Picture 2" descr="Image result for spirits and wine">
            <a:extLst>
              <a:ext uri="{FF2B5EF4-FFF2-40B4-BE49-F238E27FC236}">
                <a16:creationId xmlns:a16="http://schemas.microsoft.com/office/drawing/2014/main" id="{A16E98C6-5D21-4C24-A4EC-DCC59B880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193" y="1996440"/>
            <a:ext cx="4572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52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2000"/>
                            </p:stCondLst>
                            <p:childTnLst>
                              <p:par>
                                <p:cTn id="10" presetID="2" presetClass="entr" presetSubtype="1" fill="hold" grpId="0" nodeType="afterEffect">
                                  <p:stCondLst>
                                    <p:cond delay="100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ppt_x</p:attrName>
                                        </p:attrNameLst>
                                      </p:cBhvr>
                                      <p:tavLst>
                                        <p:tav tm="0">
                                          <p:val>
                                            <p:strVal val="#ppt_x"/>
                                          </p:val>
                                        </p:tav>
                                        <p:tav tm="100000">
                                          <p:val>
                                            <p:strVal val="#ppt_x"/>
                                          </p:val>
                                        </p:tav>
                                      </p:tavLst>
                                    </p:anim>
                                    <p:anim calcmode="lin" valueType="num">
                                      <p:cBhvr additive="base">
                                        <p:cTn id="13"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Make a distance matrix</a:t>
            </a:r>
          </a:p>
        </p:txBody>
      </p:sp>
      <p:pic>
        <p:nvPicPr>
          <p:cNvPr id="8" name="Picture 7"/>
          <p:cNvPicPr>
            <a:picLocks noChangeAspect="1"/>
          </p:cNvPicPr>
          <p:nvPr/>
        </p:nvPicPr>
        <p:blipFill>
          <a:blip r:embed="rId3"/>
          <a:stretch>
            <a:fillRect/>
          </a:stretch>
        </p:blipFill>
        <p:spPr>
          <a:xfrm>
            <a:off x="2956169" y="1504997"/>
            <a:ext cx="8776867" cy="3763702"/>
          </a:xfrm>
          <a:prstGeom prst="rect">
            <a:avLst/>
          </a:prstGeom>
        </p:spPr>
      </p:pic>
      <p:sp>
        <p:nvSpPr>
          <p:cNvPr id="9" name="TextBox 8"/>
          <p:cNvSpPr txBox="1"/>
          <p:nvPr/>
        </p:nvSpPr>
        <p:spPr>
          <a:xfrm>
            <a:off x="140475" y="1605441"/>
            <a:ext cx="2728362" cy="2103977"/>
          </a:xfrm>
          <a:prstGeom prst="rect">
            <a:avLst/>
          </a:prstGeom>
          <a:solidFill>
            <a:srgbClr val="FFFF00"/>
          </a:solidFill>
          <a:ln>
            <a:solidFill>
              <a:schemeClr val="tx1"/>
            </a:solidFill>
          </a:ln>
        </p:spPr>
        <p:txBody>
          <a:bodyPr wrap="square" rtlCol="0">
            <a:spAutoFit/>
          </a:bodyPr>
          <a:lstStyle/>
          <a:p>
            <a:r>
              <a:rPr lang="en-US" sz="2400" dirty="0"/>
              <a:t>10 customer’s data points where:</a:t>
            </a:r>
          </a:p>
          <a:p>
            <a:pPr marL="342900" indent="-342900">
              <a:buFont typeface="Arial" panose="020B0604020202020204" pitchFamily="34" charset="0"/>
              <a:buChar char="•"/>
            </a:pPr>
            <a:r>
              <a:rPr lang="en-US" sz="2000" dirty="0"/>
              <a:t>X= milliliters of spirits purchased</a:t>
            </a:r>
          </a:p>
          <a:p>
            <a:pPr marL="342900" indent="-342900">
              <a:buFont typeface="Arial" panose="020B0604020202020204" pitchFamily="34" charset="0"/>
              <a:buChar char="•"/>
            </a:pPr>
            <a:r>
              <a:rPr lang="en-US" sz="2000" dirty="0"/>
              <a:t>Y=milliliters of wine purchased</a:t>
            </a:r>
          </a:p>
        </p:txBody>
      </p:sp>
      <p:sp>
        <p:nvSpPr>
          <p:cNvPr id="18" name="TextBox 17"/>
          <p:cNvSpPr txBox="1"/>
          <p:nvPr/>
        </p:nvSpPr>
        <p:spPr>
          <a:xfrm>
            <a:off x="1504656" y="5690366"/>
            <a:ext cx="8196776" cy="369332"/>
          </a:xfrm>
          <a:prstGeom prst="rect">
            <a:avLst/>
          </a:prstGeom>
          <a:solidFill>
            <a:srgbClr val="FFFF00"/>
          </a:solidFill>
          <a:ln>
            <a:solidFill>
              <a:schemeClr val="tx1"/>
            </a:solidFill>
          </a:ln>
        </p:spPr>
        <p:txBody>
          <a:bodyPr wrap="square" rtlCol="0">
            <a:spAutoFit/>
          </a:bodyPr>
          <a:lstStyle/>
          <a:p>
            <a:r>
              <a:rPr lang="en-US" dirty="0"/>
              <a:t>Manhattan Distance between point 1 (X1,Y1) and 2 (X2, Y2) = ABS(X2-X1) + ABS(Y2-Y1)</a:t>
            </a:r>
          </a:p>
        </p:txBody>
      </p:sp>
      <p:sp>
        <p:nvSpPr>
          <p:cNvPr id="4" name="Speech Bubble: Rectangle 3">
            <a:extLst>
              <a:ext uri="{FF2B5EF4-FFF2-40B4-BE49-F238E27FC236}">
                <a16:creationId xmlns:a16="http://schemas.microsoft.com/office/drawing/2014/main" id="{E5B57F74-C0D1-468D-B521-50DA3AF502C0}"/>
              </a:ext>
            </a:extLst>
          </p:cNvPr>
          <p:cNvSpPr/>
          <p:nvPr/>
        </p:nvSpPr>
        <p:spPr>
          <a:xfrm>
            <a:off x="7919720" y="2111330"/>
            <a:ext cx="2021840" cy="1092200"/>
          </a:xfrm>
          <a:prstGeom prst="wedgeRectCallout">
            <a:avLst>
              <a:gd name="adj1" fmla="val -122843"/>
              <a:gd name="adj2" fmla="val 4575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These are the distances between every two points.</a:t>
            </a:r>
          </a:p>
        </p:txBody>
      </p:sp>
    </p:spTree>
    <p:extLst>
      <p:ext uri="{BB962C8B-B14F-4D97-AF65-F5344CB8AC3E}">
        <p14:creationId xmlns:p14="http://schemas.microsoft.com/office/powerpoint/2010/main" val="276793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Step #2: Find the two points closest together</a:t>
            </a:r>
          </a:p>
        </p:txBody>
      </p:sp>
      <p:pic>
        <p:nvPicPr>
          <p:cNvPr id="8" name="Picture 7"/>
          <p:cNvPicPr>
            <a:picLocks noChangeAspect="1"/>
          </p:cNvPicPr>
          <p:nvPr/>
        </p:nvPicPr>
        <p:blipFill>
          <a:blip r:embed="rId3"/>
          <a:stretch>
            <a:fillRect/>
          </a:stretch>
        </p:blipFill>
        <p:spPr>
          <a:xfrm>
            <a:off x="3058942" y="2443899"/>
            <a:ext cx="8776867" cy="3763702"/>
          </a:xfrm>
          <a:prstGeom prst="rect">
            <a:avLst/>
          </a:prstGeom>
        </p:spPr>
      </p:pic>
      <p:sp>
        <p:nvSpPr>
          <p:cNvPr id="10" name="Oval 9"/>
          <p:cNvSpPr/>
          <p:nvPr/>
        </p:nvSpPr>
        <p:spPr>
          <a:xfrm>
            <a:off x="4832252" y="5739619"/>
            <a:ext cx="450166" cy="422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Arrow Connector 3"/>
          <p:cNvCxnSpPr>
            <a:stCxn id="10" idx="0"/>
          </p:cNvCxnSpPr>
          <p:nvPr/>
        </p:nvCxnSpPr>
        <p:spPr>
          <a:xfrm flipV="1">
            <a:off x="5057335" y="3123028"/>
            <a:ext cx="0" cy="26165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2"/>
          </p:cNvCxnSpPr>
          <p:nvPr/>
        </p:nvCxnSpPr>
        <p:spPr>
          <a:xfrm flipH="1" flipV="1">
            <a:off x="4445391" y="5950634"/>
            <a:ext cx="386861"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293774" y="1603922"/>
            <a:ext cx="2900288" cy="830997"/>
          </a:xfrm>
          <a:prstGeom prst="rect">
            <a:avLst/>
          </a:prstGeom>
          <a:solidFill>
            <a:srgbClr val="FFFF00"/>
          </a:solidFill>
          <a:ln>
            <a:solidFill>
              <a:schemeClr val="tx1"/>
            </a:solidFill>
          </a:ln>
        </p:spPr>
        <p:txBody>
          <a:bodyPr wrap="square" rtlCol="0">
            <a:spAutoFit/>
          </a:bodyPr>
          <a:lstStyle/>
          <a:p>
            <a:r>
              <a:rPr lang="en-US" sz="2400" dirty="0"/>
              <a:t>We will combine points 1 and 9.</a:t>
            </a:r>
            <a:endParaRPr lang="en-US" sz="2000" dirty="0"/>
          </a:p>
        </p:txBody>
      </p:sp>
      <p:sp>
        <p:nvSpPr>
          <p:cNvPr id="20" name="TextBox 19"/>
          <p:cNvSpPr txBox="1"/>
          <p:nvPr/>
        </p:nvSpPr>
        <p:spPr>
          <a:xfrm>
            <a:off x="285071" y="2396904"/>
            <a:ext cx="2900288" cy="1928846"/>
          </a:xfrm>
          <a:prstGeom prst="rect">
            <a:avLst/>
          </a:prstGeom>
          <a:solidFill>
            <a:srgbClr val="FFFF00"/>
          </a:solidFill>
          <a:ln>
            <a:solidFill>
              <a:schemeClr val="tx1"/>
            </a:solidFill>
          </a:ln>
        </p:spPr>
        <p:txBody>
          <a:bodyPr wrap="square" rtlCol="0">
            <a:spAutoFit/>
          </a:bodyPr>
          <a:lstStyle/>
          <a:p>
            <a:r>
              <a:rPr lang="en-US" sz="2400" dirty="0"/>
              <a:t>It’s coordinates will be the mid-point between them:</a:t>
            </a:r>
          </a:p>
          <a:p>
            <a:r>
              <a:rPr lang="en-US" sz="2400" dirty="0"/>
              <a:t>X = 16 – 15</a:t>
            </a:r>
          </a:p>
          <a:p>
            <a:r>
              <a:rPr lang="en-US" sz="2400" dirty="0"/>
              <a:t>Y = 0 – 0</a:t>
            </a:r>
            <a:endParaRPr lang="en-US" sz="2000" dirty="0"/>
          </a:p>
        </p:txBody>
      </p:sp>
    </p:spTree>
    <p:extLst>
      <p:ext uri="{BB962C8B-B14F-4D97-AF65-F5344CB8AC3E}">
        <p14:creationId xmlns:p14="http://schemas.microsoft.com/office/powerpoint/2010/main" val="14340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3000"/>
                            </p:stCondLst>
                            <p:childTnLst>
                              <p:par>
                                <p:cTn id="9" presetID="6"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par>
                                <p:cTn id="12" presetID="6" presetClass="entr" presetSubtype="16"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par>
                          <p:cTn id="15" fill="hold">
                            <p:stCondLst>
                              <p:cond delay="5000"/>
                            </p:stCondLst>
                            <p:childTnLst>
                              <p:par>
                                <p:cTn id="16" presetID="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par>
                          <p:cTn id="18" fill="hold">
                            <p:stCondLst>
                              <p:cond delay="5000"/>
                            </p:stCondLst>
                            <p:childTnLst>
                              <p:par>
                                <p:cTn id="19" presetID="1" presetClass="entr" presetSubtype="0" fill="hold" grpId="0" nodeType="afterEffect">
                                  <p:stCondLst>
                                    <p:cond delay="150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Step #3: Combine those two points into one</a:t>
            </a:r>
            <a:br>
              <a:rPr lang="en-US" dirty="0"/>
            </a:br>
            <a:r>
              <a:rPr lang="en-US" sz="3600" dirty="0"/>
              <a:t>(repeat until there are just 3 points) </a:t>
            </a:r>
          </a:p>
        </p:txBody>
      </p:sp>
      <p:pic>
        <p:nvPicPr>
          <p:cNvPr id="7" name="Picture 6"/>
          <p:cNvPicPr>
            <a:picLocks noChangeAspect="1"/>
          </p:cNvPicPr>
          <p:nvPr/>
        </p:nvPicPr>
        <p:blipFill>
          <a:blip r:embed="rId3"/>
          <a:stretch>
            <a:fillRect/>
          </a:stretch>
        </p:blipFill>
        <p:spPr>
          <a:xfrm>
            <a:off x="923434" y="2771335"/>
            <a:ext cx="10345131" cy="2886878"/>
          </a:xfrm>
          <a:prstGeom prst="rect">
            <a:avLst/>
          </a:prstGeom>
        </p:spPr>
      </p:pic>
      <p:sp>
        <p:nvSpPr>
          <p:cNvPr id="8" name="Oval 7"/>
          <p:cNvSpPr/>
          <p:nvPr/>
        </p:nvSpPr>
        <p:spPr>
          <a:xfrm>
            <a:off x="4099580" y="3792743"/>
            <a:ext cx="450166" cy="34315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V="1">
            <a:off x="4324663" y="3334949"/>
            <a:ext cx="0" cy="440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712720" y="3964322"/>
            <a:ext cx="386860" cy="7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28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cTn>
                              </p:par>
                              <p:par>
                                <p:cTn id="12" presetID="6" presetClass="entr" presetSubtype="16"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Keep repeating this process until K=3</a:t>
            </a:r>
          </a:p>
        </p:txBody>
      </p:sp>
      <p:pic>
        <p:nvPicPr>
          <p:cNvPr id="7" name="Picture 6"/>
          <p:cNvPicPr>
            <a:picLocks noChangeAspect="1"/>
          </p:cNvPicPr>
          <p:nvPr/>
        </p:nvPicPr>
        <p:blipFill>
          <a:blip r:embed="rId2"/>
          <a:stretch>
            <a:fillRect/>
          </a:stretch>
        </p:blipFill>
        <p:spPr>
          <a:xfrm>
            <a:off x="918150" y="2894832"/>
            <a:ext cx="10355699" cy="2886990"/>
          </a:xfrm>
          <a:prstGeom prst="rect">
            <a:avLst/>
          </a:prstGeom>
        </p:spPr>
      </p:pic>
      <p:sp>
        <p:nvSpPr>
          <p:cNvPr id="8" name="Oval 7"/>
          <p:cNvSpPr/>
          <p:nvPr/>
        </p:nvSpPr>
        <p:spPr>
          <a:xfrm>
            <a:off x="3368061" y="4554739"/>
            <a:ext cx="450166" cy="422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H="1" flipV="1">
            <a:off x="3593144" y="3516923"/>
            <a:ext cx="5881" cy="10238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771335" y="4765754"/>
            <a:ext cx="596726" cy="70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1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cTn>
                              </p:par>
                              <p:par>
                                <p:cTn id="12" presetID="6" presetClass="entr" presetSubtype="16"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Repeat!</a:t>
            </a:r>
          </a:p>
        </p:txBody>
      </p:sp>
      <p:pic>
        <p:nvPicPr>
          <p:cNvPr id="4" name="Picture 3"/>
          <p:cNvPicPr>
            <a:picLocks noChangeAspect="1"/>
          </p:cNvPicPr>
          <p:nvPr/>
        </p:nvPicPr>
        <p:blipFill>
          <a:blip r:embed="rId2"/>
          <a:stretch>
            <a:fillRect/>
          </a:stretch>
        </p:blipFill>
        <p:spPr>
          <a:xfrm>
            <a:off x="978332" y="2700776"/>
            <a:ext cx="10256664" cy="2855961"/>
          </a:xfrm>
          <a:prstGeom prst="rect">
            <a:avLst/>
          </a:prstGeom>
        </p:spPr>
      </p:pic>
      <p:sp>
        <p:nvSpPr>
          <p:cNvPr id="6" name="Oval 5"/>
          <p:cNvSpPr/>
          <p:nvPr/>
        </p:nvSpPr>
        <p:spPr>
          <a:xfrm>
            <a:off x="5984652" y="4540671"/>
            <a:ext cx="450166" cy="422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p:nvPr/>
        </p:nvCxnSpPr>
        <p:spPr>
          <a:xfrm flipH="1" flipV="1">
            <a:off x="6209735" y="3390314"/>
            <a:ext cx="11764" cy="11503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24554" y="4751686"/>
            <a:ext cx="296009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2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par>
                                <p:cTn id="12" presetID="6" presetClass="entr" presetSubtype="16"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Repeat!</a:t>
            </a:r>
          </a:p>
        </p:txBody>
      </p:sp>
      <p:pic>
        <p:nvPicPr>
          <p:cNvPr id="7" name="Picture 6"/>
          <p:cNvPicPr>
            <a:picLocks noChangeAspect="1"/>
          </p:cNvPicPr>
          <p:nvPr/>
        </p:nvPicPr>
        <p:blipFill>
          <a:blip r:embed="rId2"/>
          <a:stretch>
            <a:fillRect/>
          </a:stretch>
        </p:blipFill>
        <p:spPr>
          <a:xfrm>
            <a:off x="964759" y="2633927"/>
            <a:ext cx="10190921" cy="2833429"/>
          </a:xfrm>
          <a:prstGeom prst="rect">
            <a:avLst/>
          </a:prstGeom>
        </p:spPr>
      </p:pic>
      <p:sp>
        <p:nvSpPr>
          <p:cNvPr id="8" name="Oval 7"/>
          <p:cNvSpPr/>
          <p:nvPr/>
        </p:nvSpPr>
        <p:spPr>
          <a:xfrm>
            <a:off x="7771248" y="4709484"/>
            <a:ext cx="450166" cy="422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H="1" flipV="1">
            <a:off x="7996331" y="3348111"/>
            <a:ext cx="11764" cy="13613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100121" y="4920499"/>
            <a:ext cx="4671127" cy="1087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9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cTn>
                              </p:par>
                              <p:par>
                                <p:cTn id="12" presetID="6" presetClass="entr" presetSubtype="16"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Repeat!</a:t>
            </a:r>
          </a:p>
        </p:txBody>
      </p:sp>
      <p:pic>
        <p:nvPicPr>
          <p:cNvPr id="7" name="Picture 6"/>
          <p:cNvPicPr>
            <a:picLocks noChangeAspect="1"/>
          </p:cNvPicPr>
          <p:nvPr/>
        </p:nvPicPr>
        <p:blipFill>
          <a:blip r:embed="rId3"/>
          <a:stretch>
            <a:fillRect/>
          </a:stretch>
        </p:blipFill>
        <p:spPr>
          <a:xfrm>
            <a:off x="1110216" y="2902807"/>
            <a:ext cx="9563546" cy="2653932"/>
          </a:xfrm>
          <a:prstGeom prst="rect">
            <a:avLst/>
          </a:prstGeom>
        </p:spPr>
      </p:pic>
      <p:sp>
        <p:nvSpPr>
          <p:cNvPr id="8" name="Oval 7"/>
          <p:cNvSpPr/>
          <p:nvPr/>
        </p:nvSpPr>
        <p:spPr>
          <a:xfrm>
            <a:off x="4260135" y="5164440"/>
            <a:ext cx="818302" cy="422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p:cNvCxnSpPr/>
          <p:nvPr/>
        </p:nvCxnSpPr>
        <p:spPr>
          <a:xfrm flipH="1" flipV="1">
            <a:off x="4669286" y="3657600"/>
            <a:ext cx="7671" cy="14771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515710" y="5360276"/>
            <a:ext cx="744426" cy="103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75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ircle(in)">
                                      <p:cBhvr>
                                        <p:cTn id="11" dur="2000"/>
                                        <p:tgtEl>
                                          <p:spTgt spid="10"/>
                                        </p:tgtEl>
                                      </p:cBhvr>
                                    </p:animEffect>
                                  </p:childTnLst>
                                </p:cTn>
                              </p:par>
                              <p:par>
                                <p:cTn id="12" presetID="6" presetClass="entr" presetSubtype="16"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circle(in)">
                                      <p:cBhvr>
                                        <p:cTn id="1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Repeat!</a:t>
            </a:r>
          </a:p>
        </p:txBody>
      </p:sp>
      <p:pic>
        <p:nvPicPr>
          <p:cNvPr id="4" name="Picture 3"/>
          <p:cNvPicPr>
            <a:picLocks noChangeAspect="1"/>
          </p:cNvPicPr>
          <p:nvPr/>
        </p:nvPicPr>
        <p:blipFill>
          <a:blip r:embed="rId2"/>
          <a:stretch>
            <a:fillRect/>
          </a:stretch>
        </p:blipFill>
        <p:spPr>
          <a:xfrm>
            <a:off x="1228776" y="2665248"/>
            <a:ext cx="9734447" cy="2694543"/>
          </a:xfrm>
          <a:prstGeom prst="rect">
            <a:avLst/>
          </a:prstGeom>
        </p:spPr>
      </p:pic>
      <p:sp>
        <p:nvSpPr>
          <p:cNvPr id="5" name="Oval 4"/>
          <p:cNvSpPr/>
          <p:nvPr/>
        </p:nvSpPr>
        <p:spPr>
          <a:xfrm>
            <a:off x="6567237" y="4937760"/>
            <a:ext cx="832369" cy="4220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flipH="1" flipV="1">
            <a:off x="6975750" y="3460652"/>
            <a:ext cx="7671" cy="14771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220308" y="5148775"/>
            <a:ext cx="2346930" cy="10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9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par>
                                <p:cTn id="12" presetID="6" presetClass="entr" presetSubtype="16"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Finished!</a:t>
            </a:r>
          </a:p>
        </p:txBody>
      </p:sp>
      <p:pic>
        <p:nvPicPr>
          <p:cNvPr id="4" name="Picture 3"/>
          <p:cNvPicPr>
            <a:picLocks noChangeAspect="1"/>
          </p:cNvPicPr>
          <p:nvPr/>
        </p:nvPicPr>
        <p:blipFill>
          <a:blip r:embed="rId2"/>
          <a:stretch>
            <a:fillRect/>
          </a:stretch>
        </p:blipFill>
        <p:spPr>
          <a:xfrm>
            <a:off x="1367571" y="2512098"/>
            <a:ext cx="9456857" cy="2608542"/>
          </a:xfrm>
          <a:prstGeom prst="rect">
            <a:avLst/>
          </a:prstGeom>
        </p:spPr>
      </p:pic>
    </p:spTree>
    <p:extLst>
      <p:ext uri="{BB962C8B-B14F-4D97-AF65-F5344CB8AC3E}">
        <p14:creationId xmlns:p14="http://schemas.microsoft.com/office/powerpoint/2010/main" val="192815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D3532-E7FC-46C9-92D6-380188C83C8E}"/>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FA1B121D-93B7-49B9-8BF5-7F711E7F2203}"/>
              </a:ext>
            </a:extLst>
          </p:cNvPr>
          <p:cNvSpPr>
            <a:spLocks noGrp="1"/>
          </p:cNvSpPr>
          <p:nvPr>
            <p:ph idx="1"/>
          </p:nvPr>
        </p:nvSpPr>
        <p:spPr/>
        <p:txBody>
          <a:bodyPr>
            <a:normAutofit lnSpcReduction="10000"/>
          </a:bodyPr>
          <a:lstStyle/>
          <a:p>
            <a:r>
              <a:rPr lang="en-US" sz="3200" dirty="0"/>
              <a:t>Unlabeled data, i.e., </a:t>
            </a:r>
          </a:p>
          <a:p>
            <a:pPr lvl="1"/>
            <a:r>
              <a:rPr lang="en-US" sz="2800" dirty="0"/>
              <a:t>Outcome variable is not specified</a:t>
            </a:r>
          </a:p>
          <a:p>
            <a:pPr lvl="1"/>
            <a:r>
              <a:rPr lang="en-US" sz="2800" dirty="0"/>
              <a:t>There is no training set</a:t>
            </a:r>
          </a:p>
          <a:p>
            <a:r>
              <a:rPr lang="en-US" sz="3200" dirty="0"/>
              <a:t>The goal is to learn what patterns, trends, relationships might exist. </a:t>
            </a:r>
          </a:p>
          <a:p>
            <a:r>
              <a:rPr lang="en-US" sz="3200" dirty="0"/>
              <a:t>General techniques</a:t>
            </a:r>
          </a:p>
          <a:p>
            <a:pPr lvl="1"/>
            <a:r>
              <a:rPr lang="en-US" sz="3200" dirty="0"/>
              <a:t>Clustering </a:t>
            </a:r>
          </a:p>
          <a:p>
            <a:pPr lvl="2"/>
            <a:r>
              <a:rPr lang="en-US" sz="2800" dirty="0"/>
              <a:t>Dimensionality Reduction</a:t>
            </a:r>
          </a:p>
          <a:p>
            <a:pPr lvl="2"/>
            <a:r>
              <a:rPr lang="en-US" sz="2800" dirty="0"/>
              <a:t>Anomaly Detection </a:t>
            </a:r>
          </a:p>
          <a:p>
            <a:pPr lvl="1"/>
            <a:r>
              <a:rPr lang="en-US" sz="3200" dirty="0"/>
              <a:t>Association Rules</a:t>
            </a:r>
          </a:p>
        </p:txBody>
      </p:sp>
    </p:spTree>
    <p:extLst>
      <p:ext uri="{BB962C8B-B14F-4D97-AF65-F5344CB8AC3E}">
        <p14:creationId xmlns:p14="http://schemas.microsoft.com/office/powerpoint/2010/main" val="1452613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219" y="1225782"/>
            <a:ext cx="5253111" cy="1325563"/>
          </a:xfrm>
        </p:spPr>
        <p:txBody>
          <a:bodyPr/>
          <a:lstStyle/>
          <a:p>
            <a:pPr algn="ctr"/>
            <a:r>
              <a:rPr lang="en-US" dirty="0"/>
              <a:t>Solution using the hierarchical method</a:t>
            </a:r>
          </a:p>
        </p:txBody>
      </p:sp>
      <p:pic>
        <p:nvPicPr>
          <p:cNvPr id="8" name="Picture 7"/>
          <p:cNvPicPr>
            <a:picLocks noChangeAspect="1"/>
          </p:cNvPicPr>
          <p:nvPr/>
        </p:nvPicPr>
        <p:blipFill>
          <a:blip r:embed="rId3"/>
          <a:stretch>
            <a:fillRect/>
          </a:stretch>
        </p:blipFill>
        <p:spPr>
          <a:xfrm>
            <a:off x="7287064" y="1426529"/>
            <a:ext cx="4355557" cy="4840982"/>
          </a:xfrm>
          <a:prstGeom prst="rect">
            <a:avLst/>
          </a:prstGeom>
        </p:spPr>
      </p:pic>
      <p:cxnSp>
        <p:nvCxnSpPr>
          <p:cNvPr id="12" name="Straight Arrow Connector 11"/>
          <p:cNvCxnSpPr>
            <a:cxnSpLocks/>
          </p:cNvCxnSpPr>
          <p:nvPr/>
        </p:nvCxnSpPr>
        <p:spPr>
          <a:xfrm flipH="1">
            <a:off x="1167618" y="5318909"/>
            <a:ext cx="422032" cy="322236"/>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594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850E6-0C27-42EC-B6FC-7E09DE31DE03}"/>
              </a:ext>
            </a:extLst>
          </p:cNvPr>
          <p:cNvSpPr>
            <a:spLocks noGrp="1"/>
          </p:cNvSpPr>
          <p:nvPr>
            <p:ph type="title"/>
          </p:nvPr>
        </p:nvSpPr>
        <p:spPr/>
        <p:txBody>
          <a:bodyPr/>
          <a:lstStyle/>
          <a:p>
            <a:r>
              <a:rPr lang="en-US" dirty="0" err="1"/>
              <a:t>Dendograms</a:t>
            </a:r>
            <a:r>
              <a:rPr lang="en-US" dirty="0"/>
              <a:t> </a:t>
            </a:r>
          </a:p>
        </p:txBody>
      </p:sp>
      <p:pic>
        <p:nvPicPr>
          <p:cNvPr id="4" name="Content Placeholder 3">
            <a:extLst>
              <a:ext uri="{FF2B5EF4-FFF2-40B4-BE49-F238E27FC236}">
                <a16:creationId xmlns:a16="http://schemas.microsoft.com/office/drawing/2014/main" id="{479860F2-11BE-429B-99EF-2EB3080403FE}"/>
              </a:ext>
            </a:extLst>
          </p:cNvPr>
          <p:cNvPicPr>
            <a:picLocks noGrp="1" noChangeAspect="1"/>
          </p:cNvPicPr>
          <p:nvPr>
            <p:ph idx="1"/>
          </p:nvPr>
        </p:nvPicPr>
        <p:blipFill>
          <a:blip r:embed="rId2"/>
          <a:stretch>
            <a:fillRect/>
          </a:stretch>
        </p:blipFill>
        <p:spPr>
          <a:xfrm>
            <a:off x="645159" y="1452880"/>
            <a:ext cx="11069706" cy="4572000"/>
          </a:xfrm>
          <a:prstGeom prst="rect">
            <a:avLst/>
          </a:prstGeom>
        </p:spPr>
      </p:pic>
      <p:pic>
        <p:nvPicPr>
          <p:cNvPr id="5" name="Picture 4">
            <a:extLst>
              <a:ext uri="{FF2B5EF4-FFF2-40B4-BE49-F238E27FC236}">
                <a16:creationId xmlns:a16="http://schemas.microsoft.com/office/drawing/2014/main" id="{8C8AA91A-8DEB-4ED3-BFAE-006C93245088}"/>
              </a:ext>
            </a:extLst>
          </p:cNvPr>
          <p:cNvPicPr>
            <a:picLocks noChangeAspect="1"/>
          </p:cNvPicPr>
          <p:nvPr/>
        </p:nvPicPr>
        <p:blipFill>
          <a:blip r:embed="rId3"/>
          <a:stretch>
            <a:fillRect/>
          </a:stretch>
        </p:blipFill>
        <p:spPr>
          <a:xfrm>
            <a:off x="591753" y="1452880"/>
            <a:ext cx="11123112" cy="4572000"/>
          </a:xfrm>
          <a:prstGeom prst="rect">
            <a:avLst/>
          </a:prstGeom>
        </p:spPr>
      </p:pic>
      <p:pic>
        <p:nvPicPr>
          <p:cNvPr id="6" name="Picture 5">
            <a:extLst>
              <a:ext uri="{FF2B5EF4-FFF2-40B4-BE49-F238E27FC236}">
                <a16:creationId xmlns:a16="http://schemas.microsoft.com/office/drawing/2014/main" id="{D277ADD3-5BB0-42C0-AD00-26C25B3C4FE2}"/>
              </a:ext>
            </a:extLst>
          </p:cNvPr>
          <p:cNvPicPr>
            <a:picLocks noChangeAspect="1"/>
          </p:cNvPicPr>
          <p:nvPr/>
        </p:nvPicPr>
        <p:blipFill>
          <a:blip r:embed="rId4"/>
          <a:stretch>
            <a:fillRect/>
          </a:stretch>
        </p:blipFill>
        <p:spPr>
          <a:xfrm>
            <a:off x="477135" y="1452880"/>
            <a:ext cx="11195701" cy="4572000"/>
          </a:xfrm>
          <a:prstGeom prst="rect">
            <a:avLst/>
          </a:prstGeom>
        </p:spPr>
      </p:pic>
      <p:sp>
        <p:nvSpPr>
          <p:cNvPr id="7" name="Oval 6">
            <a:extLst>
              <a:ext uri="{FF2B5EF4-FFF2-40B4-BE49-F238E27FC236}">
                <a16:creationId xmlns:a16="http://schemas.microsoft.com/office/drawing/2014/main" id="{24670AB9-00F1-4947-946E-085ED0403518}"/>
              </a:ext>
            </a:extLst>
          </p:cNvPr>
          <p:cNvSpPr/>
          <p:nvPr/>
        </p:nvSpPr>
        <p:spPr>
          <a:xfrm rot="3641167">
            <a:off x="2340159" y="784631"/>
            <a:ext cx="2219935" cy="5054845"/>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6073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6F27-1FCB-44DE-89CD-B7399CC21474}"/>
              </a:ext>
            </a:extLst>
          </p:cNvPr>
          <p:cNvSpPr>
            <a:spLocks noGrp="1"/>
          </p:cNvSpPr>
          <p:nvPr>
            <p:ph type="title"/>
          </p:nvPr>
        </p:nvSpPr>
        <p:spPr/>
        <p:txBody>
          <a:bodyPr/>
          <a:lstStyle/>
          <a:p>
            <a:r>
              <a:rPr lang="en-US" dirty="0"/>
              <a:t>DBSCAN</a:t>
            </a:r>
          </a:p>
        </p:txBody>
      </p:sp>
      <p:sp>
        <p:nvSpPr>
          <p:cNvPr id="3" name="Content Placeholder 2">
            <a:extLst>
              <a:ext uri="{FF2B5EF4-FFF2-40B4-BE49-F238E27FC236}">
                <a16:creationId xmlns:a16="http://schemas.microsoft.com/office/drawing/2014/main" id="{FA71219F-820A-4DFD-B78D-08960588271B}"/>
              </a:ext>
            </a:extLst>
          </p:cNvPr>
          <p:cNvSpPr>
            <a:spLocks noGrp="1"/>
          </p:cNvSpPr>
          <p:nvPr>
            <p:ph idx="1"/>
          </p:nvPr>
        </p:nvSpPr>
        <p:spPr/>
        <p:txBody>
          <a:bodyPr>
            <a:normAutofit/>
          </a:bodyPr>
          <a:lstStyle/>
          <a:p>
            <a:pPr marL="0" indent="0">
              <a:buNone/>
            </a:pPr>
            <a:r>
              <a:rPr lang="en-US" b="1" dirty="0"/>
              <a:t>D</a:t>
            </a:r>
            <a:r>
              <a:rPr lang="en-US" dirty="0"/>
              <a:t>ensity-</a:t>
            </a:r>
            <a:r>
              <a:rPr lang="en-US" b="1" dirty="0"/>
              <a:t>b</a:t>
            </a:r>
            <a:r>
              <a:rPr lang="en-US" dirty="0"/>
              <a:t>ased </a:t>
            </a:r>
            <a:r>
              <a:rPr lang="en-US" b="1" dirty="0"/>
              <a:t>S</a:t>
            </a:r>
            <a:r>
              <a:rPr lang="en-US" dirty="0"/>
              <a:t>patial </a:t>
            </a:r>
            <a:r>
              <a:rPr lang="en-US" b="1" dirty="0"/>
              <a:t>C</a:t>
            </a:r>
            <a:r>
              <a:rPr lang="en-US" dirty="0"/>
              <a:t>lustering of </a:t>
            </a:r>
            <a:r>
              <a:rPr lang="en-US" b="1" dirty="0"/>
              <a:t>A</a:t>
            </a:r>
            <a:r>
              <a:rPr lang="en-US" dirty="0"/>
              <a:t>pplications with </a:t>
            </a:r>
            <a:r>
              <a:rPr lang="en-US" b="1" dirty="0"/>
              <a:t>N</a:t>
            </a:r>
            <a:r>
              <a:rPr lang="en-US" dirty="0"/>
              <a:t>oise </a:t>
            </a:r>
          </a:p>
          <a:p>
            <a:r>
              <a:rPr lang="en-US" dirty="0"/>
              <a:t>A famous algorithm for density-based clustering	</a:t>
            </a:r>
          </a:p>
          <a:p>
            <a:pPr lvl="1"/>
            <a:r>
              <a:rPr lang="en-US" dirty="0"/>
              <a:t>Won the ACM test of time award in 2014</a:t>
            </a:r>
          </a:p>
          <a:p>
            <a:r>
              <a:rPr lang="en-US" dirty="0"/>
              <a:t>Clusters points based on a </a:t>
            </a:r>
            <a:r>
              <a:rPr lang="en-US" b="1" i="1" dirty="0"/>
              <a:t>minimum distance</a:t>
            </a:r>
            <a:r>
              <a:rPr lang="en-US" i="1" dirty="0"/>
              <a:t> </a:t>
            </a:r>
            <a:r>
              <a:rPr lang="en-US" dirty="0"/>
              <a:t>(usually Euclidean) and minimum </a:t>
            </a:r>
            <a:r>
              <a:rPr lang="en-US" b="1" i="1" dirty="0"/>
              <a:t>number of points</a:t>
            </a:r>
            <a:r>
              <a:rPr lang="en-US" dirty="0"/>
              <a:t> </a:t>
            </a:r>
          </a:p>
          <a:p>
            <a:pPr lvl="1"/>
            <a:r>
              <a:rPr lang="en-US" sz="2600" dirty="0"/>
              <a:t>Radius (eps): how close should points be to be considered within a cluster – most important parameter to set</a:t>
            </a:r>
          </a:p>
          <a:p>
            <a:pPr lvl="1"/>
            <a:r>
              <a:rPr lang="en-US" sz="2600" dirty="0"/>
              <a:t>Minimum points: min number of points we want in a neighborhood to define it as a cluster</a:t>
            </a:r>
          </a:p>
        </p:txBody>
      </p:sp>
    </p:spTree>
    <p:extLst>
      <p:ext uri="{BB962C8B-B14F-4D97-AF65-F5344CB8AC3E}">
        <p14:creationId xmlns:p14="http://schemas.microsoft.com/office/powerpoint/2010/main" val="3120329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144C-CC9D-4D85-B595-CB700260A0F3}"/>
              </a:ext>
            </a:extLst>
          </p:cNvPr>
          <p:cNvSpPr>
            <a:spLocks noGrp="1"/>
          </p:cNvSpPr>
          <p:nvPr>
            <p:ph type="title"/>
          </p:nvPr>
        </p:nvSpPr>
        <p:spPr/>
        <p:txBody>
          <a:bodyPr/>
          <a:lstStyle/>
          <a:p>
            <a:r>
              <a:rPr lang="en-US" dirty="0"/>
              <a:t>How DBSCAN works?</a:t>
            </a:r>
          </a:p>
        </p:txBody>
      </p:sp>
      <p:sp>
        <p:nvSpPr>
          <p:cNvPr id="3" name="Content Placeholder 2">
            <a:extLst>
              <a:ext uri="{FF2B5EF4-FFF2-40B4-BE49-F238E27FC236}">
                <a16:creationId xmlns:a16="http://schemas.microsoft.com/office/drawing/2014/main" id="{F13D71F6-859E-449E-9087-7C9D2F5BC767}"/>
              </a:ext>
            </a:extLst>
          </p:cNvPr>
          <p:cNvSpPr>
            <a:spLocks noGrp="1"/>
          </p:cNvSpPr>
          <p:nvPr>
            <p:ph idx="1"/>
          </p:nvPr>
        </p:nvSpPr>
        <p:spPr/>
        <p:txBody>
          <a:bodyPr>
            <a:normAutofit/>
          </a:bodyPr>
          <a:lstStyle/>
          <a:p>
            <a:pPr marL="0" indent="0">
              <a:lnSpc>
                <a:spcPct val="100000"/>
              </a:lnSpc>
              <a:buNone/>
            </a:pPr>
            <a:r>
              <a:rPr lang="en-US" sz="3200" dirty="0"/>
              <a:t>Each point is either a… (eps=R, min point=N)</a:t>
            </a:r>
          </a:p>
          <a:p>
            <a:pPr lvl="1">
              <a:lnSpc>
                <a:spcPct val="100000"/>
              </a:lnSpc>
            </a:pPr>
            <a:r>
              <a:rPr lang="en-US" sz="2800" b="1" dirty="0"/>
              <a:t>Core</a:t>
            </a:r>
            <a:r>
              <a:rPr lang="en-US" sz="2800" dirty="0"/>
              <a:t> point: has N point within radius R</a:t>
            </a:r>
          </a:p>
          <a:p>
            <a:pPr lvl="1">
              <a:lnSpc>
                <a:spcPct val="100000"/>
              </a:lnSpc>
            </a:pPr>
            <a:r>
              <a:rPr lang="en-US" sz="2800" b="1" dirty="0"/>
              <a:t>Border</a:t>
            </a:r>
            <a:r>
              <a:rPr lang="en-US" sz="2800" dirty="0"/>
              <a:t> point: has less that N points within its R radius AND is reachable from a core point (within distance R from a core point)	</a:t>
            </a:r>
          </a:p>
          <a:p>
            <a:pPr lvl="1">
              <a:lnSpc>
                <a:spcPct val="100000"/>
              </a:lnSpc>
            </a:pPr>
            <a:r>
              <a:rPr lang="en-US" sz="2800" b="1" dirty="0"/>
              <a:t>Outlier</a:t>
            </a:r>
            <a:r>
              <a:rPr lang="en-US" sz="2800" dirty="0"/>
              <a:t> point: not a core point and not reachable from a core point</a:t>
            </a:r>
          </a:p>
          <a:p>
            <a:pPr>
              <a:lnSpc>
                <a:spcPct val="100000"/>
              </a:lnSpc>
            </a:pPr>
            <a:endParaRPr lang="en-US" sz="3200" dirty="0"/>
          </a:p>
        </p:txBody>
      </p:sp>
    </p:spTree>
    <p:extLst>
      <p:ext uri="{BB962C8B-B14F-4D97-AF65-F5344CB8AC3E}">
        <p14:creationId xmlns:p14="http://schemas.microsoft.com/office/powerpoint/2010/main" val="1808066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9144C-CC9D-4D85-B595-CB700260A0F3}"/>
              </a:ext>
            </a:extLst>
          </p:cNvPr>
          <p:cNvSpPr>
            <a:spLocks noGrp="1"/>
          </p:cNvSpPr>
          <p:nvPr>
            <p:ph type="title"/>
          </p:nvPr>
        </p:nvSpPr>
        <p:spPr/>
        <p:txBody>
          <a:bodyPr/>
          <a:lstStyle/>
          <a:p>
            <a:r>
              <a:rPr lang="en-US" dirty="0"/>
              <a:t>How DBSCAN works?</a:t>
            </a:r>
          </a:p>
        </p:txBody>
      </p:sp>
      <p:sp>
        <p:nvSpPr>
          <p:cNvPr id="3" name="Content Placeholder 2">
            <a:extLst>
              <a:ext uri="{FF2B5EF4-FFF2-40B4-BE49-F238E27FC236}">
                <a16:creationId xmlns:a16="http://schemas.microsoft.com/office/drawing/2014/main" id="{F13D71F6-859E-449E-9087-7C9D2F5BC767}"/>
              </a:ext>
            </a:extLst>
          </p:cNvPr>
          <p:cNvSpPr>
            <a:spLocks noGrp="1"/>
          </p:cNvSpPr>
          <p:nvPr>
            <p:ph idx="1"/>
          </p:nvPr>
        </p:nvSpPr>
        <p:spPr>
          <a:xfrm>
            <a:off x="838199" y="1393794"/>
            <a:ext cx="10686393" cy="4820951"/>
          </a:xfrm>
        </p:spPr>
        <p:txBody>
          <a:bodyPr/>
          <a:lstStyle/>
          <a:p>
            <a:pPr marL="514350" indent="-514350">
              <a:buFont typeface="+mj-lt"/>
              <a:buAutoNum type="arabicPeriod"/>
            </a:pPr>
            <a:r>
              <a:rPr lang="en-US" dirty="0"/>
              <a:t>First visit each point and determine its type</a:t>
            </a:r>
          </a:p>
          <a:p>
            <a:pPr marL="514350" indent="-514350">
              <a:buFont typeface="+mj-lt"/>
              <a:buAutoNum type="arabicPeriod"/>
            </a:pPr>
            <a:r>
              <a:rPr lang="en-US" dirty="0"/>
              <a:t>Connect core points that are neighbors (within distance R from each other) and put them into a cluster</a:t>
            </a:r>
          </a:p>
          <a:p>
            <a:pPr lvl="1"/>
            <a:r>
              <a:rPr lang="en-US" sz="2600" dirty="0"/>
              <a:t>Add border points reachable from any of these core points to the cluster</a:t>
            </a:r>
          </a:p>
          <a:p>
            <a:pPr lvl="2"/>
            <a:r>
              <a:rPr lang="en-US" sz="2400" dirty="0"/>
              <a:t>Directly reachable</a:t>
            </a:r>
          </a:p>
          <a:p>
            <a:pPr lvl="2"/>
            <a:r>
              <a:rPr lang="en-US" sz="2400" dirty="0"/>
              <a:t>Reachable </a:t>
            </a:r>
          </a:p>
          <a:p>
            <a:pPr marL="514350" indent="-514350">
              <a:buFont typeface="+mj-lt"/>
              <a:buAutoNum type="arabicPeriod"/>
            </a:pPr>
            <a:r>
              <a:rPr lang="en-US" dirty="0"/>
              <a:t>Any points that are not in a cluster are outliers </a:t>
            </a:r>
            <a:r>
              <a:rPr lang="en-US" sz="2600" dirty="0"/>
              <a:t>(outliers are identified as part of the clustering process)</a:t>
            </a:r>
          </a:p>
          <a:p>
            <a:pPr marL="514350" indent="-514350">
              <a:buFont typeface="+mj-lt"/>
              <a:buAutoNum type="arabicPeriod"/>
            </a:pPr>
            <a:endParaRPr lang="en-US" sz="2600" dirty="0"/>
          </a:p>
          <a:p>
            <a:pPr marL="0" indent="0">
              <a:buNone/>
            </a:pPr>
            <a:r>
              <a:rPr lang="en-US" sz="2600" dirty="0"/>
              <a:t>Demo</a:t>
            </a:r>
          </a:p>
          <a:p>
            <a:endParaRPr lang="en-US" dirty="0"/>
          </a:p>
        </p:txBody>
      </p:sp>
    </p:spTree>
    <p:extLst>
      <p:ext uri="{BB962C8B-B14F-4D97-AF65-F5344CB8AC3E}">
        <p14:creationId xmlns:p14="http://schemas.microsoft.com/office/powerpoint/2010/main" val="896592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66AD-1C14-4E70-9AAD-CB3E74E08557}"/>
              </a:ext>
            </a:extLst>
          </p:cNvPr>
          <p:cNvSpPr>
            <a:spLocks noGrp="1"/>
          </p:cNvSpPr>
          <p:nvPr>
            <p:ph type="title"/>
          </p:nvPr>
        </p:nvSpPr>
        <p:spPr/>
        <p:txBody>
          <a:bodyPr/>
          <a:lstStyle/>
          <a:p>
            <a:r>
              <a:rPr lang="en-US" dirty="0"/>
              <a:t>DBSCAN characteristics</a:t>
            </a:r>
          </a:p>
        </p:txBody>
      </p:sp>
      <p:sp>
        <p:nvSpPr>
          <p:cNvPr id="3" name="Content Placeholder 2">
            <a:extLst>
              <a:ext uri="{FF2B5EF4-FFF2-40B4-BE49-F238E27FC236}">
                <a16:creationId xmlns:a16="http://schemas.microsoft.com/office/drawing/2014/main" id="{91F17AD8-E8A1-469A-BE97-89B8523AB915}"/>
              </a:ext>
            </a:extLst>
          </p:cNvPr>
          <p:cNvSpPr>
            <a:spLocks noGrp="1"/>
          </p:cNvSpPr>
          <p:nvPr>
            <p:ph idx="1"/>
          </p:nvPr>
        </p:nvSpPr>
        <p:spPr/>
        <p:txBody>
          <a:bodyPr>
            <a:normAutofit/>
          </a:bodyPr>
          <a:lstStyle/>
          <a:p>
            <a:r>
              <a:rPr lang="en-US" sz="3600" dirty="0"/>
              <a:t>Can find arbitrarily shaped clusters</a:t>
            </a:r>
          </a:p>
          <a:p>
            <a:r>
              <a:rPr lang="en-US" sz="3600" dirty="0"/>
              <a:t>Robust to outliers </a:t>
            </a:r>
          </a:p>
          <a:p>
            <a:r>
              <a:rPr lang="en-US" sz="3600" dirty="0"/>
              <a:t>Does not require us to specify the number of clusters</a:t>
            </a:r>
          </a:p>
          <a:p>
            <a:r>
              <a:rPr lang="en-US" sz="3600" dirty="0"/>
              <a:t>Requires just two parameters </a:t>
            </a:r>
          </a:p>
          <a:p>
            <a:endParaRPr lang="en-US" sz="3600" dirty="0"/>
          </a:p>
        </p:txBody>
      </p:sp>
    </p:spTree>
    <p:extLst>
      <p:ext uri="{BB962C8B-B14F-4D97-AF65-F5344CB8AC3E}">
        <p14:creationId xmlns:p14="http://schemas.microsoft.com/office/powerpoint/2010/main" val="1740081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FEF2-7597-42BD-97DC-922D7CA91F5C}"/>
              </a:ext>
            </a:extLst>
          </p:cNvPr>
          <p:cNvSpPr>
            <a:spLocks noGrp="1"/>
          </p:cNvSpPr>
          <p:nvPr>
            <p:ph type="title"/>
          </p:nvPr>
        </p:nvSpPr>
        <p:spPr/>
        <p:txBody>
          <a:bodyPr/>
          <a:lstStyle/>
          <a:p>
            <a:r>
              <a:rPr lang="en-US" dirty="0"/>
              <a:t>Comparing clustering techniques </a:t>
            </a:r>
          </a:p>
        </p:txBody>
      </p:sp>
      <p:graphicFrame>
        <p:nvGraphicFramePr>
          <p:cNvPr id="4" name="Content Placeholder 3">
            <a:extLst>
              <a:ext uri="{FF2B5EF4-FFF2-40B4-BE49-F238E27FC236}">
                <a16:creationId xmlns:a16="http://schemas.microsoft.com/office/drawing/2014/main" id="{27E98F47-5C6A-4F6D-8663-971DE8646189}"/>
              </a:ext>
            </a:extLst>
          </p:cNvPr>
          <p:cNvGraphicFramePr>
            <a:graphicFrameLocks noGrp="1"/>
          </p:cNvGraphicFramePr>
          <p:nvPr>
            <p:ph idx="1"/>
            <p:extLst>
              <p:ext uri="{D42A27DB-BD31-4B8C-83A1-F6EECF244321}">
                <p14:modId xmlns:p14="http://schemas.microsoft.com/office/powerpoint/2010/main" val="2440058836"/>
              </p:ext>
            </p:extLst>
          </p:nvPr>
        </p:nvGraphicFramePr>
        <p:xfrm>
          <a:off x="838200" y="1393825"/>
          <a:ext cx="10515600" cy="3388360"/>
        </p:xfrm>
        <a:graphic>
          <a:graphicData uri="http://schemas.openxmlformats.org/drawingml/2006/table">
            <a:tbl>
              <a:tblPr firstRow="1" bandRow="1">
                <a:tableStyleId>{5C22544A-7EE6-4342-B048-85BDC9FD1C3A}</a:tableStyleId>
              </a:tblPr>
              <a:tblGrid>
                <a:gridCol w="2333978">
                  <a:extLst>
                    <a:ext uri="{9D8B030D-6E8A-4147-A177-3AD203B41FA5}">
                      <a16:colId xmlns:a16="http://schemas.microsoft.com/office/drawing/2014/main" val="2147659330"/>
                    </a:ext>
                  </a:extLst>
                </a:gridCol>
                <a:gridCol w="4676422">
                  <a:extLst>
                    <a:ext uri="{9D8B030D-6E8A-4147-A177-3AD203B41FA5}">
                      <a16:colId xmlns:a16="http://schemas.microsoft.com/office/drawing/2014/main" val="666092959"/>
                    </a:ext>
                  </a:extLst>
                </a:gridCol>
                <a:gridCol w="3505200">
                  <a:extLst>
                    <a:ext uri="{9D8B030D-6E8A-4147-A177-3AD203B41FA5}">
                      <a16:colId xmlns:a16="http://schemas.microsoft.com/office/drawing/2014/main" val="2337415314"/>
                    </a:ext>
                  </a:extLst>
                </a:gridCol>
              </a:tblGrid>
              <a:tr h="370840">
                <a:tc>
                  <a:txBody>
                    <a:bodyPr/>
                    <a:lstStyle/>
                    <a:p>
                      <a:r>
                        <a:rPr lang="en-US" dirty="0"/>
                        <a:t>Technique</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4168576006"/>
                  </a:ext>
                </a:extLst>
              </a:tr>
              <a:tr h="370840">
                <a:tc>
                  <a:txBody>
                    <a:bodyPr/>
                    <a:lstStyle/>
                    <a:p>
                      <a:r>
                        <a:rPr lang="en-US" dirty="0"/>
                        <a:t>K-means clustering</a:t>
                      </a:r>
                    </a:p>
                    <a:p>
                      <a:r>
                        <a:rPr lang="en-US"/>
                        <a:t>K-means++</a:t>
                      </a:r>
                      <a:endParaRPr lang="en-US" dirty="0"/>
                    </a:p>
                  </a:txBody>
                  <a:tcPr/>
                </a:tc>
                <a:tc>
                  <a:txBody>
                    <a:bodyPr/>
                    <a:lstStyle/>
                    <a:p>
                      <a:r>
                        <a:rPr lang="en-US" dirty="0"/>
                        <a:t>Easily adaptable, works on small or large datasets, fast</a:t>
                      </a:r>
                    </a:p>
                  </a:txBody>
                  <a:tcPr/>
                </a:tc>
                <a:tc>
                  <a:txBody>
                    <a:bodyPr/>
                    <a:lstStyle/>
                    <a:p>
                      <a:r>
                        <a:rPr lang="en-US" dirty="0"/>
                        <a:t>Need to choose the number of clusters</a:t>
                      </a:r>
                    </a:p>
                  </a:txBody>
                  <a:tcPr/>
                </a:tc>
                <a:extLst>
                  <a:ext uri="{0D108BD9-81ED-4DB2-BD59-A6C34878D82A}">
                    <a16:rowId xmlns:a16="http://schemas.microsoft.com/office/drawing/2014/main" val="2965019285"/>
                  </a:ext>
                </a:extLst>
              </a:tr>
              <a:tr h="370840">
                <a:tc>
                  <a:txBody>
                    <a:bodyPr/>
                    <a:lstStyle/>
                    <a:p>
                      <a:r>
                        <a:rPr lang="en-US" dirty="0"/>
                        <a:t>Hierarchical clustering</a:t>
                      </a:r>
                    </a:p>
                  </a:txBody>
                  <a:tcPr/>
                </a:tc>
                <a:tc>
                  <a:txBody>
                    <a:bodyPr/>
                    <a:lstStyle/>
                    <a:p>
                      <a:pPr marL="285750" indent="-285750">
                        <a:buFont typeface="Arial" panose="020B0604020202020204" pitchFamily="34" charset="0"/>
                        <a:buChar char="•"/>
                      </a:pPr>
                      <a:r>
                        <a:rPr lang="en-US" dirty="0"/>
                        <a:t>Optimal number of clusters can be obtained from the model itself, </a:t>
                      </a:r>
                    </a:p>
                    <a:p>
                      <a:pPr marL="285750" indent="-285750">
                        <a:buFont typeface="Arial" panose="020B0604020202020204" pitchFamily="34" charset="0"/>
                        <a:buChar char="•"/>
                      </a:pPr>
                      <a:r>
                        <a:rPr lang="en-US" dirty="0"/>
                        <a:t>Practical visualization with the </a:t>
                      </a:r>
                      <a:r>
                        <a:rPr lang="en-US" dirty="0" err="1"/>
                        <a:t>Dendogram</a:t>
                      </a:r>
                      <a:endParaRPr lang="en-US" dirty="0"/>
                    </a:p>
                  </a:txBody>
                  <a:tcPr/>
                </a:tc>
                <a:tc>
                  <a:txBody>
                    <a:bodyPr/>
                    <a:lstStyle/>
                    <a:p>
                      <a:r>
                        <a:rPr lang="en-US" dirty="0"/>
                        <a:t>May be inefficient for very large datasets </a:t>
                      </a:r>
                    </a:p>
                  </a:txBody>
                  <a:tcPr/>
                </a:tc>
                <a:extLst>
                  <a:ext uri="{0D108BD9-81ED-4DB2-BD59-A6C34878D82A}">
                    <a16:rowId xmlns:a16="http://schemas.microsoft.com/office/drawing/2014/main" val="2822177768"/>
                  </a:ext>
                </a:extLst>
              </a:tr>
              <a:tr h="370840">
                <a:tc>
                  <a:txBody>
                    <a:bodyPr/>
                    <a:lstStyle/>
                    <a:p>
                      <a:r>
                        <a:rPr lang="en-US" dirty="0"/>
                        <a:t>DBSCAN</a:t>
                      </a:r>
                    </a:p>
                  </a:txBody>
                  <a:tcPr/>
                </a:tc>
                <a:tc>
                  <a:txBody>
                    <a:bodyPr/>
                    <a:lstStyle/>
                    <a:p>
                      <a:pPr marL="285750" indent="-285750">
                        <a:buFont typeface="Arial" panose="020B0604020202020204" pitchFamily="34" charset="0"/>
                        <a:buChar char="•"/>
                      </a:pPr>
                      <a:r>
                        <a:rPr lang="en-US" dirty="0"/>
                        <a:t>Does not require number of clusters a priori.</a:t>
                      </a:r>
                    </a:p>
                    <a:p>
                      <a:pPr marL="285750" indent="-285750">
                        <a:buFont typeface="Arial" panose="020B0604020202020204" pitchFamily="34" charset="0"/>
                        <a:buChar char="•"/>
                      </a:pPr>
                      <a:r>
                        <a:rPr lang="en-US" dirty="0"/>
                        <a:t>Robust to outliers.</a:t>
                      </a:r>
                    </a:p>
                    <a:p>
                      <a:pPr marL="285750" indent="-285750">
                        <a:buFont typeface="Arial" panose="020B0604020202020204" pitchFamily="34" charset="0"/>
                        <a:buChar char="•"/>
                      </a:pPr>
                      <a:r>
                        <a:rPr lang="en-US" dirty="0"/>
                        <a:t>Can find arbitrarily shaped clusters (e.g., cluster surrounded by another)</a:t>
                      </a:r>
                    </a:p>
                  </a:txBody>
                  <a:tcPr/>
                </a:tc>
                <a:tc>
                  <a:txBody>
                    <a:bodyPr/>
                    <a:lstStyle/>
                    <a:p>
                      <a:r>
                        <a:rPr lang="en-US" dirty="0"/>
                        <a:t>Quality depends on distance measure (e.g., Euclidean </a:t>
                      </a:r>
                      <a:r>
                        <a:rPr lang="en-US" dirty="0" err="1"/>
                        <a:t>dist</a:t>
                      </a:r>
                      <a:r>
                        <a:rPr lang="en-US" dirty="0"/>
                        <a:t> can be useless with high-dimensional data – not specific to DBSCAN).</a:t>
                      </a:r>
                    </a:p>
                    <a:p>
                      <a:endParaRPr lang="en-US" dirty="0"/>
                    </a:p>
                  </a:txBody>
                  <a:tcPr/>
                </a:tc>
                <a:extLst>
                  <a:ext uri="{0D108BD9-81ED-4DB2-BD59-A6C34878D82A}">
                    <a16:rowId xmlns:a16="http://schemas.microsoft.com/office/drawing/2014/main" val="3820996821"/>
                  </a:ext>
                </a:extLst>
              </a:tr>
            </a:tbl>
          </a:graphicData>
        </a:graphic>
      </p:graphicFrame>
    </p:spTree>
    <p:extLst>
      <p:ext uri="{BB962C8B-B14F-4D97-AF65-F5344CB8AC3E}">
        <p14:creationId xmlns:p14="http://schemas.microsoft.com/office/powerpoint/2010/main" val="1320435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3E5B-AF02-486F-9756-EDC4D1061716}"/>
              </a:ext>
            </a:extLst>
          </p:cNvPr>
          <p:cNvSpPr>
            <a:spLocks noGrp="1"/>
          </p:cNvSpPr>
          <p:nvPr>
            <p:ph type="title"/>
          </p:nvPr>
        </p:nvSpPr>
        <p:spPr/>
        <p:txBody>
          <a:bodyPr>
            <a:normAutofit/>
          </a:bodyPr>
          <a:lstStyle/>
          <a:p>
            <a:r>
              <a:rPr lang="en-US" sz="4800" dirty="0"/>
              <a:t>Association Rules </a:t>
            </a:r>
          </a:p>
        </p:txBody>
      </p:sp>
      <p:sp>
        <p:nvSpPr>
          <p:cNvPr id="3" name="Content Placeholder 2">
            <a:extLst>
              <a:ext uri="{FF2B5EF4-FFF2-40B4-BE49-F238E27FC236}">
                <a16:creationId xmlns:a16="http://schemas.microsoft.com/office/drawing/2014/main" id="{97F4DF4A-1402-40C1-97AD-5DCB6A6CBFFE}"/>
              </a:ext>
            </a:extLst>
          </p:cNvPr>
          <p:cNvSpPr>
            <a:spLocks noGrp="1"/>
          </p:cNvSpPr>
          <p:nvPr>
            <p:ph idx="1"/>
          </p:nvPr>
        </p:nvSpPr>
        <p:spPr>
          <a:xfrm>
            <a:off x="838200" y="1393794"/>
            <a:ext cx="10515600" cy="5099079"/>
          </a:xfrm>
        </p:spPr>
        <p:txBody>
          <a:bodyPr>
            <a:normAutofit/>
          </a:bodyPr>
          <a:lstStyle/>
          <a:p>
            <a:r>
              <a:rPr lang="en-US" sz="3600" dirty="0"/>
              <a:t>What goes with what?</a:t>
            </a:r>
          </a:p>
          <a:p>
            <a:r>
              <a:rPr lang="en-US" sz="3600" dirty="0"/>
              <a:t>IF  X  THEN Y</a:t>
            </a:r>
          </a:p>
          <a:p>
            <a:pPr lvl="1"/>
            <a:r>
              <a:rPr lang="en-US" sz="3200" dirty="0"/>
              <a:t>IF Milk is purchased THEN Bread is purchased</a:t>
            </a:r>
          </a:p>
          <a:p>
            <a:r>
              <a:rPr lang="en-US" sz="3600" dirty="0"/>
              <a:t>Applications: Market basket analysis, recommender systems </a:t>
            </a:r>
          </a:p>
          <a:p>
            <a:r>
              <a:rPr lang="en-US" sz="3600" dirty="0"/>
              <a:t>Association Rule Learning:</a:t>
            </a:r>
          </a:p>
          <a:p>
            <a:pPr lvl="1"/>
            <a:r>
              <a:rPr lang="en-US" sz="3200" dirty="0"/>
              <a:t>Finding “good” If-Then rules </a:t>
            </a:r>
          </a:p>
          <a:p>
            <a:r>
              <a:rPr lang="en-US" sz="3600" dirty="0"/>
              <a:t>X and Y are </a:t>
            </a:r>
            <a:r>
              <a:rPr lang="en-US" sz="3600" i="1" dirty="0"/>
              <a:t>disjoint</a:t>
            </a:r>
            <a:r>
              <a:rPr lang="en-US" sz="3600" dirty="0"/>
              <a:t> (have no items in common) </a:t>
            </a:r>
          </a:p>
        </p:txBody>
      </p:sp>
    </p:spTree>
    <p:extLst>
      <p:ext uri="{BB962C8B-B14F-4D97-AF65-F5344CB8AC3E}">
        <p14:creationId xmlns:p14="http://schemas.microsoft.com/office/powerpoint/2010/main" val="2716154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F310-3D9D-47E8-A80F-17EC2D8A2B32}"/>
              </a:ext>
            </a:extLst>
          </p:cNvPr>
          <p:cNvSpPr>
            <a:spLocks noGrp="1"/>
          </p:cNvSpPr>
          <p:nvPr>
            <p:ph type="title"/>
          </p:nvPr>
        </p:nvSpPr>
        <p:spPr/>
        <p:txBody>
          <a:bodyPr/>
          <a:lstStyle/>
          <a:p>
            <a:r>
              <a:rPr lang="en-US" dirty="0"/>
              <a:t>Metrics: Support, Confidence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8A3747-402A-46B8-8C61-9A47F9F518F8}"/>
                  </a:ext>
                </a:extLst>
              </p:cNvPr>
              <p:cNvSpPr>
                <a:spLocks noGrp="1"/>
              </p:cNvSpPr>
              <p:nvPr>
                <p:ph idx="1"/>
              </p:nvPr>
            </p:nvSpPr>
            <p:spPr/>
            <p:txBody>
              <a:bodyPr>
                <a:normAutofit/>
              </a:bodyPr>
              <a:lstStyle/>
              <a:p>
                <a:pPr>
                  <a:lnSpc>
                    <a:spcPct val="100000"/>
                  </a:lnSpc>
                </a:pPr>
                <a:r>
                  <a:rPr lang="en-US" sz="3000" dirty="0"/>
                  <a:t>Support (for item X): how frequently  X appears in the dataset</a:t>
                </a:r>
              </a:p>
              <a:p>
                <a:pPr lvl="1">
                  <a:lnSpc>
                    <a:spcPct val="100000"/>
                  </a:lnSpc>
                </a:pPr>
                <a14:m>
                  <m:oMath xmlns:m="http://schemas.openxmlformats.org/officeDocument/2006/math">
                    <m:r>
                      <a:rPr lang="en-US" sz="2800" b="0" i="1" dirty="0" smtClean="0">
                        <a:latin typeface="Cambria Math" panose="02040503050406030204" pitchFamily="18" charset="0"/>
                      </a:rPr>
                      <m:t>𝑆𝑢𝑝𝑝𝑜𝑟𝑡</m:t>
                    </m:r>
                    <m:r>
                      <a:rPr lang="en-US" sz="2800" b="0" i="1" dirty="0" smtClean="0">
                        <a:latin typeface="Cambria Math" panose="02040503050406030204" pitchFamily="18" charset="0"/>
                      </a:rPr>
                      <m:t>{</m:t>
                    </m:r>
                    <m:r>
                      <a:rPr lang="en-US" sz="2800" b="0" i="1" dirty="0" smtClean="0">
                        <a:latin typeface="Cambria Math" panose="02040503050406030204" pitchFamily="18" charset="0"/>
                      </a:rPr>
                      <m:t>𝑋</m:t>
                    </m:r>
                    <m:r>
                      <a:rPr lang="en-US" sz="2800" b="0" i="1" dirty="0" smtClean="0">
                        <a:latin typeface="Cambria Math" panose="02040503050406030204" pitchFamily="18" charset="0"/>
                      </a:rPr>
                      <m:t>}=</m:t>
                    </m:r>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𝑓𝑟𝑒𝑞𝑢𝑒𝑛𝑐𝑦</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𝑜𝑓</m:t>
                        </m:r>
                        <m:r>
                          <a:rPr lang="en-US" sz="2800" i="1" dirty="0">
                            <a:latin typeface="Cambria Math" panose="02040503050406030204" pitchFamily="18" charset="0"/>
                          </a:rPr>
                          <m:t> </m:t>
                        </m:r>
                        <m:r>
                          <a:rPr lang="en-US" sz="2800" i="1" dirty="0">
                            <a:latin typeface="Cambria Math" panose="02040503050406030204" pitchFamily="18" charset="0"/>
                          </a:rPr>
                          <m:t>𝑋</m:t>
                        </m:r>
                      </m:num>
                      <m:den>
                        <m:r>
                          <a:rPr lang="en-US" sz="2800" i="1" dirty="0">
                            <a:latin typeface="Cambria Math" panose="02040503050406030204" pitchFamily="18" charset="0"/>
                          </a:rPr>
                          <m:t> # </m:t>
                        </m:r>
                        <m:r>
                          <a:rPr lang="en-US" sz="2800" i="1" dirty="0">
                            <a:latin typeface="Cambria Math" panose="02040503050406030204" pitchFamily="18" charset="0"/>
                          </a:rPr>
                          <m:t>𝑜𝑓</m:t>
                        </m:r>
                        <m:r>
                          <a:rPr lang="en-US" sz="2800" i="1" dirty="0">
                            <a:latin typeface="Cambria Math" panose="02040503050406030204" pitchFamily="18" charset="0"/>
                          </a:rPr>
                          <m:t> </m:t>
                        </m:r>
                        <m:r>
                          <a:rPr lang="en-US" sz="2800" b="0" i="1" dirty="0" smtClean="0">
                            <a:latin typeface="Cambria Math" panose="02040503050406030204" pitchFamily="18" charset="0"/>
                          </a:rPr>
                          <m:t>𝑡𝑟𝑎𝑛𝑠𝑎𝑐𝑡𝑖𝑜𝑛𝑠</m:t>
                        </m:r>
                      </m:den>
                    </m:f>
                    <m:r>
                      <a:rPr lang="en-US" sz="2800" b="0" i="1" dirty="0" smtClean="0">
                        <a:latin typeface="Cambria Math" panose="02040503050406030204" pitchFamily="18" charset="0"/>
                      </a:rPr>
                      <m:t> </m:t>
                    </m:r>
                  </m:oMath>
                </a14:m>
                <a:r>
                  <a:rPr lang="en-US" sz="2800" dirty="0"/>
                  <a:t>  </a:t>
                </a:r>
              </a:p>
              <a:p>
                <a:pPr lvl="1">
                  <a:lnSpc>
                    <a:spcPct val="100000"/>
                  </a:lnSpc>
                </a:pPr>
                <a:r>
                  <a:rPr lang="en-US" sz="2800" dirty="0"/>
                  <a:t>Measures overall impact </a:t>
                </a:r>
              </a:p>
              <a:p>
                <a:pPr lvl="1">
                  <a:lnSpc>
                    <a:spcPct val="100000"/>
                  </a:lnSpc>
                </a:pPr>
                <a:endParaRPr lang="en-US" sz="1200" dirty="0"/>
              </a:p>
              <a:p>
                <a:pPr>
                  <a:lnSpc>
                    <a:spcPct val="100000"/>
                  </a:lnSpc>
                </a:pPr>
                <a:r>
                  <a:rPr lang="en-US" sz="3000" dirty="0"/>
                  <a:t>Confidence (for rule X </a:t>
                </a:r>
                <a:r>
                  <a:rPr lang="en-US" sz="3000" dirty="0">
                    <a:sym typeface="Wingdings" panose="05000000000000000000" pitchFamily="2" charset="2"/>
                  </a:rPr>
                  <a:t> Y): probability that Y will be purchased if X is purchased</a:t>
                </a:r>
                <a:r>
                  <a:rPr lang="en-US" sz="3000" dirty="0"/>
                  <a:t> </a:t>
                </a:r>
              </a:p>
              <a:p>
                <a:pPr lvl="1">
                  <a:lnSpc>
                    <a:spcPct val="100000"/>
                  </a:lnSpc>
                </a:pPr>
                <a14:m>
                  <m:oMath xmlns:m="http://schemas.openxmlformats.org/officeDocument/2006/math">
                    <m:r>
                      <a:rPr lang="en-US" sz="2500" b="0" i="1" dirty="0" smtClean="0">
                        <a:latin typeface="Cambria Math" panose="02040503050406030204" pitchFamily="18" charset="0"/>
                      </a:rPr>
                      <m:t>𝐶𝑜𝑛𝑓𝑖𝑑𝑒𝑛𝑐𝑒</m:t>
                    </m:r>
                    <m:r>
                      <a:rPr lang="en-US" sz="2500" b="0" i="1" dirty="0" smtClean="0">
                        <a:latin typeface="Cambria Math" panose="02040503050406030204" pitchFamily="18" charset="0"/>
                      </a:rPr>
                      <m:t>(</m:t>
                    </m:r>
                    <m:r>
                      <a:rPr lang="en-US" sz="2500" b="0" i="1" dirty="0" smtClean="0">
                        <a:latin typeface="Cambria Math" panose="02040503050406030204" pitchFamily="18" charset="0"/>
                      </a:rPr>
                      <m:t>𝑋</m:t>
                    </m:r>
                    <m:r>
                      <a:rPr lang="en-US" sz="2500" b="0" i="1" dirty="0" smtClean="0">
                        <a:latin typeface="Cambria Math" panose="02040503050406030204" pitchFamily="18" charset="0"/>
                      </a:rPr>
                      <m:t>→</m:t>
                    </m:r>
                    <m:r>
                      <a:rPr lang="en-US" sz="2500" b="0" i="1" dirty="0" smtClean="0">
                        <a:latin typeface="Cambria Math" panose="02040503050406030204" pitchFamily="18" charset="0"/>
                      </a:rPr>
                      <m:t>𝑌</m:t>
                    </m:r>
                    <m:r>
                      <a:rPr lang="en-US" sz="2500" b="0" i="1" dirty="0" smtClean="0">
                        <a:latin typeface="Cambria Math" panose="02040503050406030204" pitchFamily="18" charset="0"/>
                      </a:rPr>
                      <m:t>)=</m:t>
                    </m:r>
                    <m:f>
                      <m:fPr>
                        <m:ctrlPr>
                          <a:rPr lang="en-US" sz="2500" i="1" dirty="0">
                            <a:latin typeface="Cambria Math" panose="02040503050406030204" pitchFamily="18" charset="0"/>
                          </a:rPr>
                        </m:ctrlPr>
                      </m:fPr>
                      <m:num>
                        <m:r>
                          <a:rPr lang="en-US" sz="2500" b="0" i="1" dirty="0" smtClean="0">
                            <a:latin typeface="Cambria Math" panose="02040503050406030204" pitchFamily="18" charset="0"/>
                          </a:rPr>
                          <m:t>𝑆𝑢𝑝𝑝𝑜𝑟𝑡</m:t>
                        </m:r>
                        <m:r>
                          <a:rPr lang="en-US" sz="2500" b="0" i="1" dirty="0" smtClean="0">
                            <a:latin typeface="Cambria Math" panose="02040503050406030204" pitchFamily="18" charset="0"/>
                          </a:rPr>
                          <m:t>{</m:t>
                        </m:r>
                        <m:r>
                          <a:rPr lang="en-US" sz="2500" b="0" i="1" dirty="0" smtClean="0">
                            <a:latin typeface="Cambria Math" panose="02040503050406030204" pitchFamily="18" charset="0"/>
                          </a:rPr>
                          <m:t>𝑋</m:t>
                        </m:r>
                        <m:r>
                          <a:rPr lang="en-US" sz="2500" b="0" i="1" dirty="0" smtClean="0">
                            <a:latin typeface="Cambria Math" panose="02040503050406030204" pitchFamily="18" charset="0"/>
                          </a:rPr>
                          <m:t>,</m:t>
                        </m:r>
                        <m:r>
                          <a:rPr lang="en-US" sz="2500" b="0" i="1" dirty="0" smtClean="0">
                            <a:latin typeface="Cambria Math" panose="02040503050406030204" pitchFamily="18" charset="0"/>
                          </a:rPr>
                          <m:t>𝑌</m:t>
                        </m:r>
                        <m:r>
                          <a:rPr lang="en-US" sz="2500" b="0" i="1" dirty="0" smtClean="0">
                            <a:latin typeface="Cambria Math" panose="02040503050406030204" pitchFamily="18" charset="0"/>
                          </a:rPr>
                          <m:t>}</m:t>
                        </m:r>
                      </m:num>
                      <m:den>
                        <m:r>
                          <a:rPr lang="en-US" sz="2500" b="0" i="1" dirty="0" smtClean="0">
                            <a:latin typeface="Cambria Math" panose="02040503050406030204" pitchFamily="18" charset="0"/>
                          </a:rPr>
                          <m:t>𝑆𝑢𝑝𝑝𝑜𝑟𝑡</m:t>
                        </m:r>
                        <m:r>
                          <a:rPr lang="en-US" sz="2500" b="0" i="1" dirty="0" smtClean="0">
                            <a:latin typeface="Cambria Math" panose="02040503050406030204" pitchFamily="18" charset="0"/>
                          </a:rPr>
                          <m:t>{</m:t>
                        </m:r>
                        <m:r>
                          <a:rPr lang="en-US" sz="2500" b="0" i="1" dirty="0" smtClean="0">
                            <a:latin typeface="Cambria Math" panose="02040503050406030204" pitchFamily="18" charset="0"/>
                          </a:rPr>
                          <m:t>𝑋</m:t>
                        </m:r>
                        <m:r>
                          <a:rPr lang="en-US" sz="2500" b="0" i="1" dirty="0" smtClean="0">
                            <a:latin typeface="Cambria Math" panose="02040503050406030204" pitchFamily="18" charset="0"/>
                          </a:rPr>
                          <m:t>}</m:t>
                        </m:r>
                      </m:den>
                    </m:f>
                    <m:r>
                      <a:rPr lang="en-US" sz="2500" b="0" i="1" dirty="0" smtClean="0">
                        <a:latin typeface="Cambria Math" panose="02040503050406030204" pitchFamily="18" charset="0"/>
                      </a:rPr>
                      <m:t>=</m:t>
                    </m:r>
                    <m:f>
                      <m:fPr>
                        <m:ctrlPr>
                          <a:rPr lang="en-US" sz="2500" i="1" dirty="0">
                            <a:latin typeface="Cambria Math" panose="02040503050406030204" pitchFamily="18" charset="0"/>
                          </a:rPr>
                        </m:ctrlPr>
                      </m:fPr>
                      <m:num>
                        <m:r>
                          <a:rPr lang="en-US" sz="2500" b="0" i="1" dirty="0" smtClean="0">
                            <a:latin typeface="Cambria Math" panose="02040503050406030204" pitchFamily="18" charset="0"/>
                          </a:rPr>
                          <m:t># </m:t>
                        </m:r>
                        <m:r>
                          <a:rPr lang="en-US" sz="2500" b="0" i="1" dirty="0" smtClean="0">
                            <a:latin typeface="Cambria Math" panose="02040503050406030204" pitchFamily="18" charset="0"/>
                          </a:rPr>
                          <m:t>𝑡𝑟𝑎𝑛𝑠𝑎𝑐𝑡𝑖𝑜𝑛𝑠</m:t>
                        </m:r>
                        <m:r>
                          <a:rPr lang="en-US" sz="2500" b="0" i="1" dirty="0" smtClean="0">
                            <a:latin typeface="Cambria Math" panose="02040503050406030204" pitchFamily="18" charset="0"/>
                          </a:rPr>
                          <m:t> </m:t>
                        </m:r>
                        <m:r>
                          <a:rPr lang="en-US" sz="2500" b="0" i="1" dirty="0" smtClean="0">
                            <a:latin typeface="Cambria Math" panose="02040503050406030204" pitchFamily="18" charset="0"/>
                          </a:rPr>
                          <m:t>𝑐𝑜𝑛𝑡𝑎𝑖𝑛𝑖𝑛𝑔</m:t>
                        </m:r>
                        <m:r>
                          <a:rPr lang="en-US" sz="2500" b="0" i="1" dirty="0" smtClean="0">
                            <a:latin typeface="Cambria Math" panose="02040503050406030204" pitchFamily="18" charset="0"/>
                          </a:rPr>
                          <m:t> </m:t>
                        </m:r>
                        <m:r>
                          <a:rPr lang="en-US" sz="2500" b="0" i="1" dirty="0" smtClean="0">
                            <a:latin typeface="Cambria Math" panose="02040503050406030204" pitchFamily="18" charset="0"/>
                          </a:rPr>
                          <m:t>𝑏𝑜𝑡h</m:t>
                        </m:r>
                        <m:r>
                          <a:rPr lang="en-US" sz="2500" i="1" dirty="0">
                            <a:latin typeface="Cambria Math" panose="02040503050406030204" pitchFamily="18" charset="0"/>
                          </a:rPr>
                          <m:t> </m:t>
                        </m:r>
                        <m:r>
                          <a:rPr lang="en-US" sz="2500" b="1" i="1" dirty="0">
                            <a:latin typeface="Cambria Math" panose="02040503050406030204" pitchFamily="18" charset="0"/>
                          </a:rPr>
                          <m:t>𝑿</m:t>
                        </m:r>
                        <m:r>
                          <a:rPr lang="en-US" sz="2500" b="1" i="1" dirty="0" smtClean="0">
                            <a:latin typeface="Cambria Math" panose="02040503050406030204" pitchFamily="18" charset="0"/>
                          </a:rPr>
                          <m:t> </m:t>
                        </m:r>
                        <m:r>
                          <a:rPr lang="en-US" sz="2500" b="1" i="1" dirty="0" smtClean="0">
                            <a:latin typeface="Cambria Math" panose="02040503050406030204" pitchFamily="18" charset="0"/>
                          </a:rPr>
                          <m:t>𝒂𝒏𝒅</m:t>
                        </m:r>
                        <m:r>
                          <a:rPr lang="en-US" sz="2500" b="1" i="1" dirty="0" smtClean="0">
                            <a:latin typeface="Cambria Math" panose="02040503050406030204" pitchFamily="18" charset="0"/>
                          </a:rPr>
                          <m:t> </m:t>
                        </m:r>
                        <m:r>
                          <a:rPr lang="en-US" sz="2500" b="1" i="1" dirty="0" smtClean="0">
                            <a:latin typeface="Cambria Math" panose="02040503050406030204" pitchFamily="18" charset="0"/>
                          </a:rPr>
                          <m:t>𝒀</m:t>
                        </m:r>
                      </m:num>
                      <m:den>
                        <m:r>
                          <a:rPr lang="en-US" sz="2500" i="1" dirty="0">
                            <a:latin typeface="Cambria Math" panose="02040503050406030204" pitchFamily="18" charset="0"/>
                          </a:rPr>
                          <m:t># </m:t>
                        </m:r>
                        <m:r>
                          <a:rPr lang="en-US" sz="2500" i="1" dirty="0">
                            <a:latin typeface="Cambria Math" panose="02040503050406030204" pitchFamily="18" charset="0"/>
                          </a:rPr>
                          <m:t>𝑡𝑟𝑎𝑛𝑠𝑎𝑐𝑡𝑖𝑜𝑛𝑠</m:t>
                        </m:r>
                        <m:r>
                          <a:rPr lang="en-US" sz="2500" i="1" dirty="0">
                            <a:latin typeface="Cambria Math" panose="02040503050406030204" pitchFamily="18" charset="0"/>
                          </a:rPr>
                          <m:t> </m:t>
                        </m:r>
                        <m:r>
                          <a:rPr lang="en-US" sz="2500" i="1" dirty="0">
                            <a:latin typeface="Cambria Math" panose="02040503050406030204" pitchFamily="18" charset="0"/>
                          </a:rPr>
                          <m:t>𝑐𝑜𝑛𝑡𝑎𝑖𝑛𝑖𝑛𝑔</m:t>
                        </m:r>
                        <m:r>
                          <a:rPr lang="en-US" sz="2500" i="1" dirty="0">
                            <a:latin typeface="Cambria Math" panose="02040503050406030204" pitchFamily="18" charset="0"/>
                          </a:rPr>
                          <m:t> </m:t>
                        </m:r>
                        <m:r>
                          <a:rPr lang="en-US" sz="2500" b="1" i="1" dirty="0">
                            <a:latin typeface="Cambria Math" panose="02040503050406030204" pitchFamily="18" charset="0"/>
                          </a:rPr>
                          <m:t>𝑿</m:t>
                        </m:r>
                      </m:den>
                    </m:f>
                    <m:r>
                      <a:rPr lang="en-US" sz="2500" b="0" i="1" dirty="0" smtClean="0">
                        <a:latin typeface="Cambria Math" panose="02040503050406030204" pitchFamily="18" charset="0"/>
                      </a:rPr>
                      <m:t> </m:t>
                    </m:r>
                  </m:oMath>
                </a14:m>
                <a:endParaRPr lang="en-US" sz="2500" dirty="0"/>
              </a:p>
              <a:p>
                <a:pPr lvl="1">
                  <a:lnSpc>
                    <a:spcPct val="100000"/>
                  </a:lnSpc>
                </a:pPr>
                <a:r>
                  <a:rPr lang="en-US" sz="2700" dirty="0"/>
                  <a:t>Shows the rate at which Ys will be found (useful in learning costs of promotion)</a:t>
                </a:r>
              </a:p>
            </p:txBody>
          </p:sp>
        </mc:Choice>
        <mc:Fallback xmlns="">
          <p:sp>
            <p:nvSpPr>
              <p:cNvPr id="3" name="Content Placeholder 2">
                <a:extLst>
                  <a:ext uri="{FF2B5EF4-FFF2-40B4-BE49-F238E27FC236}">
                    <a16:creationId xmlns:a16="http://schemas.microsoft.com/office/drawing/2014/main" id="{AC8A3747-402A-46B8-8C61-9A47F9F518F8}"/>
                  </a:ext>
                </a:extLst>
              </p:cNvPr>
              <p:cNvSpPr>
                <a:spLocks noGrp="1" noRot="1" noChangeAspect="1" noMove="1" noResize="1" noEditPoints="1" noAdjustHandles="1" noChangeArrowheads="1" noChangeShapeType="1" noTextEdit="1"/>
              </p:cNvSpPr>
              <p:nvPr>
                <p:ph idx="1"/>
              </p:nvPr>
            </p:nvSpPr>
            <p:spPr>
              <a:blipFill>
                <a:blip r:embed="rId3"/>
                <a:stretch>
                  <a:fillRect l="-1217" t="-1519"/>
                </a:stretch>
              </a:blipFill>
            </p:spPr>
            <p:txBody>
              <a:bodyPr/>
              <a:lstStyle/>
              <a:p>
                <a:r>
                  <a:rPr lang="en-US">
                    <a:noFill/>
                  </a:rPr>
                  <a:t> </a:t>
                </a:r>
              </a:p>
            </p:txBody>
          </p:sp>
        </mc:Fallback>
      </mc:AlternateContent>
    </p:spTree>
    <p:extLst>
      <p:ext uri="{BB962C8B-B14F-4D97-AF65-F5344CB8AC3E}">
        <p14:creationId xmlns:p14="http://schemas.microsoft.com/office/powerpoint/2010/main" val="3986207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F44B-9F55-4864-963A-19066AC623D5}"/>
              </a:ext>
            </a:extLst>
          </p:cNvPr>
          <p:cNvSpPr>
            <a:spLocks noGrp="1"/>
          </p:cNvSpPr>
          <p:nvPr>
            <p:ph type="title"/>
          </p:nvPr>
        </p:nvSpPr>
        <p:spPr/>
        <p:txBody>
          <a:bodyPr/>
          <a:lstStyle/>
          <a:p>
            <a:r>
              <a:rPr lang="en-US" dirty="0"/>
              <a:t>Metrics: Lift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6605CF-3C65-4A23-9E49-D93A7C7CB2C1}"/>
                  </a:ext>
                </a:extLst>
              </p:cNvPr>
              <p:cNvSpPr>
                <a:spLocks noGrp="1"/>
              </p:cNvSpPr>
              <p:nvPr>
                <p:ph idx="1"/>
              </p:nvPr>
            </p:nvSpPr>
            <p:spPr/>
            <p:txBody>
              <a:bodyPr/>
              <a:lstStyle/>
              <a:p>
                <a:r>
                  <a:rPr lang="en-US" sz="3200" dirty="0"/>
                  <a:t>Lift: Confidence/benchmark confidence</a:t>
                </a:r>
              </a:p>
              <a:p>
                <a:pPr lvl="1"/>
                <a14:m>
                  <m:oMath xmlns:m="http://schemas.openxmlformats.org/officeDocument/2006/math">
                    <m:r>
                      <a:rPr lang="en-US" sz="2600" i="1" dirty="0">
                        <a:latin typeface="Cambria Math" panose="02040503050406030204" pitchFamily="18" charset="0"/>
                      </a:rPr>
                      <m:t>𝐿𝑖𝑓𝑡</m:t>
                    </m:r>
                    <m:d>
                      <m:dPr>
                        <m:ctrlPr>
                          <a:rPr lang="en-US" sz="2600" i="1" dirty="0">
                            <a:latin typeface="Cambria Math" panose="02040503050406030204" pitchFamily="18" charset="0"/>
                          </a:rPr>
                        </m:ctrlPr>
                      </m:dPr>
                      <m:e>
                        <m:r>
                          <a:rPr lang="en-US" sz="2600" i="1" dirty="0">
                            <a:latin typeface="Cambria Math" panose="02040503050406030204" pitchFamily="18" charset="0"/>
                          </a:rPr>
                          <m:t>𝑋</m:t>
                        </m:r>
                        <m:r>
                          <a:rPr lang="en-US" sz="2600" i="1" dirty="0">
                            <a:latin typeface="Cambria Math" panose="02040503050406030204" pitchFamily="18" charset="0"/>
                          </a:rPr>
                          <m:t>→</m:t>
                        </m:r>
                        <m:r>
                          <a:rPr lang="en-US" sz="2600" i="1" dirty="0">
                            <a:latin typeface="Cambria Math" panose="02040503050406030204" pitchFamily="18" charset="0"/>
                          </a:rPr>
                          <m:t>𝑌</m:t>
                        </m:r>
                      </m:e>
                    </m:d>
                    <m:r>
                      <a:rPr lang="en-US" sz="2600" i="1" dirty="0">
                        <a:latin typeface="Cambria Math" panose="02040503050406030204" pitchFamily="18" charset="0"/>
                      </a:rPr>
                      <m:t>=</m:t>
                    </m:r>
                    <m:f>
                      <m:fPr>
                        <m:ctrlPr>
                          <a:rPr lang="en-US" sz="2600" i="1" dirty="0">
                            <a:latin typeface="Cambria Math" panose="02040503050406030204" pitchFamily="18" charset="0"/>
                          </a:rPr>
                        </m:ctrlPr>
                      </m:fPr>
                      <m:num>
                        <m:r>
                          <a:rPr lang="en-US" sz="2600" i="1" dirty="0">
                            <a:latin typeface="Cambria Math" panose="02040503050406030204" pitchFamily="18" charset="0"/>
                          </a:rPr>
                          <m:t>𝐶𝑜𝑛𝑓𝑖𝑑𝑒𝑛𝑐𝑒</m:t>
                        </m:r>
                        <m:d>
                          <m:dPr>
                            <m:ctrlPr>
                              <a:rPr lang="en-US" sz="2600" i="1" dirty="0">
                                <a:latin typeface="Cambria Math" panose="02040503050406030204" pitchFamily="18" charset="0"/>
                              </a:rPr>
                            </m:ctrlPr>
                          </m:dPr>
                          <m:e>
                            <m:r>
                              <a:rPr lang="en-US" sz="2600" i="1" dirty="0">
                                <a:latin typeface="Cambria Math" panose="02040503050406030204" pitchFamily="18" charset="0"/>
                              </a:rPr>
                              <m:t>𝑋</m:t>
                            </m:r>
                            <m:r>
                              <a:rPr lang="en-US" sz="2600" i="1" dirty="0">
                                <a:latin typeface="Cambria Math" panose="02040503050406030204" pitchFamily="18" charset="0"/>
                              </a:rPr>
                              <m:t>→</m:t>
                            </m:r>
                            <m:r>
                              <a:rPr lang="en-US" sz="2600" i="1" dirty="0">
                                <a:latin typeface="Cambria Math" panose="02040503050406030204" pitchFamily="18" charset="0"/>
                              </a:rPr>
                              <m:t>𝑌</m:t>
                            </m:r>
                          </m:e>
                        </m:d>
                      </m:num>
                      <m:den>
                        <m:r>
                          <a:rPr lang="en-US" sz="2600" i="1" dirty="0">
                            <a:latin typeface="Cambria Math" panose="02040503050406030204" pitchFamily="18" charset="0"/>
                          </a:rPr>
                          <m:t>𝑆𝑢𝑝𝑝𝑜𝑟𝑡</m:t>
                        </m:r>
                        <m:d>
                          <m:dPr>
                            <m:begChr m:val="{"/>
                            <m:endChr m:val="}"/>
                            <m:ctrlPr>
                              <a:rPr lang="en-US" sz="2600" i="1" dirty="0">
                                <a:latin typeface="Cambria Math" panose="02040503050406030204" pitchFamily="18" charset="0"/>
                              </a:rPr>
                            </m:ctrlPr>
                          </m:dPr>
                          <m:e>
                            <m:r>
                              <a:rPr lang="en-US" sz="2600" i="1" dirty="0">
                                <a:latin typeface="Cambria Math" panose="02040503050406030204" pitchFamily="18" charset="0"/>
                              </a:rPr>
                              <m:t>𝑌</m:t>
                            </m:r>
                          </m:e>
                        </m:d>
                      </m:den>
                    </m:f>
                    <m:r>
                      <a:rPr lang="en-US" sz="2600" i="1" dirty="0">
                        <a:latin typeface="Cambria Math" panose="02040503050406030204" pitchFamily="18" charset="0"/>
                      </a:rPr>
                      <m:t>=</m:t>
                    </m:r>
                    <m:f>
                      <m:fPr>
                        <m:ctrlPr>
                          <a:rPr lang="en-US" sz="2600" i="1" dirty="0">
                            <a:latin typeface="Cambria Math" panose="02040503050406030204" pitchFamily="18" charset="0"/>
                          </a:rPr>
                        </m:ctrlPr>
                      </m:fPr>
                      <m:num>
                        <m:r>
                          <a:rPr lang="en-US" sz="2600" i="1" dirty="0">
                            <a:latin typeface="Cambria Math" panose="02040503050406030204" pitchFamily="18" charset="0"/>
                          </a:rPr>
                          <m:t>𝑆𝑢𝑝𝑝𝑜𝑟𝑡</m:t>
                        </m:r>
                        <m:r>
                          <a:rPr lang="en-US" sz="2600" i="1" dirty="0">
                            <a:latin typeface="Cambria Math" panose="02040503050406030204" pitchFamily="18" charset="0"/>
                          </a:rPr>
                          <m:t>{</m:t>
                        </m:r>
                        <m:r>
                          <a:rPr lang="en-US" sz="2600" i="1" dirty="0">
                            <a:latin typeface="Cambria Math" panose="02040503050406030204" pitchFamily="18" charset="0"/>
                          </a:rPr>
                          <m:t>𝑋</m:t>
                        </m:r>
                        <m:r>
                          <a:rPr lang="en-US" sz="2600" i="1" dirty="0">
                            <a:latin typeface="Cambria Math" panose="02040503050406030204" pitchFamily="18" charset="0"/>
                          </a:rPr>
                          <m:t>,</m:t>
                        </m:r>
                        <m:r>
                          <a:rPr lang="en-US" sz="2600" i="1" dirty="0">
                            <a:latin typeface="Cambria Math" panose="02040503050406030204" pitchFamily="18" charset="0"/>
                          </a:rPr>
                          <m:t>𝑌</m:t>
                        </m:r>
                        <m:r>
                          <a:rPr lang="en-US" sz="2600" i="1" dirty="0">
                            <a:latin typeface="Cambria Math" panose="02040503050406030204" pitchFamily="18" charset="0"/>
                          </a:rPr>
                          <m:t>}</m:t>
                        </m:r>
                      </m:num>
                      <m:den>
                        <m:r>
                          <a:rPr lang="en-US" sz="2600" i="1" dirty="0">
                            <a:latin typeface="Cambria Math" panose="02040503050406030204" pitchFamily="18" charset="0"/>
                          </a:rPr>
                          <m:t>𝑆𝑢𝑝𝑝𝑜𝑟𝑡</m:t>
                        </m:r>
                        <m:d>
                          <m:dPr>
                            <m:begChr m:val="{"/>
                            <m:endChr m:val="}"/>
                            <m:ctrlPr>
                              <a:rPr lang="en-US" sz="2600" i="1" dirty="0">
                                <a:latin typeface="Cambria Math" panose="02040503050406030204" pitchFamily="18" charset="0"/>
                              </a:rPr>
                            </m:ctrlPr>
                          </m:dPr>
                          <m:e>
                            <m:r>
                              <a:rPr lang="en-US" sz="2600" i="1" dirty="0">
                                <a:latin typeface="Cambria Math" panose="02040503050406030204" pitchFamily="18" charset="0"/>
                              </a:rPr>
                              <m:t>𝑋</m:t>
                            </m:r>
                          </m:e>
                        </m:d>
                        <m:r>
                          <a:rPr lang="en-US" sz="2600" i="1" dirty="0">
                            <a:latin typeface="Cambria Math" panose="02040503050406030204" pitchFamily="18" charset="0"/>
                          </a:rPr>
                          <m:t>∗</m:t>
                        </m:r>
                        <m:r>
                          <a:rPr lang="en-US" sz="2600" i="1" dirty="0">
                            <a:latin typeface="Cambria Math" panose="02040503050406030204" pitchFamily="18" charset="0"/>
                          </a:rPr>
                          <m:t>𝑆𝑢𝑝𝑝𝑜𝑟𝑡</m:t>
                        </m:r>
                        <m:d>
                          <m:dPr>
                            <m:begChr m:val="{"/>
                            <m:endChr m:val="}"/>
                            <m:ctrlPr>
                              <a:rPr lang="en-US" sz="2600" i="1" dirty="0">
                                <a:latin typeface="Cambria Math" panose="02040503050406030204" pitchFamily="18" charset="0"/>
                              </a:rPr>
                            </m:ctrlPr>
                          </m:dPr>
                          <m:e>
                            <m:r>
                              <a:rPr lang="en-US" sz="2600" i="1" dirty="0">
                                <a:latin typeface="Cambria Math" panose="02040503050406030204" pitchFamily="18" charset="0"/>
                              </a:rPr>
                              <m:t>𝑌</m:t>
                            </m:r>
                          </m:e>
                        </m:d>
                      </m:den>
                    </m:f>
                  </m:oMath>
                </a14:m>
                <a:endParaRPr lang="en-US" sz="3200" dirty="0"/>
              </a:p>
              <a:p>
                <a:r>
                  <a:rPr lang="en-US" sz="3000" dirty="0"/>
                  <a:t>Lift ratio shows how effective the rule is in finding items Y (useful if finding particular Ys is important)</a:t>
                </a:r>
              </a:p>
              <a:p>
                <a:r>
                  <a:rPr lang="en-US" sz="3200" dirty="0"/>
                  <a:t>Lift &gt; 1 </a:t>
                </a:r>
              </a:p>
              <a:p>
                <a:pPr lvl="1"/>
                <a:r>
                  <a:rPr lang="en-US" sz="2800" dirty="0"/>
                  <a:t>A rule that is useful in finding Y items (i.e., more useful than just selecting transactions randomly)</a:t>
                </a:r>
              </a:p>
              <a:p>
                <a:endParaRPr lang="en-US" dirty="0"/>
              </a:p>
            </p:txBody>
          </p:sp>
        </mc:Choice>
        <mc:Fallback xmlns="">
          <p:sp>
            <p:nvSpPr>
              <p:cNvPr id="3" name="Content Placeholder 2">
                <a:extLst>
                  <a:ext uri="{FF2B5EF4-FFF2-40B4-BE49-F238E27FC236}">
                    <a16:creationId xmlns:a16="http://schemas.microsoft.com/office/drawing/2014/main" id="{576605CF-3C65-4A23-9E49-D93A7C7CB2C1}"/>
                  </a:ext>
                </a:extLst>
              </p:cNvPr>
              <p:cNvSpPr>
                <a:spLocks noGrp="1" noRot="1" noChangeAspect="1" noMove="1" noResize="1" noEditPoints="1" noAdjustHandles="1" noChangeArrowheads="1" noChangeShapeType="1" noTextEdit="1"/>
              </p:cNvSpPr>
              <p:nvPr>
                <p:ph idx="1"/>
              </p:nvPr>
            </p:nvSpPr>
            <p:spPr>
              <a:blipFill>
                <a:blip r:embed="rId2"/>
                <a:stretch>
                  <a:fillRect l="-1333" t="-2658" r="-1333"/>
                </a:stretch>
              </a:blipFill>
            </p:spPr>
            <p:txBody>
              <a:bodyPr/>
              <a:lstStyle/>
              <a:p>
                <a:r>
                  <a:rPr lang="en-US">
                    <a:noFill/>
                  </a:rPr>
                  <a:t> </a:t>
                </a:r>
              </a:p>
            </p:txBody>
          </p:sp>
        </mc:Fallback>
      </mc:AlternateContent>
    </p:spTree>
    <p:extLst>
      <p:ext uri="{BB962C8B-B14F-4D97-AF65-F5344CB8AC3E}">
        <p14:creationId xmlns:p14="http://schemas.microsoft.com/office/powerpoint/2010/main" val="51222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(cluster analysis)</a:t>
            </a:r>
          </a:p>
        </p:txBody>
      </p:sp>
      <p:sp>
        <p:nvSpPr>
          <p:cNvPr id="3" name="Content Placeholder 2"/>
          <p:cNvSpPr>
            <a:spLocks noGrp="1"/>
          </p:cNvSpPr>
          <p:nvPr>
            <p:ph idx="1"/>
          </p:nvPr>
        </p:nvSpPr>
        <p:spPr/>
        <p:txBody>
          <a:bodyPr/>
          <a:lstStyle/>
          <a:p>
            <a:r>
              <a:rPr lang="en-US" dirty="0"/>
              <a:t>Finding groups of objects such that objects in one group are similar to each other (intra cluster distance is minimum) and different from objects in the other groups (inter cluster distance is maximum)</a:t>
            </a:r>
          </a:p>
          <a:p>
            <a:r>
              <a:rPr lang="en-US" dirty="0"/>
              <a:t>Applications:</a:t>
            </a:r>
          </a:p>
          <a:p>
            <a:pPr lvl="1"/>
            <a:r>
              <a:rPr lang="en-US" dirty="0"/>
              <a:t>Find subscribers with similar preferences</a:t>
            </a:r>
          </a:p>
          <a:p>
            <a:pPr lvl="1"/>
            <a:r>
              <a:rPr lang="en-US" dirty="0"/>
              <a:t>Group drivers by driving patterns</a:t>
            </a:r>
          </a:p>
          <a:p>
            <a:pPr lvl="1"/>
            <a:r>
              <a:rPr lang="en-US" dirty="0"/>
              <a:t>Customers with similar purchase patterns</a:t>
            </a:r>
          </a:p>
          <a:p>
            <a:pPr lvl="1"/>
            <a:r>
              <a:rPr lang="en-US" dirty="0"/>
              <a:t>…</a:t>
            </a:r>
          </a:p>
          <a:p>
            <a:r>
              <a:rPr lang="en-US" dirty="0"/>
              <a:t>How many clusters? </a:t>
            </a:r>
          </a:p>
          <a:p>
            <a:pPr lvl="1"/>
            <a:r>
              <a:rPr lang="en-US" dirty="0"/>
              <a:t>Subjective to some extent</a:t>
            </a:r>
          </a:p>
        </p:txBody>
      </p:sp>
      <p:pic>
        <p:nvPicPr>
          <p:cNvPr id="4" name="Picture 3" descr="How to plot this cluster in R? - Stack Overfl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611" y="2990130"/>
            <a:ext cx="3803909" cy="2648669"/>
          </a:xfrm>
          <a:prstGeom prst="rect">
            <a:avLst/>
          </a:prstGeom>
        </p:spPr>
      </p:pic>
    </p:spTree>
    <p:extLst>
      <p:ext uri="{BB962C8B-B14F-4D97-AF65-F5344CB8AC3E}">
        <p14:creationId xmlns:p14="http://schemas.microsoft.com/office/powerpoint/2010/main" val="2102449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78A5-98A1-4F9B-99CF-37B82D8225DF}"/>
              </a:ext>
            </a:extLst>
          </p:cNvPr>
          <p:cNvSpPr>
            <a:spLocks noGrp="1"/>
          </p:cNvSpPr>
          <p:nvPr>
            <p:ph type="title"/>
          </p:nvPr>
        </p:nvSpPr>
        <p:spPr/>
        <p:txBody>
          <a:bodyPr/>
          <a:lstStyle/>
          <a:p>
            <a:r>
              <a:rPr lang="en-US" dirty="0"/>
              <a:t>Eclat algorithm </a:t>
            </a:r>
          </a:p>
        </p:txBody>
      </p:sp>
      <p:sp>
        <p:nvSpPr>
          <p:cNvPr id="3" name="Content Placeholder 2">
            <a:extLst>
              <a:ext uri="{FF2B5EF4-FFF2-40B4-BE49-F238E27FC236}">
                <a16:creationId xmlns:a16="http://schemas.microsoft.com/office/drawing/2014/main" id="{B3E063FB-8F72-4AC5-968F-284EC4FA1BED}"/>
              </a:ext>
            </a:extLst>
          </p:cNvPr>
          <p:cNvSpPr>
            <a:spLocks noGrp="1"/>
          </p:cNvSpPr>
          <p:nvPr>
            <p:ph idx="1"/>
          </p:nvPr>
        </p:nvSpPr>
        <p:spPr/>
        <p:txBody>
          <a:bodyPr>
            <a:normAutofit/>
          </a:bodyPr>
          <a:lstStyle/>
          <a:p>
            <a:pPr marL="514350" indent="-514350">
              <a:buFont typeface="+mj-lt"/>
              <a:buAutoNum type="arabicPeriod"/>
            </a:pPr>
            <a:r>
              <a:rPr lang="en-US" sz="3200" dirty="0"/>
              <a:t>Set a minimum support </a:t>
            </a:r>
          </a:p>
          <a:p>
            <a:pPr marL="514350" indent="-514350">
              <a:buFont typeface="+mj-lt"/>
              <a:buAutoNum type="arabicPeriod"/>
            </a:pPr>
            <a:r>
              <a:rPr lang="en-US" sz="3200" dirty="0"/>
              <a:t>Take all the subsets in transactions having higher support than minimum support </a:t>
            </a:r>
          </a:p>
          <a:p>
            <a:pPr marL="514350" indent="-514350">
              <a:buFont typeface="+mj-lt"/>
              <a:buAutoNum type="arabicPeriod"/>
            </a:pPr>
            <a:r>
              <a:rPr lang="en-US" sz="3200" dirty="0"/>
              <a:t>Sort these subsets by decreasing support </a:t>
            </a:r>
          </a:p>
        </p:txBody>
      </p:sp>
    </p:spTree>
    <p:extLst>
      <p:ext uri="{BB962C8B-B14F-4D97-AF65-F5344CB8AC3E}">
        <p14:creationId xmlns:p14="http://schemas.microsoft.com/office/powerpoint/2010/main" val="3463652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03229-60C4-4D24-B214-C1C93A67C752}"/>
              </a:ext>
            </a:extLst>
          </p:cNvPr>
          <p:cNvSpPr>
            <a:spLocks noGrp="1"/>
          </p:cNvSpPr>
          <p:nvPr>
            <p:ph type="title"/>
          </p:nvPr>
        </p:nvSpPr>
        <p:spPr/>
        <p:txBody>
          <a:bodyPr/>
          <a:lstStyle/>
          <a:p>
            <a:r>
              <a:rPr lang="en-US" dirty="0" err="1"/>
              <a:t>Apriori</a:t>
            </a:r>
            <a:r>
              <a:rPr lang="en-US" dirty="0"/>
              <a:t> algorithm </a:t>
            </a:r>
          </a:p>
        </p:txBody>
      </p:sp>
      <p:sp>
        <p:nvSpPr>
          <p:cNvPr id="3" name="Content Placeholder 2">
            <a:extLst>
              <a:ext uri="{FF2B5EF4-FFF2-40B4-BE49-F238E27FC236}">
                <a16:creationId xmlns:a16="http://schemas.microsoft.com/office/drawing/2014/main" id="{E28ABA40-A4C8-4FCE-84A1-955497A06EB1}"/>
              </a:ext>
            </a:extLst>
          </p:cNvPr>
          <p:cNvSpPr>
            <a:spLocks noGrp="1"/>
          </p:cNvSpPr>
          <p:nvPr>
            <p:ph idx="1"/>
          </p:nvPr>
        </p:nvSpPr>
        <p:spPr/>
        <p:txBody>
          <a:bodyPr/>
          <a:lstStyle/>
          <a:p>
            <a:pPr marL="514350" indent="-514350">
              <a:buFont typeface="+mj-lt"/>
              <a:buAutoNum type="arabicPeriod"/>
            </a:pPr>
            <a:r>
              <a:rPr lang="en-US" sz="3200" dirty="0"/>
              <a:t>Set a minimum support and confidence</a:t>
            </a:r>
          </a:p>
          <a:p>
            <a:pPr marL="514350" indent="-514350">
              <a:buFont typeface="+mj-lt"/>
              <a:buAutoNum type="arabicPeriod"/>
            </a:pPr>
            <a:r>
              <a:rPr lang="en-US" sz="3200" dirty="0"/>
              <a:t>Take all subsets in transaction having support higher than the minimum support</a:t>
            </a:r>
          </a:p>
          <a:p>
            <a:pPr marL="514350" indent="-514350">
              <a:buFont typeface="+mj-lt"/>
              <a:buAutoNum type="arabicPeriod"/>
            </a:pPr>
            <a:r>
              <a:rPr lang="en-US" sz="3200" dirty="0"/>
              <a:t>Take all rules of these subsets having confidence higher than the minimum confidence </a:t>
            </a:r>
          </a:p>
          <a:p>
            <a:pPr marL="514350" indent="-514350">
              <a:buFont typeface="+mj-lt"/>
              <a:buAutoNum type="arabicPeriod"/>
            </a:pPr>
            <a:r>
              <a:rPr lang="en-US" sz="3200" dirty="0"/>
              <a:t>Sort the rules by Lift (in decreasing order)</a:t>
            </a:r>
          </a:p>
          <a:p>
            <a:endParaRPr lang="en-US" dirty="0"/>
          </a:p>
          <a:p>
            <a:r>
              <a:rPr lang="en-US" dirty="0"/>
              <a:t>Can also eliminate recursive association rules; </a:t>
            </a:r>
          </a:p>
          <a:p>
            <a:pPr lvl="1"/>
            <a:r>
              <a:rPr lang="en-US" dirty="0"/>
              <a:t>E.g., If we have {milk-&gt; bread}, then we don’t need {bread-&gt; milk}</a:t>
            </a:r>
          </a:p>
        </p:txBody>
      </p:sp>
    </p:spTree>
    <p:extLst>
      <p:ext uri="{BB962C8B-B14F-4D97-AF65-F5344CB8AC3E}">
        <p14:creationId xmlns:p14="http://schemas.microsoft.com/office/powerpoint/2010/main" val="45889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E6613-297F-4BD8-9410-27F14B8CBA55}"/>
              </a:ext>
            </a:extLst>
          </p:cNvPr>
          <p:cNvSpPr>
            <a:spLocks noGrp="1"/>
          </p:cNvSpPr>
          <p:nvPr>
            <p:ph type="title"/>
          </p:nvPr>
        </p:nvSpPr>
        <p:spPr/>
        <p:txBody>
          <a:bodyPr/>
          <a:lstStyle/>
          <a:p>
            <a:r>
              <a:rPr lang="en-US" dirty="0"/>
              <a:t>Summary</a:t>
            </a:r>
          </a:p>
        </p:txBody>
      </p:sp>
      <p:graphicFrame>
        <p:nvGraphicFramePr>
          <p:cNvPr id="4" name="Content Placeholder 3">
            <a:extLst>
              <a:ext uri="{FF2B5EF4-FFF2-40B4-BE49-F238E27FC236}">
                <a16:creationId xmlns:a16="http://schemas.microsoft.com/office/drawing/2014/main" id="{A6059754-3517-4558-B8E2-32EBB8D4CDEA}"/>
              </a:ext>
            </a:extLst>
          </p:cNvPr>
          <p:cNvGraphicFramePr>
            <a:graphicFrameLocks noGrp="1"/>
          </p:cNvGraphicFramePr>
          <p:nvPr>
            <p:ph idx="1"/>
            <p:extLst>
              <p:ext uri="{D42A27DB-BD31-4B8C-83A1-F6EECF244321}">
                <p14:modId xmlns:p14="http://schemas.microsoft.com/office/powerpoint/2010/main" val="2611248364"/>
              </p:ext>
            </p:extLst>
          </p:nvPr>
        </p:nvGraphicFramePr>
        <p:xfrm>
          <a:off x="838200" y="1393825"/>
          <a:ext cx="10515600" cy="4821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983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E176-43ED-4A28-98BD-672AB93DC9BD}"/>
              </a:ext>
            </a:extLst>
          </p:cNvPr>
          <p:cNvSpPr>
            <a:spLocks noGrp="1"/>
          </p:cNvSpPr>
          <p:nvPr>
            <p:ph type="title"/>
          </p:nvPr>
        </p:nvSpPr>
        <p:spPr/>
        <p:txBody>
          <a:bodyPr/>
          <a:lstStyle/>
          <a:p>
            <a:r>
              <a:rPr lang="en-US" dirty="0"/>
              <a:t>Distance Metrics</a:t>
            </a:r>
          </a:p>
        </p:txBody>
      </p:sp>
      <p:sp>
        <p:nvSpPr>
          <p:cNvPr id="3" name="Content Placeholder 2">
            <a:extLst>
              <a:ext uri="{FF2B5EF4-FFF2-40B4-BE49-F238E27FC236}">
                <a16:creationId xmlns:a16="http://schemas.microsoft.com/office/drawing/2014/main" id="{C042B731-5FF6-4B19-9E8C-CF09D1D23564}"/>
              </a:ext>
            </a:extLst>
          </p:cNvPr>
          <p:cNvSpPr>
            <a:spLocks noGrp="1"/>
          </p:cNvSpPr>
          <p:nvPr>
            <p:ph idx="1"/>
          </p:nvPr>
        </p:nvSpPr>
        <p:spPr/>
        <p:txBody>
          <a:bodyPr>
            <a:normAutofit/>
          </a:bodyPr>
          <a:lstStyle/>
          <a:p>
            <a:pPr marL="0" indent="0">
              <a:buNone/>
            </a:pPr>
            <a:r>
              <a:rPr lang="en-US" dirty="0"/>
              <a:t>Distance between two points (intra-cluster)</a:t>
            </a:r>
          </a:p>
          <a:p>
            <a:r>
              <a:rPr lang="en-US" sz="2400" dirty="0"/>
              <a:t>Euclidean distance </a:t>
            </a:r>
          </a:p>
          <a:p>
            <a:r>
              <a:rPr lang="en-US" sz="2400" dirty="0"/>
              <a:t>Manhattan distance</a:t>
            </a:r>
          </a:p>
          <a:p>
            <a:r>
              <a:rPr lang="en-US" sz="2400" dirty="0"/>
              <a:t>…</a:t>
            </a:r>
          </a:p>
          <a:p>
            <a:pPr marL="0" indent="0">
              <a:buNone/>
            </a:pPr>
            <a:r>
              <a:rPr lang="en-US" dirty="0"/>
              <a:t>Distance between two clusters (inter-cluster)</a:t>
            </a:r>
          </a:p>
          <a:p>
            <a:r>
              <a:rPr lang="en-US" sz="2400" dirty="0"/>
              <a:t>Maximum; complete-linkage clustering</a:t>
            </a:r>
          </a:p>
          <a:p>
            <a:r>
              <a:rPr lang="en-US" sz="2400" dirty="0"/>
              <a:t>Minimum; single-linkage clustering</a:t>
            </a:r>
          </a:p>
          <a:p>
            <a:r>
              <a:rPr lang="en-US" sz="2400" dirty="0"/>
              <a:t>Centroid linkage clustering</a:t>
            </a:r>
          </a:p>
          <a:p>
            <a:r>
              <a:rPr lang="en-US" sz="2400" dirty="0"/>
              <a:t>Mean/Average linkage clustering</a:t>
            </a:r>
          </a:p>
          <a:p>
            <a:r>
              <a:rPr lang="en-US" sz="2400" dirty="0"/>
              <a:t>…</a:t>
            </a:r>
          </a:p>
        </p:txBody>
      </p:sp>
      <p:pic>
        <p:nvPicPr>
          <p:cNvPr id="4" name="Picture 3">
            <a:extLst>
              <a:ext uri="{FF2B5EF4-FFF2-40B4-BE49-F238E27FC236}">
                <a16:creationId xmlns:a16="http://schemas.microsoft.com/office/drawing/2014/main" id="{80E42DE3-3322-4855-8B1A-F3D9985EE860}"/>
              </a:ext>
            </a:extLst>
          </p:cNvPr>
          <p:cNvPicPr>
            <a:picLocks noChangeAspect="1"/>
          </p:cNvPicPr>
          <p:nvPr/>
        </p:nvPicPr>
        <p:blipFill>
          <a:blip r:embed="rId2"/>
          <a:stretch>
            <a:fillRect/>
          </a:stretch>
        </p:blipFill>
        <p:spPr>
          <a:xfrm>
            <a:off x="7419635" y="1798320"/>
            <a:ext cx="4256763" cy="3545840"/>
          </a:xfrm>
          <a:prstGeom prst="rect">
            <a:avLst/>
          </a:prstGeom>
        </p:spPr>
      </p:pic>
      <p:sp>
        <p:nvSpPr>
          <p:cNvPr id="5" name="Rectangle 4">
            <a:extLst>
              <a:ext uri="{FF2B5EF4-FFF2-40B4-BE49-F238E27FC236}">
                <a16:creationId xmlns:a16="http://schemas.microsoft.com/office/drawing/2014/main" id="{94CF42CB-97EE-40C2-97DA-F52CE6E7CF3F}"/>
              </a:ext>
            </a:extLst>
          </p:cNvPr>
          <p:cNvSpPr/>
          <p:nvPr/>
        </p:nvSpPr>
        <p:spPr>
          <a:xfrm>
            <a:off x="706120" y="3220720"/>
            <a:ext cx="6713515" cy="3108292"/>
          </a:xfrm>
          <a:prstGeom prst="rect">
            <a:avLst/>
          </a:prstGeom>
          <a:solidFill>
            <a:srgbClr val="FF0000">
              <a:alpha val="16863"/>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ln>
                <a:solidFill>
                  <a:srgbClr val="FF0000"/>
                </a:solidFill>
              </a:ln>
              <a:solidFill>
                <a:srgbClr val="FF0000"/>
              </a:solidFill>
            </a:endParaRPr>
          </a:p>
          <a:p>
            <a:pPr algn="ctr"/>
            <a:endParaRPr lang="en-US" sz="3600" dirty="0">
              <a:ln>
                <a:solidFill>
                  <a:srgbClr val="FF0000"/>
                </a:solidFill>
              </a:ln>
              <a:solidFill>
                <a:srgbClr val="FF0000"/>
              </a:solidFill>
            </a:endParaRPr>
          </a:p>
          <a:p>
            <a:pPr algn="ctr"/>
            <a:endParaRPr lang="en-US" sz="3600" dirty="0">
              <a:ln>
                <a:solidFill>
                  <a:srgbClr val="FF0000"/>
                </a:solidFill>
              </a:ln>
              <a:solidFill>
                <a:srgbClr val="FF0000"/>
              </a:solidFill>
            </a:endParaRPr>
          </a:p>
          <a:p>
            <a:pPr algn="ctr"/>
            <a:endParaRPr lang="en-US" sz="3600" dirty="0">
              <a:ln>
                <a:solidFill>
                  <a:srgbClr val="FF0000"/>
                </a:solidFill>
              </a:ln>
              <a:solidFill>
                <a:srgbClr val="FF0000"/>
              </a:solidFill>
            </a:endParaRPr>
          </a:p>
          <a:p>
            <a:pPr algn="ctr"/>
            <a:r>
              <a:rPr lang="en-US" sz="3600" dirty="0">
                <a:ln>
                  <a:solidFill>
                    <a:srgbClr val="FF0000"/>
                  </a:solidFill>
                </a:ln>
                <a:solidFill>
                  <a:srgbClr val="FF0000"/>
                </a:solidFill>
              </a:rPr>
              <a:t>Hierarchical Clustering </a:t>
            </a:r>
          </a:p>
        </p:txBody>
      </p:sp>
    </p:spTree>
    <p:extLst>
      <p:ext uri="{BB962C8B-B14F-4D97-AF65-F5344CB8AC3E}">
        <p14:creationId xmlns:p14="http://schemas.microsoft.com/office/powerpoint/2010/main" val="206311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F106-4F6F-4325-8B87-A2272F52DFBF}"/>
              </a:ext>
            </a:extLst>
          </p:cNvPr>
          <p:cNvSpPr>
            <a:spLocks noGrp="1"/>
          </p:cNvSpPr>
          <p:nvPr>
            <p:ph type="title"/>
          </p:nvPr>
        </p:nvSpPr>
        <p:spPr/>
        <p:txBody>
          <a:bodyPr/>
          <a:lstStyle/>
          <a:p>
            <a:r>
              <a:rPr lang="en-US" dirty="0"/>
              <a:t>K-means clustering </a:t>
            </a:r>
          </a:p>
        </p:txBody>
      </p:sp>
      <p:sp>
        <p:nvSpPr>
          <p:cNvPr id="3" name="Content Placeholder 2">
            <a:extLst>
              <a:ext uri="{FF2B5EF4-FFF2-40B4-BE49-F238E27FC236}">
                <a16:creationId xmlns:a16="http://schemas.microsoft.com/office/drawing/2014/main" id="{55E864BF-13B4-4944-A72C-7C880F8FFD58}"/>
              </a:ext>
            </a:extLst>
          </p:cNvPr>
          <p:cNvSpPr>
            <a:spLocks noGrp="1"/>
          </p:cNvSpPr>
          <p:nvPr>
            <p:ph idx="1"/>
          </p:nvPr>
        </p:nvSpPr>
        <p:spPr/>
        <p:txBody>
          <a:bodyPr/>
          <a:lstStyle/>
          <a:p>
            <a:pPr marL="514350" indent="-514350">
              <a:buFont typeface="+mj-lt"/>
              <a:buAutoNum type="arabicPeriod"/>
            </a:pPr>
            <a:r>
              <a:rPr lang="en-US" dirty="0"/>
              <a:t>Choose number of clusters, k  (e.g., k=3)</a:t>
            </a:r>
          </a:p>
          <a:p>
            <a:pPr marL="514350" indent="-514350">
              <a:buFont typeface="+mj-lt"/>
              <a:buAutoNum type="arabicPeriod"/>
            </a:pPr>
            <a:r>
              <a:rPr lang="en-US" dirty="0"/>
              <a:t>Select k random points, our centroids (does not have to be from the datapoints)</a:t>
            </a:r>
          </a:p>
          <a:p>
            <a:pPr marL="514350" indent="-514350">
              <a:buFont typeface="+mj-lt"/>
              <a:buAutoNum type="arabicPeriod"/>
            </a:pPr>
            <a:r>
              <a:rPr lang="en-US" dirty="0"/>
              <a:t>Assign each data point to the </a:t>
            </a:r>
            <a:r>
              <a:rPr lang="en-US" b="1" dirty="0"/>
              <a:t>closest</a:t>
            </a:r>
            <a:r>
              <a:rPr lang="en-US" dirty="0"/>
              <a:t> centroid; now we have k clusters</a:t>
            </a:r>
          </a:p>
          <a:p>
            <a:pPr marL="514350" indent="-514350">
              <a:buFont typeface="+mj-lt"/>
              <a:buAutoNum type="arabicPeriod"/>
            </a:pPr>
            <a:r>
              <a:rPr lang="en-US" dirty="0"/>
              <a:t>Compute and place the new centroid of each cluster </a:t>
            </a:r>
          </a:p>
          <a:p>
            <a:pPr marL="514350" indent="-514350">
              <a:buFont typeface="+mj-lt"/>
              <a:buAutoNum type="arabicPeriod"/>
            </a:pPr>
            <a:r>
              <a:rPr lang="en-US" dirty="0"/>
              <a:t>Reassign each data point to the new closest centroid. </a:t>
            </a:r>
          </a:p>
          <a:p>
            <a:pPr lvl="1"/>
            <a:r>
              <a:rPr lang="en-US" dirty="0"/>
              <a:t>If there are reassignments, go to step 4</a:t>
            </a:r>
          </a:p>
          <a:p>
            <a:pPr lvl="1"/>
            <a:r>
              <a:rPr lang="en-US" dirty="0"/>
              <a:t>Otherwise, done!</a:t>
            </a:r>
          </a:p>
          <a:p>
            <a:pPr marL="514350" indent="-514350">
              <a:buFont typeface="+mj-lt"/>
              <a:buAutoNum type="arabicPeriod"/>
            </a:pPr>
            <a:endParaRPr lang="en-US" dirty="0"/>
          </a:p>
        </p:txBody>
      </p:sp>
    </p:spTree>
    <p:extLst>
      <p:ext uri="{BB962C8B-B14F-4D97-AF65-F5344CB8AC3E}">
        <p14:creationId xmlns:p14="http://schemas.microsoft.com/office/powerpoint/2010/main" val="348485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8B7D-0C75-44F0-A6B9-96543464E1FC}"/>
              </a:ext>
            </a:extLst>
          </p:cNvPr>
          <p:cNvSpPr>
            <a:spLocks noGrp="1"/>
          </p:cNvSpPr>
          <p:nvPr>
            <p:ph type="title"/>
          </p:nvPr>
        </p:nvSpPr>
        <p:spPr/>
        <p:txBody>
          <a:bodyPr/>
          <a:lstStyle/>
          <a:p>
            <a:r>
              <a:rPr lang="en-US" dirty="0"/>
              <a:t>Within cluster sum of squares </a:t>
            </a:r>
          </a:p>
        </p:txBody>
      </p:sp>
      <p:pic>
        <p:nvPicPr>
          <p:cNvPr id="5" name="Content Placeholder 4">
            <a:extLst>
              <a:ext uri="{FF2B5EF4-FFF2-40B4-BE49-F238E27FC236}">
                <a16:creationId xmlns:a16="http://schemas.microsoft.com/office/drawing/2014/main" id="{F3ECB480-6CF2-4ADD-90CC-4E664722A976}"/>
              </a:ext>
            </a:extLst>
          </p:cNvPr>
          <p:cNvPicPr>
            <a:picLocks noGrp="1" noChangeAspect="1"/>
          </p:cNvPicPr>
          <p:nvPr>
            <p:ph idx="1"/>
          </p:nvPr>
        </p:nvPicPr>
        <p:blipFill>
          <a:blip r:embed="rId2"/>
          <a:stretch>
            <a:fillRect/>
          </a:stretch>
        </p:blipFill>
        <p:spPr>
          <a:xfrm>
            <a:off x="1370330" y="1541304"/>
            <a:ext cx="9105900" cy="4038600"/>
          </a:xfrm>
          <a:prstGeom prst="rect">
            <a:avLst/>
          </a:prstGeom>
        </p:spPr>
      </p:pic>
    </p:spTree>
    <p:extLst>
      <p:ext uri="{BB962C8B-B14F-4D97-AF65-F5344CB8AC3E}">
        <p14:creationId xmlns:p14="http://schemas.microsoft.com/office/powerpoint/2010/main" val="331566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5C26-64C3-4F83-9C75-CDF42F46C093}"/>
              </a:ext>
            </a:extLst>
          </p:cNvPr>
          <p:cNvSpPr>
            <a:spLocks noGrp="1"/>
          </p:cNvSpPr>
          <p:nvPr>
            <p:ph type="title"/>
          </p:nvPr>
        </p:nvSpPr>
        <p:spPr/>
        <p:txBody>
          <a:bodyPr/>
          <a:lstStyle/>
          <a:p>
            <a:r>
              <a:rPr lang="en-US" dirty="0"/>
              <a:t>Issues with K-means</a:t>
            </a:r>
          </a:p>
        </p:txBody>
      </p:sp>
      <p:sp>
        <p:nvSpPr>
          <p:cNvPr id="3" name="Content Placeholder 2">
            <a:extLst>
              <a:ext uri="{FF2B5EF4-FFF2-40B4-BE49-F238E27FC236}">
                <a16:creationId xmlns:a16="http://schemas.microsoft.com/office/drawing/2014/main" id="{60E0E86F-DB0F-40DC-8C1A-57F79F499101}"/>
              </a:ext>
            </a:extLst>
          </p:cNvPr>
          <p:cNvSpPr>
            <a:spLocks noGrp="1"/>
          </p:cNvSpPr>
          <p:nvPr>
            <p:ph idx="1"/>
          </p:nvPr>
        </p:nvSpPr>
        <p:spPr>
          <a:xfrm>
            <a:off x="838200" y="1393794"/>
            <a:ext cx="9880600" cy="4820951"/>
          </a:xfrm>
        </p:spPr>
        <p:txBody>
          <a:bodyPr/>
          <a:lstStyle/>
          <a:p>
            <a:r>
              <a:rPr lang="en-US" dirty="0"/>
              <a:t>The random initializations (initial centroids) can get us in a Trap</a:t>
            </a:r>
          </a:p>
          <a:p>
            <a:r>
              <a:rPr lang="en-US" dirty="0"/>
              <a:t>Solution: K-means++</a:t>
            </a:r>
          </a:p>
          <a:p>
            <a:pPr lvl="1"/>
            <a:r>
              <a:rPr lang="en-US" dirty="0"/>
              <a:t>Complements k-means by carefully choosing the random seeds to avoid the trap</a:t>
            </a:r>
          </a:p>
          <a:p>
            <a:pPr lvl="1"/>
            <a:r>
              <a:rPr lang="en-US" dirty="0"/>
              <a:t>Also improves speed of k-means</a:t>
            </a:r>
          </a:p>
        </p:txBody>
      </p:sp>
      <p:pic>
        <p:nvPicPr>
          <p:cNvPr id="4" name="Picture 3">
            <a:extLst>
              <a:ext uri="{FF2B5EF4-FFF2-40B4-BE49-F238E27FC236}">
                <a16:creationId xmlns:a16="http://schemas.microsoft.com/office/drawing/2014/main" id="{54B7C40B-BF40-4541-83AF-2C8EB2BC2DCC}"/>
              </a:ext>
            </a:extLst>
          </p:cNvPr>
          <p:cNvPicPr>
            <a:picLocks noChangeAspect="1"/>
          </p:cNvPicPr>
          <p:nvPr/>
        </p:nvPicPr>
        <p:blipFill>
          <a:blip r:embed="rId3"/>
          <a:stretch>
            <a:fillRect/>
          </a:stretch>
        </p:blipFill>
        <p:spPr>
          <a:xfrm>
            <a:off x="6644640" y="3167405"/>
            <a:ext cx="4968240" cy="3161607"/>
          </a:xfrm>
          <a:prstGeom prst="rect">
            <a:avLst/>
          </a:prstGeom>
        </p:spPr>
      </p:pic>
      <p:sp>
        <p:nvSpPr>
          <p:cNvPr id="5" name="TextBox 4">
            <a:extLst>
              <a:ext uri="{FF2B5EF4-FFF2-40B4-BE49-F238E27FC236}">
                <a16:creationId xmlns:a16="http://schemas.microsoft.com/office/drawing/2014/main" id="{2B7ACCFB-563B-4CD1-AA75-963E4C01CA32}"/>
              </a:ext>
            </a:extLst>
          </p:cNvPr>
          <p:cNvSpPr txBox="1"/>
          <p:nvPr/>
        </p:nvSpPr>
        <p:spPr>
          <a:xfrm>
            <a:off x="838201" y="3565624"/>
            <a:ext cx="5643880" cy="2262158"/>
          </a:xfrm>
          <a:prstGeom prst="rect">
            <a:avLst/>
          </a:prstGeom>
          <a:noFill/>
        </p:spPr>
        <p:txBody>
          <a:bodyPr wrap="square" rtlCol="0">
            <a:spAutoFit/>
          </a:bodyPr>
          <a:lstStyle/>
          <a:p>
            <a:r>
              <a:rPr lang="en-US" sz="2600" dirty="0"/>
              <a:t>How to choose number of clusters?</a:t>
            </a:r>
          </a:p>
          <a:p>
            <a:pPr marL="285750" indent="-285750">
              <a:buFont typeface="Arial" panose="020B0604020202020204" pitchFamily="34" charset="0"/>
              <a:buChar char="•"/>
            </a:pPr>
            <a:r>
              <a:rPr lang="en-US" sz="2300" dirty="0"/>
              <a:t>Elbow method:</a:t>
            </a:r>
          </a:p>
          <a:p>
            <a:pPr marL="742950" lvl="1" indent="-285750">
              <a:buFont typeface="Arial" panose="020B0604020202020204" pitchFamily="34" charset="0"/>
              <a:buChar char="•"/>
            </a:pPr>
            <a:r>
              <a:rPr lang="en-US" sz="2300" dirty="0"/>
              <a:t>Increase number of clusters until the improvement in total within cluster sum of squares diminishes</a:t>
            </a:r>
          </a:p>
          <a:p>
            <a:pPr marL="285750" indent="-285750">
              <a:buFont typeface="Arial" panose="020B0604020202020204" pitchFamily="34" charset="0"/>
              <a:buChar char="•"/>
            </a:pPr>
            <a:r>
              <a:rPr lang="en-US" sz="2300" dirty="0"/>
              <a:t>… </a:t>
            </a:r>
          </a:p>
        </p:txBody>
      </p:sp>
    </p:spTree>
    <p:extLst>
      <p:ext uri="{BB962C8B-B14F-4D97-AF65-F5344CB8AC3E}">
        <p14:creationId xmlns:p14="http://schemas.microsoft.com/office/powerpoint/2010/main" val="388230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55CA-748B-4019-8677-7A9F09876908}"/>
              </a:ext>
            </a:extLst>
          </p:cNvPr>
          <p:cNvSpPr>
            <a:spLocks noGrp="1"/>
          </p:cNvSpPr>
          <p:nvPr>
            <p:ph type="title"/>
          </p:nvPr>
        </p:nvSpPr>
        <p:spPr/>
        <p:txBody>
          <a:bodyPr>
            <a:normAutofit/>
          </a:bodyPr>
          <a:lstStyle/>
          <a:p>
            <a:r>
              <a:rPr lang="en-US" dirty="0"/>
              <a:t>K-means++  initialization</a:t>
            </a:r>
          </a:p>
        </p:txBody>
      </p:sp>
      <p:sp>
        <p:nvSpPr>
          <p:cNvPr id="3" name="Content Placeholder 2">
            <a:extLst>
              <a:ext uri="{FF2B5EF4-FFF2-40B4-BE49-F238E27FC236}">
                <a16:creationId xmlns:a16="http://schemas.microsoft.com/office/drawing/2014/main" id="{080D5D24-3FD4-4604-9C60-76B9E2E849F2}"/>
              </a:ext>
            </a:extLst>
          </p:cNvPr>
          <p:cNvSpPr>
            <a:spLocks noGrp="1"/>
          </p:cNvSpPr>
          <p:nvPr>
            <p:ph idx="1"/>
          </p:nvPr>
        </p:nvSpPr>
        <p:spPr/>
        <p:txBody>
          <a:bodyPr/>
          <a:lstStyle/>
          <a:p>
            <a:pPr marL="520700" indent="-520700">
              <a:buFont typeface="+mj-lt"/>
              <a:buAutoNum type="arabicPeriod"/>
            </a:pPr>
            <a:r>
              <a:rPr lang="en-US" dirty="0"/>
              <a:t>Choose one center uniformly at random from among the data points.</a:t>
            </a:r>
          </a:p>
          <a:p>
            <a:pPr marL="520700" indent="-520700">
              <a:buFont typeface="+mj-lt"/>
              <a:buAutoNum type="arabicPeriod"/>
            </a:pPr>
            <a:r>
              <a:rPr lang="en-US" dirty="0"/>
              <a:t>For each data point x, compute D(x), the distance between x and the nearest center that has already been chosen.</a:t>
            </a:r>
          </a:p>
          <a:p>
            <a:pPr marL="520700" indent="-520700">
              <a:buFont typeface="+mj-lt"/>
              <a:buAutoNum type="arabicPeriod"/>
            </a:pPr>
            <a:r>
              <a:rPr lang="en-US" dirty="0"/>
              <a:t>Choose one new data point at random as a new center, using a weighted probability distribution where a point x is chosen with probability proportional to D(x)^2.</a:t>
            </a:r>
          </a:p>
          <a:p>
            <a:pPr marL="520700" indent="-520700">
              <a:buFont typeface="+mj-lt"/>
              <a:buAutoNum type="arabicPeriod"/>
            </a:pPr>
            <a:r>
              <a:rPr lang="en-US" dirty="0"/>
              <a:t>Repeat Steps 2 and 3 until k centers have been chosen.</a:t>
            </a:r>
          </a:p>
          <a:p>
            <a:pPr marL="520700" indent="-520700">
              <a:buFont typeface="+mj-lt"/>
              <a:buAutoNum type="arabicPeriod"/>
            </a:pPr>
            <a:r>
              <a:rPr lang="en-US" dirty="0"/>
              <a:t>Now that the initial centers have been chosen, proceed using standard k-means clustering.</a:t>
            </a:r>
          </a:p>
          <a:p>
            <a:pPr marL="520700" indent="-520700"/>
            <a:endParaRPr lang="en-US" dirty="0"/>
          </a:p>
        </p:txBody>
      </p:sp>
    </p:spTree>
    <p:extLst>
      <p:ext uri="{BB962C8B-B14F-4D97-AF65-F5344CB8AC3E}">
        <p14:creationId xmlns:p14="http://schemas.microsoft.com/office/powerpoint/2010/main" val="204214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7B92-D6C5-4DAF-AC61-3219C381AEA3}"/>
              </a:ext>
            </a:extLst>
          </p:cNvPr>
          <p:cNvSpPr>
            <a:spLocks noGrp="1"/>
          </p:cNvSpPr>
          <p:nvPr>
            <p:ph type="title"/>
          </p:nvPr>
        </p:nvSpPr>
        <p:spPr/>
        <p:txBody>
          <a:bodyPr/>
          <a:lstStyle/>
          <a:p>
            <a:r>
              <a:rPr lang="en-US" dirty="0"/>
              <a:t>Hierarchical clustering </a:t>
            </a:r>
          </a:p>
        </p:txBody>
      </p:sp>
      <p:sp>
        <p:nvSpPr>
          <p:cNvPr id="3" name="Content Placeholder 2">
            <a:extLst>
              <a:ext uri="{FF2B5EF4-FFF2-40B4-BE49-F238E27FC236}">
                <a16:creationId xmlns:a16="http://schemas.microsoft.com/office/drawing/2014/main" id="{2E76DC03-FC25-43A5-8FD7-8AE7B120261A}"/>
              </a:ext>
            </a:extLst>
          </p:cNvPr>
          <p:cNvSpPr>
            <a:spLocks noGrp="1"/>
          </p:cNvSpPr>
          <p:nvPr>
            <p:ph idx="1"/>
          </p:nvPr>
        </p:nvSpPr>
        <p:spPr/>
        <p:txBody>
          <a:bodyPr/>
          <a:lstStyle/>
          <a:p>
            <a:pPr marL="0" indent="0">
              <a:buNone/>
            </a:pPr>
            <a:r>
              <a:rPr lang="en-US" dirty="0"/>
              <a:t>Two approaches </a:t>
            </a:r>
          </a:p>
          <a:p>
            <a:r>
              <a:rPr lang="en-US" dirty="0"/>
              <a:t>Bottom up – Agglomerative </a:t>
            </a:r>
          </a:p>
          <a:p>
            <a:pPr lvl="1"/>
            <a:r>
              <a:rPr lang="en-US" dirty="0"/>
              <a:t>Each observation starts in its own cluster, and pairs of clusters are merged as one moves up the hierarchy </a:t>
            </a:r>
          </a:p>
          <a:p>
            <a:r>
              <a:rPr lang="en-US" dirty="0"/>
              <a:t>Top down – Divisive </a:t>
            </a:r>
          </a:p>
          <a:p>
            <a:pPr lvl="1"/>
            <a:r>
              <a:rPr lang="en-US" dirty="0"/>
              <a:t>All observations start in one cluster, and splits are performed recursively as one moves down the hierarchy </a:t>
            </a:r>
          </a:p>
          <a:p>
            <a:pPr lvl="1"/>
            <a:endParaRPr lang="en-US" dirty="0"/>
          </a:p>
          <a:p>
            <a:r>
              <a:rPr lang="en-US" dirty="0"/>
              <a:t>Let’s see how bottom up hierarchical clustering algorithm works </a:t>
            </a:r>
          </a:p>
          <a:p>
            <a:pPr lvl="1"/>
            <a:endParaRPr lang="en-US" dirty="0"/>
          </a:p>
        </p:txBody>
      </p:sp>
    </p:spTree>
    <p:extLst>
      <p:ext uri="{BB962C8B-B14F-4D97-AF65-F5344CB8AC3E}">
        <p14:creationId xmlns:p14="http://schemas.microsoft.com/office/powerpoint/2010/main" val="3648296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3609</TotalTime>
  <Words>1801</Words>
  <Application>Microsoft Office PowerPoint</Application>
  <PresentationFormat>Widescreen</PresentationFormat>
  <Paragraphs>203</Paragraphs>
  <Slides>32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Times New Roman</vt:lpstr>
      <vt:lpstr>Office Theme</vt:lpstr>
      <vt:lpstr>MIS 7720  #7 Unsupervised Learning</vt:lpstr>
      <vt:lpstr>Unsupervised Learning</vt:lpstr>
      <vt:lpstr>Clustering (cluster analysis)</vt:lpstr>
      <vt:lpstr>Distance Metrics</vt:lpstr>
      <vt:lpstr>K-means clustering </vt:lpstr>
      <vt:lpstr>Within cluster sum of squares </vt:lpstr>
      <vt:lpstr>Issues with K-means</vt:lpstr>
      <vt:lpstr>K-means++  initialization</vt:lpstr>
      <vt:lpstr>Hierarchical clustering </vt:lpstr>
      <vt:lpstr>Group customers of a liquor store</vt:lpstr>
      <vt:lpstr>Step #1: Make a distance matrix</vt:lpstr>
      <vt:lpstr>Step #2: Find the two points closest together</vt:lpstr>
      <vt:lpstr>Step #3: Combine those two points into one (repeat until there are just 3 points) </vt:lpstr>
      <vt:lpstr>Keep repeating this process until K=3</vt:lpstr>
      <vt:lpstr>Repeat!</vt:lpstr>
      <vt:lpstr>Repeat!</vt:lpstr>
      <vt:lpstr>Repeat!</vt:lpstr>
      <vt:lpstr>Repeat!</vt:lpstr>
      <vt:lpstr>Finished!</vt:lpstr>
      <vt:lpstr>Solution using the hierarchical method</vt:lpstr>
      <vt:lpstr>Dendograms </vt:lpstr>
      <vt:lpstr>DBSCAN</vt:lpstr>
      <vt:lpstr>How DBSCAN works?</vt:lpstr>
      <vt:lpstr>How DBSCAN works?</vt:lpstr>
      <vt:lpstr>DBSCAN characteristics</vt:lpstr>
      <vt:lpstr>Comparing clustering techniques </vt:lpstr>
      <vt:lpstr>Association Rules </vt:lpstr>
      <vt:lpstr>Metrics: Support, Confidence</vt:lpstr>
      <vt:lpstr>Metrics: Lift </vt:lpstr>
      <vt:lpstr>Eclat algorithm </vt:lpstr>
      <vt:lpstr>Apriori algorithm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7720</dc:title>
  <dc:creator>Ali Mahdavi Adeli (amadeli)</dc:creator>
  <cp:lastModifiedBy>Ali Mahdavi Adeli (amadeli)</cp:lastModifiedBy>
  <cp:revision>225</cp:revision>
  <dcterms:created xsi:type="dcterms:W3CDTF">2018-12-26T17:41:53Z</dcterms:created>
  <dcterms:modified xsi:type="dcterms:W3CDTF">2021-02-15T00:42:25Z</dcterms:modified>
</cp:coreProperties>
</file>