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9"/>
  </p:notesMasterIdLst>
  <p:sldIdLst>
    <p:sldId id="257" r:id="rId2"/>
    <p:sldId id="273" r:id="rId3"/>
    <p:sldId id="275" r:id="rId4"/>
    <p:sldId id="277" r:id="rId5"/>
    <p:sldId id="283" r:id="rId6"/>
    <p:sldId id="288" r:id="rId7"/>
    <p:sldId id="299" r:id="rId8"/>
    <p:sldId id="284" r:id="rId9"/>
    <p:sldId id="289" r:id="rId10"/>
    <p:sldId id="280" r:id="rId11"/>
    <p:sldId id="296" r:id="rId12"/>
    <p:sldId id="279" r:id="rId13"/>
    <p:sldId id="300" r:id="rId14"/>
    <p:sldId id="282" r:id="rId15"/>
    <p:sldId id="290" r:id="rId16"/>
    <p:sldId id="287" r:id="rId17"/>
    <p:sldId id="286" r:id="rId18"/>
    <p:sldId id="276" r:id="rId19"/>
    <p:sldId id="297" r:id="rId20"/>
    <p:sldId id="292" r:id="rId21"/>
    <p:sldId id="295" r:id="rId22"/>
    <p:sldId id="293" r:id="rId23"/>
    <p:sldId id="294" r:id="rId24"/>
    <p:sldId id="281" r:id="rId25"/>
    <p:sldId id="274" r:id="rId26"/>
    <p:sldId id="298" r:id="rId27"/>
    <p:sldId id="29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 Mahdavi Adeli (amadeli)" initials="AMA(" lastIdx="1" clrIdx="0">
    <p:extLst>
      <p:ext uri="{19B8F6BF-5375-455C-9EA6-DF929625EA0E}">
        <p15:presenceInfo xmlns:p15="http://schemas.microsoft.com/office/powerpoint/2012/main" userId="Ali Mahdavi Adeli (amade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B4C7E7"/>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874" autoAdjust="0"/>
  </p:normalViewPr>
  <p:slideViewPr>
    <p:cSldViewPr snapToGrid="0">
      <p:cViewPr varScale="1">
        <p:scale>
          <a:sx n="45" d="100"/>
          <a:sy n="45" d="100"/>
        </p:scale>
        <p:origin x="749" y="48"/>
      </p:cViewPr>
      <p:guideLst/>
    </p:cSldViewPr>
  </p:slideViewPr>
  <p:notesTextViewPr>
    <p:cViewPr>
      <p:scale>
        <a:sx n="1" d="1"/>
        <a:sy n="1" d="1"/>
      </p:scale>
      <p:origin x="0" y="0"/>
    </p:cViewPr>
  </p:notesTextViewPr>
  <p:notesViewPr>
    <p:cSldViewPr snapToGrid="0">
      <p:cViewPr varScale="1">
        <p:scale>
          <a:sx n="65" d="100"/>
          <a:sy n="65" d="100"/>
        </p:scale>
        <p:origin x="3154"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2E09DC-9859-4C0F-AF20-ADCA017C3817}" type="datetimeFigureOut">
              <a:rPr lang="en-US" smtClean="0"/>
              <a:t>3/5/2021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47F398-41C9-45CE-9D5B-1AC4CCB8B061}" type="slidenum">
              <a:rPr lang="en-US" smtClean="0"/>
              <a:t>‹#›</a:t>
            </a:fld>
            <a:endParaRPr lang="en-US"/>
          </a:p>
        </p:txBody>
      </p:sp>
    </p:spTree>
    <p:extLst>
      <p:ext uri="{BB962C8B-B14F-4D97-AF65-F5344CB8AC3E}">
        <p14:creationId xmlns:p14="http://schemas.microsoft.com/office/powerpoint/2010/main" val="4153948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mladdict.com/q-learning-simulator"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mladdict.com/q-learning-simulator"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pinningup.openai.com/en/latest/spinningup/rl_intro2.html#a-taxonomy-of-rl-algorithms"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en.wikipedia.org/wiki/Sequential_decision_makin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Markov_decision_proces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pinningup.openai.com/en/latest/spinningup/rl_intro2.html#a-taxonomy-of-rl-algorithm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from earlier (#2_Intelligent Agents)</a:t>
            </a:r>
          </a:p>
          <a:p>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3</a:t>
            </a:fld>
            <a:endParaRPr lang="en-US"/>
          </a:p>
        </p:txBody>
      </p:sp>
    </p:spTree>
    <p:extLst>
      <p:ext uri="{BB962C8B-B14F-4D97-AF65-F5344CB8AC3E}">
        <p14:creationId xmlns:p14="http://schemas.microsoft.com/office/powerpoint/2010/main" val="3462717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Goal: learn a policy that tells an agent what action to take under what circumstances. </a:t>
            </a:r>
          </a:p>
          <a:p>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14</a:t>
            </a:fld>
            <a:endParaRPr lang="en-US"/>
          </a:p>
        </p:txBody>
      </p:sp>
    </p:spTree>
    <p:extLst>
      <p:ext uri="{BB962C8B-B14F-4D97-AF65-F5344CB8AC3E}">
        <p14:creationId xmlns:p14="http://schemas.microsoft.com/office/powerpoint/2010/main" val="1758338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 values in a so called “Q table” are initialized to some arbitrary value (e.g., 0) </a:t>
            </a:r>
          </a:p>
          <a:p>
            <a:r>
              <a:rPr lang="en-US" dirty="0"/>
              <a:t>We could just ignore the old (before) value and consider the new(after) value.. BUT that would ignore random events that could be the result of the current Q. For example, what if our current observation is just an outcome that happens 10% of the time, we would have ignored what would happen 90% of the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Simulation: </a:t>
            </a:r>
            <a:r>
              <a:rPr lang="en-US" dirty="0">
                <a:hlinkClick r:id="rId3"/>
              </a:rPr>
              <a:t>https://www.mladdict.com/q-learning-simulator</a:t>
            </a:r>
            <a:r>
              <a:rPr lang="en-US" dirty="0"/>
              <a:t> </a:t>
            </a:r>
          </a:p>
          <a:p>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17</a:t>
            </a:fld>
            <a:endParaRPr lang="en-US"/>
          </a:p>
        </p:txBody>
      </p:sp>
    </p:spTree>
    <p:extLst>
      <p:ext uri="{BB962C8B-B14F-4D97-AF65-F5344CB8AC3E}">
        <p14:creationId xmlns:p14="http://schemas.microsoft.com/office/powerpoint/2010/main" val="297234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Agent faces a dilemma between exploration and exploitation </a:t>
            </a:r>
          </a:p>
          <a:p>
            <a:r>
              <a:rPr lang="en-US" dirty="0"/>
              <a:t>Motivation:</a:t>
            </a:r>
          </a:p>
          <a:p>
            <a:r>
              <a:rPr lang="en-US" dirty="0"/>
              <a:t>The best long-term strategy may involve short-term sacrifices</a:t>
            </a:r>
          </a:p>
          <a:p>
            <a:r>
              <a:rPr lang="en-US" dirty="0"/>
              <a:t>Should I gather more information to make a potentially better decision in the future?</a:t>
            </a:r>
          </a:p>
          <a:p>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18</a:t>
            </a:fld>
            <a:endParaRPr lang="en-US"/>
          </a:p>
        </p:txBody>
      </p:sp>
    </p:spTree>
    <p:extLst>
      <p:ext uri="{BB962C8B-B14F-4D97-AF65-F5344CB8AC3E}">
        <p14:creationId xmlns:p14="http://schemas.microsoft.com/office/powerpoint/2010/main" val="1813089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Simulation: </a:t>
            </a:r>
            <a:r>
              <a:rPr lang="en-US" dirty="0">
                <a:hlinkClick r:id="rId3"/>
              </a:rPr>
              <a:t>https://www.mladdict.com/q-learning-simulator</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19</a:t>
            </a:fld>
            <a:endParaRPr lang="en-US"/>
          </a:p>
        </p:txBody>
      </p:sp>
    </p:spTree>
    <p:extLst>
      <p:ext uri="{BB962C8B-B14F-4D97-AF65-F5344CB8AC3E}">
        <p14:creationId xmlns:p14="http://schemas.microsoft.com/office/powerpoint/2010/main" val="176213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Adding neural networks to Q-learning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Deep RL </a:t>
            </a:r>
            <a:r>
              <a:rPr lang="en-US" dirty="0">
                <a:sym typeface="Wingdings" panose="05000000000000000000" pitchFamily="2" charset="2"/>
              </a:rPr>
              <a:t> adding NN to RL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20</a:t>
            </a:fld>
            <a:endParaRPr lang="en-US"/>
          </a:p>
        </p:txBody>
      </p:sp>
    </p:spTree>
    <p:extLst>
      <p:ext uri="{BB962C8B-B14F-4D97-AF65-F5344CB8AC3E}">
        <p14:creationId xmlns:p14="http://schemas.microsoft.com/office/powerpoint/2010/main" val="49562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Action selection procedure relates to the exploitation-exploration dilemma we talked about earlier</a:t>
            </a:r>
          </a:p>
          <a:p>
            <a:r>
              <a:rPr lang="en-US" dirty="0" err="1"/>
              <a:t>Softmax</a:t>
            </a:r>
            <a:r>
              <a:rPr lang="en-US" dirty="0"/>
              <a:t>: changes the Q values to probabilities so that they sum up to 1 </a:t>
            </a:r>
            <a:r>
              <a:rPr lang="en-US" dirty="0">
                <a:sym typeface="Wingdings" panose="05000000000000000000" pitchFamily="2" charset="2"/>
              </a:rPr>
              <a:t> </a:t>
            </a:r>
            <a:r>
              <a:rPr lang="en-US" dirty="0"/>
              <a:t> takes the highest Q value </a:t>
            </a:r>
          </a:p>
          <a:p>
            <a:r>
              <a:rPr lang="en-US" dirty="0"/>
              <a:t>Epsilon greedy: takes the highest Q (1-eps) percent of the time and takes one of the other actions at random epsilon percent of the time.</a:t>
            </a:r>
          </a:p>
        </p:txBody>
      </p:sp>
      <p:sp>
        <p:nvSpPr>
          <p:cNvPr id="4" name="Slide Number Placeholder 3"/>
          <p:cNvSpPr>
            <a:spLocks noGrp="1"/>
          </p:cNvSpPr>
          <p:nvPr>
            <p:ph type="sldNum" sz="quarter" idx="5"/>
          </p:nvPr>
        </p:nvSpPr>
        <p:spPr/>
        <p:txBody>
          <a:bodyPr/>
          <a:lstStyle/>
          <a:p>
            <a:fld id="{9F47F398-41C9-45CE-9D5B-1AC4CCB8B061}" type="slidenum">
              <a:rPr lang="en-US" smtClean="0"/>
              <a:t>21</a:t>
            </a:fld>
            <a:endParaRPr lang="en-US"/>
          </a:p>
        </p:txBody>
      </p:sp>
    </p:spTree>
    <p:extLst>
      <p:ext uri="{BB962C8B-B14F-4D97-AF65-F5344CB8AC3E}">
        <p14:creationId xmlns:p14="http://schemas.microsoft.com/office/powerpoint/2010/main" val="3436316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Illustrate on board using example of car driving along curvy road</a:t>
            </a:r>
          </a:p>
        </p:txBody>
      </p:sp>
      <p:sp>
        <p:nvSpPr>
          <p:cNvPr id="4" name="Slide Number Placeholder 3"/>
          <p:cNvSpPr>
            <a:spLocks noGrp="1"/>
          </p:cNvSpPr>
          <p:nvPr>
            <p:ph type="sldNum" sz="quarter" idx="5"/>
          </p:nvPr>
        </p:nvSpPr>
        <p:spPr/>
        <p:txBody>
          <a:bodyPr/>
          <a:lstStyle/>
          <a:p>
            <a:fld id="{9F47F398-41C9-45CE-9D5B-1AC4CCB8B061}" type="slidenum">
              <a:rPr lang="en-US" smtClean="0"/>
              <a:t>22</a:t>
            </a:fld>
            <a:endParaRPr lang="en-US"/>
          </a:p>
        </p:txBody>
      </p:sp>
    </p:spTree>
    <p:extLst>
      <p:ext uri="{BB962C8B-B14F-4D97-AF65-F5344CB8AC3E}">
        <p14:creationId xmlns:p14="http://schemas.microsoft.com/office/powerpoint/2010/main" val="3688188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http://spinningup.openai.com/en/latest/spinningup/rl_intro2.html#a-taxonomy-of-rl-algorithms</a:t>
            </a:r>
            <a:r>
              <a:rPr lang="en-US" dirty="0"/>
              <a:t> </a:t>
            </a:r>
          </a:p>
        </p:txBody>
      </p:sp>
      <p:sp>
        <p:nvSpPr>
          <p:cNvPr id="4" name="Slide Number Placeholder 3"/>
          <p:cNvSpPr>
            <a:spLocks noGrp="1"/>
          </p:cNvSpPr>
          <p:nvPr>
            <p:ph type="sldNum" sz="quarter" idx="5"/>
          </p:nvPr>
        </p:nvSpPr>
        <p:spPr/>
        <p:txBody>
          <a:bodyPr/>
          <a:lstStyle/>
          <a:p>
            <a:fld id="{9F47F398-41C9-45CE-9D5B-1AC4CCB8B061}" type="slidenum">
              <a:rPr lang="en-US" smtClean="0"/>
              <a:t>23</a:t>
            </a:fld>
            <a:endParaRPr lang="en-US"/>
          </a:p>
        </p:txBody>
      </p:sp>
    </p:spTree>
    <p:extLst>
      <p:ext uri="{BB962C8B-B14F-4D97-AF65-F5344CB8AC3E}">
        <p14:creationId xmlns:p14="http://schemas.microsoft.com/office/powerpoint/2010/main" val="2449076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30000" dirty="0">
                <a:hlinkClick r:id="rId3"/>
              </a:rPr>
              <a:t>1</a:t>
            </a:r>
            <a:r>
              <a:rPr lang="en-US" dirty="0">
                <a:hlinkClick r:id="rId3"/>
              </a:rPr>
              <a:t> </a:t>
            </a:r>
            <a:r>
              <a:rPr lang="en-US" dirty="0"/>
              <a:t>this list </a:t>
            </a:r>
            <a:r>
              <a:rPr lang="en-US" i="0" dirty="0"/>
              <a:t>is probably not complete!</a:t>
            </a:r>
            <a:endParaRPr lang="en-US" i="0" dirty="0">
              <a:hlinkClick r:id="rId3"/>
            </a:endParaRPr>
          </a:p>
          <a:p>
            <a:r>
              <a:rPr lang="en-US" dirty="0">
                <a:hlinkClick r:id="rId3"/>
              </a:rPr>
              <a:t>https://en.wikipedia.org/wiki/Sequential_decision_making</a:t>
            </a:r>
            <a:r>
              <a:rPr lang="en-US" dirty="0"/>
              <a:t> </a:t>
            </a:r>
          </a:p>
          <a:p>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25</a:t>
            </a:fld>
            <a:endParaRPr lang="en-US"/>
          </a:p>
        </p:txBody>
      </p:sp>
    </p:spTree>
    <p:extLst>
      <p:ext uri="{BB962C8B-B14F-4D97-AF65-F5344CB8AC3E}">
        <p14:creationId xmlns:p14="http://schemas.microsoft.com/office/powerpoint/2010/main" val="2684410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https://en.wikipedia.org/wiki/Markov_decision_process</a:t>
            </a:r>
            <a:r>
              <a:rPr lang="en-US" dirty="0"/>
              <a:t> </a:t>
            </a:r>
          </a:p>
          <a:p>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4</a:t>
            </a:fld>
            <a:endParaRPr lang="en-US"/>
          </a:p>
        </p:txBody>
      </p:sp>
    </p:spTree>
    <p:extLst>
      <p:ext uri="{BB962C8B-B14F-4D97-AF65-F5344CB8AC3E}">
        <p14:creationId xmlns:p14="http://schemas.microsoft.com/office/powerpoint/2010/main" val="2348629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using simple Maze example on board….</a:t>
            </a:r>
          </a:p>
        </p:txBody>
      </p:sp>
      <p:sp>
        <p:nvSpPr>
          <p:cNvPr id="4" name="Slide Number Placeholder 3"/>
          <p:cNvSpPr>
            <a:spLocks noGrp="1"/>
          </p:cNvSpPr>
          <p:nvPr>
            <p:ph type="sldNum" sz="quarter" idx="5"/>
          </p:nvPr>
        </p:nvSpPr>
        <p:spPr/>
        <p:txBody>
          <a:bodyPr/>
          <a:lstStyle/>
          <a:p>
            <a:fld id="{9F47F398-41C9-45CE-9D5B-1AC4CCB8B061}" type="slidenum">
              <a:rPr lang="en-US" smtClean="0"/>
              <a:t>5</a:t>
            </a:fld>
            <a:endParaRPr lang="en-US"/>
          </a:p>
        </p:txBody>
      </p:sp>
    </p:spTree>
    <p:extLst>
      <p:ext uri="{BB962C8B-B14F-4D97-AF65-F5344CB8AC3E}">
        <p14:creationId xmlns:p14="http://schemas.microsoft.com/office/powerpoint/2010/main" val="2225197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have a Reward at the terminal states. R(goal)=1, R(Fire)=-1</a:t>
            </a:r>
          </a:p>
        </p:txBody>
      </p:sp>
      <p:sp>
        <p:nvSpPr>
          <p:cNvPr id="4" name="Slide Number Placeholder 3"/>
          <p:cNvSpPr>
            <a:spLocks noGrp="1"/>
          </p:cNvSpPr>
          <p:nvPr>
            <p:ph type="sldNum" sz="quarter" idx="5"/>
          </p:nvPr>
        </p:nvSpPr>
        <p:spPr/>
        <p:txBody>
          <a:bodyPr/>
          <a:lstStyle/>
          <a:p>
            <a:fld id="{9F47F398-41C9-45CE-9D5B-1AC4CCB8B061}" type="slidenum">
              <a:rPr lang="en-US" smtClean="0"/>
              <a:t>6</a:t>
            </a:fld>
            <a:endParaRPr lang="en-US"/>
          </a:p>
        </p:txBody>
      </p:sp>
    </p:spTree>
    <p:extLst>
      <p:ext uri="{BB962C8B-B14F-4D97-AF65-F5344CB8AC3E}">
        <p14:creationId xmlns:p14="http://schemas.microsoft.com/office/powerpoint/2010/main" val="3414156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have positive/negative Rewards, R(</a:t>
            </a:r>
            <a:r>
              <a:rPr lang="en-US" dirty="0" err="1"/>
              <a:t>s,a</a:t>
            </a:r>
            <a:r>
              <a:rPr lang="en-US" dirty="0"/>
              <a:t>) at some/all states before the terminal/final states. </a:t>
            </a:r>
          </a:p>
          <a:p>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7</a:t>
            </a:fld>
            <a:endParaRPr lang="en-US"/>
          </a:p>
        </p:txBody>
      </p:sp>
    </p:spTree>
    <p:extLst>
      <p:ext uri="{BB962C8B-B14F-4D97-AF65-F5344CB8AC3E}">
        <p14:creationId xmlns:p14="http://schemas.microsoft.com/office/powerpoint/2010/main" val="3453732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have positive/negative Rewards, R(</a:t>
            </a:r>
            <a:r>
              <a:rPr lang="en-US" dirty="0" err="1"/>
              <a:t>s,a</a:t>
            </a:r>
            <a:r>
              <a:rPr lang="en-US" dirty="0"/>
              <a:t>) at some/all states before the terminal/final states. </a:t>
            </a:r>
          </a:p>
          <a:p>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8</a:t>
            </a:fld>
            <a:endParaRPr lang="en-US"/>
          </a:p>
        </p:txBody>
      </p:sp>
    </p:spTree>
    <p:extLst>
      <p:ext uri="{BB962C8B-B14F-4D97-AF65-F5344CB8AC3E}">
        <p14:creationId xmlns:p14="http://schemas.microsoft.com/office/powerpoint/2010/main" val="2256639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http://spinningup.openai.com/en/latest/spinningup/rl_intro2.html#a-taxonomy-of-rl-algorithms</a:t>
            </a:r>
            <a:r>
              <a:rPr lang="en-US" dirty="0"/>
              <a:t> </a:t>
            </a:r>
          </a:p>
        </p:txBody>
      </p:sp>
      <p:sp>
        <p:nvSpPr>
          <p:cNvPr id="4" name="Slide Number Placeholder 3"/>
          <p:cNvSpPr>
            <a:spLocks noGrp="1"/>
          </p:cNvSpPr>
          <p:nvPr>
            <p:ph type="sldNum" sz="quarter" idx="5"/>
          </p:nvPr>
        </p:nvSpPr>
        <p:spPr/>
        <p:txBody>
          <a:bodyPr/>
          <a:lstStyle/>
          <a:p>
            <a:fld id="{9F47F398-41C9-45CE-9D5B-1AC4CCB8B061}" type="slidenum">
              <a:rPr lang="en-US" smtClean="0"/>
              <a:t>11</a:t>
            </a:fld>
            <a:endParaRPr lang="en-US"/>
          </a:p>
        </p:txBody>
      </p:sp>
    </p:spTree>
    <p:extLst>
      <p:ext uri="{BB962C8B-B14F-4D97-AF65-F5344CB8AC3E}">
        <p14:creationId xmlns:p14="http://schemas.microsoft.com/office/powerpoint/2010/main" val="4068785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a:t>
            </a:r>
            <a:r>
              <a:rPr lang="en-US" sz="1200" b="0" i="0" u="none" strike="noStrike" kern="1200" baseline="0" dirty="0">
                <a:solidFill>
                  <a:schemeClr val="tx1"/>
                </a:solidFill>
                <a:latin typeface="+mn-lt"/>
                <a:ea typeface="+mn-ea"/>
                <a:cs typeface="+mn-cs"/>
              </a:rPr>
              <a:t>Figure 14.5 from Reinforcement Learning 2</a:t>
            </a:r>
            <a:r>
              <a:rPr lang="en-US" sz="1200" b="0" i="0" u="none" strike="noStrike" kern="1200" baseline="30000" dirty="0">
                <a:solidFill>
                  <a:schemeClr val="tx1"/>
                </a:solidFill>
                <a:latin typeface="+mn-lt"/>
                <a:ea typeface="+mn-ea"/>
                <a:cs typeface="+mn-cs"/>
              </a:rPr>
              <a:t>nd</a:t>
            </a:r>
            <a:r>
              <a:rPr lang="en-US" sz="1200" b="0" i="0" u="none" strike="noStrike" kern="1200" baseline="0" dirty="0">
                <a:solidFill>
                  <a:schemeClr val="tx1"/>
                </a:solidFill>
                <a:latin typeface="+mn-lt"/>
                <a:ea typeface="+mn-ea"/>
                <a:cs typeface="+mn-cs"/>
              </a:rPr>
              <a:t> e, Richard Sutton &amp; Andrew </a:t>
            </a:r>
            <a:r>
              <a:rPr lang="en-US" sz="1200" b="0" i="0" u="none" strike="noStrike" kern="1200" baseline="0" dirty="0" err="1">
                <a:solidFill>
                  <a:schemeClr val="tx1"/>
                </a:solidFill>
                <a:latin typeface="+mn-lt"/>
                <a:ea typeface="+mn-ea"/>
                <a:cs typeface="+mn-cs"/>
              </a:rPr>
              <a:t>Barto</a:t>
            </a:r>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12</a:t>
            </a:fld>
            <a:endParaRPr lang="en-US"/>
          </a:p>
        </p:txBody>
      </p:sp>
    </p:spTree>
    <p:extLst>
      <p:ext uri="{BB962C8B-B14F-4D97-AF65-F5344CB8AC3E}">
        <p14:creationId xmlns:p14="http://schemas.microsoft.com/office/powerpoint/2010/main" val="2371417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Goal: learn a policy that tells an agent what action to take under what circumstances. </a:t>
            </a:r>
          </a:p>
          <a:p>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13</a:t>
            </a:fld>
            <a:endParaRPr lang="en-US"/>
          </a:p>
        </p:txBody>
      </p:sp>
    </p:spTree>
    <p:extLst>
      <p:ext uri="{BB962C8B-B14F-4D97-AF65-F5344CB8AC3E}">
        <p14:creationId xmlns:p14="http://schemas.microsoft.com/office/powerpoint/2010/main" val="2271461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FE3D37-9B21-4150-A658-5534A8FECF4A}" type="datetime1">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51862-5BCB-44C2-88CB-3038997B126A}" type="slidenum">
              <a:rPr lang="en-US" smtClean="0"/>
              <a:t>‹#›</a:t>
            </a:fld>
            <a:endParaRPr lang="en-US"/>
          </a:p>
        </p:txBody>
      </p:sp>
      <p:sp>
        <p:nvSpPr>
          <p:cNvPr id="7" name="Rectangle 6">
            <a:extLst>
              <a:ext uri="{FF2B5EF4-FFF2-40B4-BE49-F238E27FC236}">
                <a16:creationId xmlns:a16="http://schemas.microsoft.com/office/drawing/2014/main" id="{0B99F70C-31D9-4644-B9D6-D50219DEE58C}"/>
              </a:ext>
            </a:extLst>
          </p:cNvPr>
          <p:cNvSpPr/>
          <p:nvPr userDrawn="1"/>
        </p:nvSpPr>
        <p:spPr>
          <a:xfrm>
            <a:off x="73980" y="6536618"/>
            <a:ext cx="1348114" cy="307777"/>
          </a:xfrm>
          <a:prstGeom prst="rect">
            <a:avLst/>
          </a:prstGeom>
          <a:noFill/>
        </p:spPr>
        <p:txBody>
          <a:bodyPr wrap="squar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solidFill>
                  <a:schemeClr val="bg1">
                    <a:lumMod val="65000"/>
                  </a:schemeClr>
                </a:solidFill>
                <a:latin typeface="Times New Roman" panose="02020603050405020304" pitchFamily="18" charset="0"/>
                <a:cs typeface="Times New Roman" panose="02020603050405020304" pitchFamily="18" charset="0"/>
              </a:rPr>
              <a:t>Ali M Adeli</a:t>
            </a:r>
          </a:p>
        </p:txBody>
      </p:sp>
    </p:spTree>
    <p:extLst>
      <p:ext uri="{BB962C8B-B14F-4D97-AF65-F5344CB8AC3E}">
        <p14:creationId xmlns:p14="http://schemas.microsoft.com/office/powerpoint/2010/main" val="4130626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DCA04-EC0A-40A7-BA72-964EF6B6F6E0}" type="datetime1">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51862-5BCB-44C2-88CB-3038997B126A}" type="slidenum">
              <a:rPr lang="en-US" smtClean="0"/>
              <a:t>‹#›</a:t>
            </a:fld>
            <a:endParaRPr lang="en-US"/>
          </a:p>
        </p:txBody>
      </p:sp>
    </p:spTree>
    <p:extLst>
      <p:ext uri="{BB962C8B-B14F-4D97-AF65-F5344CB8AC3E}">
        <p14:creationId xmlns:p14="http://schemas.microsoft.com/office/powerpoint/2010/main" val="4079490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A30447-9159-486C-B8EA-6D9B997527B6}" type="datetime1">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51862-5BCB-44C2-88CB-3038997B126A}" type="slidenum">
              <a:rPr lang="en-US" smtClean="0"/>
              <a:t>‹#›</a:t>
            </a:fld>
            <a:endParaRPr lang="en-US"/>
          </a:p>
        </p:txBody>
      </p:sp>
    </p:spTree>
    <p:extLst>
      <p:ext uri="{BB962C8B-B14F-4D97-AF65-F5344CB8AC3E}">
        <p14:creationId xmlns:p14="http://schemas.microsoft.com/office/powerpoint/2010/main" val="363969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914400"/>
          </a:xfrm>
        </p:spPr>
        <p:txBody>
          <a:bodyPr/>
          <a:lstStyle/>
          <a:p>
            <a:r>
              <a:rPr lang="en-US" dirty="0"/>
              <a:t>Click to edit Master title style</a:t>
            </a:r>
          </a:p>
        </p:txBody>
      </p:sp>
      <p:sp>
        <p:nvSpPr>
          <p:cNvPr id="3" name="Content Placeholder 2"/>
          <p:cNvSpPr>
            <a:spLocks noGrp="1"/>
          </p:cNvSpPr>
          <p:nvPr>
            <p:ph idx="1"/>
          </p:nvPr>
        </p:nvSpPr>
        <p:spPr>
          <a:xfrm>
            <a:off x="838200" y="1393794"/>
            <a:ext cx="10515600" cy="482095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21C0A46-0622-40BE-A837-D8F3CED7CD3F}" type="datetime1">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51862-5BCB-44C2-88CB-3038997B126A}" type="slidenum">
              <a:rPr lang="en-US" smtClean="0"/>
              <a:t>‹#›</a:t>
            </a:fld>
            <a:endParaRPr lang="en-US"/>
          </a:p>
        </p:txBody>
      </p:sp>
      <p:sp>
        <p:nvSpPr>
          <p:cNvPr id="7" name="Rectangle 6">
            <a:extLst>
              <a:ext uri="{FF2B5EF4-FFF2-40B4-BE49-F238E27FC236}">
                <a16:creationId xmlns:a16="http://schemas.microsoft.com/office/drawing/2014/main" id="{E3FCB538-A922-4A01-966C-57103AE1695F}"/>
              </a:ext>
            </a:extLst>
          </p:cNvPr>
          <p:cNvSpPr/>
          <p:nvPr userDrawn="1"/>
        </p:nvSpPr>
        <p:spPr>
          <a:xfrm>
            <a:off x="73980" y="6536618"/>
            <a:ext cx="1348114" cy="307777"/>
          </a:xfrm>
          <a:prstGeom prst="rect">
            <a:avLst/>
          </a:prstGeom>
          <a:noFill/>
        </p:spPr>
        <p:txBody>
          <a:bodyPr wrap="squar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solidFill>
                  <a:schemeClr val="bg1">
                    <a:lumMod val="65000"/>
                  </a:schemeClr>
                </a:solidFill>
                <a:latin typeface="Times New Roman" panose="02020603050405020304" pitchFamily="18" charset="0"/>
                <a:cs typeface="Times New Roman" panose="02020603050405020304" pitchFamily="18" charset="0"/>
              </a:rPr>
              <a:t>Ali M Adeli</a:t>
            </a:r>
          </a:p>
        </p:txBody>
      </p:sp>
    </p:spTree>
    <p:extLst>
      <p:ext uri="{BB962C8B-B14F-4D97-AF65-F5344CB8AC3E}">
        <p14:creationId xmlns:p14="http://schemas.microsoft.com/office/powerpoint/2010/main" val="4058907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F9DD73-B10F-46B3-9922-9551223B329D}" type="datetime1">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51862-5BCB-44C2-88CB-3038997B126A}" type="slidenum">
              <a:rPr lang="en-US" smtClean="0"/>
              <a:t>‹#›</a:t>
            </a:fld>
            <a:endParaRPr lang="en-US"/>
          </a:p>
        </p:txBody>
      </p:sp>
    </p:spTree>
    <p:extLst>
      <p:ext uri="{BB962C8B-B14F-4D97-AF65-F5344CB8AC3E}">
        <p14:creationId xmlns:p14="http://schemas.microsoft.com/office/powerpoint/2010/main" val="3581885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914400"/>
          </a:xfrm>
        </p:spPr>
        <p:txBody>
          <a:bodyPr/>
          <a:lstStyle/>
          <a:p>
            <a:r>
              <a:rPr lang="en-US" dirty="0"/>
              <a:t>Click to edit Master title style</a:t>
            </a:r>
          </a:p>
        </p:txBody>
      </p:sp>
      <p:sp>
        <p:nvSpPr>
          <p:cNvPr id="3" name="Content Placeholder 2"/>
          <p:cNvSpPr>
            <a:spLocks noGrp="1"/>
          </p:cNvSpPr>
          <p:nvPr>
            <p:ph sz="half" idx="1"/>
          </p:nvPr>
        </p:nvSpPr>
        <p:spPr>
          <a:xfrm>
            <a:off x="838200" y="1421134"/>
            <a:ext cx="5181600" cy="47936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421134"/>
            <a:ext cx="5181600" cy="47936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30EEC9-CBF2-4659-B3BF-D231D248DA44}" type="datetime1">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51862-5BCB-44C2-88CB-3038997B126A}" type="slidenum">
              <a:rPr lang="en-US" smtClean="0"/>
              <a:t>‹#›</a:t>
            </a:fld>
            <a:endParaRPr lang="en-US"/>
          </a:p>
        </p:txBody>
      </p:sp>
    </p:spTree>
    <p:extLst>
      <p:ext uri="{BB962C8B-B14F-4D97-AF65-F5344CB8AC3E}">
        <p14:creationId xmlns:p14="http://schemas.microsoft.com/office/powerpoint/2010/main" val="860197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914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8C3CEB-F020-47E8-91B4-192A3CA1D5F6}" type="datetime1">
              <a:rPr lang="en-US" smtClean="0"/>
              <a:t>3/5/2021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F51862-5BCB-44C2-88CB-3038997B126A}" type="slidenum">
              <a:rPr lang="en-US" smtClean="0"/>
              <a:t>‹#›</a:t>
            </a:fld>
            <a:endParaRPr lang="en-US"/>
          </a:p>
        </p:txBody>
      </p:sp>
    </p:spTree>
    <p:extLst>
      <p:ext uri="{BB962C8B-B14F-4D97-AF65-F5344CB8AC3E}">
        <p14:creationId xmlns:p14="http://schemas.microsoft.com/office/powerpoint/2010/main" val="49547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9144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2776A9-638C-4B62-851C-17B1483856D8}" type="datetime1">
              <a:rPr lang="en-US" smtClean="0"/>
              <a:t>3/5/2021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F51862-5BCB-44C2-88CB-3038997B126A}" type="slidenum">
              <a:rPr lang="en-US" smtClean="0"/>
              <a:t>‹#›</a:t>
            </a:fld>
            <a:endParaRPr lang="en-US"/>
          </a:p>
        </p:txBody>
      </p:sp>
    </p:spTree>
    <p:extLst>
      <p:ext uri="{BB962C8B-B14F-4D97-AF65-F5344CB8AC3E}">
        <p14:creationId xmlns:p14="http://schemas.microsoft.com/office/powerpoint/2010/main" val="429201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6A479-B701-4A4F-ABD0-44327AF9D46B}" type="datetime1">
              <a:rPr lang="en-US" smtClean="0"/>
              <a:t>3/5/2021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F51862-5BCB-44C2-88CB-3038997B126A}" type="slidenum">
              <a:rPr lang="en-US" smtClean="0"/>
              <a:t>‹#›</a:t>
            </a:fld>
            <a:endParaRPr lang="en-US"/>
          </a:p>
        </p:txBody>
      </p:sp>
    </p:spTree>
    <p:extLst>
      <p:ext uri="{BB962C8B-B14F-4D97-AF65-F5344CB8AC3E}">
        <p14:creationId xmlns:p14="http://schemas.microsoft.com/office/powerpoint/2010/main" val="1071990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38489B-E155-4800-A868-5AA486BD1135}" type="datetime1">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51862-5BCB-44C2-88CB-3038997B126A}" type="slidenum">
              <a:rPr lang="en-US" smtClean="0"/>
              <a:t>‹#›</a:t>
            </a:fld>
            <a:endParaRPr lang="en-US"/>
          </a:p>
        </p:txBody>
      </p:sp>
    </p:spTree>
    <p:extLst>
      <p:ext uri="{BB962C8B-B14F-4D97-AF65-F5344CB8AC3E}">
        <p14:creationId xmlns:p14="http://schemas.microsoft.com/office/powerpoint/2010/main" val="58798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00807F-2D16-4FB2-BB5C-74691282ADCB}" type="datetime1">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51862-5BCB-44C2-88CB-3038997B126A}" type="slidenum">
              <a:rPr lang="en-US" smtClean="0"/>
              <a:t>‹#›</a:t>
            </a:fld>
            <a:endParaRPr lang="en-US"/>
          </a:p>
        </p:txBody>
      </p:sp>
    </p:spTree>
    <p:extLst>
      <p:ext uri="{BB962C8B-B14F-4D97-AF65-F5344CB8AC3E}">
        <p14:creationId xmlns:p14="http://schemas.microsoft.com/office/powerpoint/2010/main" val="1452582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144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420427"/>
            <a:ext cx="10515600" cy="47565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A7D28-4168-4D69-B665-271D2607E9A8}" type="datetime1">
              <a:rPr lang="en-US" smtClean="0"/>
              <a:t>3/5/2021</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F51862-5BCB-44C2-88CB-3038997B126A}" type="slidenum">
              <a:rPr lang="en-US" smtClean="0"/>
              <a:t>‹#›</a:t>
            </a:fld>
            <a:endParaRPr lang="en-US"/>
          </a:p>
        </p:txBody>
      </p:sp>
    </p:spTree>
    <p:extLst>
      <p:ext uri="{BB962C8B-B14F-4D97-AF65-F5344CB8AC3E}">
        <p14:creationId xmlns:p14="http://schemas.microsoft.com/office/powerpoint/2010/main" val="64927102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5.emf"/><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arxiv.org/pdf/1802.09756.pdf" TargetMode="External"/><Relationship Id="rId3" Type="http://schemas.openxmlformats.org/officeDocument/2006/relationships/hyperlink" Target="https://deepmind.com/blog/alphago-zero-learning-scratch/" TargetMode="External"/><Relationship Id="rId7" Type="http://schemas.openxmlformats.org/officeDocument/2006/relationships/hyperlink" Target="http://www.personal.psu.edu/~gjz5038/paper/www2018_reinforceRec/www2018_reinforceRec.pdf" TargetMode="External"/><Relationship Id="rId2" Type="http://schemas.openxmlformats.org/officeDocument/2006/relationships/hyperlink" Target="https://storage.googleapis.com/deepmind-media/alphago/AlphaGoNaturePaper.pdf" TargetMode="External"/><Relationship Id="rId1" Type="http://schemas.openxmlformats.org/officeDocument/2006/relationships/slideLayout" Target="../slideLayouts/slideLayout2.xml"/><Relationship Id="rId6" Type="http://schemas.openxmlformats.org/officeDocument/2006/relationships/hyperlink" Target="http://ranger.uta.edu/~jrao/papers/ICDCS09.pdf" TargetMode="External"/><Relationship Id="rId5" Type="http://schemas.openxmlformats.org/officeDocument/2006/relationships/hyperlink" Target="http://web.eecs.utk.edu/~itamar/Papers/IET_ITS_2010.pdf" TargetMode="External"/><Relationship Id="rId4" Type="http://schemas.openxmlformats.org/officeDocument/2006/relationships/hyperlink" Target="https://science.sciencemag.org/content/362/6419/1140?intcmp=trendmd-sci" TargetMode="External"/><Relationship Id="rId9" Type="http://schemas.openxmlformats.org/officeDocument/2006/relationships/hyperlink" Target="https://deepmind.com/blog/deepmind-ai-reduces-google-data-centre-cooling-bill-40/"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mitpress.mit.edu/books/reinforcement-learning-second-edition" TargetMode="External"/><Relationship Id="rId2" Type="http://schemas.openxmlformats.org/officeDocument/2006/relationships/hyperlink" Target="https://medium.com/emergent-future/simple-reinforcement-learning-with-tensorflow-part-0-q-learning-with-tables-and-neural-networks-d195264329d0" TargetMode="External"/><Relationship Id="rId1" Type="http://schemas.openxmlformats.org/officeDocument/2006/relationships/slideLayout" Target="../slideLayouts/slideLayout2.xml"/><Relationship Id="rId5" Type="http://schemas.openxmlformats.org/officeDocument/2006/relationships/hyperlink" Target="https://arxiv.org/abs/1811.12560" TargetMode="External"/><Relationship Id="rId4" Type="http://schemas.openxmlformats.org/officeDocument/2006/relationships/hyperlink" Target="http://rail.eecs.berkeley.edu/deeprlcours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9056E6-2157-409D-AC08-448665155B4F}"/>
              </a:ext>
            </a:extLst>
          </p:cNvPr>
          <p:cNvSpPr>
            <a:spLocks noGrp="1"/>
          </p:cNvSpPr>
          <p:nvPr>
            <p:ph type="ctrTitle"/>
          </p:nvPr>
        </p:nvSpPr>
        <p:spPr/>
        <p:txBody>
          <a:bodyPr>
            <a:normAutofit/>
          </a:bodyPr>
          <a:lstStyle/>
          <a:p>
            <a:r>
              <a:rPr lang="en-US" sz="4800" dirty="0"/>
              <a:t>MIS 7720 </a:t>
            </a:r>
            <a:br>
              <a:rPr lang="en-US" sz="4800" dirty="0"/>
            </a:br>
            <a:r>
              <a:rPr lang="en-US" sz="4800" dirty="0"/>
              <a:t>Reinforcement Learning</a:t>
            </a:r>
          </a:p>
        </p:txBody>
      </p:sp>
      <p:sp>
        <p:nvSpPr>
          <p:cNvPr id="5" name="Subtitle 4">
            <a:extLst>
              <a:ext uri="{FF2B5EF4-FFF2-40B4-BE49-F238E27FC236}">
                <a16:creationId xmlns:a16="http://schemas.microsoft.com/office/drawing/2014/main" id="{24AC44FC-7814-4759-9DA6-D6274C4F148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30051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62729-F56B-4DB8-AE7D-39C49E56D0F9}"/>
              </a:ext>
            </a:extLst>
          </p:cNvPr>
          <p:cNvSpPr>
            <a:spLocks noGrp="1"/>
          </p:cNvSpPr>
          <p:nvPr>
            <p:ph type="title"/>
          </p:nvPr>
        </p:nvSpPr>
        <p:spPr/>
        <p:txBody>
          <a:bodyPr/>
          <a:lstStyle/>
          <a:p>
            <a:r>
              <a:rPr lang="en-US" dirty="0"/>
              <a:t>Model-free and Model-based </a:t>
            </a:r>
          </a:p>
        </p:txBody>
      </p:sp>
      <p:sp>
        <p:nvSpPr>
          <p:cNvPr id="3" name="Content Placeholder 2">
            <a:extLst>
              <a:ext uri="{FF2B5EF4-FFF2-40B4-BE49-F238E27FC236}">
                <a16:creationId xmlns:a16="http://schemas.microsoft.com/office/drawing/2014/main" id="{EF301A3A-15B6-4626-AA14-A2E2BFF85EBB}"/>
              </a:ext>
            </a:extLst>
          </p:cNvPr>
          <p:cNvSpPr>
            <a:spLocks noGrp="1"/>
          </p:cNvSpPr>
          <p:nvPr>
            <p:ph idx="1"/>
          </p:nvPr>
        </p:nvSpPr>
        <p:spPr/>
        <p:txBody>
          <a:bodyPr>
            <a:normAutofit/>
          </a:bodyPr>
          <a:lstStyle/>
          <a:p>
            <a:r>
              <a:rPr lang="en-US" sz="3200" dirty="0"/>
              <a:t>Model-based methods</a:t>
            </a:r>
          </a:p>
          <a:p>
            <a:pPr lvl="1"/>
            <a:r>
              <a:rPr lang="en-US" sz="2800" dirty="0"/>
              <a:t>Dynamic Programming (DP) – when we have a perfect model of the environment</a:t>
            </a:r>
          </a:p>
          <a:p>
            <a:pPr lvl="1"/>
            <a:r>
              <a:rPr lang="en-US" sz="2800" dirty="0"/>
              <a:t>Goal: optimal Plan</a:t>
            </a:r>
          </a:p>
          <a:p>
            <a:r>
              <a:rPr lang="en-US" sz="3200" dirty="0"/>
              <a:t>Model-free RL methods</a:t>
            </a:r>
          </a:p>
          <a:p>
            <a:pPr lvl="1"/>
            <a:r>
              <a:rPr lang="en-US" sz="2800" dirty="0"/>
              <a:t>When we don’t have reward functions and/or transition models (e.g., many real-world environments where we don’t have prior knowledge of environment dynamics)</a:t>
            </a:r>
          </a:p>
          <a:p>
            <a:pPr lvl="1"/>
            <a:r>
              <a:rPr lang="en-US" sz="2800" dirty="0"/>
              <a:t>Q-learning </a:t>
            </a:r>
          </a:p>
          <a:p>
            <a:pPr lvl="1"/>
            <a:r>
              <a:rPr lang="en-US" sz="2800" dirty="0"/>
              <a:t>Goal: optimal Policy</a:t>
            </a:r>
            <a:endParaRPr lang="en-US" sz="3200" dirty="0"/>
          </a:p>
        </p:txBody>
      </p:sp>
    </p:spTree>
    <p:extLst>
      <p:ext uri="{BB962C8B-B14F-4D97-AF65-F5344CB8AC3E}">
        <p14:creationId xmlns:p14="http://schemas.microsoft.com/office/powerpoint/2010/main" val="2283460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AAB92-E995-40F0-9F1B-87E2896B945F}"/>
              </a:ext>
            </a:extLst>
          </p:cNvPr>
          <p:cNvSpPr>
            <a:spLocks noGrp="1"/>
          </p:cNvSpPr>
          <p:nvPr>
            <p:ph type="title"/>
          </p:nvPr>
        </p:nvSpPr>
        <p:spPr/>
        <p:txBody>
          <a:bodyPr/>
          <a:lstStyle/>
          <a:p>
            <a:r>
              <a:rPr lang="en-US" dirty="0"/>
              <a:t>Overview of RL algorithms</a:t>
            </a:r>
          </a:p>
        </p:txBody>
      </p:sp>
      <p:pic>
        <p:nvPicPr>
          <p:cNvPr id="13" name="Content Placeholder 12">
            <a:extLst>
              <a:ext uri="{FF2B5EF4-FFF2-40B4-BE49-F238E27FC236}">
                <a16:creationId xmlns:a16="http://schemas.microsoft.com/office/drawing/2014/main" id="{C4EA2439-8FA8-44A8-8150-38CD6B510F1E}"/>
              </a:ext>
            </a:extLst>
          </p:cNvPr>
          <p:cNvPicPr>
            <a:picLocks noGrp="1" noChangeAspect="1"/>
          </p:cNvPicPr>
          <p:nvPr>
            <p:ph idx="1"/>
          </p:nvPr>
        </p:nvPicPr>
        <p:blipFill>
          <a:blip r:embed="rId3"/>
          <a:stretch>
            <a:fillRect/>
          </a:stretch>
        </p:blipFill>
        <p:spPr>
          <a:xfrm>
            <a:off x="1253729" y="1153193"/>
            <a:ext cx="9951255" cy="5199480"/>
          </a:xfrm>
          <a:prstGeom prst="rect">
            <a:avLst/>
          </a:prstGeom>
        </p:spPr>
      </p:pic>
    </p:spTree>
    <p:extLst>
      <p:ext uri="{BB962C8B-B14F-4D97-AF65-F5344CB8AC3E}">
        <p14:creationId xmlns:p14="http://schemas.microsoft.com/office/powerpoint/2010/main" val="1497668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5DF9-2845-4764-877E-E94579F237B8}"/>
              </a:ext>
            </a:extLst>
          </p:cNvPr>
          <p:cNvSpPr>
            <a:spLocks noGrp="1"/>
          </p:cNvSpPr>
          <p:nvPr>
            <p:ph type="title"/>
          </p:nvPr>
        </p:nvSpPr>
        <p:spPr>
          <a:xfrm>
            <a:off x="838199" y="365127"/>
            <a:ext cx="10090355" cy="741002"/>
          </a:xfrm>
        </p:spPr>
        <p:txBody>
          <a:bodyPr>
            <a:noAutofit/>
          </a:bodyPr>
          <a:lstStyle/>
          <a:p>
            <a:r>
              <a:rPr lang="en-US" sz="3600" dirty="0"/>
              <a:t>Rat maze example </a:t>
            </a:r>
          </a:p>
        </p:txBody>
      </p:sp>
      <p:sp>
        <p:nvSpPr>
          <p:cNvPr id="3" name="Content Placeholder 2">
            <a:extLst>
              <a:ext uri="{FF2B5EF4-FFF2-40B4-BE49-F238E27FC236}">
                <a16:creationId xmlns:a16="http://schemas.microsoft.com/office/drawing/2014/main" id="{AB908CFC-65EA-4E32-B7DF-F32B12E22B73}"/>
              </a:ext>
            </a:extLst>
          </p:cNvPr>
          <p:cNvSpPr>
            <a:spLocks noGrp="1"/>
          </p:cNvSpPr>
          <p:nvPr>
            <p:ph idx="1"/>
          </p:nvPr>
        </p:nvSpPr>
        <p:spPr>
          <a:xfrm>
            <a:off x="616973" y="1304585"/>
            <a:ext cx="5326627" cy="4910160"/>
          </a:xfrm>
        </p:spPr>
        <p:txBody>
          <a:bodyPr>
            <a:normAutofit lnSpcReduction="10000"/>
          </a:bodyPr>
          <a:lstStyle/>
          <a:p>
            <a:pPr marL="0" indent="0">
              <a:buNone/>
            </a:pPr>
            <a:r>
              <a:rPr lang="en-US" sz="2000" dirty="0"/>
              <a:t>Top: a rat navigates a maze with distinctive goal boxes, each associated with a reward having the value shown. </a:t>
            </a:r>
          </a:p>
          <a:p>
            <a:pPr marL="0" indent="0">
              <a:buNone/>
            </a:pPr>
            <a:r>
              <a:rPr lang="en-US" sz="2000" dirty="0"/>
              <a:t>Lower left: a model-free strategy relies on stored action values for all the state–action pairs obtained over many learning trials. To make decisions the rat just has to select at each state the action with the largest action value for that state. </a:t>
            </a:r>
          </a:p>
          <a:p>
            <a:pPr marL="0" indent="0">
              <a:buNone/>
            </a:pPr>
            <a:r>
              <a:rPr lang="en-US" sz="2000" dirty="0"/>
              <a:t>Lower right: in a model-based strategy, the rat learns an environment model, consisting of knowledge of state-action-next-state transitions and a reward model consisting of knowledge of the reward associated with each distinctive goal box. The rat can decide which way to turn at each state by using the model to simulate sequences of action choices to find a path yielding the highest return.</a:t>
            </a:r>
          </a:p>
        </p:txBody>
      </p:sp>
      <p:pic>
        <p:nvPicPr>
          <p:cNvPr id="4" name="Picture 3">
            <a:extLst>
              <a:ext uri="{FF2B5EF4-FFF2-40B4-BE49-F238E27FC236}">
                <a16:creationId xmlns:a16="http://schemas.microsoft.com/office/drawing/2014/main" id="{1A8869BF-A7E8-44E1-913A-8B815677BE28}"/>
              </a:ext>
            </a:extLst>
          </p:cNvPr>
          <p:cNvPicPr>
            <a:picLocks noChangeAspect="1"/>
          </p:cNvPicPr>
          <p:nvPr/>
        </p:nvPicPr>
        <p:blipFill>
          <a:blip r:embed="rId3"/>
          <a:stretch>
            <a:fillRect/>
          </a:stretch>
        </p:blipFill>
        <p:spPr>
          <a:xfrm>
            <a:off x="5796012" y="1304584"/>
            <a:ext cx="6076440" cy="5317441"/>
          </a:xfrm>
          <a:prstGeom prst="rect">
            <a:avLst/>
          </a:prstGeom>
        </p:spPr>
      </p:pic>
    </p:spTree>
    <p:extLst>
      <p:ext uri="{BB962C8B-B14F-4D97-AF65-F5344CB8AC3E}">
        <p14:creationId xmlns:p14="http://schemas.microsoft.com/office/powerpoint/2010/main" val="307284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E3E54-48F9-43D1-AC67-8D22F88E2370}"/>
              </a:ext>
            </a:extLst>
          </p:cNvPr>
          <p:cNvSpPr>
            <a:spLocks noGrp="1"/>
          </p:cNvSpPr>
          <p:nvPr>
            <p:ph type="title"/>
          </p:nvPr>
        </p:nvSpPr>
        <p:spPr/>
        <p:txBody>
          <a:bodyPr/>
          <a:lstStyle/>
          <a:p>
            <a:r>
              <a:rPr lang="en-US" dirty="0"/>
              <a:t>Q - learning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A61CC36-BEF9-48F6-9865-4576429878FB}"/>
                  </a:ext>
                </a:extLst>
              </p:cNvPr>
              <p:cNvSpPr>
                <a:spLocks noGrp="1"/>
              </p:cNvSpPr>
              <p:nvPr>
                <p:ph idx="1"/>
              </p:nvPr>
            </p:nvSpPr>
            <p:spPr/>
            <p:txBody>
              <a:bodyPr>
                <a:normAutofit/>
              </a:bodyPr>
              <a:lstStyle/>
              <a:p>
                <a:r>
                  <a:rPr lang="en-US" dirty="0"/>
                  <a:t>Instead of Values, Q is the function that returns the "quality" of an action </a:t>
                </a:r>
                <a14:m>
                  <m:oMath xmlns:m="http://schemas.openxmlformats.org/officeDocument/2006/math">
                    <m:r>
                      <a:rPr lang="en-US" b="0" i="1" smtClean="0">
                        <a:latin typeface="Cambria Math" panose="02040503050406030204" pitchFamily="18" charset="0"/>
                      </a:rPr>
                      <m:t>𝑎</m:t>
                    </m:r>
                  </m:oMath>
                </a14:m>
                <a:r>
                  <a:rPr lang="en-US" dirty="0"/>
                  <a:t> taken in a given state </a:t>
                </a:r>
                <a14:m>
                  <m:oMath xmlns:m="http://schemas.openxmlformats.org/officeDocument/2006/math">
                    <m:r>
                      <a:rPr lang="en-US" i="1">
                        <a:latin typeface="Cambria Math" panose="02040503050406030204" pitchFamily="18" charset="0"/>
                      </a:rPr>
                      <m:t>𝑠</m:t>
                    </m:r>
                  </m:oMath>
                </a14:m>
                <a:r>
                  <a:rPr lang="en-US" dirty="0"/>
                  <a:t>; the reward that is used to provide the reinforcement. Q value of performing action a in state </a:t>
                </a:r>
                <a14:m>
                  <m:oMath xmlns:m="http://schemas.openxmlformats.org/officeDocument/2006/math">
                    <m:r>
                      <a:rPr lang="en-US" i="1">
                        <a:latin typeface="Cambria Math" panose="02040503050406030204" pitchFamily="18" charset="0"/>
                      </a:rPr>
                      <m:t>𝑠</m:t>
                    </m:r>
                    <m:r>
                      <a:rPr lang="en-US" i="1">
                        <a:latin typeface="Cambria Math" panose="02040503050406030204" pitchFamily="18" charset="0"/>
                      </a:rPr>
                      <m:t> </m:t>
                    </m:r>
                  </m:oMath>
                </a14:m>
                <a:r>
                  <a:rPr lang="en-US" dirty="0"/>
                  <a:t>:</a:t>
                </a:r>
              </a:p>
              <a:p>
                <a:endParaRPr lang="en-US" sz="800" dirty="0"/>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i="1">
                                  <a:latin typeface="Cambria Math" panose="02040503050406030204" pitchFamily="18" charset="0"/>
                                </a:rPr>
                                <m:t>max</m:t>
                              </m:r>
                            </m:e>
                            <m:lim>
                              <m:r>
                                <a:rPr lang="en-US" i="1">
                                  <a:latin typeface="Cambria Math" panose="02040503050406030204" pitchFamily="18" charset="0"/>
                                </a:rPr>
                                <m:t>𝑎</m:t>
                              </m:r>
                            </m:lim>
                          </m:limLow>
                        </m:fName>
                        <m:e>
                          <m:d>
                            <m:dPr>
                              <m:ctrlPr>
                                <a:rPr lang="en-US" i="1">
                                  <a:latin typeface="Cambria Math" panose="02040503050406030204" pitchFamily="18" charset="0"/>
                                </a:rPr>
                              </m:ctrlPr>
                            </m:dPr>
                            <m:e>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𝛾</m:t>
                              </m:r>
                              <m:nary>
                                <m:naryPr>
                                  <m:chr m:val="∑"/>
                                  <m:supHide m:val="on"/>
                                  <m:ctrlPr>
                                    <a:rPr lang="en-US" i="1">
                                      <a:latin typeface="Cambria Math" panose="02040503050406030204" pitchFamily="18" charset="0"/>
                                      <a:ea typeface="Cambria Math" panose="02040503050406030204" pitchFamily="18" charset="0"/>
                                    </a:rPr>
                                  </m:ctrlPr>
                                </m:naryPr>
                                <m:sub>
                                  <m:sSup>
                                    <m:sSupPr>
                                      <m:ctrlPr>
                                        <a:rPr lang="en-US" i="1">
                                          <a:latin typeface="Cambria Math" panose="02040503050406030204" pitchFamily="18" charset="0"/>
                                          <a:ea typeface="Cambria Math" panose="02040503050406030204" pitchFamily="18" charset="0"/>
                                        </a:rPr>
                                      </m:ctrlPr>
                                    </m:sSupPr>
                                    <m:e>
                                      <m:r>
                                        <m:rPr>
                                          <m:brk m:alnAt="7"/>
                                        </m:rP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sub>
                                <m:sup/>
                                <m:e>
                                  <m:r>
                                    <a:rPr lang="en-US" i="1">
                                      <a:latin typeface="Cambria Math" panose="02040503050406030204" pitchFamily="18" charset="0"/>
                                      <a:ea typeface="Cambria Math" panose="02040503050406030204" pitchFamily="18" charset="0"/>
                                    </a:rPr>
                                    <m:t>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e>
                              </m:nary>
                              <m:r>
                                <a:rPr lang="en-US" i="1">
                                  <a:latin typeface="Cambria Math" panose="02040503050406030204" pitchFamily="18" charset="0"/>
                                  <a:ea typeface="Cambria Math" panose="02040503050406030204" pitchFamily="18" charset="0"/>
                                </a:rPr>
                                <m:t> </m:t>
                              </m:r>
                            </m:e>
                          </m:d>
                          <m:r>
                            <a:rPr lang="en-US" i="1">
                              <a:latin typeface="Cambria Math" panose="02040503050406030204" pitchFamily="18" charset="0"/>
                            </a:rPr>
                            <m:t> </m:t>
                          </m:r>
                        </m:e>
                      </m:func>
                    </m:oMath>
                  </m:oMathPara>
                </a14:m>
                <a:endParaRPr lang="en-US" b="0"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𝛾</m:t>
                      </m:r>
                      <m:nary>
                        <m:naryPr>
                          <m:chr m:val="∑"/>
                          <m:supHide m:val="on"/>
                          <m:ctrlPr>
                            <a:rPr lang="en-US" i="1">
                              <a:latin typeface="Cambria Math" panose="02040503050406030204" pitchFamily="18" charset="0"/>
                              <a:ea typeface="Cambria Math" panose="02040503050406030204" pitchFamily="18" charset="0"/>
                            </a:rPr>
                          </m:ctrlPr>
                        </m:naryPr>
                        <m:sub>
                          <m:sSup>
                            <m:sSupPr>
                              <m:ctrlPr>
                                <a:rPr lang="en-US" i="1">
                                  <a:latin typeface="Cambria Math" panose="02040503050406030204" pitchFamily="18" charset="0"/>
                                  <a:ea typeface="Cambria Math" panose="02040503050406030204" pitchFamily="18" charset="0"/>
                                </a:rPr>
                              </m:ctrlPr>
                            </m:sSupPr>
                            <m:e>
                              <m:r>
                                <m:rPr>
                                  <m:brk m:alnAt="7"/>
                                </m:rP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sub>
                        <m:sup/>
                        <m:e>
                          <m:d>
                            <m:dPr>
                              <m:ctrlPr>
                                <a:rPr lang="en-US" b="0"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𝑉</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e>
                              </m:d>
                            </m:e>
                          </m:d>
                          <m:r>
                            <a:rPr lang="en-US" b="0" i="1" smtClean="0">
                              <a:latin typeface="Cambria Math" panose="02040503050406030204" pitchFamily="18" charset="0"/>
                              <a:ea typeface="Cambria Math" panose="02040503050406030204" pitchFamily="18" charset="0"/>
                            </a:rPr>
                            <m:t>  </m:t>
                          </m:r>
                        </m:e>
                      </m:nary>
                    </m:oMath>
                  </m:oMathPara>
                </a14:m>
                <a:endParaRPr lang="en-US" dirty="0"/>
              </a:p>
            </p:txBody>
          </p:sp>
        </mc:Choice>
        <mc:Fallback>
          <p:sp>
            <p:nvSpPr>
              <p:cNvPr id="3" name="Content Placeholder 2">
                <a:extLst>
                  <a:ext uri="{FF2B5EF4-FFF2-40B4-BE49-F238E27FC236}">
                    <a16:creationId xmlns:a16="http://schemas.microsoft.com/office/drawing/2014/main" id="{0A61CC36-BEF9-48F6-9865-4576429878FB}"/>
                  </a:ext>
                </a:extLst>
              </p:cNvPr>
              <p:cNvSpPr>
                <a:spLocks noGrp="1" noRot="1" noChangeAspect="1" noMove="1" noResize="1" noEditPoints="1" noAdjustHandles="1" noChangeArrowheads="1" noChangeShapeType="1" noTextEdit="1"/>
              </p:cNvSpPr>
              <p:nvPr>
                <p:ph idx="1"/>
              </p:nvPr>
            </p:nvSpPr>
            <p:spPr>
              <a:blipFill>
                <a:blip r:embed="rId3"/>
                <a:stretch>
                  <a:fillRect l="-1043" t="-215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FCBD8F2-4C1C-42E3-9CF6-A5A3F2BFD15C}"/>
              </a:ext>
            </a:extLst>
          </p:cNvPr>
          <p:cNvPicPr>
            <a:picLocks noChangeAspect="1"/>
          </p:cNvPicPr>
          <p:nvPr/>
        </p:nvPicPr>
        <p:blipFill>
          <a:blip r:embed="rId4"/>
          <a:stretch>
            <a:fillRect/>
          </a:stretch>
        </p:blipFill>
        <p:spPr>
          <a:xfrm>
            <a:off x="8823359" y="4686795"/>
            <a:ext cx="2396271" cy="1323433"/>
          </a:xfrm>
          <a:prstGeom prst="rect">
            <a:avLst/>
          </a:prstGeom>
        </p:spPr>
      </p:pic>
      <p:sp>
        <p:nvSpPr>
          <p:cNvPr id="6" name="Arrow: Up 5">
            <a:extLst>
              <a:ext uri="{FF2B5EF4-FFF2-40B4-BE49-F238E27FC236}">
                <a16:creationId xmlns:a16="http://schemas.microsoft.com/office/drawing/2014/main" id="{97805CE0-90CC-488B-8C2D-8E214B83361B}"/>
              </a:ext>
            </a:extLst>
          </p:cNvPr>
          <p:cNvSpPr/>
          <p:nvPr/>
        </p:nvSpPr>
        <p:spPr>
          <a:xfrm>
            <a:off x="9838614" y="5088379"/>
            <a:ext cx="365760" cy="457200"/>
          </a:xfrm>
          <a:prstGeom prst="upArrow">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BF36871-3BB5-4B5E-BAD6-AF3C14FEA803}"/>
              </a:ext>
            </a:extLst>
          </p:cNvPr>
          <p:cNvPicPr>
            <a:picLocks noChangeAspect="1"/>
          </p:cNvPicPr>
          <p:nvPr/>
        </p:nvPicPr>
        <p:blipFill>
          <a:blip r:embed="rId5"/>
          <a:stretch>
            <a:fillRect/>
          </a:stretch>
        </p:blipFill>
        <p:spPr>
          <a:xfrm>
            <a:off x="8823360" y="2905211"/>
            <a:ext cx="2396271" cy="1323433"/>
          </a:xfrm>
          <a:prstGeom prst="rect">
            <a:avLst/>
          </a:prstGeom>
        </p:spPr>
      </p:pic>
      <p:sp>
        <p:nvSpPr>
          <p:cNvPr id="9" name="Arrow: Up 8">
            <a:extLst>
              <a:ext uri="{FF2B5EF4-FFF2-40B4-BE49-F238E27FC236}">
                <a16:creationId xmlns:a16="http://schemas.microsoft.com/office/drawing/2014/main" id="{77AD26EA-38A3-4CEC-88E7-683BA782754C}"/>
              </a:ext>
            </a:extLst>
          </p:cNvPr>
          <p:cNvSpPr/>
          <p:nvPr/>
        </p:nvSpPr>
        <p:spPr>
          <a:xfrm>
            <a:off x="9838614" y="3338327"/>
            <a:ext cx="365760" cy="457200"/>
          </a:xfrm>
          <a:prstGeom prst="upArrow">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llout: Bent Line 9">
            <a:extLst>
              <a:ext uri="{FF2B5EF4-FFF2-40B4-BE49-F238E27FC236}">
                <a16:creationId xmlns:a16="http://schemas.microsoft.com/office/drawing/2014/main" id="{EBD905EF-2711-4A1F-BF12-0B0F06469371}"/>
              </a:ext>
            </a:extLst>
          </p:cNvPr>
          <p:cNvSpPr/>
          <p:nvPr/>
        </p:nvSpPr>
        <p:spPr>
          <a:xfrm>
            <a:off x="3011215" y="2854030"/>
            <a:ext cx="4572000" cy="1197707"/>
          </a:xfrm>
          <a:prstGeom prst="borderCallout2">
            <a:avLst>
              <a:gd name="adj1" fmla="val 76744"/>
              <a:gd name="adj2" fmla="val -3161"/>
              <a:gd name="adj3" fmla="val 100161"/>
              <a:gd name="adj4" fmla="val -19692"/>
              <a:gd name="adj5" fmla="val 159886"/>
              <a:gd name="adj6" fmla="val -30805"/>
            </a:avLst>
          </a:prstGeom>
          <a:solidFill>
            <a:srgbClr val="4472C4">
              <a:alpha val="20000"/>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9C2E6DB0-6207-4461-B05D-EF97159F588D}"/>
                  </a:ext>
                </a:extLst>
              </p:cNvPr>
              <p:cNvSpPr txBox="1"/>
              <p:nvPr/>
            </p:nvSpPr>
            <p:spPr>
              <a:xfrm>
                <a:off x="4062249" y="5836860"/>
                <a:ext cx="3520966" cy="656013"/>
              </a:xfrm>
              <a:prstGeom prst="rect">
                <a:avLst/>
              </a:prstGeom>
              <a:noFill/>
            </p:spPr>
            <p:txBody>
              <a:bodyPr wrap="square" rtlCol="0">
                <a:spAutoFit/>
              </a:bodyPr>
              <a:lstStyle/>
              <a:p>
                <a:pPr marL="0" indent="0">
                  <a:buNone/>
                </a:pPr>
                <a14:m>
                  <m:oMath xmlns:m="http://schemas.openxmlformats.org/officeDocument/2006/math">
                    <m:r>
                      <a:rPr lang="en-US" sz="2800" i="1" smtClean="0">
                        <a:latin typeface="Cambria Math" panose="02040503050406030204" pitchFamily="18" charset="0"/>
                      </a:rPr>
                      <m:t>𝑉</m:t>
                    </m:r>
                    <m:d>
                      <m:dPr>
                        <m:ctrlPr>
                          <a:rPr lang="en-US" sz="2800" i="1">
                            <a:latin typeface="Cambria Math" panose="02040503050406030204" pitchFamily="18" charset="0"/>
                          </a:rPr>
                        </m:ctrlPr>
                      </m:dPr>
                      <m:e>
                        <m:r>
                          <a:rPr lang="en-US" sz="2800" i="1">
                            <a:latin typeface="Cambria Math" panose="02040503050406030204" pitchFamily="18" charset="0"/>
                          </a:rPr>
                          <m:t>𝑠</m:t>
                        </m:r>
                      </m:e>
                    </m:d>
                    <m:r>
                      <a:rPr lang="en-US" sz="2800" i="1">
                        <a:latin typeface="Cambria Math" panose="02040503050406030204" pitchFamily="18" charset="0"/>
                      </a:rPr>
                      <m:t>=</m:t>
                    </m:r>
                  </m:oMath>
                </a14:m>
                <a:r>
                  <a:rPr lang="en-US" sz="2800" dirty="0"/>
                  <a:t> </a:t>
                </a:r>
                <a14:m>
                  <m:oMath xmlns:m="http://schemas.openxmlformats.org/officeDocument/2006/math">
                    <m:limLow>
                      <m:limLowPr>
                        <m:ctrlPr>
                          <a:rPr lang="en-US" sz="2800" i="1">
                            <a:latin typeface="Cambria Math" panose="02040503050406030204" pitchFamily="18" charset="0"/>
                          </a:rPr>
                        </m:ctrlPr>
                      </m:limLowPr>
                      <m:e>
                        <m:r>
                          <m:rPr>
                            <m:sty m:val="p"/>
                          </m:rPr>
                          <a:rPr lang="en-US" sz="2800" i="1">
                            <a:latin typeface="Cambria Math" panose="02040503050406030204" pitchFamily="18" charset="0"/>
                          </a:rPr>
                          <m:t>max</m:t>
                        </m:r>
                      </m:e>
                      <m:lim>
                        <m:r>
                          <a:rPr lang="en-US" sz="2800" i="1">
                            <a:latin typeface="Cambria Math" panose="02040503050406030204" pitchFamily="18" charset="0"/>
                          </a:rPr>
                          <m:t>𝑎</m:t>
                        </m:r>
                      </m:lim>
                    </m:limLow>
                    <m:r>
                      <a:rPr lang="en-US" sz="2800" b="0" i="0" smtClean="0">
                        <a:latin typeface="Cambria Math" panose="02040503050406030204" pitchFamily="18" charset="0"/>
                      </a:rPr>
                      <m:t>(</m:t>
                    </m:r>
                    <m:r>
                      <m:rPr>
                        <m:sty m:val="p"/>
                      </m:rPr>
                      <a:rPr lang="en-US" sz="2800" b="0" i="0" smtClean="0">
                        <a:latin typeface="Cambria Math" panose="02040503050406030204" pitchFamily="18" charset="0"/>
                      </a:rPr>
                      <m:t>Q</m:t>
                    </m:r>
                    <m:r>
                      <a:rPr lang="en-US" sz="2800" b="0" i="0" smtClean="0">
                        <a:latin typeface="Cambria Math" panose="02040503050406030204" pitchFamily="18" charset="0"/>
                      </a:rPr>
                      <m:t>(</m:t>
                    </m:r>
                    <m:r>
                      <m:rPr>
                        <m:sty m:val="p"/>
                      </m:rPr>
                      <a:rPr lang="en-US" sz="2800" b="0" i="0" smtClean="0">
                        <a:latin typeface="Cambria Math" panose="02040503050406030204" pitchFamily="18" charset="0"/>
                      </a:rPr>
                      <m:t>s</m:t>
                    </m:r>
                    <m:r>
                      <a:rPr lang="en-US" sz="2800" b="0" i="0" smtClean="0">
                        <a:latin typeface="Cambria Math" panose="02040503050406030204" pitchFamily="18" charset="0"/>
                      </a:rPr>
                      <m:t>,</m:t>
                    </m:r>
                    <m:r>
                      <m:rPr>
                        <m:sty m:val="p"/>
                      </m:rPr>
                      <a:rPr lang="en-US" sz="2800" b="0" i="0" smtClean="0">
                        <a:latin typeface="Cambria Math" panose="02040503050406030204" pitchFamily="18" charset="0"/>
                      </a:rPr>
                      <m:t>a</m:t>
                    </m:r>
                    <m:r>
                      <a:rPr lang="en-US" sz="2800" b="0" i="0" smtClean="0">
                        <a:latin typeface="Cambria Math" panose="02040503050406030204" pitchFamily="18" charset="0"/>
                      </a:rPr>
                      <m:t>))</m:t>
                    </m:r>
                  </m:oMath>
                </a14:m>
                <a:endParaRPr lang="en-US" sz="2800" dirty="0"/>
              </a:p>
            </p:txBody>
          </p:sp>
        </mc:Choice>
        <mc:Fallback>
          <p:sp>
            <p:nvSpPr>
              <p:cNvPr id="12" name="TextBox 11">
                <a:extLst>
                  <a:ext uri="{FF2B5EF4-FFF2-40B4-BE49-F238E27FC236}">
                    <a16:creationId xmlns:a16="http://schemas.microsoft.com/office/drawing/2014/main" id="{9C2E6DB0-6207-4461-B05D-EF97159F588D}"/>
                  </a:ext>
                </a:extLst>
              </p:cNvPr>
              <p:cNvSpPr txBox="1">
                <a:spLocks noRot="1" noChangeAspect="1" noMove="1" noResize="1" noEditPoints="1" noAdjustHandles="1" noChangeArrowheads="1" noChangeShapeType="1" noTextEdit="1"/>
              </p:cNvSpPr>
              <p:nvPr/>
            </p:nvSpPr>
            <p:spPr>
              <a:xfrm>
                <a:off x="4062249" y="5836860"/>
                <a:ext cx="3520966" cy="656013"/>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5640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E3E54-48F9-43D1-AC67-8D22F88E2370}"/>
              </a:ext>
            </a:extLst>
          </p:cNvPr>
          <p:cNvSpPr>
            <a:spLocks noGrp="1"/>
          </p:cNvSpPr>
          <p:nvPr>
            <p:ph type="title"/>
          </p:nvPr>
        </p:nvSpPr>
        <p:spPr/>
        <p:txBody>
          <a:bodyPr/>
          <a:lstStyle/>
          <a:p>
            <a:r>
              <a:rPr lang="en-US" dirty="0"/>
              <a:t>Q - learning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A61CC36-BEF9-48F6-9865-4576429878FB}"/>
                  </a:ext>
                </a:extLst>
              </p:cNvPr>
              <p:cNvSpPr>
                <a:spLocks noGrp="1"/>
              </p:cNvSpPr>
              <p:nvPr>
                <p:ph idx="1"/>
              </p:nvPr>
            </p:nvSpPr>
            <p:spPr/>
            <p:txBody>
              <a:bodyPr>
                <a:normAutofit/>
              </a:bodyPr>
              <a:lstStyle/>
              <a:p>
                <a:r>
                  <a:rPr lang="en-US" dirty="0"/>
                  <a:t>Instead of Values, Q is the function that returns the "quality" of an action </a:t>
                </a:r>
                <a14:m>
                  <m:oMath xmlns:m="http://schemas.openxmlformats.org/officeDocument/2006/math">
                    <m:r>
                      <a:rPr lang="en-US" b="0" i="1" smtClean="0">
                        <a:latin typeface="Cambria Math" panose="02040503050406030204" pitchFamily="18" charset="0"/>
                      </a:rPr>
                      <m:t>𝑎</m:t>
                    </m:r>
                  </m:oMath>
                </a14:m>
                <a:r>
                  <a:rPr lang="en-US" dirty="0"/>
                  <a:t> taken in a given state </a:t>
                </a:r>
                <a14:m>
                  <m:oMath xmlns:m="http://schemas.openxmlformats.org/officeDocument/2006/math">
                    <m:r>
                      <a:rPr lang="en-US" i="1">
                        <a:latin typeface="Cambria Math" panose="02040503050406030204" pitchFamily="18" charset="0"/>
                      </a:rPr>
                      <m:t>𝑠</m:t>
                    </m:r>
                  </m:oMath>
                </a14:m>
                <a:r>
                  <a:rPr lang="en-US" dirty="0"/>
                  <a:t>; the reward that is used to provide the reinforcement. Q value of performing action a in state </a:t>
                </a:r>
                <a14:m>
                  <m:oMath xmlns:m="http://schemas.openxmlformats.org/officeDocument/2006/math">
                    <m:r>
                      <a:rPr lang="en-US" i="1">
                        <a:latin typeface="Cambria Math" panose="02040503050406030204" pitchFamily="18" charset="0"/>
                      </a:rPr>
                      <m:t>𝑠</m:t>
                    </m:r>
                    <m:r>
                      <a:rPr lang="en-US" i="1">
                        <a:latin typeface="Cambria Math" panose="02040503050406030204" pitchFamily="18" charset="0"/>
                      </a:rPr>
                      <m:t> </m:t>
                    </m:r>
                  </m:oMath>
                </a14:m>
                <a:r>
                  <a:rPr lang="en-US" dirty="0"/>
                  <a:t>:</a:t>
                </a:r>
              </a:p>
              <a:p>
                <a:endParaRPr lang="en-US" sz="800"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𝛾</m:t>
                      </m:r>
                      <m:nary>
                        <m:naryPr>
                          <m:chr m:val="∑"/>
                          <m:supHide m:val="on"/>
                          <m:ctrlPr>
                            <a:rPr lang="en-US" i="1">
                              <a:latin typeface="Cambria Math" panose="02040503050406030204" pitchFamily="18" charset="0"/>
                              <a:ea typeface="Cambria Math" panose="02040503050406030204" pitchFamily="18" charset="0"/>
                            </a:rPr>
                          </m:ctrlPr>
                        </m:naryPr>
                        <m:sub>
                          <m:sSup>
                            <m:sSupPr>
                              <m:ctrlPr>
                                <a:rPr lang="en-US" i="1">
                                  <a:latin typeface="Cambria Math" panose="02040503050406030204" pitchFamily="18" charset="0"/>
                                  <a:ea typeface="Cambria Math" panose="02040503050406030204" pitchFamily="18" charset="0"/>
                                </a:rPr>
                              </m:ctrlPr>
                            </m:sSupPr>
                            <m:e>
                              <m:r>
                                <m:rPr>
                                  <m:brk m:alnAt="7"/>
                                </m:rP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sub>
                        <m:sup/>
                        <m:e>
                          <m:d>
                            <m:dPr>
                              <m:ctrlPr>
                                <a:rPr lang="en-US" b="0"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e>
                              </m:d>
                            </m:e>
                          </m:d>
                          <m:r>
                            <a:rPr lang="en-US" b="0" i="1" smtClean="0">
                              <a:latin typeface="Cambria Math" panose="02040503050406030204" pitchFamily="18" charset="0"/>
                              <a:ea typeface="Cambria Math" panose="02040503050406030204" pitchFamily="18" charset="0"/>
                            </a:rPr>
                            <m:t>  </m:t>
                          </m:r>
                        </m:e>
                      </m:nary>
                    </m:oMath>
                  </m:oMathPara>
                </a14:m>
                <a:endParaRPr lang="en-US" dirty="0"/>
              </a:p>
              <a:p>
                <a:pPr marL="0" indent="0">
                  <a:buNone/>
                </a:pPr>
                <a:endParaRPr lang="en-US" sz="1200" dirty="0"/>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𝛾</m:t>
                      </m:r>
                      <m:nary>
                        <m:naryPr>
                          <m:chr m:val="∑"/>
                          <m:supHide m:val="on"/>
                          <m:ctrlPr>
                            <a:rPr lang="en-US" i="1">
                              <a:latin typeface="Cambria Math" panose="02040503050406030204" pitchFamily="18" charset="0"/>
                              <a:ea typeface="Cambria Math" panose="02040503050406030204" pitchFamily="18" charset="0"/>
                            </a:rPr>
                          </m:ctrlPr>
                        </m:naryPr>
                        <m:sub>
                          <m:sSup>
                            <m:sSupPr>
                              <m:ctrlPr>
                                <a:rPr lang="en-US" i="1">
                                  <a:latin typeface="Cambria Math" panose="02040503050406030204" pitchFamily="18" charset="0"/>
                                  <a:ea typeface="Cambria Math" panose="02040503050406030204" pitchFamily="18" charset="0"/>
                                </a:rPr>
                              </m:ctrlPr>
                            </m:sSupPr>
                            <m:e>
                              <m:r>
                                <m:rPr>
                                  <m:brk m:alnAt="7"/>
                                </m:rP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sub>
                        <m:sup/>
                        <m:e>
                          <m:d>
                            <m:dPr>
                              <m:ctrlPr>
                                <a:rPr lang="en-US" b="0"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limLow>
                                    <m:limLowPr>
                                      <m:ctrlPr>
                                        <a:rPr lang="en-US" b="0" i="1" smtClean="0">
                                          <a:latin typeface="Cambria Math" panose="02040503050406030204" pitchFamily="18" charset="0"/>
                                          <a:ea typeface="Cambria Math" panose="02040503050406030204" pitchFamily="18" charset="0"/>
                                        </a:rPr>
                                      </m:ctrlPr>
                                    </m:limLowPr>
                                    <m:e>
                                      <m:r>
                                        <m:rPr>
                                          <m:sty m:val="p"/>
                                        </m:rPr>
                                        <a:rPr lang="en-US" b="0" i="0" smtClean="0">
                                          <a:latin typeface="Cambria Math" panose="02040503050406030204" pitchFamily="18" charset="0"/>
                                          <a:ea typeface="Cambria Math" panose="02040503050406030204" pitchFamily="18" charset="0"/>
                                        </a:rPr>
                                        <m:t>max</m:t>
                                      </m:r>
                                    </m:e>
                                    <m:li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m:t>
                                          </m:r>
                                        </m:sup>
                                      </m:sSup>
                                    </m:lim>
                                  </m:limLow>
                                </m:fName>
                                <m:e>
                                  <m:r>
                                    <a:rPr lang="en-US" b="0" i="1" smtClean="0">
                                      <a:latin typeface="Cambria Math" panose="02040503050406030204" pitchFamily="18" charset="0"/>
                                      <a:ea typeface="Cambria Math" panose="02040503050406030204" pitchFamily="18" charset="0"/>
                                    </a:rPr>
                                    <m:t>𝑄</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m:t>
                                          </m:r>
                                        </m:sup>
                                      </m:sSup>
                                    </m:e>
                                  </m:d>
                                </m:e>
                              </m:func>
                              <m:r>
                                <a:rPr lang="en-US" b="0" i="1" smtClean="0">
                                  <a:latin typeface="Cambria Math" panose="02040503050406030204" pitchFamily="18" charset="0"/>
                                  <a:ea typeface="Cambria Math" panose="02040503050406030204" pitchFamily="18" charset="0"/>
                                </a:rPr>
                                <m:t> </m:t>
                              </m:r>
                            </m:e>
                          </m:d>
                        </m:e>
                      </m:nary>
                    </m:oMath>
                  </m:oMathPara>
                </a14:m>
                <a:endParaRPr lang="en-US" dirty="0"/>
              </a:p>
              <a:p>
                <a:pPr marL="0" indent="0">
                  <a:buNone/>
                </a:pPr>
                <a:endParaRPr lang="en-US" dirty="0"/>
              </a:p>
              <a:p>
                <a:pPr marL="0" indent="0">
                  <a:buNone/>
                </a:pPr>
                <a14:m>
                  <m:oMathPara xmlns:m="http://schemas.openxmlformats.org/officeDocument/2006/math">
                    <m:oMathParaPr>
                      <m:jc m:val="left"/>
                    </m:oMathParaPr>
                    <m:oMath xmlns:m="http://schemas.openxmlformats.org/officeDocument/2006/math">
                      <m:func>
                        <m:funcPr>
                          <m:ctrlPr>
                            <a:rPr lang="en-US" i="1">
                              <a:latin typeface="Cambria Math" panose="02040503050406030204" pitchFamily="18" charset="0"/>
                              <a:ea typeface="Cambria Math" panose="02040503050406030204" pitchFamily="18" charset="0"/>
                            </a:rPr>
                          </m:ctrlPr>
                        </m:funcPr>
                        <m:fName>
                          <m:r>
                            <a:rPr lang="en-US" b="0" i="1" smtClean="0">
                              <a:latin typeface="Cambria Math" panose="02040503050406030204" pitchFamily="18" charset="0"/>
                              <a:ea typeface="Cambria Math" panose="02040503050406030204" pitchFamily="18" charset="0"/>
                            </a:rPr>
                            <m:t>𝑄</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 </m:t>
                          </m:r>
                          <m:limLow>
                            <m:limLowPr>
                              <m:ctrlPr>
                                <a:rPr lang="en-US" i="1">
                                  <a:latin typeface="Cambria Math" panose="02040503050406030204" pitchFamily="18" charset="0"/>
                                  <a:ea typeface="Cambria Math" panose="02040503050406030204" pitchFamily="18" charset="0"/>
                                </a:rPr>
                              </m:ctrlPr>
                            </m:limLowPr>
                            <m:e>
                              <m:r>
                                <m:rPr>
                                  <m:sty m:val="p"/>
                                </m:rPr>
                                <a:rPr lang="en-US">
                                  <a:latin typeface="Cambria Math" panose="02040503050406030204" pitchFamily="18" charset="0"/>
                                  <a:ea typeface="Cambria Math" panose="02040503050406030204" pitchFamily="18" charset="0"/>
                                </a:rPr>
                                <m:t>max</m:t>
                              </m:r>
                            </m:e>
                            <m:li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m:t>
                                  </m:r>
                                </m:sup>
                              </m:sSup>
                            </m:lim>
                          </m:limLow>
                        </m:fName>
                        <m:e>
                          <m:r>
                            <a:rPr lang="en-US" i="1">
                              <a:latin typeface="Cambria Math" panose="02040503050406030204" pitchFamily="18" charset="0"/>
                              <a:ea typeface="Cambria Math" panose="02040503050406030204" pitchFamily="18" charset="0"/>
                            </a:rPr>
                            <m:t>𝑄</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m:t>
                                  </m:r>
                                </m:sup>
                              </m:sSup>
                            </m:e>
                          </m:d>
                        </m:e>
                      </m:func>
                    </m:oMath>
                  </m:oMathPara>
                </a14:m>
                <a:endParaRPr lang="en-US"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0A61CC36-BEF9-48F6-9865-4576429878FB}"/>
                  </a:ext>
                </a:extLst>
              </p:cNvPr>
              <p:cNvSpPr>
                <a:spLocks noGrp="1" noRot="1" noChangeAspect="1" noMove="1" noResize="1" noEditPoints="1" noAdjustHandles="1" noChangeArrowheads="1" noChangeShapeType="1" noTextEdit="1"/>
              </p:cNvSpPr>
              <p:nvPr>
                <p:ph idx="1"/>
              </p:nvPr>
            </p:nvSpPr>
            <p:spPr>
              <a:blipFill>
                <a:blip r:embed="rId3"/>
                <a:stretch>
                  <a:fillRect l="-1043" t="-215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FCBD8F2-4C1C-42E3-9CF6-A5A3F2BFD15C}"/>
              </a:ext>
            </a:extLst>
          </p:cNvPr>
          <p:cNvPicPr>
            <a:picLocks noChangeAspect="1"/>
          </p:cNvPicPr>
          <p:nvPr/>
        </p:nvPicPr>
        <p:blipFill>
          <a:blip r:embed="rId4"/>
          <a:stretch>
            <a:fillRect/>
          </a:stretch>
        </p:blipFill>
        <p:spPr>
          <a:xfrm>
            <a:off x="9362517" y="3858057"/>
            <a:ext cx="2396271" cy="1323433"/>
          </a:xfrm>
          <a:prstGeom prst="rect">
            <a:avLst/>
          </a:prstGeom>
        </p:spPr>
      </p:pic>
      <p:sp>
        <p:nvSpPr>
          <p:cNvPr id="6" name="Arrow: Up 5">
            <a:extLst>
              <a:ext uri="{FF2B5EF4-FFF2-40B4-BE49-F238E27FC236}">
                <a16:creationId xmlns:a16="http://schemas.microsoft.com/office/drawing/2014/main" id="{97805CE0-90CC-488B-8C2D-8E214B83361B}"/>
              </a:ext>
            </a:extLst>
          </p:cNvPr>
          <p:cNvSpPr/>
          <p:nvPr/>
        </p:nvSpPr>
        <p:spPr>
          <a:xfrm>
            <a:off x="10359614" y="4195482"/>
            <a:ext cx="365760" cy="457200"/>
          </a:xfrm>
          <a:prstGeom prst="upArrow">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C9D87525-5C3A-493D-87A6-2D4A52A0F1DF}"/>
                  </a:ext>
                </a:extLst>
              </p:cNvPr>
              <p:cNvSpPr/>
              <p:nvPr/>
            </p:nvSpPr>
            <p:spPr>
              <a:xfrm>
                <a:off x="4219687" y="3858057"/>
                <a:ext cx="4546600" cy="2379312"/>
              </a:xfrm>
              <a:prstGeom prst="rect">
                <a:avLst/>
              </a:prstGeom>
              <a:solidFill>
                <a:srgbClr val="B4C7E7">
                  <a:alpha val="4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14:m>
                  <m:oMathPara xmlns:m="http://schemas.openxmlformats.org/officeDocument/2006/math">
                    <m:oMathParaPr>
                      <m:jc m:val="centerGroup"/>
                    </m:oMathParaPr>
                    <m:oMath xmlns:m="http://schemas.openxmlformats.org/officeDocument/2006/math">
                      <m:func>
                        <m:funcPr>
                          <m:ctrlPr>
                            <a:rPr lang="en-US" sz="3200" i="1" smtClean="0">
                              <a:solidFill>
                                <a:schemeClr val="tx1"/>
                              </a:solidFill>
                              <a:latin typeface="Cambria Math" panose="02040503050406030204" pitchFamily="18" charset="0"/>
                              <a:ea typeface="Cambria Math" panose="02040503050406030204" pitchFamily="18" charset="0"/>
                            </a:rPr>
                          </m:ctrlPr>
                        </m:funcPr>
                        <m:fName>
                          <m:limLow>
                            <m:limLowPr>
                              <m:ctrlPr>
                                <a:rPr lang="en-US" sz="3200" i="1">
                                  <a:solidFill>
                                    <a:schemeClr val="tx1"/>
                                  </a:solidFill>
                                  <a:latin typeface="Cambria Math" panose="02040503050406030204" pitchFamily="18" charset="0"/>
                                  <a:ea typeface="Cambria Math" panose="02040503050406030204" pitchFamily="18" charset="0"/>
                                </a:rPr>
                              </m:ctrlPr>
                            </m:limLowPr>
                            <m:e>
                              <m:r>
                                <m:rPr>
                                  <m:sty m:val="p"/>
                                </m:rPr>
                                <a:rPr lang="en-US" sz="3200">
                                  <a:solidFill>
                                    <a:schemeClr val="tx1"/>
                                  </a:solidFill>
                                  <a:latin typeface="Cambria Math" panose="02040503050406030204" pitchFamily="18" charset="0"/>
                                  <a:ea typeface="Cambria Math" panose="02040503050406030204" pitchFamily="18" charset="0"/>
                                </a:rPr>
                                <m:t>max</m:t>
                              </m:r>
                            </m:e>
                            <m:lim>
                              <m:sSup>
                                <m:sSupPr>
                                  <m:ctrlPr>
                                    <a:rPr lang="en-US" sz="3200" i="1">
                                      <a:solidFill>
                                        <a:schemeClr val="tx1"/>
                                      </a:solidFill>
                                      <a:latin typeface="Cambria Math" panose="02040503050406030204" pitchFamily="18" charset="0"/>
                                      <a:ea typeface="Cambria Math" panose="02040503050406030204" pitchFamily="18" charset="0"/>
                                    </a:rPr>
                                  </m:ctrlPr>
                                </m:sSupPr>
                                <m:e>
                                  <m:r>
                                    <a:rPr lang="en-US" sz="3200" i="1">
                                      <a:solidFill>
                                        <a:schemeClr val="tx1"/>
                                      </a:solidFill>
                                      <a:latin typeface="Cambria Math" panose="02040503050406030204" pitchFamily="18" charset="0"/>
                                      <a:ea typeface="Cambria Math" panose="02040503050406030204" pitchFamily="18" charset="0"/>
                                    </a:rPr>
                                    <m:t>𝑎</m:t>
                                  </m:r>
                                </m:e>
                                <m:sup>
                                  <m:r>
                                    <a:rPr lang="en-US" sz="3200" i="1">
                                      <a:solidFill>
                                        <a:schemeClr val="tx1"/>
                                      </a:solidFill>
                                      <a:latin typeface="Cambria Math" panose="02040503050406030204" pitchFamily="18" charset="0"/>
                                      <a:ea typeface="Cambria Math" panose="02040503050406030204" pitchFamily="18" charset="0"/>
                                    </a:rPr>
                                    <m:t>′</m:t>
                                  </m:r>
                                </m:sup>
                              </m:sSup>
                            </m:lim>
                          </m:limLow>
                        </m:fName>
                        <m:e>
                          <m:r>
                            <a:rPr lang="en-US" sz="3200" i="1">
                              <a:solidFill>
                                <a:schemeClr val="tx1"/>
                              </a:solidFill>
                              <a:latin typeface="Cambria Math" panose="02040503050406030204" pitchFamily="18" charset="0"/>
                              <a:ea typeface="Cambria Math" panose="02040503050406030204" pitchFamily="18" charset="0"/>
                            </a:rPr>
                            <m:t>𝑄</m:t>
                          </m:r>
                          <m:d>
                            <m:dPr>
                              <m:ctrlPr>
                                <a:rPr lang="en-US" sz="3200" i="1">
                                  <a:solidFill>
                                    <a:schemeClr val="tx1"/>
                                  </a:solidFill>
                                  <a:latin typeface="Cambria Math" panose="02040503050406030204" pitchFamily="18" charset="0"/>
                                  <a:ea typeface="Cambria Math" panose="02040503050406030204" pitchFamily="18" charset="0"/>
                                </a:rPr>
                              </m:ctrlPr>
                            </m:dPr>
                            <m:e>
                              <m:sSup>
                                <m:sSupPr>
                                  <m:ctrlPr>
                                    <a:rPr lang="en-US" sz="3200" i="1">
                                      <a:solidFill>
                                        <a:schemeClr val="tx1"/>
                                      </a:solidFill>
                                      <a:latin typeface="Cambria Math" panose="02040503050406030204" pitchFamily="18" charset="0"/>
                                      <a:ea typeface="Cambria Math" panose="02040503050406030204" pitchFamily="18" charset="0"/>
                                    </a:rPr>
                                  </m:ctrlPr>
                                </m:sSupPr>
                                <m:e>
                                  <m:r>
                                    <a:rPr lang="en-US" sz="3200" i="1">
                                      <a:solidFill>
                                        <a:schemeClr val="tx1"/>
                                      </a:solidFill>
                                      <a:latin typeface="Cambria Math" panose="02040503050406030204" pitchFamily="18" charset="0"/>
                                      <a:ea typeface="Cambria Math" panose="02040503050406030204" pitchFamily="18" charset="0"/>
                                    </a:rPr>
                                    <m:t>𝑠</m:t>
                                  </m:r>
                                </m:e>
                                <m:sup>
                                  <m:r>
                                    <a:rPr lang="en-US" sz="3200" i="1">
                                      <a:solidFill>
                                        <a:schemeClr val="tx1"/>
                                      </a:solidFill>
                                      <a:latin typeface="Cambria Math" panose="02040503050406030204" pitchFamily="18" charset="0"/>
                                      <a:ea typeface="Cambria Math" panose="02040503050406030204" pitchFamily="18" charset="0"/>
                                    </a:rPr>
                                    <m:t>′</m:t>
                                  </m:r>
                                </m:sup>
                              </m:sSup>
                              <m:r>
                                <a:rPr lang="en-US" sz="3200" i="1">
                                  <a:solidFill>
                                    <a:schemeClr val="tx1"/>
                                  </a:solidFill>
                                  <a:latin typeface="Cambria Math" panose="02040503050406030204" pitchFamily="18" charset="0"/>
                                  <a:ea typeface="Cambria Math" panose="02040503050406030204" pitchFamily="18" charset="0"/>
                                </a:rPr>
                                <m:t>,</m:t>
                              </m:r>
                              <m:sSup>
                                <m:sSupPr>
                                  <m:ctrlPr>
                                    <a:rPr lang="en-US" sz="3200" i="1">
                                      <a:solidFill>
                                        <a:schemeClr val="tx1"/>
                                      </a:solidFill>
                                      <a:latin typeface="Cambria Math" panose="02040503050406030204" pitchFamily="18" charset="0"/>
                                      <a:ea typeface="Cambria Math" panose="02040503050406030204" pitchFamily="18" charset="0"/>
                                    </a:rPr>
                                  </m:ctrlPr>
                                </m:sSupPr>
                                <m:e>
                                  <m:r>
                                    <a:rPr lang="en-US" sz="3200" i="1">
                                      <a:solidFill>
                                        <a:schemeClr val="tx1"/>
                                      </a:solidFill>
                                      <a:latin typeface="Cambria Math" panose="02040503050406030204" pitchFamily="18" charset="0"/>
                                      <a:ea typeface="Cambria Math" panose="02040503050406030204" pitchFamily="18" charset="0"/>
                                    </a:rPr>
                                    <m:t>𝑎</m:t>
                                  </m:r>
                                </m:e>
                                <m:sup>
                                  <m:r>
                                    <a:rPr lang="en-US" sz="3200" i="1">
                                      <a:solidFill>
                                        <a:schemeClr val="tx1"/>
                                      </a:solidFill>
                                      <a:latin typeface="Cambria Math" panose="02040503050406030204" pitchFamily="18" charset="0"/>
                                      <a:ea typeface="Cambria Math" panose="02040503050406030204" pitchFamily="18" charset="0"/>
                                    </a:rPr>
                                    <m:t>′</m:t>
                                  </m:r>
                                </m:sup>
                              </m:sSup>
                            </m:e>
                          </m:d>
                        </m:e>
                      </m:func>
                    </m:oMath>
                  </m:oMathPara>
                </a14:m>
                <a:endParaRPr lang="en-US" sz="3200" dirty="0">
                  <a:solidFill>
                    <a:schemeClr val="tx1"/>
                  </a:solidFill>
                </a:endParaRPr>
              </a:p>
              <a:p>
                <a:pPr algn="ctr"/>
                <a:endParaRPr lang="en-US" dirty="0"/>
              </a:p>
            </p:txBody>
          </p:sp>
        </mc:Choice>
        <mc:Fallback>
          <p:sp>
            <p:nvSpPr>
              <p:cNvPr id="8" name="Rectangle 7">
                <a:extLst>
                  <a:ext uri="{FF2B5EF4-FFF2-40B4-BE49-F238E27FC236}">
                    <a16:creationId xmlns:a16="http://schemas.microsoft.com/office/drawing/2014/main" id="{C9D87525-5C3A-493D-87A6-2D4A52A0F1DF}"/>
                  </a:ext>
                </a:extLst>
              </p:cNvPr>
              <p:cNvSpPr>
                <a:spLocks noRot="1" noChangeAspect="1" noMove="1" noResize="1" noEditPoints="1" noAdjustHandles="1" noChangeArrowheads="1" noChangeShapeType="1" noTextEdit="1"/>
              </p:cNvSpPr>
              <p:nvPr/>
            </p:nvSpPr>
            <p:spPr>
              <a:xfrm>
                <a:off x="4219687" y="3858057"/>
                <a:ext cx="4546600" cy="2379312"/>
              </a:xfrm>
              <a:prstGeom prst="rect">
                <a:avLst/>
              </a:prstGeom>
              <a:blipFill>
                <a:blip r:embed="rId5"/>
                <a:stretch>
                  <a:fillRect/>
                </a:stretch>
              </a:blipFill>
              <a:ln w="19050">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153203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8E6C2-35DB-410A-9277-E7BC1189E7C9}"/>
              </a:ext>
            </a:extLst>
          </p:cNvPr>
          <p:cNvSpPr>
            <a:spLocks noGrp="1"/>
          </p:cNvSpPr>
          <p:nvPr>
            <p:ph type="title"/>
          </p:nvPr>
        </p:nvSpPr>
        <p:spPr/>
        <p:txBody>
          <a:bodyPr/>
          <a:lstStyle/>
          <a:p>
            <a:r>
              <a:rPr lang="en-US" dirty="0"/>
              <a:t>Q-learning overview </a:t>
            </a:r>
          </a:p>
        </p:txBody>
      </p:sp>
      <p:pic>
        <p:nvPicPr>
          <p:cNvPr id="9220" name="Picture 4" descr="Image result for q learning table">
            <a:extLst>
              <a:ext uri="{FF2B5EF4-FFF2-40B4-BE49-F238E27FC236}">
                <a16:creationId xmlns:a16="http://schemas.microsoft.com/office/drawing/2014/main" id="{6331BB94-7F26-4BCF-9085-5D5EBCB691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6793" y="925594"/>
            <a:ext cx="5218563" cy="5301586"/>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5">
            <a:extLst>
              <a:ext uri="{FF2B5EF4-FFF2-40B4-BE49-F238E27FC236}">
                <a16:creationId xmlns:a16="http://schemas.microsoft.com/office/drawing/2014/main" id="{E01661BB-846C-4059-AA5A-11B6E84ADEE4}"/>
              </a:ext>
            </a:extLst>
          </p:cNvPr>
          <p:cNvPicPr>
            <a:picLocks noGrp="1" noChangeAspect="1"/>
          </p:cNvPicPr>
          <p:nvPr>
            <p:ph idx="1"/>
          </p:nvPr>
        </p:nvPicPr>
        <p:blipFill>
          <a:blip r:embed="rId3"/>
          <a:stretch>
            <a:fillRect/>
          </a:stretch>
        </p:blipFill>
        <p:spPr>
          <a:xfrm>
            <a:off x="208165" y="1880550"/>
            <a:ext cx="6094682" cy="3745606"/>
          </a:xfrm>
          <a:prstGeom prst="rect">
            <a:avLst/>
          </a:prstGeom>
        </p:spPr>
      </p:pic>
    </p:spTree>
    <p:extLst>
      <p:ext uri="{BB962C8B-B14F-4D97-AF65-F5344CB8AC3E}">
        <p14:creationId xmlns:p14="http://schemas.microsoft.com/office/powerpoint/2010/main" val="373401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3F257-AD4E-40AD-9E0D-D91F24EAC7C0}"/>
              </a:ext>
            </a:extLst>
          </p:cNvPr>
          <p:cNvSpPr>
            <a:spLocks noGrp="1"/>
          </p:cNvSpPr>
          <p:nvPr>
            <p:ph type="title"/>
          </p:nvPr>
        </p:nvSpPr>
        <p:spPr/>
        <p:txBody>
          <a:bodyPr/>
          <a:lstStyle/>
          <a:p>
            <a:r>
              <a:rPr lang="en-US" dirty="0"/>
              <a:t>Temporal Difference – Motivation </a:t>
            </a:r>
          </a:p>
        </p:txBody>
      </p:sp>
      <p:sp>
        <p:nvSpPr>
          <p:cNvPr id="3" name="Content Placeholder 2">
            <a:extLst>
              <a:ext uri="{FF2B5EF4-FFF2-40B4-BE49-F238E27FC236}">
                <a16:creationId xmlns:a16="http://schemas.microsoft.com/office/drawing/2014/main" id="{892CC3F3-5FD9-4C05-8414-46666ED2356F}"/>
              </a:ext>
            </a:extLst>
          </p:cNvPr>
          <p:cNvSpPr>
            <a:spLocks noGrp="1"/>
          </p:cNvSpPr>
          <p:nvPr>
            <p:ph idx="1"/>
          </p:nvPr>
        </p:nvSpPr>
        <p:spPr/>
        <p:txBody>
          <a:bodyPr>
            <a:noAutofit/>
          </a:bodyPr>
          <a:lstStyle/>
          <a:p>
            <a:pPr marL="0" indent="0">
              <a:buNone/>
            </a:pPr>
            <a:r>
              <a:rPr lang="en-US" sz="2400" dirty="0"/>
              <a:t>"Suppose you wish to predict the weather for Saturday, and you have some model that predicts Saturday's weather, given the weather of each day in the week. In the standard case, you would wait until Saturday and then adjust all your models. However, when it is, for example, Friday, you should have a pretty good idea of what the weather would be on Saturday - and thus be able to change, say, Saturday's model before Saturday arrives.“</a:t>
            </a:r>
          </a:p>
          <a:p>
            <a:pPr marL="0" indent="0">
              <a:buNone/>
            </a:pPr>
            <a:r>
              <a:rPr lang="en-US" sz="2400" dirty="0"/>
              <a:t>Suppose you are driving your car equipped with a GPS. At the start of your journey the GPS gives you an estimate of the arrival time (based on statistical data), as you drive and you hit traffic jams (or not), it refines its estimate and gives you other arrival times. You notice that at each portion of the trip you are provided with some estimate about the arrival time.</a:t>
            </a:r>
          </a:p>
          <a:p>
            <a:pPr marL="0" indent="0">
              <a:buNone/>
            </a:pPr>
            <a:r>
              <a:rPr lang="en-US" sz="2400" dirty="0"/>
              <a:t>Now suppose that your GPS does not give you any estimate but stores the data until you arrive then gives you a detailed report on how much time each part of the road took. Would this be useful for you ?</a:t>
            </a:r>
          </a:p>
        </p:txBody>
      </p:sp>
    </p:spTree>
    <p:extLst>
      <p:ext uri="{BB962C8B-B14F-4D97-AF65-F5344CB8AC3E}">
        <p14:creationId xmlns:p14="http://schemas.microsoft.com/office/powerpoint/2010/main" val="42635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0111D-C5AE-4509-90F2-2495B231E0E5}"/>
              </a:ext>
            </a:extLst>
          </p:cNvPr>
          <p:cNvSpPr>
            <a:spLocks noGrp="1"/>
          </p:cNvSpPr>
          <p:nvPr>
            <p:ph type="title"/>
          </p:nvPr>
        </p:nvSpPr>
        <p:spPr/>
        <p:txBody>
          <a:bodyPr/>
          <a:lstStyle/>
          <a:p>
            <a:r>
              <a:rPr lang="en-US" dirty="0"/>
              <a:t>Temporal difference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21E1A2F-A82D-4126-BD09-342232186C13}"/>
                  </a:ext>
                </a:extLst>
              </p:cNvPr>
              <p:cNvSpPr>
                <a:spLocks noGrp="1"/>
              </p:cNvSpPr>
              <p:nvPr>
                <p:ph idx="1"/>
              </p:nvPr>
            </p:nvSpPr>
            <p:spPr>
              <a:xfrm>
                <a:off x="838200" y="1279528"/>
                <a:ext cx="10515600" cy="4935218"/>
              </a:xfrm>
            </p:spPr>
            <p:txBody>
              <a:bodyPr>
                <a:normAutofit/>
              </a:bodyPr>
              <a:lstStyle/>
              <a:p>
                <a:pPr marL="0" indent="0">
                  <a:buNone/>
                </a:pPr>
                <a:r>
                  <a:rPr lang="en-US" dirty="0"/>
                  <a:t>Change in Q value before and after taking one time step</a:t>
                </a:r>
              </a:p>
              <a:p>
                <a:r>
                  <a:rPr lang="en-US" dirty="0"/>
                  <a:t>Q before/old (t-1): </a:t>
                </a:r>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endParaRPr lang="en-US" dirty="0"/>
              </a:p>
              <a:p>
                <a:r>
                  <a:rPr lang="en-US" dirty="0"/>
                  <a:t>Q after/new (t): </a:t>
                </a:r>
                <a14:m>
                  <m:oMath xmlns:m="http://schemas.openxmlformats.org/officeDocument/2006/math">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𝛾</m:t>
                    </m:r>
                    <m:func>
                      <m:funcPr>
                        <m:ctrlPr>
                          <a:rPr lang="en-US" i="1">
                            <a:latin typeface="Cambria Math" panose="02040503050406030204" pitchFamily="18" charset="0"/>
                            <a:ea typeface="Cambria Math" panose="02040503050406030204" pitchFamily="18" charset="0"/>
                          </a:rPr>
                        </m:ctrlPr>
                      </m:funcPr>
                      <m:fName>
                        <m:limLow>
                          <m:limLowPr>
                            <m:ctrlPr>
                              <a:rPr lang="en-US" i="1">
                                <a:latin typeface="Cambria Math" panose="02040503050406030204" pitchFamily="18" charset="0"/>
                                <a:ea typeface="Cambria Math" panose="02040503050406030204" pitchFamily="18" charset="0"/>
                              </a:rPr>
                            </m:ctrlPr>
                          </m:limLowPr>
                          <m:e>
                            <m:r>
                              <m:rPr>
                                <m:sty m:val="p"/>
                              </m:rPr>
                              <a:rPr lang="en-US">
                                <a:latin typeface="Cambria Math" panose="02040503050406030204" pitchFamily="18" charset="0"/>
                                <a:ea typeface="Cambria Math" panose="02040503050406030204" pitchFamily="18" charset="0"/>
                              </a:rPr>
                              <m:t>max</m:t>
                            </m:r>
                          </m:e>
                          <m:li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m:t>
                                </m:r>
                              </m:sup>
                            </m:sSup>
                          </m:lim>
                        </m:limLow>
                      </m:fName>
                      <m:e>
                        <m:r>
                          <a:rPr lang="en-US" i="1" smtClean="0">
                            <a:latin typeface="Cambria Math" panose="02040503050406030204" pitchFamily="18" charset="0"/>
                            <a:ea typeface="Cambria Math" panose="02040503050406030204" pitchFamily="18" charset="0"/>
                          </a:rPr>
                          <m:t>𝑄</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m:t>
                                </m:r>
                              </m:sup>
                            </m:sSup>
                          </m:e>
                        </m:d>
                      </m:e>
                    </m:func>
                  </m:oMath>
                </a14:m>
                <a:endParaRPr lang="en-US" dirty="0"/>
              </a:p>
              <a:p>
                <a:pPr marL="0" indent="0">
                  <a:buNone/>
                </a:pPr>
                <a:endParaRPr lang="en-US" sz="800"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𝑇𝐷</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𝑅</m:t>
                          </m:r>
                        </m:e>
                        <m:sub>
                          <m:r>
                            <a:rPr lang="en-US" i="1">
                              <a:latin typeface="Cambria Math" panose="02040503050406030204" pitchFamily="18" charset="0"/>
                            </a:rPr>
                            <m:t>𝑡</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𝛾</m:t>
                      </m:r>
                      <m:func>
                        <m:funcPr>
                          <m:ctrlPr>
                            <a:rPr lang="en-US" i="1">
                              <a:latin typeface="Cambria Math" panose="02040503050406030204" pitchFamily="18" charset="0"/>
                              <a:ea typeface="Cambria Math" panose="02040503050406030204" pitchFamily="18" charset="0"/>
                            </a:rPr>
                          </m:ctrlPr>
                        </m:funcPr>
                        <m:fName>
                          <m:limLow>
                            <m:limLowPr>
                              <m:ctrlPr>
                                <a:rPr lang="en-US" i="1">
                                  <a:latin typeface="Cambria Math" panose="02040503050406030204" pitchFamily="18" charset="0"/>
                                  <a:ea typeface="Cambria Math" panose="02040503050406030204" pitchFamily="18" charset="0"/>
                                </a:rPr>
                              </m:ctrlPr>
                            </m:limLowPr>
                            <m:e>
                              <m:r>
                                <m:rPr>
                                  <m:sty m:val="p"/>
                                </m:rPr>
                                <a:rPr lang="en-US">
                                  <a:latin typeface="Cambria Math" panose="02040503050406030204" pitchFamily="18" charset="0"/>
                                  <a:ea typeface="Cambria Math" panose="02040503050406030204" pitchFamily="18" charset="0"/>
                                </a:rPr>
                                <m:t>max</m:t>
                              </m:r>
                            </m:e>
                            <m:li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m:t>
                                  </m:r>
                                </m:sup>
                              </m:sSup>
                            </m:lim>
                          </m:limLow>
                        </m:fName>
                        <m:e>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𝑡</m:t>
                              </m:r>
                            </m:sub>
                          </m:sSub>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m:t>
                                  </m:r>
                                </m:sup>
                              </m:sSup>
                            </m:e>
                          </m:d>
                        </m:e>
                      </m:func>
                      <m:r>
                        <a:rPr lang="en-US" b="0"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𝑡</m:t>
                          </m:r>
                          <m:r>
                            <a:rPr lang="en-US" b="0" i="1" smtClean="0">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m:oMathPara>
                </a14:m>
                <a:endParaRPr lang="en-US" dirty="0"/>
              </a:p>
              <a:p>
                <a:pPr marL="0" indent="0">
                  <a:buNone/>
                </a:pPr>
                <a:endParaRPr lang="en-US" sz="1100" dirty="0"/>
              </a:p>
              <a:p>
                <a:pPr marL="0" indent="0">
                  <a:buNone/>
                </a:pPr>
                <a:r>
                  <a:rPr lang="en-US" dirty="0"/>
                  <a:t>We want to update the Q values step by step based on new iterations...</a:t>
                </a:r>
              </a:p>
              <a:p>
                <a:pPr marL="0" indent="0">
                  <a:buNone/>
                </a:pPr>
                <a:endParaRPr lang="en-US" sz="600" dirty="0"/>
              </a:p>
              <a:p>
                <a:pPr marL="0" indent="0" algn="ctr">
                  <a:buNone/>
                </a:pPr>
                <a14:m>
                  <m:oMathPara xmlns:m="http://schemas.openxmlformats.org/officeDocument/2006/math">
                    <m:oMathParaPr>
                      <m:jc m:val="center"/>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𝑄</m:t>
                          </m:r>
                        </m:e>
                        <m:sub>
                          <m:r>
                            <a:rPr lang="en-US" sz="3200" i="1">
                              <a:latin typeface="Cambria Math" panose="02040503050406030204" pitchFamily="18" charset="0"/>
                            </a:rPr>
                            <m:t>𝑡</m:t>
                          </m:r>
                        </m:sub>
                      </m:sSub>
                      <m:d>
                        <m:dPr>
                          <m:ctrlPr>
                            <a:rPr lang="en-US" sz="3200" i="1">
                              <a:latin typeface="Cambria Math" panose="02040503050406030204" pitchFamily="18" charset="0"/>
                            </a:rPr>
                          </m:ctrlPr>
                        </m:dPr>
                        <m:e>
                          <m:r>
                            <a:rPr lang="en-US" sz="3200" i="1">
                              <a:latin typeface="Cambria Math" panose="02040503050406030204" pitchFamily="18" charset="0"/>
                            </a:rPr>
                            <m:t>𝑠</m:t>
                          </m:r>
                          <m:r>
                            <a:rPr lang="en-US" sz="3200" i="1">
                              <a:latin typeface="Cambria Math" panose="02040503050406030204" pitchFamily="18" charset="0"/>
                            </a:rPr>
                            <m:t>,</m:t>
                          </m:r>
                          <m:r>
                            <a:rPr lang="en-US" sz="3200" i="1">
                              <a:latin typeface="Cambria Math" panose="02040503050406030204" pitchFamily="18" charset="0"/>
                            </a:rPr>
                            <m:t>𝑎</m:t>
                          </m:r>
                        </m:e>
                      </m:d>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𝑄</m:t>
                          </m:r>
                        </m:e>
                        <m:sub>
                          <m:r>
                            <a:rPr lang="en-US" sz="3200" i="1">
                              <a:latin typeface="Cambria Math" panose="02040503050406030204" pitchFamily="18" charset="0"/>
                            </a:rPr>
                            <m:t>𝑡</m:t>
                          </m:r>
                          <m:r>
                            <a:rPr lang="en-US" sz="3200" i="1">
                              <a:latin typeface="Cambria Math" panose="02040503050406030204" pitchFamily="18" charset="0"/>
                            </a:rPr>
                            <m:t>−1</m:t>
                          </m:r>
                        </m:sub>
                      </m:sSub>
                      <m:d>
                        <m:dPr>
                          <m:ctrlPr>
                            <a:rPr lang="en-US" sz="3200" i="1">
                              <a:latin typeface="Cambria Math" panose="02040503050406030204" pitchFamily="18" charset="0"/>
                            </a:rPr>
                          </m:ctrlPr>
                        </m:dPr>
                        <m:e>
                          <m:r>
                            <a:rPr lang="en-US" sz="3200" i="1">
                              <a:latin typeface="Cambria Math" panose="02040503050406030204" pitchFamily="18" charset="0"/>
                            </a:rPr>
                            <m:t>𝑠</m:t>
                          </m:r>
                          <m:r>
                            <a:rPr lang="en-US" sz="3200" i="1">
                              <a:latin typeface="Cambria Math" panose="02040503050406030204" pitchFamily="18" charset="0"/>
                            </a:rPr>
                            <m:t>,</m:t>
                          </m:r>
                          <m:r>
                            <a:rPr lang="en-US" sz="3200" i="1">
                              <a:latin typeface="Cambria Math" panose="02040503050406030204" pitchFamily="18" charset="0"/>
                            </a:rPr>
                            <m:t>𝑎</m:t>
                          </m:r>
                        </m:e>
                      </m:d>
                      <m:r>
                        <a:rPr lang="en-US" sz="3200" b="0" i="1" smtClean="0">
                          <a:latin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𝛼</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𝑇𝐷</m:t>
                          </m:r>
                        </m:e>
                        <m:sub>
                          <m:r>
                            <a:rPr lang="en-US" sz="3200" b="0" i="1" smtClean="0">
                              <a:latin typeface="Cambria Math" panose="02040503050406030204" pitchFamily="18" charset="0"/>
                              <a:ea typeface="Cambria Math" panose="02040503050406030204" pitchFamily="18" charset="0"/>
                            </a:rPr>
                            <m:t>𝑡</m:t>
                          </m:r>
                        </m:sub>
                      </m:sSub>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𝑠</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𝑎</m:t>
                          </m:r>
                        </m:e>
                      </m:d>
                    </m:oMath>
                  </m:oMathPara>
                </a14:m>
                <a:endParaRPr lang="en-US" sz="3200" b="0" dirty="0">
                  <a:ea typeface="Cambria Math" panose="02040503050406030204" pitchFamily="18" charset="0"/>
                </a:endParaRPr>
              </a:p>
              <a:p>
                <a:pPr marL="0" indent="0" algn="ctr">
                  <a:buNone/>
                </a:pPr>
                <a:endParaRPr lang="en-US" sz="1300" b="0" dirty="0">
                  <a:ea typeface="Cambria Math" panose="02040503050406030204" pitchFamily="18" charset="0"/>
                </a:endParaRPr>
              </a:p>
              <a:p>
                <a:pPr marL="0" indent="0" algn="ctr">
                  <a:buNone/>
                </a:pPr>
                <a14:m>
                  <m:oMathPara xmlns:m="http://schemas.openxmlformats.org/officeDocument/2006/math">
                    <m:oMathParaPr>
                      <m:jc m:val="center"/>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𝑡</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𝑡</m:t>
                          </m:r>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𝜶</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𝑅</m:t>
                              </m:r>
                            </m:e>
                            <m:sub>
                              <m:r>
                                <a:rPr lang="en-US" i="1">
                                  <a:latin typeface="Cambria Math" panose="02040503050406030204" pitchFamily="18" charset="0"/>
                                </a:rPr>
                                <m:t>𝑡</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𝛾</m:t>
                          </m:r>
                          <m:func>
                            <m:funcPr>
                              <m:ctrlPr>
                                <a:rPr lang="en-US" i="1">
                                  <a:latin typeface="Cambria Math" panose="02040503050406030204" pitchFamily="18" charset="0"/>
                                  <a:ea typeface="Cambria Math" panose="02040503050406030204" pitchFamily="18" charset="0"/>
                                </a:rPr>
                              </m:ctrlPr>
                            </m:funcPr>
                            <m:fName>
                              <m:limLow>
                                <m:limLowPr>
                                  <m:ctrlPr>
                                    <a:rPr lang="en-US" i="1">
                                      <a:latin typeface="Cambria Math" panose="02040503050406030204" pitchFamily="18" charset="0"/>
                                      <a:ea typeface="Cambria Math" panose="02040503050406030204" pitchFamily="18" charset="0"/>
                                    </a:rPr>
                                  </m:ctrlPr>
                                </m:limLowPr>
                                <m:e>
                                  <m:r>
                                    <m:rPr>
                                      <m:sty m:val="p"/>
                                    </m:rPr>
                                    <a:rPr lang="en-US">
                                      <a:latin typeface="Cambria Math" panose="02040503050406030204" pitchFamily="18" charset="0"/>
                                      <a:ea typeface="Cambria Math" panose="02040503050406030204" pitchFamily="18" charset="0"/>
                                    </a:rPr>
                                    <m:t>max</m:t>
                                  </m:r>
                                </m:e>
                                <m:li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m:t>
                                      </m:r>
                                    </m:sup>
                                  </m:sSup>
                                </m:lim>
                              </m:limLow>
                            </m:fName>
                            <m:e>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𝑡</m:t>
                                  </m:r>
                                </m:sub>
                              </m:sSub>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m:t>
                                      </m:r>
                                    </m:sup>
                                  </m:sSup>
                                </m:e>
                              </m:d>
                            </m:e>
                          </m:func>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𝑡</m:t>
                              </m:r>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oMath>
                  </m:oMathPara>
                </a14:m>
                <a:endParaRPr lang="en-US" dirty="0"/>
              </a:p>
            </p:txBody>
          </p:sp>
        </mc:Choice>
        <mc:Fallback>
          <p:sp>
            <p:nvSpPr>
              <p:cNvPr id="3" name="Content Placeholder 2">
                <a:extLst>
                  <a:ext uri="{FF2B5EF4-FFF2-40B4-BE49-F238E27FC236}">
                    <a16:creationId xmlns:a16="http://schemas.microsoft.com/office/drawing/2014/main" id="{221E1A2F-A82D-4126-BD09-342232186C13}"/>
                  </a:ext>
                </a:extLst>
              </p:cNvPr>
              <p:cNvSpPr>
                <a:spLocks noGrp="1" noRot="1" noChangeAspect="1" noMove="1" noResize="1" noEditPoints="1" noAdjustHandles="1" noChangeArrowheads="1" noChangeShapeType="1" noTextEdit="1"/>
              </p:cNvSpPr>
              <p:nvPr>
                <p:ph idx="1"/>
              </p:nvPr>
            </p:nvSpPr>
            <p:spPr>
              <a:xfrm>
                <a:off x="838200" y="1279528"/>
                <a:ext cx="10515600" cy="4935218"/>
              </a:xfrm>
              <a:blipFill>
                <a:blip r:embed="rId3"/>
                <a:stretch>
                  <a:fillRect l="-1217" t="-2101" r="-464"/>
                </a:stretch>
              </a:blipFill>
            </p:spPr>
            <p:txBody>
              <a:bodyPr/>
              <a:lstStyle/>
              <a:p>
                <a:r>
                  <a:rPr lang="en-US">
                    <a:noFill/>
                  </a:rPr>
                  <a:t> </a:t>
                </a:r>
              </a:p>
            </p:txBody>
          </p:sp>
        </mc:Fallback>
      </mc:AlternateContent>
      <p:sp>
        <p:nvSpPr>
          <p:cNvPr id="4" name="Rectangle: Rounded Corners 3">
            <a:extLst>
              <a:ext uri="{FF2B5EF4-FFF2-40B4-BE49-F238E27FC236}">
                <a16:creationId xmlns:a16="http://schemas.microsoft.com/office/drawing/2014/main" id="{52F9DB4E-7FA0-4515-9BB9-CB7B9C144CE6}"/>
              </a:ext>
            </a:extLst>
          </p:cNvPr>
          <p:cNvSpPr/>
          <p:nvPr/>
        </p:nvSpPr>
        <p:spPr>
          <a:xfrm>
            <a:off x="2646680" y="2923990"/>
            <a:ext cx="3990788" cy="800100"/>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6A432D33-7FAC-4C96-A61A-C97E5F440C0B}"/>
              </a:ext>
            </a:extLst>
          </p:cNvPr>
          <p:cNvSpPr/>
          <p:nvPr/>
        </p:nvSpPr>
        <p:spPr>
          <a:xfrm>
            <a:off x="6946977" y="2912673"/>
            <a:ext cx="1587500" cy="8001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peech Bubble: Rectangle 5">
            <a:extLst>
              <a:ext uri="{FF2B5EF4-FFF2-40B4-BE49-F238E27FC236}">
                <a16:creationId xmlns:a16="http://schemas.microsoft.com/office/drawing/2014/main" id="{3B9C0DD9-5378-4A50-BEAA-B7E892298D78}"/>
              </a:ext>
            </a:extLst>
          </p:cNvPr>
          <p:cNvSpPr/>
          <p:nvPr/>
        </p:nvSpPr>
        <p:spPr>
          <a:xfrm>
            <a:off x="6903945" y="3747137"/>
            <a:ext cx="1256850" cy="666858"/>
          </a:xfrm>
          <a:prstGeom prst="wedgeRectCallout">
            <a:avLst>
              <a:gd name="adj1" fmla="val -13855"/>
              <a:gd name="adj2" fmla="val 91889"/>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0000"/>
                </a:solidFill>
              </a:rPr>
              <a:t>Learning Rate</a:t>
            </a:r>
            <a:endParaRPr lang="en-US" sz="2000" b="1" dirty="0">
              <a:solidFill>
                <a:srgbClr val="FF0000"/>
              </a:solidFill>
            </a:endParaRPr>
          </a:p>
        </p:txBody>
      </p:sp>
    </p:spTree>
    <p:extLst>
      <p:ext uri="{BB962C8B-B14F-4D97-AF65-F5344CB8AC3E}">
        <p14:creationId xmlns:p14="http://schemas.microsoft.com/office/powerpoint/2010/main" val="220085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C797-145D-42C7-B9E3-B6102183BC7D}"/>
              </a:ext>
            </a:extLst>
          </p:cNvPr>
          <p:cNvSpPr>
            <a:spLocks noGrp="1"/>
          </p:cNvSpPr>
          <p:nvPr>
            <p:ph type="title"/>
          </p:nvPr>
        </p:nvSpPr>
        <p:spPr>
          <a:xfrm>
            <a:off x="838200" y="365127"/>
            <a:ext cx="10515600" cy="726254"/>
          </a:xfrm>
        </p:spPr>
        <p:txBody>
          <a:bodyPr/>
          <a:lstStyle/>
          <a:p>
            <a:r>
              <a:rPr lang="en-US" dirty="0"/>
              <a:t>Exploration vs. Exploitation tradeoff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E32474-9673-4A87-B962-54B1491D1357}"/>
                  </a:ext>
                </a:extLst>
              </p:cNvPr>
              <p:cNvSpPr>
                <a:spLocks noGrp="1"/>
              </p:cNvSpPr>
              <p:nvPr>
                <p:ph idx="1"/>
              </p:nvPr>
            </p:nvSpPr>
            <p:spPr>
              <a:xfrm>
                <a:off x="838200" y="1224116"/>
                <a:ext cx="10515600" cy="4990629"/>
              </a:xfrm>
            </p:spPr>
            <p:txBody>
              <a:bodyPr>
                <a:normAutofit/>
              </a:bodyPr>
              <a:lstStyle/>
              <a:p>
                <a:pPr marL="0" indent="0">
                  <a:buNone/>
                </a:pPr>
                <a:r>
                  <a:rPr lang="en-US" sz="3000" dirty="0"/>
                  <a:t>Determined by the value for </a:t>
                </a:r>
                <a:r>
                  <a:rPr lang="en-US" sz="3000" b="1" dirty="0"/>
                  <a:t>Learning Rate</a:t>
                </a:r>
                <a:r>
                  <a:rPr lang="en-US" sz="3000" dirty="0"/>
                  <a:t> (0 to 1)</a:t>
                </a:r>
                <a:endParaRPr lang="en-US" sz="3000" b="1" dirty="0"/>
              </a:p>
              <a:p>
                <a:r>
                  <a:rPr lang="en-US" dirty="0"/>
                  <a:t>Exploit: Make the best decision given current information (extreme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t> ≈ 0)</a:t>
                </a:r>
              </a:p>
              <a:p>
                <a:r>
                  <a:rPr lang="en-US" dirty="0"/>
                  <a:t>Explore: Gather more information (extreme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t> ≈ 1)</a:t>
                </a:r>
              </a:p>
              <a:p>
                <a:endParaRPr lang="en-US" sz="500" dirty="0"/>
              </a:p>
              <a:p>
                <a:r>
                  <a:rPr lang="en-US" dirty="0"/>
                  <a:t>Restaurant Selection</a:t>
                </a:r>
              </a:p>
              <a:p>
                <a:pPr lvl="1"/>
                <a:r>
                  <a:rPr lang="en-US" dirty="0"/>
                  <a:t>Exploitation: Go to your favorite restaurant </a:t>
                </a:r>
              </a:p>
              <a:p>
                <a:pPr lvl="1"/>
                <a:r>
                  <a:rPr lang="en-US" dirty="0"/>
                  <a:t>Exploration: Try a new restaurant </a:t>
                </a:r>
              </a:p>
              <a:p>
                <a:r>
                  <a:rPr lang="en-US" dirty="0"/>
                  <a:t>Game Playing </a:t>
                </a:r>
              </a:p>
              <a:p>
                <a:pPr lvl="1"/>
                <a:r>
                  <a:rPr lang="en-US" dirty="0"/>
                  <a:t>Exploitation: Play the move you believe is best </a:t>
                </a:r>
              </a:p>
              <a:p>
                <a:pPr lvl="1"/>
                <a:r>
                  <a:rPr lang="en-US" dirty="0"/>
                  <a:t>Exploration: Play an experimental move </a:t>
                </a:r>
              </a:p>
            </p:txBody>
          </p:sp>
        </mc:Choice>
        <mc:Fallback xmlns="">
          <p:sp>
            <p:nvSpPr>
              <p:cNvPr id="3" name="Content Placeholder 2">
                <a:extLst>
                  <a:ext uri="{FF2B5EF4-FFF2-40B4-BE49-F238E27FC236}">
                    <a16:creationId xmlns:a16="http://schemas.microsoft.com/office/drawing/2014/main" id="{40E32474-9673-4A87-B962-54B1491D1357}"/>
                  </a:ext>
                </a:extLst>
              </p:cNvPr>
              <p:cNvSpPr>
                <a:spLocks noGrp="1" noRot="1" noChangeAspect="1" noMove="1" noResize="1" noEditPoints="1" noAdjustHandles="1" noChangeArrowheads="1" noChangeShapeType="1" noTextEdit="1"/>
              </p:cNvSpPr>
              <p:nvPr>
                <p:ph idx="1"/>
              </p:nvPr>
            </p:nvSpPr>
            <p:spPr>
              <a:xfrm>
                <a:off x="838200" y="1224116"/>
                <a:ext cx="10515600" cy="4990629"/>
              </a:xfrm>
              <a:blipFill>
                <a:blip r:embed="rId3"/>
                <a:stretch>
                  <a:fillRect l="-1391" t="-2445"/>
                </a:stretch>
              </a:blipFill>
            </p:spPr>
            <p:txBody>
              <a:bodyPr/>
              <a:lstStyle/>
              <a:p>
                <a:r>
                  <a:rPr lang="en-US">
                    <a:noFill/>
                  </a:rPr>
                  <a:t> </a:t>
                </a:r>
              </a:p>
            </p:txBody>
          </p:sp>
        </mc:Fallback>
      </mc:AlternateContent>
    </p:spTree>
    <p:extLst>
      <p:ext uri="{BB962C8B-B14F-4D97-AF65-F5344CB8AC3E}">
        <p14:creationId xmlns:p14="http://schemas.microsoft.com/office/powerpoint/2010/main" val="2407929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5FDED-2B1C-413A-95FC-212F524A03E8}"/>
              </a:ext>
            </a:extLst>
          </p:cNvPr>
          <p:cNvSpPr>
            <a:spLocks noGrp="1"/>
          </p:cNvSpPr>
          <p:nvPr>
            <p:ph type="title"/>
          </p:nvPr>
        </p:nvSpPr>
        <p:spPr/>
        <p:txBody>
          <a:bodyPr/>
          <a:lstStyle/>
          <a:p>
            <a:r>
              <a:rPr lang="en-US" dirty="0"/>
              <a:t>Q-learning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E893D1-C79C-4BBD-9822-2452F052818E}"/>
                  </a:ext>
                </a:extLst>
              </p:cNvPr>
              <p:cNvSpPr>
                <a:spLocks noGrp="1"/>
              </p:cNvSpPr>
              <p:nvPr>
                <p:ph idx="1"/>
              </p:nvPr>
            </p:nvSpPr>
            <p:spPr/>
            <p:txBody>
              <a:bodyPr>
                <a:normAutofit lnSpcReduction="10000"/>
              </a:bodyPr>
              <a:lstStyle/>
              <a:p>
                <a:pPr marL="0" indent="0">
                  <a:buNone/>
                </a:pPr>
                <a:r>
                  <a:rPr lang="en-US" sz="2400" dirty="0"/>
                  <a:t>Initialization:</a:t>
                </a:r>
              </a:p>
              <a:p>
                <a:r>
                  <a:rPr lang="en-US" sz="2400" dirty="0"/>
                  <a:t>Initialize all Q-values to 0 (or some small random value): for each s and a, Q</a:t>
                </a:r>
                <a:r>
                  <a:rPr lang="en-US" sz="2400" baseline="-25000" dirty="0"/>
                  <a:t>0</a:t>
                </a:r>
                <a:r>
                  <a:rPr lang="en-US" sz="2400" dirty="0"/>
                  <a:t>(</a:t>
                </a:r>
                <a:r>
                  <a:rPr lang="en-US" sz="2400" dirty="0" err="1"/>
                  <a:t>s,a</a:t>
                </a:r>
                <a:r>
                  <a:rPr lang="en-US" sz="2400" dirty="0"/>
                  <a:t>)=0</a:t>
                </a:r>
              </a:p>
              <a:p>
                <a:r>
                  <a:rPr lang="en-US" sz="2400" dirty="0"/>
                  <a:t>Start in the initial state s</a:t>
                </a:r>
                <a:r>
                  <a:rPr lang="en-US" sz="2400" baseline="-25000" dirty="0"/>
                  <a:t>0 </a:t>
                </a:r>
                <a:r>
                  <a:rPr lang="en-US" sz="2400" dirty="0"/>
                  <a:t>. Take a random possible action to reach s</a:t>
                </a:r>
                <a:r>
                  <a:rPr lang="en-US" sz="2400" baseline="-25000" dirty="0"/>
                  <a:t>1</a:t>
                </a:r>
              </a:p>
              <a:p>
                <a:pPr marL="0" indent="0">
                  <a:buNone/>
                </a:pPr>
                <a:r>
                  <a:rPr lang="en-US" sz="2400" dirty="0"/>
                  <a:t>For each t ≥ 1, repeat (e.g., for 1000 times):</a:t>
                </a:r>
              </a:p>
              <a:p>
                <a:pPr marL="514350" indent="-514350">
                  <a:buFont typeface="+mj-lt"/>
                  <a:buAutoNum type="arabicPeriod"/>
                </a:pPr>
                <a:r>
                  <a:rPr lang="en-US" sz="2400" dirty="0"/>
                  <a:t>Select a random state </a:t>
                </a:r>
                <a:r>
                  <a:rPr lang="en-US" sz="2400" dirty="0" err="1"/>
                  <a:t>s</a:t>
                </a:r>
                <a:r>
                  <a:rPr lang="en-US" sz="2400" baseline="-25000" dirty="0" err="1"/>
                  <a:t>t</a:t>
                </a:r>
                <a:r>
                  <a:rPr lang="en-US" sz="2400" dirty="0"/>
                  <a:t> from possible states S</a:t>
                </a:r>
              </a:p>
              <a:p>
                <a:pPr marL="514350" indent="-514350">
                  <a:buFont typeface="+mj-lt"/>
                  <a:buAutoNum type="arabicPeriod"/>
                </a:pPr>
                <a:r>
                  <a:rPr lang="en-US" sz="2400" dirty="0"/>
                  <a:t>Play a random action a</a:t>
                </a:r>
                <a:r>
                  <a:rPr lang="en-US" sz="2400" baseline="-25000" dirty="0"/>
                  <a:t>t</a:t>
                </a:r>
                <a:r>
                  <a:rPr lang="en-US" sz="2400" dirty="0"/>
                  <a:t> that can lead to next possible state; i.e., such that R(</a:t>
                </a:r>
                <a:r>
                  <a:rPr lang="en-US" sz="2400" dirty="0" err="1"/>
                  <a:t>s</a:t>
                </a:r>
                <a:r>
                  <a:rPr lang="en-US" sz="2400" baseline="-25000" dirty="0" err="1"/>
                  <a:t>t</a:t>
                </a:r>
                <a:r>
                  <a:rPr lang="en-US" sz="2400" dirty="0" err="1"/>
                  <a:t>,a</a:t>
                </a:r>
                <a:r>
                  <a:rPr lang="en-US" sz="2400" baseline="-25000" dirty="0" err="1"/>
                  <a:t>t</a:t>
                </a:r>
                <a:r>
                  <a:rPr lang="en-US" sz="2400" dirty="0"/>
                  <a:t>)&gt;0 </a:t>
                </a:r>
              </a:p>
              <a:p>
                <a:pPr marL="514350" indent="-514350">
                  <a:buFont typeface="+mj-lt"/>
                  <a:buAutoNum type="arabicPeriod"/>
                </a:pPr>
                <a:r>
                  <a:rPr lang="en-US" sz="2400" dirty="0"/>
                  <a:t>We reach the next state s</a:t>
                </a:r>
                <a:r>
                  <a:rPr lang="en-US" sz="2400" baseline="-25000" dirty="0"/>
                  <a:t>t+1</a:t>
                </a:r>
                <a:r>
                  <a:rPr lang="en-US" sz="2400" dirty="0"/>
                  <a:t> and get reward R(</a:t>
                </a:r>
                <a:r>
                  <a:rPr lang="en-US" sz="2400" dirty="0" err="1"/>
                  <a:t>s</a:t>
                </a:r>
                <a:r>
                  <a:rPr lang="en-US" sz="2400" baseline="-25000" dirty="0" err="1"/>
                  <a:t>t</a:t>
                </a:r>
                <a:r>
                  <a:rPr lang="en-US" sz="2400" dirty="0" err="1"/>
                  <a:t>,a</a:t>
                </a:r>
                <a:r>
                  <a:rPr lang="en-US" sz="2400" baseline="-25000" dirty="0" err="1"/>
                  <a:t>t</a:t>
                </a:r>
                <a:r>
                  <a:rPr lang="en-US" sz="2400" dirty="0"/>
                  <a:t>) </a:t>
                </a:r>
              </a:p>
              <a:p>
                <a:pPr marL="514350" indent="-514350">
                  <a:buFont typeface="+mj-lt"/>
                  <a:buAutoNum type="arabicPeriod"/>
                </a:pPr>
                <a:r>
                  <a:rPr lang="en-US" sz="2400" dirty="0"/>
                  <a:t>Compute the temporal difference </a:t>
                </a:r>
                <a:r>
                  <a:rPr lang="en-US" sz="2400" dirty="0" err="1"/>
                  <a:t>TD</a:t>
                </a:r>
                <a:r>
                  <a:rPr lang="en-US" sz="2400" baseline="-25000" dirty="0" err="1"/>
                  <a:t>t</a:t>
                </a:r>
                <a:r>
                  <a:rPr lang="en-US" sz="2400" dirty="0"/>
                  <a:t>(</a:t>
                </a:r>
                <a:r>
                  <a:rPr lang="en-US" sz="2400" dirty="0" err="1"/>
                  <a:t>s</a:t>
                </a:r>
                <a:r>
                  <a:rPr lang="en-US" sz="2400" baseline="-25000" dirty="0" err="1"/>
                  <a:t>t</a:t>
                </a:r>
                <a:r>
                  <a:rPr lang="en-US" sz="2400" dirty="0" err="1"/>
                  <a:t>,a</a:t>
                </a:r>
                <a:r>
                  <a:rPr lang="en-US" sz="2400" baseline="-25000" dirty="0" err="1"/>
                  <a:t>t</a:t>
                </a:r>
                <a:r>
                  <a:rPr lang="en-US" sz="2400" dirty="0"/>
                  <a:t>)</a:t>
                </a:r>
              </a:p>
              <a:p>
                <a:pPr marL="514350" indent="-514350">
                  <a:buFont typeface="+mj-lt"/>
                  <a:buAutoNum type="arabicPeriod"/>
                </a:pPr>
                <a:r>
                  <a:rPr lang="en-US" sz="2400" dirty="0"/>
                  <a:t>Update the Q-value by applying the bellman equation </a:t>
                </a:r>
                <a:endParaRPr lang="en-US" sz="2400" i="1" dirty="0">
                  <a:latin typeface="Cambria Math" panose="02040503050406030204" pitchFamily="18" charset="0"/>
                </a:endParaRPr>
              </a:p>
              <a:p>
                <a:pPr marL="457200" lvl="1" indent="0">
                  <a:buNone/>
                </a:pPr>
                <a14:m>
                  <m:oMathPara xmlns:m="http://schemas.openxmlformats.org/officeDocument/2006/math">
                    <m:oMathParaPr>
                      <m:jc m:val="righ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𝑄</m:t>
                          </m:r>
                        </m:e>
                        <m:sub>
                          <m:r>
                            <a:rPr lang="en-US" sz="2000" i="1">
                              <a:latin typeface="Cambria Math" panose="02040503050406030204" pitchFamily="18" charset="0"/>
                            </a:rPr>
                            <m:t>𝑡</m:t>
                          </m:r>
                        </m:sub>
                      </m:sSub>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b="0" i="1" baseline="-25000" smtClean="0">
                              <a:latin typeface="Cambria Math" panose="02040503050406030204" pitchFamily="18" charset="0"/>
                            </a:rPr>
                            <m:t>𝑡</m:t>
                          </m:r>
                          <m:r>
                            <a:rPr lang="en-US" sz="2000" i="1">
                              <a:latin typeface="Cambria Math" panose="02040503050406030204" pitchFamily="18" charset="0"/>
                            </a:rPr>
                            <m:t>,</m:t>
                          </m:r>
                          <m:r>
                            <a:rPr lang="en-US" sz="2000" i="1">
                              <a:latin typeface="Cambria Math" panose="02040503050406030204" pitchFamily="18" charset="0"/>
                            </a:rPr>
                            <m:t>𝑎𝑡</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𝑄</m:t>
                          </m:r>
                        </m:e>
                        <m:sub>
                          <m:r>
                            <a:rPr lang="en-US" sz="2000" i="1">
                              <a:latin typeface="Cambria Math" panose="02040503050406030204" pitchFamily="18" charset="0"/>
                            </a:rPr>
                            <m:t>𝑡</m:t>
                          </m:r>
                          <m:r>
                            <a:rPr lang="en-US" sz="2000" i="1">
                              <a:latin typeface="Cambria Math" panose="02040503050406030204" pitchFamily="18" charset="0"/>
                            </a:rPr>
                            <m:t>−1</m:t>
                          </m:r>
                        </m:sub>
                      </m:sSub>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b="0" i="1" baseline="-25000" smtClean="0">
                              <a:latin typeface="Cambria Math" panose="02040503050406030204" pitchFamily="18" charset="0"/>
                            </a:rPr>
                            <m:t>𝑡</m:t>
                          </m:r>
                          <m:r>
                            <a:rPr lang="en-US" sz="2000" i="1">
                              <a:latin typeface="Cambria Math" panose="02040503050406030204" pitchFamily="18" charset="0"/>
                            </a:rPr>
                            <m:t>,</m:t>
                          </m:r>
                          <m:r>
                            <a:rPr lang="en-US" sz="2000" i="1">
                              <a:latin typeface="Cambria Math" panose="02040503050406030204" pitchFamily="18" charset="0"/>
                            </a:rPr>
                            <m:t>𝑎𝑡</m:t>
                          </m:r>
                        </m:e>
                      </m:d>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𝑇𝐷</m:t>
                          </m:r>
                        </m:e>
                        <m:sub>
                          <m:r>
                            <a:rPr lang="en-US" sz="2000" i="1">
                              <a:latin typeface="Cambria Math" panose="02040503050406030204" pitchFamily="18" charset="0"/>
                              <a:ea typeface="Cambria Math" panose="02040503050406030204" pitchFamily="18" charset="0"/>
                            </a:rPr>
                            <m:t>𝑡</m:t>
                          </m:r>
                        </m:sub>
                      </m:sSub>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𝑠</m:t>
                          </m:r>
                          <m:r>
                            <a:rPr lang="en-US" sz="2000" b="0" i="1" baseline="-25000" smtClean="0">
                              <a:latin typeface="Cambria Math" panose="02040503050406030204" pitchFamily="18" charset="0"/>
                              <a:ea typeface="Cambria Math" panose="02040503050406030204" pitchFamily="18" charset="0"/>
                            </a:rPr>
                            <m:t>𝑡</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𝑎𝑡</m:t>
                          </m:r>
                        </m:e>
                      </m:d>
                      <m:r>
                        <a:rPr lang="en-US" sz="2000" b="0" i="1" smtClean="0">
                          <a:latin typeface="Cambria Math" panose="02040503050406030204" pitchFamily="18" charset="0"/>
                          <a:ea typeface="Cambria Math" panose="02040503050406030204" pitchFamily="18" charset="0"/>
                        </a:rPr>
                        <m:t> </m:t>
                      </m:r>
                    </m:oMath>
                  </m:oMathPara>
                </a14:m>
                <a:endParaRPr lang="en-US" sz="2000" dirty="0"/>
              </a:p>
            </p:txBody>
          </p:sp>
        </mc:Choice>
        <mc:Fallback xmlns="">
          <p:sp>
            <p:nvSpPr>
              <p:cNvPr id="3" name="Content Placeholder 2">
                <a:extLst>
                  <a:ext uri="{FF2B5EF4-FFF2-40B4-BE49-F238E27FC236}">
                    <a16:creationId xmlns:a16="http://schemas.microsoft.com/office/drawing/2014/main" id="{2EE893D1-C79C-4BBD-9822-2452F052818E}"/>
                  </a:ext>
                </a:extLst>
              </p:cNvPr>
              <p:cNvSpPr>
                <a:spLocks noGrp="1" noRot="1" noChangeAspect="1" noMove="1" noResize="1" noEditPoints="1" noAdjustHandles="1" noChangeArrowheads="1" noChangeShapeType="1" noTextEdit="1"/>
              </p:cNvSpPr>
              <p:nvPr>
                <p:ph idx="1"/>
              </p:nvPr>
            </p:nvSpPr>
            <p:spPr>
              <a:blipFill>
                <a:blip r:embed="rId3"/>
                <a:stretch>
                  <a:fillRect l="-928" t="-2405"/>
                </a:stretch>
              </a:blipFill>
            </p:spPr>
            <p:txBody>
              <a:bodyPr/>
              <a:lstStyle/>
              <a:p>
                <a:r>
                  <a:rPr lang="en-US">
                    <a:noFill/>
                  </a:rPr>
                  <a:t> </a:t>
                </a:r>
              </a:p>
            </p:txBody>
          </p:sp>
        </mc:Fallback>
      </mc:AlternateContent>
    </p:spTree>
    <p:extLst>
      <p:ext uri="{BB962C8B-B14F-4D97-AF65-F5344CB8AC3E}">
        <p14:creationId xmlns:p14="http://schemas.microsoft.com/office/powerpoint/2010/main" val="1157863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3532-E7FC-46C9-92D6-380188C83C8E}"/>
              </a:ext>
            </a:extLst>
          </p:cNvPr>
          <p:cNvSpPr>
            <a:spLocks noGrp="1"/>
          </p:cNvSpPr>
          <p:nvPr>
            <p:ph type="title"/>
          </p:nvPr>
        </p:nvSpPr>
        <p:spPr/>
        <p:txBody>
          <a:bodyPr/>
          <a:lstStyle/>
          <a:p>
            <a:r>
              <a:rPr lang="en-US" dirty="0"/>
              <a:t>What is Reinforcement Learning (RL) ?</a:t>
            </a:r>
          </a:p>
        </p:txBody>
      </p:sp>
      <p:sp>
        <p:nvSpPr>
          <p:cNvPr id="3" name="Content Placeholder 2">
            <a:extLst>
              <a:ext uri="{FF2B5EF4-FFF2-40B4-BE49-F238E27FC236}">
                <a16:creationId xmlns:a16="http://schemas.microsoft.com/office/drawing/2014/main" id="{FA1B121D-93B7-49B9-8BF5-7F711E7F2203}"/>
              </a:ext>
            </a:extLst>
          </p:cNvPr>
          <p:cNvSpPr>
            <a:spLocks noGrp="1"/>
          </p:cNvSpPr>
          <p:nvPr>
            <p:ph idx="1"/>
          </p:nvPr>
        </p:nvSpPr>
        <p:spPr/>
        <p:txBody>
          <a:bodyPr/>
          <a:lstStyle/>
          <a:p>
            <a:r>
              <a:rPr lang="en-US" dirty="0"/>
              <a:t>A Machine Learning approach where an agent learns what </a:t>
            </a:r>
            <a:r>
              <a:rPr lang="en-US" b="1" dirty="0"/>
              <a:t>actions</a:t>
            </a:r>
            <a:r>
              <a:rPr lang="en-US" dirty="0"/>
              <a:t> to take given its </a:t>
            </a:r>
            <a:r>
              <a:rPr lang="en-US" b="1" dirty="0"/>
              <a:t>state</a:t>
            </a:r>
            <a:r>
              <a:rPr lang="en-US" dirty="0"/>
              <a:t> in an interactive </a:t>
            </a:r>
            <a:r>
              <a:rPr lang="en-US" b="1" dirty="0"/>
              <a:t>environment</a:t>
            </a:r>
            <a:r>
              <a:rPr lang="en-US" dirty="0"/>
              <a:t> to maximize some notion of (cumulative/delayed) </a:t>
            </a:r>
            <a:r>
              <a:rPr lang="en-US" b="1" dirty="0"/>
              <a:t>reward </a:t>
            </a:r>
            <a:r>
              <a:rPr lang="en-US" dirty="0"/>
              <a:t>via trial and error.</a:t>
            </a:r>
          </a:p>
          <a:p>
            <a:endParaRPr lang="en-US" dirty="0"/>
          </a:p>
        </p:txBody>
      </p:sp>
      <p:pic>
        <p:nvPicPr>
          <p:cNvPr id="1026" name="Picture 2" descr="https://cdn-images-1.medium.com/max/800/1*hgNon_H39InUdMWggH6zQA.png">
            <a:extLst>
              <a:ext uri="{FF2B5EF4-FFF2-40B4-BE49-F238E27FC236}">
                <a16:creationId xmlns:a16="http://schemas.microsoft.com/office/drawing/2014/main" id="{1430E437-3394-4F3B-8006-1AD82AE36F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9217" y="2984244"/>
            <a:ext cx="7773205" cy="2988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613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20BD1-A5FA-46BE-B44E-924A67A9C33D}"/>
              </a:ext>
            </a:extLst>
          </p:cNvPr>
          <p:cNvSpPr>
            <a:spLocks noGrp="1"/>
          </p:cNvSpPr>
          <p:nvPr>
            <p:ph type="title"/>
          </p:nvPr>
        </p:nvSpPr>
        <p:spPr/>
        <p:txBody>
          <a:bodyPr/>
          <a:lstStyle/>
          <a:p>
            <a:r>
              <a:rPr lang="en-US" dirty="0"/>
              <a:t>Deep Q-learning</a:t>
            </a:r>
          </a:p>
        </p:txBody>
      </p:sp>
      <p:sp>
        <p:nvSpPr>
          <p:cNvPr id="3" name="Content Placeholder 2">
            <a:extLst>
              <a:ext uri="{FF2B5EF4-FFF2-40B4-BE49-F238E27FC236}">
                <a16:creationId xmlns:a16="http://schemas.microsoft.com/office/drawing/2014/main" id="{D7D4DADA-9B94-4C91-AFDD-0FB8AC8EA9C8}"/>
              </a:ext>
            </a:extLst>
          </p:cNvPr>
          <p:cNvSpPr>
            <a:spLocks noGrp="1"/>
          </p:cNvSpPr>
          <p:nvPr>
            <p:ph idx="1"/>
          </p:nvPr>
        </p:nvSpPr>
        <p:spPr/>
        <p:txBody>
          <a:bodyPr/>
          <a:lstStyle/>
          <a:p>
            <a:r>
              <a:rPr lang="en-US" dirty="0"/>
              <a:t>The Q-table has  </a:t>
            </a:r>
            <a:r>
              <a:rPr lang="en-US" b="1" dirty="0"/>
              <a:t>Actions*States  </a:t>
            </a:r>
            <a:r>
              <a:rPr lang="en-US" dirty="0"/>
              <a:t>values that are iteratively updated</a:t>
            </a:r>
          </a:p>
          <a:p>
            <a:pPr lvl="1"/>
            <a:r>
              <a:rPr lang="en-US" dirty="0"/>
              <a:t>Size of the Q-table becomes impractically large in complex environments</a:t>
            </a:r>
          </a:p>
          <a:p>
            <a:pPr lvl="1"/>
            <a:r>
              <a:rPr lang="en-US" dirty="0"/>
              <a:t>Plus there are a lot of iterations  </a:t>
            </a:r>
          </a:p>
          <a:p>
            <a:r>
              <a:rPr lang="en-US" dirty="0"/>
              <a:t>Adding NN to Q-learning </a:t>
            </a:r>
          </a:p>
          <a:p>
            <a:r>
              <a:rPr lang="en-US" dirty="0"/>
              <a:t>Instead of a Q-table, learn a compressed representation of it using NN</a:t>
            </a:r>
          </a:p>
          <a:p>
            <a:pPr lvl="1"/>
            <a:r>
              <a:rPr lang="en-US" dirty="0"/>
              <a:t>Use NN to approximate the Q-function </a:t>
            </a:r>
          </a:p>
          <a:p>
            <a:r>
              <a:rPr lang="en-US" dirty="0"/>
              <a:t>NN architecture for Deep Q-learning</a:t>
            </a:r>
          </a:p>
          <a:p>
            <a:pPr lvl="1"/>
            <a:r>
              <a:rPr lang="en-US" dirty="0"/>
              <a:t>Input is the state; no. input nodes=number of inputs</a:t>
            </a:r>
          </a:p>
          <a:p>
            <a:pPr lvl="1"/>
            <a:r>
              <a:rPr lang="en-US" dirty="0"/>
              <a:t>Output nodes: Q values for each possible action </a:t>
            </a:r>
          </a:p>
        </p:txBody>
      </p:sp>
      <p:pic>
        <p:nvPicPr>
          <p:cNvPr id="5" name="Picture 4">
            <a:extLst>
              <a:ext uri="{FF2B5EF4-FFF2-40B4-BE49-F238E27FC236}">
                <a16:creationId xmlns:a16="http://schemas.microsoft.com/office/drawing/2014/main" id="{1619B04F-3A9A-4C57-9D07-CCE3A8950AC9}"/>
              </a:ext>
            </a:extLst>
          </p:cNvPr>
          <p:cNvPicPr>
            <a:picLocks noChangeAspect="1"/>
          </p:cNvPicPr>
          <p:nvPr/>
        </p:nvPicPr>
        <p:blipFill>
          <a:blip r:embed="rId3"/>
          <a:stretch>
            <a:fillRect/>
          </a:stretch>
        </p:blipFill>
        <p:spPr>
          <a:xfrm>
            <a:off x="8233128" y="4462112"/>
            <a:ext cx="3019425" cy="1866900"/>
          </a:xfrm>
          <a:prstGeom prst="rect">
            <a:avLst/>
          </a:prstGeom>
        </p:spPr>
      </p:pic>
      <p:sp>
        <p:nvSpPr>
          <p:cNvPr id="6" name="Rectangle 5">
            <a:extLst>
              <a:ext uri="{FF2B5EF4-FFF2-40B4-BE49-F238E27FC236}">
                <a16:creationId xmlns:a16="http://schemas.microsoft.com/office/drawing/2014/main" id="{707714F6-E387-414E-AB80-6377146B4B8E}"/>
              </a:ext>
            </a:extLst>
          </p:cNvPr>
          <p:cNvSpPr/>
          <p:nvPr/>
        </p:nvSpPr>
        <p:spPr>
          <a:xfrm>
            <a:off x="10484197" y="4505143"/>
            <a:ext cx="983428" cy="47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 1</a:t>
            </a:r>
          </a:p>
        </p:txBody>
      </p:sp>
      <p:sp>
        <p:nvSpPr>
          <p:cNvPr id="7" name="Rectangle 6">
            <a:extLst>
              <a:ext uri="{FF2B5EF4-FFF2-40B4-BE49-F238E27FC236}">
                <a16:creationId xmlns:a16="http://schemas.microsoft.com/office/drawing/2014/main" id="{9BFD5183-EE9B-4412-BCF1-D42003B63DAF}"/>
              </a:ext>
            </a:extLst>
          </p:cNvPr>
          <p:cNvSpPr/>
          <p:nvPr/>
        </p:nvSpPr>
        <p:spPr>
          <a:xfrm>
            <a:off x="10496774" y="5158893"/>
            <a:ext cx="983428" cy="47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 2</a:t>
            </a:r>
          </a:p>
        </p:txBody>
      </p:sp>
      <p:sp>
        <p:nvSpPr>
          <p:cNvPr id="8" name="Rectangle 7">
            <a:extLst>
              <a:ext uri="{FF2B5EF4-FFF2-40B4-BE49-F238E27FC236}">
                <a16:creationId xmlns:a16="http://schemas.microsoft.com/office/drawing/2014/main" id="{75685D80-C8DA-48A7-BCEE-32F5D9A3633E}"/>
              </a:ext>
            </a:extLst>
          </p:cNvPr>
          <p:cNvSpPr/>
          <p:nvPr/>
        </p:nvSpPr>
        <p:spPr>
          <a:xfrm>
            <a:off x="10496774" y="5817608"/>
            <a:ext cx="983428" cy="47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 3</a:t>
            </a:r>
          </a:p>
        </p:txBody>
      </p:sp>
    </p:spTree>
    <p:extLst>
      <p:ext uri="{BB962C8B-B14F-4D97-AF65-F5344CB8AC3E}">
        <p14:creationId xmlns:p14="http://schemas.microsoft.com/office/powerpoint/2010/main" val="286300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A73B6-FB1B-4DBC-95FE-2EE1A8B1C64E}"/>
              </a:ext>
            </a:extLst>
          </p:cNvPr>
          <p:cNvSpPr>
            <a:spLocks noGrp="1"/>
          </p:cNvSpPr>
          <p:nvPr>
            <p:ph type="title"/>
          </p:nvPr>
        </p:nvSpPr>
        <p:spPr/>
        <p:txBody>
          <a:bodyPr/>
          <a:lstStyle/>
          <a:p>
            <a:r>
              <a:rPr lang="en-US" dirty="0"/>
              <a:t>Deep Q-learning</a:t>
            </a:r>
          </a:p>
        </p:txBody>
      </p:sp>
      <p:sp>
        <p:nvSpPr>
          <p:cNvPr id="3" name="Content Placeholder 2">
            <a:extLst>
              <a:ext uri="{FF2B5EF4-FFF2-40B4-BE49-F238E27FC236}">
                <a16:creationId xmlns:a16="http://schemas.microsoft.com/office/drawing/2014/main" id="{30095A7B-0141-43F5-B67C-4202AED8BE7D}"/>
              </a:ext>
            </a:extLst>
          </p:cNvPr>
          <p:cNvSpPr>
            <a:spLocks noGrp="1"/>
          </p:cNvSpPr>
          <p:nvPr>
            <p:ph idx="1"/>
          </p:nvPr>
        </p:nvSpPr>
        <p:spPr/>
        <p:txBody>
          <a:bodyPr/>
          <a:lstStyle/>
          <a:p>
            <a:r>
              <a:rPr lang="en-US" dirty="0"/>
              <a:t>Instead of </a:t>
            </a:r>
            <a:r>
              <a:rPr lang="en-US"/>
              <a:t>the TD </a:t>
            </a:r>
            <a:r>
              <a:rPr lang="en-US" dirty="0"/>
              <a:t>we have the following Loss function for the NN</a:t>
            </a:r>
          </a:p>
          <a:p>
            <a:endParaRPr lang="en-US" dirty="0"/>
          </a:p>
          <a:p>
            <a:endParaRPr lang="en-US" dirty="0"/>
          </a:p>
          <a:p>
            <a:endParaRPr lang="en-US" sz="800" dirty="0"/>
          </a:p>
          <a:p>
            <a:r>
              <a:rPr lang="en-US" sz="2600" dirty="0"/>
              <a:t>This loss is backpropagated through the NN and weights updated to achieve smaller Loss; agent (now the NN) learns to take better actions. </a:t>
            </a:r>
          </a:p>
          <a:p>
            <a:r>
              <a:rPr lang="en-US" sz="2700" dirty="0"/>
              <a:t>Agent’s action?</a:t>
            </a:r>
          </a:p>
        </p:txBody>
      </p:sp>
      <p:pic>
        <p:nvPicPr>
          <p:cNvPr id="5" name="Picture 4">
            <a:extLst>
              <a:ext uri="{FF2B5EF4-FFF2-40B4-BE49-F238E27FC236}">
                <a16:creationId xmlns:a16="http://schemas.microsoft.com/office/drawing/2014/main" id="{55F81C9C-7289-43C4-AFF8-65593A15DB58}"/>
              </a:ext>
            </a:extLst>
          </p:cNvPr>
          <p:cNvPicPr>
            <a:picLocks noChangeAspect="1"/>
          </p:cNvPicPr>
          <p:nvPr/>
        </p:nvPicPr>
        <p:blipFill>
          <a:blip r:embed="rId3"/>
          <a:stretch>
            <a:fillRect/>
          </a:stretch>
        </p:blipFill>
        <p:spPr>
          <a:xfrm>
            <a:off x="2792475" y="4542296"/>
            <a:ext cx="2982095" cy="1843819"/>
          </a:xfrm>
          <a:prstGeom prst="rect">
            <a:avLst/>
          </a:prstGeom>
        </p:spPr>
      </p:pic>
      <p:pic>
        <p:nvPicPr>
          <p:cNvPr id="6" name="Picture 5">
            <a:extLst>
              <a:ext uri="{FF2B5EF4-FFF2-40B4-BE49-F238E27FC236}">
                <a16:creationId xmlns:a16="http://schemas.microsoft.com/office/drawing/2014/main" id="{95BB27E7-A54B-4A7E-A175-FDB483A5E79C}"/>
              </a:ext>
            </a:extLst>
          </p:cNvPr>
          <p:cNvPicPr>
            <a:picLocks noChangeAspect="1"/>
          </p:cNvPicPr>
          <p:nvPr/>
        </p:nvPicPr>
        <p:blipFill>
          <a:blip r:embed="rId4"/>
          <a:stretch>
            <a:fillRect/>
          </a:stretch>
        </p:blipFill>
        <p:spPr>
          <a:xfrm>
            <a:off x="5100156" y="2005116"/>
            <a:ext cx="5119304" cy="914400"/>
          </a:xfrm>
          <a:prstGeom prst="rect">
            <a:avLst/>
          </a:prstGeom>
        </p:spPr>
      </p:pic>
      <p:pic>
        <p:nvPicPr>
          <p:cNvPr id="7" name="Picture 6">
            <a:extLst>
              <a:ext uri="{FF2B5EF4-FFF2-40B4-BE49-F238E27FC236}">
                <a16:creationId xmlns:a16="http://schemas.microsoft.com/office/drawing/2014/main" id="{CFDCBE32-FBAD-495B-B169-479CA8C4C18A}"/>
              </a:ext>
            </a:extLst>
          </p:cNvPr>
          <p:cNvPicPr>
            <a:picLocks noChangeAspect="1"/>
          </p:cNvPicPr>
          <p:nvPr/>
        </p:nvPicPr>
        <p:blipFill>
          <a:blip r:embed="rId5"/>
          <a:stretch>
            <a:fillRect/>
          </a:stretch>
        </p:blipFill>
        <p:spPr>
          <a:xfrm>
            <a:off x="1157266" y="1905408"/>
            <a:ext cx="3226870" cy="822960"/>
          </a:xfrm>
          <a:prstGeom prst="rect">
            <a:avLst/>
          </a:prstGeom>
        </p:spPr>
      </p:pic>
      <p:sp>
        <p:nvSpPr>
          <p:cNvPr id="8" name="Rectangle 7">
            <a:extLst>
              <a:ext uri="{FF2B5EF4-FFF2-40B4-BE49-F238E27FC236}">
                <a16:creationId xmlns:a16="http://schemas.microsoft.com/office/drawing/2014/main" id="{21E7F001-7190-4123-A9E2-3FE3299D1342}"/>
              </a:ext>
            </a:extLst>
          </p:cNvPr>
          <p:cNvSpPr/>
          <p:nvPr/>
        </p:nvSpPr>
        <p:spPr>
          <a:xfrm>
            <a:off x="6133158" y="4641245"/>
            <a:ext cx="548640" cy="164592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t>SoftMax</a:t>
            </a:r>
          </a:p>
        </p:txBody>
      </p:sp>
      <p:cxnSp>
        <p:nvCxnSpPr>
          <p:cNvPr id="10" name="Straight Arrow Connector 9">
            <a:extLst>
              <a:ext uri="{FF2B5EF4-FFF2-40B4-BE49-F238E27FC236}">
                <a16:creationId xmlns:a16="http://schemas.microsoft.com/office/drawing/2014/main" id="{C4B8DD71-8CB4-4CF1-AA17-50F9D19A9B6D}"/>
              </a:ext>
            </a:extLst>
          </p:cNvPr>
          <p:cNvCxnSpPr>
            <a:cxnSpLocks/>
          </p:cNvCxnSpPr>
          <p:nvPr/>
        </p:nvCxnSpPr>
        <p:spPr>
          <a:xfrm>
            <a:off x="5584518" y="4887288"/>
            <a:ext cx="548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88D26D8-5676-4017-98A8-BF5E164D08CA}"/>
              </a:ext>
            </a:extLst>
          </p:cNvPr>
          <p:cNvCxnSpPr>
            <a:cxnSpLocks/>
          </p:cNvCxnSpPr>
          <p:nvPr/>
        </p:nvCxnSpPr>
        <p:spPr>
          <a:xfrm>
            <a:off x="5584518" y="6061664"/>
            <a:ext cx="548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B6E67FF-F8EC-47F2-B702-AB91D39F76F6}"/>
              </a:ext>
            </a:extLst>
          </p:cNvPr>
          <p:cNvCxnSpPr>
            <a:cxnSpLocks/>
          </p:cNvCxnSpPr>
          <p:nvPr/>
        </p:nvCxnSpPr>
        <p:spPr>
          <a:xfrm>
            <a:off x="5584518" y="5464205"/>
            <a:ext cx="548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667E872-B344-425F-8DF0-69E8F5D17B2D}"/>
              </a:ext>
            </a:extLst>
          </p:cNvPr>
          <p:cNvCxnSpPr>
            <a:cxnSpLocks/>
          </p:cNvCxnSpPr>
          <p:nvPr/>
        </p:nvCxnSpPr>
        <p:spPr>
          <a:xfrm>
            <a:off x="6681798" y="4887288"/>
            <a:ext cx="548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690955A-30B9-4C12-B856-0BF76BA2D91B}"/>
              </a:ext>
            </a:extLst>
          </p:cNvPr>
          <p:cNvCxnSpPr>
            <a:cxnSpLocks/>
          </p:cNvCxnSpPr>
          <p:nvPr/>
        </p:nvCxnSpPr>
        <p:spPr>
          <a:xfrm>
            <a:off x="6681798" y="5464205"/>
            <a:ext cx="548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90DBEB5-EBFE-48AD-9645-2CDC64BDB7A3}"/>
              </a:ext>
            </a:extLst>
          </p:cNvPr>
          <p:cNvCxnSpPr>
            <a:cxnSpLocks/>
          </p:cNvCxnSpPr>
          <p:nvPr/>
        </p:nvCxnSpPr>
        <p:spPr>
          <a:xfrm>
            <a:off x="6681798" y="6061664"/>
            <a:ext cx="548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8F08792-05CF-4ECE-BFDD-5AB2EC4CFF90}"/>
              </a:ext>
            </a:extLst>
          </p:cNvPr>
          <p:cNvSpPr/>
          <p:nvPr/>
        </p:nvSpPr>
        <p:spPr>
          <a:xfrm>
            <a:off x="7307982" y="4641244"/>
            <a:ext cx="548640" cy="16459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0.1</a:t>
            </a:r>
          </a:p>
          <a:p>
            <a:pPr algn="ctr"/>
            <a:endParaRPr lang="en-US" dirty="0">
              <a:solidFill>
                <a:schemeClr val="tx1"/>
              </a:solidFill>
            </a:endParaRPr>
          </a:p>
          <a:p>
            <a:pPr algn="ctr"/>
            <a:r>
              <a:rPr lang="en-US" dirty="0">
                <a:solidFill>
                  <a:schemeClr val="tx1"/>
                </a:solidFill>
              </a:rPr>
              <a:t>0.7</a:t>
            </a:r>
          </a:p>
          <a:p>
            <a:pPr algn="ctr"/>
            <a:endParaRPr lang="en-US" dirty="0">
              <a:solidFill>
                <a:schemeClr val="tx1"/>
              </a:solidFill>
            </a:endParaRPr>
          </a:p>
          <a:p>
            <a:pPr algn="ctr"/>
            <a:r>
              <a:rPr lang="en-US" dirty="0">
                <a:solidFill>
                  <a:schemeClr val="tx1"/>
                </a:solidFill>
              </a:rPr>
              <a:t>0.2</a:t>
            </a:r>
          </a:p>
        </p:txBody>
      </p:sp>
      <p:sp>
        <p:nvSpPr>
          <p:cNvPr id="18" name="Oval 17">
            <a:extLst>
              <a:ext uri="{FF2B5EF4-FFF2-40B4-BE49-F238E27FC236}">
                <a16:creationId xmlns:a16="http://schemas.microsoft.com/office/drawing/2014/main" id="{414D522B-F2E5-412E-976C-3A0A7DE9A3DC}"/>
              </a:ext>
            </a:extLst>
          </p:cNvPr>
          <p:cNvSpPr/>
          <p:nvPr/>
        </p:nvSpPr>
        <p:spPr>
          <a:xfrm>
            <a:off x="7316035" y="5222155"/>
            <a:ext cx="548640" cy="48409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438236C-A082-4130-8E66-AF11689AFF01}"/>
              </a:ext>
            </a:extLst>
          </p:cNvPr>
          <p:cNvSpPr txBox="1"/>
          <p:nvPr/>
        </p:nvSpPr>
        <p:spPr>
          <a:xfrm>
            <a:off x="8848614" y="4314279"/>
            <a:ext cx="1853004" cy="914400"/>
          </a:xfrm>
          <a:prstGeom prst="rect">
            <a:avLst/>
          </a:prstGeom>
          <a:solidFill>
            <a:schemeClr val="accent1">
              <a:lumMod val="20000"/>
              <a:lumOff val="80000"/>
            </a:schemeClr>
          </a:solidFill>
          <a:ln w="19050">
            <a:solidFill>
              <a:schemeClr val="tx1"/>
            </a:solidFill>
          </a:ln>
        </p:spPr>
        <p:txBody>
          <a:bodyPr wrap="square" rtlCol="0">
            <a:spAutoFit/>
          </a:bodyPr>
          <a:lstStyle/>
          <a:p>
            <a:r>
              <a:rPr lang="en-US" dirty="0"/>
              <a:t>Action Selection:</a:t>
            </a:r>
          </a:p>
          <a:p>
            <a:pPr marL="285750" indent="-285750">
              <a:buFont typeface="Arial" panose="020B0604020202020204" pitchFamily="34" charset="0"/>
              <a:buChar char="•"/>
            </a:pPr>
            <a:r>
              <a:rPr lang="en-US" dirty="0" err="1"/>
              <a:t>Softmax</a:t>
            </a:r>
            <a:endParaRPr lang="en-US" dirty="0"/>
          </a:p>
          <a:p>
            <a:pPr marL="285750" indent="-285750">
              <a:buFont typeface="Arial" panose="020B0604020202020204" pitchFamily="34" charset="0"/>
              <a:buChar char="•"/>
            </a:pPr>
            <a:r>
              <a:rPr lang="en-US" dirty="0"/>
              <a:t>ε greedy </a:t>
            </a:r>
          </a:p>
        </p:txBody>
      </p:sp>
    </p:spTree>
    <p:extLst>
      <p:ext uri="{BB962C8B-B14F-4D97-AF65-F5344CB8AC3E}">
        <p14:creationId xmlns:p14="http://schemas.microsoft.com/office/powerpoint/2010/main" val="2579162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ADFED-526C-4BD0-A26C-AF3FC5DD84D0}"/>
              </a:ext>
            </a:extLst>
          </p:cNvPr>
          <p:cNvSpPr>
            <a:spLocks noGrp="1"/>
          </p:cNvSpPr>
          <p:nvPr>
            <p:ph type="title"/>
          </p:nvPr>
        </p:nvSpPr>
        <p:spPr/>
        <p:txBody>
          <a:bodyPr/>
          <a:lstStyle/>
          <a:p>
            <a:r>
              <a:rPr lang="en-US" dirty="0"/>
              <a:t>Experience Replay</a:t>
            </a:r>
          </a:p>
        </p:txBody>
      </p:sp>
      <p:sp>
        <p:nvSpPr>
          <p:cNvPr id="3" name="Content Placeholder 2">
            <a:extLst>
              <a:ext uri="{FF2B5EF4-FFF2-40B4-BE49-F238E27FC236}">
                <a16:creationId xmlns:a16="http://schemas.microsoft.com/office/drawing/2014/main" id="{EBF31144-D0D2-45E8-99D3-B20C842CA8C0}"/>
              </a:ext>
            </a:extLst>
          </p:cNvPr>
          <p:cNvSpPr>
            <a:spLocks noGrp="1"/>
          </p:cNvSpPr>
          <p:nvPr>
            <p:ph idx="1"/>
          </p:nvPr>
        </p:nvSpPr>
        <p:spPr/>
        <p:txBody>
          <a:bodyPr>
            <a:normAutofit/>
          </a:bodyPr>
          <a:lstStyle/>
          <a:p>
            <a:r>
              <a:rPr lang="en-US" dirty="0"/>
              <a:t>Usually, the NN would forget previous states once it moves to new states. </a:t>
            </a:r>
          </a:p>
          <a:p>
            <a:pPr lvl="1"/>
            <a:r>
              <a:rPr lang="en-US" dirty="0"/>
              <a:t>Could bias the learning process when consecutive states are correlated</a:t>
            </a:r>
          </a:p>
          <a:p>
            <a:r>
              <a:rPr lang="en-US" dirty="0"/>
              <a:t>Instead, store the agent's experiences e</a:t>
            </a:r>
            <a:r>
              <a:rPr lang="en-US" baseline="-25000" dirty="0"/>
              <a:t>t</a:t>
            </a:r>
            <a:r>
              <a:rPr lang="en-US" dirty="0"/>
              <a:t>=(s</a:t>
            </a:r>
            <a:r>
              <a:rPr lang="en-US" baseline="-25000" dirty="0"/>
              <a:t>t</a:t>
            </a:r>
            <a:r>
              <a:rPr lang="en-US" dirty="0"/>
              <a:t>,a</a:t>
            </a:r>
            <a:r>
              <a:rPr lang="en-US" baseline="-25000" dirty="0"/>
              <a:t>t</a:t>
            </a:r>
            <a:r>
              <a:rPr lang="en-US" dirty="0"/>
              <a:t>,r</a:t>
            </a:r>
            <a:r>
              <a:rPr lang="en-US" baseline="-25000" dirty="0"/>
              <a:t>t</a:t>
            </a:r>
            <a:r>
              <a:rPr lang="en-US" dirty="0"/>
              <a:t>,s</a:t>
            </a:r>
            <a:r>
              <a:rPr lang="en-US" baseline="-25000" dirty="0"/>
              <a:t>t+1</a:t>
            </a:r>
            <a:r>
              <a:rPr lang="en-US" dirty="0"/>
              <a:t>)</a:t>
            </a:r>
          </a:p>
          <a:p>
            <a:pPr lvl="1"/>
            <a:r>
              <a:rPr lang="en-US" dirty="0"/>
              <a:t>A batch is stored, e.g., 50 time periods </a:t>
            </a:r>
          </a:p>
          <a:p>
            <a:pPr lvl="1"/>
            <a:r>
              <a:rPr lang="en-US" dirty="0"/>
              <a:t>Use a random uniform sample from these experiences to learn </a:t>
            </a:r>
          </a:p>
          <a:p>
            <a:r>
              <a:rPr lang="en-US" dirty="0"/>
              <a:t>Also, allows the NN to learn from rare experiences and use it in future learning periods</a:t>
            </a:r>
          </a:p>
          <a:p>
            <a:pPr lvl="1"/>
            <a:r>
              <a:rPr lang="en-US" dirty="0"/>
              <a:t>More efficient use of previous experience, by learning with it multiple times. This is key when gaining real-world experience is costly.</a:t>
            </a:r>
          </a:p>
        </p:txBody>
      </p:sp>
    </p:spTree>
    <p:extLst>
      <p:ext uri="{BB962C8B-B14F-4D97-AF65-F5344CB8AC3E}">
        <p14:creationId xmlns:p14="http://schemas.microsoft.com/office/powerpoint/2010/main" val="575108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AAB92-E995-40F0-9F1B-87E2896B945F}"/>
              </a:ext>
            </a:extLst>
          </p:cNvPr>
          <p:cNvSpPr>
            <a:spLocks noGrp="1"/>
          </p:cNvSpPr>
          <p:nvPr>
            <p:ph type="title"/>
          </p:nvPr>
        </p:nvSpPr>
        <p:spPr/>
        <p:txBody>
          <a:bodyPr/>
          <a:lstStyle/>
          <a:p>
            <a:r>
              <a:rPr lang="en-US" dirty="0"/>
              <a:t>Overview of RL algorithms</a:t>
            </a:r>
          </a:p>
        </p:txBody>
      </p:sp>
      <p:pic>
        <p:nvPicPr>
          <p:cNvPr id="13" name="Content Placeholder 12">
            <a:extLst>
              <a:ext uri="{FF2B5EF4-FFF2-40B4-BE49-F238E27FC236}">
                <a16:creationId xmlns:a16="http://schemas.microsoft.com/office/drawing/2014/main" id="{C4EA2439-8FA8-44A8-8150-38CD6B510F1E}"/>
              </a:ext>
            </a:extLst>
          </p:cNvPr>
          <p:cNvPicPr>
            <a:picLocks noGrp="1" noChangeAspect="1"/>
          </p:cNvPicPr>
          <p:nvPr>
            <p:ph idx="1"/>
          </p:nvPr>
        </p:nvPicPr>
        <p:blipFill>
          <a:blip r:embed="rId3"/>
          <a:stretch>
            <a:fillRect/>
          </a:stretch>
        </p:blipFill>
        <p:spPr>
          <a:xfrm>
            <a:off x="1482330" y="1393825"/>
            <a:ext cx="9227340" cy="4821238"/>
          </a:xfrm>
          <a:prstGeom prst="rect">
            <a:avLst/>
          </a:prstGeom>
        </p:spPr>
      </p:pic>
    </p:spTree>
    <p:extLst>
      <p:ext uri="{BB962C8B-B14F-4D97-AF65-F5344CB8AC3E}">
        <p14:creationId xmlns:p14="http://schemas.microsoft.com/office/powerpoint/2010/main" val="690766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F579D-6F3D-467E-90A1-66CAA3DF2FD5}"/>
              </a:ext>
            </a:extLst>
          </p:cNvPr>
          <p:cNvSpPr>
            <a:spLocks noGrp="1"/>
          </p:cNvSpPr>
          <p:nvPr>
            <p:ph type="title"/>
          </p:nvPr>
        </p:nvSpPr>
        <p:spPr/>
        <p:txBody>
          <a:bodyPr/>
          <a:lstStyle/>
          <a:p>
            <a:r>
              <a:rPr lang="en-US" dirty="0"/>
              <a:t>RL applications </a:t>
            </a:r>
          </a:p>
        </p:txBody>
      </p:sp>
      <p:sp>
        <p:nvSpPr>
          <p:cNvPr id="3" name="Content Placeholder 2">
            <a:extLst>
              <a:ext uri="{FF2B5EF4-FFF2-40B4-BE49-F238E27FC236}">
                <a16:creationId xmlns:a16="http://schemas.microsoft.com/office/drawing/2014/main" id="{6E8BBD3A-9A56-448D-A327-7DA7678D510A}"/>
              </a:ext>
            </a:extLst>
          </p:cNvPr>
          <p:cNvSpPr>
            <a:spLocks noGrp="1"/>
          </p:cNvSpPr>
          <p:nvPr>
            <p:ph idx="1"/>
          </p:nvPr>
        </p:nvSpPr>
        <p:spPr/>
        <p:txBody>
          <a:bodyPr>
            <a:normAutofit/>
          </a:bodyPr>
          <a:lstStyle/>
          <a:p>
            <a:r>
              <a:rPr lang="en-US" sz="2400" dirty="0"/>
              <a:t>Playing games! </a:t>
            </a:r>
          </a:p>
          <a:p>
            <a:pPr lvl="1"/>
            <a:r>
              <a:rPr lang="en-US" sz="2000" dirty="0">
                <a:hlinkClick r:id="rId2"/>
              </a:rPr>
              <a:t>https://storage.googleapis.com/deepmind-media/alphago/AlphaGoNaturePaper.pdf</a:t>
            </a:r>
            <a:r>
              <a:rPr lang="en-US" sz="2000" dirty="0"/>
              <a:t> </a:t>
            </a:r>
          </a:p>
          <a:p>
            <a:pPr lvl="1"/>
            <a:r>
              <a:rPr lang="en-US" sz="2000" dirty="0">
                <a:hlinkClick r:id="rId3"/>
              </a:rPr>
              <a:t>https://deepmind.com/blog/alphago-zero-learning-scratch/</a:t>
            </a:r>
            <a:r>
              <a:rPr lang="en-US" sz="2000" dirty="0"/>
              <a:t> </a:t>
            </a:r>
          </a:p>
          <a:p>
            <a:pPr lvl="1"/>
            <a:r>
              <a:rPr lang="en-US" sz="2000" dirty="0">
                <a:hlinkClick r:id="rId4"/>
              </a:rPr>
              <a:t>https://science.sciencemag.org/content/362/6419/1140</a:t>
            </a:r>
            <a:endParaRPr lang="en-US" sz="2000" dirty="0"/>
          </a:p>
          <a:p>
            <a:r>
              <a:rPr lang="en-US" sz="2400" dirty="0"/>
              <a:t>Traffic light control (</a:t>
            </a:r>
            <a:r>
              <a:rPr lang="en-US" sz="2400" dirty="0">
                <a:hlinkClick r:id="rId5"/>
              </a:rPr>
              <a:t>http://web.eecs.utk.edu/~itamar/Papers/IET_ITS_2010.pdf</a:t>
            </a:r>
            <a:r>
              <a:rPr lang="en-US" sz="2400" dirty="0"/>
              <a:t>)</a:t>
            </a:r>
          </a:p>
          <a:p>
            <a:r>
              <a:rPr lang="en-US" sz="2400" dirty="0"/>
              <a:t>Web system configuration (</a:t>
            </a:r>
            <a:r>
              <a:rPr lang="en-US" sz="2400" dirty="0">
                <a:hlinkClick r:id="rId6"/>
              </a:rPr>
              <a:t>http://ranger.uta.edu/~jrao/papers/ICDCS09.pdf</a:t>
            </a:r>
            <a:r>
              <a:rPr lang="en-US" sz="2400" dirty="0"/>
              <a:t>)</a:t>
            </a:r>
          </a:p>
          <a:p>
            <a:r>
              <a:rPr lang="en-US" sz="2400" dirty="0"/>
              <a:t>Personalized recommendations (</a:t>
            </a:r>
            <a:r>
              <a:rPr lang="en-US" sz="2400" dirty="0">
                <a:hlinkClick r:id="rId7"/>
              </a:rPr>
              <a:t>http://www.personal.psu.edu/~gjz5038/paper/www2018_reinforceRec/www2018_reinforceRec.pdf</a:t>
            </a:r>
            <a:r>
              <a:rPr lang="en-US" sz="2400" dirty="0"/>
              <a:t>) </a:t>
            </a:r>
          </a:p>
          <a:p>
            <a:r>
              <a:rPr lang="en-US" sz="2400" dirty="0"/>
              <a:t>Bidding and advertising (</a:t>
            </a:r>
            <a:r>
              <a:rPr lang="en-US" sz="2400" dirty="0">
                <a:hlinkClick r:id="rId8"/>
              </a:rPr>
              <a:t>https://arxiv.org/pdf/1802.09756.pdf</a:t>
            </a:r>
            <a:r>
              <a:rPr lang="en-US" sz="2400" dirty="0"/>
              <a:t>) </a:t>
            </a:r>
          </a:p>
          <a:p>
            <a:r>
              <a:rPr lang="en-US" sz="2400" dirty="0">
                <a:hlinkClick r:id="rId9"/>
              </a:rPr>
              <a:t>https://deepmind.com/blog/deepmind-ai-reduces-google-data-centre-cooling-bill-40/</a:t>
            </a:r>
            <a:r>
              <a:rPr lang="en-US" sz="2400" dirty="0"/>
              <a:t> </a:t>
            </a:r>
          </a:p>
        </p:txBody>
      </p:sp>
    </p:spTree>
    <p:extLst>
      <p:ext uri="{BB962C8B-B14F-4D97-AF65-F5344CB8AC3E}">
        <p14:creationId xmlns:p14="http://schemas.microsoft.com/office/powerpoint/2010/main" val="1030267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D05AD-13D3-4C33-8F8E-443C42EE5602}"/>
              </a:ext>
            </a:extLst>
          </p:cNvPr>
          <p:cNvSpPr>
            <a:spLocks noGrp="1"/>
          </p:cNvSpPr>
          <p:nvPr>
            <p:ph type="title"/>
          </p:nvPr>
        </p:nvSpPr>
        <p:spPr/>
        <p:txBody>
          <a:bodyPr/>
          <a:lstStyle/>
          <a:p>
            <a:r>
              <a:rPr lang="en-US" dirty="0"/>
              <a:t>When should you (not) use RL? </a:t>
            </a:r>
          </a:p>
        </p:txBody>
      </p:sp>
      <p:sp>
        <p:nvSpPr>
          <p:cNvPr id="3" name="Content Placeholder 2">
            <a:extLst>
              <a:ext uri="{FF2B5EF4-FFF2-40B4-BE49-F238E27FC236}">
                <a16:creationId xmlns:a16="http://schemas.microsoft.com/office/drawing/2014/main" id="{98E76053-477A-4C40-9B6C-E7D37B882176}"/>
              </a:ext>
            </a:extLst>
          </p:cNvPr>
          <p:cNvSpPr>
            <a:spLocks noGrp="1"/>
          </p:cNvSpPr>
          <p:nvPr>
            <p:ph idx="1"/>
          </p:nvPr>
        </p:nvSpPr>
        <p:spPr/>
        <p:txBody>
          <a:bodyPr/>
          <a:lstStyle/>
          <a:p>
            <a:pPr marL="0" indent="0">
              <a:buNone/>
            </a:pPr>
            <a:r>
              <a:rPr lang="en-US" dirty="0"/>
              <a:t>RL is appropriate when problem has the following characteristics</a:t>
            </a:r>
            <a:r>
              <a:rPr lang="en-US" baseline="30000" dirty="0"/>
              <a:t>1</a:t>
            </a:r>
            <a:r>
              <a:rPr lang="en-US" dirty="0"/>
              <a:t>:</a:t>
            </a:r>
          </a:p>
          <a:p>
            <a:r>
              <a:rPr lang="en-US" dirty="0"/>
              <a:t>It is a </a:t>
            </a:r>
            <a:r>
              <a:rPr lang="en-US" i="1" dirty="0"/>
              <a:t>sequential decision making </a:t>
            </a:r>
            <a:r>
              <a:rPr lang="en-US" dirty="0"/>
              <a:t>task </a:t>
            </a:r>
          </a:p>
          <a:p>
            <a:r>
              <a:rPr lang="en-US" dirty="0"/>
              <a:t>There is some notion of (delayed) reward </a:t>
            </a:r>
          </a:p>
          <a:p>
            <a:pPr lvl="1"/>
            <a:r>
              <a:rPr lang="en-US" dirty="0"/>
              <a:t>How you define Reward matters (a lot!)</a:t>
            </a:r>
          </a:p>
          <a:p>
            <a:r>
              <a:rPr lang="en-US" dirty="0"/>
              <a:t>Learning by trail &amp; error via interactive interaction with the environment</a:t>
            </a:r>
          </a:p>
          <a:p>
            <a:r>
              <a:rPr lang="en-US" dirty="0"/>
              <a:t>A simulated environment for the problem environment exists</a:t>
            </a:r>
          </a:p>
          <a:p>
            <a:r>
              <a:rPr lang="en-US" dirty="0"/>
              <a:t>Can be formulated as a Markov Decision Process (states, actions, reward function) – state transition probabilities can be missing</a:t>
            </a:r>
          </a:p>
          <a:p>
            <a:endParaRPr lang="en-US" dirty="0"/>
          </a:p>
        </p:txBody>
      </p:sp>
    </p:spTree>
    <p:extLst>
      <p:ext uri="{BB962C8B-B14F-4D97-AF65-F5344CB8AC3E}">
        <p14:creationId xmlns:p14="http://schemas.microsoft.com/office/powerpoint/2010/main" val="1063724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C6AA2-97F8-4149-9521-E4992753618F}"/>
              </a:ext>
            </a:extLst>
          </p:cNvPr>
          <p:cNvSpPr>
            <a:spLocks noGrp="1"/>
          </p:cNvSpPr>
          <p:nvPr>
            <p:ph type="title"/>
          </p:nvPr>
        </p:nvSpPr>
        <p:spPr/>
        <p:txBody>
          <a:bodyPr/>
          <a:lstStyle/>
          <a:p>
            <a:r>
              <a:rPr lang="en-US" dirty="0"/>
              <a:t>Deep RL pitfalls </a:t>
            </a:r>
          </a:p>
        </p:txBody>
      </p:sp>
      <p:sp>
        <p:nvSpPr>
          <p:cNvPr id="3" name="Content Placeholder 2">
            <a:extLst>
              <a:ext uri="{FF2B5EF4-FFF2-40B4-BE49-F238E27FC236}">
                <a16:creationId xmlns:a16="http://schemas.microsoft.com/office/drawing/2014/main" id="{3EFAB10F-9732-4684-A8CD-4372C7CB4E79}"/>
              </a:ext>
            </a:extLst>
          </p:cNvPr>
          <p:cNvSpPr>
            <a:spLocks noGrp="1"/>
          </p:cNvSpPr>
          <p:nvPr>
            <p:ph idx="1"/>
          </p:nvPr>
        </p:nvSpPr>
        <p:spPr/>
        <p:txBody>
          <a:bodyPr>
            <a:normAutofit/>
          </a:bodyPr>
          <a:lstStyle/>
          <a:p>
            <a:r>
              <a:rPr lang="en-US" sz="3200" dirty="0"/>
              <a:t>Sample inefficient: model-free RL requires a lot of samples/data</a:t>
            </a:r>
          </a:p>
          <a:p>
            <a:pPr lvl="1"/>
            <a:r>
              <a:rPr lang="en-US" sz="2800" dirty="0"/>
              <a:t>Model-based RL is sample efficient; e.g., Atlas robot and AlphaGo use model-based RL</a:t>
            </a:r>
          </a:p>
          <a:p>
            <a:r>
              <a:rPr lang="en-US" sz="3200" dirty="0"/>
              <a:t>Defining the right Reward function is very difficult in practice</a:t>
            </a:r>
          </a:p>
          <a:p>
            <a:pPr lvl="1"/>
            <a:r>
              <a:rPr lang="en-US" sz="2800" dirty="0"/>
              <a:t>It has to capture exactly what you want</a:t>
            </a:r>
          </a:p>
          <a:p>
            <a:r>
              <a:rPr lang="en-US" sz="3200" dirty="0"/>
              <a:t>You may fall into local optima (even with the right Reward function)</a:t>
            </a:r>
          </a:p>
          <a:p>
            <a:pPr lvl="1"/>
            <a:r>
              <a:rPr lang="en-US" sz="2800" dirty="0"/>
              <a:t>There are tricks to help with this – not always guaranteed</a:t>
            </a:r>
          </a:p>
          <a:p>
            <a:endParaRPr lang="en-US" sz="3200" dirty="0"/>
          </a:p>
        </p:txBody>
      </p:sp>
    </p:spTree>
    <p:extLst>
      <p:ext uri="{BB962C8B-B14F-4D97-AF65-F5344CB8AC3E}">
        <p14:creationId xmlns:p14="http://schemas.microsoft.com/office/powerpoint/2010/main" val="172941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DFE9C-4301-4FF3-A934-D5538ACA774D}"/>
              </a:ext>
            </a:extLst>
          </p:cNvPr>
          <p:cNvSpPr>
            <a:spLocks noGrp="1"/>
          </p:cNvSpPr>
          <p:nvPr>
            <p:ph type="title"/>
          </p:nvPr>
        </p:nvSpPr>
        <p:spPr/>
        <p:txBody>
          <a:bodyPr/>
          <a:lstStyle/>
          <a:p>
            <a:r>
              <a:rPr lang="en-US" dirty="0"/>
              <a:t>More Resources </a:t>
            </a:r>
          </a:p>
        </p:txBody>
      </p:sp>
      <p:sp>
        <p:nvSpPr>
          <p:cNvPr id="3" name="Content Placeholder 2">
            <a:extLst>
              <a:ext uri="{FF2B5EF4-FFF2-40B4-BE49-F238E27FC236}">
                <a16:creationId xmlns:a16="http://schemas.microsoft.com/office/drawing/2014/main" id="{722DE403-AC42-4F93-BA77-E0FC338907CE}"/>
              </a:ext>
            </a:extLst>
          </p:cNvPr>
          <p:cNvSpPr>
            <a:spLocks noGrp="1"/>
          </p:cNvSpPr>
          <p:nvPr>
            <p:ph idx="1"/>
          </p:nvPr>
        </p:nvSpPr>
        <p:spPr/>
        <p:txBody>
          <a:bodyPr>
            <a:normAutofit/>
          </a:bodyPr>
          <a:lstStyle/>
          <a:p>
            <a:r>
              <a:rPr lang="en-US" dirty="0"/>
              <a:t>RL with </a:t>
            </a:r>
            <a:r>
              <a:rPr lang="en-US" dirty="0" err="1"/>
              <a:t>tensorflow</a:t>
            </a:r>
            <a:r>
              <a:rPr lang="en-US" dirty="0"/>
              <a:t> </a:t>
            </a:r>
          </a:p>
          <a:p>
            <a:pPr lvl="1"/>
            <a:r>
              <a:rPr lang="en-US" dirty="0">
                <a:hlinkClick r:id="rId2"/>
              </a:rPr>
              <a:t>https://medium.com/emergent-future/simple-reinforcement-learning-with-tensorflow-part-0-q-learning-with-tables-and-neural-networks-d195264329d0</a:t>
            </a:r>
            <a:endParaRPr lang="en-US" dirty="0"/>
          </a:p>
          <a:p>
            <a:r>
              <a:rPr lang="en-US" dirty="0"/>
              <a:t>Reinforcement Learning an introduction, 2</a:t>
            </a:r>
            <a:r>
              <a:rPr lang="en-US" baseline="30000" dirty="0"/>
              <a:t>nd</a:t>
            </a:r>
            <a:r>
              <a:rPr lang="en-US" dirty="0"/>
              <a:t> edition, Richard Sutton &amp; Andrew </a:t>
            </a:r>
            <a:r>
              <a:rPr lang="en-US" dirty="0" err="1"/>
              <a:t>Barto</a:t>
            </a:r>
            <a:r>
              <a:rPr lang="en-US" dirty="0"/>
              <a:t> (2018)</a:t>
            </a:r>
          </a:p>
          <a:p>
            <a:pPr lvl="1"/>
            <a:r>
              <a:rPr lang="en-US" dirty="0">
                <a:hlinkClick r:id="rId3"/>
              </a:rPr>
              <a:t>https://mitpress.mit.edu/books/reinforcement-learning-second-edition</a:t>
            </a:r>
            <a:r>
              <a:rPr lang="en-US" dirty="0"/>
              <a:t> </a:t>
            </a:r>
          </a:p>
          <a:p>
            <a:r>
              <a:rPr lang="en-US" dirty="0">
                <a:hlinkClick r:id="rId4"/>
              </a:rPr>
              <a:t>http://rail.eecs.berkeley.edu/deeprlcourse/</a:t>
            </a:r>
            <a:r>
              <a:rPr lang="en-US" dirty="0"/>
              <a:t> </a:t>
            </a:r>
          </a:p>
          <a:p>
            <a:r>
              <a:rPr lang="en-US" dirty="0"/>
              <a:t>An intro to Deep RL </a:t>
            </a:r>
            <a:r>
              <a:rPr lang="en-US" dirty="0">
                <a:hlinkClick r:id="rId5"/>
              </a:rPr>
              <a:t>https://arxiv.org/abs/1811.12560</a:t>
            </a:r>
            <a:r>
              <a:rPr lang="en-US" dirty="0"/>
              <a:t> </a:t>
            </a:r>
          </a:p>
        </p:txBody>
      </p:sp>
    </p:spTree>
    <p:extLst>
      <p:ext uri="{BB962C8B-B14F-4D97-AF65-F5344CB8AC3E}">
        <p14:creationId xmlns:p14="http://schemas.microsoft.com/office/powerpoint/2010/main" val="2920233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4DFD4-530D-4CE5-BBAD-5D7E04C63FA1}"/>
              </a:ext>
            </a:extLst>
          </p:cNvPr>
          <p:cNvSpPr>
            <a:spLocks noGrp="1"/>
          </p:cNvSpPr>
          <p:nvPr>
            <p:ph type="title"/>
          </p:nvPr>
        </p:nvSpPr>
        <p:spPr/>
        <p:txBody>
          <a:bodyPr/>
          <a:lstStyle/>
          <a:p>
            <a:r>
              <a:rPr lang="en-US" dirty="0"/>
              <a:t>Formulating a RL problem</a:t>
            </a:r>
          </a:p>
        </p:txBody>
      </p:sp>
      <p:sp>
        <p:nvSpPr>
          <p:cNvPr id="3" name="Content Placeholder 2">
            <a:extLst>
              <a:ext uri="{FF2B5EF4-FFF2-40B4-BE49-F238E27FC236}">
                <a16:creationId xmlns:a16="http://schemas.microsoft.com/office/drawing/2014/main" id="{BFB90F89-E388-45B9-9140-65ED2F5C3539}"/>
              </a:ext>
            </a:extLst>
          </p:cNvPr>
          <p:cNvSpPr>
            <a:spLocks noGrp="1"/>
          </p:cNvSpPr>
          <p:nvPr>
            <p:ph idx="1"/>
          </p:nvPr>
        </p:nvSpPr>
        <p:spPr>
          <a:xfrm>
            <a:off x="838199" y="1393794"/>
            <a:ext cx="10700657" cy="4820951"/>
          </a:xfrm>
        </p:spPr>
        <p:txBody>
          <a:bodyPr>
            <a:normAutofit/>
          </a:bodyPr>
          <a:lstStyle/>
          <a:p>
            <a:r>
              <a:rPr lang="en-US" sz="3600" b="1" dirty="0"/>
              <a:t>Environment</a:t>
            </a:r>
            <a:r>
              <a:rPr lang="en-US" sz="3600" dirty="0"/>
              <a:t>: World in which the agent operates </a:t>
            </a:r>
          </a:p>
          <a:p>
            <a:r>
              <a:rPr lang="en-US" sz="3600" b="1" dirty="0"/>
              <a:t>State</a:t>
            </a:r>
            <a:r>
              <a:rPr lang="en-US" sz="3600" dirty="0"/>
              <a:t>: Current situation of the agent</a:t>
            </a:r>
          </a:p>
          <a:p>
            <a:r>
              <a:rPr lang="en-US" sz="3600" b="1" dirty="0"/>
              <a:t>Reward</a:t>
            </a:r>
            <a:r>
              <a:rPr lang="en-US" sz="3600" dirty="0"/>
              <a:t>: Feedback from the environment</a:t>
            </a:r>
          </a:p>
          <a:p>
            <a:r>
              <a:rPr lang="en-US" sz="3600" b="1" dirty="0"/>
              <a:t>Policy</a:t>
            </a:r>
            <a:r>
              <a:rPr lang="en-US" sz="3600" dirty="0"/>
              <a:t>: Method to map agent’s state to actions</a:t>
            </a:r>
          </a:p>
          <a:p>
            <a:r>
              <a:rPr lang="en-US" sz="3600" b="1" dirty="0"/>
              <a:t>Value</a:t>
            </a:r>
            <a:r>
              <a:rPr lang="en-US" sz="3600" dirty="0"/>
              <a:t>: Future reward that an agent would receive by taking an action in a particular state</a:t>
            </a:r>
          </a:p>
          <a:p>
            <a:pPr marL="0" indent="0">
              <a:buNone/>
            </a:pPr>
            <a:endParaRPr lang="en-US" sz="1000" dirty="0"/>
          </a:p>
          <a:p>
            <a:pPr marL="0" indent="0">
              <a:buNone/>
            </a:pPr>
            <a:r>
              <a:rPr lang="en-US" sz="3600" dirty="0"/>
              <a:t>RL is often modeled as a Markov Decision Process (MDP) </a:t>
            </a:r>
          </a:p>
          <a:p>
            <a:pPr marL="0" indent="0">
              <a:buNone/>
            </a:pPr>
            <a:endParaRPr lang="en-US" sz="3600" dirty="0"/>
          </a:p>
        </p:txBody>
      </p:sp>
    </p:spTree>
    <p:extLst>
      <p:ext uri="{BB962C8B-B14F-4D97-AF65-F5344CB8AC3E}">
        <p14:creationId xmlns:p14="http://schemas.microsoft.com/office/powerpoint/2010/main" val="2823583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B38F-B531-41AF-BFCB-4A0ECA6A07CC}"/>
              </a:ext>
            </a:extLst>
          </p:cNvPr>
          <p:cNvSpPr>
            <a:spLocks noGrp="1"/>
          </p:cNvSpPr>
          <p:nvPr>
            <p:ph type="title"/>
          </p:nvPr>
        </p:nvSpPr>
        <p:spPr/>
        <p:txBody>
          <a:bodyPr/>
          <a:lstStyle/>
          <a:p>
            <a:r>
              <a:rPr lang="en-US" dirty="0"/>
              <a:t>Markov Decision Process (MDP)</a:t>
            </a:r>
          </a:p>
        </p:txBody>
      </p:sp>
      <p:sp>
        <p:nvSpPr>
          <p:cNvPr id="3" name="Content Placeholder 2">
            <a:extLst>
              <a:ext uri="{FF2B5EF4-FFF2-40B4-BE49-F238E27FC236}">
                <a16:creationId xmlns:a16="http://schemas.microsoft.com/office/drawing/2014/main" id="{CFBA568D-C63B-4D28-978F-ABC64F082D34}"/>
              </a:ext>
            </a:extLst>
          </p:cNvPr>
          <p:cNvSpPr>
            <a:spLocks noGrp="1"/>
          </p:cNvSpPr>
          <p:nvPr>
            <p:ph idx="1"/>
          </p:nvPr>
        </p:nvSpPr>
        <p:spPr>
          <a:xfrm>
            <a:off x="838200" y="1393794"/>
            <a:ext cx="10729686" cy="4948012"/>
          </a:xfrm>
        </p:spPr>
        <p:txBody>
          <a:bodyPr>
            <a:normAutofit lnSpcReduction="10000"/>
          </a:bodyPr>
          <a:lstStyle/>
          <a:p>
            <a:r>
              <a:rPr lang="en-US" i="1" dirty="0"/>
              <a:t>MDP provides a mathematical framework for modeling decision making in situations where outcomes are partly random and partly under the control of a decision maker.</a:t>
            </a:r>
          </a:p>
          <a:p>
            <a:pPr lvl="1"/>
            <a:r>
              <a:rPr lang="en-US" sz="2800" dirty="0"/>
              <a:t>set of finite environment states S,</a:t>
            </a:r>
          </a:p>
          <a:p>
            <a:pPr lvl="1"/>
            <a:r>
              <a:rPr lang="en-US" sz="2800" dirty="0"/>
              <a:t>set of possible actions A(s) in each state, </a:t>
            </a:r>
          </a:p>
          <a:p>
            <a:pPr lvl="1"/>
            <a:r>
              <a:rPr lang="en-US" sz="2800" dirty="0"/>
              <a:t>a real valued reward function R(s) and </a:t>
            </a:r>
          </a:p>
          <a:p>
            <a:pPr lvl="1"/>
            <a:r>
              <a:rPr lang="en-US" sz="2800" dirty="0"/>
              <a:t>a transition model P(</a:t>
            </a:r>
            <a:r>
              <a:rPr lang="en-US" sz="2800" dirty="0" err="1"/>
              <a:t>s’|s</a:t>
            </a:r>
            <a:r>
              <a:rPr lang="en-US" sz="2800" dirty="0"/>
              <a:t>, a) </a:t>
            </a:r>
          </a:p>
          <a:p>
            <a:r>
              <a:rPr lang="en-US" dirty="0"/>
              <a:t>Future states depend only on the present state (Markov property)</a:t>
            </a:r>
          </a:p>
          <a:p>
            <a:r>
              <a:rPr lang="en-US" sz="3000" b="1" dirty="0"/>
              <a:t>Problem</a:t>
            </a:r>
            <a:r>
              <a:rPr lang="en-US" sz="3000" dirty="0"/>
              <a:t>: find a </a:t>
            </a:r>
            <a:r>
              <a:rPr lang="en-US" sz="3000" i="1" dirty="0"/>
              <a:t>policy</a:t>
            </a:r>
            <a:r>
              <a:rPr lang="en-US" sz="3000" dirty="0"/>
              <a:t> that specifies what action is taken in state S (mapping agent’s state to actions)</a:t>
            </a:r>
          </a:p>
          <a:p>
            <a:r>
              <a:rPr lang="en-US" sz="3000" b="1" dirty="0"/>
              <a:t>Goal:</a:t>
            </a:r>
            <a:r>
              <a:rPr lang="en-US" sz="3000" dirty="0"/>
              <a:t> Optimal policy (or plan) = best actions</a:t>
            </a:r>
          </a:p>
        </p:txBody>
      </p:sp>
    </p:spTree>
    <p:extLst>
      <p:ext uri="{BB962C8B-B14F-4D97-AF65-F5344CB8AC3E}">
        <p14:creationId xmlns:p14="http://schemas.microsoft.com/office/powerpoint/2010/main" val="3027882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CFEA0-042D-4364-AB7D-B47C4D10AA49}"/>
              </a:ext>
            </a:extLst>
          </p:cNvPr>
          <p:cNvSpPr>
            <a:spLocks noGrp="1"/>
          </p:cNvSpPr>
          <p:nvPr>
            <p:ph type="title"/>
          </p:nvPr>
        </p:nvSpPr>
        <p:spPr/>
        <p:txBody>
          <a:bodyPr>
            <a:normAutofit/>
          </a:bodyPr>
          <a:lstStyle/>
          <a:p>
            <a:r>
              <a:rPr lang="en-US" dirty="0"/>
              <a:t>Deterministic environment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E0F508-CF03-43A8-A858-C0B9975134EE}"/>
                  </a:ext>
                </a:extLst>
              </p:cNvPr>
              <p:cNvSpPr>
                <a:spLocks noGrp="1"/>
              </p:cNvSpPr>
              <p:nvPr>
                <p:ph idx="1"/>
              </p:nvPr>
            </p:nvSpPr>
            <p:spPr/>
            <p:txBody>
              <a:bodyPr/>
              <a:lstStyle/>
              <a:p>
                <a:r>
                  <a:rPr lang="en-US" dirty="0"/>
                  <a:t>In state </a:t>
                </a:r>
                <a:r>
                  <a:rPr lang="en-US" b="1" i="1" dirty="0"/>
                  <a:t>s</a:t>
                </a:r>
                <a:r>
                  <a:rPr lang="en-US" dirty="0"/>
                  <a:t>, take an action that maximizes </a:t>
                </a:r>
                <a:r>
                  <a:rPr lang="en-US" b="1" dirty="0"/>
                  <a:t>Value</a:t>
                </a:r>
                <a:r>
                  <a:rPr lang="en-US" dirty="0"/>
                  <a:t> once you are in the next state </a:t>
                </a:r>
                <a:r>
                  <a:rPr lang="en-US" b="1" i="1" dirty="0"/>
                  <a:t>s’</a:t>
                </a:r>
                <a:r>
                  <a:rPr lang="en-US" dirty="0"/>
                  <a:t>   </a:t>
                </a:r>
              </a:p>
              <a:p>
                <a:r>
                  <a:rPr lang="en-US" dirty="0"/>
                  <a:t>Bellman equation </a:t>
                </a:r>
              </a:p>
              <a:p>
                <a:endParaRPr lang="en-US" dirty="0"/>
              </a:p>
              <a:p>
                <a:pPr marL="0" indent="0">
                  <a:buNone/>
                </a:pPr>
                <a14:m>
                  <m:oMathPara xmlns:m="http://schemas.openxmlformats.org/officeDocument/2006/math">
                    <m:oMathParaPr>
                      <m:jc m:val="centerGroup"/>
                    </m:oMathParaPr>
                    <m:oMath xmlns:m="http://schemas.openxmlformats.org/officeDocument/2006/math">
                      <m:r>
                        <a:rPr lang="en-US" sz="4400" i="1">
                          <a:latin typeface="Cambria Math" panose="02040503050406030204" pitchFamily="18" charset="0"/>
                        </a:rPr>
                        <m:t>𝑉</m:t>
                      </m:r>
                      <m:d>
                        <m:dPr>
                          <m:ctrlPr>
                            <a:rPr lang="en-US" sz="4400" i="1">
                              <a:latin typeface="Cambria Math" panose="02040503050406030204" pitchFamily="18" charset="0"/>
                            </a:rPr>
                          </m:ctrlPr>
                        </m:dPr>
                        <m:e>
                          <m:r>
                            <a:rPr lang="en-US" sz="4400" i="1">
                              <a:latin typeface="Cambria Math" panose="02040503050406030204" pitchFamily="18" charset="0"/>
                            </a:rPr>
                            <m:t>𝑠</m:t>
                          </m:r>
                        </m:e>
                      </m:d>
                      <m:r>
                        <a:rPr lang="en-US" sz="4400" i="1">
                          <a:latin typeface="Cambria Math" panose="02040503050406030204" pitchFamily="18" charset="0"/>
                        </a:rPr>
                        <m:t>=</m:t>
                      </m:r>
                      <m:func>
                        <m:funcPr>
                          <m:ctrlPr>
                            <a:rPr lang="en-US" sz="4400" i="1">
                              <a:latin typeface="Cambria Math" panose="02040503050406030204" pitchFamily="18" charset="0"/>
                            </a:rPr>
                          </m:ctrlPr>
                        </m:funcPr>
                        <m:fName>
                          <m:limLow>
                            <m:limLowPr>
                              <m:ctrlPr>
                                <a:rPr lang="en-US" sz="4400" i="1">
                                  <a:latin typeface="Cambria Math" panose="02040503050406030204" pitchFamily="18" charset="0"/>
                                </a:rPr>
                              </m:ctrlPr>
                            </m:limLowPr>
                            <m:e>
                              <m:r>
                                <m:rPr>
                                  <m:sty m:val="p"/>
                                </m:rPr>
                                <a:rPr lang="en-US" sz="4400" i="1">
                                  <a:latin typeface="Cambria Math" panose="02040503050406030204" pitchFamily="18" charset="0"/>
                                </a:rPr>
                                <m:t>max</m:t>
                              </m:r>
                            </m:e>
                            <m:lim>
                              <m:r>
                                <a:rPr lang="en-US" sz="4400" i="1">
                                  <a:latin typeface="Cambria Math" panose="02040503050406030204" pitchFamily="18" charset="0"/>
                                </a:rPr>
                                <m:t>𝑎</m:t>
                              </m:r>
                            </m:lim>
                          </m:limLow>
                        </m:fName>
                        <m:e>
                          <m:d>
                            <m:dPr>
                              <m:ctrlPr>
                                <a:rPr lang="en-US" sz="4400" i="1">
                                  <a:latin typeface="Cambria Math" panose="02040503050406030204" pitchFamily="18" charset="0"/>
                                </a:rPr>
                              </m:ctrlPr>
                            </m:dPr>
                            <m:e>
                              <m:r>
                                <a:rPr lang="en-US" sz="4400" i="1">
                                  <a:latin typeface="Cambria Math" panose="02040503050406030204" pitchFamily="18" charset="0"/>
                                </a:rPr>
                                <m:t>𝑅</m:t>
                              </m:r>
                              <m:d>
                                <m:dPr>
                                  <m:ctrlPr>
                                    <a:rPr lang="en-US" sz="4400" i="1">
                                      <a:latin typeface="Cambria Math" panose="02040503050406030204" pitchFamily="18" charset="0"/>
                                    </a:rPr>
                                  </m:ctrlPr>
                                </m:dPr>
                                <m:e>
                                  <m:r>
                                    <a:rPr lang="en-US" sz="4400" i="1">
                                      <a:latin typeface="Cambria Math" panose="02040503050406030204" pitchFamily="18" charset="0"/>
                                    </a:rPr>
                                    <m:t>𝑠</m:t>
                                  </m:r>
                                  <m:r>
                                    <a:rPr lang="en-US" sz="4400" i="1">
                                      <a:latin typeface="Cambria Math" panose="02040503050406030204" pitchFamily="18" charset="0"/>
                                    </a:rPr>
                                    <m:t>,</m:t>
                                  </m:r>
                                  <m:r>
                                    <a:rPr lang="en-US" sz="4400" i="1">
                                      <a:latin typeface="Cambria Math" panose="02040503050406030204" pitchFamily="18" charset="0"/>
                                    </a:rPr>
                                    <m:t>𝑎</m:t>
                                  </m:r>
                                </m:e>
                              </m:d>
                              <m:r>
                                <a:rPr lang="en-US" sz="4400" i="1">
                                  <a:latin typeface="Cambria Math" panose="02040503050406030204" pitchFamily="18" charset="0"/>
                                </a:rPr>
                                <m:t>+</m:t>
                              </m:r>
                              <m:r>
                                <a:rPr lang="en-US" sz="4400" i="1">
                                  <a:latin typeface="Cambria Math" panose="02040503050406030204" pitchFamily="18" charset="0"/>
                                  <a:ea typeface="Cambria Math" panose="02040503050406030204" pitchFamily="18" charset="0"/>
                                </a:rPr>
                                <m:t>𝛾</m:t>
                              </m:r>
                              <m:r>
                                <a:rPr lang="en-US" sz="4400" b="0" i="1" smtClean="0">
                                  <a:latin typeface="Cambria Math" panose="02040503050406030204" pitchFamily="18" charset="0"/>
                                  <a:ea typeface="Cambria Math" panose="02040503050406030204" pitchFamily="18" charset="0"/>
                                </a:rPr>
                                <m:t>𝑉</m:t>
                              </m:r>
                              <m:r>
                                <a:rPr lang="en-US" sz="4400" b="0" i="1" smtClean="0">
                                  <a:latin typeface="Cambria Math" panose="02040503050406030204" pitchFamily="18" charset="0"/>
                                  <a:ea typeface="Cambria Math" panose="02040503050406030204" pitchFamily="18" charset="0"/>
                                </a:rPr>
                                <m:t>(</m:t>
                              </m:r>
                              <m:sSup>
                                <m:sSupPr>
                                  <m:ctrlPr>
                                    <a:rPr lang="en-US" sz="4400" b="0" i="1" smtClean="0">
                                      <a:latin typeface="Cambria Math" panose="02040503050406030204" pitchFamily="18" charset="0"/>
                                      <a:ea typeface="Cambria Math" panose="02040503050406030204" pitchFamily="18" charset="0"/>
                                    </a:rPr>
                                  </m:ctrlPr>
                                </m:sSupPr>
                                <m:e>
                                  <m:r>
                                    <a:rPr lang="en-US" sz="4400" b="0" i="1" smtClean="0">
                                      <a:latin typeface="Cambria Math" panose="02040503050406030204" pitchFamily="18" charset="0"/>
                                      <a:ea typeface="Cambria Math" panose="02040503050406030204" pitchFamily="18" charset="0"/>
                                    </a:rPr>
                                    <m:t>𝑠</m:t>
                                  </m:r>
                                </m:e>
                                <m:sup>
                                  <m:r>
                                    <a:rPr lang="en-US" sz="4400" b="0" i="1" smtClean="0">
                                      <a:latin typeface="Cambria Math" panose="02040503050406030204" pitchFamily="18" charset="0"/>
                                      <a:ea typeface="Cambria Math" panose="02040503050406030204" pitchFamily="18" charset="0"/>
                                    </a:rPr>
                                    <m:t>′</m:t>
                                  </m:r>
                                </m:sup>
                              </m:sSup>
                              <m:r>
                                <a:rPr lang="en-US" sz="4400" b="0" i="1" smtClean="0">
                                  <a:latin typeface="Cambria Math" panose="02040503050406030204" pitchFamily="18" charset="0"/>
                                  <a:ea typeface="Cambria Math" panose="02040503050406030204" pitchFamily="18" charset="0"/>
                                </a:rPr>
                                <m:t>)</m:t>
                              </m:r>
                              <m:r>
                                <a:rPr lang="en-US" sz="4400" i="1">
                                  <a:latin typeface="Cambria Math" panose="02040503050406030204" pitchFamily="18" charset="0"/>
                                  <a:ea typeface="Cambria Math" panose="02040503050406030204" pitchFamily="18" charset="0"/>
                                </a:rPr>
                                <m:t> </m:t>
                              </m:r>
                            </m:e>
                          </m:d>
                          <m:r>
                            <a:rPr lang="en-US" sz="4400" i="1">
                              <a:latin typeface="Cambria Math" panose="02040503050406030204" pitchFamily="18" charset="0"/>
                            </a:rPr>
                            <m:t> </m:t>
                          </m:r>
                        </m:e>
                      </m:func>
                    </m:oMath>
                  </m:oMathPara>
                </a14:m>
                <a:endParaRPr lang="en-US" sz="4400" dirty="0"/>
              </a:p>
              <a:p>
                <a:pPr marL="0" indent="0">
                  <a:buNone/>
                </a:pPr>
                <a:endParaRPr lang="en-US" dirty="0"/>
              </a:p>
              <a:p>
                <a:pPr marL="0" indent="0">
                  <a:buNone/>
                </a:pPr>
                <a:endParaRPr lang="en-US" dirty="0"/>
              </a:p>
              <a:p>
                <a:pPr marL="0" indent="0">
                  <a:buNone/>
                </a:pPr>
                <a:r>
                  <a:rPr lang="en-US" dirty="0"/>
                  <a:t>We have a </a:t>
                </a:r>
                <a:r>
                  <a:rPr lang="en-US" b="1" i="1" dirty="0"/>
                  <a:t>Plan</a:t>
                </a:r>
              </a:p>
            </p:txBody>
          </p:sp>
        </mc:Choice>
        <mc:Fallback xmlns="">
          <p:sp>
            <p:nvSpPr>
              <p:cNvPr id="3" name="Content Placeholder 2">
                <a:extLst>
                  <a:ext uri="{FF2B5EF4-FFF2-40B4-BE49-F238E27FC236}">
                    <a16:creationId xmlns:a16="http://schemas.microsoft.com/office/drawing/2014/main" id="{90E0F508-CF03-43A8-A858-C0B9975134EE}"/>
                  </a:ext>
                </a:extLst>
              </p:cNvPr>
              <p:cNvSpPr>
                <a:spLocks noGrp="1" noRot="1" noChangeAspect="1" noMove="1" noResize="1" noEditPoints="1" noAdjustHandles="1" noChangeArrowheads="1" noChangeShapeType="1" noTextEdit="1"/>
              </p:cNvSpPr>
              <p:nvPr>
                <p:ph idx="1"/>
              </p:nvPr>
            </p:nvSpPr>
            <p:spPr>
              <a:blipFill>
                <a:blip r:embed="rId3"/>
                <a:stretch>
                  <a:fillRect l="-1217" t="-2152"/>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AE85FD71-111F-430F-A6D5-37DAEDE919BC}"/>
              </a:ext>
            </a:extLst>
          </p:cNvPr>
          <p:cNvSpPr/>
          <p:nvPr/>
        </p:nvSpPr>
        <p:spPr>
          <a:xfrm>
            <a:off x="5217459" y="3099642"/>
            <a:ext cx="1857487" cy="1719784"/>
          </a:xfrm>
          <a:prstGeom prst="rect">
            <a:avLst/>
          </a:prstGeom>
          <a:solidFill>
            <a:srgbClr val="4472C4">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solidFill>
                  <a:srgbClr val="FF0000"/>
                </a:solidFill>
              </a:rPr>
              <a:t>Reward from taking action </a:t>
            </a:r>
            <a:r>
              <a:rPr lang="en-US" b="1" dirty="0">
                <a:solidFill>
                  <a:srgbClr val="FF0000"/>
                </a:solidFill>
              </a:rPr>
              <a:t>a</a:t>
            </a:r>
            <a:r>
              <a:rPr lang="en-US" dirty="0">
                <a:solidFill>
                  <a:srgbClr val="FF0000"/>
                </a:solidFill>
              </a:rPr>
              <a:t> in state </a:t>
            </a:r>
            <a:r>
              <a:rPr lang="en-US" b="1" dirty="0">
                <a:solidFill>
                  <a:srgbClr val="FF0000"/>
                </a:solidFill>
              </a:rPr>
              <a:t>s</a:t>
            </a:r>
          </a:p>
        </p:txBody>
      </p:sp>
      <p:sp>
        <p:nvSpPr>
          <p:cNvPr id="10" name="Rectangle 9">
            <a:extLst>
              <a:ext uri="{FF2B5EF4-FFF2-40B4-BE49-F238E27FC236}">
                <a16:creationId xmlns:a16="http://schemas.microsoft.com/office/drawing/2014/main" id="{75D325EC-0428-4834-9DB5-3DCE6CC569DE}"/>
              </a:ext>
            </a:extLst>
          </p:cNvPr>
          <p:cNvSpPr/>
          <p:nvPr/>
        </p:nvSpPr>
        <p:spPr>
          <a:xfrm>
            <a:off x="8003746" y="3099643"/>
            <a:ext cx="1344649" cy="1493872"/>
          </a:xfrm>
          <a:prstGeom prst="rect">
            <a:avLst/>
          </a:prstGeom>
          <a:solidFill>
            <a:srgbClr val="4472C4">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solidFill>
                  <a:srgbClr val="FF0000"/>
                </a:solidFill>
              </a:rPr>
              <a:t>Value in new state</a:t>
            </a:r>
            <a:endParaRPr lang="en-US" b="1" dirty="0">
              <a:solidFill>
                <a:srgbClr val="FF0000"/>
              </a:solidFill>
            </a:endParaRPr>
          </a:p>
        </p:txBody>
      </p:sp>
      <p:sp>
        <p:nvSpPr>
          <p:cNvPr id="11" name="Speech Bubble: Rectangle 10">
            <a:extLst>
              <a:ext uri="{FF2B5EF4-FFF2-40B4-BE49-F238E27FC236}">
                <a16:creationId xmlns:a16="http://schemas.microsoft.com/office/drawing/2014/main" id="{09956A4E-E73D-4C31-9417-AF34782CFCBA}"/>
              </a:ext>
            </a:extLst>
          </p:cNvPr>
          <p:cNvSpPr/>
          <p:nvPr/>
        </p:nvSpPr>
        <p:spPr>
          <a:xfrm>
            <a:off x="6727175" y="4933693"/>
            <a:ext cx="1256850" cy="666858"/>
          </a:xfrm>
          <a:prstGeom prst="wedgeRectCallout">
            <a:avLst>
              <a:gd name="adj1" fmla="val 35657"/>
              <a:gd name="adj2" fmla="val -209014"/>
            </a:avLst>
          </a:prstGeom>
          <a:solidFill>
            <a:schemeClr val="accent6">
              <a:alpha val="3019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FF0000"/>
                </a:solidFill>
              </a:rPr>
              <a:t>Discounting factor</a:t>
            </a:r>
            <a:endParaRPr lang="en-US" sz="1600" b="1" dirty="0">
              <a:solidFill>
                <a:srgbClr val="FF0000"/>
              </a:solidFill>
            </a:endParaRPr>
          </a:p>
        </p:txBody>
      </p:sp>
    </p:spTree>
    <p:extLst>
      <p:ext uri="{BB962C8B-B14F-4D97-AF65-F5344CB8AC3E}">
        <p14:creationId xmlns:p14="http://schemas.microsoft.com/office/powerpoint/2010/main" val="302319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861ED-A870-4BB9-8412-AD24C7221E1D}"/>
              </a:ext>
            </a:extLst>
          </p:cNvPr>
          <p:cNvSpPr>
            <a:spLocks noGrp="1"/>
          </p:cNvSpPr>
          <p:nvPr>
            <p:ph type="title"/>
          </p:nvPr>
        </p:nvSpPr>
        <p:spPr/>
        <p:txBody>
          <a:bodyPr/>
          <a:lstStyle/>
          <a:p>
            <a:r>
              <a:rPr lang="en-US" dirty="0"/>
              <a:t>Simple Maze example: resulting Plan</a:t>
            </a:r>
          </a:p>
        </p:txBody>
      </p:sp>
      <p:sp>
        <p:nvSpPr>
          <p:cNvPr id="8" name="Content Placeholder 7">
            <a:extLst>
              <a:ext uri="{FF2B5EF4-FFF2-40B4-BE49-F238E27FC236}">
                <a16:creationId xmlns:a16="http://schemas.microsoft.com/office/drawing/2014/main" id="{DC603719-9842-4873-A6AB-2F41B46112EA}"/>
              </a:ext>
            </a:extLst>
          </p:cNvPr>
          <p:cNvSpPr>
            <a:spLocks noGrp="1"/>
          </p:cNvSpPr>
          <p:nvPr>
            <p:ph idx="1"/>
          </p:nvPr>
        </p:nvSpPr>
        <p:spPr/>
        <p:txBody>
          <a:bodyPr/>
          <a:lstStyle/>
          <a:p>
            <a:r>
              <a:rPr lang="en-US" dirty="0"/>
              <a:t>Values in cells </a:t>
            </a:r>
          </a:p>
        </p:txBody>
      </p:sp>
      <p:pic>
        <p:nvPicPr>
          <p:cNvPr id="5" name="Picture 4">
            <a:extLst>
              <a:ext uri="{FF2B5EF4-FFF2-40B4-BE49-F238E27FC236}">
                <a16:creationId xmlns:a16="http://schemas.microsoft.com/office/drawing/2014/main" id="{FEEC045B-7A63-4085-983E-C159FC3F65C3}"/>
              </a:ext>
            </a:extLst>
          </p:cNvPr>
          <p:cNvPicPr>
            <a:picLocks noChangeAspect="1"/>
          </p:cNvPicPr>
          <p:nvPr/>
        </p:nvPicPr>
        <p:blipFill>
          <a:blip r:embed="rId3"/>
          <a:stretch>
            <a:fillRect/>
          </a:stretch>
        </p:blipFill>
        <p:spPr>
          <a:xfrm>
            <a:off x="1318675" y="2631791"/>
            <a:ext cx="4572000" cy="2832415"/>
          </a:xfrm>
          <a:prstGeom prst="rect">
            <a:avLst/>
          </a:prstGeom>
        </p:spPr>
      </p:pic>
      <p:pic>
        <p:nvPicPr>
          <p:cNvPr id="7" name="Picture 6">
            <a:extLst>
              <a:ext uri="{FF2B5EF4-FFF2-40B4-BE49-F238E27FC236}">
                <a16:creationId xmlns:a16="http://schemas.microsoft.com/office/drawing/2014/main" id="{687D1C8B-3ADD-47A5-B335-A296A1BD3894}"/>
              </a:ext>
            </a:extLst>
          </p:cNvPr>
          <p:cNvPicPr>
            <a:picLocks noChangeAspect="1"/>
          </p:cNvPicPr>
          <p:nvPr/>
        </p:nvPicPr>
        <p:blipFill>
          <a:blip r:embed="rId4"/>
          <a:stretch>
            <a:fillRect/>
          </a:stretch>
        </p:blipFill>
        <p:spPr>
          <a:xfrm>
            <a:off x="6401076" y="2631791"/>
            <a:ext cx="4442323" cy="2834640"/>
          </a:xfrm>
          <a:prstGeom prst="rect">
            <a:avLst/>
          </a:prstGeom>
        </p:spPr>
      </p:pic>
    </p:spTree>
    <p:extLst>
      <p:ext uri="{BB962C8B-B14F-4D97-AF65-F5344CB8AC3E}">
        <p14:creationId xmlns:p14="http://schemas.microsoft.com/office/powerpoint/2010/main" val="2544084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B67ED-A40C-43B9-B40C-4BACA8F975CC}"/>
              </a:ext>
            </a:extLst>
          </p:cNvPr>
          <p:cNvSpPr>
            <a:spLocks noGrp="1"/>
          </p:cNvSpPr>
          <p:nvPr>
            <p:ph type="title"/>
          </p:nvPr>
        </p:nvSpPr>
        <p:spPr/>
        <p:txBody>
          <a:bodyPr/>
          <a:lstStyle/>
          <a:p>
            <a:r>
              <a:rPr lang="en-US" dirty="0"/>
              <a:t>Non-deterministic environment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1F12CB0-9D79-4BC7-A2B7-B47F24094A99}"/>
                  </a:ext>
                </a:extLst>
              </p:cNvPr>
              <p:cNvSpPr>
                <a:spLocks noGrp="1"/>
              </p:cNvSpPr>
              <p:nvPr>
                <p:ph idx="1"/>
              </p:nvPr>
            </p:nvSpPr>
            <p:spPr/>
            <p:txBody>
              <a:bodyPr/>
              <a:lstStyle/>
              <a:p>
                <a:r>
                  <a:rPr lang="en-US" dirty="0"/>
                  <a:t>The next state s’ is not 100%, s’ can be one of multiple possible next states with some probability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𝑉</m:t>
                      </m:r>
                      <m:d>
                        <m:dPr>
                          <m:ctrlPr>
                            <a:rPr lang="en-US" sz="3600" i="1">
                              <a:latin typeface="Cambria Math" panose="02040503050406030204" pitchFamily="18" charset="0"/>
                            </a:rPr>
                          </m:ctrlPr>
                        </m:dPr>
                        <m:e>
                          <m:r>
                            <a:rPr lang="en-US" sz="3600" i="1">
                              <a:latin typeface="Cambria Math" panose="02040503050406030204" pitchFamily="18" charset="0"/>
                            </a:rPr>
                            <m:t>𝑠</m:t>
                          </m:r>
                        </m:e>
                      </m:d>
                      <m:r>
                        <a:rPr lang="en-US" sz="3600" i="1">
                          <a:latin typeface="Cambria Math" panose="02040503050406030204" pitchFamily="18" charset="0"/>
                        </a:rPr>
                        <m:t>=</m:t>
                      </m:r>
                      <m:func>
                        <m:funcPr>
                          <m:ctrlPr>
                            <a:rPr lang="en-US" sz="3600" i="1">
                              <a:latin typeface="Cambria Math" panose="02040503050406030204" pitchFamily="18" charset="0"/>
                            </a:rPr>
                          </m:ctrlPr>
                        </m:funcPr>
                        <m:fName>
                          <m:limLow>
                            <m:limLowPr>
                              <m:ctrlPr>
                                <a:rPr lang="en-US" sz="3600" i="1">
                                  <a:latin typeface="Cambria Math" panose="02040503050406030204" pitchFamily="18" charset="0"/>
                                </a:rPr>
                              </m:ctrlPr>
                            </m:limLowPr>
                            <m:e>
                              <m:r>
                                <m:rPr>
                                  <m:sty m:val="p"/>
                                </m:rPr>
                                <a:rPr lang="en-US" sz="3600" i="1">
                                  <a:latin typeface="Cambria Math" panose="02040503050406030204" pitchFamily="18" charset="0"/>
                                </a:rPr>
                                <m:t>max</m:t>
                              </m:r>
                            </m:e>
                            <m:lim>
                              <m:r>
                                <a:rPr lang="en-US" sz="3600" i="1">
                                  <a:latin typeface="Cambria Math" panose="02040503050406030204" pitchFamily="18" charset="0"/>
                                </a:rPr>
                                <m:t>𝑎</m:t>
                              </m:r>
                            </m:lim>
                          </m:limLow>
                        </m:fName>
                        <m:e>
                          <m:d>
                            <m:dPr>
                              <m:ctrlPr>
                                <a:rPr lang="en-US" sz="3600" i="1">
                                  <a:latin typeface="Cambria Math" panose="02040503050406030204" pitchFamily="18" charset="0"/>
                                </a:rPr>
                              </m:ctrlPr>
                            </m:dPr>
                            <m:e>
                              <m:r>
                                <a:rPr lang="en-US" sz="3600" i="1">
                                  <a:latin typeface="Cambria Math" panose="02040503050406030204" pitchFamily="18" charset="0"/>
                                </a:rPr>
                                <m:t>𝑅</m:t>
                              </m:r>
                              <m:d>
                                <m:dPr>
                                  <m:ctrlPr>
                                    <a:rPr lang="en-US" sz="3600" i="1">
                                      <a:latin typeface="Cambria Math" panose="02040503050406030204" pitchFamily="18" charset="0"/>
                                    </a:rPr>
                                  </m:ctrlPr>
                                </m:dPr>
                                <m:e>
                                  <m:r>
                                    <a:rPr lang="en-US" sz="3600" i="1">
                                      <a:latin typeface="Cambria Math" panose="02040503050406030204" pitchFamily="18" charset="0"/>
                                    </a:rPr>
                                    <m:t>𝑠</m:t>
                                  </m:r>
                                  <m:r>
                                    <a:rPr lang="en-US" sz="3600" i="1">
                                      <a:latin typeface="Cambria Math" panose="02040503050406030204" pitchFamily="18" charset="0"/>
                                    </a:rPr>
                                    <m:t>,</m:t>
                                  </m:r>
                                  <m:r>
                                    <a:rPr lang="en-US" sz="3600" i="1">
                                      <a:latin typeface="Cambria Math" panose="02040503050406030204" pitchFamily="18" charset="0"/>
                                    </a:rPr>
                                    <m:t>𝑎</m:t>
                                  </m:r>
                                </m:e>
                              </m:d>
                              <m:r>
                                <a:rPr lang="en-US" sz="3600" i="1">
                                  <a:latin typeface="Cambria Math" panose="02040503050406030204" pitchFamily="18" charset="0"/>
                                </a:rPr>
                                <m:t>+</m:t>
                              </m:r>
                              <m:r>
                                <a:rPr lang="en-US" sz="3600" i="1">
                                  <a:latin typeface="Cambria Math" panose="02040503050406030204" pitchFamily="18" charset="0"/>
                                  <a:ea typeface="Cambria Math" panose="02040503050406030204" pitchFamily="18" charset="0"/>
                                </a:rPr>
                                <m:t>𝛾</m:t>
                              </m:r>
                              <m:r>
                                <a:rPr lang="en-US" sz="3600" i="1">
                                  <a:latin typeface="Cambria Math" panose="02040503050406030204" pitchFamily="18" charset="0"/>
                                  <a:ea typeface="Cambria Math" panose="02040503050406030204" pitchFamily="18" charset="0"/>
                                </a:rPr>
                                <m:t>𝑉</m:t>
                              </m:r>
                              <m:r>
                                <a:rPr lang="en-US" sz="3600" i="1">
                                  <a:latin typeface="Cambria Math" panose="02040503050406030204" pitchFamily="18" charset="0"/>
                                  <a:ea typeface="Cambria Math" panose="02040503050406030204" pitchFamily="18" charset="0"/>
                                </a:rPr>
                                <m:t>(</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𝑠</m:t>
                                  </m:r>
                                </m:e>
                                <m:sup>
                                  <m:r>
                                    <a:rPr lang="en-US" sz="3600" i="1">
                                      <a:latin typeface="Cambria Math" panose="02040503050406030204" pitchFamily="18" charset="0"/>
                                      <a:ea typeface="Cambria Math" panose="02040503050406030204" pitchFamily="18" charset="0"/>
                                    </a:rPr>
                                    <m:t>′</m:t>
                                  </m:r>
                                </m:sup>
                              </m:sSup>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 </m:t>
                              </m:r>
                            </m:e>
                          </m:d>
                          <m:r>
                            <a:rPr lang="en-US" sz="3600" i="1">
                              <a:latin typeface="Cambria Math" panose="02040503050406030204" pitchFamily="18" charset="0"/>
                            </a:rPr>
                            <m:t> </m:t>
                          </m:r>
                        </m:e>
                      </m:func>
                    </m:oMath>
                  </m:oMathPara>
                </a14:m>
                <a:endParaRPr lang="en-US" sz="3600" dirty="0"/>
              </a:p>
              <a:p>
                <a:pPr marL="0" indent="0">
                  <a:buNone/>
                </a:pPr>
                <a:endParaRPr lang="en-US" sz="1800" dirty="0"/>
              </a:p>
            </p:txBody>
          </p:sp>
        </mc:Choice>
        <mc:Fallback>
          <p:sp>
            <p:nvSpPr>
              <p:cNvPr id="3" name="Content Placeholder 2">
                <a:extLst>
                  <a:ext uri="{FF2B5EF4-FFF2-40B4-BE49-F238E27FC236}">
                    <a16:creationId xmlns:a16="http://schemas.microsoft.com/office/drawing/2014/main" id="{81F12CB0-9D79-4BC7-A2B7-B47F24094A99}"/>
                  </a:ext>
                </a:extLst>
              </p:cNvPr>
              <p:cNvSpPr>
                <a:spLocks noGrp="1" noRot="1" noChangeAspect="1" noMove="1" noResize="1" noEditPoints="1" noAdjustHandles="1" noChangeArrowheads="1" noChangeShapeType="1" noTextEdit="1"/>
              </p:cNvSpPr>
              <p:nvPr>
                <p:ph idx="1"/>
              </p:nvPr>
            </p:nvSpPr>
            <p:spPr>
              <a:blipFill>
                <a:blip r:embed="rId3"/>
                <a:stretch>
                  <a:fillRect l="-1043" t="-215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E114BCA-77C2-4A14-8659-115EDA17AA7A}"/>
              </a:ext>
            </a:extLst>
          </p:cNvPr>
          <p:cNvPicPr>
            <a:picLocks noChangeAspect="1"/>
          </p:cNvPicPr>
          <p:nvPr/>
        </p:nvPicPr>
        <p:blipFill>
          <a:blip r:embed="rId4"/>
          <a:stretch>
            <a:fillRect/>
          </a:stretch>
        </p:blipFill>
        <p:spPr>
          <a:xfrm>
            <a:off x="2291230" y="3885078"/>
            <a:ext cx="4020993" cy="2220748"/>
          </a:xfrm>
          <a:prstGeom prst="rect">
            <a:avLst/>
          </a:prstGeom>
        </p:spPr>
      </p:pic>
      <p:sp>
        <p:nvSpPr>
          <p:cNvPr id="6" name="Arrow: Up 5">
            <a:extLst>
              <a:ext uri="{FF2B5EF4-FFF2-40B4-BE49-F238E27FC236}">
                <a16:creationId xmlns:a16="http://schemas.microsoft.com/office/drawing/2014/main" id="{C0F8B696-9B38-4CA9-8812-CC89A042177A}"/>
              </a:ext>
            </a:extLst>
          </p:cNvPr>
          <p:cNvSpPr/>
          <p:nvPr/>
        </p:nvSpPr>
        <p:spPr>
          <a:xfrm>
            <a:off x="4071555" y="5229095"/>
            <a:ext cx="365760" cy="457200"/>
          </a:xfrm>
          <a:prstGeom prst="upArrow">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Up 6">
            <a:extLst>
              <a:ext uri="{FF2B5EF4-FFF2-40B4-BE49-F238E27FC236}">
                <a16:creationId xmlns:a16="http://schemas.microsoft.com/office/drawing/2014/main" id="{D9813142-6149-4FD0-A6BA-44D68C37144B}"/>
              </a:ext>
            </a:extLst>
          </p:cNvPr>
          <p:cNvSpPr/>
          <p:nvPr/>
        </p:nvSpPr>
        <p:spPr>
          <a:xfrm>
            <a:off x="3600166" y="4486371"/>
            <a:ext cx="1308538" cy="646385"/>
          </a:xfrm>
          <a:prstGeom prst="up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80%</a:t>
            </a:r>
          </a:p>
        </p:txBody>
      </p:sp>
      <p:sp>
        <p:nvSpPr>
          <p:cNvPr id="8" name="Arrow: Up 7">
            <a:extLst>
              <a:ext uri="{FF2B5EF4-FFF2-40B4-BE49-F238E27FC236}">
                <a16:creationId xmlns:a16="http://schemas.microsoft.com/office/drawing/2014/main" id="{ECD1F5E8-7BBD-4CFB-BDB1-843079B2B3F6}"/>
              </a:ext>
            </a:extLst>
          </p:cNvPr>
          <p:cNvSpPr/>
          <p:nvPr/>
        </p:nvSpPr>
        <p:spPr>
          <a:xfrm rot="5400000">
            <a:off x="4317695" y="5237284"/>
            <a:ext cx="1308538" cy="646385"/>
          </a:xfrm>
          <a:prstGeom prst="up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10%</a:t>
            </a:r>
          </a:p>
        </p:txBody>
      </p:sp>
      <p:sp>
        <p:nvSpPr>
          <p:cNvPr id="9" name="Arrow: Up 8">
            <a:extLst>
              <a:ext uri="{FF2B5EF4-FFF2-40B4-BE49-F238E27FC236}">
                <a16:creationId xmlns:a16="http://schemas.microsoft.com/office/drawing/2014/main" id="{2739C31D-3F54-4D42-B7DD-942D96B5311C}"/>
              </a:ext>
            </a:extLst>
          </p:cNvPr>
          <p:cNvSpPr/>
          <p:nvPr/>
        </p:nvSpPr>
        <p:spPr>
          <a:xfrm rot="16200000">
            <a:off x="2822335" y="5216462"/>
            <a:ext cx="1308538" cy="646385"/>
          </a:xfrm>
          <a:prstGeom prst="up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10%</a:t>
            </a:r>
          </a:p>
        </p:txBody>
      </p:sp>
      <mc:AlternateContent xmlns:mc="http://schemas.openxmlformats.org/markup-compatibility/2006">
        <mc:Choice xmlns:a14="http://schemas.microsoft.com/office/drawing/2010/main" Requires="a14">
          <p:sp>
            <p:nvSpPr>
              <p:cNvPr id="10" name="Speech Bubble: Rectangle 9">
                <a:extLst>
                  <a:ext uri="{FF2B5EF4-FFF2-40B4-BE49-F238E27FC236}">
                    <a16:creationId xmlns:a16="http://schemas.microsoft.com/office/drawing/2014/main" id="{2C016188-389D-451E-BDF9-7DA4BEE190BB}"/>
                  </a:ext>
                </a:extLst>
              </p:cNvPr>
              <p:cNvSpPr/>
              <p:nvPr/>
            </p:nvSpPr>
            <p:spPr>
              <a:xfrm>
                <a:off x="6758978" y="3885078"/>
                <a:ext cx="5301643" cy="1400279"/>
              </a:xfrm>
              <a:prstGeom prst="wedgeRectCallout">
                <a:avLst>
                  <a:gd name="adj1" fmla="val -25176"/>
                  <a:gd name="adj2" fmla="val -94173"/>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solidFill>
                            <a:srgbClr val="FF0000"/>
                          </a:solidFill>
                          <a:latin typeface="Cambria Math" panose="02040503050406030204" pitchFamily="18" charset="0"/>
                        </a:rPr>
                        <m:t>0.1∗</m:t>
                      </m:r>
                      <m:r>
                        <a:rPr lang="en-US" sz="2800" b="0" i="1" smtClean="0">
                          <a:solidFill>
                            <a:srgbClr val="FF0000"/>
                          </a:solidFill>
                          <a:latin typeface="Cambria Math" panose="02040503050406030204" pitchFamily="18" charset="0"/>
                        </a:rPr>
                        <m:t>𝑉</m:t>
                      </m:r>
                      <m:d>
                        <m:dPr>
                          <m:ctrlPr>
                            <a:rPr lang="en-US" sz="2800" b="0" i="1" smtClean="0">
                              <a:solidFill>
                                <a:srgbClr val="FF0000"/>
                              </a:solidFill>
                              <a:latin typeface="Cambria Math" panose="02040503050406030204" pitchFamily="18" charset="0"/>
                            </a:rPr>
                          </m:ctrlPr>
                        </m:dPr>
                        <m:e>
                          <m:sSubSup>
                            <m:sSubSupPr>
                              <m:ctrlPr>
                                <a:rPr lang="en-US" sz="2800" i="1" smtClean="0">
                                  <a:solidFill>
                                    <a:srgbClr val="FF0000"/>
                                  </a:solidFill>
                                  <a:latin typeface="Cambria Math" panose="02040503050406030204" pitchFamily="18" charset="0"/>
                                </a:rPr>
                              </m:ctrlPr>
                            </m:sSubSupPr>
                            <m:e>
                              <m:r>
                                <a:rPr lang="en-US" sz="2800" b="0" i="1" smtClean="0">
                                  <a:solidFill>
                                    <a:srgbClr val="FF0000"/>
                                  </a:solidFill>
                                  <a:latin typeface="Cambria Math" panose="02040503050406030204" pitchFamily="18" charset="0"/>
                                </a:rPr>
                                <m:t>𝑠</m:t>
                              </m:r>
                            </m:e>
                            <m:sub>
                              <m:r>
                                <a:rPr lang="en-US" sz="2800" b="0" i="1" smtClean="0">
                                  <a:solidFill>
                                    <a:srgbClr val="FF0000"/>
                                  </a:solidFill>
                                  <a:latin typeface="Cambria Math" panose="02040503050406030204" pitchFamily="18" charset="0"/>
                                </a:rPr>
                                <m:t>1</m:t>
                              </m:r>
                            </m:sub>
                            <m:sup>
                              <m:r>
                                <a:rPr lang="en-US" sz="2800" b="0" i="1" smtClean="0">
                                  <a:solidFill>
                                    <a:srgbClr val="FF0000"/>
                                  </a:solidFill>
                                  <a:latin typeface="Cambria Math" panose="02040503050406030204" pitchFamily="18" charset="0"/>
                                </a:rPr>
                                <m:t>′</m:t>
                              </m:r>
                            </m:sup>
                          </m:sSubSup>
                        </m:e>
                      </m:d>
                      <m:r>
                        <a:rPr lang="en-US" sz="2800" i="1">
                          <a:solidFill>
                            <a:srgbClr val="FF0000"/>
                          </a:solidFill>
                          <a:latin typeface="Cambria Math" panose="02040503050406030204" pitchFamily="18" charset="0"/>
                        </a:rPr>
                        <m:t>+0.</m:t>
                      </m:r>
                      <m:r>
                        <a:rPr lang="en-US" sz="2800" b="0" i="1" smtClean="0">
                          <a:solidFill>
                            <a:srgbClr val="FF0000"/>
                          </a:solidFill>
                          <a:latin typeface="Cambria Math" panose="02040503050406030204" pitchFamily="18" charset="0"/>
                        </a:rPr>
                        <m:t>8</m:t>
                      </m:r>
                      <m:r>
                        <a:rPr lang="en-US" sz="2800" i="1">
                          <a:solidFill>
                            <a:srgbClr val="FF0000"/>
                          </a:solidFill>
                          <a:latin typeface="Cambria Math" panose="02040503050406030204" pitchFamily="18" charset="0"/>
                        </a:rPr>
                        <m:t>∗</m:t>
                      </m:r>
                      <m:r>
                        <a:rPr lang="en-US" sz="2800" i="1">
                          <a:solidFill>
                            <a:srgbClr val="FF0000"/>
                          </a:solidFill>
                          <a:latin typeface="Cambria Math" panose="02040503050406030204" pitchFamily="18" charset="0"/>
                        </a:rPr>
                        <m:t>𝑉</m:t>
                      </m:r>
                      <m:r>
                        <a:rPr lang="en-US" sz="2800" i="1">
                          <a:solidFill>
                            <a:srgbClr val="FF0000"/>
                          </a:solidFill>
                          <a:latin typeface="Cambria Math" panose="02040503050406030204" pitchFamily="18" charset="0"/>
                        </a:rPr>
                        <m:t>(</m:t>
                      </m:r>
                      <m:sSubSup>
                        <m:sSubSupPr>
                          <m:ctrlPr>
                            <a:rPr lang="en-US" sz="2800" i="1">
                              <a:solidFill>
                                <a:srgbClr val="FF0000"/>
                              </a:solidFill>
                              <a:latin typeface="Cambria Math" panose="02040503050406030204" pitchFamily="18" charset="0"/>
                            </a:rPr>
                          </m:ctrlPr>
                        </m:sSubSupPr>
                        <m:e>
                          <m:r>
                            <a:rPr lang="en-US" sz="2800" i="1">
                              <a:solidFill>
                                <a:srgbClr val="FF0000"/>
                              </a:solidFill>
                              <a:latin typeface="Cambria Math" panose="02040503050406030204" pitchFamily="18" charset="0"/>
                            </a:rPr>
                            <m:t>𝑠</m:t>
                          </m:r>
                        </m:e>
                        <m:sub>
                          <m:r>
                            <a:rPr lang="en-US" sz="2800" b="0" i="1" smtClean="0">
                              <a:solidFill>
                                <a:srgbClr val="FF0000"/>
                              </a:solidFill>
                              <a:latin typeface="Cambria Math" panose="02040503050406030204" pitchFamily="18" charset="0"/>
                            </a:rPr>
                            <m:t>2</m:t>
                          </m:r>
                        </m:sub>
                        <m:sup>
                          <m:r>
                            <a:rPr lang="en-US" sz="2800" i="1">
                              <a:solidFill>
                                <a:srgbClr val="FF0000"/>
                              </a:solidFill>
                              <a:latin typeface="Cambria Math" panose="02040503050406030204" pitchFamily="18" charset="0"/>
                            </a:rPr>
                            <m:t>′</m:t>
                          </m:r>
                        </m:sup>
                      </m:sSubSup>
                      <m:r>
                        <a:rPr lang="en-US" sz="2800" i="1">
                          <a:solidFill>
                            <a:srgbClr val="FF0000"/>
                          </a:solidFill>
                          <a:latin typeface="Cambria Math" panose="02040503050406030204" pitchFamily="18" charset="0"/>
                        </a:rPr>
                        <m:t>)</m:t>
                      </m:r>
                    </m:oMath>
                  </m:oMathPara>
                </a14:m>
                <a:endParaRPr lang="en-US" sz="2800" dirty="0">
                  <a:solidFill>
                    <a:srgbClr val="FF0000"/>
                  </a:solidFill>
                </a:endParaRPr>
              </a:p>
              <a:p>
                <a:pPr algn="ctr"/>
                <a:r>
                  <a:rPr lang="en-US" sz="2800" dirty="0">
                    <a:solidFill>
                      <a:srgbClr val="FF0000"/>
                    </a:solidFill>
                  </a:rPr>
                  <a:t>+</a:t>
                </a:r>
                <a14:m>
                  <m:oMath xmlns:m="http://schemas.openxmlformats.org/officeDocument/2006/math">
                    <m:r>
                      <a:rPr lang="en-US" sz="2800" b="0" i="1" smtClean="0">
                        <a:solidFill>
                          <a:srgbClr val="FF0000"/>
                        </a:solidFill>
                        <a:latin typeface="Cambria Math" panose="02040503050406030204" pitchFamily="18" charset="0"/>
                      </a:rPr>
                      <m:t>0.1∗</m:t>
                    </m:r>
                    <m:r>
                      <a:rPr lang="en-US" sz="2800" b="0" i="1" smtClean="0">
                        <a:solidFill>
                          <a:srgbClr val="FF0000"/>
                        </a:solidFill>
                        <a:latin typeface="Cambria Math" panose="02040503050406030204" pitchFamily="18" charset="0"/>
                      </a:rPr>
                      <m:t>𝑉</m:t>
                    </m:r>
                    <m:r>
                      <a:rPr lang="en-US" sz="2800" b="0" i="1" smtClean="0">
                        <a:solidFill>
                          <a:srgbClr val="FF0000"/>
                        </a:solidFill>
                        <a:latin typeface="Cambria Math" panose="02040503050406030204" pitchFamily="18" charset="0"/>
                      </a:rPr>
                      <m:t>(</m:t>
                    </m:r>
                    <m:sSubSup>
                      <m:sSubSupPr>
                        <m:ctrlPr>
                          <a:rPr lang="en-US" sz="2800" i="1" smtClean="0">
                            <a:solidFill>
                              <a:srgbClr val="FF0000"/>
                            </a:solidFill>
                            <a:latin typeface="Cambria Math" panose="02040503050406030204" pitchFamily="18" charset="0"/>
                          </a:rPr>
                        </m:ctrlPr>
                      </m:sSubSupPr>
                      <m:e>
                        <m:r>
                          <a:rPr lang="en-US" sz="2800" b="0" i="1" smtClean="0">
                            <a:solidFill>
                              <a:srgbClr val="FF0000"/>
                            </a:solidFill>
                            <a:latin typeface="Cambria Math" panose="02040503050406030204" pitchFamily="18" charset="0"/>
                          </a:rPr>
                          <m:t>𝑠</m:t>
                        </m:r>
                      </m:e>
                      <m:sub>
                        <m:r>
                          <a:rPr lang="en-US" sz="2800" b="0" i="1" smtClean="0">
                            <a:solidFill>
                              <a:srgbClr val="FF0000"/>
                            </a:solidFill>
                            <a:latin typeface="Cambria Math" panose="02040503050406030204" pitchFamily="18" charset="0"/>
                          </a:rPr>
                          <m:t>3</m:t>
                        </m:r>
                      </m:sub>
                      <m:sup>
                        <m:r>
                          <a:rPr lang="en-US" sz="2800" b="0" i="1" smtClean="0">
                            <a:solidFill>
                              <a:srgbClr val="FF0000"/>
                            </a:solidFill>
                            <a:latin typeface="Cambria Math" panose="02040503050406030204" pitchFamily="18" charset="0"/>
                          </a:rPr>
                          <m:t>′</m:t>
                        </m:r>
                      </m:sup>
                    </m:sSubSup>
                    <m:r>
                      <a:rPr lang="en-US" sz="2800" b="0" i="1" smtClean="0">
                        <a:solidFill>
                          <a:srgbClr val="FF0000"/>
                        </a:solidFill>
                        <a:latin typeface="Cambria Math" panose="02040503050406030204" pitchFamily="18" charset="0"/>
                      </a:rPr>
                      <m:t>)</m:t>
                    </m:r>
                  </m:oMath>
                </a14:m>
                <a:endParaRPr lang="en-US" sz="2800" dirty="0">
                  <a:solidFill>
                    <a:srgbClr val="FF0000"/>
                  </a:solidFill>
                </a:endParaRPr>
              </a:p>
            </p:txBody>
          </p:sp>
        </mc:Choice>
        <mc:Fallback>
          <p:sp>
            <p:nvSpPr>
              <p:cNvPr id="10" name="Speech Bubble: Rectangle 9">
                <a:extLst>
                  <a:ext uri="{FF2B5EF4-FFF2-40B4-BE49-F238E27FC236}">
                    <a16:creationId xmlns:a16="http://schemas.microsoft.com/office/drawing/2014/main" id="{2C016188-389D-451E-BDF9-7DA4BEE190BB}"/>
                  </a:ext>
                </a:extLst>
              </p:cNvPr>
              <p:cNvSpPr>
                <a:spLocks noRot="1" noChangeAspect="1" noMove="1" noResize="1" noEditPoints="1" noAdjustHandles="1" noChangeArrowheads="1" noChangeShapeType="1" noTextEdit="1"/>
              </p:cNvSpPr>
              <p:nvPr/>
            </p:nvSpPr>
            <p:spPr>
              <a:xfrm>
                <a:off x="6758978" y="3885078"/>
                <a:ext cx="5301643" cy="1400279"/>
              </a:xfrm>
              <a:prstGeom prst="wedgeRectCallout">
                <a:avLst>
                  <a:gd name="adj1" fmla="val -25176"/>
                  <a:gd name="adj2" fmla="val -94173"/>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1472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B67ED-A40C-43B9-B40C-4BACA8F975CC}"/>
              </a:ext>
            </a:extLst>
          </p:cNvPr>
          <p:cNvSpPr>
            <a:spLocks noGrp="1"/>
          </p:cNvSpPr>
          <p:nvPr>
            <p:ph type="title"/>
          </p:nvPr>
        </p:nvSpPr>
        <p:spPr/>
        <p:txBody>
          <a:bodyPr/>
          <a:lstStyle/>
          <a:p>
            <a:r>
              <a:rPr lang="en-US" dirty="0"/>
              <a:t>Non-deterministic environment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1F12CB0-9D79-4BC7-A2B7-B47F24094A99}"/>
                  </a:ext>
                </a:extLst>
              </p:cNvPr>
              <p:cNvSpPr>
                <a:spLocks noGrp="1"/>
              </p:cNvSpPr>
              <p:nvPr>
                <p:ph idx="1"/>
              </p:nvPr>
            </p:nvSpPr>
            <p:spPr/>
            <p:txBody>
              <a:bodyPr/>
              <a:lstStyle/>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𝑉</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𝑠</m:t>
                          </m:r>
                        </m:e>
                      </m:d>
                      <m:r>
                        <a:rPr lang="en-US" sz="3600" b="0" i="1" smtClean="0">
                          <a:latin typeface="Cambria Math" panose="02040503050406030204" pitchFamily="18" charset="0"/>
                        </a:rPr>
                        <m:t>=</m:t>
                      </m:r>
                      <m:func>
                        <m:funcPr>
                          <m:ctrlPr>
                            <a:rPr lang="en-US" sz="3600" b="0" i="1" smtClean="0">
                              <a:latin typeface="Cambria Math" panose="02040503050406030204" pitchFamily="18" charset="0"/>
                            </a:rPr>
                          </m:ctrlPr>
                        </m:funcPr>
                        <m:fName>
                          <m:limLow>
                            <m:limLowPr>
                              <m:ctrlPr>
                                <a:rPr lang="en-US" sz="3600" b="0" i="1" smtClean="0">
                                  <a:latin typeface="Cambria Math" panose="02040503050406030204" pitchFamily="18" charset="0"/>
                                </a:rPr>
                              </m:ctrlPr>
                            </m:limLowPr>
                            <m:e>
                              <m:r>
                                <m:rPr>
                                  <m:sty m:val="p"/>
                                </m:rPr>
                                <a:rPr lang="en-US" sz="3600" b="0" i="1" smtClean="0">
                                  <a:latin typeface="Cambria Math" panose="02040503050406030204" pitchFamily="18" charset="0"/>
                                </a:rPr>
                                <m:t>max</m:t>
                              </m:r>
                            </m:e>
                            <m:lim>
                              <m:r>
                                <a:rPr lang="en-US" sz="3600" b="0" i="1" smtClean="0">
                                  <a:latin typeface="Cambria Math" panose="02040503050406030204" pitchFamily="18" charset="0"/>
                                </a:rPr>
                                <m:t>𝑎</m:t>
                              </m:r>
                            </m:lim>
                          </m:limLow>
                        </m:fName>
                        <m:e>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𝑅</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𝑠</m:t>
                                  </m:r>
                                  <m:r>
                                    <a:rPr lang="en-US" sz="3600" b="0" i="1" smtClean="0">
                                      <a:latin typeface="Cambria Math" panose="02040503050406030204" pitchFamily="18" charset="0"/>
                                    </a:rPr>
                                    <m:t>,</m:t>
                                  </m:r>
                                  <m:r>
                                    <a:rPr lang="en-US" sz="3600" b="0" i="1" smtClean="0">
                                      <a:latin typeface="Cambria Math" panose="02040503050406030204" pitchFamily="18" charset="0"/>
                                    </a:rPr>
                                    <m:t>𝑎</m:t>
                                  </m:r>
                                </m:e>
                              </m:d>
                              <m:r>
                                <a:rPr lang="en-US" sz="3600" b="0" i="1" smtClean="0">
                                  <a:latin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𝛾</m:t>
                              </m:r>
                              <m:nary>
                                <m:naryPr>
                                  <m:chr m:val="∑"/>
                                  <m:supHide m:val="on"/>
                                  <m:ctrlPr>
                                    <a:rPr lang="en-US" sz="3600" b="0" i="1" smtClean="0">
                                      <a:latin typeface="Cambria Math" panose="02040503050406030204" pitchFamily="18" charset="0"/>
                                      <a:ea typeface="Cambria Math" panose="02040503050406030204" pitchFamily="18" charset="0"/>
                                    </a:rPr>
                                  </m:ctrlPr>
                                </m:naryPr>
                                <m:sub>
                                  <m:sSup>
                                    <m:sSupPr>
                                      <m:ctrlPr>
                                        <a:rPr lang="en-US" sz="3600" b="0" i="1" smtClean="0">
                                          <a:latin typeface="Cambria Math" panose="02040503050406030204" pitchFamily="18" charset="0"/>
                                          <a:ea typeface="Cambria Math" panose="02040503050406030204" pitchFamily="18" charset="0"/>
                                        </a:rPr>
                                      </m:ctrlPr>
                                    </m:sSupPr>
                                    <m:e>
                                      <m:r>
                                        <m:rPr>
                                          <m:brk m:alnAt="7"/>
                                        </m:rPr>
                                        <a:rPr lang="en-US" sz="3600" b="0" i="1" smtClean="0">
                                          <a:latin typeface="Cambria Math" panose="02040503050406030204" pitchFamily="18" charset="0"/>
                                          <a:ea typeface="Cambria Math" panose="02040503050406030204" pitchFamily="18" charset="0"/>
                                        </a:rPr>
                                        <m:t>𝑠</m:t>
                                      </m:r>
                                    </m:e>
                                    <m:sup>
                                      <m:r>
                                        <a:rPr lang="en-US" sz="3600" b="0" i="1" smtClean="0">
                                          <a:latin typeface="Cambria Math" panose="02040503050406030204" pitchFamily="18" charset="0"/>
                                          <a:ea typeface="Cambria Math" panose="02040503050406030204" pitchFamily="18" charset="0"/>
                                        </a:rPr>
                                        <m:t>′</m:t>
                                      </m:r>
                                    </m:sup>
                                  </m:sSup>
                                </m:sub>
                                <m:sup/>
                                <m:e>
                                  <m:r>
                                    <a:rPr lang="en-US" sz="3600" b="0" i="1" smtClean="0">
                                      <a:latin typeface="Cambria Math" panose="02040503050406030204" pitchFamily="18" charset="0"/>
                                      <a:ea typeface="Cambria Math" panose="02040503050406030204" pitchFamily="18" charset="0"/>
                                    </a:rPr>
                                    <m:t>𝑃</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𝑠</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𝑎</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𝑠</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𝑉</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𝑠</m:t>
                                  </m:r>
                                  <m:r>
                                    <a:rPr lang="en-US" sz="3600" b="0" i="1" smtClean="0">
                                      <a:latin typeface="Cambria Math" panose="02040503050406030204" pitchFamily="18" charset="0"/>
                                      <a:ea typeface="Cambria Math" panose="02040503050406030204" pitchFamily="18" charset="0"/>
                                    </a:rPr>
                                    <m:t>′)</m:t>
                                  </m:r>
                                </m:e>
                              </m:nary>
                              <m:r>
                                <a:rPr lang="en-US" sz="3600" b="0" i="1" smtClean="0">
                                  <a:latin typeface="Cambria Math" panose="02040503050406030204" pitchFamily="18" charset="0"/>
                                  <a:ea typeface="Cambria Math" panose="02040503050406030204" pitchFamily="18" charset="0"/>
                                </a:rPr>
                                <m:t> </m:t>
                              </m:r>
                            </m:e>
                          </m:d>
                          <m:r>
                            <a:rPr lang="en-US" sz="3600" b="0" i="1" smtClean="0">
                              <a:latin typeface="Cambria Math" panose="02040503050406030204" pitchFamily="18" charset="0"/>
                            </a:rPr>
                            <m:t> </m:t>
                          </m:r>
                        </m:e>
                      </m:func>
                    </m:oMath>
                  </m:oMathPara>
                </a14:m>
                <a:endParaRPr lang="en-US" sz="3600" dirty="0"/>
              </a:p>
              <a:p>
                <a:pPr marL="0" indent="0">
                  <a:buNone/>
                </a:pPr>
                <a:endParaRPr lang="en-US" sz="2000" dirty="0"/>
              </a:p>
              <a:p>
                <a:pPr marL="0" indent="0">
                  <a:buNone/>
                </a:pPr>
                <a:endParaRPr lang="en-US" sz="1800" dirty="0"/>
              </a:p>
              <a:p>
                <a:pPr marL="0" indent="0">
                  <a:buNone/>
                </a:pPr>
                <a:r>
                  <a:rPr lang="en-US" dirty="0"/>
                  <a:t>We have </a:t>
                </a:r>
                <a:r>
                  <a:rPr lang="en-US" b="1" i="1" dirty="0"/>
                  <a:t>Policy</a:t>
                </a:r>
                <a:r>
                  <a:rPr lang="en-US" dirty="0"/>
                  <a:t>, we can’t have a </a:t>
                </a:r>
                <a:r>
                  <a:rPr lang="en-US" b="1" i="1" dirty="0"/>
                  <a:t>Plan </a:t>
                </a:r>
                <a:r>
                  <a:rPr lang="en-US" dirty="0"/>
                  <a:t>in a non-deterministic env.</a:t>
                </a:r>
                <a:endParaRPr lang="en-US" b="1" i="1" dirty="0"/>
              </a:p>
            </p:txBody>
          </p:sp>
        </mc:Choice>
        <mc:Fallback>
          <p:sp>
            <p:nvSpPr>
              <p:cNvPr id="3" name="Content Placeholder 2">
                <a:extLst>
                  <a:ext uri="{FF2B5EF4-FFF2-40B4-BE49-F238E27FC236}">
                    <a16:creationId xmlns:a16="http://schemas.microsoft.com/office/drawing/2014/main" id="{81F12CB0-9D79-4BC7-A2B7-B47F24094A99}"/>
                  </a:ext>
                </a:extLst>
              </p:cNvPr>
              <p:cNvSpPr>
                <a:spLocks noGrp="1" noRot="1" noChangeAspect="1" noMove="1" noResize="1" noEditPoints="1" noAdjustHandles="1" noChangeArrowheads="1" noChangeShapeType="1" noTextEdit="1"/>
              </p:cNvSpPr>
              <p:nvPr>
                <p:ph idx="1"/>
              </p:nvPr>
            </p:nvSpPr>
            <p:spPr>
              <a:blipFill>
                <a:blip r:embed="rId3"/>
                <a:stretch>
                  <a:fillRect l="-1217"/>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331BCF9D-7324-4E12-A003-9CF541D17E24}"/>
              </a:ext>
            </a:extLst>
          </p:cNvPr>
          <p:cNvSpPr/>
          <p:nvPr/>
        </p:nvSpPr>
        <p:spPr>
          <a:xfrm>
            <a:off x="6528465" y="1595676"/>
            <a:ext cx="3603756" cy="2011680"/>
          </a:xfrm>
          <a:prstGeom prst="rect">
            <a:avLst/>
          </a:prstGeom>
          <a:solidFill>
            <a:srgbClr val="4472C4">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000" dirty="0">
                <a:solidFill>
                  <a:srgbClr val="FF0000"/>
                </a:solidFill>
              </a:rPr>
              <a:t>Expected value in new state</a:t>
            </a:r>
            <a:endParaRPr lang="en-US" sz="2000" b="1" dirty="0">
              <a:solidFill>
                <a:srgbClr val="FF0000"/>
              </a:solidFill>
            </a:endParaRPr>
          </a:p>
        </p:txBody>
      </p:sp>
    </p:spTree>
    <p:extLst>
      <p:ext uri="{BB962C8B-B14F-4D97-AF65-F5344CB8AC3E}">
        <p14:creationId xmlns:p14="http://schemas.microsoft.com/office/powerpoint/2010/main" val="376715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6DD08-E3D3-42D5-9E53-E217889A07EC}"/>
              </a:ext>
            </a:extLst>
          </p:cNvPr>
          <p:cNvSpPr>
            <a:spLocks noGrp="1"/>
          </p:cNvSpPr>
          <p:nvPr>
            <p:ph type="title"/>
          </p:nvPr>
        </p:nvSpPr>
        <p:spPr/>
        <p:txBody>
          <a:bodyPr/>
          <a:lstStyle/>
          <a:p>
            <a:r>
              <a:rPr lang="en-US" dirty="0"/>
              <a:t>Simple Maze example: Policy results </a:t>
            </a:r>
          </a:p>
        </p:txBody>
      </p:sp>
      <p:sp>
        <p:nvSpPr>
          <p:cNvPr id="3" name="Content Placeholder 2">
            <a:extLst>
              <a:ext uri="{FF2B5EF4-FFF2-40B4-BE49-F238E27FC236}">
                <a16:creationId xmlns:a16="http://schemas.microsoft.com/office/drawing/2014/main" id="{3AA9F81B-3614-4C87-AA07-EAF89C11CF9B}"/>
              </a:ext>
            </a:extLst>
          </p:cNvPr>
          <p:cNvSpPr>
            <a:spLocks noGrp="1"/>
          </p:cNvSpPr>
          <p:nvPr>
            <p:ph idx="1"/>
          </p:nvPr>
        </p:nvSpPr>
        <p:spPr/>
        <p:txBody>
          <a:bodyPr/>
          <a:lstStyle/>
          <a:p>
            <a:r>
              <a:rPr lang="en-US" dirty="0"/>
              <a:t>Values in cells</a:t>
            </a:r>
          </a:p>
        </p:txBody>
      </p:sp>
      <p:pic>
        <p:nvPicPr>
          <p:cNvPr id="5" name="Picture 4">
            <a:extLst>
              <a:ext uri="{FF2B5EF4-FFF2-40B4-BE49-F238E27FC236}">
                <a16:creationId xmlns:a16="http://schemas.microsoft.com/office/drawing/2014/main" id="{24846D20-3014-46D1-9141-C303AFB1AA0F}"/>
              </a:ext>
            </a:extLst>
          </p:cNvPr>
          <p:cNvPicPr>
            <a:picLocks noChangeAspect="1"/>
          </p:cNvPicPr>
          <p:nvPr/>
        </p:nvPicPr>
        <p:blipFill>
          <a:blip r:embed="rId2"/>
          <a:stretch>
            <a:fillRect/>
          </a:stretch>
        </p:blipFill>
        <p:spPr>
          <a:xfrm>
            <a:off x="1335573" y="2057400"/>
            <a:ext cx="4427992" cy="2743200"/>
          </a:xfrm>
          <a:prstGeom prst="rect">
            <a:avLst/>
          </a:prstGeom>
        </p:spPr>
      </p:pic>
      <p:pic>
        <p:nvPicPr>
          <p:cNvPr id="6" name="Picture 5">
            <a:extLst>
              <a:ext uri="{FF2B5EF4-FFF2-40B4-BE49-F238E27FC236}">
                <a16:creationId xmlns:a16="http://schemas.microsoft.com/office/drawing/2014/main" id="{DA0C7149-7829-4E57-847D-B2220C961A29}"/>
              </a:ext>
            </a:extLst>
          </p:cNvPr>
          <p:cNvPicPr>
            <a:picLocks noChangeAspect="1"/>
          </p:cNvPicPr>
          <p:nvPr/>
        </p:nvPicPr>
        <p:blipFill>
          <a:blip r:embed="rId3"/>
          <a:stretch>
            <a:fillRect/>
          </a:stretch>
        </p:blipFill>
        <p:spPr>
          <a:xfrm>
            <a:off x="6649641" y="2057400"/>
            <a:ext cx="4299022" cy="2743200"/>
          </a:xfrm>
          <a:prstGeom prst="rect">
            <a:avLst/>
          </a:prstGeom>
        </p:spPr>
      </p:pic>
      <p:pic>
        <p:nvPicPr>
          <p:cNvPr id="9" name="Picture 8">
            <a:extLst>
              <a:ext uri="{FF2B5EF4-FFF2-40B4-BE49-F238E27FC236}">
                <a16:creationId xmlns:a16="http://schemas.microsoft.com/office/drawing/2014/main" id="{0CD1266C-C557-4305-8609-03FB30971FBC}"/>
              </a:ext>
            </a:extLst>
          </p:cNvPr>
          <p:cNvPicPr>
            <a:picLocks noChangeAspect="1"/>
          </p:cNvPicPr>
          <p:nvPr/>
        </p:nvPicPr>
        <p:blipFill>
          <a:blip r:embed="rId4"/>
          <a:stretch>
            <a:fillRect/>
          </a:stretch>
        </p:blipFill>
        <p:spPr>
          <a:xfrm>
            <a:off x="5958315" y="3660458"/>
            <a:ext cx="4572000" cy="2832415"/>
          </a:xfrm>
          <a:prstGeom prst="rect">
            <a:avLst/>
          </a:prstGeom>
        </p:spPr>
      </p:pic>
    </p:spTree>
    <p:extLst>
      <p:ext uri="{BB962C8B-B14F-4D97-AF65-F5344CB8AC3E}">
        <p14:creationId xmlns:p14="http://schemas.microsoft.com/office/powerpoint/2010/main" val="119633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6444</TotalTime>
  <Words>2305</Words>
  <Application>Microsoft Office PowerPoint</Application>
  <PresentationFormat>Widescreen</PresentationFormat>
  <Paragraphs>235</Paragraphs>
  <Slides>27</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Cambria Math</vt:lpstr>
      <vt:lpstr>Times New Roman</vt:lpstr>
      <vt:lpstr>Office Theme</vt:lpstr>
      <vt:lpstr>MIS 7720  Reinforcement Learning</vt:lpstr>
      <vt:lpstr>What is Reinforcement Learning (RL) ?</vt:lpstr>
      <vt:lpstr>Formulating a RL problem</vt:lpstr>
      <vt:lpstr>Markov Decision Process (MDP)</vt:lpstr>
      <vt:lpstr>Deterministic environment</vt:lpstr>
      <vt:lpstr>Simple Maze example: resulting Plan</vt:lpstr>
      <vt:lpstr>Non-deterministic environment</vt:lpstr>
      <vt:lpstr>Non-deterministic environment</vt:lpstr>
      <vt:lpstr>Simple Maze example: Policy results </vt:lpstr>
      <vt:lpstr>Model-free and Model-based </vt:lpstr>
      <vt:lpstr>Overview of RL algorithms</vt:lpstr>
      <vt:lpstr>Rat maze example </vt:lpstr>
      <vt:lpstr>Q - learning </vt:lpstr>
      <vt:lpstr>Q - learning </vt:lpstr>
      <vt:lpstr>Q-learning overview </vt:lpstr>
      <vt:lpstr>Temporal Difference – Motivation </vt:lpstr>
      <vt:lpstr>Temporal difference </vt:lpstr>
      <vt:lpstr>Exploration vs. Exploitation tradeoff</vt:lpstr>
      <vt:lpstr>Q-learning algorithm</vt:lpstr>
      <vt:lpstr>Deep Q-learning</vt:lpstr>
      <vt:lpstr>Deep Q-learning</vt:lpstr>
      <vt:lpstr>Experience Replay</vt:lpstr>
      <vt:lpstr>Overview of RL algorithms</vt:lpstr>
      <vt:lpstr>RL applications </vt:lpstr>
      <vt:lpstr>When should you (not) use RL? </vt:lpstr>
      <vt:lpstr>Deep RL pitfalls </vt:lpstr>
      <vt:lpstr>More 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 7720</dc:title>
  <dc:creator>Ali Mahdavi Adeli (amadeli)</dc:creator>
  <cp:lastModifiedBy>Ali Mahdavi Adeli (amadeli)</cp:lastModifiedBy>
  <cp:revision>294</cp:revision>
  <dcterms:created xsi:type="dcterms:W3CDTF">2018-12-26T17:41:53Z</dcterms:created>
  <dcterms:modified xsi:type="dcterms:W3CDTF">2021-03-06T06:05:13Z</dcterms:modified>
</cp:coreProperties>
</file>