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77" r:id="rId2"/>
    <p:sldId id="291" r:id="rId3"/>
    <p:sldId id="293" r:id="rId4"/>
    <p:sldId id="292" r:id="rId5"/>
    <p:sldId id="294" r:id="rId6"/>
    <p:sldId id="299" r:id="rId7"/>
    <p:sldId id="295" r:id="rId8"/>
    <p:sldId id="298" r:id="rId9"/>
    <p:sldId id="296" r:id="rId10"/>
    <p:sldId id="300" r:id="rId11"/>
    <p:sldId id="297" r:id="rId12"/>
    <p:sldId id="306" r:id="rId13"/>
    <p:sldId id="289" r:id="rId14"/>
    <p:sldId id="266" r:id="rId15"/>
    <p:sldId id="267" r:id="rId16"/>
    <p:sldId id="301" r:id="rId17"/>
    <p:sldId id="302" r:id="rId18"/>
    <p:sldId id="307" r:id="rId19"/>
    <p:sldId id="308" r:id="rId20"/>
    <p:sldId id="310" r:id="rId21"/>
    <p:sldId id="271" r:id="rId22"/>
    <p:sldId id="303" r:id="rId23"/>
    <p:sldId id="268"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p:restoredTop sz="94304"/>
  </p:normalViewPr>
  <p:slideViewPr>
    <p:cSldViewPr snapToGrid="0">
      <p:cViewPr varScale="1">
        <p:scale>
          <a:sx n="75" d="100"/>
          <a:sy n="75" d="100"/>
        </p:scale>
        <p:origin x="9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EB8BC0-44F3-D04E-B6C3-5C47F4662CCD}" type="datetimeFigureOut">
              <a:rPr lang="en-US" smtClean="0"/>
              <a:t>1/24/24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8F82F-6DD1-A346-A35B-F9A65850015E}" type="slidenum">
              <a:rPr lang="en-US" smtClean="0"/>
              <a:t>‹#›</a:t>
            </a:fld>
            <a:endParaRPr lang="en-US"/>
          </a:p>
        </p:txBody>
      </p:sp>
    </p:spTree>
    <p:extLst>
      <p:ext uri="{BB962C8B-B14F-4D97-AF65-F5344CB8AC3E}">
        <p14:creationId xmlns:p14="http://schemas.microsoft.com/office/powerpoint/2010/main" val="1201114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C3B9-97C9-BE50-CF06-2392D1D78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D322BB-C576-E526-4BAE-998091670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FC2893-A4EF-8390-B5E6-2B4245EE6BAE}"/>
              </a:ext>
            </a:extLst>
          </p:cNvPr>
          <p:cNvSpPr>
            <a:spLocks noGrp="1"/>
          </p:cNvSpPr>
          <p:nvPr>
            <p:ph type="dt" sz="half" idx="10"/>
          </p:nvPr>
        </p:nvSpPr>
        <p:spPr/>
        <p:txBody>
          <a:bodyPr/>
          <a:lstStyle/>
          <a:p>
            <a:fld id="{78CD8EAD-DE77-5049-AFB1-13D546E86FAF}" type="datetimeFigureOut">
              <a:rPr lang="en-US" smtClean="0"/>
              <a:t>1/24/24</a:t>
            </a:fld>
            <a:endParaRPr lang="en-US"/>
          </a:p>
        </p:txBody>
      </p:sp>
      <p:sp>
        <p:nvSpPr>
          <p:cNvPr id="5" name="Footer Placeholder 4">
            <a:extLst>
              <a:ext uri="{FF2B5EF4-FFF2-40B4-BE49-F238E27FC236}">
                <a16:creationId xmlns:a16="http://schemas.microsoft.com/office/drawing/2014/main" id="{9C2BB700-5EED-AE8D-B46E-BEBE42AAE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072A2-4CB5-23E7-5E26-7401F52E6928}"/>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3562014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16D4-BD50-2ADA-1133-D1141DA2D8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62C3A3-9566-F3B1-9AFF-C07652EF27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69C8D-203B-6120-DDDB-7A44641D6515}"/>
              </a:ext>
            </a:extLst>
          </p:cNvPr>
          <p:cNvSpPr>
            <a:spLocks noGrp="1"/>
          </p:cNvSpPr>
          <p:nvPr>
            <p:ph type="dt" sz="half" idx="10"/>
          </p:nvPr>
        </p:nvSpPr>
        <p:spPr/>
        <p:txBody>
          <a:bodyPr/>
          <a:lstStyle/>
          <a:p>
            <a:fld id="{78CD8EAD-DE77-5049-AFB1-13D546E86FAF}" type="datetimeFigureOut">
              <a:rPr lang="en-US" smtClean="0"/>
              <a:t>1/24/24</a:t>
            </a:fld>
            <a:endParaRPr lang="en-US"/>
          </a:p>
        </p:txBody>
      </p:sp>
      <p:sp>
        <p:nvSpPr>
          <p:cNvPr id="5" name="Footer Placeholder 4">
            <a:extLst>
              <a:ext uri="{FF2B5EF4-FFF2-40B4-BE49-F238E27FC236}">
                <a16:creationId xmlns:a16="http://schemas.microsoft.com/office/drawing/2014/main" id="{F18A3880-7892-AB8F-CC16-C47F4FA98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BAC8D-16F5-0FED-2A3E-C848BD134F2D}"/>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340302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A8E7A-E18F-EC74-600D-9E44BCB49D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E6287C-580F-56A0-C908-33A0041E43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18616-0DE2-48C4-1A15-7FD3850FD8A7}"/>
              </a:ext>
            </a:extLst>
          </p:cNvPr>
          <p:cNvSpPr>
            <a:spLocks noGrp="1"/>
          </p:cNvSpPr>
          <p:nvPr>
            <p:ph type="dt" sz="half" idx="10"/>
          </p:nvPr>
        </p:nvSpPr>
        <p:spPr/>
        <p:txBody>
          <a:bodyPr/>
          <a:lstStyle/>
          <a:p>
            <a:fld id="{78CD8EAD-DE77-5049-AFB1-13D546E86FAF}" type="datetimeFigureOut">
              <a:rPr lang="en-US" smtClean="0"/>
              <a:t>1/24/24</a:t>
            </a:fld>
            <a:endParaRPr lang="en-US"/>
          </a:p>
        </p:txBody>
      </p:sp>
      <p:sp>
        <p:nvSpPr>
          <p:cNvPr id="5" name="Footer Placeholder 4">
            <a:extLst>
              <a:ext uri="{FF2B5EF4-FFF2-40B4-BE49-F238E27FC236}">
                <a16:creationId xmlns:a16="http://schemas.microsoft.com/office/drawing/2014/main" id="{A47D4481-2A5B-7F26-C54C-6290E9CCA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23B3E-E2E1-B2D8-5AD9-8AFCE92E3835}"/>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3839512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D58E-80E2-39EC-1F74-EFEC040547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1A2661-698C-8EF6-0C27-E2F9367F17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5EFA6-21E9-6E97-146A-AD28AD0696FE}"/>
              </a:ext>
            </a:extLst>
          </p:cNvPr>
          <p:cNvSpPr>
            <a:spLocks noGrp="1"/>
          </p:cNvSpPr>
          <p:nvPr>
            <p:ph type="dt" sz="half" idx="10"/>
          </p:nvPr>
        </p:nvSpPr>
        <p:spPr/>
        <p:txBody>
          <a:bodyPr/>
          <a:lstStyle/>
          <a:p>
            <a:fld id="{78CD8EAD-DE77-5049-AFB1-13D546E86FAF}" type="datetimeFigureOut">
              <a:rPr lang="en-US" smtClean="0"/>
              <a:t>1/24/24</a:t>
            </a:fld>
            <a:endParaRPr lang="en-US"/>
          </a:p>
        </p:txBody>
      </p:sp>
      <p:sp>
        <p:nvSpPr>
          <p:cNvPr id="5" name="Footer Placeholder 4">
            <a:extLst>
              <a:ext uri="{FF2B5EF4-FFF2-40B4-BE49-F238E27FC236}">
                <a16:creationId xmlns:a16="http://schemas.microsoft.com/office/drawing/2014/main" id="{E3AEF72A-8C60-3A55-0DE2-E4EF314A3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08B95-ED21-CE53-343E-DD70B9FFB228}"/>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2264759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7BF2-C6EC-E5F3-B98C-0FAD94796F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55B7ED-C899-2803-1EDD-C586CCC9A7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BD4167-B98D-418B-150E-FDD7A15F5913}"/>
              </a:ext>
            </a:extLst>
          </p:cNvPr>
          <p:cNvSpPr>
            <a:spLocks noGrp="1"/>
          </p:cNvSpPr>
          <p:nvPr>
            <p:ph type="dt" sz="half" idx="10"/>
          </p:nvPr>
        </p:nvSpPr>
        <p:spPr/>
        <p:txBody>
          <a:bodyPr/>
          <a:lstStyle/>
          <a:p>
            <a:fld id="{78CD8EAD-DE77-5049-AFB1-13D546E86FAF}" type="datetimeFigureOut">
              <a:rPr lang="en-US" smtClean="0"/>
              <a:t>1/24/24</a:t>
            </a:fld>
            <a:endParaRPr lang="en-US"/>
          </a:p>
        </p:txBody>
      </p:sp>
      <p:sp>
        <p:nvSpPr>
          <p:cNvPr id="5" name="Footer Placeholder 4">
            <a:extLst>
              <a:ext uri="{FF2B5EF4-FFF2-40B4-BE49-F238E27FC236}">
                <a16:creationId xmlns:a16="http://schemas.microsoft.com/office/drawing/2014/main" id="{6124F8B3-8672-3805-E616-51A59CC5E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3F64B-B63E-38A4-B941-953F9D90A4D9}"/>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346086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0816-4543-D625-8CD1-B17F4D68CB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8F4E0-D269-882B-F0FC-F47AA75837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5DA1D4-51AC-6E56-9DDB-DB1451EB6E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724260-7575-7F30-CA21-3713505742DA}"/>
              </a:ext>
            </a:extLst>
          </p:cNvPr>
          <p:cNvSpPr>
            <a:spLocks noGrp="1"/>
          </p:cNvSpPr>
          <p:nvPr>
            <p:ph type="dt" sz="half" idx="10"/>
          </p:nvPr>
        </p:nvSpPr>
        <p:spPr/>
        <p:txBody>
          <a:bodyPr/>
          <a:lstStyle/>
          <a:p>
            <a:fld id="{78CD8EAD-DE77-5049-AFB1-13D546E86FAF}" type="datetimeFigureOut">
              <a:rPr lang="en-US" smtClean="0"/>
              <a:t>1/24/24</a:t>
            </a:fld>
            <a:endParaRPr lang="en-US"/>
          </a:p>
        </p:txBody>
      </p:sp>
      <p:sp>
        <p:nvSpPr>
          <p:cNvPr id="6" name="Footer Placeholder 5">
            <a:extLst>
              <a:ext uri="{FF2B5EF4-FFF2-40B4-BE49-F238E27FC236}">
                <a16:creationId xmlns:a16="http://schemas.microsoft.com/office/drawing/2014/main" id="{4771BF98-CA31-CF00-B1B9-4C4CC6951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7C2A0-3B65-7641-56F5-207D0226604E}"/>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401785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35DD-707C-058F-C3E7-951AD57593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EEFE3E-1385-42EF-5F5A-B353E34305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40A123-3B17-6288-C7F6-5197F898E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8DBD6B-33C6-5CA7-3398-110C3995CD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E09CE6-A6FB-428C-C7F5-BABC40AFC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F1A7B-5EEF-013A-9F93-80EA5DE1B63D}"/>
              </a:ext>
            </a:extLst>
          </p:cNvPr>
          <p:cNvSpPr>
            <a:spLocks noGrp="1"/>
          </p:cNvSpPr>
          <p:nvPr>
            <p:ph type="dt" sz="half" idx="10"/>
          </p:nvPr>
        </p:nvSpPr>
        <p:spPr/>
        <p:txBody>
          <a:bodyPr/>
          <a:lstStyle/>
          <a:p>
            <a:fld id="{78CD8EAD-DE77-5049-AFB1-13D546E86FAF}" type="datetimeFigureOut">
              <a:rPr lang="en-US" smtClean="0"/>
              <a:t>1/24/24</a:t>
            </a:fld>
            <a:endParaRPr lang="en-US"/>
          </a:p>
        </p:txBody>
      </p:sp>
      <p:sp>
        <p:nvSpPr>
          <p:cNvPr id="8" name="Footer Placeholder 7">
            <a:extLst>
              <a:ext uri="{FF2B5EF4-FFF2-40B4-BE49-F238E27FC236}">
                <a16:creationId xmlns:a16="http://schemas.microsoft.com/office/drawing/2014/main" id="{C72F9B7C-DD2D-2DB7-6735-4DF504642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457925-2947-1B20-34E1-AB772609FCC3}"/>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176862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4742-99B8-4CBA-A9A9-DD888793F0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6A8AC7-45FA-E639-8CC8-A18172AC6EB8}"/>
              </a:ext>
            </a:extLst>
          </p:cNvPr>
          <p:cNvSpPr>
            <a:spLocks noGrp="1"/>
          </p:cNvSpPr>
          <p:nvPr>
            <p:ph type="dt" sz="half" idx="10"/>
          </p:nvPr>
        </p:nvSpPr>
        <p:spPr/>
        <p:txBody>
          <a:bodyPr/>
          <a:lstStyle/>
          <a:p>
            <a:fld id="{78CD8EAD-DE77-5049-AFB1-13D546E86FAF}" type="datetimeFigureOut">
              <a:rPr lang="en-US" smtClean="0"/>
              <a:t>1/24/24</a:t>
            </a:fld>
            <a:endParaRPr lang="en-US"/>
          </a:p>
        </p:txBody>
      </p:sp>
      <p:sp>
        <p:nvSpPr>
          <p:cNvPr id="4" name="Footer Placeholder 3">
            <a:extLst>
              <a:ext uri="{FF2B5EF4-FFF2-40B4-BE49-F238E27FC236}">
                <a16:creationId xmlns:a16="http://schemas.microsoft.com/office/drawing/2014/main" id="{905EDE05-B60C-E3F9-ECE3-4A31F3A69C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BAD133-781D-7E05-83CA-CC35893944A9}"/>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242728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9226C2-0C11-4496-99A8-C87CE9C23A7F}"/>
              </a:ext>
            </a:extLst>
          </p:cNvPr>
          <p:cNvSpPr>
            <a:spLocks noGrp="1"/>
          </p:cNvSpPr>
          <p:nvPr>
            <p:ph type="dt" sz="half" idx="10"/>
          </p:nvPr>
        </p:nvSpPr>
        <p:spPr/>
        <p:txBody>
          <a:bodyPr/>
          <a:lstStyle/>
          <a:p>
            <a:fld id="{78CD8EAD-DE77-5049-AFB1-13D546E86FAF}" type="datetimeFigureOut">
              <a:rPr lang="en-US" smtClean="0"/>
              <a:t>1/24/24</a:t>
            </a:fld>
            <a:endParaRPr lang="en-US"/>
          </a:p>
        </p:txBody>
      </p:sp>
      <p:sp>
        <p:nvSpPr>
          <p:cNvPr id="3" name="Footer Placeholder 2">
            <a:extLst>
              <a:ext uri="{FF2B5EF4-FFF2-40B4-BE49-F238E27FC236}">
                <a16:creationId xmlns:a16="http://schemas.microsoft.com/office/drawing/2014/main" id="{8ADDB429-AE26-89D0-7E5A-C547C0FE4C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2BD1B7-DA41-3DB0-A2A6-9609659EF4E9}"/>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345446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9ABF-2542-2D83-62EC-D0D304DE5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056554-A962-131F-4D7B-4F4B94CACF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AACC71-2F8C-DC4A-6A49-51207DEE9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ED1D0-C0E7-964A-E39A-D75558AC83DE}"/>
              </a:ext>
            </a:extLst>
          </p:cNvPr>
          <p:cNvSpPr>
            <a:spLocks noGrp="1"/>
          </p:cNvSpPr>
          <p:nvPr>
            <p:ph type="dt" sz="half" idx="10"/>
          </p:nvPr>
        </p:nvSpPr>
        <p:spPr/>
        <p:txBody>
          <a:bodyPr/>
          <a:lstStyle/>
          <a:p>
            <a:fld id="{78CD8EAD-DE77-5049-AFB1-13D546E86FAF}" type="datetimeFigureOut">
              <a:rPr lang="en-US" smtClean="0"/>
              <a:t>1/24/24</a:t>
            </a:fld>
            <a:endParaRPr lang="en-US"/>
          </a:p>
        </p:txBody>
      </p:sp>
      <p:sp>
        <p:nvSpPr>
          <p:cNvPr id="6" name="Footer Placeholder 5">
            <a:extLst>
              <a:ext uri="{FF2B5EF4-FFF2-40B4-BE49-F238E27FC236}">
                <a16:creationId xmlns:a16="http://schemas.microsoft.com/office/drawing/2014/main" id="{37B03474-45EC-E661-9AD3-832852A36C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A2562-3C03-4EF4-D369-81540FF9DD73}"/>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353130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E5D0-1A9D-72D1-307D-D272D1DDF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3489FC-2CC3-4232-7E85-CD03A5E42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60371C-FA7B-5693-31D9-72DDC5D8F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BED21-76EF-3248-735B-3DB68AABA2DA}"/>
              </a:ext>
            </a:extLst>
          </p:cNvPr>
          <p:cNvSpPr>
            <a:spLocks noGrp="1"/>
          </p:cNvSpPr>
          <p:nvPr>
            <p:ph type="dt" sz="half" idx="10"/>
          </p:nvPr>
        </p:nvSpPr>
        <p:spPr/>
        <p:txBody>
          <a:bodyPr/>
          <a:lstStyle/>
          <a:p>
            <a:fld id="{78CD8EAD-DE77-5049-AFB1-13D546E86FAF}" type="datetimeFigureOut">
              <a:rPr lang="en-US" smtClean="0"/>
              <a:t>1/24/24</a:t>
            </a:fld>
            <a:endParaRPr lang="en-US"/>
          </a:p>
        </p:txBody>
      </p:sp>
      <p:sp>
        <p:nvSpPr>
          <p:cNvPr id="6" name="Footer Placeholder 5">
            <a:extLst>
              <a:ext uri="{FF2B5EF4-FFF2-40B4-BE49-F238E27FC236}">
                <a16:creationId xmlns:a16="http://schemas.microsoft.com/office/drawing/2014/main" id="{A15D571B-EAB4-29C5-DA61-31202BFF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A1EBD-C560-320A-1D40-794AE857620D}"/>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190493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C63C27-4AA0-DA75-254F-B6C033CAC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875357-05D6-5AFA-89A2-52FF5CF5C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2361B-6D36-AD70-BDBA-8E72E3423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D8EAD-DE77-5049-AFB1-13D546E86FAF}" type="datetimeFigureOut">
              <a:rPr lang="en-US" smtClean="0"/>
              <a:t>1/24/24</a:t>
            </a:fld>
            <a:endParaRPr lang="en-US"/>
          </a:p>
        </p:txBody>
      </p:sp>
      <p:sp>
        <p:nvSpPr>
          <p:cNvPr id="5" name="Footer Placeholder 4">
            <a:extLst>
              <a:ext uri="{FF2B5EF4-FFF2-40B4-BE49-F238E27FC236}">
                <a16:creationId xmlns:a16="http://schemas.microsoft.com/office/drawing/2014/main" id="{38CE8E7E-4262-C0EE-5BE4-A05E23571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D79252-21B9-815C-F877-CEE6D8A01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1BF70-1A1F-4741-9E2D-7DD7B8CDD610}" type="slidenum">
              <a:rPr lang="en-US" smtClean="0"/>
              <a:t>‹#›</a:t>
            </a:fld>
            <a:endParaRPr lang="en-US"/>
          </a:p>
        </p:txBody>
      </p:sp>
    </p:spTree>
    <p:extLst>
      <p:ext uri="{BB962C8B-B14F-4D97-AF65-F5344CB8AC3E}">
        <p14:creationId xmlns:p14="http://schemas.microsoft.com/office/powerpoint/2010/main" val="248790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A84B-CA0D-A3F1-6174-7D2D1E8F09C6}"/>
              </a:ext>
            </a:extLst>
          </p:cNvPr>
          <p:cNvSpPr>
            <a:spLocks noGrp="1"/>
          </p:cNvSpPr>
          <p:nvPr>
            <p:ph type="ctrTitle"/>
          </p:nvPr>
        </p:nvSpPr>
        <p:spPr>
          <a:xfrm>
            <a:off x="1343696" y="1648495"/>
            <a:ext cx="9075313" cy="3052293"/>
          </a:xfrm>
        </p:spPr>
        <p:txBody>
          <a:bodyPr>
            <a:normAutofit fontScale="90000"/>
          </a:bodyPr>
          <a:lstStyle/>
          <a:p>
            <a:br>
              <a:rPr lang="en-US" sz="3600" b="1" dirty="0">
                <a:solidFill>
                  <a:srgbClr val="7030A0"/>
                </a:solidFill>
                <a:effectLst/>
                <a:latin typeface="Helvetica" pitchFamily="2" charset="0"/>
                <a:cs typeface="Calibri" panose="020F0502020204030204" pitchFamily="34" charset="0"/>
              </a:rPr>
            </a:br>
            <a:br>
              <a:rPr lang="en-US" sz="3600" b="1" dirty="0">
                <a:solidFill>
                  <a:srgbClr val="7030A0"/>
                </a:solidFill>
                <a:effectLst/>
                <a:latin typeface="Helvetica" pitchFamily="2" charset="0"/>
                <a:cs typeface="Calibri" panose="020F0502020204030204" pitchFamily="34" charset="0"/>
              </a:rPr>
            </a:br>
            <a:r>
              <a:rPr lang="en-US" sz="3600" b="1" dirty="0">
                <a:solidFill>
                  <a:srgbClr val="7030A0"/>
                </a:solidFill>
                <a:effectLst/>
                <a:latin typeface="Helvetica" pitchFamily="2" charset="0"/>
                <a:cs typeface="Calibri" panose="020F0502020204030204" pitchFamily="34" charset="0"/>
              </a:rPr>
              <a:t>COMP-7150 Natural Language Processing</a:t>
            </a:r>
            <a:br>
              <a:rPr lang="en-US" sz="3200" b="1" dirty="0">
                <a:effectLst/>
                <a:latin typeface="Helvetica" pitchFamily="2" charset="0"/>
                <a:cs typeface="Calibri" panose="020F0502020204030204" pitchFamily="34" charset="0"/>
              </a:rPr>
            </a:br>
            <a:br>
              <a:rPr lang="en-US" sz="3200" dirty="0">
                <a:effectLst/>
                <a:latin typeface="Helvetica" pitchFamily="2" charset="0"/>
                <a:cs typeface="Calibri" panose="020F0502020204030204" pitchFamily="34" charset="0"/>
              </a:rPr>
            </a:br>
            <a:r>
              <a:rPr lang="en-US" sz="3200" b="1" dirty="0">
                <a:effectLst/>
                <a:latin typeface="Helvetica" pitchFamily="2" charset="0"/>
                <a:cs typeface="Calibri" panose="020F0502020204030204" pitchFamily="34" charset="0"/>
              </a:rPr>
              <a:t>Instructor: </a:t>
            </a:r>
            <a:r>
              <a:rPr lang="en-US" sz="3200" dirty="0">
                <a:effectLst/>
                <a:latin typeface="Helvetica" pitchFamily="2" charset="0"/>
                <a:cs typeface="Calibri" panose="020F0502020204030204" pitchFamily="34" charset="0"/>
              </a:rPr>
              <a:t>Salim </a:t>
            </a:r>
            <a:r>
              <a:rPr lang="en-US" sz="3200" dirty="0" err="1">
                <a:effectLst/>
                <a:latin typeface="Helvetica" pitchFamily="2" charset="0"/>
                <a:cs typeface="Calibri" panose="020F0502020204030204" pitchFamily="34" charset="0"/>
              </a:rPr>
              <a:t>Sazzed</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Department of Computer Science</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University of Memphis  </a:t>
            </a:r>
            <a:br>
              <a:rPr lang="en-US" sz="3200" dirty="0">
                <a:effectLst/>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2917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CDCBD-E51B-84F1-6D26-0136B4A6F347}"/>
              </a:ext>
            </a:extLst>
          </p:cNvPr>
          <p:cNvSpPr>
            <a:spLocks noGrp="1"/>
          </p:cNvSpPr>
          <p:nvPr>
            <p:ph idx="1"/>
          </p:nvPr>
        </p:nvSpPr>
        <p:spPr/>
        <p:txBody>
          <a:bodyPr/>
          <a:lstStyle/>
          <a:p>
            <a:pPr algn="l">
              <a:buFont typeface="Arial" panose="020B0604020202020204" pitchFamily="34" charset="0"/>
              <a:buChar char="•"/>
            </a:pPr>
            <a:r>
              <a:rPr lang="en-US" b="1" i="0" u="none" strike="noStrike" dirty="0">
                <a:solidFill>
                  <a:srgbClr val="374151"/>
                </a:solidFill>
                <a:effectLst/>
                <a:latin typeface="Söhne"/>
              </a:rPr>
              <a:t>Example:</a:t>
            </a:r>
            <a:r>
              <a:rPr lang="en-US" b="1" i="0" u="none" strike="noStrike" dirty="0">
                <a:solidFill>
                  <a:srgbClr val="374151"/>
                </a:solidFill>
                <a:effectLst/>
                <a:latin typeface="Avenir Book" panose="02000503020000020003" pitchFamily="2" charset="0"/>
              </a:rPr>
              <a:t> BERT (Bidirectional Encoder Representations from Transformers) (2018)</a:t>
            </a:r>
          </a:p>
          <a:p>
            <a:pPr algn="l">
              <a:buFont typeface="Arial" panose="020B0604020202020204" pitchFamily="34" charset="0"/>
              <a:buChar char="•"/>
            </a:pPr>
            <a:r>
              <a:rPr lang="en-US" b="1" i="0" u="none" strike="noStrike" dirty="0">
                <a:solidFill>
                  <a:srgbClr val="374151"/>
                </a:solidFill>
                <a:effectLst/>
                <a:latin typeface="Söhne"/>
              </a:rPr>
              <a:t>Description:</a:t>
            </a:r>
            <a:r>
              <a:rPr lang="en-US" b="0" i="0" u="none" strike="noStrike" dirty="0">
                <a:solidFill>
                  <a:srgbClr val="374151"/>
                </a:solidFill>
                <a:effectLst/>
                <a:latin typeface="Söhne"/>
              </a:rPr>
              <a:t> BERT is a pre-trained transformer-based language model that achieved remarkable success in a wide range of NLP tasks, such as question answering, sentiment analysis, and named entity recognition. BERT's bidirectional context understanding and attention mechanisms significantly improved the ability to capture contextual information in language.</a:t>
            </a:r>
          </a:p>
          <a:p>
            <a:endParaRPr lang="en-US" dirty="0"/>
          </a:p>
        </p:txBody>
      </p:sp>
    </p:spTree>
    <p:extLst>
      <p:ext uri="{BB962C8B-B14F-4D97-AF65-F5344CB8AC3E}">
        <p14:creationId xmlns:p14="http://schemas.microsoft.com/office/powerpoint/2010/main" val="88730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5E4A-1FBC-520F-78C4-E55403BCAC16}"/>
              </a:ext>
            </a:extLst>
          </p:cNvPr>
          <p:cNvSpPr>
            <a:spLocks noGrp="1"/>
          </p:cNvSpPr>
          <p:nvPr>
            <p:ph type="title"/>
          </p:nvPr>
        </p:nvSpPr>
        <p:spPr>
          <a:xfrm>
            <a:off x="838199" y="365125"/>
            <a:ext cx="11218333" cy="1325563"/>
          </a:xfrm>
        </p:spPr>
        <p:txBody>
          <a:bodyPr>
            <a:normAutofit/>
          </a:bodyPr>
          <a:lstStyle/>
          <a:p>
            <a:r>
              <a:rPr lang="en-US" sz="3600" b="1" i="0" u="none" strike="noStrike" dirty="0">
                <a:solidFill>
                  <a:srgbClr val="374151"/>
                </a:solidFill>
                <a:effectLst/>
                <a:latin typeface="Avenir Book" panose="02000503020000020003" pitchFamily="2" charset="0"/>
              </a:rPr>
              <a:t>2020s: Continued Innovation and Ethical Considerations</a:t>
            </a:r>
            <a:endParaRPr lang="en-US" sz="3600" b="1" dirty="0">
              <a:latin typeface="Avenir Book" panose="02000503020000020003" pitchFamily="2" charset="0"/>
            </a:endParaRPr>
          </a:p>
        </p:txBody>
      </p:sp>
      <p:sp>
        <p:nvSpPr>
          <p:cNvPr id="3" name="Content Placeholder 2">
            <a:extLst>
              <a:ext uri="{FF2B5EF4-FFF2-40B4-BE49-F238E27FC236}">
                <a16:creationId xmlns:a16="http://schemas.microsoft.com/office/drawing/2014/main" id="{90AD2BB2-DDCE-A91F-5486-D7E4B8CBE80E}"/>
              </a:ext>
            </a:extLst>
          </p:cNvPr>
          <p:cNvSpPr>
            <a:spLocks noGrp="1"/>
          </p:cNvSpPr>
          <p:nvPr>
            <p:ph idx="1"/>
          </p:nvPr>
        </p:nvSpPr>
        <p:spPr/>
        <p:txBody>
          <a:bodyPr/>
          <a:lstStyle/>
          <a:p>
            <a:pPr marL="971550" lvl="1" indent="-514350" algn="l">
              <a:buFont typeface="+mj-lt"/>
              <a:buAutoNum type="romanUcPeriod"/>
            </a:pPr>
            <a:r>
              <a:rPr lang="en-US" b="0" i="0" u="none" strike="noStrike" dirty="0">
                <a:solidFill>
                  <a:srgbClr val="374151"/>
                </a:solidFill>
                <a:effectLst/>
                <a:latin typeface="Avenir Book" panose="02000503020000020003" pitchFamily="2" charset="0"/>
              </a:rPr>
              <a:t>In the 2020s, research in NLP continues with a focus on refining pre-trained models, addressing bias and ethical concerns, and developing models for low-resource languages.</a:t>
            </a:r>
          </a:p>
          <a:p>
            <a:pPr marL="971550" lvl="1" indent="-514350" algn="l">
              <a:buFont typeface="+mj-lt"/>
              <a:buAutoNum type="romanUcPeriod"/>
            </a:pPr>
            <a:r>
              <a:rPr lang="en-US" b="0" i="0" u="none" strike="noStrike" dirty="0">
                <a:solidFill>
                  <a:srgbClr val="374151"/>
                </a:solidFill>
                <a:effectLst/>
                <a:latin typeface="Avenir Book" panose="02000503020000020003" pitchFamily="2" charset="0"/>
              </a:rPr>
              <a:t>Advancements in few-shot learning, multitask learning, and interpretability are actively explored.</a:t>
            </a:r>
          </a:p>
          <a:p>
            <a:endParaRPr lang="en-US" dirty="0"/>
          </a:p>
        </p:txBody>
      </p:sp>
    </p:spTree>
    <p:extLst>
      <p:ext uri="{BB962C8B-B14F-4D97-AF65-F5344CB8AC3E}">
        <p14:creationId xmlns:p14="http://schemas.microsoft.com/office/powerpoint/2010/main" val="8258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1010-5FF3-646C-2087-3E1C03C8D2BC}"/>
              </a:ext>
            </a:extLst>
          </p:cNvPr>
          <p:cNvSpPr>
            <a:spLocks noGrp="1"/>
          </p:cNvSpPr>
          <p:nvPr>
            <p:ph type="title"/>
          </p:nvPr>
        </p:nvSpPr>
        <p:spPr/>
        <p:txBody>
          <a:bodyPr>
            <a:normAutofit/>
          </a:bodyPr>
          <a:lstStyle/>
          <a:p>
            <a:pPr marL="0" indent="0" algn="l">
              <a:buNone/>
            </a:pPr>
            <a:r>
              <a:rPr lang="en-US" sz="3600" b="1" i="0" u="none" strike="noStrike" dirty="0">
                <a:solidFill>
                  <a:srgbClr val="374151"/>
                </a:solidFill>
                <a:effectLst/>
                <a:latin typeface="Avenir Book" panose="02000503020000020003" pitchFamily="2" charset="0"/>
              </a:rPr>
              <a:t>Example: Gender Bias in Resume Screening</a:t>
            </a:r>
            <a:endParaRPr lang="en-US" sz="3600" b="0" i="0" u="none" strike="noStrike" dirty="0">
              <a:solidFill>
                <a:srgbClr val="374151"/>
              </a:solidFill>
              <a:effectLst/>
              <a:latin typeface="Avenir Book" panose="02000503020000020003" pitchFamily="2" charset="0"/>
            </a:endParaRPr>
          </a:p>
        </p:txBody>
      </p:sp>
      <p:sp>
        <p:nvSpPr>
          <p:cNvPr id="3" name="Content Placeholder 2">
            <a:extLst>
              <a:ext uri="{FF2B5EF4-FFF2-40B4-BE49-F238E27FC236}">
                <a16:creationId xmlns:a16="http://schemas.microsoft.com/office/drawing/2014/main" id="{5FF109B6-3FAC-EC99-6EF1-4A1F1F8DEAF2}"/>
              </a:ext>
            </a:extLst>
          </p:cNvPr>
          <p:cNvSpPr>
            <a:spLocks noGrp="1"/>
          </p:cNvSpPr>
          <p:nvPr>
            <p:ph idx="1"/>
          </p:nvPr>
        </p:nvSpPr>
        <p:spPr/>
        <p:txBody>
          <a:bodyPr>
            <a:normAutofit fontScale="92500" lnSpcReduction="10000"/>
          </a:bodyPr>
          <a:lstStyle/>
          <a:p>
            <a:pPr algn="l"/>
            <a:r>
              <a:rPr lang="en-US" b="1" i="0" u="none" strike="noStrike" dirty="0">
                <a:solidFill>
                  <a:srgbClr val="374151"/>
                </a:solidFill>
                <a:effectLst/>
                <a:latin typeface="Avenir Book" panose="02000503020000020003" pitchFamily="2" charset="0"/>
              </a:rPr>
              <a:t>Scenario:</a:t>
            </a:r>
            <a:r>
              <a:rPr lang="en-US" b="0" i="0" u="none" strike="noStrike" dirty="0">
                <a:solidFill>
                  <a:srgbClr val="374151"/>
                </a:solidFill>
                <a:effectLst/>
                <a:latin typeface="Avenir Book" panose="02000503020000020003" pitchFamily="2" charset="0"/>
              </a:rPr>
              <a:t> Imagine a company develops a machine learning model to screen job applications and identify potential candidates for interviews. </a:t>
            </a:r>
          </a:p>
          <a:p>
            <a:pPr algn="l"/>
            <a:r>
              <a:rPr lang="en-US" b="1" i="0" u="none" strike="noStrike" dirty="0">
                <a:solidFill>
                  <a:srgbClr val="374151"/>
                </a:solidFill>
                <a:effectLst/>
                <a:latin typeface="Avenir Book" panose="02000503020000020003" pitchFamily="2" charset="0"/>
              </a:rPr>
              <a:t>Bias in Training Data:</a:t>
            </a:r>
            <a:r>
              <a:rPr lang="en-US" b="0" i="0" u="none" strike="noStrike" dirty="0">
                <a:solidFill>
                  <a:srgbClr val="374151"/>
                </a:solidFill>
                <a:effectLst/>
                <a:latin typeface="Avenir Book" panose="02000503020000020003" pitchFamily="2" charset="0"/>
              </a:rPr>
              <a:t> The training data used to train the model reflects the historical bias in hiring. For example, if the historical data shows a tendency to select more male candidates than female candidates for certain roles, the model may learn this bias.</a:t>
            </a:r>
          </a:p>
          <a:p>
            <a:pPr algn="l"/>
            <a:r>
              <a:rPr lang="en-US" b="1" i="0" u="none" strike="noStrike" dirty="0">
                <a:solidFill>
                  <a:srgbClr val="374151"/>
                </a:solidFill>
                <a:effectLst/>
                <a:latin typeface="Avenir Book" panose="02000503020000020003" pitchFamily="2" charset="0"/>
              </a:rPr>
              <a:t>Impact:</a:t>
            </a:r>
            <a:r>
              <a:rPr lang="en-US" b="0" i="0" u="none" strike="noStrike" dirty="0">
                <a:solidFill>
                  <a:srgbClr val="374151"/>
                </a:solidFill>
                <a:effectLst/>
                <a:latin typeface="Avenir Book" panose="02000503020000020003" pitchFamily="2" charset="0"/>
              </a:rPr>
              <a:t> When the biased model is deployed to screen new resumes, it may unfairly disadvantage female candidates. </a:t>
            </a:r>
          </a:p>
          <a:p>
            <a:pPr lvl="1"/>
            <a:r>
              <a:rPr lang="en-US" b="0" i="0" u="none" strike="noStrike" dirty="0">
                <a:solidFill>
                  <a:srgbClr val="374151"/>
                </a:solidFill>
                <a:effectLst/>
                <a:latin typeface="Avenir Book" panose="02000503020000020003" pitchFamily="2" charset="0"/>
              </a:rPr>
              <a:t>The model might associate certain words, experiences, or qualifications more strongly with male candidates, leading to a systematic disadvantage for female applicants.</a:t>
            </a:r>
          </a:p>
          <a:p>
            <a:endParaRPr lang="en-US" dirty="0"/>
          </a:p>
        </p:txBody>
      </p:sp>
    </p:spTree>
    <p:extLst>
      <p:ext uri="{BB962C8B-B14F-4D97-AF65-F5344CB8AC3E}">
        <p14:creationId xmlns:p14="http://schemas.microsoft.com/office/powerpoint/2010/main" val="1157633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2435-74FF-F2BF-69AB-C460850052CC}"/>
              </a:ext>
            </a:extLst>
          </p:cNvPr>
          <p:cNvSpPr>
            <a:spLocks noGrp="1"/>
          </p:cNvSpPr>
          <p:nvPr>
            <p:ph type="title"/>
          </p:nvPr>
        </p:nvSpPr>
        <p:spPr>
          <a:xfrm>
            <a:off x="1126066" y="2529151"/>
            <a:ext cx="10515600" cy="1325563"/>
          </a:xfrm>
        </p:spPr>
        <p:txBody>
          <a:bodyPr/>
          <a:lstStyle/>
          <a:p>
            <a:pPr algn="ctr"/>
            <a:r>
              <a:rPr lang="en-US" b="1" dirty="0">
                <a:solidFill>
                  <a:srgbClr val="FF0000"/>
                </a:solidFill>
                <a:latin typeface="Avenir Book" panose="02000503020000020003" pitchFamily="2" charset="0"/>
              </a:rPr>
              <a:t>Some Challenges</a:t>
            </a:r>
          </a:p>
        </p:txBody>
      </p:sp>
    </p:spTree>
    <p:extLst>
      <p:ext uri="{BB962C8B-B14F-4D97-AF65-F5344CB8AC3E}">
        <p14:creationId xmlns:p14="http://schemas.microsoft.com/office/powerpoint/2010/main" val="1817865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white background with red text&#10;&#10;Description automatically generated">
            <a:extLst>
              <a:ext uri="{FF2B5EF4-FFF2-40B4-BE49-F238E27FC236}">
                <a16:creationId xmlns:a16="http://schemas.microsoft.com/office/drawing/2014/main" id="{3319B63B-346E-BD71-22CA-D78CE95D71C0}"/>
              </a:ext>
            </a:extLst>
          </p:cNvPr>
          <p:cNvPicPr>
            <a:picLocks noGrp="1" noChangeAspect="1"/>
          </p:cNvPicPr>
          <p:nvPr>
            <p:ph idx="1"/>
          </p:nvPr>
        </p:nvPicPr>
        <p:blipFill>
          <a:blip r:embed="rId2"/>
          <a:stretch>
            <a:fillRect/>
          </a:stretch>
        </p:blipFill>
        <p:spPr>
          <a:xfrm>
            <a:off x="2249557" y="499165"/>
            <a:ext cx="7692886" cy="4300280"/>
          </a:xfrm>
        </p:spPr>
      </p:pic>
      <p:sp>
        <p:nvSpPr>
          <p:cNvPr id="10" name="TextBox 9">
            <a:extLst>
              <a:ext uri="{FF2B5EF4-FFF2-40B4-BE49-F238E27FC236}">
                <a16:creationId xmlns:a16="http://schemas.microsoft.com/office/drawing/2014/main" id="{536DE5E8-C179-9A56-318B-78798CF54EE1}"/>
              </a:ext>
            </a:extLst>
          </p:cNvPr>
          <p:cNvSpPr txBox="1"/>
          <p:nvPr/>
        </p:nvSpPr>
        <p:spPr>
          <a:xfrm>
            <a:off x="2594272" y="5650949"/>
            <a:ext cx="7003456" cy="707886"/>
          </a:xfrm>
          <a:prstGeom prst="rect">
            <a:avLst/>
          </a:prstGeom>
          <a:noFill/>
        </p:spPr>
        <p:txBody>
          <a:bodyPr wrap="none" rtlCol="0">
            <a:spAutoFit/>
          </a:bodyPr>
          <a:lstStyle/>
          <a:p>
            <a:r>
              <a:rPr lang="en-US" sz="4000" dirty="0">
                <a:solidFill>
                  <a:srgbClr val="7030A0"/>
                </a:solidFill>
              </a:rPr>
              <a:t>What could be some challenges?</a:t>
            </a:r>
          </a:p>
        </p:txBody>
      </p:sp>
    </p:spTree>
    <p:extLst>
      <p:ext uri="{BB962C8B-B14F-4D97-AF65-F5344CB8AC3E}">
        <p14:creationId xmlns:p14="http://schemas.microsoft.com/office/powerpoint/2010/main" val="1357599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9B45E1-1837-74D3-3A84-A5BBC0D75E3E}"/>
              </a:ext>
            </a:extLst>
          </p:cNvPr>
          <p:cNvSpPr txBox="1"/>
          <p:nvPr/>
        </p:nvSpPr>
        <p:spPr>
          <a:xfrm>
            <a:off x="1202267" y="1981200"/>
            <a:ext cx="10397065" cy="1569660"/>
          </a:xfrm>
          <a:prstGeom prst="rect">
            <a:avLst/>
          </a:prstGeom>
          <a:noFill/>
        </p:spPr>
        <p:txBody>
          <a:bodyPr wrap="square" rtlCol="0">
            <a:spAutoFit/>
          </a:bodyPr>
          <a:lstStyle/>
          <a:p>
            <a:r>
              <a:rPr lang="en-US" sz="2400" b="1" dirty="0">
                <a:solidFill>
                  <a:srgbClr val="7030A0"/>
                </a:solidFill>
                <a:latin typeface="Avenir Book" panose="02000503020000020003" pitchFamily="2" charset="0"/>
              </a:rPr>
              <a:t>Tokenization: </a:t>
            </a:r>
            <a:r>
              <a:rPr lang="en-US" sz="2400" dirty="0">
                <a:solidFill>
                  <a:srgbClr val="05192D"/>
                </a:solidFill>
                <a:latin typeface="Avenir Book" panose="02000503020000020003" pitchFamily="2" charset="0"/>
              </a:rPr>
              <a:t>P</a:t>
            </a:r>
            <a:r>
              <a:rPr lang="en-US" sz="2400" b="0" i="0" u="none" strike="noStrike" dirty="0">
                <a:solidFill>
                  <a:srgbClr val="05192D"/>
                </a:solidFill>
                <a:effectLst/>
                <a:latin typeface="Avenir Book" panose="02000503020000020003" pitchFamily="2" charset="0"/>
              </a:rPr>
              <a:t>rocess of converting a sequence of text into smaller parts, known as </a:t>
            </a:r>
            <a:r>
              <a:rPr lang="en-US" sz="2400" b="1" i="0" u="none" strike="noStrike" dirty="0">
                <a:solidFill>
                  <a:srgbClr val="05192D"/>
                </a:solidFill>
                <a:effectLst/>
                <a:latin typeface="Avenir Book" panose="02000503020000020003" pitchFamily="2" charset="0"/>
              </a:rPr>
              <a:t>tokens</a:t>
            </a:r>
            <a:r>
              <a:rPr lang="en-US" sz="2400" b="0" i="0" u="none" strike="noStrike" dirty="0">
                <a:solidFill>
                  <a:srgbClr val="05192D"/>
                </a:solidFill>
                <a:effectLst/>
                <a:latin typeface="Avenir Book" panose="02000503020000020003" pitchFamily="2" charset="0"/>
              </a:rPr>
              <a:t>. </a:t>
            </a:r>
          </a:p>
          <a:p>
            <a:endParaRPr lang="en-US" sz="2400" dirty="0">
              <a:solidFill>
                <a:srgbClr val="05192D"/>
              </a:solidFill>
              <a:latin typeface="Avenir Book" panose="02000503020000020003" pitchFamily="2" charset="0"/>
            </a:endParaRPr>
          </a:p>
          <a:p>
            <a:r>
              <a:rPr lang="en-US" sz="2400" b="1" i="0" u="none" strike="noStrike" dirty="0">
                <a:solidFill>
                  <a:srgbClr val="05192D"/>
                </a:solidFill>
                <a:effectLst/>
                <a:latin typeface="Avenir Book" panose="02000503020000020003" pitchFamily="2" charset="0"/>
              </a:rPr>
              <a:t>Needed for Search engines, Machine translation, etc.</a:t>
            </a:r>
            <a:endParaRPr lang="en-US" sz="2400" dirty="0">
              <a:latin typeface="Avenir Book" panose="02000503020000020003" pitchFamily="2" charset="0"/>
            </a:endParaRPr>
          </a:p>
        </p:txBody>
      </p:sp>
      <p:sp>
        <p:nvSpPr>
          <p:cNvPr id="4" name="TextBox 3">
            <a:extLst>
              <a:ext uri="{FF2B5EF4-FFF2-40B4-BE49-F238E27FC236}">
                <a16:creationId xmlns:a16="http://schemas.microsoft.com/office/drawing/2014/main" id="{5F519676-65E4-39A0-BF1E-282BF30AFEEA}"/>
              </a:ext>
            </a:extLst>
          </p:cNvPr>
          <p:cNvSpPr txBox="1"/>
          <p:nvPr/>
        </p:nvSpPr>
        <p:spPr>
          <a:xfrm>
            <a:off x="2599268" y="4191000"/>
            <a:ext cx="7298265" cy="2031325"/>
          </a:xfrm>
          <a:prstGeom prst="rect">
            <a:avLst/>
          </a:prstGeom>
          <a:noFill/>
        </p:spPr>
        <p:txBody>
          <a:bodyPr wrap="square" rtlCol="0">
            <a:spAutoFit/>
          </a:bodyPr>
          <a:lstStyle/>
          <a:p>
            <a:r>
              <a:rPr lang="en-US" b="1" i="0" u="none" strike="noStrike" dirty="0">
                <a:solidFill>
                  <a:srgbClr val="05192D"/>
                </a:solidFill>
                <a:effectLst/>
                <a:latin typeface="Avenir Book" panose="02000503020000020003" pitchFamily="2" charset="0"/>
              </a:rPr>
              <a:t>Let's consider the sentence, "Chatbots are helpful”</a:t>
            </a:r>
          </a:p>
          <a:p>
            <a:endParaRPr lang="en-US" b="1" dirty="0">
              <a:solidFill>
                <a:srgbClr val="05192D"/>
              </a:solidFill>
              <a:latin typeface="Avenir Book" panose="02000503020000020003" pitchFamily="2" charset="0"/>
            </a:endParaRPr>
          </a:p>
          <a:p>
            <a:endParaRPr lang="en-US" b="1" dirty="0">
              <a:solidFill>
                <a:srgbClr val="05192D"/>
              </a:solidFill>
              <a:latin typeface="Avenir Book" panose="02000503020000020003" pitchFamily="2" charset="0"/>
            </a:endParaRPr>
          </a:p>
          <a:p>
            <a:r>
              <a:rPr lang="en-US" b="1" dirty="0">
                <a:solidFill>
                  <a:srgbClr val="05192D"/>
                </a:solidFill>
                <a:latin typeface="Avenir Book" panose="02000503020000020003" pitchFamily="2" charset="0"/>
              </a:rPr>
              <a:t>Simple and obvious way is to use </a:t>
            </a:r>
            <a:r>
              <a:rPr lang="en-US" b="1" i="1" dirty="0">
                <a:solidFill>
                  <a:srgbClr val="05192D"/>
                </a:solidFill>
                <a:latin typeface="Avenir Book" panose="02000503020000020003" pitchFamily="2" charset="0"/>
              </a:rPr>
              <a:t>Space </a:t>
            </a:r>
            <a:r>
              <a:rPr lang="en-US" b="1" dirty="0">
                <a:solidFill>
                  <a:srgbClr val="05192D"/>
                </a:solidFill>
                <a:latin typeface="Avenir Book" panose="02000503020000020003" pitchFamily="2" charset="0"/>
              </a:rPr>
              <a:t>character-</a:t>
            </a:r>
          </a:p>
          <a:p>
            <a:endParaRPr lang="en-US" b="1" dirty="0">
              <a:solidFill>
                <a:srgbClr val="05192D"/>
              </a:solidFill>
              <a:latin typeface="Avenir Book" panose="02000503020000020003" pitchFamily="2" charset="0"/>
            </a:endParaRPr>
          </a:p>
          <a:p>
            <a:r>
              <a:rPr lang="en-US" b="0" i="0" u="none" strike="noStrike" dirty="0">
                <a:solidFill>
                  <a:srgbClr val="05192D"/>
                </a:solidFill>
                <a:effectLst/>
                <a:latin typeface="Avenir Book" panose="02000503020000020003" pitchFamily="2" charset="0"/>
              </a:rPr>
              <a:t>["Chatbots", "are", "helpful"].</a:t>
            </a:r>
            <a:endParaRPr lang="en-US" b="1" dirty="0">
              <a:solidFill>
                <a:srgbClr val="05192D"/>
              </a:solidFill>
              <a:latin typeface="Avenir Book" panose="02000503020000020003" pitchFamily="2" charset="0"/>
            </a:endParaRPr>
          </a:p>
          <a:p>
            <a:endParaRPr lang="en-US" b="1" dirty="0">
              <a:latin typeface="Avenir Book" panose="02000503020000020003" pitchFamily="2" charset="0"/>
            </a:endParaRPr>
          </a:p>
        </p:txBody>
      </p:sp>
      <p:sp>
        <p:nvSpPr>
          <p:cNvPr id="6" name="TextBox 5">
            <a:extLst>
              <a:ext uri="{FF2B5EF4-FFF2-40B4-BE49-F238E27FC236}">
                <a16:creationId xmlns:a16="http://schemas.microsoft.com/office/drawing/2014/main" id="{1CC3B202-C6B2-1F2D-AB04-76CA7CDDCAF2}"/>
              </a:ext>
            </a:extLst>
          </p:cNvPr>
          <p:cNvSpPr txBox="1"/>
          <p:nvPr/>
        </p:nvSpPr>
        <p:spPr>
          <a:xfrm>
            <a:off x="1202267" y="968633"/>
            <a:ext cx="4016228" cy="523220"/>
          </a:xfrm>
          <a:prstGeom prst="rect">
            <a:avLst/>
          </a:prstGeom>
          <a:noFill/>
        </p:spPr>
        <p:txBody>
          <a:bodyPr wrap="none" rtlCol="0">
            <a:spAutoFit/>
          </a:bodyPr>
          <a:lstStyle/>
          <a:p>
            <a:r>
              <a:rPr lang="en-US" sz="2800" b="1" dirty="0">
                <a:solidFill>
                  <a:srgbClr val="C00000"/>
                </a:solidFill>
                <a:latin typeface="Avenir Book" panose="02000503020000020003" pitchFamily="2" charset="0"/>
              </a:rPr>
              <a:t>Task: Text tokenization </a:t>
            </a:r>
          </a:p>
        </p:txBody>
      </p:sp>
    </p:spTree>
    <p:extLst>
      <p:ext uri="{BB962C8B-B14F-4D97-AF65-F5344CB8AC3E}">
        <p14:creationId xmlns:p14="http://schemas.microsoft.com/office/powerpoint/2010/main" val="1187621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E649-CDFE-C5E4-F0A1-CBB645E26A40}"/>
              </a:ext>
            </a:extLst>
          </p:cNvPr>
          <p:cNvSpPr>
            <a:spLocks noGrp="1"/>
          </p:cNvSpPr>
          <p:nvPr>
            <p:ph type="title"/>
          </p:nvPr>
        </p:nvSpPr>
        <p:spPr/>
        <p:txBody>
          <a:bodyPr/>
          <a:lstStyle/>
          <a:p>
            <a:r>
              <a:rPr lang="en-US" dirty="0">
                <a:solidFill>
                  <a:srgbClr val="C00000"/>
                </a:solidFill>
                <a:latin typeface="Cavolini" panose="020B0604020202020204" pitchFamily="34" charset="0"/>
                <a:cs typeface="Cavolini" panose="020B0604020202020204" pitchFamily="34" charset="0"/>
              </a:rPr>
              <a:t>Wait! , not so simple…..</a:t>
            </a:r>
          </a:p>
        </p:txBody>
      </p:sp>
      <p:sp>
        <p:nvSpPr>
          <p:cNvPr id="3" name="Content Placeholder 2">
            <a:extLst>
              <a:ext uri="{FF2B5EF4-FFF2-40B4-BE49-F238E27FC236}">
                <a16:creationId xmlns:a16="http://schemas.microsoft.com/office/drawing/2014/main" id="{23B31E1A-4B8B-D188-066C-C3B9F97C472D}"/>
              </a:ext>
            </a:extLst>
          </p:cNvPr>
          <p:cNvSpPr>
            <a:spLocks noGrp="1"/>
          </p:cNvSpPr>
          <p:nvPr>
            <p:ph idx="1"/>
          </p:nvPr>
        </p:nvSpPr>
        <p:spPr/>
        <p:txBody>
          <a:bodyPr>
            <a:normAutofit lnSpcReduction="10000"/>
          </a:bodyPr>
          <a:lstStyle/>
          <a:p>
            <a:pPr marL="0" indent="0">
              <a:buNone/>
            </a:pPr>
            <a:r>
              <a:rPr lang="en-US" dirty="0">
                <a:solidFill>
                  <a:srgbClr val="05192D"/>
                </a:solidFill>
                <a:latin typeface="Avenir Book" panose="02000503020000020003" pitchFamily="2" charset="0"/>
              </a:rPr>
              <a:t>What about the following sentence- </a:t>
            </a:r>
          </a:p>
          <a:p>
            <a:pPr marL="0" indent="0">
              <a:buNone/>
            </a:pPr>
            <a:r>
              <a:rPr lang="en-US" b="1" dirty="0">
                <a:solidFill>
                  <a:srgbClr val="05192D"/>
                </a:solidFill>
                <a:latin typeface="Studio-Feixen-Sans"/>
              </a:rPr>
              <a:t>“There was an earthquake near D.C. You could even feel it in Philadelphia, New York, etc. “</a:t>
            </a:r>
          </a:p>
          <a:p>
            <a:pPr marL="0" indent="0">
              <a:buNone/>
            </a:pPr>
            <a:endParaRPr lang="en-US" b="1" dirty="0">
              <a:solidFill>
                <a:srgbClr val="05192D"/>
              </a:solidFill>
              <a:latin typeface="Studio-Feixen-Sans"/>
            </a:endParaRPr>
          </a:p>
          <a:p>
            <a:pPr marL="0" indent="0">
              <a:buNone/>
            </a:pPr>
            <a:r>
              <a:rPr lang="en-US" sz="2200" b="1" dirty="0">
                <a:solidFill>
                  <a:srgbClr val="05192D"/>
                </a:solidFill>
                <a:latin typeface="Avenir Book" panose="02000503020000020003" pitchFamily="2" charset="0"/>
              </a:rPr>
              <a:t>What we will get-</a:t>
            </a:r>
          </a:p>
          <a:p>
            <a:pPr marL="0" indent="0">
              <a:buNone/>
            </a:pPr>
            <a:r>
              <a:rPr lang="en-US" sz="2200" dirty="0">
                <a:solidFill>
                  <a:srgbClr val="05192D"/>
                </a:solidFill>
                <a:latin typeface="Avenir Book" panose="02000503020000020003" pitchFamily="2" charset="0"/>
              </a:rPr>
              <a:t>[There’, ‘was’, ‘an’,  ‘earthquake’, ‘near’, ‘D.C.’, You’, ‘could’, ‘even’, ‘feel’, ‘it’, ‘in’ ‘</a:t>
            </a:r>
            <a:r>
              <a:rPr lang="en-US" sz="2200" dirty="0">
                <a:latin typeface="Avenir Book" panose="02000503020000020003" pitchFamily="2" charset="0"/>
              </a:rPr>
              <a:t>Philadelphia</a:t>
            </a:r>
            <a:r>
              <a:rPr lang="en-US" sz="2200" dirty="0">
                <a:solidFill>
                  <a:srgbClr val="C00000"/>
                </a:solidFill>
                <a:latin typeface="Avenir Book" panose="02000503020000020003" pitchFamily="2" charset="0"/>
              </a:rPr>
              <a:t>,’ </a:t>
            </a:r>
            <a:r>
              <a:rPr lang="en-US" sz="2200" dirty="0">
                <a:solidFill>
                  <a:srgbClr val="05192D"/>
                </a:solidFill>
                <a:latin typeface="Avenir Book" panose="02000503020000020003" pitchFamily="2" charset="0"/>
              </a:rPr>
              <a:t>, </a:t>
            </a:r>
            <a:r>
              <a:rPr lang="en-US" sz="2200" dirty="0">
                <a:latin typeface="Avenir Book" panose="02000503020000020003" pitchFamily="2" charset="0"/>
              </a:rPr>
              <a:t>‘</a:t>
            </a:r>
            <a:r>
              <a:rPr lang="en-US" sz="2200" dirty="0">
                <a:solidFill>
                  <a:srgbClr val="C00000"/>
                </a:solidFill>
                <a:latin typeface="Avenir Book" panose="02000503020000020003" pitchFamily="2" charset="0"/>
              </a:rPr>
              <a:t>New</a:t>
            </a:r>
            <a:r>
              <a:rPr lang="en-US" sz="2200" dirty="0">
                <a:latin typeface="Avenir Book" panose="02000503020000020003" pitchFamily="2" charset="0"/>
              </a:rPr>
              <a:t>’,  </a:t>
            </a:r>
            <a:r>
              <a:rPr lang="en-US" sz="2200" dirty="0">
                <a:solidFill>
                  <a:srgbClr val="C00000"/>
                </a:solidFill>
                <a:latin typeface="Avenir Book" panose="02000503020000020003" pitchFamily="2" charset="0"/>
              </a:rPr>
              <a:t>‘York,’ </a:t>
            </a:r>
            <a:r>
              <a:rPr lang="en-US" sz="2200" dirty="0">
                <a:solidFill>
                  <a:srgbClr val="05192D"/>
                </a:solidFill>
                <a:latin typeface="Avenir Book" panose="02000503020000020003" pitchFamily="2" charset="0"/>
              </a:rPr>
              <a:t>, ‘</a:t>
            </a:r>
            <a:r>
              <a:rPr lang="en-US" sz="2200" dirty="0">
                <a:solidFill>
                  <a:srgbClr val="C00000"/>
                </a:solidFill>
                <a:latin typeface="Avenir Book" panose="02000503020000020003" pitchFamily="2" charset="0"/>
              </a:rPr>
              <a:t>etc.</a:t>
            </a:r>
            <a:r>
              <a:rPr lang="en-US" sz="2200" dirty="0">
                <a:solidFill>
                  <a:srgbClr val="05192D"/>
                </a:solidFill>
                <a:latin typeface="Avenir Book" panose="02000503020000020003" pitchFamily="2" charset="0"/>
              </a:rPr>
              <a:t>’ </a:t>
            </a:r>
            <a:r>
              <a:rPr lang="en-US" sz="2200" b="1" dirty="0">
                <a:solidFill>
                  <a:srgbClr val="05192D"/>
                </a:solidFill>
                <a:latin typeface="Avenir Book" panose="02000503020000020003" pitchFamily="2" charset="0"/>
              </a:rPr>
              <a:t>]</a:t>
            </a:r>
          </a:p>
          <a:p>
            <a:pPr marL="0" indent="0">
              <a:buNone/>
            </a:pPr>
            <a:endParaRPr lang="en-US" sz="2200" dirty="0">
              <a:latin typeface="Avenir Book" panose="02000503020000020003" pitchFamily="2" charset="0"/>
            </a:endParaRPr>
          </a:p>
          <a:p>
            <a:pPr marL="0" indent="0">
              <a:buNone/>
            </a:pPr>
            <a:r>
              <a:rPr lang="en-US" sz="2200" dirty="0">
                <a:latin typeface="Avenir Book" panose="02000503020000020003" pitchFamily="2" charset="0"/>
              </a:rPr>
              <a:t>What we want- </a:t>
            </a:r>
          </a:p>
          <a:p>
            <a:pPr marL="0" indent="0">
              <a:buNone/>
            </a:pPr>
            <a:r>
              <a:rPr lang="en-US" sz="2200" b="1" dirty="0">
                <a:solidFill>
                  <a:srgbClr val="05192D"/>
                </a:solidFill>
                <a:latin typeface="Avenir Book" panose="02000503020000020003" pitchFamily="2" charset="0"/>
              </a:rPr>
              <a:t>[</a:t>
            </a:r>
            <a:r>
              <a:rPr lang="en-US" sz="2200" dirty="0">
                <a:latin typeface="Avenir Book" panose="02000503020000020003" pitchFamily="2" charset="0"/>
              </a:rPr>
              <a:t>There’, ‘was’, ‘an’,  ‘earthquake’, ‘near’, ‘D.C.’, You could even feel it in ‘Philadelphia’ , ‘New York’ , ‘</a:t>
            </a:r>
            <a:r>
              <a:rPr lang="en-US" sz="2200" dirty="0" err="1">
                <a:latin typeface="Avenir Book" panose="02000503020000020003" pitchFamily="2" charset="0"/>
              </a:rPr>
              <a:t>etc</a:t>
            </a:r>
            <a:r>
              <a:rPr lang="en-US" sz="2200" dirty="0">
                <a:latin typeface="Avenir Book" panose="02000503020000020003" pitchFamily="2" charset="0"/>
              </a:rPr>
              <a:t>’ </a:t>
            </a:r>
            <a:r>
              <a:rPr lang="en-US" sz="2200" b="1" dirty="0">
                <a:solidFill>
                  <a:srgbClr val="05192D"/>
                </a:solidFill>
                <a:latin typeface="Avenir Book" panose="02000503020000020003" pitchFamily="2" charset="0"/>
              </a:rPr>
              <a: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28783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5EF4-E888-6C30-BA17-E5BD23534EDC}"/>
              </a:ext>
            </a:extLst>
          </p:cNvPr>
          <p:cNvSpPr>
            <a:spLocks noGrp="1"/>
          </p:cNvSpPr>
          <p:nvPr>
            <p:ph type="title"/>
          </p:nvPr>
        </p:nvSpPr>
        <p:spPr/>
        <p:txBody>
          <a:bodyPr/>
          <a:lstStyle/>
          <a:p>
            <a:r>
              <a:rPr lang="en-US" b="1" dirty="0">
                <a:latin typeface="Avenir Book" panose="02000503020000020003" pitchFamily="2" charset="0"/>
              </a:rPr>
              <a:t>Ambiguity</a:t>
            </a:r>
          </a:p>
        </p:txBody>
      </p:sp>
      <p:sp>
        <p:nvSpPr>
          <p:cNvPr id="3" name="Content Placeholder 2">
            <a:extLst>
              <a:ext uri="{FF2B5EF4-FFF2-40B4-BE49-F238E27FC236}">
                <a16:creationId xmlns:a16="http://schemas.microsoft.com/office/drawing/2014/main" id="{8A1FBAC1-2111-68DA-9F07-271691D9BC0C}"/>
              </a:ext>
            </a:extLst>
          </p:cNvPr>
          <p:cNvSpPr>
            <a:spLocks noGrp="1"/>
          </p:cNvSpPr>
          <p:nvPr>
            <p:ph idx="1"/>
          </p:nvPr>
        </p:nvSpPr>
        <p:spPr/>
        <p:txBody>
          <a:bodyPr/>
          <a:lstStyle/>
          <a:p>
            <a:r>
              <a:rPr lang="en-US" b="1" i="0" u="none" strike="noStrike" dirty="0">
                <a:solidFill>
                  <a:srgbClr val="05192D"/>
                </a:solidFill>
                <a:effectLst/>
                <a:latin typeface="Avenir Book" panose="02000503020000020003" pitchFamily="2" charset="0"/>
              </a:rPr>
              <a:t>Ambiguity:</a:t>
            </a:r>
            <a:r>
              <a:rPr lang="en-US" b="0" i="0" u="none" strike="noStrike" dirty="0">
                <a:solidFill>
                  <a:srgbClr val="05192D"/>
                </a:solidFill>
                <a:effectLst/>
                <a:latin typeface="Avenir Book" panose="02000503020000020003" pitchFamily="2" charset="0"/>
              </a:rPr>
              <a:t> Language is inherently ambiguous. Consider the sentence "Flying planes can be dangerous." </a:t>
            </a:r>
          </a:p>
          <a:p>
            <a:r>
              <a:rPr lang="en-US" b="0" i="0" u="none" strike="noStrike" dirty="0">
                <a:solidFill>
                  <a:srgbClr val="05192D"/>
                </a:solidFill>
                <a:effectLst/>
                <a:latin typeface="Avenir Book" panose="02000503020000020003" pitchFamily="2" charset="0"/>
              </a:rPr>
              <a:t>Depending on how it's tokenized and interpreted, it could mean that the </a:t>
            </a:r>
            <a:r>
              <a:rPr lang="en-US" b="0" i="0" u="none" strike="noStrike" dirty="0">
                <a:solidFill>
                  <a:srgbClr val="C00000"/>
                </a:solidFill>
                <a:effectLst/>
                <a:latin typeface="Avenir Book" panose="02000503020000020003" pitchFamily="2" charset="0"/>
              </a:rPr>
              <a:t>act of piloting planes is risky </a:t>
            </a:r>
            <a:r>
              <a:rPr lang="en-US" b="0" i="0" u="none" strike="noStrike" dirty="0">
                <a:solidFill>
                  <a:srgbClr val="05192D"/>
                </a:solidFill>
                <a:effectLst/>
                <a:latin typeface="Avenir Book" panose="02000503020000020003" pitchFamily="2" charset="0"/>
              </a:rPr>
              <a:t>or that </a:t>
            </a:r>
            <a:r>
              <a:rPr lang="en-US" b="0" i="0" u="none" strike="noStrike" dirty="0">
                <a:solidFill>
                  <a:srgbClr val="C00000"/>
                </a:solidFill>
                <a:effectLst/>
                <a:latin typeface="Avenir Book" panose="02000503020000020003" pitchFamily="2" charset="0"/>
              </a:rPr>
              <a:t>planes in flight pose a danger</a:t>
            </a:r>
            <a:r>
              <a:rPr lang="en-US" b="0" i="0" u="none" strike="noStrike" dirty="0">
                <a:solidFill>
                  <a:srgbClr val="05192D"/>
                </a:solidFill>
                <a:effectLst/>
                <a:latin typeface="Avenir Book" panose="02000503020000020003" pitchFamily="2" charset="0"/>
              </a:rPr>
              <a:t>. Such ambiguities can lead to vastly different interpretations.</a:t>
            </a:r>
          </a:p>
          <a:p>
            <a:endParaRPr lang="en-US" dirty="0"/>
          </a:p>
        </p:txBody>
      </p:sp>
      <p:sp>
        <p:nvSpPr>
          <p:cNvPr id="5" name="TextBox 4">
            <a:extLst>
              <a:ext uri="{FF2B5EF4-FFF2-40B4-BE49-F238E27FC236}">
                <a16:creationId xmlns:a16="http://schemas.microsoft.com/office/drawing/2014/main" id="{CF8A1AE8-8932-2339-26C2-F7A32E61AE98}"/>
              </a:ext>
            </a:extLst>
          </p:cNvPr>
          <p:cNvSpPr txBox="1"/>
          <p:nvPr/>
        </p:nvSpPr>
        <p:spPr>
          <a:xfrm>
            <a:off x="186267" y="6492875"/>
            <a:ext cx="12395200" cy="261610"/>
          </a:xfrm>
          <a:prstGeom prst="rect">
            <a:avLst/>
          </a:prstGeom>
          <a:noFill/>
        </p:spPr>
        <p:txBody>
          <a:bodyPr wrap="square">
            <a:spAutoFit/>
          </a:bodyPr>
          <a:lstStyle/>
          <a:p>
            <a:r>
              <a:rPr lang="en-US" sz="1100" dirty="0"/>
              <a:t>https://</a:t>
            </a:r>
            <a:r>
              <a:rPr lang="en-US" sz="1100" dirty="0" err="1"/>
              <a:t>www.datacamp.com</a:t>
            </a:r>
            <a:r>
              <a:rPr lang="en-US" sz="1100" dirty="0"/>
              <a:t>/blog/what-is-tokenization#:~:text=Here%27s%20a%20deeper%20dive%20into%20some%20of%20these,Texts%20often%20contain%20more%20than%20just%20words.%20</a:t>
            </a:r>
          </a:p>
        </p:txBody>
      </p:sp>
    </p:spTree>
    <p:extLst>
      <p:ext uri="{BB962C8B-B14F-4D97-AF65-F5344CB8AC3E}">
        <p14:creationId xmlns:p14="http://schemas.microsoft.com/office/powerpoint/2010/main" val="317156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white text on a white background&#10;&#10;Description automatically generated">
            <a:extLst>
              <a:ext uri="{FF2B5EF4-FFF2-40B4-BE49-F238E27FC236}">
                <a16:creationId xmlns:a16="http://schemas.microsoft.com/office/drawing/2014/main" id="{B15ABFB4-F95E-7095-894B-F71D8C2A4A41}"/>
              </a:ext>
            </a:extLst>
          </p:cNvPr>
          <p:cNvPicPr>
            <a:picLocks noGrp="1" noChangeAspect="1"/>
          </p:cNvPicPr>
          <p:nvPr>
            <p:ph idx="1"/>
          </p:nvPr>
        </p:nvPicPr>
        <p:blipFill>
          <a:blip r:embed="rId2"/>
          <a:stretch>
            <a:fillRect/>
          </a:stretch>
        </p:blipFill>
        <p:spPr>
          <a:xfrm>
            <a:off x="1444439" y="2089547"/>
            <a:ext cx="10082056" cy="4067439"/>
          </a:xfrm>
        </p:spPr>
      </p:pic>
      <p:sp>
        <p:nvSpPr>
          <p:cNvPr id="6" name="TextBox 5">
            <a:extLst>
              <a:ext uri="{FF2B5EF4-FFF2-40B4-BE49-F238E27FC236}">
                <a16:creationId xmlns:a16="http://schemas.microsoft.com/office/drawing/2014/main" id="{4033CEF1-C404-106F-4E32-611C7AFCC4EA}"/>
              </a:ext>
            </a:extLst>
          </p:cNvPr>
          <p:cNvSpPr txBox="1"/>
          <p:nvPr/>
        </p:nvSpPr>
        <p:spPr>
          <a:xfrm>
            <a:off x="919506" y="965199"/>
            <a:ext cx="4208203" cy="584775"/>
          </a:xfrm>
          <a:prstGeom prst="rect">
            <a:avLst/>
          </a:prstGeom>
          <a:noFill/>
        </p:spPr>
        <p:txBody>
          <a:bodyPr wrap="none" rtlCol="0">
            <a:spAutoFit/>
          </a:bodyPr>
          <a:lstStyle/>
          <a:p>
            <a:r>
              <a:rPr lang="en-US" sz="3200" b="1" u="sng" dirty="0">
                <a:solidFill>
                  <a:srgbClr val="C00000"/>
                </a:solidFill>
                <a:latin typeface="Avenir Book" panose="02000503020000020003" pitchFamily="2" charset="0"/>
              </a:rPr>
              <a:t>Structural Ambiguity:</a:t>
            </a:r>
          </a:p>
        </p:txBody>
      </p:sp>
    </p:spTree>
    <p:extLst>
      <p:ext uri="{BB962C8B-B14F-4D97-AF65-F5344CB8AC3E}">
        <p14:creationId xmlns:p14="http://schemas.microsoft.com/office/powerpoint/2010/main" val="2302212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white background&#10;&#10;Description automatically generated">
            <a:extLst>
              <a:ext uri="{FF2B5EF4-FFF2-40B4-BE49-F238E27FC236}">
                <a16:creationId xmlns:a16="http://schemas.microsoft.com/office/drawing/2014/main" id="{90AFBC83-478D-81FC-17CD-86F89D8253D9}"/>
              </a:ext>
            </a:extLst>
          </p:cNvPr>
          <p:cNvPicPr>
            <a:picLocks noGrp="1" noChangeAspect="1"/>
          </p:cNvPicPr>
          <p:nvPr>
            <p:ph idx="1"/>
          </p:nvPr>
        </p:nvPicPr>
        <p:blipFill>
          <a:blip r:embed="rId2"/>
          <a:stretch>
            <a:fillRect/>
          </a:stretch>
        </p:blipFill>
        <p:spPr>
          <a:xfrm>
            <a:off x="1274608" y="3718707"/>
            <a:ext cx="9778249" cy="2889504"/>
          </a:xfrm>
        </p:spPr>
      </p:pic>
      <p:sp>
        <p:nvSpPr>
          <p:cNvPr id="4" name="Title 3">
            <a:extLst>
              <a:ext uri="{FF2B5EF4-FFF2-40B4-BE49-F238E27FC236}">
                <a16:creationId xmlns:a16="http://schemas.microsoft.com/office/drawing/2014/main" id="{3996637D-5948-344F-23DB-64EC7C24AA64}"/>
              </a:ext>
            </a:extLst>
          </p:cNvPr>
          <p:cNvSpPr txBox="1">
            <a:spLocks noGrp="1"/>
          </p:cNvSpPr>
          <p:nvPr>
            <p:ph type="title"/>
          </p:nvPr>
        </p:nvSpPr>
        <p:spPr>
          <a:xfrm>
            <a:off x="135467" y="755139"/>
            <a:ext cx="12056533" cy="545534"/>
          </a:xfrm>
          <a:prstGeom prst="rect">
            <a:avLst/>
          </a:prstGeom>
          <a:noFill/>
        </p:spPr>
        <p:txBody>
          <a:bodyPr wrap="square" rtlCol="0">
            <a:spAutoFit/>
          </a:bodyPr>
          <a:lstStyle/>
          <a:p>
            <a:pPr algn="ctr"/>
            <a:r>
              <a:rPr lang="en-US" sz="3200" b="1" u="sng" dirty="0">
                <a:solidFill>
                  <a:srgbClr val="C00000"/>
                </a:solidFill>
                <a:latin typeface="Avenir Book" panose="02000503020000020003" pitchFamily="2" charset="0"/>
              </a:rPr>
              <a:t>Lexical Ambiguity:</a:t>
            </a:r>
          </a:p>
        </p:txBody>
      </p:sp>
      <p:sp>
        <p:nvSpPr>
          <p:cNvPr id="10" name="TextBox 9">
            <a:extLst>
              <a:ext uri="{FF2B5EF4-FFF2-40B4-BE49-F238E27FC236}">
                <a16:creationId xmlns:a16="http://schemas.microsoft.com/office/drawing/2014/main" id="{DD0ACE77-97A8-C67C-3615-446D5D16F237}"/>
              </a:ext>
            </a:extLst>
          </p:cNvPr>
          <p:cNvSpPr txBox="1"/>
          <p:nvPr/>
        </p:nvSpPr>
        <p:spPr>
          <a:xfrm>
            <a:off x="626533" y="1632527"/>
            <a:ext cx="10426323" cy="1754326"/>
          </a:xfrm>
          <a:prstGeom prst="rect">
            <a:avLst/>
          </a:prstGeom>
          <a:noFill/>
        </p:spPr>
        <p:txBody>
          <a:bodyPr wrap="square">
            <a:spAutoFit/>
          </a:bodyPr>
          <a:lstStyle/>
          <a:p>
            <a:r>
              <a:rPr lang="en-US" b="0" i="0" u="none" strike="noStrike" dirty="0">
                <a:solidFill>
                  <a:srgbClr val="374151"/>
                </a:solidFill>
                <a:effectLst/>
                <a:latin typeface="Avenir Book" panose="02000503020000020003" pitchFamily="2" charset="0"/>
              </a:rPr>
              <a:t>Lexical ambiguity occurs when a word or phrase has multiple meanings, and it's unclear which specific meaning is intended in a particular context. </a:t>
            </a:r>
          </a:p>
          <a:p>
            <a:endParaRPr lang="en-US" b="0" i="0" u="none" strike="noStrike" dirty="0">
              <a:solidFill>
                <a:srgbClr val="374151"/>
              </a:solidFill>
              <a:effectLst/>
              <a:latin typeface="Avenir Book" panose="02000503020000020003" pitchFamily="2" charset="0"/>
            </a:endParaRPr>
          </a:p>
          <a:p>
            <a:r>
              <a:rPr lang="en-US" b="0" i="0" u="none" strike="noStrike" dirty="0">
                <a:solidFill>
                  <a:srgbClr val="374151"/>
                </a:solidFill>
                <a:effectLst/>
                <a:latin typeface="Avenir Book" panose="02000503020000020003" pitchFamily="2" charset="0"/>
              </a:rPr>
              <a:t>Unlike structural ambiguity, which is related to the </a:t>
            </a:r>
            <a:r>
              <a:rPr lang="en-US" b="1" i="0" u="none" strike="noStrike" dirty="0">
                <a:solidFill>
                  <a:srgbClr val="374151"/>
                </a:solidFill>
                <a:effectLst/>
                <a:latin typeface="Avenir Book" panose="02000503020000020003" pitchFamily="2" charset="0"/>
              </a:rPr>
              <a:t>sentence structure </a:t>
            </a:r>
            <a:r>
              <a:rPr lang="en-US" b="0" i="0" u="none" strike="noStrike" dirty="0">
                <a:solidFill>
                  <a:srgbClr val="374151"/>
                </a:solidFill>
                <a:effectLst/>
                <a:latin typeface="Avenir Book" panose="02000503020000020003" pitchFamily="2" charset="0"/>
              </a:rPr>
              <a:t>and </a:t>
            </a:r>
            <a:r>
              <a:rPr lang="en-US" b="1" i="0" u="none" strike="noStrike" dirty="0">
                <a:solidFill>
                  <a:srgbClr val="374151"/>
                </a:solidFill>
                <a:effectLst/>
                <a:latin typeface="Avenir Book" panose="02000503020000020003" pitchFamily="2" charset="0"/>
              </a:rPr>
              <a:t>how words are arranged</a:t>
            </a:r>
            <a:r>
              <a:rPr lang="en-US" b="0" i="0" u="none" strike="noStrike" dirty="0">
                <a:solidFill>
                  <a:srgbClr val="374151"/>
                </a:solidFill>
                <a:effectLst/>
                <a:latin typeface="Avenir Book" panose="02000503020000020003" pitchFamily="2" charset="0"/>
              </a:rPr>
              <a:t>, lexical ambiguity is associated with the </a:t>
            </a:r>
            <a:r>
              <a:rPr lang="en-US" b="1" i="0" u="none" strike="noStrike" dirty="0">
                <a:solidFill>
                  <a:srgbClr val="374151"/>
                </a:solidFill>
                <a:effectLst/>
                <a:latin typeface="Avenir Book" panose="02000503020000020003" pitchFamily="2" charset="0"/>
              </a:rPr>
              <a:t>inherent multiple meanings </a:t>
            </a:r>
            <a:r>
              <a:rPr lang="en-US" b="0" i="0" u="none" strike="noStrike" dirty="0">
                <a:solidFill>
                  <a:srgbClr val="374151"/>
                </a:solidFill>
                <a:effectLst/>
                <a:latin typeface="Avenir Book" panose="02000503020000020003" pitchFamily="2" charset="0"/>
              </a:rPr>
              <a:t>of individual words or expressions.</a:t>
            </a:r>
            <a:endParaRPr lang="en-US" dirty="0">
              <a:latin typeface="Avenir Book" panose="02000503020000020003" pitchFamily="2" charset="0"/>
            </a:endParaRPr>
          </a:p>
        </p:txBody>
      </p:sp>
    </p:spTree>
    <p:extLst>
      <p:ext uri="{BB962C8B-B14F-4D97-AF65-F5344CB8AC3E}">
        <p14:creationId xmlns:p14="http://schemas.microsoft.com/office/powerpoint/2010/main" val="283326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A21D-7505-159B-2EBB-2E690498DCD4}"/>
              </a:ext>
            </a:extLst>
          </p:cNvPr>
          <p:cNvSpPr>
            <a:spLocks noGrp="1"/>
          </p:cNvSpPr>
          <p:nvPr>
            <p:ph type="title"/>
          </p:nvPr>
        </p:nvSpPr>
        <p:spPr>
          <a:xfrm>
            <a:off x="838200" y="681037"/>
            <a:ext cx="10515600" cy="792163"/>
          </a:xfrm>
        </p:spPr>
        <p:txBody>
          <a:bodyPr/>
          <a:lstStyle/>
          <a:p>
            <a:pPr algn="ctr"/>
            <a:r>
              <a:rPr lang="en-US" b="1" dirty="0">
                <a:solidFill>
                  <a:srgbClr val="7030A0"/>
                </a:solidFill>
                <a:latin typeface="Avenir Book" panose="02000503020000020003" pitchFamily="2" charset="0"/>
              </a:rPr>
              <a:t>History of NLP</a:t>
            </a:r>
          </a:p>
        </p:txBody>
      </p:sp>
      <p:sp>
        <p:nvSpPr>
          <p:cNvPr id="3" name="Content Placeholder 2">
            <a:extLst>
              <a:ext uri="{FF2B5EF4-FFF2-40B4-BE49-F238E27FC236}">
                <a16:creationId xmlns:a16="http://schemas.microsoft.com/office/drawing/2014/main" id="{689E4891-9DF6-B6C5-7D84-CDE4C6862665}"/>
              </a:ext>
            </a:extLst>
          </p:cNvPr>
          <p:cNvSpPr>
            <a:spLocks noGrp="1"/>
          </p:cNvSpPr>
          <p:nvPr>
            <p:ph idx="1"/>
          </p:nvPr>
        </p:nvSpPr>
        <p:spPr/>
        <p:txBody>
          <a:bodyPr/>
          <a:lstStyle/>
          <a:p>
            <a:pPr marL="0" indent="0" algn="l">
              <a:buNone/>
            </a:pPr>
            <a:r>
              <a:rPr lang="en-US" b="1" i="0" u="sng" strike="noStrike" dirty="0">
                <a:solidFill>
                  <a:srgbClr val="C00000"/>
                </a:solidFill>
                <a:effectLst/>
                <a:latin typeface="Avenir Book" panose="02000503020000020003" pitchFamily="2" charset="0"/>
              </a:rPr>
              <a:t>1950s-1960s: Early Foundations</a:t>
            </a:r>
          </a:p>
          <a:p>
            <a:pPr marL="0" indent="0" algn="l">
              <a:buNone/>
            </a:pPr>
            <a:endParaRPr lang="en-US" b="0" i="0" u="none" strike="noStrike" dirty="0">
              <a:solidFill>
                <a:srgbClr val="374151"/>
              </a:solidFill>
              <a:effectLst/>
              <a:latin typeface="Avenir Book" panose="02000503020000020003" pitchFamily="2" charset="0"/>
            </a:endParaRPr>
          </a:p>
          <a:p>
            <a:pPr marL="971550" lvl="1" indent="-514350" algn="l">
              <a:buFont typeface="+mj-lt"/>
              <a:buAutoNum type="romanUcPeriod"/>
            </a:pPr>
            <a:r>
              <a:rPr lang="en-US" b="0" i="0" u="none" strike="noStrike" dirty="0">
                <a:solidFill>
                  <a:srgbClr val="374151"/>
                </a:solidFill>
                <a:effectLst/>
                <a:latin typeface="Avenir Book" panose="02000503020000020003" pitchFamily="2" charset="0"/>
              </a:rPr>
              <a:t>The field of NLP began in the late 1950s and early 1960s with the advent of computers and the development of </a:t>
            </a:r>
            <a:r>
              <a:rPr lang="en-US" b="1" i="0" u="none" strike="noStrike" dirty="0">
                <a:solidFill>
                  <a:srgbClr val="374151"/>
                </a:solidFill>
                <a:effectLst/>
                <a:latin typeface="Avenir Book" panose="02000503020000020003" pitchFamily="2" charset="0"/>
              </a:rPr>
              <a:t>linguistic</a:t>
            </a:r>
            <a:r>
              <a:rPr lang="en-US" b="0" i="0" u="none" strike="noStrike" dirty="0">
                <a:solidFill>
                  <a:srgbClr val="374151"/>
                </a:solidFill>
                <a:effectLst/>
                <a:latin typeface="Avenir Book" panose="02000503020000020003" pitchFamily="2" charset="0"/>
              </a:rPr>
              <a:t> theories.</a:t>
            </a:r>
          </a:p>
          <a:p>
            <a:pPr marL="971550" lvl="1" indent="-514350" algn="l">
              <a:buFont typeface="+mj-lt"/>
              <a:buAutoNum type="romanUcPeriod"/>
            </a:pPr>
            <a:r>
              <a:rPr lang="en-US" b="0" i="0" u="none" strike="noStrike" dirty="0">
                <a:solidFill>
                  <a:srgbClr val="374151"/>
                </a:solidFill>
                <a:effectLst/>
                <a:latin typeface="Avenir Book" panose="02000503020000020003" pitchFamily="2" charset="0"/>
              </a:rPr>
              <a:t>Pioneering work by scholars like Noam Chomsky in </a:t>
            </a:r>
            <a:r>
              <a:rPr lang="en-US" b="1" i="0" u="none" strike="noStrike" dirty="0">
                <a:solidFill>
                  <a:srgbClr val="374151"/>
                </a:solidFill>
                <a:effectLst/>
                <a:latin typeface="Avenir Book" panose="02000503020000020003" pitchFamily="2" charset="0"/>
              </a:rPr>
              <a:t>formal language theory</a:t>
            </a:r>
            <a:r>
              <a:rPr lang="en-US" b="0" i="0" u="none" strike="noStrike" dirty="0">
                <a:solidFill>
                  <a:srgbClr val="374151"/>
                </a:solidFill>
                <a:effectLst/>
                <a:latin typeface="Avenir Book" panose="02000503020000020003" pitchFamily="2" charset="0"/>
              </a:rPr>
              <a:t> influenced early NLP research.</a:t>
            </a:r>
          </a:p>
          <a:p>
            <a:endParaRPr lang="en-US" dirty="0"/>
          </a:p>
        </p:txBody>
      </p:sp>
    </p:spTree>
    <p:extLst>
      <p:ext uri="{BB962C8B-B14F-4D97-AF65-F5344CB8AC3E}">
        <p14:creationId xmlns:p14="http://schemas.microsoft.com/office/powerpoint/2010/main" val="1384798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ADA63-CE21-C43F-5745-C9920F260B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0C27536-9EE7-6A80-4275-39E92A2D5ACD}"/>
              </a:ext>
            </a:extLst>
          </p:cNvPr>
          <p:cNvSpPr txBox="1">
            <a:spLocks noGrp="1"/>
          </p:cNvSpPr>
          <p:nvPr>
            <p:ph type="title"/>
          </p:nvPr>
        </p:nvSpPr>
        <p:spPr>
          <a:xfrm>
            <a:off x="127000" y="755139"/>
            <a:ext cx="12065000" cy="545534"/>
          </a:xfrm>
          <a:prstGeom prst="rect">
            <a:avLst/>
          </a:prstGeom>
          <a:noFill/>
        </p:spPr>
        <p:txBody>
          <a:bodyPr wrap="square" rtlCol="0">
            <a:spAutoFit/>
          </a:bodyPr>
          <a:lstStyle/>
          <a:p>
            <a:pPr algn="ctr"/>
            <a:r>
              <a:rPr lang="en-US" sz="3200" b="1" u="sng" dirty="0">
                <a:solidFill>
                  <a:srgbClr val="C00000"/>
                </a:solidFill>
                <a:latin typeface="Avenir Book" panose="02000503020000020003" pitchFamily="2" charset="0"/>
              </a:rPr>
              <a:t>Referential Ambiguity</a:t>
            </a:r>
          </a:p>
        </p:txBody>
      </p:sp>
      <p:pic>
        <p:nvPicPr>
          <p:cNvPr id="6" name="Content Placeholder 5" descr="A screenshot of a text&#10;&#10;Description automatically generated">
            <a:extLst>
              <a:ext uri="{FF2B5EF4-FFF2-40B4-BE49-F238E27FC236}">
                <a16:creationId xmlns:a16="http://schemas.microsoft.com/office/drawing/2014/main" id="{52B688CC-A27F-44B6-99ED-DD3054532496}"/>
              </a:ext>
            </a:extLst>
          </p:cNvPr>
          <p:cNvPicPr>
            <a:picLocks noGrp="1" noChangeAspect="1"/>
          </p:cNvPicPr>
          <p:nvPr>
            <p:ph idx="1"/>
          </p:nvPr>
        </p:nvPicPr>
        <p:blipFill>
          <a:blip r:embed="rId2"/>
          <a:stretch>
            <a:fillRect/>
          </a:stretch>
        </p:blipFill>
        <p:spPr>
          <a:xfrm>
            <a:off x="3838653" y="1877766"/>
            <a:ext cx="7970066" cy="4225095"/>
          </a:xfrm>
        </p:spPr>
      </p:pic>
      <p:sp>
        <p:nvSpPr>
          <p:cNvPr id="7" name="TextBox 6">
            <a:extLst>
              <a:ext uri="{FF2B5EF4-FFF2-40B4-BE49-F238E27FC236}">
                <a16:creationId xmlns:a16="http://schemas.microsoft.com/office/drawing/2014/main" id="{FD203958-418B-BE70-E2D7-125C7AC2296F}"/>
              </a:ext>
            </a:extLst>
          </p:cNvPr>
          <p:cNvSpPr txBox="1"/>
          <p:nvPr/>
        </p:nvSpPr>
        <p:spPr>
          <a:xfrm>
            <a:off x="383281" y="2090172"/>
            <a:ext cx="3257386" cy="2677656"/>
          </a:xfrm>
          <a:prstGeom prst="rect">
            <a:avLst/>
          </a:prstGeom>
          <a:noFill/>
        </p:spPr>
        <p:txBody>
          <a:bodyPr wrap="square" rtlCol="0">
            <a:spAutoFit/>
          </a:bodyPr>
          <a:lstStyle/>
          <a:p>
            <a:r>
              <a:rPr lang="en-US" sz="2400" b="1" i="0" u="none" strike="noStrike" dirty="0">
                <a:solidFill>
                  <a:srgbClr val="C00000"/>
                </a:solidFill>
                <a:effectLst/>
                <a:latin typeface="Avenir Book" panose="02000503020000020003" pitchFamily="2" charset="0"/>
              </a:rPr>
              <a:t>Referential ambiguity occurs </a:t>
            </a:r>
            <a:r>
              <a:rPr lang="en-US" sz="2400" b="0" i="0" u="none" strike="noStrike" dirty="0">
                <a:solidFill>
                  <a:srgbClr val="374151"/>
                </a:solidFill>
                <a:effectLst/>
                <a:latin typeface="Avenir Book" panose="02000503020000020003" pitchFamily="2" charset="0"/>
              </a:rPr>
              <a:t>when it is unclear to whom or what a pronoun or a reference in a sentence is pointing. </a:t>
            </a:r>
          </a:p>
          <a:p>
            <a:endParaRPr lang="en-US" sz="2400" dirty="0">
              <a:solidFill>
                <a:srgbClr val="374151"/>
              </a:solidFill>
              <a:latin typeface="Avenir Book" panose="02000503020000020003" pitchFamily="2" charset="0"/>
            </a:endParaRPr>
          </a:p>
        </p:txBody>
      </p:sp>
    </p:spTree>
    <p:extLst>
      <p:ext uri="{BB962C8B-B14F-4D97-AF65-F5344CB8AC3E}">
        <p14:creationId xmlns:p14="http://schemas.microsoft.com/office/powerpoint/2010/main" val="834409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ackground with red text&#10;&#10;Description automatically generated">
            <a:extLst>
              <a:ext uri="{FF2B5EF4-FFF2-40B4-BE49-F238E27FC236}">
                <a16:creationId xmlns:a16="http://schemas.microsoft.com/office/drawing/2014/main" id="{3673CEFC-0E71-BDF6-443F-D3C356C7C792}"/>
              </a:ext>
            </a:extLst>
          </p:cNvPr>
          <p:cNvPicPr>
            <a:picLocks noChangeAspect="1"/>
          </p:cNvPicPr>
          <p:nvPr/>
        </p:nvPicPr>
        <p:blipFill>
          <a:blip r:embed="rId2"/>
          <a:stretch>
            <a:fillRect/>
          </a:stretch>
        </p:blipFill>
        <p:spPr>
          <a:xfrm>
            <a:off x="3846876" y="727103"/>
            <a:ext cx="7589750" cy="5403794"/>
          </a:xfrm>
          <a:prstGeom prst="rect">
            <a:avLst/>
          </a:prstGeom>
        </p:spPr>
      </p:pic>
      <p:sp>
        <p:nvSpPr>
          <p:cNvPr id="2" name="TextBox 1">
            <a:extLst>
              <a:ext uri="{FF2B5EF4-FFF2-40B4-BE49-F238E27FC236}">
                <a16:creationId xmlns:a16="http://schemas.microsoft.com/office/drawing/2014/main" id="{71B18318-1003-6F7E-309C-46C3611430F6}"/>
              </a:ext>
            </a:extLst>
          </p:cNvPr>
          <p:cNvSpPr txBox="1"/>
          <p:nvPr/>
        </p:nvSpPr>
        <p:spPr>
          <a:xfrm>
            <a:off x="433640" y="926812"/>
            <a:ext cx="2536272" cy="646331"/>
          </a:xfrm>
          <a:prstGeom prst="rect">
            <a:avLst/>
          </a:prstGeom>
          <a:noFill/>
        </p:spPr>
        <p:txBody>
          <a:bodyPr wrap="none" rtlCol="0">
            <a:spAutoFit/>
          </a:bodyPr>
          <a:lstStyle/>
          <a:p>
            <a:r>
              <a:rPr lang="en-US" sz="3600" b="1" dirty="0">
                <a:latin typeface="Avenir Book" panose="02000503020000020003" pitchFamily="2" charset="0"/>
              </a:rPr>
              <a:t>Coverage: </a:t>
            </a:r>
          </a:p>
        </p:txBody>
      </p:sp>
    </p:spTree>
    <p:extLst>
      <p:ext uri="{BB962C8B-B14F-4D97-AF65-F5344CB8AC3E}">
        <p14:creationId xmlns:p14="http://schemas.microsoft.com/office/powerpoint/2010/main" val="2364864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719E-CD47-FC45-19B4-42399CAECE89}"/>
              </a:ext>
            </a:extLst>
          </p:cNvPr>
          <p:cNvSpPr>
            <a:spLocks noGrp="1"/>
          </p:cNvSpPr>
          <p:nvPr>
            <p:ph type="title"/>
          </p:nvPr>
        </p:nvSpPr>
        <p:spPr>
          <a:xfrm>
            <a:off x="838200" y="331258"/>
            <a:ext cx="10515600" cy="769409"/>
          </a:xfrm>
        </p:spPr>
        <p:txBody>
          <a:bodyPr/>
          <a:lstStyle/>
          <a:p>
            <a:pPr algn="ctr"/>
            <a:r>
              <a:rPr lang="en-US" b="1" dirty="0"/>
              <a:t>Task: Part-of-speech Tagging</a:t>
            </a:r>
          </a:p>
        </p:txBody>
      </p:sp>
      <p:sp>
        <p:nvSpPr>
          <p:cNvPr id="3" name="Content Placeholder 2">
            <a:extLst>
              <a:ext uri="{FF2B5EF4-FFF2-40B4-BE49-F238E27FC236}">
                <a16:creationId xmlns:a16="http://schemas.microsoft.com/office/drawing/2014/main" id="{F2713D38-9C56-791B-9CB2-347CBD395BF2}"/>
              </a:ext>
            </a:extLst>
          </p:cNvPr>
          <p:cNvSpPr>
            <a:spLocks noGrp="1"/>
          </p:cNvSpPr>
          <p:nvPr>
            <p:ph idx="1"/>
          </p:nvPr>
        </p:nvSpPr>
        <p:spPr>
          <a:xfrm>
            <a:off x="838200" y="1388533"/>
            <a:ext cx="10778067" cy="5307541"/>
          </a:xfrm>
        </p:spPr>
        <p:txBody>
          <a:bodyPr>
            <a:normAutofit fontScale="77500" lnSpcReduction="20000"/>
          </a:bodyPr>
          <a:lstStyle/>
          <a:p>
            <a:r>
              <a:rPr lang="en-US" sz="3300" dirty="0">
                <a:solidFill>
                  <a:srgbClr val="374151"/>
                </a:solidFill>
                <a:latin typeface="Avenir Book" panose="02000503020000020003" pitchFamily="2" charset="0"/>
              </a:rPr>
              <a:t>A</a:t>
            </a:r>
            <a:r>
              <a:rPr lang="en-US" sz="3300" i="0" u="none" strike="noStrike" dirty="0">
                <a:solidFill>
                  <a:srgbClr val="374151"/>
                </a:solidFill>
                <a:effectLst/>
                <a:latin typeface="Avenir Book" panose="02000503020000020003" pitchFamily="2" charset="0"/>
              </a:rPr>
              <a:t>ssigning a specific part of speech (such as noun, verb, adjective, adverb, etc.) to each word in a given text. </a:t>
            </a:r>
          </a:p>
          <a:p>
            <a:r>
              <a:rPr lang="en-US" sz="3300" i="0" u="none" strike="noStrike" dirty="0">
                <a:solidFill>
                  <a:srgbClr val="374151"/>
                </a:solidFill>
                <a:effectLst/>
                <a:latin typeface="Avenir Book" panose="02000503020000020003" pitchFamily="2" charset="0"/>
              </a:rPr>
              <a:t>POS tagging is an essential step in many NLP applications, including machine translation, information retrieval, and text-to-speech synthesis.</a:t>
            </a:r>
            <a:endParaRPr lang="en-US" sz="3300" dirty="0">
              <a:solidFill>
                <a:srgbClr val="374151"/>
              </a:solidFill>
              <a:latin typeface="Avenir Book" panose="02000503020000020003" pitchFamily="2" charset="0"/>
            </a:endParaRPr>
          </a:p>
          <a:p>
            <a:pPr algn="l"/>
            <a:r>
              <a:rPr lang="en-US" sz="3300" i="0" u="none" strike="noStrike" dirty="0">
                <a:solidFill>
                  <a:srgbClr val="374151"/>
                </a:solidFill>
                <a:effectLst/>
                <a:latin typeface="Avenir Book" panose="02000503020000020003" pitchFamily="2" charset="0"/>
              </a:rPr>
              <a:t>For example, consider the sentence: "The cat is sitting on the mat.”</a:t>
            </a:r>
          </a:p>
          <a:p>
            <a:pPr algn="l"/>
            <a:endParaRPr lang="en-US" b="0" i="0" u="none" strike="noStrike" dirty="0">
              <a:solidFill>
                <a:srgbClr val="374151"/>
              </a:solidFill>
              <a:effectLst/>
              <a:latin typeface="Avenir Book" panose="02000503020000020003" pitchFamily="2" charset="0"/>
            </a:endParaRPr>
          </a:p>
          <a:p>
            <a:pPr marL="0" indent="0" algn="l">
              <a:buNone/>
            </a:pPr>
            <a:r>
              <a:rPr lang="en-US" b="0" i="0" u="none" strike="noStrike" dirty="0">
                <a:solidFill>
                  <a:srgbClr val="374151"/>
                </a:solidFill>
                <a:effectLst/>
                <a:latin typeface="Avenir Book" panose="02000503020000020003" pitchFamily="2" charset="0"/>
              </a:rPr>
              <a:t>"The" - Article (DET)</a:t>
            </a:r>
          </a:p>
          <a:p>
            <a:pPr marL="0" indent="0" algn="l">
              <a:buNone/>
            </a:pPr>
            <a:r>
              <a:rPr lang="en-US" b="0" i="0" u="none" strike="noStrike" dirty="0">
                <a:solidFill>
                  <a:srgbClr val="374151"/>
                </a:solidFill>
                <a:effectLst/>
                <a:latin typeface="Avenir Book" panose="02000503020000020003" pitchFamily="2" charset="0"/>
              </a:rPr>
              <a:t>"cat" - Noun (N)</a:t>
            </a:r>
          </a:p>
          <a:p>
            <a:pPr marL="0" indent="0" algn="l">
              <a:buNone/>
            </a:pPr>
            <a:r>
              <a:rPr lang="en-US" b="0" i="0" u="none" strike="noStrike" dirty="0">
                <a:solidFill>
                  <a:srgbClr val="374151"/>
                </a:solidFill>
                <a:effectLst/>
                <a:latin typeface="Avenir Book" panose="02000503020000020003" pitchFamily="2" charset="0"/>
              </a:rPr>
              <a:t>"is" - Verb (V)</a:t>
            </a:r>
          </a:p>
          <a:p>
            <a:pPr marL="0" indent="0" algn="l">
              <a:buNone/>
            </a:pPr>
            <a:r>
              <a:rPr lang="en-US" b="0" i="0" u="none" strike="noStrike" dirty="0">
                <a:solidFill>
                  <a:srgbClr val="374151"/>
                </a:solidFill>
                <a:effectLst/>
                <a:latin typeface="Avenir Book" panose="02000503020000020003" pitchFamily="2" charset="0"/>
              </a:rPr>
              <a:t>"sitting" - Verb (V)</a:t>
            </a:r>
          </a:p>
          <a:p>
            <a:pPr marL="0" indent="0" algn="l">
              <a:buNone/>
            </a:pPr>
            <a:r>
              <a:rPr lang="en-US" b="0" i="0" u="none" strike="noStrike" dirty="0">
                <a:solidFill>
                  <a:srgbClr val="374151"/>
                </a:solidFill>
                <a:effectLst/>
                <a:latin typeface="Avenir Book" panose="02000503020000020003" pitchFamily="2" charset="0"/>
              </a:rPr>
              <a:t>"on" - Preposition (P)</a:t>
            </a:r>
          </a:p>
          <a:p>
            <a:pPr marL="0" indent="0" algn="l">
              <a:buNone/>
            </a:pPr>
            <a:r>
              <a:rPr lang="en-US" b="0" i="0" u="none" strike="noStrike" dirty="0">
                <a:solidFill>
                  <a:srgbClr val="374151"/>
                </a:solidFill>
                <a:effectLst/>
                <a:latin typeface="Avenir Book" panose="02000503020000020003" pitchFamily="2" charset="0"/>
              </a:rPr>
              <a:t>"the" - Article (DET)</a:t>
            </a:r>
          </a:p>
          <a:p>
            <a:pPr marL="0" indent="0" algn="l">
              <a:buNone/>
            </a:pPr>
            <a:r>
              <a:rPr lang="en-US" b="0" i="0" u="none" strike="noStrike" dirty="0">
                <a:solidFill>
                  <a:srgbClr val="374151"/>
                </a:solidFill>
                <a:effectLst/>
                <a:latin typeface="Avenir Book" panose="02000503020000020003" pitchFamily="2" charset="0"/>
              </a:rPr>
              <a:t>"mat" - Noun (N)</a:t>
            </a:r>
          </a:p>
          <a:p>
            <a:endParaRPr lang="en-US" dirty="0"/>
          </a:p>
        </p:txBody>
      </p:sp>
    </p:spTree>
    <p:extLst>
      <p:ext uri="{BB962C8B-B14F-4D97-AF65-F5344CB8AC3E}">
        <p14:creationId xmlns:p14="http://schemas.microsoft.com/office/powerpoint/2010/main" val="1075795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yellow arrow pointing to a yellow sign&#10;&#10;Description automatically generated">
            <a:extLst>
              <a:ext uri="{FF2B5EF4-FFF2-40B4-BE49-F238E27FC236}">
                <a16:creationId xmlns:a16="http://schemas.microsoft.com/office/drawing/2014/main" id="{89553CF3-50C6-B8B9-A908-B7A70AE9B173}"/>
              </a:ext>
            </a:extLst>
          </p:cNvPr>
          <p:cNvPicPr>
            <a:picLocks noGrp="1" noChangeAspect="1"/>
          </p:cNvPicPr>
          <p:nvPr>
            <p:ph idx="1"/>
          </p:nvPr>
        </p:nvPicPr>
        <p:blipFill>
          <a:blip r:embed="rId2"/>
          <a:stretch>
            <a:fillRect/>
          </a:stretch>
        </p:blipFill>
        <p:spPr>
          <a:xfrm>
            <a:off x="4084288" y="372661"/>
            <a:ext cx="7951956" cy="6366806"/>
          </a:xfrm>
        </p:spPr>
      </p:pic>
      <p:sp>
        <p:nvSpPr>
          <p:cNvPr id="2" name="Title 1">
            <a:extLst>
              <a:ext uri="{FF2B5EF4-FFF2-40B4-BE49-F238E27FC236}">
                <a16:creationId xmlns:a16="http://schemas.microsoft.com/office/drawing/2014/main" id="{3DC4DB40-49FE-A297-BC04-7B550F7CD86B}"/>
              </a:ext>
            </a:extLst>
          </p:cNvPr>
          <p:cNvSpPr>
            <a:spLocks noGrp="1"/>
          </p:cNvSpPr>
          <p:nvPr>
            <p:ph type="title"/>
          </p:nvPr>
        </p:nvSpPr>
        <p:spPr>
          <a:xfrm>
            <a:off x="719667" y="1066800"/>
            <a:ext cx="2667000" cy="4470399"/>
          </a:xfrm>
        </p:spPr>
        <p:txBody>
          <a:bodyPr>
            <a:normAutofit/>
          </a:bodyPr>
          <a:lstStyle/>
          <a:p>
            <a:r>
              <a:rPr lang="en-US" dirty="0">
                <a:solidFill>
                  <a:srgbClr val="C00000"/>
                </a:solidFill>
                <a:latin typeface="Cavolini" panose="020B0604020202020204" pitchFamily="34" charset="0"/>
                <a:cs typeface="Cavolini" panose="020B0604020202020204" pitchFamily="34" charset="0"/>
              </a:rPr>
              <a:t>Wait! , not so simple…..</a:t>
            </a:r>
          </a:p>
        </p:txBody>
      </p:sp>
    </p:spTree>
    <p:extLst>
      <p:ext uri="{BB962C8B-B14F-4D97-AF65-F5344CB8AC3E}">
        <p14:creationId xmlns:p14="http://schemas.microsoft.com/office/powerpoint/2010/main" val="890266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48FF-E6E3-B62F-67D6-59F8A6533840}"/>
              </a:ext>
            </a:extLst>
          </p:cNvPr>
          <p:cNvSpPr>
            <a:spLocks noGrp="1"/>
          </p:cNvSpPr>
          <p:nvPr>
            <p:ph type="title"/>
          </p:nvPr>
        </p:nvSpPr>
        <p:spPr/>
        <p:txBody>
          <a:bodyPr>
            <a:normAutofit/>
          </a:bodyPr>
          <a:lstStyle/>
          <a:p>
            <a:r>
              <a:rPr lang="en-US" sz="2800" dirty="0">
                <a:solidFill>
                  <a:srgbClr val="C61900"/>
                </a:solidFill>
                <a:effectLst/>
                <a:latin typeface="Helvetica" pitchFamily="2" charset="0"/>
              </a:rPr>
              <a:t>How do we decide? </a:t>
            </a:r>
            <a:endParaRPr lang="en-US" sz="2800" dirty="0"/>
          </a:p>
        </p:txBody>
      </p:sp>
      <p:sp>
        <p:nvSpPr>
          <p:cNvPr id="3" name="Content Placeholder 2">
            <a:extLst>
              <a:ext uri="{FF2B5EF4-FFF2-40B4-BE49-F238E27FC236}">
                <a16:creationId xmlns:a16="http://schemas.microsoft.com/office/drawing/2014/main" id="{9342BA8A-7098-1DFD-4AD7-86FBE2034598}"/>
              </a:ext>
            </a:extLst>
          </p:cNvPr>
          <p:cNvSpPr>
            <a:spLocks noGrp="1"/>
          </p:cNvSpPr>
          <p:nvPr>
            <p:ph idx="1"/>
          </p:nvPr>
        </p:nvSpPr>
        <p:spPr/>
        <p:txBody>
          <a:bodyPr/>
          <a:lstStyle/>
          <a:p>
            <a:r>
              <a:rPr lang="en-US" sz="1800" dirty="0">
                <a:solidFill>
                  <a:srgbClr val="C61900"/>
                </a:solidFill>
                <a:latin typeface="Helvetica" pitchFamily="2" charset="0"/>
              </a:rPr>
              <a:t>D</a:t>
            </a:r>
            <a:r>
              <a:rPr lang="en-US" sz="1800" dirty="0">
                <a:solidFill>
                  <a:srgbClr val="C61900"/>
                </a:solidFill>
                <a:effectLst/>
                <a:latin typeface="Helvetica" pitchFamily="2" charset="0"/>
              </a:rPr>
              <a:t>efine </a:t>
            </a:r>
            <a:r>
              <a:rPr lang="en-US" sz="1800" i="1" dirty="0">
                <a:solidFill>
                  <a:srgbClr val="C61900"/>
                </a:solidFill>
                <a:effectLst/>
                <a:latin typeface="Helvetica" pitchFamily="2" charset="0"/>
              </a:rPr>
              <a:t>a statistical model </a:t>
            </a:r>
            <a:endParaRPr lang="en-US" dirty="0"/>
          </a:p>
          <a:p>
            <a:r>
              <a:rPr lang="en-US" sz="1800" dirty="0">
                <a:solidFill>
                  <a:srgbClr val="C61900"/>
                </a:solidFill>
                <a:effectLst/>
                <a:latin typeface="Helvetica" pitchFamily="2" charset="0"/>
              </a:rPr>
              <a:t>Disambiguation requires   statistical models </a:t>
            </a:r>
            <a:endParaRPr lang="en-US" dirty="0">
              <a:effectLst/>
            </a:endParaRPr>
          </a:p>
          <a:p>
            <a:endParaRPr lang="en-US" dirty="0"/>
          </a:p>
          <a:p>
            <a:r>
              <a:rPr lang="en-US" sz="1800" dirty="0">
                <a:solidFill>
                  <a:srgbClr val="C61900"/>
                </a:solidFill>
                <a:effectLst/>
                <a:latin typeface="Helvetica" pitchFamily="2" charset="0"/>
              </a:rPr>
              <a:t>Ambiguity </a:t>
            </a:r>
            <a:r>
              <a:rPr lang="en-US" sz="1800" dirty="0">
                <a:effectLst/>
                <a:latin typeface="Helvetica" pitchFamily="2" charset="0"/>
              </a:rPr>
              <a:t>is a core problem for any NLP task   </a:t>
            </a:r>
            <a:endParaRPr lang="en-US" dirty="0">
              <a:effectLst/>
            </a:endParaRPr>
          </a:p>
          <a:p>
            <a:r>
              <a:rPr lang="en-US" sz="1800" dirty="0">
                <a:solidFill>
                  <a:srgbClr val="C61900"/>
                </a:solidFill>
                <a:effectLst/>
                <a:latin typeface="Helvetica" pitchFamily="2" charset="0"/>
              </a:rPr>
              <a:t>Statistical models* </a:t>
            </a:r>
            <a:r>
              <a:rPr lang="en-US" sz="1800" dirty="0">
                <a:effectLst/>
                <a:latin typeface="Helvetica" pitchFamily="2" charset="0"/>
              </a:rPr>
              <a:t>are one of the main tools  to deal with ambiguity. </a:t>
            </a:r>
            <a:endParaRPr lang="en-US" dirty="0">
              <a:effectLst/>
            </a:endParaRPr>
          </a:p>
          <a:p>
            <a:endParaRPr lang="en-US" dirty="0"/>
          </a:p>
          <a:p>
            <a:r>
              <a:rPr lang="en-US" sz="1800" dirty="0">
                <a:effectLst/>
                <a:latin typeface="Helvetica" pitchFamily="2" charset="0"/>
              </a:rPr>
              <a:t>These models need to be trained (estimated, learned)  </a:t>
            </a:r>
            <a:r>
              <a:rPr lang="en-US" dirty="0"/>
              <a:t> </a:t>
            </a:r>
            <a:r>
              <a:rPr lang="en-US" sz="1800" dirty="0">
                <a:effectLst/>
                <a:latin typeface="Helvetica" pitchFamily="2" charset="0"/>
              </a:rPr>
              <a:t>before they can be used (tested). </a:t>
            </a:r>
            <a:endParaRPr lang="en-US" dirty="0">
              <a:effectLst/>
            </a:endParaRPr>
          </a:p>
          <a:p>
            <a:endParaRPr lang="en-US" dirty="0"/>
          </a:p>
        </p:txBody>
      </p:sp>
    </p:spTree>
    <p:extLst>
      <p:ext uri="{BB962C8B-B14F-4D97-AF65-F5344CB8AC3E}">
        <p14:creationId xmlns:p14="http://schemas.microsoft.com/office/powerpoint/2010/main" val="390525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64A7-0F04-8FE1-051E-CA448AE6E12C}"/>
              </a:ext>
            </a:extLst>
          </p:cNvPr>
          <p:cNvSpPr>
            <a:spLocks noGrp="1"/>
          </p:cNvSpPr>
          <p:nvPr>
            <p:ph type="title"/>
          </p:nvPr>
        </p:nvSpPr>
        <p:spPr>
          <a:xfrm>
            <a:off x="838200" y="812800"/>
            <a:ext cx="10515600" cy="711200"/>
          </a:xfrm>
        </p:spPr>
        <p:txBody>
          <a:bodyPr>
            <a:normAutofit/>
          </a:bodyPr>
          <a:lstStyle/>
          <a:p>
            <a:r>
              <a:rPr lang="en-US" sz="4000" b="1" i="0" u="none" strike="noStrike" dirty="0">
                <a:effectLst/>
                <a:latin typeface="Avenir Book" panose="02000503020000020003" pitchFamily="2" charset="0"/>
              </a:rPr>
              <a:t>Rule-Based Systems (1)</a:t>
            </a:r>
            <a:endParaRPr lang="en-US" sz="4000" dirty="0">
              <a:latin typeface="Avenir Book" panose="02000503020000020003" pitchFamily="2" charset="0"/>
            </a:endParaRPr>
          </a:p>
        </p:txBody>
      </p:sp>
      <p:sp>
        <p:nvSpPr>
          <p:cNvPr id="3" name="Content Placeholder 2">
            <a:extLst>
              <a:ext uri="{FF2B5EF4-FFF2-40B4-BE49-F238E27FC236}">
                <a16:creationId xmlns:a16="http://schemas.microsoft.com/office/drawing/2014/main" id="{6C84F6EF-C7A2-FB0D-A0E1-F54BE2DE7F8F}"/>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374151"/>
                </a:solidFill>
                <a:effectLst/>
                <a:latin typeface="Avenir Book" panose="02000503020000020003" pitchFamily="2" charset="0"/>
              </a:rPr>
              <a:t>Rule-based systems dominated NLP during the 1970s. Researchers attempted to encode grammatical rules and linguistic structures into computer programs.</a:t>
            </a:r>
          </a:p>
          <a:p>
            <a:pPr algn="l">
              <a:buFont typeface="Arial" panose="020B0604020202020204" pitchFamily="34" charset="0"/>
              <a:buChar char="•"/>
            </a:pPr>
            <a:r>
              <a:rPr lang="en-US" b="0" i="0" u="none" strike="noStrike" dirty="0">
                <a:solidFill>
                  <a:srgbClr val="374151"/>
                </a:solidFill>
                <a:effectLst/>
                <a:latin typeface="Avenir Book" panose="02000503020000020003" pitchFamily="2" charset="0"/>
              </a:rPr>
              <a:t>Projects like SHRDLU (1970), a natural language understanding system, showcased early attempts at dialogue-based interaction.</a:t>
            </a:r>
          </a:p>
          <a:p>
            <a:pPr lvl="1"/>
            <a:r>
              <a:rPr lang="en-US" b="0" i="0" u="none" strike="noStrike" dirty="0">
                <a:solidFill>
                  <a:srgbClr val="374151"/>
                </a:solidFill>
                <a:effectLst/>
                <a:latin typeface="Avenir Book" panose="02000503020000020003" pitchFamily="2" charset="0"/>
              </a:rPr>
              <a:t>The project aimed to explore the possibilities of natural language understanding and interaction with a computer.</a:t>
            </a:r>
          </a:p>
          <a:p>
            <a:pPr lvl="1"/>
            <a:endParaRPr lang="en-US" b="0" i="0" u="none" strike="noStrike" dirty="0">
              <a:solidFill>
                <a:srgbClr val="374151"/>
              </a:solidFill>
              <a:effectLst/>
              <a:latin typeface="Avenir Book" panose="02000503020000020003" pitchFamily="2" charset="0"/>
            </a:endParaRPr>
          </a:p>
          <a:p>
            <a:endParaRPr lang="en-US" dirty="0"/>
          </a:p>
        </p:txBody>
      </p:sp>
    </p:spTree>
    <p:extLst>
      <p:ext uri="{BB962C8B-B14F-4D97-AF65-F5344CB8AC3E}">
        <p14:creationId xmlns:p14="http://schemas.microsoft.com/office/powerpoint/2010/main" val="2525116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C843-A7DB-5F77-1587-0095D4B832B6}"/>
              </a:ext>
            </a:extLst>
          </p:cNvPr>
          <p:cNvSpPr>
            <a:spLocks noGrp="1"/>
          </p:cNvSpPr>
          <p:nvPr>
            <p:ph type="title"/>
          </p:nvPr>
        </p:nvSpPr>
        <p:spPr>
          <a:xfrm>
            <a:off x="838200" y="1138237"/>
            <a:ext cx="10515600" cy="1009651"/>
          </a:xfrm>
        </p:spPr>
        <p:txBody>
          <a:bodyPr/>
          <a:lstStyle/>
          <a:p>
            <a:r>
              <a:rPr lang="en-US" b="1" i="0" u="none" strike="noStrike" dirty="0">
                <a:effectLst/>
                <a:latin typeface="Söhne"/>
              </a:rPr>
              <a:t>Rule-Based Systems (2)</a:t>
            </a:r>
            <a:endParaRPr lang="en-US" dirty="0"/>
          </a:p>
        </p:txBody>
      </p:sp>
      <p:sp>
        <p:nvSpPr>
          <p:cNvPr id="3" name="Content Placeholder 2">
            <a:extLst>
              <a:ext uri="{FF2B5EF4-FFF2-40B4-BE49-F238E27FC236}">
                <a16:creationId xmlns:a16="http://schemas.microsoft.com/office/drawing/2014/main" id="{50721F7F-44F5-F02F-F48A-919B754ABE10}"/>
              </a:ext>
            </a:extLst>
          </p:cNvPr>
          <p:cNvSpPr>
            <a:spLocks noGrp="1"/>
          </p:cNvSpPr>
          <p:nvPr>
            <p:ph idx="1"/>
          </p:nvPr>
        </p:nvSpPr>
        <p:spPr>
          <a:xfrm>
            <a:off x="838200" y="2282825"/>
            <a:ext cx="10515600" cy="4351338"/>
          </a:xfrm>
        </p:spPr>
        <p:txBody>
          <a:bodyPr/>
          <a:lstStyle/>
          <a:p>
            <a:pPr algn="l">
              <a:buFont typeface="Arial" panose="020B0604020202020204" pitchFamily="34" charset="0"/>
              <a:buChar char="•"/>
            </a:pPr>
            <a:r>
              <a:rPr lang="en-US" b="1" i="0" u="none" strike="noStrike" dirty="0">
                <a:solidFill>
                  <a:srgbClr val="374151"/>
                </a:solidFill>
                <a:effectLst/>
                <a:latin typeface="Söhne"/>
              </a:rPr>
              <a:t>Example:</a:t>
            </a:r>
            <a:r>
              <a:rPr lang="en-US" b="0" i="0" u="none" strike="noStrike" dirty="0">
                <a:solidFill>
                  <a:srgbClr val="374151"/>
                </a:solidFill>
                <a:effectLst/>
                <a:latin typeface="Söhne"/>
              </a:rPr>
              <a:t> ELIZA (1966)</a:t>
            </a:r>
          </a:p>
          <a:p>
            <a:pPr algn="l">
              <a:buFont typeface="Arial" panose="020B0604020202020204" pitchFamily="34" charset="0"/>
              <a:buChar char="•"/>
            </a:pPr>
            <a:r>
              <a:rPr lang="en-US" b="1" i="0" u="none" strike="noStrike" dirty="0">
                <a:solidFill>
                  <a:srgbClr val="374151"/>
                </a:solidFill>
                <a:effectLst/>
                <a:latin typeface="Söhne"/>
              </a:rPr>
              <a:t>Description:</a:t>
            </a:r>
            <a:r>
              <a:rPr lang="en-US" b="0" i="0" u="none" strike="noStrike" dirty="0">
                <a:solidFill>
                  <a:srgbClr val="374151"/>
                </a:solidFill>
                <a:effectLst/>
                <a:latin typeface="Söhne"/>
              </a:rPr>
              <a:t> ELIZA was an early rule-based NLP system designed to simulate conversation. </a:t>
            </a:r>
          </a:p>
          <a:p>
            <a:pPr algn="l">
              <a:buFont typeface="Arial" panose="020B0604020202020204" pitchFamily="34" charset="0"/>
              <a:buChar char="•"/>
            </a:pPr>
            <a:r>
              <a:rPr lang="en-US" b="0" i="0" u="none" strike="noStrike" dirty="0">
                <a:solidFill>
                  <a:srgbClr val="374151"/>
                </a:solidFill>
                <a:effectLst/>
                <a:latin typeface="Söhne"/>
              </a:rPr>
              <a:t>Developed by Joseph </a:t>
            </a:r>
            <a:r>
              <a:rPr lang="en-US" b="0" i="0" u="none" strike="noStrike" dirty="0" err="1">
                <a:solidFill>
                  <a:srgbClr val="374151"/>
                </a:solidFill>
                <a:effectLst/>
                <a:latin typeface="Söhne"/>
              </a:rPr>
              <a:t>Weizenbaum</a:t>
            </a:r>
            <a:r>
              <a:rPr lang="en-US" b="0" i="0" u="none" strike="noStrike" dirty="0">
                <a:solidFill>
                  <a:srgbClr val="374151"/>
                </a:solidFill>
                <a:effectLst/>
                <a:latin typeface="Söhne"/>
              </a:rPr>
              <a:t>, ELIZA used simple pattern-matching rules to respond to user inputs</a:t>
            </a:r>
            <a:endParaRPr lang="en-US" dirty="0"/>
          </a:p>
        </p:txBody>
      </p:sp>
    </p:spTree>
    <p:extLst>
      <p:ext uri="{BB962C8B-B14F-4D97-AF65-F5344CB8AC3E}">
        <p14:creationId xmlns:p14="http://schemas.microsoft.com/office/powerpoint/2010/main" val="44641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F10D-7E49-8159-2ED9-0EE670735BFF}"/>
              </a:ext>
            </a:extLst>
          </p:cNvPr>
          <p:cNvSpPr>
            <a:spLocks noGrp="1"/>
          </p:cNvSpPr>
          <p:nvPr>
            <p:ph type="title"/>
          </p:nvPr>
        </p:nvSpPr>
        <p:spPr/>
        <p:txBody>
          <a:bodyPr/>
          <a:lstStyle/>
          <a:p>
            <a:r>
              <a:rPr lang="en-US" b="1" i="0" u="none" strike="noStrike" dirty="0">
                <a:solidFill>
                  <a:srgbClr val="374151"/>
                </a:solidFill>
                <a:effectLst/>
                <a:latin typeface="Avenir Book" panose="02000503020000020003" pitchFamily="2" charset="0"/>
              </a:rPr>
              <a:t>1980s-1990s: Statistical Approaches</a:t>
            </a:r>
            <a:endParaRPr lang="en-US" dirty="0">
              <a:latin typeface="Avenir Book" panose="02000503020000020003" pitchFamily="2" charset="0"/>
            </a:endParaRPr>
          </a:p>
        </p:txBody>
      </p:sp>
      <p:sp>
        <p:nvSpPr>
          <p:cNvPr id="3" name="Content Placeholder 2">
            <a:extLst>
              <a:ext uri="{FF2B5EF4-FFF2-40B4-BE49-F238E27FC236}">
                <a16:creationId xmlns:a16="http://schemas.microsoft.com/office/drawing/2014/main" id="{56E587B0-0FAA-4D49-C87B-A2CFEA90741F}"/>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374151"/>
                </a:solidFill>
                <a:effectLst/>
                <a:latin typeface="Avenir Book" panose="02000503020000020003" pitchFamily="2" charset="0"/>
              </a:rPr>
              <a:t>The 1980s saw a shift towards statistical approaches to NLP, fueled by the availability of large text corpora and computational power.</a:t>
            </a:r>
          </a:p>
          <a:p>
            <a:pPr algn="l">
              <a:buFont typeface="Arial" panose="020B0604020202020204" pitchFamily="34" charset="0"/>
              <a:buChar char="•"/>
            </a:pPr>
            <a:r>
              <a:rPr lang="en-US" b="0" i="0" u="none" strike="noStrike" dirty="0">
                <a:solidFill>
                  <a:srgbClr val="374151"/>
                </a:solidFill>
                <a:effectLst/>
                <a:latin typeface="Avenir Book" panose="02000503020000020003" pitchFamily="2" charset="0"/>
              </a:rPr>
              <a:t>The introduction of machine learning techniques, such as Hidden Markov Models (HMM) and probabilistic context-free grammars, gained prominence.</a:t>
            </a:r>
          </a:p>
          <a:p>
            <a:pPr algn="l">
              <a:buFont typeface="Arial" panose="020B0604020202020204" pitchFamily="34" charset="0"/>
              <a:buChar char="•"/>
            </a:pPr>
            <a:r>
              <a:rPr lang="en-US" b="0" i="0" u="none" strike="noStrike" dirty="0">
                <a:solidFill>
                  <a:srgbClr val="374151"/>
                </a:solidFill>
                <a:effectLst/>
                <a:latin typeface="Avenir Book" panose="02000503020000020003" pitchFamily="2" charset="0"/>
              </a:rPr>
              <a:t>The development of part-of-speech tagging and speech recognition systems using statistical methods marked significant progress.</a:t>
            </a:r>
          </a:p>
          <a:p>
            <a:pPr marL="0" indent="0">
              <a:buNone/>
            </a:pPr>
            <a:endParaRPr lang="en-US" dirty="0"/>
          </a:p>
        </p:txBody>
      </p:sp>
    </p:spTree>
    <p:extLst>
      <p:ext uri="{BB962C8B-B14F-4D97-AF65-F5344CB8AC3E}">
        <p14:creationId xmlns:p14="http://schemas.microsoft.com/office/powerpoint/2010/main" val="234309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AF22-BEE4-ACA5-C3E2-413DEAE0453F}"/>
              </a:ext>
            </a:extLst>
          </p:cNvPr>
          <p:cNvSpPr>
            <a:spLocks noGrp="1"/>
          </p:cNvSpPr>
          <p:nvPr>
            <p:ph type="title"/>
          </p:nvPr>
        </p:nvSpPr>
        <p:spPr>
          <a:xfrm>
            <a:off x="838200" y="619125"/>
            <a:ext cx="10515600" cy="1325563"/>
          </a:xfrm>
        </p:spPr>
        <p:txBody>
          <a:bodyPr>
            <a:normAutofit fontScale="90000"/>
          </a:bodyPr>
          <a:lstStyle/>
          <a:p>
            <a:br>
              <a:rPr lang="en-US" b="0" i="0" u="none" strike="noStrike" dirty="0">
                <a:solidFill>
                  <a:srgbClr val="FF0000"/>
                </a:solidFill>
                <a:effectLst/>
                <a:latin typeface="Söhne"/>
              </a:rPr>
            </a:br>
            <a:r>
              <a:rPr lang="en-US" b="0" i="0" u="none" strike="noStrike" dirty="0">
                <a:solidFill>
                  <a:srgbClr val="FF0000"/>
                </a:solidFill>
                <a:effectLst/>
                <a:latin typeface="Söhne"/>
              </a:rPr>
              <a:t>Example: </a:t>
            </a:r>
            <a:r>
              <a:rPr lang="en-US" sz="3600" b="0" i="0" u="none" strike="noStrike" dirty="0">
                <a:solidFill>
                  <a:srgbClr val="374151"/>
                </a:solidFill>
                <a:effectLst/>
                <a:latin typeface="Avenir Book" panose="02000503020000020003" pitchFamily="2" charset="0"/>
              </a:rPr>
              <a:t>Hidden Markov Models (HMM) for Part-of-Speech Tagging</a:t>
            </a:r>
            <a:br>
              <a:rPr lang="en-US" sz="4000" b="0" i="0" u="none" strike="noStrike" dirty="0">
                <a:solidFill>
                  <a:srgbClr val="374151"/>
                </a:solidFill>
                <a:effectLst/>
                <a:latin typeface="Avenir Book" panose="02000503020000020003" pitchFamily="2" charset="0"/>
              </a:rPr>
            </a:br>
            <a:endParaRPr lang="en-US" sz="4000" dirty="0">
              <a:latin typeface="Avenir Book" panose="02000503020000020003" pitchFamily="2" charset="0"/>
            </a:endParaRPr>
          </a:p>
        </p:txBody>
      </p:sp>
      <p:sp>
        <p:nvSpPr>
          <p:cNvPr id="3" name="Content Placeholder 2">
            <a:extLst>
              <a:ext uri="{FF2B5EF4-FFF2-40B4-BE49-F238E27FC236}">
                <a16:creationId xmlns:a16="http://schemas.microsoft.com/office/drawing/2014/main" id="{C93AA7FB-6987-6196-CB3F-086E6FE981D2}"/>
              </a:ext>
            </a:extLst>
          </p:cNvPr>
          <p:cNvSpPr>
            <a:spLocks noGrp="1"/>
          </p:cNvSpPr>
          <p:nvPr>
            <p:ph idx="1"/>
          </p:nvPr>
        </p:nvSpPr>
        <p:spPr>
          <a:xfrm>
            <a:off x="838200" y="2141537"/>
            <a:ext cx="10515600" cy="4351338"/>
          </a:xfrm>
        </p:spPr>
        <p:txBody>
          <a:bodyPr/>
          <a:lstStyle/>
          <a:p>
            <a:pPr algn="l">
              <a:buFont typeface="Arial" panose="020B0604020202020204" pitchFamily="34" charset="0"/>
              <a:buChar char="•"/>
            </a:pPr>
            <a:r>
              <a:rPr lang="en-US" b="1" i="0" u="none" strike="noStrike" dirty="0">
                <a:solidFill>
                  <a:srgbClr val="374151"/>
                </a:solidFill>
                <a:effectLst/>
                <a:latin typeface="Avenir Book" panose="02000503020000020003" pitchFamily="2" charset="0"/>
              </a:rPr>
              <a:t>Description:</a:t>
            </a:r>
            <a:r>
              <a:rPr lang="en-US" b="0" i="0" u="none" strike="noStrike" dirty="0">
                <a:solidFill>
                  <a:srgbClr val="374151"/>
                </a:solidFill>
                <a:effectLst/>
                <a:latin typeface="Avenir Book" panose="02000503020000020003" pitchFamily="2" charset="0"/>
              </a:rPr>
              <a:t> In the 1990s, statistical models like Hidden Markov Models gained popularity. </a:t>
            </a:r>
          </a:p>
          <a:p>
            <a:pPr algn="l">
              <a:buFont typeface="Arial" panose="020B0604020202020204" pitchFamily="34" charset="0"/>
              <a:buChar char="•"/>
            </a:pPr>
            <a:r>
              <a:rPr lang="en-US" b="0" i="0" u="none" strike="noStrike" dirty="0">
                <a:solidFill>
                  <a:srgbClr val="374151"/>
                </a:solidFill>
                <a:effectLst/>
                <a:latin typeface="Avenir Book" panose="02000503020000020003" pitchFamily="2" charset="0"/>
              </a:rPr>
              <a:t>HMMs were used for tasks such as part-of-speech tagging, where the probability of a sequence of words given a particular part-of-speech sequence was modeled statistically.</a:t>
            </a:r>
          </a:p>
          <a:p>
            <a:endParaRPr lang="en-US" dirty="0"/>
          </a:p>
        </p:txBody>
      </p:sp>
    </p:spTree>
    <p:extLst>
      <p:ext uri="{BB962C8B-B14F-4D97-AF65-F5344CB8AC3E}">
        <p14:creationId xmlns:p14="http://schemas.microsoft.com/office/powerpoint/2010/main" val="213963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87CF8-6BF8-619F-4C08-17B0D7F2187C}"/>
              </a:ext>
            </a:extLst>
          </p:cNvPr>
          <p:cNvSpPr>
            <a:spLocks noGrp="1"/>
          </p:cNvSpPr>
          <p:nvPr>
            <p:ph idx="1"/>
          </p:nvPr>
        </p:nvSpPr>
        <p:spPr>
          <a:xfrm>
            <a:off x="838200" y="2333625"/>
            <a:ext cx="10515600" cy="3186642"/>
          </a:xfrm>
        </p:spPr>
        <p:txBody>
          <a:bodyPr/>
          <a:lstStyle/>
          <a:p>
            <a:pPr marL="742950" lvl="1" indent="-285750" algn="l">
              <a:buFont typeface="+mj-lt"/>
              <a:buAutoNum type="arabicPeriod"/>
            </a:pPr>
            <a:r>
              <a:rPr lang="en-US" b="0" i="0" u="none" strike="noStrike" dirty="0">
                <a:solidFill>
                  <a:srgbClr val="374151"/>
                </a:solidFill>
                <a:effectLst/>
                <a:latin typeface="Avenir Book" panose="02000503020000020003" pitchFamily="2" charset="0"/>
              </a:rPr>
              <a:t>The 2000s witnessed the rise of machine learning techniques, particularly with the advent of Support Vector Machines (SVM) and Maximum Entropy models.</a:t>
            </a:r>
          </a:p>
          <a:p>
            <a:pPr marL="742950" lvl="1" indent="-285750" algn="l">
              <a:buFont typeface="+mj-lt"/>
              <a:buAutoNum type="arabicPeriod"/>
            </a:pPr>
            <a:r>
              <a:rPr lang="en-US" b="0" i="0" u="none" strike="noStrike" dirty="0">
                <a:solidFill>
                  <a:srgbClr val="374151"/>
                </a:solidFill>
                <a:effectLst/>
                <a:latin typeface="Avenir Book" panose="02000503020000020003" pitchFamily="2" charset="0"/>
              </a:rPr>
              <a:t>Evaluation metrics, such as </a:t>
            </a:r>
            <a:r>
              <a:rPr lang="en-US" b="0" i="0" u="none" strike="noStrike" dirty="0">
                <a:solidFill>
                  <a:srgbClr val="FF0000"/>
                </a:solidFill>
                <a:effectLst/>
                <a:latin typeface="Avenir Book" panose="02000503020000020003" pitchFamily="2" charset="0"/>
              </a:rPr>
              <a:t>BLEU</a:t>
            </a:r>
            <a:r>
              <a:rPr lang="en-US" b="0" i="0" u="none" strike="noStrike" dirty="0">
                <a:solidFill>
                  <a:srgbClr val="374151"/>
                </a:solidFill>
                <a:effectLst/>
                <a:latin typeface="Avenir Book" panose="02000503020000020003" pitchFamily="2" charset="0"/>
              </a:rPr>
              <a:t> for </a:t>
            </a:r>
            <a:r>
              <a:rPr lang="en-US" b="0" i="0" u="none" strike="noStrike" dirty="0">
                <a:solidFill>
                  <a:srgbClr val="FF0000"/>
                </a:solidFill>
                <a:effectLst/>
                <a:latin typeface="Avenir Book" panose="02000503020000020003" pitchFamily="2" charset="0"/>
              </a:rPr>
              <a:t>machine translation </a:t>
            </a:r>
            <a:r>
              <a:rPr lang="en-US" b="0" i="0" u="none" strike="noStrike" dirty="0">
                <a:solidFill>
                  <a:srgbClr val="374151"/>
                </a:solidFill>
                <a:effectLst/>
                <a:latin typeface="Avenir Book" panose="02000503020000020003" pitchFamily="2" charset="0"/>
              </a:rPr>
              <a:t>and F1 score for </a:t>
            </a:r>
            <a:r>
              <a:rPr lang="en-US" b="1" i="0" u="none" strike="noStrike" dirty="0">
                <a:solidFill>
                  <a:srgbClr val="374151"/>
                </a:solidFill>
                <a:effectLst/>
                <a:latin typeface="Avenir Book" panose="02000503020000020003" pitchFamily="2" charset="0"/>
              </a:rPr>
              <a:t>information retrieval</a:t>
            </a:r>
            <a:r>
              <a:rPr lang="en-US" b="0" i="0" u="none" strike="noStrike" dirty="0">
                <a:solidFill>
                  <a:srgbClr val="374151"/>
                </a:solidFill>
                <a:effectLst/>
                <a:latin typeface="Avenir Book" panose="02000503020000020003" pitchFamily="2" charset="0"/>
              </a:rPr>
              <a:t>, became standard measures of NLP system performance.</a:t>
            </a:r>
          </a:p>
          <a:p>
            <a:endParaRPr lang="en-US" dirty="0"/>
          </a:p>
        </p:txBody>
      </p:sp>
      <p:sp>
        <p:nvSpPr>
          <p:cNvPr id="2" name="Title 1">
            <a:extLst>
              <a:ext uri="{FF2B5EF4-FFF2-40B4-BE49-F238E27FC236}">
                <a16:creationId xmlns:a16="http://schemas.microsoft.com/office/drawing/2014/main" id="{8A62EB89-01B6-D6A1-5CA2-0B5EA5006F96}"/>
              </a:ext>
            </a:extLst>
          </p:cNvPr>
          <p:cNvSpPr>
            <a:spLocks noGrp="1"/>
          </p:cNvSpPr>
          <p:nvPr>
            <p:ph type="title"/>
          </p:nvPr>
        </p:nvSpPr>
        <p:spPr>
          <a:xfrm>
            <a:off x="838200" y="778933"/>
            <a:ext cx="10515600" cy="911755"/>
          </a:xfrm>
        </p:spPr>
        <p:txBody>
          <a:bodyPr>
            <a:normAutofit/>
          </a:bodyPr>
          <a:lstStyle/>
          <a:p>
            <a:pPr algn="l"/>
            <a:r>
              <a:rPr lang="en-US" sz="3600" b="1" i="0" u="none" strike="noStrike" dirty="0">
                <a:solidFill>
                  <a:srgbClr val="374151"/>
                </a:solidFill>
                <a:effectLst/>
                <a:latin typeface="Avenir Book" panose="02000503020000020003" pitchFamily="2" charset="0"/>
              </a:rPr>
              <a:t>Rise of Machine Learning and Evaluation Metrics</a:t>
            </a:r>
            <a:endParaRPr lang="en-US" sz="3600" b="0" i="0" u="none" strike="noStrike" dirty="0">
              <a:solidFill>
                <a:srgbClr val="374151"/>
              </a:solidFill>
              <a:effectLst/>
              <a:latin typeface="Avenir Book" panose="02000503020000020003" pitchFamily="2" charset="0"/>
            </a:endParaRPr>
          </a:p>
        </p:txBody>
      </p:sp>
    </p:spTree>
    <p:extLst>
      <p:ext uri="{BB962C8B-B14F-4D97-AF65-F5344CB8AC3E}">
        <p14:creationId xmlns:p14="http://schemas.microsoft.com/office/powerpoint/2010/main" val="174439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E1A6-2E5A-53EF-37BA-541B16E1D03F}"/>
              </a:ext>
            </a:extLst>
          </p:cNvPr>
          <p:cNvSpPr>
            <a:spLocks noGrp="1"/>
          </p:cNvSpPr>
          <p:nvPr>
            <p:ph type="title"/>
          </p:nvPr>
        </p:nvSpPr>
        <p:spPr>
          <a:xfrm>
            <a:off x="838200" y="483658"/>
            <a:ext cx="10515600" cy="1325563"/>
          </a:xfrm>
        </p:spPr>
        <p:txBody>
          <a:bodyPr>
            <a:normAutofit/>
          </a:bodyPr>
          <a:lstStyle/>
          <a:p>
            <a:r>
              <a:rPr lang="en-US" sz="3200" b="1" i="0" u="none" strike="noStrike" dirty="0">
                <a:effectLst/>
                <a:latin typeface="Avenir Book" panose="02000503020000020003" pitchFamily="2" charset="0"/>
              </a:rPr>
              <a:t>Example</a:t>
            </a:r>
            <a:r>
              <a:rPr lang="en-US" sz="3200" b="1" i="0" u="none" strike="noStrike" dirty="0">
                <a:solidFill>
                  <a:srgbClr val="374151"/>
                </a:solidFill>
                <a:effectLst/>
                <a:latin typeface="Avenir Book" panose="02000503020000020003" pitchFamily="2" charset="0"/>
              </a:rPr>
              <a:t>: </a:t>
            </a:r>
            <a:r>
              <a:rPr lang="en-US" sz="3200" b="0" i="0" u="none" strike="noStrike" dirty="0">
                <a:solidFill>
                  <a:srgbClr val="C00000"/>
                </a:solidFill>
                <a:effectLst/>
                <a:latin typeface="Avenir Book" panose="02000503020000020003" pitchFamily="2" charset="0"/>
              </a:rPr>
              <a:t>Support Vector Machines (SVM) for Text Classification</a:t>
            </a:r>
            <a:endParaRPr lang="en-US" sz="3200" dirty="0">
              <a:solidFill>
                <a:srgbClr val="C00000"/>
              </a:solidFill>
              <a:latin typeface="Avenir Book" panose="02000503020000020003" pitchFamily="2" charset="0"/>
            </a:endParaRPr>
          </a:p>
        </p:txBody>
      </p:sp>
      <p:sp>
        <p:nvSpPr>
          <p:cNvPr id="3" name="Content Placeholder 2">
            <a:extLst>
              <a:ext uri="{FF2B5EF4-FFF2-40B4-BE49-F238E27FC236}">
                <a16:creationId xmlns:a16="http://schemas.microsoft.com/office/drawing/2014/main" id="{6B2B5C4E-9E08-A4E4-F54B-60319756DDD5}"/>
              </a:ext>
            </a:extLst>
          </p:cNvPr>
          <p:cNvSpPr>
            <a:spLocks noGrp="1"/>
          </p:cNvSpPr>
          <p:nvPr>
            <p:ph idx="1"/>
          </p:nvPr>
        </p:nvSpPr>
        <p:spPr>
          <a:xfrm>
            <a:off x="838200" y="2141537"/>
            <a:ext cx="10515600" cy="4351338"/>
          </a:xfrm>
        </p:spPr>
        <p:txBody>
          <a:bodyPr/>
          <a:lstStyle/>
          <a:p>
            <a:pPr algn="l">
              <a:buFont typeface="Arial" panose="020B0604020202020204" pitchFamily="34" charset="0"/>
              <a:buChar char="•"/>
            </a:pPr>
            <a:r>
              <a:rPr lang="en-US" b="1" i="0" u="none" strike="noStrike" dirty="0">
                <a:solidFill>
                  <a:srgbClr val="374151"/>
                </a:solidFill>
                <a:effectLst/>
                <a:latin typeface="Söhne"/>
              </a:rPr>
              <a:t>Description:</a:t>
            </a:r>
            <a:r>
              <a:rPr lang="en-US" b="0" i="0" u="none" strike="noStrike" dirty="0">
                <a:solidFill>
                  <a:srgbClr val="374151"/>
                </a:solidFill>
                <a:effectLst/>
                <a:latin typeface="Söhne"/>
              </a:rPr>
              <a:t> In the 2000s, machine learning techniques like Support Vector Machines were applied to NLP tasks. SVMs, for instance, were used for text classification, where documents could be categorized into different classes based on their content.</a:t>
            </a:r>
          </a:p>
          <a:p>
            <a:endParaRPr lang="en-US" dirty="0"/>
          </a:p>
        </p:txBody>
      </p:sp>
    </p:spTree>
    <p:extLst>
      <p:ext uri="{BB962C8B-B14F-4D97-AF65-F5344CB8AC3E}">
        <p14:creationId xmlns:p14="http://schemas.microsoft.com/office/powerpoint/2010/main" val="375284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CDD9-1A2F-69C8-9DA2-4F8DD68943CB}"/>
              </a:ext>
            </a:extLst>
          </p:cNvPr>
          <p:cNvSpPr>
            <a:spLocks noGrp="1"/>
          </p:cNvSpPr>
          <p:nvPr>
            <p:ph type="title"/>
          </p:nvPr>
        </p:nvSpPr>
        <p:spPr>
          <a:xfrm>
            <a:off x="838200" y="681038"/>
            <a:ext cx="10515600" cy="826030"/>
          </a:xfrm>
        </p:spPr>
        <p:txBody>
          <a:bodyPr>
            <a:normAutofit/>
          </a:bodyPr>
          <a:lstStyle/>
          <a:p>
            <a:pPr algn="ctr"/>
            <a:r>
              <a:rPr lang="en-US" sz="3600" b="1" i="0" u="none" strike="noStrike" dirty="0">
                <a:solidFill>
                  <a:srgbClr val="C00000"/>
                </a:solidFill>
                <a:effectLst/>
                <a:latin typeface="Avenir Book" panose="02000503020000020003" pitchFamily="2" charset="0"/>
              </a:rPr>
              <a:t>2010s: Deep Learning Revolution</a:t>
            </a:r>
            <a:endParaRPr lang="en-US" sz="3600" dirty="0">
              <a:solidFill>
                <a:srgbClr val="C00000"/>
              </a:solidFill>
              <a:latin typeface="Avenir Book" panose="02000503020000020003" pitchFamily="2" charset="0"/>
            </a:endParaRPr>
          </a:p>
        </p:txBody>
      </p:sp>
      <p:sp>
        <p:nvSpPr>
          <p:cNvPr id="3" name="Content Placeholder 2">
            <a:extLst>
              <a:ext uri="{FF2B5EF4-FFF2-40B4-BE49-F238E27FC236}">
                <a16:creationId xmlns:a16="http://schemas.microsoft.com/office/drawing/2014/main" id="{1C613422-5E83-85CB-5E85-6F409A4930AA}"/>
              </a:ext>
            </a:extLst>
          </p:cNvPr>
          <p:cNvSpPr>
            <a:spLocks noGrp="1"/>
          </p:cNvSpPr>
          <p:nvPr>
            <p:ph idx="1"/>
          </p:nvPr>
        </p:nvSpPr>
        <p:spPr/>
        <p:txBody>
          <a:bodyPr/>
          <a:lstStyle/>
          <a:p>
            <a:pPr marL="742950" lvl="1" indent="-285750" algn="l">
              <a:buFont typeface="+mj-lt"/>
              <a:buAutoNum type="arabicPeriod"/>
            </a:pPr>
            <a:r>
              <a:rPr lang="en-US" b="0" i="0" u="none" strike="noStrike" dirty="0">
                <a:solidFill>
                  <a:srgbClr val="374151"/>
                </a:solidFill>
                <a:effectLst/>
                <a:latin typeface="Avenir Book" panose="02000503020000020003" pitchFamily="2" charset="0"/>
              </a:rPr>
              <a:t>The 2010s brought about a paradigm shift in NLP with the rise of </a:t>
            </a:r>
            <a:r>
              <a:rPr lang="en-US" b="1" i="0" u="none" strike="noStrike" dirty="0">
                <a:solidFill>
                  <a:srgbClr val="374151"/>
                </a:solidFill>
                <a:effectLst/>
                <a:latin typeface="Avenir Book" panose="02000503020000020003" pitchFamily="2" charset="0"/>
              </a:rPr>
              <a:t>deep learning</a:t>
            </a:r>
            <a:r>
              <a:rPr lang="en-US" b="0" i="0" u="none" strike="noStrike" dirty="0">
                <a:solidFill>
                  <a:srgbClr val="374151"/>
                </a:solidFill>
                <a:effectLst/>
                <a:latin typeface="Avenir Book" panose="02000503020000020003" pitchFamily="2" charset="0"/>
              </a:rPr>
              <a:t> and </a:t>
            </a:r>
            <a:r>
              <a:rPr lang="en-US" b="1" i="0" u="none" strike="noStrike" dirty="0">
                <a:solidFill>
                  <a:srgbClr val="374151"/>
                </a:solidFill>
                <a:effectLst/>
                <a:latin typeface="Avenir Book" panose="02000503020000020003" pitchFamily="2" charset="0"/>
              </a:rPr>
              <a:t>neural networks</a:t>
            </a:r>
            <a:r>
              <a:rPr lang="en-US" b="0" i="0" u="none" strike="noStrike" dirty="0">
                <a:solidFill>
                  <a:srgbClr val="374151"/>
                </a:solidFill>
                <a:effectLst/>
                <a:latin typeface="Avenir Book" panose="02000503020000020003" pitchFamily="2" charset="0"/>
              </a:rPr>
              <a:t>.</a:t>
            </a:r>
          </a:p>
          <a:p>
            <a:pPr marL="742950" lvl="1" indent="-285750" algn="l">
              <a:buFont typeface="+mj-lt"/>
              <a:buAutoNum type="arabicPeriod"/>
            </a:pPr>
            <a:r>
              <a:rPr lang="en-US" b="0" i="0" u="none" strike="noStrike" dirty="0">
                <a:solidFill>
                  <a:srgbClr val="374151"/>
                </a:solidFill>
                <a:effectLst/>
                <a:latin typeface="Avenir Book" panose="02000503020000020003" pitchFamily="2" charset="0"/>
              </a:rPr>
              <a:t>The introduction of word embeddings (e.g., Word2Vec, </a:t>
            </a:r>
            <a:r>
              <a:rPr lang="en-US" b="0" i="0" u="none" strike="noStrike" dirty="0" err="1">
                <a:solidFill>
                  <a:srgbClr val="374151"/>
                </a:solidFill>
                <a:effectLst/>
                <a:latin typeface="Avenir Book" panose="02000503020000020003" pitchFamily="2" charset="0"/>
              </a:rPr>
              <a:t>GloVe</a:t>
            </a:r>
            <a:r>
              <a:rPr lang="en-US" b="0" i="0" u="none" strike="noStrike" dirty="0">
                <a:solidFill>
                  <a:srgbClr val="374151"/>
                </a:solidFill>
                <a:effectLst/>
                <a:latin typeface="Avenir Book" panose="02000503020000020003" pitchFamily="2" charset="0"/>
              </a:rPr>
              <a:t>) allowed words to be represented as dense vectors, </a:t>
            </a:r>
            <a:r>
              <a:rPr lang="en-US" b="1" i="0" u="none" strike="noStrike" dirty="0">
                <a:solidFill>
                  <a:srgbClr val="374151"/>
                </a:solidFill>
                <a:effectLst/>
                <a:latin typeface="Avenir Book" panose="02000503020000020003" pitchFamily="2" charset="0"/>
              </a:rPr>
              <a:t>capturing semantic relationships</a:t>
            </a:r>
            <a:r>
              <a:rPr lang="en-US" b="0" i="0" u="none" strike="noStrike" dirty="0">
                <a:solidFill>
                  <a:srgbClr val="374151"/>
                </a:solidFill>
                <a:effectLst/>
                <a:latin typeface="Avenir Book" panose="02000503020000020003" pitchFamily="2" charset="0"/>
              </a:rPr>
              <a:t>.</a:t>
            </a:r>
          </a:p>
          <a:p>
            <a:pPr marL="742950" lvl="1" indent="-285750" algn="l">
              <a:buFont typeface="+mj-lt"/>
              <a:buAutoNum type="arabicPeriod"/>
            </a:pPr>
            <a:r>
              <a:rPr lang="en-US" b="0" i="0" u="none" strike="noStrike" dirty="0">
                <a:solidFill>
                  <a:srgbClr val="374151"/>
                </a:solidFill>
                <a:effectLst/>
                <a:latin typeface="Avenir Book" panose="02000503020000020003" pitchFamily="2" charset="0"/>
              </a:rPr>
              <a:t>Transformer models, such as BERT (Bidirectional Encoder Representations from Transformers) and GPT (Generative Pre-trained Transformer), achieved state-of-the-art results across various NLP tasks.</a:t>
            </a:r>
          </a:p>
          <a:p>
            <a:pPr marL="742950" lvl="1" indent="-285750" algn="l">
              <a:buFont typeface="+mj-lt"/>
              <a:buAutoNum type="arabicPeriod"/>
            </a:pPr>
            <a:r>
              <a:rPr lang="en-US" b="0" i="0" u="none" strike="noStrike" dirty="0">
                <a:solidFill>
                  <a:srgbClr val="374151"/>
                </a:solidFill>
                <a:effectLst/>
                <a:latin typeface="Avenir Book" panose="02000503020000020003" pitchFamily="2" charset="0"/>
              </a:rPr>
              <a:t>Transfer learning became a dominant approach, where models pre-trained on large datasets demonstrated improved performance on downstream tasks.</a:t>
            </a:r>
          </a:p>
          <a:p>
            <a:endParaRPr lang="en-US" dirty="0"/>
          </a:p>
        </p:txBody>
      </p:sp>
    </p:spTree>
    <p:extLst>
      <p:ext uri="{BB962C8B-B14F-4D97-AF65-F5344CB8AC3E}">
        <p14:creationId xmlns:p14="http://schemas.microsoft.com/office/powerpoint/2010/main" val="2111359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1257</TotalTime>
  <Words>1319</Words>
  <Application>Microsoft Macintosh PowerPoint</Application>
  <PresentationFormat>Widescreen</PresentationFormat>
  <Paragraphs>97</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Avenir Book</vt:lpstr>
      <vt:lpstr>Calibri</vt:lpstr>
      <vt:lpstr>Calibri Light</vt:lpstr>
      <vt:lpstr>Cavolini</vt:lpstr>
      <vt:lpstr>Helvetica</vt:lpstr>
      <vt:lpstr>Söhne</vt:lpstr>
      <vt:lpstr>Studio-Feixen-Sans</vt:lpstr>
      <vt:lpstr>Office Theme</vt:lpstr>
      <vt:lpstr>  COMP-7150 Natural Language Processing  Instructor: Salim Sazzed Department of Computer Science University of Memphis   </vt:lpstr>
      <vt:lpstr>History of NLP</vt:lpstr>
      <vt:lpstr>Rule-Based Systems (1)</vt:lpstr>
      <vt:lpstr>Rule-Based Systems (2)</vt:lpstr>
      <vt:lpstr>1980s-1990s: Statistical Approaches</vt:lpstr>
      <vt:lpstr> Example: Hidden Markov Models (HMM) for Part-of-Speech Tagging </vt:lpstr>
      <vt:lpstr>Rise of Machine Learning and Evaluation Metrics</vt:lpstr>
      <vt:lpstr>Example: Support Vector Machines (SVM) for Text Classification</vt:lpstr>
      <vt:lpstr>2010s: Deep Learning Revolution</vt:lpstr>
      <vt:lpstr>PowerPoint Presentation</vt:lpstr>
      <vt:lpstr>2020s: Continued Innovation and Ethical Considerations</vt:lpstr>
      <vt:lpstr>Example: Gender Bias in Resume Screening</vt:lpstr>
      <vt:lpstr>Some Challenges</vt:lpstr>
      <vt:lpstr>PowerPoint Presentation</vt:lpstr>
      <vt:lpstr>PowerPoint Presentation</vt:lpstr>
      <vt:lpstr>Wait! , not so simple…..</vt:lpstr>
      <vt:lpstr>Ambiguity</vt:lpstr>
      <vt:lpstr>PowerPoint Presentation</vt:lpstr>
      <vt:lpstr>Lexical Ambiguity:</vt:lpstr>
      <vt:lpstr>Referential Ambiguity</vt:lpstr>
      <vt:lpstr>PowerPoint Presentation</vt:lpstr>
      <vt:lpstr>Task: Part-of-speech Tagging</vt:lpstr>
      <vt:lpstr>Wait! , not so simple…..</vt:lpstr>
      <vt:lpstr>How do we decide?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SAZZED, SALIM</dc:creator>
  <cp:lastModifiedBy>SAZZED, SALIM</cp:lastModifiedBy>
  <cp:revision>108</cp:revision>
  <dcterms:created xsi:type="dcterms:W3CDTF">2024-01-03T07:04:05Z</dcterms:created>
  <dcterms:modified xsi:type="dcterms:W3CDTF">2024-01-25T01:52:24Z</dcterms:modified>
</cp:coreProperties>
</file>