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77" r:id="rId2"/>
    <p:sldId id="430" r:id="rId3"/>
    <p:sldId id="266" r:id="rId4"/>
    <p:sldId id="267" r:id="rId5"/>
    <p:sldId id="301" r:id="rId6"/>
    <p:sldId id="302" r:id="rId7"/>
    <p:sldId id="431" r:id="rId8"/>
    <p:sldId id="307" r:id="rId9"/>
    <p:sldId id="308" r:id="rId10"/>
    <p:sldId id="310" r:id="rId11"/>
    <p:sldId id="271" r:id="rId12"/>
    <p:sldId id="303" r:id="rId13"/>
    <p:sldId id="268" r:id="rId14"/>
    <p:sldId id="432" r:id="rId15"/>
    <p:sldId id="433" r:id="rId16"/>
    <p:sldId id="434" r:id="rId17"/>
    <p:sldId id="435" r:id="rId18"/>
    <p:sldId id="436" r:id="rId19"/>
    <p:sldId id="438" r:id="rId20"/>
    <p:sldId id="437" r:id="rId21"/>
    <p:sldId id="440" r:id="rId22"/>
    <p:sldId id="439" r:id="rId23"/>
    <p:sldId id="257" r:id="rId24"/>
    <p:sldId id="429" r:id="rId25"/>
    <p:sldId id="258" r:id="rId26"/>
    <p:sldId id="262" r:id="rId27"/>
    <p:sldId id="261" r:id="rId28"/>
    <p:sldId id="259" r:id="rId29"/>
    <p:sldId id="423" r:id="rId30"/>
    <p:sldId id="424" r:id="rId31"/>
    <p:sldId id="425" r:id="rId32"/>
    <p:sldId id="263" r:id="rId33"/>
    <p:sldId id="426" r:id="rId34"/>
    <p:sldId id="427" r:id="rId35"/>
    <p:sldId id="42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00"/>
    <p:restoredTop sz="94266"/>
  </p:normalViewPr>
  <p:slideViewPr>
    <p:cSldViewPr snapToGrid="0">
      <p:cViewPr varScale="1">
        <p:scale>
          <a:sx n="96" d="100"/>
          <a:sy n="96" d="100"/>
        </p:scale>
        <p:origin x="536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A7B46-6A42-5E42-8BAA-988C46BA3CE4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23F0-9B9B-C24A-931B-EF986DD1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23F0-9B9B-C24A-931B-EF986DD1F5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C3B9-97C9-BE50-CF06-2392D1D78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322BB-C576-E526-4BAE-998091670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2893-A4EF-8390-B5E6-2B4245EE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B700-5EED-AE8D-B46E-BEBE42AA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2A2-4CB5-23E7-5E26-7401F52E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16D4-BD50-2ADA-1133-D1141D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2C3A3-9566-F3B1-9AFF-C07652EF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9C8D-203B-6120-DDDB-7A44641D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3880-7892-AB8F-CC16-C47F4FA9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AC8D-16F5-0FED-2A3E-C848BD13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A8E7A-E18F-EC74-600D-9E44BCB49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6287C-580F-56A0-C908-33A0041E4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8616-0DE2-48C4-1A15-7FD3850F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4481-2A5B-7F26-C54C-6290E9CC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23B3E-E2E1-B2D8-5AD9-8AFCE92E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1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D58E-80E2-39EC-1F74-EFEC0405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2661-698C-8EF6-0C27-E2F9367F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EFA6-21E9-6E97-146A-AD28AD06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EF72A-8C60-3A55-0DE2-E4EF314A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8B95-ED21-CE53-343E-DD70B9FF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7BF2-C6EC-E5F3-B98C-0FAD9479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5B7ED-C899-2803-1EDD-C586CCC9A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4167-B98D-418B-150E-FDD7A15F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F8B3-8672-3805-E616-51A59CC5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F64B-B63E-38A4-B941-953F9D90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6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0816-4543-D625-8CD1-B17F4D6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F4E0-D269-882B-F0FC-F47AA7583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DA1D4-51AC-6E56-9DDB-DB1451EB6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24260-7575-7F30-CA21-37135057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1BF98-CA31-CF00-B1B9-4C4CC695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7C2A0-3B65-7641-56F5-207D0226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35DD-707C-058F-C3E7-951AD575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EFE3E-1385-42EF-5F5A-B353E343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0A123-3B17-6288-C7F6-5197F898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DBD6B-33C6-5CA7-3398-110C3995C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09CE6-A6FB-428C-C7F5-BABC40AFC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F1A7B-5EEF-013A-9F93-80EA5DE1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F9B7C-DD2D-2DB7-6735-4DF50464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7925-2947-1B20-34E1-AB772609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2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4742-99B8-4CBA-A9A9-DD888793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A8AC7-45FA-E639-8CC8-A18172AC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DE05-B60C-E3F9-ECE3-4A31F3A6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AD133-781D-7E05-83CA-CC358939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8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226C2-0C11-4496-99A8-C87CE9C2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DB429-AE26-89D0-7E5A-C547C0FE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BD1B7-DA41-3DB0-A2A6-9609659E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9ABF-2542-2D83-62EC-D0D304DE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6554-A962-131F-4D7B-4F4B94CA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ACC71-2F8C-DC4A-6A49-51207DEE9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ED1D0-C0E7-964A-E39A-D75558AC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3474-45EC-E661-9AD3-832852A3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A2562-3C03-4EF4-D369-81540FF9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E5D0-1A9D-72D1-307D-D272D1DD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489FC-2CC3-4232-7E85-CD03A5E42F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0371C-FA7B-5693-31D9-72DDC5D8F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BED21-76EF-3248-735B-3DB68AAB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D571B-EAB4-29C5-DA61-31202BFF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1EBD-C560-320A-1D40-794AE857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63C27-4AA0-DA75-254F-B6C033C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75357-05D6-5AFA-89A2-52FF5CF5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361B-6D36-AD70-BDBA-8E72E3423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8EAD-DE77-5049-AFB1-13D546E86FA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8E7E-4262-C0EE-5BE4-A05E23571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79252-21B9-815C-F877-CEE6D8A01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1BF70-1A1F-4741-9E2D-7DD7B8CD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84B-CA0D-A3F1-6174-7D2D1E8F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6" y="1648495"/>
            <a:ext cx="9075313" cy="3052293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7030A0"/>
                </a:solidFill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br>
              <a:rPr lang="en-US" sz="3600" b="1" dirty="0">
                <a:solidFill>
                  <a:srgbClr val="7030A0"/>
                </a:solidFill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COMP-7150 Natural Language Processing</a:t>
            </a:r>
            <a:br>
              <a:rPr lang="en-US" sz="3200" b="1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b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Instructor: </a:t>
            </a:r>
            <a: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Salim </a:t>
            </a:r>
            <a:r>
              <a:rPr lang="en-US" sz="3200" dirty="0" err="1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Sazzed</a:t>
            </a:r>
            <a:b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Department of Computer Science</a:t>
            </a:r>
            <a:b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University of Memphis  </a:t>
            </a:r>
            <a:b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endParaRPr lang="en-US" sz="3200" dirty="0">
              <a:latin typeface="Avenir Book" panose="02000503020000020003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ADA63-CE21-C43F-5745-C9920F260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C27536-9EE7-6A80-4275-39E92A2D5A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000" y="755139"/>
            <a:ext cx="12065000" cy="54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C00000"/>
                </a:solidFill>
                <a:latin typeface="Avenir Book" panose="02000503020000020003" pitchFamily="2" charset="0"/>
              </a:rPr>
              <a:t>Referential Ambiguity</a:t>
            </a:r>
          </a:p>
        </p:txBody>
      </p:sp>
      <p:pic>
        <p:nvPicPr>
          <p:cNvPr id="6" name="Content Placeholder 5" descr="A screenshot of a text&#10;&#10;Description automatically generated">
            <a:extLst>
              <a:ext uri="{FF2B5EF4-FFF2-40B4-BE49-F238E27FC236}">
                <a16:creationId xmlns:a16="http://schemas.microsoft.com/office/drawing/2014/main" id="{52B688CC-A27F-44B6-99ED-DD3054532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653" y="1877766"/>
            <a:ext cx="7970066" cy="42250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03958-418B-BE70-E2D7-125C7AC2296F}"/>
              </a:ext>
            </a:extLst>
          </p:cNvPr>
          <p:cNvSpPr txBox="1"/>
          <p:nvPr/>
        </p:nvSpPr>
        <p:spPr>
          <a:xfrm>
            <a:off x="383281" y="2090172"/>
            <a:ext cx="32573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Referential ambiguity occurs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when it is unclear to whom or what a pronoun or a reference in a sentence is pointing. </a:t>
            </a:r>
          </a:p>
          <a:p>
            <a:endParaRPr lang="en-US" sz="2400" dirty="0">
              <a:solidFill>
                <a:srgbClr val="37415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0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3673CEFC-0E71-BDF6-443F-D3C356C7C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76" y="727103"/>
            <a:ext cx="7589750" cy="5403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18318-1003-6F7E-309C-46C3611430F6}"/>
              </a:ext>
            </a:extLst>
          </p:cNvPr>
          <p:cNvSpPr txBox="1"/>
          <p:nvPr/>
        </p:nvSpPr>
        <p:spPr>
          <a:xfrm>
            <a:off x="433640" y="926812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venir Book" panose="02000503020000020003" pitchFamily="2" charset="0"/>
              </a:rPr>
              <a:t>Coverage: </a:t>
            </a:r>
          </a:p>
        </p:txBody>
      </p:sp>
    </p:spTree>
    <p:extLst>
      <p:ext uri="{BB962C8B-B14F-4D97-AF65-F5344CB8AC3E}">
        <p14:creationId xmlns:p14="http://schemas.microsoft.com/office/powerpoint/2010/main" val="236486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719E-CD47-FC45-19B4-42399CAE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58"/>
            <a:ext cx="10515600" cy="769409"/>
          </a:xfrm>
        </p:spPr>
        <p:txBody>
          <a:bodyPr/>
          <a:lstStyle/>
          <a:p>
            <a:pPr algn="ctr"/>
            <a:r>
              <a:rPr lang="en-US" b="1" dirty="0"/>
              <a:t>Task: Part-of-speech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3D38-9C56-791B-9CB2-347CBD39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778067" cy="5307541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>
                <a:solidFill>
                  <a:srgbClr val="374151"/>
                </a:solidFill>
                <a:latin typeface="Avenir Book" panose="02000503020000020003" pitchFamily="2" charset="0"/>
              </a:rPr>
              <a:t>A</a:t>
            </a:r>
            <a:r>
              <a:rPr lang="en-US" sz="330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ssigning a specific part of speech (such as noun, verb, adjective, adverb, etc.) to each word in a given text. </a:t>
            </a:r>
          </a:p>
          <a:p>
            <a:r>
              <a:rPr lang="en-US" sz="330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POS tagging is an essential step in many NLP applications, including machine translation, information retrieval, and text-to-speech synthesis.</a:t>
            </a:r>
            <a:endParaRPr lang="en-US" sz="3300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sz="330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For example, consider the sentence: "The cat is sitting on the mat.”</a:t>
            </a:r>
          </a:p>
          <a:p>
            <a:pPr algn="l"/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"The" - Article (DET)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"cat" - Noun (N)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"is" - Verb (V)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"sitting" - Verb (V)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"on" - Preposition (P)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"the" - Article (DET)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"mat" - Noun 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9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yellow arrow pointing to a yellow sign&#10;&#10;Description automatically generated">
            <a:extLst>
              <a:ext uri="{FF2B5EF4-FFF2-40B4-BE49-F238E27FC236}">
                <a16:creationId xmlns:a16="http://schemas.microsoft.com/office/drawing/2014/main" id="{89553CF3-50C6-B8B9-A908-B7A70AE9B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288" y="372661"/>
            <a:ext cx="7951956" cy="63668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4DB40-49FE-A297-BC04-7B550F7C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1066800"/>
            <a:ext cx="2667000" cy="44703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Wait! , not so simple…..</a:t>
            </a:r>
          </a:p>
        </p:txBody>
      </p:sp>
    </p:spTree>
    <p:extLst>
      <p:ext uri="{BB962C8B-B14F-4D97-AF65-F5344CB8AC3E}">
        <p14:creationId xmlns:p14="http://schemas.microsoft.com/office/powerpoint/2010/main" val="89026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9F0B-AC4F-9931-A0E1-F1EE7811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393"/>
            <a:ext cx="10515600" cy="921808"/>
          </a:xfrm>
        </p:spPr>
        <p:txBody>
          <a:bodyPr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Main Components of a Language</a:t>
            </a:r>
          </a:p>
        </p:txBody>
      </p:sp>
      <p:graphicFrame>
        <p:nvGraphicFramePr>
          <p:cNvPr id="5" name="Group 219">
            <a:extLst>
              <a:ext uri="{FF2B5EF4-FFF2-40B4-BE49-F238E27FC236}">
                <a16:creationId xmlns:a16="http://schemas.microsoft.com/office/drawing/2014/main" id="{6A664F4C-45C7-AB1E-8EB4-31CED8E19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624940"/>
              </p:ext>
            </p:extLst>
          </p:nvPr>
        </p:nvGraphicFramePr>
        <p:xfrm>
          <a:off x="1503385" y="2021550"/>
          <a:ext cx="9443296" cy="3921760"/>
        </p:xfrm>
        <a:graphic>
          <a:graphicData uri="http://schemas.openxmlformats.org/drawingml/2006/table">
            <a:tbl>
              <a:tblPr/>
              <a:tblGrid>
                <a:gridCol w="4583430">
                  <a:extLst>
                    <a:ext uri="{9D8B030D-6E8A-4147-A177-3AD203B41FA5}">
                      <a16:colId xmlns:a16="http://schemas.microsoft.com/office/drawing/2014/main" val="2408013688"/>
                    </a:ext>
                  </a:extLst>
                </a:gridCol>
                <a:gridCol w="4859866">
                  <a:extLst>
                    <a:ext uri="{9D8B030D-6E8A-4147-A177-3AD203B41FA5}">
                      <a16:colId xmlns:a16="http://schemas.microsoft.com/office/drawing/2014/main" val="1008492630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venir Book" panose="02000503020000020003" pitchFamily="2" charset="0"/>
                        </a:rPr>
                        <a:t>Phonetics and phonology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venir Book" panose="02000503020000020003" pitchFamily="2" charset="0"/>
                        </a:rPr>
                        <a:t>The study of language sounds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86347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venir Book" panose="02000503020000020003" pitchFamily="2" charset="0"/>
                        </a:rPr>
                        <a:t>Morphology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venir Book" panose="02000503020000020003" pitchFamily="2" charset="0"/>
                        </a:rPr>
                        <a:t>The study of meaningful components of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335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venir Book" panose="02000503020000020003" pitchFamily="2" charset="0"/>
                        </a:rPr>
                        <a:t>Syntax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venir Book" panose="02000503020000020003" pitchFamily="2" charset="0"/>
                        </a:rPr>
                        <a:t>The study of structural relationships among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9929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venir Book" panose="02000503020000020003" pitchFamily="2" charset="0"/>
                        </a:rPr>
                        <a:t>Lexical and  sentential semantics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venir Book" panose="02000503020000020003" pitchFamily="2" charset="0"/>
                        </a:rPr>
                        <a:t>The study of word meaning/meaning of sentences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88714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venir Book" panose="02000503020000020003" pitchFamily="2" charset="0"/>
                        </a:rPr>
                        <a:t>Pragmatics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venir Book" panose="02000503020000020003" pitchFamily="2" charset="0"/>
                        </a:rPr>
                        <a:t>The study of the use of language to accomplish goals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29056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venir Book" panose="02000503020000020003" pitchFamily="2" charset="0"/>
                        </a:rPr>
                        <a:t>Discourse conventions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venir Book" panose="02000503020000020003" pitchFamily="2" charset="0"/>
                        </a:rPr>
                        <a:t>The study of conventions of dialogue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07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29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B394-6880-9052-A3C7-F30DCE39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713"/>
            <a:ext cx="10515600" cy="719138"/>
          </a:xfrm>
        </p:spPr>
        <p:txBody>
          <a:bodyPr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Phonetics and Phonology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E504-479E-6A44-C923-91345F0D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94823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dirty="0">
                <a:effectLst/>
                <a:latin typeface="Avenir Book" panose="02000503020000020003" pitchFamily="2" charset="0"/>
              </a:rPr>
              <a:t>Phonetics: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study of the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physical sounds of human speech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including the articulation and acoustic properties of speech sounds.</a:t>
            </a:r>
            <a:endParaRPr lang="en-US" sz="24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It involves the analysis and classification of the sounds produced by the vocal organs, such as the lips, tongue, vocal cords, and respiratory system. </a:t>
            </a:r>
          </a:p>
          <a:p>
            <a:pPr marL="0" indent="0">
              <a:buNone/>
            </a:pPr>
            <a:endParaRPr lang="en-US" sz="24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sz="2400" b="1" i="0" u="none" strike="noStrike" dirty="0">
                <a:effectLst/>
                <a:latin typeface="Avenir Book" panose="02000503020000020003" pitchFamily="2" charset="0"/>
              </a:rPr>
              <a:t>Articulatory Phonetics</a:t>
            </a:r>
            <a:r>
              <a:rPr lang="en-US" sz="2400" dirty="0">
                <a:solidFill>
                  <a:srgbClr val="374151"/>
                </a:solidFill>
                <a:latin typeface="Avenir Book" panose="02000503020000020003" pitchFamily="2" charset="0"/>
              </a:rPr>
              <a:t>: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movements of the tongue, lips, vocal cords, and other speech organs.</a:t>
            </a:r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b="1" i="0" u="none" strike="noStrike" dirty="0">
                <a:effectLst/>
                <a:latin typeface="Avenir Book" panose="02000503020000020003" pitchFamily="2" charset="0"/>
              </a:rPr>
              <a:t>Acoustic Phonetics: </a:t>
            </a:r>
            <a:r>
              <a:rPr lang="en-US" sz="2400" dirty="0">
                <a:solidFill>
                  <a:srgbClr val="374151"/>
                </a:solidFill>
                <a:latin typeface="Avenir Book" panose="02000503020000020003" pitchFamily="2" charset="0"/>
              </a:rPr>
              <a:t>F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requency, amplitude, and duration of speech sound</a:t>
            </a:r>
          </a:p>
          <a:p>
            <a:r>
              <a:rPr lang="en-US" sz="2400" b="1" i="0" u="none" strike="noStrike" dirty="0">
                <a:effectLst/>
                <a:latin typeface="Avenir Book" panose="02000503020000020003" pitchFamily="2" charset="0"/>
              </a:rPr>
              <a:t>Auditory Phonetics: </a:t>
            </a:r>
            <a:r>
              <a:rPr lang="en-US" sz="2400" dirty="0">
                <a:solidFill>
                  <a:srgbClr val="374151"/>
                </a:solidFill>
                <a:latin typeface="Avenir Book" panose="02000503020000020003" pitchFamily="2" charset="0"/>
              </a:rPr>
              <a:t>C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oncerned with how humans perceive and process speech sounds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9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0D28-AE67-9E21-10BA-91F1891E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92163"/>
          </a:xfrm>
        </p:spPr>
        <p:txBody>
          <a:bodyPr/>
          <a:lstStyle/>
          <a:p>
            <a:pPr algn="ctr"/>
            <a:r>
              <a:rPr lang="en-US" b="1" i="0" u="none" strike="noStrike" dirty="0">
                <a:effectLst/>
                <a:latin typeface="Avenir Book" panose="02000503020000020003" pitchFamily="2" charset="0"/>
                <a:cs typeface="Vani" panose="020B0604020202020204" pitchFamily="34" charset="0"/>
              </a:rPr>
              <a:t>Morphology</a:t>
            </a:r>
            <a:endParaRPr lang="en-US" dirty="0">
              <a:latin typeface="Avenir Book" panose="02000503020000020003" pitchFamily="2" charset="0"/>
              <a:cs typeface="Vani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864F-6055-8FC5-0BFE-553909AF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u="none" strike="noStrike" dirty="0">
                <a:effectLst/>
                <a:latin typeface="Avenir Book" panose="02000503020000020003" pitchFamily="2" charset="0"/>
                <a:cs typeface="Vani" panose="020B0604020202020204" pitchFamily="34" charset="0"/>
              </a:rPr>
              <a:t>Morphology: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study of the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structure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and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formation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of words. It involves the analysis of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morphemes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the smallest units of meaning.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58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62A5-7C94-28B0-B762-C23A8DFC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pPr algn="ctr"/>
            <a:r>
              <a:rPr lang="en-US" sz="4000" b="1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</a:rPr>
              <a:t>Syntax</a:t>
            </a:r>
            <a:endParaRPr lang="en-US" sz="4000" dirty="0">
              <a:solidFill>
                <a:srgbClr val="002060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C706-477F-8FF5-E8C2-CA77A850D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Book" panose="02000503020000020003" pitchFamily="2" charset="0"/>
              </a:rPr>
              <a:t>The study of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sentence structure </a:t>
            </a:r>
            <a:r>
              <a:rPr lang="en-US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Book" panose="02000503020000020003" pitchFamily="2" charset="0"/>
              </a:rPr>
              <a:t>and the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rules</a:t>
            </a:r>
            <a:r>
              <a:rPr lang="en-US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Book" panose="02000503020000020003" pitchFamily="2" charset="0"/>
              </a:rPr>
              <a:t> governing the combination of words to form grammatical sentences.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H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ow words are combined to form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grammatically correct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and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meaningful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units, such as sentences and phrases. </a:t>
            </a:r>
            <a:endParaRPr lang="en-US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4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253-6BBC-93F7-8A99-F52483F7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48" y="548515"/>
            <a:ext cx="10515600" cy="804863"/>
          </a:xfrm>
        </p:spPr>
        <p:txBody>
          <a:bodyPr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05E5-3D01-4C8F-AFB4-82680A0E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F0F0F"/>
                </a:solidFill>
                <a:latin typeface="Söhne"/>
              </a:rPr>
              <a:t>T</a:t>
            </a:r>
            <a:r>
              <a:rPr lang="en-US" b="0" i="0" u="none" strike="noStrike" dirty="0">
                <a:solidFill>
                  <a:srgbClr val="0F0F0F"/>
                </a:solidFill>
                <a:effectLst/>
                <a:latin typeface="Söhne"/>
              </a:rPr>
              <a:t>he branch of linguistics that deals with the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meaning of words, phrases, and sentences.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Avenir Book" panose="02000503020000020003" pitchFamily="2" charset="0"/>
              </a:rPr>
              <a:t>Key aspects include: </a:t>
            </a:r>
            <a:endParaRPr lang="en-US" b="0" i="0" u="none" strike="noStrike" dirty="0">
              <a:solidFill>
                <a:srgbClr val="002060"/>
              </a:solidFill>
              <a:effectLst/>
              <a:latin typeface="Avenir Book" panose="02000503020000020003" pitchFamily="2" charset="0"/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rPr>
              <a:t>W</a:t>
            </a:r>
            <a:r>
              <a:rPr lang="en-US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Book" panose="02000503020000020003" pitchFamily="2" charset="0"/>
              </a:rPr>
              <a:t>ords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rPr>
              <a:t>M</a:t>
            </a:r>
            <a:r>
              <a:rPr lang="en-US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Book" panose="02000503020000020003" pitchFamily="2" charset="0"/>
              </a:rPr>
              <a:t>eaning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ook" panose="02000503020000020003" pitchFamily="2" charset="0"/>
              </a:rPr>
              <a:t>S</a:t>
            </a:r>
            <a:r>
              <a:rPr lang="en-US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venir Book" panose="02000503020000020003" pitchFamily="2" charset="0"/>
              </a:rPr>
              <a:t>entence Meaning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7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2821-C80D-908D-9431-73E6B841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50198"/>
          </a:xfrm>
        </p:spPr>
        <p:txBody>
          <a:bodyPr/>
          <a:lstStyle/>
          <a:p>
            <a:pPr algn="ctr"/>
            <a:r>
              <a:rPr lang="en-US" b="1" i="0" u="none" strike="noStrike" dirty="0">
                <a:effectLst/>
                <a:latin typeface="Avenir Book" panose="02000503020000020003" pitchFamily="2" charset="0"/>
              </a:rPr>
              <a:t>Pragmatics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EC87-8602-5B45-927A-00503296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study of how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contex</a:t>
            </a:r>
            <a:r>
              <a:rPr lang="en-US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Book" panose="02000503020000020003" pitchFamily="2" charset="0"/>
              </a:rPr>
              <a:t>t/situation</a:t>
            </a:r>
            <a:r>
              <a:rPr lang="en-US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US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Book" panose="02000503020000020003" pitchFamily="2" charset="0"/>
              </a:rPr>
              <a:t>influences the interpretation of language</a:t>
            </a:r>
            <a:r>
              <a:rPr lang="en-US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venir Book" panose="02000503020000020003" pitchFamily="2" charset="0"/>
              </a:rPr>
              <a:t>.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It involves understanding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use of language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in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social contexts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and the implied meaning in communication.</a:t>
            </a:r>
          </a:p>
          <a:p>
            <a:endParaRPr lang="en-US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Example: </a:t>
            </a:r>
            <a:r>
              <a:rPr lang="en-US" dirty="0">
                <a:solidFill>
                  <a:srgbClr val="7030A0"/>
                </a:solidFill>
                <a:latin typeface="Avenir Book" panose="02000503020000020003" pitchFamily="2" charset="0"/>
              </a:rPr>
              <a:t>P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erforming actions (speech acts), such as making requests, giving orders, apologizing, or promising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.</a:t>
            </a:r>
          </a:p>
          <a:p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Pragmatics is crucial for interpreting language beyond its literal meaning and for navigating the complexities of social interaction.</a:t>
            </a:r>
          </a:p>
          <a:p>
            <a:endParaRPr lang="en-US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focusing on how speakers use language in context to convey intended meanings and how listeners interpret those meanings.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9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9B28-92CC-8520-70F0-EEB0D4E0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867"/>
            <a:ext cx="10515600" cy="1693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00206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85034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3320-E22A-58D9-C8E3-36E80BD8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en-US" b="1" i="0" u="none" strike="noStrike" dirty="0">
                <a:effectLst/>
                <a:latin typeface="Avenir Book" panose="02000503020000020003" pitchFamily="2" charset="0"/>
              </a:rPr>
              <a:t>Discourse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94CB-BFA9-99C0-F307-C4FB9087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study of 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larger units of language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such as 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conversations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narratives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and 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written texts. </a:t>
            </a:r>
          </a:p>
          <a:p>
            <a:pPr marL="0" indent="0">
              <a:buNone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It focuses on the organization and structure of extended stretches of language.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8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9D43-5C4B-83A0-2C51-D81316FC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8092C-0E71-8709-2733-2470C482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1"/>
            <a:ext cx="10515600" cy="53482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Person A: </a:t>
            </a:r>
            <a:r>
              <a:rPr lang="en-US" dirty="0"/>
              <a:t>Hey, did you catch the game last night?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Person B: </a:t>
            </a:r>
            <a:r>
              <a:rPr lang="en-US" dirty="0"/>
              <a:t>Yeah, I watched it. It was intense!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Person A</a:t>
            </a:r>
            <a:r>
              <a:rPr lang="en-US" dirty="0"/>
              <a:t>: Right? I thought they played really well in the second half.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Person B: </a:t>
            </a:r>
            <a:r>
              <a:rPr lang="en-US" dirty="0"/>
              <a:t>Absolutely. That last-minute goal was unbelievable.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Avenir Book" panose="02000503020000020003" pitchFamily="2" charset="0"/>
              </a:rPr>
              <a:t>A conversation between Person A and Person B constitutes a discourse. 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It involves an exchange of information and opinions related to a shared topic, which is the recent sports game. </a:t>
            </a:r>
          </a:p>
          <a:p>
            <a:r>
              <a:rPr lang="en-US" dirty="0">
                <a:latin typeface="Avenir Book" panose="02000503020000020003" pitchFamily="2" charset="0"/>
              </a:rPr>
              <a:t>The discourse is characterized by turn-taking, where each person contributes to the conversation, and there is a shared understanding of the context (the sports game) and the language used (discussing the game's intensity and specific events). 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Discourse can also include written texts, interviews, speeches, or any form of communication where language is used to convey meaning within a specific context.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3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5FBE-7D81-F35F-B55F-88309F6B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5"/>
            <a:ext cx="10515600" cy="8498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Morphology</a:t>
            </a:r>
          </a:p>
        </p:txBody>
      </p:sp>
    </p:spTree>
    <p:extLst>
      <p:ext uri="{BB962C8B-B14F-4D97-AF65-F5344CB8AC3E}">
        <p14:creationId xmlns:p14="http://schemas.microsoft.com/office/powerpoint/2010/main" val="197436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9DFB2C9-8088-1BB7-487D-75583F43CB78}"/>
              </a:ext>
            </a:extLst>
          </p:cNvPr>
          <p:cNvSpPr txBox="1">
            <a:spLocks noChangeArrowheads="1"/>
          </p:cNvSpPr>
          <p:nvPr/>
        </p:nvSpPr>
        <p:spPr>
          <a:xfrm>
            <a:off x="1100667" y="1418167"/>
            <a:ext cx="10447865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>
                <a:solidFill>
                  <a:srgbClr val="7030A0"/>
                </a:solidFill>
                <a:latin typeface="Avenir Book" panose="02000503020000020003" pitchFamily="2" charset="0"/>
              </a:rPr>
              <a:t>Morphology</a:t>
            </a:r>
            <a:r>
              <a:rPr lang="en-US" altLang="en-US" dirty="0">
                <a:latin typeface="Avenir Book" panose="02000503020000020003" pitchFamily="2" charset="0"/>
              </a:rPr>
              <a:t> is the study of the way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words are built </a:t>
            </a:r>
            <a:r>
              <a:rPr lang="en-US" altLang="en-US" dirty="0">
                <a:latin typeface="Avenir Book" panose="02000503020000020003" pitchFamily="2" charset="0"/>
              </a:rPr>
              <a:t>from smaller meaningful units called </a:t>
            </a:r>
            <a:r>
              <a:rPr lang="en-US" altLang="en-US" b="1" dirty="0">
                <a:latin typeface="Avenir Book" panose="02000503020000020003" pitchFamily="2" charset="0"/>
              </a:rPr>
              <a:t>morphemes</a:t>
            </a:r>
            <a:r>
              <a:rPr lang="en-US" altLang="en-US" dirty="0">
                <a:latin typeface="Avenir Book" panose="02000503020000020003" pitchFamily="2" charset="0"/>
              </a:rPr>
              <a:t>.</a:t>
            </a:r>
          </a:p>
          <a:p>
            <a:pPr marL="0" indent="0">
              <a:buNone/>
            </a:pPr>
            <a:endParaRPr lang="en-US" altLang="en-US" sz="24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Avenir Book" panose="02000503020000020003" pitchFamily="2" charset="0"/>
              </a:rPr>
              <a:t>We can divide morphemes into two broad classes: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Avenir Book" panose="02000503020000020003" pitchFamily="2" charset="0"/>
              </a:rPr>
              <a:t>Stem(s)</a:t>
            </a:r>
            <a:r>
              <a:rPr lang="en-US" altLang="en-US" dirty="0">
                <a:latin typeface="Avenir Book" panose="02000503020000020003" pitchFamily="2" charset="0"/>
              </a:rPr>
              <a:t> – the core meaningful units, the root of the word.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Avenir Book" panose="02000503020000020003" pitchFamily="2" charset="0"/>
              </a:rPr>
              <a:t>Affix(es)</a:t>
            </a:r>
            <a:r>
              <a:rPr lang="en-US" altLang="en-US" dirty="0">
                <a:latin typeface="Avenir Book" panose="02000503020000020003" pitchFamily="2" charset="0"/>
              </a:rPr>
              <a:t> – add additional meanings and grammatical functions to words.</a:t>
            </a:r>
          </a:p>
        </p:txBody>
      </p:sp>
    </p:spTree>
    <p:extLst>
      <p:ext uri="{BB962C8B-B14F-4D97-AF65-F5344CB8AC3E}">
        <p14:creationId xmlns:p14="http://schemas.microsoft.com/office/powerpoint/2010/main" val="150674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851F-6457-5E8A-4242-415BC2C7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stem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is the base or root form of a word to which affixes (prefixes, suffixes, or infixes) are added to derive different forms of the word.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process of reducing a word to its base or root form is called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stemming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Here's a simple example to illustrate stemming: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Original words: "running," "runner," "ran"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Stemmed forms: "run"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6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DBAC972-4D9C-D5B5-CE01-E64722B8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574" y="1036383"/>
            <a:ext cx="7796852" cy="5266944"/>
          </a:xfrm>
        </p:spPr>
      </p:pic>
    </p:spTree>
    <p:extLst>
      <p:ext uri="{BB962C8B-B14F-4D97-AF65-F5344CB8AC3E}">
        <p14:creationId xmlns:p14="http://schemas.microsoft.com/office/powerpoint/2010/main" val="139201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27C449-800C-5B82-D2BC-08E64381301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54944" y="1595437"/>
            <a:ext cx="960199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sz="2000" dirty="0">
                <a:latin typeface="Avenir Book" panose="02000503020000020003" pitchFamily="2" charset="0"/>
              </a:rPr>
              <a:t>There are two broad classes of morphology:</a:t>
            </a:r>
          </a:p>
          <a:p>
            <a:pPr lvl="1"/>
            <a:r>
              <a:rPr lang="en-US" altLang="en-US" sz="2000" b="1" dirty="0">
                <a:latin typeface="Avenir Book" panose="02000503020000020003" pitchFamily="2" charset="0"/>
              </a:rPr>
              <a:t>Inflectional morphology</a:t>
            </a:r>
          </a:p>
          <a:p>
            <a:pPr lvl="1"/>
            <a:r>
              <a:rPr lang="en-US" altLang="en-US" sz="2000" b="1" dirty="0">
                <a:latin typeface="Avenir Book" panose="02000503020000020003" pitchFamily="2" charset="0"/>
              </a:rPr>
              <a:t>Derivational morphology</a:t>
            </a:r>
          </a:p>
          <a:p>
            <a:pPr lvl="1"/>
            <a:endParaRPr lang="en-US" altLang="en-US" sz="2000" b="1" dirty="0">
              <a:latin typeface="Avenir Book" panose="02000503020000020003" pitchFamily="2" charset="0"/>
            </a:endParaRPr>
          </a:p>
          <a:p>
            <a:r>
              <a:rPr lang="en-US" altLang="en-US" sz="2000" dirty="0">
                <a:latin typeface="Avenir Book" panose="02000503020000020003" pitchFamily="2" charset="0"/>
              </a:rPr>
              <a:t>After a combination with an </a:t>
            </a:r>
            <a:r>
              <a:rPr lang="en-US" altLang="en-US" sz="2000" b="1" dirty="0">
                <a:latin typeface="Avenir Book" panose="02000503020000020003" pitchFamily="2" charset="0"/>
              </a:rPr>
              <a:t>inflectional morpheme</a:t>
            </a:r>
            <a:r>
              <a:rPr lang="en-US" altLang="en-US" sz="2000" dirty="0">
                <a:latin typeface="Avenir Book" panose="02000503020000020003" pitchFamily="2" charset="0"/>
              </a:rPr>
              <a:t>, the meaning and class of the actual stem usually </a:t>
            </a:r>
            <a:r>
              <a:rPr lang="en-US" altLang="en-US" sz="2000" b="1" dirty="0">
                <a:solidFill>
                  <a:srgbClr val="7030A0"/>
                </a:solidFill>
                <a:latin typeface="Avenir Book" panose="02000503020000020003" pitchFamily="2" charset="0"/>
              </a:rPr>
              <a:t>do not change.</a:t>
            </a:r>
          </a:p>
          <a:p>
            <a:pPr lvl="1"/>
            <a:r>
              <a:rPr lang="en-US" altLang="en-US" sz="2000" dirty="0">
                <a:latin typeface="Avenir Book" panose="02000503020000020003" pitchFamily="2" charset="0"/>
              </a:rPr>
              <a:t>eat / eat</a:t>
            </a:r>
            <a:r>
              <a:rPr lang="en-US" altLang="en-US" sz="2000" b="1" dirty="0">
                <a:latin typeface="Avenir Book" panose="02000503020000020003" pitchFamily="2" charset="0"/>
              </a:rPr>
              <a:t>s </a:t>
            </a:r>
            <a:r>
              <a:rPr lang="en-US" altLang="en-US" sz="2000" dirty="0">
                <a:latin typeface="Avenir Book" panose="02000503020000020003" pitchFamily="2" charset="0"/>
              </a:rPr>
              <a:t>   		pencil / pencils</a:t>
            </a:r>
          </a:p>
          <a:p>
            <a:pPr lvl="1"/>
            <a:r>
              <a:rPr lang="en-US" altLang="en-US" sz="2000" dirty="0">
                <a:latin typeface="Avenir Book" panose="02000503020000020003" pitchFamily="2" charset="0"/>
              </a:rPr>
              <a:t>gel / </a:t>
            </a:r>
            <a:r>
              <a:rPr lang="en-US" altLang="en-US" sz="2000" dirty="0" err="1">
                <a:latin typeface="Avenir Book" panose="02000503020000020003" pitchFamily="2" charset="0"/>
              </a:rPr>
              <a:t>geliyorum</a:t>
            </a:r>
            <a:r>
              <a:rPr lang="en-US" altLang="en-US" sz="2000" dirty="0">
                <a:latin typeface="Avenir Book" panose="02000503020000020003" pitchFamily="2" charset="0"/>
              </a:rPr>
              <a:t>   	masa / </a:t>
            </a:r>
            <a:r>
              <a:rPr lang="en-US" altLang="en-US" sz="2000" dirty="0" err="1">
                <a:latin typeface="Avenir Book" panose="02000503020000020003" pitchFamily="2" charset="0"/>
              </a:rPr>
              <a:t>masam</a:t>
            </a:r>
            <a:endParaRPr lang="en-US" altLang="en-US" sz="2000" dirty="0">
              <a:latin typeface="Avenir Book" panose="02000503020000020003" pitchFamily="2" charset="0"/>
            </a:endParaRPr>
          </a:p>
          <a:p>
            <a:r>
              <a:rPr lang="en-US" altLang="en-US" sz="2000" dirty="0">
                <a:latin typeface="Avenir Book" panose="02000503020000020003" pitchFamily="2" charset="0"/>
              </a:rPr>
              <a:t>After a combination with a </a:t>
            </a:r>
            <a:r>
              <a:rPr lang="en-US" altLang="en-US" sz="2000" b="1" dirty="0">
                <a:latin typeface="Avenir Book" panose="02000503020000020003" pitchFamily="2" charset="0"/>
              </a:rPr>
              <a:t>derivational morpheme</a:t>
            </a:r>
            <a:r>
              <a:rPr lang="en-US" altLang="en-US" sz="2000" dirty="0">
                <a:latin typeface="Avenir Book" panose="02000503020000020003" pitchFamily="2" charset="0"/>
              </a:rPr>
              <a:t>, the meaning and the class of the </a:t>
            </a:r>
            <a:r>
              <a:rPr lang="en-US" altLang="en-US" sz="2000" dirty="0">
                <a:solidFill>
                  <a:srgbClr val="7030A0"/>
                </a:solidFill>
                <a:latin typeface="Avenir Book" panose="02000503020000020003" pitchFamily="2" charset="0"/>
              </a:rPr>
              <a:t>actual stem usually change.</a:t>
            </a:r>
          </a:p>
          <a:p>
            <a:pPr lvl="1"/>
            <a:r>
              <a:rPr lang="en-US" altLang="en-US" sz="2000" dirty="0">
                <a:latin typeface="Avenir Book" panose="02000503020000020003" pitchFamily="2" charset="0"/>
              </a:rPr>
              <a:t>compute / computer     	do / undo   	friend / friendly</a:t>
            </a:r>
          </a:p>
          <a:p>
            <a:pPr lvl="1"/>
            <a:r>
              <a:rPr lang="en-US" altLang="en-US" sz="2000" dirty="0" err="1">
                <a:latin typeface="Avenir Book" panose="02000503020000020003" pitchFamily="2" charset="0"/>
              </a:rPr>
              <a:t>Uygar</a:t>
            </a:r>
            <a:r>
              <a:rPr lang="en-US" altLang="en-US" sz="2000" dirty="0">
                <a:latin typeface="Avenir Book" panose="02000503020000020003" pitchFamily="2" charset="0"/>
              </a:rPr>
              <a:t> / </a:t>
            </a:r>
            <a:r>
              <a:rPr lang="en-US" altLang="en-US" sz="2000" dirty="0" err="1">
                <a:latin typeface="Avenir Book" panose="02000503020000020003" pitchFamily="2" charset="0"/>
              </a:rPr>
              <a:t>uygarla</a:t>
            </a:r>
            <a:r>
              <a:rPr lang="tr-TR" altLang="en-US" sz="2000" dirty="0">
                <a:latin typeface="Avenir Book" panose="02000503020000020003" pitchFamily="2" charset="0"/>
              </a:rPr>
              <a:t>ş		kapı </a:t>
            </a:r>
            <a:r>
              <a:rPr lang="en-US" altLang="en-US" sz="2000" dirty="0">
                <a:latin typeface="Avenir Book" panose="02000503020000020003" pitchFamily="2" charset="0"/>
              </a:rPr>
              <a:t>/</a:t>
            </a:r>
            <a:r>
              <a:rPr lang="tr-TR" altLang="en-US" sz="2000" dirty="0">
                <a:latin typeface="Avenir Book" panose="02000503020000020003" pitchFamily="2" charset="0"/>
              </a:rPr>
              <a:t> </a:t>
            </a:r>
            <a:r>
              <a:rPr lang="en-US" altLang="en-US" sz="2000" dirty="0">
                <a:latin typeface="Avenir Book" panose="02000503020000020003" pitchFamily="2" charset="0"/>
              </a:rPr>
              <a:t>k</a:t>
            </a:r>
            <a:r>
              <a:rPr lang="tr-TR" altLang="en-US" sz="2000" dirty="0" err="1">
                <a:latin typeface="Avenir Book" panose="02000503020000020003" pitchFamily="2" charset="0"/>
              </a:rPr>
              <a:t>apıcı</a:t>
            </a:r>
            <a:r>
              <a:rPr lang="tr-TR" altLang="en-US" sz="2000" dirty="0">
                <a:latin typeface="Avenir Book" panose="02000503020000020003" pitchFamily="2" charset="0"/>
              </a:rPr>
              <a:t> 	</a:t>
            </a:r>
          </a:p>
          <a:p>
            <a:r>
              <a:rPr lang="tr-TR" altLang="en-US" sz="2000" dirty="0" err="1">
                <a:latin typeface="Avenir Book" panose="02000503020000020003" pitchFamily="2" charset="0"/>
              </a:rPr>
              <a:t>The</a:t>
            </a:r>
            <a:r>
              <a:rPr lang="tr-TR" altLang="en-US" sz="2000" dirty="0">
                <a:latin typeface="Avenir Book" panose="02000503020000020003" pitchFamily="2" charset="0"/>
              </a:rPr>
              <a:t> </a:t>
            </a:r>
            <a:r>
              <a:rPr lang="en-US" altLang="en-US" sz="2000" dirty="0">
                <a:latin typeface="Avenir Book" panose="02000503020000020003" pitchFamily="2" charset="0"/>
              </a:rPr>
              <a:t>irregular changes may happen with derivational affixes.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1750C-0EAA-0E63-6F45-41E1EF4D630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69256" y="626533"/>
            <a:ext cx="8650288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Inflectional and Derivational Morphology</a:t>
            </a:r>
          </a:p>
        </p:txBody>
      </p:sp>
    </p:spTree>
    <p:extLst>
      <p:ext uri="{BB962C8B-B14F-4D97-AF65-F5344CB8AC3E}">
        <p14:creationId xmlns:p14="http://schemas.microsoft.com/office/powerpoint/2010/main" val="2886650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EABD4E-B4E3-B1A5-2EA4-F9A4CC404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1032669"/>
            <a:ext cx="8610600" cy="3937000"/>
          </a:xfrm>
        </p:spPr>
      </p:pic>
    </p:spTree>
    <p:extLst>
      <p:ext uri="{BB962C8B-B14F-4D97-AF65-F5344CB8AC3E}">
        <p14:creationId xmlns:p14="http://schemas.microsoft.com/office/powerpoint/2010/main" val="3562345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with blue text&#10;&#10;Description automatically generated">
            <a:extLst>
              <a:ext uri="{FF2B5EF4-FFF2-40B4-BE49-F238E27FC236}">
                <a16:creationId xmlns:a16="http://schemas.microsoft.com/office/drawing/2014/main" id="{9D690A2F-4E2E-0C48-DA7C-8054CB7E5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6925" y="1186126"/>
            <a:ext cx="9770738" cy="4809744"/>
          </a:xfrm>
        </p:spPr>
      </p:pic>
    </p:spTree>
    <p:extLst>
      <p:ext uri="{BB962C8B-B14F-4D97-AF65-F5344CB8AC3E}">
        <p14:creationId xmlns:p14="http://schemas.microsoft.com/office/powerpoint/2010/main" val="1471924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>
            <a:extLst>
              <a:ext uri="{FF2B5EF4-FFF2-40B4-BE49-F238E27FC236}">
                <a16:creationId xmlns:a16="http://schemas.microsoft.com/office/drawing/2014/main" id="{88E32ADD-FABD-3A41-3F0B-94056915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00"/>
              <a:t>BİL711  Natural Language Processing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9C71BE26-A5F4-03D7-1687-368F3E66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A16050-6DC2-BA4B-83A2-F3A1F5C77B93}" type="slidenum">
              <a:rPr lang="en-US" altLang="en-US" sz="800"/>
              <a:pPr/>
              <a:t>29</a:t>
            </a:fld>
            <a:endParaRPr lang="en-US" altLang="en-US" sz="8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35E309FE-3A80-C674-6851-1334C1FAB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43339"/>
            <a:ext cx="10515600" cy="80838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Avenir Book" panose="02000503020000020003" pitchFamily="2" charset="0"/>
              </a:rPr>
              <a:t>English Inflectional Morphology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AB68431-733B-BFEF-648B-87022F56A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venir Book" panose="02000503020000020003" pitchFamily="2" charset="0"/>
              </a:rPr>
              <a:t>Nouns have simple inflectional morphology</a:t>
            </a:r>
            <a:r>
              <a:rPr lang="tr-TR" altLang="en-US" dirty="0">
                <a:latin typeface="Avenir Book" panose="02000503020000020003" pitchFamily="2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venir Book" panose="02000503020000020003" pitchFamily="2" charset="0"/>
              </a:rPr>
              <a:t>plural --   cat / cats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venir Book" panose="02000503020000020003" pitchFamily="2" charset="0"/>
              </a:rPr>
              <a:t>possessive --  John / John’s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venir Book" panose="02000503020000020003" pitchFamily="2" charset="0"/>
              </a:rPr>
              <a:t>Verbs have slightly more complex inflectional, but still relatively simple inflectional morphology.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venir Book" panose="02000503020000020003" pitchFamily="2" charset="0"/>
              </a:rPr>
              <a:t>past form --   walk / walked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venir Book" panose="02000503020000020003" pitchFamily="2" charset="0"/>
              </a:rPr>
              <a:t>past participle form --  walk / walked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venir Book" panose="02000503020000020003" pitchFamily="2" charset="0"/>
              </a:rPr>
              <a:t>gerund --  walk / walking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Avenir Book" panose="02000503020000020003" pitchFamily="2" charset="0"/>
              </a:rPr>
              <a:t>singular third person --  walk / walks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white background with red text&#10;&#10;Description automatically generated">
            <a:extLst>
              <a:ext uri="{FF2B5EF4-FFF2-40B4-BE49-F238E27FC236}">
                <a16:creationId xmlns:a16="http://schemas.microsoft.com/office/drawing/2014/main" id="{3319B63B-346E-BD71-22CA-D78CE95D7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557" y="499165"/>
            <a:ext cx="7692886" cy="430028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6DE5E8-C179-9A56-318B-78798CF54EE1}"/>
              </a:ext>
            </a:extLst>
          </p:cNvPr>
          <p:cNvSpPr txBox="1"/>
          <p:nvPr/>
        </p:nvSpPr>
        <p:spPr>
          <a:xfrm>
            <a:off x="2594272" y="5650949"/>
            <a:ext cx="7003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What could be some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57599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4BEB05F2-FE58-57B4-901C-B3E536C3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800"/>
              <a:t>BİL711  Natural Language Processing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AC27D3B4-2D42-4D9B-B674-391CF48E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76BB2C-15ED-DC46-9506-182F4C000F84}" type="slidenum">
              <a:rPr lang="en-US" altLang="en-US" sz="800"/>
              <a:pPr/>
              <a:t>30</a:t>
            </a:fld>
            <a:endParaRPr lang="en-US" altLang="en-US" sz="8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98483733-1C24-0C81-83D2-B3AB12295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1038"/>
            <a:ext cx="10515600" cy="776702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Avenir Book" panose="02000503020000020003" pitchFamily="2" charset="0"/>
              </a:rPr>
              <a:t>English Derivational Morphology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E741C517-F221-8DE3-9BBB-F4CF4C14C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venir Book" panose="02000503020000020003" pitchFamily="2" charset="0"/>
              </a:rPr>
              <a:t>Some English derivational affixes</a:t>
            </a:r>
          </a:p>
          <a:p>
            <a:pPr lvl="1"/>
            <a:r>
              <a:rPr lang="en-US" altLang="en-US" dirty="0">
                <a:latin typeface="Avenir Book" panose="02000503020000020003" pitchFamily="2" charset="0"/>
              </a:rPr>
              <a:t>-</a:t>
            </a:r>
            <a:r>
              <a:rPr lang="en-US" altLang="en-US" dirty="0" err="1">
                <a:latin typeface="Avenir Book" panose="02000503020000020003" pitchFamily="2" charset="0"/>
              </a:rPr>
              <a:t>ation</a:t>
            </a:r>
            <a:r>
              <a:rPr lang="en-US" altLang="en-US" dirty="0">
                <a:latin typeface="Avenir Book" panose="02000503020000020003" pitchFamily="2" charset="0"/>
              </a:rPr>
              <a:t> :  transport / transportation</a:t>
            </a:r>
          </a:p>
          <a:p>
            <a:pPr lvl="1"/>
            <a:r>
              <a:rPr lang="en-US" altLang="en-US" dirty="0">
                <a:latin typeface="Avenir Book" panose="02000503020000020003" pitchFamily="2" charset="0"/>
              </a:rPr>
              <a:t>-er : kill / killer</a:t>
            </a:r>
          </a:p>
          <a:p>
            <a:pPr lvl="1"/>
            <a:r>
              <a:rPr lang="en-US" altLang="en-US" dirty="0">
                <a:latin typeface="Avenir Book" panose="02000503020000020003" pitchFamily="2" charset="0"/>
              </a:rPr>
              <a:t>-ness :  fuzzy / fuzziness</a:t>
            </a:r>
          </a:p>
          <a:p>
            <a:pPr lvl="1"/>
            <a:r>
              <a:rPr lang="en-US" altLang="en-US" dirty="0">
                <a:latin typeface="Avenir Book" panose="02000503020000020003" pitchFamily="2" charset="0"/>
              </a:rPr>
              <a:t>-al :  computation / computational</a:t>
            </a:r>
          </a:p>
          <a:p>
            <a:pPr lvl="1"/>
            <a:r>
              <a:rPr lang="en-US" altLang="en-US" dirty="0">
                <a:latin typeface="Avenir Book" panose="02000503020000020003" pitchFamily="2" charset="0"/>
              </a:rPr>
              <a:t>-able :  break / breakable</a:t>
            </a:r>
          </a:p>
          <a:p>
            <a:pPr lvl="1"/>
            <a:r>
              <a:rPr lang="en-US" altLang="en-US" dirty="0">
                <a:latin typeface="Avenir Book" panose="02000503020000020003" pitchFamily="2" charset="0"/>
              </a:rPr>
              <a:t>-less :  help / helpless</a:t>
            </a:r>
          </a:p>
          <a:p>
            <a:pPr lvl="1"/>
            <a:r>
              <a:rPr lang="en-US" altLang="en-US" dirty="0">
                <a:latin typeface="Avenir Book" panose="02000503020000020003" pitchFamily="2" charset="0"/>
              </a:rPr>
              <a:t>un :  do / undo</a:t>
            </a:r>
          </a:p>
          <a:p>
            <a:pPr lvl="1"/>
            <a:r>
              <a:rPr lang="en-US" altLang="en-US" dirty="0">
                <a:latin typeface="Avenir Book" panose="02000503020000020003" pitchFamily="2" charset="0"/>
              </a:rPr>
              <a:t>re :  try / retry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9724F-26B9-1AF9-EF3E-4D075579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Stemming</a:t>
            </a:r>
          </a:p>
        </p:txBody>
      </p:sp>
      <p:pic>
        <p:nvPicPr>
          <p:cNvPr id="5" name="Content Placeholder 4" descr="A screenshot of a white text&#10;&#10;Description automatically generated">
            <a:extLst>
              <a:ext uri="{FF2B5EF4-FFF2-40B4-BE49-F238E27FC236}">
                <a16:creationId xmlns:a16="http://schemas.microsoft.com/office/drawing/2014/main" id="{90740074-B8D1-9EA6-ADE2-88ECADCFF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0587" y="643466"/>
            <a:ext cx="649415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1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129B026-9F31-4FDD-98B9-1115952C0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801" y="826557"/>
            <a:ext cx="9969666" cy="5527043"/>
          </a:xfrm>
        </p:spPr>
      </p:pic>
    </p:spTree>
    <p:extLst>
      <p:ext uri="{BB962C8B-B14F-4D97-AF65-F5344CB8AC3E}">
        <p14:creationId xmlns:p14="http://schemas.microsoft.com/office/powerpoint/2010/main" val="2411588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A5396696-F0AA-727C-8D0C-DD8FA06C2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486" y="1974149"/>
            <a:ext cx="5325150" cy="4351338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505D7E0-1048-B9FE-E650-81688E5EA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1038"/>
            <a:ext cx="10515600" cy="750198"/>
          </a:xfrm>
        </p:spPr>
        <p:txBody>
          <a:bodyPr/>
          <a:lstStyle/>
          <a:p>
            <a:pPr algn="ctr"/>
            <a:r>
              <a:rPr lang="en-US" altLang="en-US" b="1" dirty="0"/>
              <a:t>Porter Stemmer</a:t>
            </a:r>
          </a:p>
        </p:txBody>
      </p:sp>
    </p:spTree>
    <p:extLst>
      <p:ext uri="{BB962C8B-B14F-4D97-AF65-F5344CB8AC3E}">
        <p14:creationId xmlns:p14="http://schemas.microsoft.com/office/powerpoint/2010/main" val="1874362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ictionary&#10;&#10;Description automatically generated">
            <a:extLst>
              <a:ext uri="{FF2B5EF4-FFF2-40B4-BE49-F238E27FC236}">
                <a16:creationId xmlns:a16="http://schemas.microsoft.com/office/drawing/2014/main" id="{B5992DC7-C3DC-7B8B-9925-24ABFC791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482" y="1148292"/>
            <a:ext cx="9283036" cy="4812241"/>
          </a:xfrm>
        </p:spPr>
      </p:pic>
    </p:spTree>
    <p:extLst>
      <p:ext uri="{BB962C8B-B14F-4D97-AF65-F5344CB8AC3E}">
        <p14:creationId xmlns:p14="http://schemas.microsoft.com/office/powerpoint/2010/main" val="1932301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8FC354F-E22E-8F1B-F724-6017EF507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381" y="711993"/>
            <a:ext cx="8587486" cy="5434013"/>
          </a:xfrm>
        </p:spPr>
      </p:pic>
    </p:spTree>
    <p:extLst>
      <p:ext uri="{BB962C8B-B14F-4D97-AF65-F5344CB8AC3E}">
        <p14:creationId xmlns:p14="http://schemas.microsoft.com/office/powerpoint/2010/main" val="2367557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9B45E1-1837-74D3-3A84-A5BBC0D75E3E}"/>
              </a:ext>
            </a:extLst>
          </p:cNvPr>
          <p:cNvSpPr txBox="1"/>
          <p:nvPr/>
        </p:nvSpPr>
        <p:spPr>
          <a:xfrm>
            <a:off x="1049867" y="1820614"/>
            <a:ext cx="103970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7030A0"/>
                </a:solidFill>
                <a:latin typeface="Avenir Book" panose="02000503020000020003" pitchFamily="2" charset="0"/>
              </a:rPr>
              <a:t>Tokenization: </a:t>
            </a:r>
            <a:r>
              <a:rPr lang="en-US" sz="2600" dirty="0">
                <a:solidFill>
                  <a:srgbClr val="05192D"/>
                </a:solidFill>
                <a:latin typeface="Avenir Book" panose="02000503020000020003" pitchFamily="2" charset="0"/>
              </a:rPr>
              <a:t>P</a:t>
            </a:r>
            <a:r>
              <a:rPr lang="en-US" sz="2600" b="0" i="0" u="none" strike="noStrike" dirty="0">
                <a:solidFill>
                  <a:srgbClr val="05192D"/>
                </a:solidFill>
                <a:effectLst/>
                <a:latin typeface="Avenir Book" panose="02000503020000020003" pitchFamily="2" charset="0"/>
              </a:rPr>
              <a:t>rocess of converting a sequence of text into smaller parts, known as </a:t>
            </a:r>
            <a:r>
              <a:rPr lang="en-US" sz="2600" b="1" i="0" u="none" strike="noStrike" dirty="0">
                <a:solidFill>
                  <a:srgbClr val="05192D"/>
                </a:solidFill>
                <a:effectLst/>
                <a:latin typeface="Avenir Book" panose="02000503020000020003" pitchFamily="2" charset="0"/>
              </a:rPr>
              <a:t>tokens</a:t>
            </a:r>
            <a:r>
              <a:rPr lang="en-US" sz="2600" b="0" i="0" u="none" strike="noStrike" dirty="0">
                <a:solidFill>
                  <a:srgbClr val="05192D"/>
                </a:solidFill>
                <a:effectLst/>
                <a:latin typeface="Avenir Book" panose="02000503020000020003" pitchFamily="2" charset="0"/>
              </a:rPr>
              <a:t>. </a:t>
            </a:r>
          </a:p>
          <a:p>
            <a:endParaRPr lang="en-US" sz="2600" dirty="0">
              <a:solidFill>
                <a:srgbClr val="05192D"/>
              </a:solidFill>
              <a:latin typeface="Avenir Book" panose="02000503020000020003" pitchFamily="2" charset="0"/>
            </a:endParaRPr>
          </a:p>
          <a:p>
            <a:r>
              <a:rPr lang="en-US" sz="2600" b="1" i="0" u="none" strike="noStrike" dirty="0">
                <a:solidFill>
                  <a:srgbClr val="05192D"/>
                </a:solidFill>
                <a:effectLst/>
                <a:latin typeface="Avenir Book" panose="02000503020000020003" pitchFamily="2" charset="0"/>
              </a:rPr>
              <a:t>Needed for search engines, machine translation, etc.</a:t>
            </a:r>
            <a:endParaRPr lang="en-US" sz="2600" dirty="0"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19676-65E4-39A0-BF1E-282BF30AFEEA}"/>
              </a:ext>
            </a:extLst>
          </p:cNvPr>
          <p:cNvSpPr txBox="1"/>
          <p:nvPr/>
        </p:nvSpPr>
        <p:spPr>
          <a:xfrm>
            <a:off x="2599268" y="4191000"/>
            <a:ext cx="72982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rgbClr val="05192D"/>
                </a:solidFill>
                <a:effectLst/>
                <a:latin typeface="Avenir Book" panose="02000503020000020003" pitchFamily="2" charset="0"/>
              </a:rPr>
              <a:t>Let's consider the sentence, "Chatbots are helpful”</a:t>
            </a:r>
          </a:p>
          <a:p>
            <a:endParaRPr lang="en-US" sz="2000" b="1" dirty="0">
              <a:solidFill>
                <a:srgbClr val="05192D"/>
              </a:solidFill>
              <a:latin typeface="Avenir Book" panose="02000503020000020003" pitchFamily="2" charset="0"/>
            </a:endParaRPr>
          </a:p>
          <a:p>
            <a:endParaRPr lang="en-US" sz="2000" b="1" dirty="0">
              <a:solidFill>
                <a:srgbClr val="05192D"/>
              </a:solidFill>
              <a:latin typeface="Avenir Book" panose="02000503020000020003" pitchFamily="2" charset="0"/>
            </a:endParaRPr>
          </a:p>
          <a:p>
            <a:r>
              <a:rPr lang="en-US" sz="2000" b="1" dirty="0">
                <a:solidFill>
                  <a:srgbClr val="05192D"/>
                </a:solidFill>
                <a:latin typeface="Avenir Book" panose="02000503020000020003" pitchFamily="2" charset="0"/>
              </a:rPr>
              <a:t>Simple and obvious way is to use </a:t>
            </a:r>
            <a:r>
              <a:rPr lang="en-US" sz="2000" b="1" i="1" dirty="0">
                <a:solidFill>
                  <a:srgbClr val="05192D"/>
                </a:solidFill>
                <a:latin typeface="Avenir Book" panose="02000503020000020003" pitchFamily="2" charset="0"/>
              </a:rPr>
              <a:t>Space </a:t>
            </a:r>
            <a:r>
              <a:rPr lang="en-US" sz="2000" b="1" dirty="0">
                <a:solidFill>
                  <a:srgbClr val="05192D"/>
                </a:solidFill>
                <a:latin typeface="Avenir Book" panose="02000503020000020003" pitchFamily="2" charset="0"/>
              </a:rPr>
              <a:t>character-</a:t>
            </a:r>
          </a:p>
          <a:p>
            <a:endParaRPr lang="en-US" sz="2000" b="1" dirty="0">
              <a:solidFill>
                <a:srgbClr val="05192D"/>
              </a:solidFill>
              <a:latin typeface="Avenir Book" panose="02000503020000020003" pitchFamily="2" charset="0"/>
            </a:endParaRPr>
          </a:p>
          <a:p>
            <a:r>
              <a:rPr lang="en-US" sz="2000" b="0" i="0" u="none" strike="noStrike" dirty="0">
                <a:solidFill>
                  <a:srgbClr val="05192D"/>
                </a:solidFill>
                <a:effectLst/>
                <a:latin typeface="Avenir Book" panose="02000503020000020003" pitchFamily="2" charset="0"/>
              </a:rPr>
              <a:t>["Chatbots", "are", "helpful"].</a:t>
            </a:r>
            <a:endParaRPr lang="en-US" sz="2000" b="1" dirty="0">
              <a:solidFill>
                <a:srgbClr val="05192D"/>
              </a:solidFill>
              <a:latin typeface="Avenir Book" panose="02000503020000020003" pitchFamily="2" charset="0"/>
            </a:endParaRPr>
          </a:p>
          <a:p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3B202-C6B2-1F2D-AB04-76CA7CDDCAF2}"/>
              </a:ext>
            </a:extLst>
          </p:cNvPr>
          <p:cNvSpPr txBox="1"/>
          <p:nvPr/>
        </p:nvSpPr>
        <p:spPr>
          <a:xfrm>
            <a:off x="0" y="81784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venir Book" panose="02000503020000020003" pitchFamily="2" charset="0"/>
              </a:rPr>
              <a:t>Tokenization </a:t>
            </a:r>
          </a:p>
        </p:txBody>
      </p:sp>
    </p:spTree>
    <p:extLst>
      <p:ext uri="{BB962C8B-B14F-4D97-AF65-F5344CB8AC3E}">
        <p14:creationId xmlns:p14="http://schemas.microsoft.com/office/powerpoint/2010/main" val="118762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E649-CDFE-C5E4-F0A1-CBB645E2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volini" panose="020B0604020202020204" pitchFamily="34" charset="0"/>
                <a:cs typeface="Cavolini" panose="020B0604020202020204" pitchFamily="34" charset="0"/>
              </a:rPr>
              <a:t>Wait! , not so simple…..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1E1A-4B8B-D188-066C-C3B9F97C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5192D"/>
                </a:solidFill>
                <a:latin typeface="Avenir Book" panose="02000503020000020003" pitchFamily="2" charset="0"/>
              </a:rPr>
              <a:t>What about the following sentence-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5192D"/>
                </a:solidFill>
                <a:latin typeface="Avenir Book" panose="02000503020000020003" pitchFamily="2" charset="0"/>
              </a:rPr>
              <a:t>“There was an earthquake near D.C. You could even feel it in Philadelphia, New York, etc. “</a:t>
            </a:r>
          </a:p>
          <a:p>
            <a:pPr marL="0" indent="0">
              <a:buNone/>
            </a:pPr>
            <a:endParaRPr lang="en-US" sz="2400" b="1" dirty="0">
              <a:solidFill>
                <a:srgbClr val="05192D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5192D"/>
                </a:solidFill>
                <a:latin typeface="Avenir Book" panose="02000503020000020003" pitchFamily="2" charset="0"/>
              </a:rPr>
              <a:t>What we will get-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5192D"/>
                </a:solidFill>
                <a:latin typeface="Avenir Book" panose="02000503020000020003" pitchFamily="2" charset="0"/>
              </a:rPr>
              <a:t>[There’, ‘was’, ‘an’,  ‘earthquake’, ‘near’, ‘D.C.’, You’, ‘could’, ‘even’, ‘feel’, ‘it’, ‘in’ ‘</a:t>
            </a:r>
            <a:r>
              <a:rPr lang="en-US" sz="2400" dirty="0">
                <a:latin typeface="Avenir Book" panose="02000503020000020003" pitchFamily="2" charset="0"/>
              </a:rPr>
              <a:t>Philadelphia</a:t>
            </a:r>
            <a:r>
              <a:rPr lang="en-US" sz="2400" dirty="0">
                <a:solidFill>
                  <a:srgbClr val="C00000"/>
                </a:solidFill>
                <a:latin typeface="Avenir Book" panose="02000503020000020003" pitchFamily="2" charset="0"/>
              </a:rPr>
              <a:t>,’ </a:t>
            </a:r>
            <a:r>
              <a:rPr lang="en-US" sz="2400" dirty="0">
                <a:solidFill>
                  <a:srgbClr val="05192D"/>
                </a:solidFill>
                <a:latin typeface="Avenir Book" panose="02000503020000020003" pitchFamily="2" charset="0"/>
              </a:rPr>
              <a:t>, </a:t>
            </a:r>
            <a:r>
              <a:rPr lang="en-US" sz="2400" dirty="0">
                <a:latin typeface="Avenir Book" panose="02000503020000020003" pitchFamily="2" charset="0"/>
              </a:rPr>
              <a:t>‘</a:t>
            </a:r>
            <a:r>
              <a:rPr lang="en-US" sz="2400" dirty="0">
                <a:solidFill>
                  <a:srgbClr val="C00000"/>
                </a:solidFill>
                <a:latin typeface="Avenir Book" panose="02000503020000020003" pitchFamily="2" charset="0"/>
              </a:rPr>
              <a:t>New</a:t>
            </a:r>
            <a:r>
              <a:rPr lang="en-US" sz="2400" dirty="0">
                <a:latin typeface="Avenir Book" panose="02000503020000020003" pitchFamily="2" charset="0"/>
              </a:rPr>
              <a:t>’,  </a:t>
            </a:r>
            <a:r>
              <a:rPr lang="en-US" sz="2400" dirty="0">
                <a:solidFill>
                  <a:srgbClr val="C00000"/>
                </a:solidFill>
                <a:latin typeface="Avenir Book" panose="02000503020000020003" pitchFamily="2" charset="0"/>
              </a:rPr>
              <a:t>‘York,’ </a:t>
            </a:r>
            <a:r>
              <a:rPr lang="en-US" sz="2400" dirty="0">
                <a:solidFill>
                  <a:srgbClr val="05192D"/>
                </a:solidFill>
                <a:latin typeface="Avenir Book" panose="02000503020000020003" pitchFamily="2" charset="0"/>
              </a:rPr>
              <a:t>, ‘</a:t>
            </a:r>
            <a:r>
              <a:rPr lang="en-US" sz="2400" dirty="0">
                <a:solidFill>
                  <a:srgbClr val="C00000"/>
                </a:solidFill>
                <a:latin typeface="Avenir Book" panose="02000503020000020003" pitchFamily="2" charset="0"/>
              </a:rPr>
              <a:t>etc.</a:t>
            </a:r>
            <a:r>
              <a:rPr lang="en-US" sz="2400" dirty="0">
                <a:solidFill>
                  <a:srgbClr val="05192D"/>
                </a:solidFill>
                <a:latin typeface="Avenir Book" panose="02000503020000020003" pitchFamily="2" charset="0"/>
              </a:rPr>
              <a:t>’ </a:t>
            </a:r>
            <a:r>
              <a:rPr lang="en-US" sz="2400" b="1" dirty="0">
                <a:solidFill>
                  <a:srgbClr val="05192D"/>
                </a:solidFill>
                <a:latin typeface="Avenir Book" panose="02000503020000020003" pitchFamily="2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Avenir Book" panose="02000503020000020003" pitchFamily="2" charset="0"/>
              </a:rPr>
              <a:t>What we want-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5192D"/>
                </a:solidFill>
                <a:latin typeface="Avenir Book" panose="02000503020000020003" pitchFamily="2" charset="0"/>
              </a:rPr>
              <a:t>[</a:t>
            </a:r>
            <a:r>
              <a:rPr lang="en-US" sz="2400" dirty="0">
                <a:latin typeface="Avenir Book" panose="02000503020000020003" pitchFamily="2" charset="0"/>
              </a:rPr>
              <a:t>There’, ‘was’, ‘an’,  ‘earthquake’, ‘near’, ‘D.C.’, You could even feel it in ‘Philadelphia’ , ‘New York’ , ‘</a:t>
            </a:r>
            <a:r>
              <a:rPr lang="en-US" sz="2400" dirty="0" err="1">
                <a:latin typeface="Avenir Book" panose="02000503020000020003" pitchFamily="2" charset="0"/>
              </a:rPr>
              <a:t>etc</a:t>
            </a:r>
            <a:r>
              <a:rPr lang="en-US" sz="2400" dirty="0">
                <a:latin typeface="Avenir Book" panose="02000503020000020003" pitchFamily="2" charset="0"/>
              </a:rPr>
              <a:t>’ </a:t>
            </a:r>
            <a:r>
              <a:rPr lang="en-US" sz="2400" b="1" dirty="0">
                <a:solidFill>
                  <a:srgbClr val="05192D"/>
                </a:solidFill>
                <a:latin typeface="Avenir Book" panose="02000503020000020003" pitchFamily="2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8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5EF4-E888-6C30-BA17-E5BD2353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Book" panose="02000503020000020003" pitchFamily="2" charset="0"/>
              </a:rPr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BAC1-2111-68DA-9F07-271691D9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5192D"/>
                </a:solidFill>
                <a:effectLst/>
                <a:latin typeface="Avenir Book" panose="02000503020000020003" pitchFamily="2" charset="0"/>
              </a:rPr>
              <a:t>Language is inherently ambiguous. Consider the sentence "Flying planes can be dangerous." </a:t>
            </a:r>
          </a:p>
          <a:p>
            <a:endParaRPr lang="en-US" b="0" i="0" u="none" strike="noStrike" dirty="0">
              <a:solidFill>
                <a:srgbClr val="05192D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b="0" i="0" u="none" strike="noStrike" dirty="0">
                <a:solidFill>
                  <a:srgbClr val="05192D"/>
                </a:solidFill>
                <a:effectLst/>
                <a:latin typeface="Avenir Book" panose="02000503020000020003" pitchFamily="2" charset="0"/>
              </a:rPr>
              <a:t>Depending on how it's tokenized and interpreted, it could mean that the 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act of piloting planes is risky </a:t>
            </a:r>
            <a:r>
              <a:rPr lang="en-US" b="0" i="0" u="none" strike="noStrike" dirty="0">
                <a:solidFill>
                  <a:srgbClr val="05192D"/>
                </a:solidFill>
                <a:effectLst/>
                <a:latin typeface="Avenir Book" panose="02000503020000020003" pitchFamily="2" charset="0"/>
              </a:rPr>
              <a:t>or that 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planes in flight pose a danger</a:t>
            </a:r>
            <a:r>
              <a:rPr lang="en-US" b="0" i="0" u="none" strike="noStrike" dirty="0">
                <a:solidFill>
                  <a:srgbClr val="05192D"/>
                </a:solidFill>
                <a:effectLst/>
                <a:latin typeface="Avenir Book" panose="02000503020000020003" pitchFamily="2" charset="0"/>
              </a:rPr>
              <a:t>. Such ambiguities can lead to vastly different interpretations.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A1AE8-8932-2339-26C2-F7A32E61AE98}"/>
              </a:ext>
            </a:extLst>
          </p:cNvPr>
          <p:cNvSpPr txBox="1"/>
          <p:nvPr/>
        </p:nvSpPr>
        <p:spPr>
          <a:xfrm>
            <a:off x="186267" y="6492875"/>
            <a:ext cx="12395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www.datacamp.com</a:t>
            </a:r>
            <a:r>
              <a:rPr lang="en-US" sz="1100" dirty="0"/>
              <a:t>/blog/what-is-tokenization#:~:text=Here%27s%20a%20deeper%20dive%20into%20some%20of%20these,Texts%20often%20contain%20more%20than%20just%20words.%20</a:t>
            </a:r>
          </a:p>
        </p:txBody>
      </p:sp>
    </p:spTree>
    <p:extLst>
      <p:ext uri="{BB962C8B-B14F-4D97-AF65-F5344CB8AC3E}">
        <p14:creationId xmlns:p14="http://schemas.microsoft.com/office/powerpoint/2010/main" val="317156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E5B9-C211-5533-468A-E31D671D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Structural ambiguity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also known as 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</a:rPr>
              <a:t>syntactic ambiguity,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occurs when the structure or syntax of a sentence allows for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multiple interpretations or meanings.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This ambiguity arises from the way words and phrases are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arranged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in a sentence, leading to more than 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one possible parse or understanding.</a:t>
            </a:r>
            <a:endParaRPr lang="en-US" dirty="0">
              <a:solidFill>
                <a:srgbClr val="C00000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3F5C7C-CE44-118E-911E-1EF909C6D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  <a:latin typeface="Avenir Book" panose="02000503020000020003" pitchFamily="2" charset="0"/>
              </a:rPr>
              <a:t>Structural Ambiguity:</a:t>
            </a:r>
          </a:p>
        </p:txBody>
      </p:sp>
    </p:spTree>
    <p:extLst>
      <p:ext uri="{BB962C8B-B14F-4D97-AF65-F5344CB8AC3E}">
        <p14:creationId xmlns:p14="http://schemas.microsoft.com/office/powerpoint/2010/main" val="32281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B15ABFB4-F95E-7095-894B-F71D8C2A4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439" y="2089547"/>
            <a:ext cx="10082056" cy="40674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3CEF1-C404-106F-4E32-611C7AFCC4EA}"/>
              </a:ext>
            </a:extLst>
          </p:cNvPr>
          <p:cNvSpPr txBox="1"/>
          <p:nvPr/>
        </p:nvSpPr>
        <p:spPr>
          <a:xfrm>
            <a:off x="919506" y="965199"/>
            <a:ext cx="1946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C00000"/>
                </a:solidFill>
                <a:latin typeface="Avenir Book" panose="02000503020000020003" pitchFamily="2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30221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90AFBC83-478D-81FC-17CD-86F89D82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08" y="4484553"/>
            <a:ext cx="9778249" cy="230832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96637D-5948-344F-23DB-64EC7C24A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6533" y="755139"/>
            <a:ext cx="11565467" cy="54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latin typeface="Avenir Book" panose="02000503020000020003" pitchFamily="2" charset="0"/>
              </a:rPr>
              <a:t>Lexical Ambiguity: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ACE77-97A8-C67C-3615-446D5D16F237}"/>
              </a:ext>
            </a:extLst>
          </p:cNvPr>
          <p:cNvSpPr txBox="1"/>
          <p:nvPr/>
        </p:nvSpPr>
        <p:spPr>
          <a:xfrm>
            <a:off x="626533" y="1632527"/>
            <a:ext cx="10426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Lexical ambiguity occurs when </a:t>
            </a:r>
            <a:r>
              <a:rPr lang="en-US" sz="2400" b="0" i="0" u="none" strike="noStrike" dirty="0">
                <a:solidFill>
                  <a:srgbClr val="0070C0"/>
                </a:solidFill>
                <a:effectLst/>
                <a:latin typeface="Avenir Book" panose="02000503020000020003" pitchFamily="2" charset="0"/>
              </a:rPr>
              <a:t>a word or phrase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has </a:t>
            </a: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multiple meanings,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and </a:t>
            </a: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it's unclear which specific meaning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is intended in a particular context. </a:t>
            </a:r>
          </a:p>
          <a:p>
            <a:endParaRPr lang="en-US" sz="24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Unlike structural ambiguity, which is related to the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sentence structure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and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how words are arranged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lexical ambiguity is associated with the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inherent multiple meanings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of individual words or expressions.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6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1478</Words>
  <Application>Microsoft Macintosh PowerPoint</Application>
  <PresentationFormat>Widescreen</PresentationFormat>
  <Paragraphs>159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Avenir Book</vt:lpstr>
      <vt:lpstr>Calibri</vt:lpstr>
      <vt:lpstr>Calibri Light</vt:lpstr>
      <vt:lpstr>Cavolini</vt:lpstr>
      <vt:lpstr>Courier New</vt:lpstr>
      <vt:lpstr>Söhne</vt:lpstr>
      <vt:lpstr>Wingdings</vt:lpstr>
      <vt:lpstr>Office Theme</vt:lpstr>
      <vt:lpstr>  COMP-7150 Natural Language Processing  Instructor: Salim Sazzed Department of Computer Science University of Memphis   </vt:lpstr>
      <vt:lpstr>PowerPoint Presentation</vt:lpstr>
      <vt:lpstr>PowerPoint Presentation</vt:lpstr>
      <vt:lpstr>PowerPoint Presentation</vt:lpstr>
      <vt:lpstr>Wait! , not so simple…..</vt:lpstr>
      <vt:lpstr>Ambiguity</vt:lpstr>
      <vt:lpstr>Structural Ambiguity:</vt:lpstr>
      <vt:lpstr>PowerPoint Presentation</vt:lpstr>
      <vt:lpstr>Lexical Ambiguity:</vt:lpstr>
      <vt:lpstr>Referential Ambiguity</vt:lpstr>
      <vt:lpstr>PowerPoint Presentation</vt:lpstr>
      <vt:lpstr>Task: Part-of-speech tagging</vt:lpstr>
      <vt:lpstr>Wait! , not so simple…..</vt:lpstr>
      <vt:lpstr>Main Components of a Language</vt:lpstr>
      <vt:lpstr>Phonetics and Phonology</vt:lpstr>
      <vt:lpstr>Morphology</vt:lpstr>
      <vt:lpstr>Syntax</vt:lpstr>
      <vt:lpstr>Semantics</vt:lpstr>
      <vt:lpstr>Pragmatics</vt:lpstr>
      <vt:lpstr>Discourse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English Inflectional Morphology</vt:lpstr>
      <vt:lpstr>English Derivational Morphology</vt:lpstr>
      <vt:lpstr>Stemming</vt:lpstr>
      <vt:lpstr>PowerPoint Presentation</vt:lpstr>
      <vt:lpstr>Porter Stemmer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SAZZED, SALIM</dc:creator>
  <cp:lastModifiedBy>SAZZED, SALIM</cp:lastModifiedBy>
  <cp:revision>113</cp:revision>
  <dcterms:created xsi:type="dcterms:W3CDTF">2024-01-03T07:04:05Z</dcterms:created>
  <dcterms:modified xsi:type="dcterms:W3CDTF">2024-02-02T06:40:48Z</dcterms:modified>
</cp:coreProperties>
</file>