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430" r:id="rId3"/>
    <p:sldId id="431" r:id="rId4"/>
    <p:sldId id="429" r:id="rId5"/>
    <p:sldId id="432" r:id="rId6"/>
    <p:sldId id="272" r:id="rId7"/>
    <p:sldId id="273" r:id="rId8"/>
    <p:sldId id="274" r:id="rId9"/>
    <p:sldId id="275" r:id="rId10"/>
    <p:sldId id="276" r:id="rId11"/>
    <p:sldId id="277" r:id="rId12"/>
    <p:sldId id="433" r:id="rId13"/>
    <p:sldId id="271" r:id="rId14"/>
    <p:sldId id="257" r:id="rId15"/>
    <p:sldId id="268" r:id="rId16"/>
    <p:sldId id="258" r:id="rId17"/>
    <p:sldId id="269" r:id="rId18"/>
    <p:sldId id="262" r:id="rId19"/>
    <p:sldId id="264" r:id="rId20"/>
    <p:sldId id="259" r:id="rId21"/>
    <p:sldId id="260" r:id="rId22"/>
    <p:sldId id="261" r:id="rId23"/>
    <p:sldId id="265" r:id="rId24"/>
    <p:sldId id="266" r:id="rId25"/>
    <p:sldId id="270" r:id="rId26"/>
    <p:sldId id="267" r:id="rId27"/>
    <p:sldId id="434" r:id="rId28"/>
    <p:sldId id="435" r:id="rId29"/>
    <p:sldId id="438" r:id="rId30"/>
    <p:sldId id="439" r:id="rId31"/>
    <p:sldId id="440" r:id="rId32"/>
    <p:sldId id="441" r:id="rId33"/>
    <p:sldId id="442" r:id="rId34"/>
    <p:sldId id="43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266"/>
  </p:normalViewPr>
  <p:slideViewPr>
    <p:cSldViewPr snapToGrid="0">
      <p:cViewPr varScale="1">
        <p:scale>
          <a:sx n="96" d="100"/>
          <a:sy n="96" d="100"/>
        </p:scale>
        <p:origin x="8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D3B1-3ED1-0CE4-34E0-7021EFB58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6879A-DA6F-A41C-512B-10DC1B17A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24C66-6CE4-D1B5-65AB-6F7F367E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0C58-7DB7-7442-BA81-D56BF248E96C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3267E-3DCD-027C-1F74-FCBD4788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38D43-9AC3-7F4A-F986-465058F8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35FE-616A-C542-A876-BCE1C175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3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D7DA-A434-F66D-4F6E-5D218F3A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91E98-5F71-B3EA-36F8-47503E1C1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466C9-C552-C14E-2C9B-70AB4DC3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0C58-7DB7-7442-BA81-D56BF248E96C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A469A-2887-7838-F79E-A395015F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CCA00-93BD-DC32-9E6E-363DACA6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35FE-616A-C542-A876-BCE1C175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5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3F6CC-4FF6-4FF9-48B1-AFCCD02792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8C925-6450-29BD-B2FB-BD52ECF2A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B3B3-7925-8163-949F-C2376B40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0C58-7DB7-7442-BA81-D56BF248E96C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E4A7E-21D2-247D-ECA8-7C10D771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03F6-5333-F4F0-207F-7D645F94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35FE-616A-C542-A876-BCE1C175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2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8C31-39CF-55FA-DDAF-2EDCDC66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06420-148E-ACB9-FF75-5BC18D8B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00AD9-D12A-6632-E36B-E595460F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0C58-7DB7-7442-BA81-D56BF248E96C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E1CF2-28E4-E83F-2CDA-4CD42E859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4A772-130F-6553-770A-72D0275A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35FE-616A-C542-A876-BCE1C175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C1D6-43F6-5E59-3CA0-EC0A8A22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B8EC8-FFDE-1CFE-C52E-A27947099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53F80-270D-D58D-C9E7-36EBCB56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0C58-7DB7-7442-BA81-D56BF248E96C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0F73B-36C7-E12D-8A4E-B446F56A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217CE-6735-9CF2-A48C-99C2CAAF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35FE-616A-C542-A876-BCE1C175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49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C713-A8E3-C21F-CC7E-BE326389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1F9D-2242-D8AA-8ACE-8A0AF1F52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FA3E6-A820-D5F5-810D-72A7B8E40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25CEB-CD96-4610-CEB3-844ABBBE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0C58-7DB7-7442-BA81-D56BF248E96C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53752-9F44-3028-535A-FFB6A6D8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0CCAB-2C2D-6C8D-CF67-FC95406A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35FE-616A-C542-A876-BCE1C175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1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BA90-6C95-12B0-C65A-D8B71678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6801D-2AAE-A84D-5911-2B9E3571D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FE58C-628C-4E45-98E2-1318A2E88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2E2E9-C31E-EFB2-AAEC-2ED216E97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3D33E-26B2-1EBC-7AC8-2A6DE98B5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FF991-0915-7B1A-30E7-BA8FE017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0C58-7DB7-7442-BA81-D56BF248E96C}" type="datetimeFigureOut">
              <a:rPr lang="en-US" smtClean="0"/>
              <a:t>2/2/24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A1044-EB03-21CF-5AD2-883DA262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079D4-1316-5632-20F5-91EC2FD8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35FE-616A-C542-A876-BCE1C175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5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EE27-F926-E4D1-FDCB-47F6103A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97FFA-7F55-C75B-A83C-52621491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0C58-7DB7-7442-BA81-D56BF248E96C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5CABF-4EE9-F6C2-96E7-6682DAA03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9C801-4032-CA60-7203-BC50138A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35FE-616A-C542-A876-BCE1C175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2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D17821-807F-41C5-E89A-4DBCC7C4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0C58-7DB7-7442-BA81-D56BF248E96C}" type="datetimeFigureOut">
              <a:rPr lang="en-US" smtClean="0"/>
              <a:t>2/2/24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5B4D6-1B93-F638-A868-47F8B486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818F9-B9E1-B3E6-D157-D8316A9A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35FE-616A-C542-A876-BCE1C175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4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D765-DE0A-EEE1-5ACD-CF16440DB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4571A-AFCE-CE42-6950-55E5BBB7E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98A16-39DE-6CB8-CCB5-BED997B08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2E3CC-F9BB-44E8-28BB-9D2967E2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0C58-7DB7-7442-BA81-D56BF248E96C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169BA-F761-3778-5277-B3F31517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A6274-5A00-5E58-EA99-3F6A27D9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35FE-616A-C542-A876-BCE1C175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0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4091-D8CC-3894-C2DA-387C58245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092F0-D822-EC7B-09D9-E104B78BF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4351B-BA88-FE32-24F5-D756E77BD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1DB1B-1B37-5296-1CB3-45B17ED9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0C58-7DB7-7442-BA81-D56BF248E96C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12E0F-1769-4D4F-1523-45B12685B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679F4-5476-8BCD-58A9-84ABEB89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35FE-616A-C542-A876-BCE1C175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4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2A02F-8765-DC3E-CCC2-FBF8C2A5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96F70-ED81-F091-4221-4300DDA61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469BF-5607-69AB-3006-48F84432F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10C58-7DB7-7442-BA81-D56BF248E96C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46A51-08A7-06A1-0412-F1EB9E892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4F486-90DC-2A9A-B9B8-3BE56A8E1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135FE-616A-C542-A876-BCE1C175B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37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A84B-CA0D-A3F1-6174-7D2D1E8F0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696" y="1648495"/>
            <a:ext cx="9075313" cy="3052293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solidFill>
                  <a:srgbClr val="7030A0"/>
                </a:solidFill>
                <a:effectLst/>
                <a:latin typeface="Avenir Book" panose="02000503020000020003" pitchFamily="2" charset="0"/>
                <a:cs typeface="Calibri" panose="020F0502020204030204" pitchFamily="34" charset="0"/>
              </a:rPr>
            </a:br>
            <a:br>
              <a:rPr lang="en-US" sz="3600" b="1" dirty="0">
                <a:solidFill>
                  <a:srgbClr val="7030A0"/>
                </a:solidFill>
                <a:effectLst/>
                <a:latin typeface="Avenir Book" panose="02000503020000020003" pitchFamily="2" charset="0"/>
                <a:cs typeface="Calibri" panose="020F0502020204030204" pitchFamily="34" charset="0"/>
              </a:rPr>
            </a:br>
            <a:r>
              <a:rPr lang="en-US" sz="3600" b="1" dirty="0">
                <a:solidFill>
                  <a:srgbClr val="7030A0"/>
                </a:solidFill>
                <a:effectLst/>
                <a:latin typeface="Avenir Book" panose="02000503020000020003" pitchFamily="2" charset="0"/>
                <a:cs typeface="Calibri" panose="020F0502020204030204" pitchFamily="34" charset="0"/>
              </a:rPr>
              <a:t>COMP-7150 Natural Language Processing</a:t>
            </a:r>
            <a:br>
              <a:rPr lang="en-US" sz="3200" b="1" dirty="0">
                <a:effectLst/>
                <a:latin typeface="Avenir Book" panose="02000503020000020003" pitchFamily="2" charset="0"/>
                <a:cs typeface="Calibri" panose="020F0502020204030204" pitchFamily="34" charset="0"/>
              </a:rPr>
            </a:br>
            <a:br>
              <a:rPr lang="en-US" sz="3200" dirty="0">
                <a:effectLst/>
                <a:latin typeface="Avenir Book" panose="02000503020000020003" pitchFamily="2" charset="0"/>
                <a:cs typeface="Calibri" panose="020F0502020204030204" pitchFamily="34" charset="0"/>
              </a:rPr>
            </a:br>
            <a:r>
              <a:rPr lang="en-US" sz="3200" b="1" dirty="0">
                <a:effectLst/>
                <a:latin typeface="Avenir Book" panose="02000503020000020003" pitchFamily="2" charset="0"/>
                <a:cs typeface="Calibri" panose="020F0502020204030204" pitchFamily="34" charset="0"/>
              </a:rPr>
              <a:t>Instructor: </a:t>
            </a:r>
            <a:r>
              <a:rPr lang="en-US" sz="3200" dirty="0">
                <a:effectLst/>
                <a:latin typeface="Avenir Book" panose="02000503020000020003" pitchFamily="2" charset="0"/>
                <a:cs typeface="Calibri" panose="020F0502020204030204" pitchFamily="34" charset="0"/>
              </a:rPr>
              <a:t>Salim </a:t>
            </a:r>
            <a:r>
              <a:rPr lang="en-US" sz="3200" dirty="0" err="1">
                <a:effectLst/>
                <a:latin typeface="Avenir Book" panose="02000503020000020003" pitchFamily="2" charset="0"/>
                <a:cs typeface="Calibri" panose="020F0502020204030204" pitchFamily="34" charset="0"/>
              </a:rPr>
              <a:t>Sazzed</a:t>
            </a:r>
            <a:br>
              <a:rPr lang="en-US" sz="3200" dirty="0">
                <a:effectLst/>
                <a:latin typeface="Avenir Book" panose="02000503020000020003" pitchFamily="2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latin typeface="Avenir Book" panose="02000503020000020003" pitchFamily="2" charset="0"/>
                <a:cs typeface="Calibri" panose="020F0502020204030204" pitchFamily="34" charset="0"/>
              </a:rPr>
              <a:t>Department of Computer Science</a:t>
            </a:r>
            <a:br>
              <a:rPr lang="en-US" sz="3200" dirty="0">
                <a:effectLst/>
                <a:latin typeface="Avenir Book" panose="02000503020000020003" pitchFamily="2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latin typeface="Avenir Book" panose="02000503020000020003" pitchFamily="2" charset="0"/>
                <a:cs typeface="Calibri" panose="020F0502020204030204" pitchFamily="34" charset="0"/>
              </a:rPr>
              <a:t>University of Memphis  </a:t>
            </a:r>
            <a:br>
              <a:rPr lang="en-US" sz="3200" dirty="0">
                <a:effectLst/>
                <a:latin typeface="Avenir Book" panose="02000503020000020003" pitchFamily="2" charset="0"/>
                <a:cs typeface="Calibri" panose="020F0502020204030204" pitchFamily="34" charset="0"/>
              </a:rPr>
            </a:br>
            <a:endParaRPr lang="en-US" sz="3200" dirty="0">
              <a:latin typeface="Avenir Book" panose="02000503020000020003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91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0A1F-1D57-51E6-4A89-A8D6C183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95131"/>
          </a:xfrm>
        </p:spPr>
        <p:txBody>
          <a:bodyPr>
            <a:normAutofit/>
          </a:bodyPr>
          <a:lstStyle/>
          <a:p>
            <a:pPr algn="ctr"/>
            <a:r>
              <a:rPr lang="en-US" sz="4000" b="1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Reduplication</a:t>
            </a:r>
            <a:endParaRPr lang="en-US" sz="4000" b="1" dirty="0">
              <a:solidFill>
                <a:srgbClr val="C00000"/>
              </a:solidFill>
              <a:latin typeface="Avenir Book" panose="02000503020000020003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C65F8-5C46-4E3F-9FAE-9C2326C44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A linguistic process that involves the </a:t>
            </a:r>
            <a:r>
              <a:rPr lang="en-US" b="1" i="0" u="none" strike="noStrike" dirty="0">
                <a:solidFill>
                  <a:srgbClr val="002060"/>
                </a:solidFill>
                <a:effectLst/>
                <a:latin typeface="Avenir Book" panose="02000503020000020003" pitchFamily="2" charset="0"/>
              </a:rPr>
              <a:t>repetition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of all or part of a word to convey meaning. </a:t>
            </a:r>
          </a:p>
          <a:p>
            <a:pPr marL="0" indent="0">
              <a:buNone/>
            </a:pPr>
            <a:endParaRPr lang="en-US" b="0" i="0" u="none" strike="noStrike" dirty="0">
              <a:solidFill>
                <a:srgbClr val="374151"/>
              </a:solidFill>
              <a:effectLst/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This phenomenon is found in many languages.</a:t>
            </a:r>
          </a:p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Reduplication often involves 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repeating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a </a:t>
            </a:r>
            <a:r>
              <a:rPr lang="en-US" b="0" i="0" u="none" strike="noStrike" dirty="0">
                <a:solidFill>
                  <a:srgbClr val="002060"/>
                </a:solidFill>
                <a:effectLst/>
                <a:latin typeface="Avenir Book" panose="02000503020000020003" pitchFamily="2" charset="0"/>
              </a:rPr>
              <a:t>whole word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or a portion of it, such as a morpheme.</a:t>
            </a:r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44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F3515-7775-7CAB-8B6A-2F0746DA3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3"/>
            <a:ext cx="10515600" cy="530232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 i="0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Reduplication</a:t>
            </a:r>
          </a:p>
          <a:p>
            <a:pPr marL="0" indent="0" algn="l">
              <a:buNone/>
            </a:pPr>
            <a:endParaRPr lang="en-US" sz="2400" b="0" i="0" u="none" strike="noStrike" dirty="0">
              <a:solidFill>
                <a:srgbClr val="374151"/>
              </a:solidFill>
              <a:effectLst/>
              <a:latin typeface="Avenir Book" panose="02000503020000020003" pitchFamily="2" charset="0"/>
            </a:endParaRPr>
          </a:p>
          <a:p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Full Reduplication: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The entire word is repeated. For example, in Tagalog, "</a:t>
            </a:r>
            <a:r>
              <a:rPr lang="en-US" sz="2400" b="0" i="0" u="none" strike="noStrike" dirty="0" err="1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sama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" (bad) becomes "</a:t>
            </a:r>
            <a:r>
              <a:rPr lang="en-US" sz="2400" b="0" i="0" u="none" strike="noStrike" dirty="0" err="1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sama-sama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" (very bad).</a:t>
            </a:r>
          </a:p>
          <a:p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Reduplication can serve grammatical functions, such as indicating </a:t>
            </a: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plurals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, </a:t>
            </a: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intensifying meaning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, or </a:t>
            </a: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forming different verb aspects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. </a:t>
            </a:r>
          </a:p>
          <a:p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In some languages, reduplication is used for creating diminutives or augmentatives.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6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3664-4B16-8099-EB9F-574CCFB2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60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In English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A27F8-2764-897D-F44E-1CDDEF7EB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0" y="1825625"/>
            <a:ext cx="5867400" cy="4351338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Reduplication:</a:t>
            </a:r>
            <a:endParaRPr lang="en-US" b="0" i="0" u="none" strike="noStrike" dirty="0">
              <a:solidFill>
                <a:srgbClr val="374151"/>
              </a:solidFill>
              <a:effectLst/>
              <a:latin typeface="Avenir Book" panose="02000503020000020003" pitchFamily="2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"bye-bye"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"choo-choo" (mimicking the sound of a train)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"night-night" (used to say goodnight)</a:t>
            </a:r>
          </a:p>
          <a:p>
            <a:pPr marL="457200" lvl="1" indent="0" algn="l">
              <a:buNone/>
            </a:pPr>
            <a:endParaRPr lang="en-US" b="0" i="0" u="none" strike="noStrike" dirty="0">
              <a:solidFill>
                <a:srgbClr val="374151"/>
              </a:solidFill>
              <a:effectLst/>
              <a:latin typeface="Avenir Book" panose="02000503020000020003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Reduplication (based on  sound):</a:t>
            </a:r>
            <a:endParaRPr lang="en-US" b="0" i="0" u="none" strike="noStrike" dirty="0">
              <a:solidFill>
                <a:srgbClr val="374151"/>
              </a:solidFill>
              <a:effectLst/>
              <a:latin typeface="Avenir Book" panose="02000503020000020003" pitchFamily="2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"walkie-talkie"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"hoity-toity"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88144-DFD9-6E53-7348-6F473F5CE739}"/>
              </a:ext>
            </a:extLst>
          </p:cNvPr>
          <p:cNvSpPr txBox="1"/>
          <p:nvPr/>
        </p:nvSpPr>
        <p:spPr>
          <a:xfrm>
            <a:off x="599661" y="1825625"/>
            <a:ext cx="4038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While English </a:t>
            </a:r>
            <a:r>
              <a:rPr lang="en-US" sz="2600" b="0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doesn't</a:t>
            </a:r>
            <a:r>
              <a:rPr lang="en-US" sz="26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extensively use reduplication in the same systematic way as some other languages, it does have instances of reduplication, often for </a:t>
            </a:r>
            <a:r>
              <a:rPr lang="en-US" sz="2600" b="0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expressive</a:t>
            </a:r>
            <a:r>
              <a:rPr lang="en-US" sz="26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or </a:t>
            </a:r>
            <a:r>
              <a:rPr lang="en-US" sz="2600" b="0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playful</a:t>
            </a:r>
            <a:r>
              <a:rPr lang="en-US" sz="26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purposes. </a:t>
            </a:r>
          </a:p>
        </p:txBody>
      </p:sp>
    </p:spTree>
    <p:extLst>
      <p:ext uri="{BB962C8B-B14F-4D97-AF65-F5344CB8AC3E}">
        <p14:creationId xmlns:p14="http://schemas.microsoft.com/office/powerpoint/2010/main" val="711756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B3E5-8431-9E20-AB99-DD41B7D5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36946"/>
          </a:xfrm>
        </p:spPr>
        <p:txBody>
          <a:bodyPr/>
          <a:lstStyle/>
          <a:p>
            <a:pPr algn="ctr"/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Semantic Analysis</a:t>
            </a:r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FDC9-4357-320E-48AD-AD80FE681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Focus: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 Semantic analysis is concerned with the meaning of </a:t>
            </a:r>
            <a:r>
              <a:rPr lang="en-US" b="0" i="0" u="none" strike="noStrike" dirty="0">
                <a:solidFill>
                  <a:srgbClr val="C00000"/>
                </a:solidFill>
                <a:effectLst/>
                <a:latin typeface="Söhne"/>
              </a:rPr>
              <a:t>words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b="0" i="0" u="none" strike="noStrike" dirty="0">
                <a:solidFill>
                  <a:srgbClr val="C00000"/>
                </a:solidFill>
                <a:effectLst/>
                <a:latin typeface="Söhne"/>
              </a:rPr>
              <a:t>phrases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, and </a:t>
            </a:r>
            <a:r>
              <a:rPr lang="en-US" b="0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sentences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. It aims to understand the </a:t>
            </a:r>
            <a:r>
              <a:rPr lang="en-US" b="0" i="0" u="none" strike="noStrike" dirty="0">
                <a:solidFill>
                  <a:srgbClr val="002060"/>
                </a:solidFill>
                <a:effectLst/>
                <a:latin typeface="Söhne"/>
              </a:rPr>
              <a:t>intended meaning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and </a:t>
            </a:r>
            <a:r>
              <a:rPr lang="en-US" b="0" i="0" u="none" strike="noStrike" dirty="0">
                <a:solidFill>
                  <a:srgbClr val="7030A0"/>
                </a:solidFill>
                <a:effectLst/>
                <a:latin typeface="Söhne"/>
              </a:rPr>
              <a:t>context of the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13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9DEE-5A67-514A-6D70-35AAD6F34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214"/>
            <a:ext cx="10515600" cy="785812"/>
          </a:xfrm>
        </p:spPr>
        <p:txBody>
          <a:bodyPr/>
          <a:lstStyle/>
          <a:p>
            <a:pPr algn="ctr"/>
            <a:r>
              <a:rPr lang="en-US" b="1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Lexical Semantics</a:t>
            </a:r>
            <a:endParaRPr lang="en-US" b="1" dirty="0">
              <a:solidFill>
                <a:srgbClr val="C00000"/>
              </a:solidFill>
              <a:latin typeface="Avenir Book" panose="02000503020000020003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2773-6929-0495-6333-D4480448B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374151"/>
                </a:solidFill>
                <a:latin typeface="Avenir Book" panose="02000503020000020003" pitchFamily="2" charset="0"/>
              </a:rPr>
              <a:t>A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branch of linguistics that focuses on the study of 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meaning in individual words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and how they combine to form meaningful sentences. </a:t>
            </a:r>
          </a:p>
          <a:p>
            <a:pPr algn="l"/>
            <a:r>
              <a:rPr lang="en-US" dirty="0">
                <a:solidFill>
                  <a:srgbClr val="374151"/>
                </a:solidFill>
                <a:latin typeface="Avenir Book" panose="02000503020000020003" pitchFamily="2" charset="0"/>
              </a:rPr>
              <a:t>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xamines the meaning of words in context, considering factors such as 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word sense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, 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connotation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, 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ambiguity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, and </a:t>
            </a:r>
            <a:r>
              <a:rPr lang="en-US" b="0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the way words contribute to the overall meaning of a sentence or discourse.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85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CD143-1BD1-D141-84E2-5A0CCA297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Lexical Semantics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explores questions related to 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word meaning,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including 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homonymy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(words with different meanings but the same form), 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synonymy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(words with similar meanings), 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antonymy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(words with opposite meanings), and other semantic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Avenir Book" panose="02000503020000020003" pitchFamily="2" charset="0"/>
              </a:rPr>
              <a:t>relationships between words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. </a:t>
            </a:r>
          </a:p>
          <a:p>
            <a:pPr algn="l"/>
            <a:r>
              <a:rPr lang="en-US" dirty="0">
                <a:solidFill>
                  <a:srgbClr val="374151"/>
                </a:solidFill>
                <a:latin typeface="Avenir Book" panose="02000503020000020003" pitchFamily="2" charset="0"/>
              </a:rPr>
              <a:t>P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lays a crucial role in understanding how language conveys meaning through the use of words and how speakers interpret and produce meaningful expressions.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7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3DC8-E35C-CA26-8C22-212D633F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616"/>
            <a:ext cx="10515600" cy="7905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7030A0"/>
                </a:solidFill>
                <a:latin typeface="Avenir Book" panose="02000503020000020003" pitchFamily="2" charset="0"/>
              </a:rPr>
              <a:t>P</a:t>
            </a:r>
            <a:r>
              <a:rPr lang="en-US" sz="3600" b="1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olysemy (multiple meaning)</a:t>
            </a:r>
            <a:endParaRPr lang="en-US" sz="3600" b="1" dirty="0">
              <a:solidFill>
                <a:srgbClr val="7030A0"/>
              </a:solidFill>
              <a:latin typeface="Avenir Book" panose="02000503020000020003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B2BFB-65CC-0A75-4419-A815139DF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99" y="1470990"/>
            <a:ext cx="10515600" cy="5011393"/>
          </a:xfrm>
        </p:spPr>
        <p:txBody>
          <a:bodyPr>
            <a:noAutofit/>
          </a:bodyPr>
          <a:lstStyle/>
          <a:p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Polysemy refers to the </a:t>
            </a:r>
            <a:r>
              <a:rPr lang="en-US" sz="2400" b="1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phenomenon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where </a:t>
            </a: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a single word 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has </a:t>
            </a: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multiple meanings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that are related in some way. </a:t>
            </a:r>
          </a:p>
          <a:p>
            <a:pPr algn="l"/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The word "bank" can have several meanings: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b="0" i="0" u="none" strike="noStrike" dirty="0">
                <a:solidFill>
                  <a:srgbClr val="002060"/>
                </a:solidFill>
                <a:effectLst/>
                <a:latin typeface="Avenir Book" panose="02000503020000020003" pitchFamily="2" charset="0"/>
              </a:rPr>
              <a:t>Financial Institution: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"I need to go to the bank to withdraw some money."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Sloping Land beside a Body of Water: "They had a picnic by the river bank."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The Side of a Pool or Billiards Table: ”The ball bounced off the cushion and hit the bank."</a:t>
            </a:r>
          </a:p>
          <a:p>
            <a:pPr algn="l"/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Polysemy is a common linguistic phenomenon, and it adds richness and flexibility to language use.</a:t>
            </a:r>
          </a:p>
          <a:p>
            <a:pPr algn="l"/>
            <a:endParaRPr lang="en-US" sz="2400" dirty="0">
              <a:solidFill>
                <a:srgbClr val="37415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US" sz="2400" b="0" i="0" u="none" strike="noStrike" dirty="0">
              <a:solidFill>
                <a:srgbClr val="374151"/>
              </a:solidFill>
              <a:effectLst/>
              <a:latin typeface="Avenir Book" panose="02000503020000020003" pitchFamily="2" charset="0"/>
            </a:endParaRPr>
          </a:p>
          <a:p>
            <a:pPr algn="l"/>
            <a:endParaRPr lang="en-US" sz="2400" b="0" i="0" u="none" strike="noStrike" dirty="0">
              <a:solidFill>
                <a:srgbClr val="374151"/>
              </a:solidFill>
              <a:effectLst/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404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E430-8E55-2EE1-B611-354CC57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336"/>
          </a:xfrm>
        </p:spPr>
        <p:txBody>
          <a:bodyPr/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Word Sense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DDC03-536C-3265-0134-5568855DC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91"/>
            <a:ext cx="10515600" cy="4705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Examining</a:t>
            </a:r>
            <a:r>
              <a:rPr lang="en-US" sz="2400" b="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 the different senses or meanings that a word can have.</a:t>
            </a:r>
          </a:p>
          <a:p>
            <a:pPr marL="0" indent="0">
              <a:buNone/>
            </a:pPr>
            <a:endParaRPr lang="en-US" sz="2400" dirty="0">
              <a:solidFill>
                <a:srgbClr val="374151"/>
              </a:solidFill>
              <a:latin typeface="Avenir Book" panose="02000503020000020003" pitchFamily="2" charset="0"/>
            </a:endParaRPr>
          </a:p>
          <a:p>
            <a:pPr marL="0" indent="0" algn="l">
              <a:buNone/>
            </a:pP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Consider the word "bank." Depending on the context, it could refer to:</a:t>
            </a:r>
          </a:p>
          <a:p>
            <a:pPr lvl="1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A financial institution (e.g., "I deposited money in the bank.")</a:t>
            </a:r>
          </a:p>
          <a:p>
            <a:pPr lvl="1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The side of a river (e.g., "They sat by the river bank.")</a:t>
            </a:r>
          </a:p>
          <a:p>
            <a:pPr lvl="1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The act of tilting or inclining (e.g., "The plane began to bank to the left.")</a:t>
            </a:r>
          </a:p>
          <a:p>
            <a:pPr marL="0" indent="0">
              <a:buNone/>
            </a:pPr>
            <a:endParaRPr lang="en-US" sz="2400" dirty="0"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96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4438-5745-94C5-0352-E0BDB531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Word Sense Disambiguation (WSD)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79BE0-69FD-C073-F946-66C805E58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Word Sense Disambiguation (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WSD) is a natural language processing task that involves </a:t>
            </a:r>
            <a:r>
              <a:rPr lang="en-US" b="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determining the correct meaning or sense of a word in a given context. </a:t>
            </a:r>
          </a:p>
          <a:p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Many words in natural language have multiple meanings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, and </a:t>
            </a:r>
            <a:r>
              <a:rPr lang="en-US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venir Book" panose="02000503020000020003" pitchFamily="2" charset="0"/>
              </a:rPr>
              <a:t>WSD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aims to identify the 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most appropriate sense of a word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based on the context in which it is used. </a:t>
            </a:r>
          </a:p>
          <a:p>
            <a:r>
              <a:rPr lang="en-US" dirty="0">
                <a:solidFill>
                  <a:srgbClr val="374151"/>
                </a:solidFill>
                <a:latin typeface="Avenir Book" panose="02000503020000020003" pitchFamily="2" charset="0"/>
              </a:rPr>
              <a:t>C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rucial for various language processing applications, including </a:t>
            </a:r>
            <a:r>
              <a:rPr lang="en-US" b="1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machine translation</a:t>
            </a:r>
            <a:r>
              <a:rPr lang="en-US" b="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, information retrieval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, and </a:t>
            </a:r>
            <a:r>
              <a:rPr lang="en-US" b="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sentiment analysis.</a:t>
            </a:r>
            <a:endParaRPr lang="en-US" dirty="0">
              <a:solidFill>
                <a:srgbClr val="7030A0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439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25B3-1FCF-93E2-73B8-C953A4CE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1645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Avenir Book" panose="02000503020000020003" pitchFamily="2" charset="0"/>
              </a:rPr>
              <a:t>How WSD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0C077-BECE-77D2-CAFD-7D8257960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Methods/techniques for Word Sense Disambiguation may involve using context clues, analyzing syntactic and semantic relationships within a sentence, and leveraging knowledge from lexical databases or machine learning algorithms trained on large corpora.</a:t>
            </a:r>
          </a:p>
          <a:p>
            <a:endParaRPr lang="en-US" sz="2400" b="1" dirty="0">
              <a:solidFill>
                <a:srgbClr val="374151"/>
              </a:solidFill>
              <a:latin typeface="Avenir Book" panose="02000503020000020003" pitchFamily="2" charset="0"/>
            </a:endParaRPr>
          </a:p>
          <a:p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Successful WSD is essential for improving the accuracy of various natural language processing applications by ensuring that the intended meaning of words is correctly understood in context.</a:t>
            </a:r>
            <a:endParaRPr lang="en-US" sz="2400" b="1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37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9B28-92CC-8520-70F0-EEB0D4E0B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867"/>
            <a:ext cx="10515600" cy="16933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rgbClr val="002060"/>
                </a:solidFill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850349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CAE8-AA9B-1453-09A7-15644C743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Homonymy</a:t>
            </a:r>
            <a:endParaRPr lang="en-US" sz="3600" b="1" dirty="0">
              <a:latin typeface="Avenir Book" panose="02000503020000020003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E36CD-1EA8-3AF6-9BAC-A1F25FBD3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venir Book" panose="02000503020000020003" pitchFamily="2" charset="0"/>
              </a:rPr>
              <a:t>Homonymy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refers to the linguistic phenomenon </a:t>
            </a:r>
            <a:r>
              <a:rPr lang="en-US" sz="2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venir Book" panose="02000503020000020003" pitchFamily="2" charset="0"/>
              </a:rPr>
              <a:t>where two or more words have the same form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(</a:t>
            </a:r>
            <a:r>
              <a:rPr lang="en-US" sz="2400" b="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spelling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or </a:t>
            </a:r>
            <a:r>
              <a:rPr lang="en-US" sz="24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venir Book" panose="02000503020000020003" pitchFamily="2" charset="0"/>
              </a:rPr>
              <a:t>pronunciation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) but </a:t>
            </a: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different meanings.</a:t>
            </a:r>
          </a:p>
          <a:p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These words may be unrelated in terms of their meaning and may belong to different word classes (e.g., nouns, verbs, adjectives). </a:t>
            </a:r>
          </a:p>
          <a:p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There are two main types of homonyms: </a:t>
            </a: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homophones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and </a:t>
            </a: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homographs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.</a:t>
            </a: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031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37F4-E2E4-E32E-6321-E5B7966C0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813"/>
            <a:ext cx="10515600" cy="542925"/>
          </a:xfrm>
        </p:spPr>
        <p:txBody>
          <a:bodyPr>
            <a:normAutofit fontScale="90000"/>
          </a:bodyPr>
          <a:lstStyle/>
          <a:p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Homophones:</a:t>
            </a:r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63328-9154-5EEA-C80A-08D94D9E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These are words that have the same pronunciation but different meanings and often different spellings. Examples include:</a:t>
            </a:r>
          </a:p>
          <a:p>
            <a:pPr marL="0" indent="0" algn="l">
              <a:buNone/>
            </a:pPr>
            <a:endParaRPr lang="en-US" b="0" i="0" u="none" strike="noStrike" dirty="0">
              <a:solidFill>
                <a:srgbClr val="374151"/>
              </a:solidFill>
              <a:effectLst/>
              <a:latin typeface="Avenir Book" panose="02000503020000020003" pitchFamily="2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"bare" (without covering) and "bear" (the animal)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"flower" (a bloom) and "flour" (used in baking)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39464-4175-C89D-49C6-14B4A62B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19138"/>
          </a:xfrm>
        </p:spPr>
        <p:txBody>
          <a:bodyPr>
            <a:normAutofit/>
          </a:bodyPr>
          <a:lstStyle/>
          <a:p>
            <a:r>
              <a:rPr lang="en-US" sz="40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Homographs:</a:t>
            </a:r>
            <a:endParaRPr lang="en-US" sz="4000" dirty="0">
              <a:latin typeface="Avenir Book" panose="02000503020000020003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74A36-1D68-70D1-C55A-CC37F5E95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These are words that have the same spelling but different meanings, and they may or may not have the same pronunciation. </a:t>
            </a:r>
          </a:p>
          <a:p>
            <a:pPr marL="0" indent="0" algn="l">
              <a:buNone/>
            </a:pPr>
            <a:endParaRPr lang="en-US" dirty="0">
              <a:solidFill>
                <a:srgbClr val="374151"/>
              </a:solidFill>
              <a:latin typeface="Avenir Book" panose="02000503020000020003" pitchFamily="2" charset="0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Examples include: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"bat" (the flying mammal) and "bat" (used in sports)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"lead" (to guide) and "lead" (a metal)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55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7FC4-1DAC-6C3D-FB18-121065AD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719139"/>
          </a:xfrm>
        </p:spPr>
        <p:txBody>
          <a:bodyPr/>
          <a:lstStyle/>
          <a:p>
            <a:pPr algn="ctr"/>
            <a:r>
              <a:rPr lang="en-US" b="1" i="0" u="none" strike="noStrike" dirty="0">
                <a:solidFill>
                  <a:srgbClr val="FF0000"/>
                </a:solidFill>
                <a:effectLst/>
                <a:latin typeface="Söhne"/>
              </a:rPr>
              <a:t>Semantic relations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7AEE-7B16-8CAD-771D-85BD6C153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Semantic relations refer to the 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relationships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or connections </a:t>
            </a:r>
            <a:r>
              <a:rPr lang="en-US" b="1" i="0" u="none" strike="noStrike" dirty="0">
                <a:solidFill>
                  <a:srgbClr val="002060"/>
                </a:solidFill>
                <a:effectLst/>
                <a:latin typeface="Avenir Book" panose="02000503020000020003" pitchFamily="2" charset="0"/>
              </a:rPr>
              <a:t>between words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,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especially in terms of </a:t>
            </a:r>
            <a:r>
              <a:rPr lang="en-US" b="1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meaning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. </a:t>
            </a:r>
          </a:p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These relations help establish how words are related to one another within a language. </a:t>
            </a:r>
          </a:p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Understanding semantic relations is crucial in various linguistic and computational linguistic tasks. </a:t>
            </a:r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50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6CE33-B866-CE43-1141-AF832E0B3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645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Synonymy:</a:t>
            </a:r>
            <a:r>
              <a:rPr lang="en-US" sz="2400" b="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Words that have </a:t>
            </a:r>
            <a:r>
              <a:rPr lang="en-US" sz="2400" b="0" i="0" u="none" strike="noStrike" dirty="0">
                <a:solidFill>
                  <a:schemeClr val="accent2"/>
                </a:solidFill>
                <a:effectLst/>
                <a:latin typeface="Avenir Book" panose="02000503020000020003" pitchFamily="2" charset="0"/>
              </a:rPr>
              <a:t>similar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meanings. For example, "happy" and "joyful" are synonyms</a:t>
            </a:r>
          </a:p>
          <a:p>
            <a:pPr marL="0" indent="0">
              <a:buNone/>
            </a:pPr>
            <a:endParaRPr lang="en-US" sz="2400" dirty="0">
              <a:solidFill>
                <a:srgbClr val="374151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US" sz="240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Antonymy: 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Words that have </a:t>
            </a:r>
            <a:r>
              <a:rPr lang="en-US" sz="2400" b="0" i="0" u="none" strike="noStrike" dirty="0">
                <a:solidFill>
                  <a:schemeClr val="accent2"/>
                </a:solidFill>
                <a:effectLst/>
                <a:latin typeface="Avenir Book" panose="02000503020000020003" pitchFamily="2" charset="0"/>
              </a:rPr>
              <a:t>opposite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meanings. Examples include "hot" and "cold," or "happy" and "sad."</a:t>
            </a:r>
          </a:p>
          <a:p>
            <a:pPr marL="0" indent="0">
              <a:buNone/>
            </a:pPr>
            <a:endParaRPr lang="en-US" sz="2400" dirty="0"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US" sz="240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Hyponymy/Hypernymy: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Hyponymy: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A hyponym is a more specific term within a broader category.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Hypernymy: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A hypernym is a more general term that encompasses several more specific terms.</a:t>
            </a:r>
          </a:p>
          <a:p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Example: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In the relationship "rose" (hyponym) is a type of "flower" (hypernym).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US" dirty="0"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10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11C40-2406-9F60-0A67-B4C52C787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914"/>
            <a:ext cx="10515600" cy="6029738"/>
          </a:xfrm>
        </p:spPr>
        <p:txBody>
          <a:bodyPr>
            <a:normAutofit/>
          </a:bodyPr>
          <a:lstStyle/>
          <a:p>
            <a:r>
              <a:rPr lang="en-US" sz="2400" b="1" i="0" u="none" strike="noStrike" dirty="0">
                <a:solidFill>
                  <a:schemeClr val="accent2"/>
                </a:solidFill>
                <a:effectLst/>
                <a:latin typeface="Avenir Book" panose="02000503020000020003" pitchFamily="2" charset="0"/>
              </a:rPr>
              <a:t>Meronymy and </a:t>
            </a:r>
            <a:r>
              <a:rPr lang="en-US" sz="2400" b="1" i="0" u="none" strike="noStrike" dirty="0" err="1">
                <a:solidFill>
                  <a:schemeClr val="accent2"/>
                </a:solidFill>
                <a:effectLst/>
                <a:latin typeface="Avenir Book" panose="02000503020000020003" pitchFamily="2" charset="0"/>
              </a:rPr>
              <a:t>Holonymy</a:t>
            </a:r>
            <a:r>
              <a:rPr lang="en-US" sz="2400" b="1" i="0" u="none" strike="noStrike" dirty="0">
                <a:solidFill>
                  <a:schemeClr val="accent2"/>
                </a:solidFill>
                <a:effectLst/>
                <a:latin typeface="Avenir Book" panose="02000503020000020003" pitchFamily="2" charset="0"/>
              </a:rPr>
              <a:t>:</a:t>
            </a:r>
            <a:endParaRPr lang="en-US" sz="2400" b="0" i="0" u="none" strike="noStrike" dirty="0">
              <a:solidFill>
                <a:schemeClr val="accent2"/>
              </a:solidFill>
              <a:effectLst/>
              <a:latin typeface="Avenir Book" panose="02000503020000020003" pitchFamily="2" charset="0"/>
            </a:endParaRPr>
          </a:p>
          <a:p>
            <a:pPr lvl="1"/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Meronymy: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A meronym is a part that makes up a whole.</a:t>
            </a:r>
          </a:p>
          <a:p>
            <a:pPr lvl="1"/>
            <a:r>
              <a:rPr lang="en-US" b="1" i="0" u="none" strike="noStrike" dirty="0" err="1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Holonymy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A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holonym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is the whole that includes parts.</a:t>
            </a:r>
          </a:p>
          <a:p>
            <a:pPr lvl="1"/>
            <a:endParaRPr lang="en-US" b="0" i="0" u="none" strike="noStrike" dirty="0">
              <a:solidFill>
                <a:srgbClr val="374151"/>
              </a:solidFill>
              <a:effectLst/>
              <a:latin typeface="Avenir Book" panose="02000503020000020003" pitchFamily="2" charset="0"/>
            </a:endParaRPr>
          </a:p>
          <a:p>
            <a:pPr marL="457200" lvl="1" indent="0">
              <a:buNone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Example: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In the relationship "finger" (meronym) is a part of the "hand" (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holonym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).</a:t>
            </a:r>
          </a:p>
          <a:p>
            <a:pPr marL="457200" lvl="1" indent="0">
              <a:buNone/>
            </a:pPr>
            <a:endParaRPr lang="en-US" b="0" i="0" u="none" strike="noStrike" dirty="0">
              <a:solidFill>
                <a:srgbClr val="374151"/>
              </a:solidFill>
              <a:effectLst/>
              <a:latin typeface="Avenir Book" panose="02000503020000020003" pitchFamily="2" charset="0"/>
            </a:endParaRPr>
          </a:p>
          <a:p>
            <a:r>
              <a:rPr lang="en-US" sz="2400" b="1" i="0" u="none" strike="noStrike" dirty="0" err="1">
                <a:solidFill>
                  <a:schemeClr val="accent2"/>
                </a:solidFill>
                <a:effectLst/>
                <a:latin typeface="Avenir Book" panose="02000503020000020003" pitchFamily="2" charset="0"/>
              </a:rPr>
              <a:t>Troponymy</a:t>
            </a:r>
            <a:r>
              <a:rPr lang="en-US" sz="2400" b="1" i="0" u="none" strike="noStrike" dirty="0">
                <a:solidFill>
                  <a:schemeClr val="accent2"/>
                </a:solidFill>
                <a:effectLst/>
                <a:latin typeface="Avenir Book" panose="02000503020000020003" pitchFamily="2" charset="0"/>
              </a:rPr>
              <a:t>:</a:t>
            </a:r>
            <a:r>
              <a:rPr lang="en-US" sz="2400" b="0" i="0" u="none" strike="noStrike" dirty="0">
                <a:solidFill>
                  <a:schemeClr val="accent2"/>
                </a:solidFill>
                <a:effectLst/>
                <a:latin typeface="Avenir Book" panose="02000503020000020003" pitchFamily="2" charset="0"/>
              </a:rPr>
              <a:t>  </a:t>
            </a:r>
          </a:p>
          <a:p>
            <a:pPr lvl="1"/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Words that describe a specific manner or way in which an action is performed. 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Avenir Book" panose="02000503020000020003" pitchFamily="2" charset="0"/>
              </a:rPr>
              <a:t>S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hare a general meaning but differ in the manner, intensity, or specific way in which the action is carried out. </a:t>
            </a:r>
          </a:p>
          <a:p>
            <a:pPr lvl="1"/>
            <a:endParaRPr lang="en-US" dirty="0">
              <a:solidFill>
                <a:srgbClr val="374151"/>
              </a:solidFill>
              <a:latin typeface="Avenir Book" panose="02000503020000020003" pitchFamily="2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374151"/>
                </a:solidFill>
                <a:latin typeface="Avenir Book" panose="02000503020000020003" pitchFamily="2" charset="0"/>
              </a:rPr>
              <a:t>E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xample</a:t>
            </a:r>
            <a:r>
              <a:rPr lang="en-US" dirty="0">
                <a:solidFill>
                  <a:srgbClr val="374151"/>
                </a:solidFill>
                <a:latin typeface="Avenir Book" panose="02000503020000020003" pitchFamily="2" charset="0"/>
              </a:rPr>
              <a:t>: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"run" and "walk" are </a:t>
            </a:r>
            <a:r>
              <a:rPr lang="en-US" b="0" i="0" u="none" strike="noStrike" dirty="0" err="1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troponyms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of the more general term "move."</a:t>
            </a:r>
          </a:p>
        </p:txBody>
      </p:sp>
    </p:spTree>
    <p:extLst>
      <p:ext uri="{BB962C8B-B14F-4D97-AF65-F5344CB8AC3E}">
        <p14:creationId xmlns:p14="http://schemas.microsoft.com/office/powerpoint/2010/main" val="4224133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F9CB5-B740-13B2-0492-E820AE4F2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913"/>
            <a:ext cx="10515600" cy="5183050"/>
          </a:xfrm>
        </p:spPr>
        <p:txBody>
          <a:bodyPr>
            <a:normAutofit/>
          </a:bodyPr>
          <a:lstStyle/>
          <a:p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Polysemy: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A single word having multiple related meanings. For instance, the word "bank" can refer to a financial institution or the side of a river.</a:t>
            </a:r>
          </a:p>
          <a:p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Homonymy</a:t>
            </a:r>
            <a:r>
              <a:rPr lang="en-US" sz="2400" dirty="0">
                <a:solidFill>
                  <a:srgbClr val="374151"/>
                </a:solidFill>
                <a:latin typeface="Avenir Book" panose="02000503020000020003" pitchFamily="2" charset="0"/>
              </a:rPr>
              <a:t>:  T</a:t>
            </a:r>
            <a:r>
              <a:rPr lang="en-US" sz="2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venir Book" panose="02000503020000020003" pitchFamily="2" charset="0"/>
              </a:rPr>
              <a:t>wo or more words have the same form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(</a:t>
            </a:r>
            <a:r>
              <a:rPr lang="en-US" sz="2400" b="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spelling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or </a:t>
            </a:r>
            <a:r>
              <a:rPr lang="en-US" sz="24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venir Book" panose="02000503020000020003" pitchFamily="2" charset="0"/>
              </a:rPr>
              <a:t>pronunciation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) but </a:t>
            </a: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different meanings.</a:t>
            </a:r>
          </a:p>
          <a:p>
            <a:pPr marL="0" indent="0">
              <a:buNone/>
            </a:pPr>
            <a:endParaRPr lang="en-US" sz="2400" b="0" i="0" u="none" strike="noStrike" dirty="0">
              <a:solidFill>
                <a:srgbClr val="374151"/>
              </a:solidFill>
              <a:effectLst/>
              <a:latin typeface="Avenir Book" panose="02000503020000020003" pitchFamily="2" charset="0"/>
            </a:endParaRPr>
          </a:p>
          <a:p>
            <a:r>
              <a:rPr lang="en-US" sz="2400" b="1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Connotation</a:t>
            </a: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: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The emotional or cultural association attached to a word beyond its literal definition. For example, "snake" may have negative connotations.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08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94F7-4723-7BA9-0B5F-20B7BF34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895972"/>
          </a:xfrm>
        </p:spPr>
        <p:txBody>
          <a:bodyPr/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Sentence semantics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A4F09-2C28-AA7D-DE7D-ED222E70B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venir Book" panose="02000503020000020003" pitchFamily="2" charset="0"/>
              </a:rPr>
              <a:t>Sentential semantics, as well as phrasal semantics, deals with the meaning of syntactic units </a:t>
            </a:r>
            <a:r>
              <a:rPr lang="en-US" dirty="0">
                <a:solidFill>
                  <a:srgbClr val="C00000"/>
                </a:solidFill>
                <a:latin typeface="Avenir Book" panose="02000503020000020003" pitchFamily="2" charset="0"/>
              </a:rPr>
              <a:t>larger than words</a:t>
            </a:r>
            <a:r>
              <a:rPr lang="en-US" dirty="0">
                <a:latin typeface="Avenir Book" panose="02000503020000020003" pitchFamily="2" charset="0"/>
              </a:rPr>
              <a:t>, i.e. phrases, clauses, and sentences, and the semantic relationships between them.</a:t>
            </a:r>
          </a:p>
        </p:txBody>
      </p:sp>
    </p:spTree>
    <p:extLst>
      <p:ext uri="{BB962C8B-B14F-4D97-AF65-F5344CB8AC3E}">
        <p14:creationId xmlns:p14="http://schemas.microsoft.com/office/powerpoint/2010/main" val="628096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24A6-A5BC-B050-CDB8-5A0C01B7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77670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</a:br>
            <a:br>
              <a:rPr lang="en-US" b="1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</a:br>
            <a:br>
              <a:rPr lang="en-US" b="1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</a:br>
            <a:r>
              <a:rPr lang="en-US" b="1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Some key aspects of sentence semantics</a:t>
            </a:r>
            <a:br>
              <a:rPr lang="en-US" b="1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</a:br>
            <a:br>
              <a:rPr lang="en-US" b="1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</a:br>
            <a:br>
              <a:rPr lang="en-US" b="1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</a:br>
            <a:endParaRPr lang="en-US" b="1" dirty="0">
              <a:solidFill>
                <a:srgbClr val="C00000"/>
              </a:solidFill>
              <a:latin typeface="Avenir Book" panose="02000503020000020003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CB5FD-923C-F1BA-A5D9-C625FFB2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Compositionality</a:t>
            </a:r>
            <a:endParaRPr lang="en-US" sz="2400" dirty="0">
              <a:latin typeface="Avenir Book" panose="02000503020000020003" pitchFamily="2" charset="0"/>
            </a:endParaRPr>
          </a:p>
          <a:p>
            <a:pPr marL="0" indent="0" algn="l">
              <a:buNone/>
            </a:pP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2. Syntactic Structure</a:t>
            </a:r>
            <a:endParaRPr lang="en-US" sz="2400" b="0" i="0" u="none" strike="noStrike" dirty="0">
              <a:solidFill>
                <a:srgbClr val="374151"/>
              </a:solidFill>
              <a:effectLst/>
              <a:latin typeface="Avenir Book" panose="02000503020000020003" pitchFamily="2" charset="0"/>
            </a:endParaRPr>
          </a:p>
          <a:p>
            <a:pPr marL="0" indent="0" algn="l">
              <a:buNone/>
            </a:pP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3. Tense</a:t>
            </a:r>
          </a:p>
          <a:p>
            <a:pPr marL="0" indent="0" algn="l">
              <a:buNone/>
            </a:pP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4. Negation</a:t>
            </a:r>
          </a:p>
          <a:p>
            <a:pPr marL="0" indent="0" algn="l">
              <a:buNone/>
            </a:pPr>
            <a:r>
              <a:rPr lang="en-US" sz="2400" b="1" dirty="0">
                <a:solidFill>
                  <a:srgbClr val="374151"/>
                </a:solidFill>
                <a:latin typeface="Avenir Book" panose="02000503020000020003" pitchFamily="2" charset="0"/>
              </a:rPr>
              <a:t>5. Semantic roles</a:t>
            </a:r>
            <a:endParaRPr lang="en-US" sz="2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445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0193-A829-03D6-ECC1-D68D5575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70" y="333483"/>
            <a:ext cx="10515600" cy="761310"/>
          </a:xfrm>
        </p:spPr>
        <p:txBody>
          <a:bodyPr/>
          <a:lstStyle/>
          <a:p>
            <a:pPr algn="ctr"/>
            <a:r>
              <a:rPr lang="en-US" b="1" i="0" u="none" strike="noStrike" dirty="0">
                <a:solidFill>
                  <a:srgbClr val="7030A0"/>
                </a:solidFill>
                <a:effectLst/>
                <a:latin typeface="Söhne"/>
              </a:rPr>
              <a:t>Compositionality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67261-D55A-0AD8-7314-4F87FD422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22" y="1547497"/>
            <a:ext cx="3296478" cy="47589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Sentence meaning is often </a:t>
            </a:r>
            <a:r>
              <a:rPr lang="en-US" b="0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compositional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, meaning that the meaning of a sentence can be </a:t>
            </a:r>
            <a:r>
              <a:rPr lang="en-US" b="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derived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from the meanings of its individual components (</a:t>
            </a:r>
            <a:r>
              <a:rPr lang="en-US" b="0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words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and </a:t>
            </a:r>
            <a:r>
              <a:rPr lang="en-US" b="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phrases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) and their syntactic arrangement.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598ED-6849-C4FD-57B9-E6A30A6761DA}"/>
              </a:ext>
            </a:extLst>
          </p:cNvPr>
          <p:cNvSpPr txBox="1"/>
          <p:nvPr/>
        </p:nvSpPr>
        <p:spPr>
          <a:xfrm>
            <a:off x="3922643" y="2523421"/>
            <a:ext cx="732845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Non-Compositional Interpretation: 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If interpreted word by word, one might think the cat is physically out of a bag. However, the phrase "out of the bag" is an idiom meaning a secret has been revealed.</a:t>
            </a:r>
          </a:p>
          <a:p>
            <a:pPr algn="l">
              <a:buFont typeface="+mj-lt"/>
              <a:buAutoNum type="arabicPeriod"/>
            </a:pPr>
            <a:endParaRPr lang="en-US" sz="2400" b="0" i="0" u="none" strike="noStrike" dirty="0">
              <a:solidFill>
                <a:srgbClr val="374151"/>
              </a:solidFill>
              <a:effectLst/>
              <a:latin typeface="Avenir Book" panose="02000503020000020003" pitchFamily="2" charset="0"/>
            </a:endParaRPr>
          </a:p>
          <a:p>
            <a:pPr algn="l"/>
            <a:r>
              <a:rPr lang="en-US" sz="2400" b="1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Avenir Book" panose="02000503020000020003" pitchFamily="2" charset="0"/>
              </a:rPr>
              <a:t>Compositional Interpretation: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venir Book" panose="02000503020000020003" pitchFamily="2" charset="0"/>
              </a:rPr>
              <a:t> 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Understanding the meaning of the entire sentence requires recognizing the idiom "out of the bag." It's not about a literal cat and bag, but rather </a:t>
            </a:r>
            <a:r>
              <a:rPr lang="en-US" sz="2400" b="1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revealing a hidden secret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0E0EC-3E62-8C02-6867-FA2BD1A8D52F}"/>
              </a:ext>
            </a:extLst>
          </p:cNvPr>
          <p:cNvSpPr txBox="1"/>
          <p:nvPr/>
        </p:nvSpPr>
        <p:spPr>
          <a:xfrm>
            <a:off x="3922643" y="1547497"/>
            <a:ext cx="7169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b="1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Sentence</a:t>
            </a:r>
            <a:r>
              <a:rPr lang="en-US" sz="28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: "The cat is out of the bag."</a:t>
            </a:r>
          </a:p>
        </p:txBody>
      </p:sp>
    </p:spTree>
    <p:extLst>
      <p:ext uri="{BB962C8B-B14F-4D97-AF65-F5344CB8AC3E}">
        <p14:creationId xmlns:p14="http://schemas.microsoft.com/office/powerpoint/2010/main" val="34348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09DFB2C9-8088-1BB7-487D-75583F43CB78}"/>
              </a:ext>
            </a:extLst>
          </p:cNvPr>
          <p:cNvSpPr txBox="1">
            <a:spLocks noChangeArrowheads="1"/>
          </p:cNvSpPr>
          <p:nvPr/>
        </p:nvSpPr>
        <p:spPr>
          <a:xfrm>
            <a:off x="1100667" y="1418167"/>
            <a:ext cx="10447865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dirty="0">
                <a:solidFill>
                  <a:srgbClr val="7030A0"/>
                </a:solidFill>
                <a:latin typeface="Avenir Book" panose="02000503020000020003" pitchFamily="2" charset="0"/>
              </a:rPr>
              <a:t>Morphology</a:t>
            </a:r>
            <a:r>
              <a:rPr lang="en-US" altLang="en-US" dirty="0">
                <a:latin typeface="Avenir Book" panose="02000503020000020003" pitchFamily="2" charset="0"/>
              </a:rPr>
              <a:t> is the study of the way 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Avenir Book" panose="02000503020000020003" pitchFamily="2" charset="0"/>
              </a:rPr>
              <a:t>words are built </a:t>
            </a:r>
            <a:r>
              <a:rPr lang="en-US" altLang="en-US" dirty="0">
                <a:latin typeface="Avenir Book" panose="02000503020000020003" pitchFamily="2" charset="0"/>
              </a:rPr>
              <a:t>from smaller meaningful units called </a:t>
            </a:r>
            <a:r>
              <a:rPr lang="en-US" altLang="en-US" b="1" dirty="0">
                <a:latin typeface="Avenir Book" panose="02000503020000020003" pitchFamily="2" charset="0"/>
              </a:rPr>
              <a:t>morphemes</a:t>
            </a:r>
            <a:r>
              <a:rPr lang="en-US" altLang="en-US" dirty="0">
                <a:latin typeface="Avenir Book" panose="02000503020000020003" pitchFamily="2" charset="0"/>
              </a:rPr>
              <a:t>.</a:t>
            </a:r>
          </a:p>
          <a:p>
            <a:pPr marL="0" indent="0">
              <a:buNone/>
            </a:pPr>
            <a:endParaRPr lang="en-US" altLang="en-US" dirty="0"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US" altLang="en-US" dirty="0">
                <a:latin typeface="Avenir Book" panose="02000503020000020003" pitchFamily="2" charset="0"/>
              </a:rPr>
              <a:t>We can divide morphemes into two broad classes: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800" b="1" dirty="0">
                <a:latin typeface="Avenir Book" panose="02000503020000020003" pitchFamily="2" charset="0"/>
              </a:rPr>
              <a:t>Stem(s)</a:t>
            </a:r>
            <a:r>
              <a:rPr lang="en-US" altLang="en-US" sz="2800" dirty="0">
                <a:latin typeface="Avenir Book" panose="02000503020000020003" pitchFamily="2" charset="0"/>
              </a:rPr>
              <a:t> – the core meaningful units, the root of the word.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800" b="1" dirty="0">
                <a:latin typeface="Avenir Book" panose="02000503020000020003" pitchFamily="2" charset="0"/>
              </a:rPr>
              <a:t>Affix(es)</a:t>
            </a:r>
            <a:r>
              <a:rPr lang="en-US" altLang="en-US" sz="2800" dirty="0">
                <a:latin typeface="Avenir Book" panose="02000503020000020003" pitchFamily="2" charset="0"/>
              </a:rPr>
              <a:t> – add additional meanings and grammatical functions to words.</a:t>
            </a:r>
          </a:p>
        </p:txBody>
      </p:sp>
    </p:spTree>
    <p:extLst>
      <p:ext uri="{BB962C8B-B14F-4D97-AF65-F5344CB8AC3E}">
        <p14:creationId xmlns:p14="http://schemas.microsoft.com/office/powerpoint/2010/main" val="1506746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F781-BCB5-6117-A636-EC9EAA4A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849"/>
          </a:xfrm>
        </p:spPr>
        <p:txBody>
          <a:bodyPr/>
          <a:lstStyle/>
          <a:p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Syntactic Structure</a:t>
            </a:r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C56DC-FEB0-7FE7-B591-695404B7B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617" y="1666599"/>
            <a:ext cx="576138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The syntactic structure of a sentence, including its grammatical organization and word order, plays a crucial role in determining the overall meaning.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Avenir Book" panose="02000503020000020003" pitchFamily="2" charset="0"/>
              </a:rPr>
              <a:t>Different Syntactic Structures, Different Meanings:</a:t>
            </a:r>
          </a:p>
          <a:p>
            <a:pPr marL="0" indent="0" algn="l">
              <a:buNone/>
            </a:pPr>
            <a:endParaRPr lang="en-US" b="0" i="0" u="none" strike="noStrike" dirty="0">
              <a:solidFill>
                <a:srgbClr val="374151"/>
              </a:solidFill>
              <a:effectLst/>
              <a:latin typeface="Avenir Book" panose="02000503020000020003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"Mary helped John wash the dishes."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"Mary helped John</a:t>
            </a:r>
            <a:r>
              <a:rPr lang="en-US" b="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, who washed the dishes."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34AE5-84C1-46E5-6614-6FCED348E0C5}"/>
              </a:ext>
            </a:extLst>
          </p:cNvPr>
          <p:cNvSpPr txBox="1"/>
          <p:nvPr/>
        </p:nvSpPr>
        <p:spPr>
          <a:xfrm>
            <a:off x="6838122" y="674853"/>
            <a:ext cx="42937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Mary helped John wash the dishes."</a:t>
            </a:r>
            <a:endParaRPr lang="en-US" b="0" i="0" u="none" strike="noStrike" dirty="0">
              <a:solidFill>
                <a:srgbClr val="374151"/>
              </a:solidFill>
              <a:effectLst/>
              <a:latin typeface="Avenir Book" panose="02000503020000020003" pitchFamily="2" charset="0"/>
            </a:endParaRPr>
          </a:p>
          <a:p>
            <a:pPr algn="l"/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- This sentence follows a straightforward syntactic structure where "Mary" is the subject, "helped" is the verb, and "John wash the dishes" is the direct object. </a:t>
            </a:r>
            <a:r>
              <a:rPr lang="en-US" b="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The action of washing the dishes involves both Mary and John.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48862-22E6-45CC-8720-EA2705B6500E}"/>
              </a:ext>
            </a:extLst>
          </p:cNvPr>
          <p:cNvSpPr txBox="1"/>
          <p:nvPr/>
        </p:nvSpPr>
        <p:spPr>
          <a:xfrm>
            <a:off x="6838123" y="3292905"/>
            <a:ext cx="49430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"Mary helped John, who washed the dishes.</a:t>
            </a:r>
          </a:p>
          <a:p>
            <a:pPr algn="l"/>
            <a:endParaRPr lang="en-US" b="1" dirty="0">
              <a:solidFill>
                <a:srgbClr val="374151"/>
              </a:solidFill>
              <a:latin typeface="Avenir Book" panose="02000503020000020003" pitchFamily="2" charset="0"/>
            </a:endParaRPr>
          </a:p>
          <a:p>
            <a:pPr algn="l"/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"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This sentence introduces a </a:t>
            </a:r>
            <a:r>
              <a:rPr lang="en-US" b="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relative clause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, "who washed the dishes," providing additional information about John. In this case, "Mary" is still the subject, "helped" is the verb, and "John" is the direct object. However, the </a:t>
            </a:r>
            <a:r>
              <a:rPr lang="en-US" b="1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relative clause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specifies that John is the one who washed the dishes.</a:t>
            </a:r>
          </a:p>
        </p:txBody>
      </p:sp>
    </p:spTree>
    <p:extLst>
      <p:ext uri="{BB962C8B-B14F-4D97-AF65-F5344CB8AC3E}">
        <p14:creationId xmlns:p14="http://schemas.microsoft.com/office/powerpoint/2010/main" val="2613723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3DFC-D615-CEFD-8454-CA5A2B88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Tense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B6C58-5FE1-B5BA-583A-B168581AC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Definition: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Tense is a grammatical category that expresses the time at which an action or state takes place (e.g., past, present, future).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Example:</a:t>
            </a:r>
            <a:endParaRPr lang="en-US" sz="2400" b="0" i="0" u="none" strike="noStrike" dirty="0">
              <a:solidFill>
                <a:srgbClr val="374151"/>
              </a:solidFill>
              <a:effectLst/>
              <a:latin typeface="Avenir Book" panose="02000503020000020003" pitchFamily="2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Past Tense: "She 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worked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hard yesterday."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Present Tense: "She 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works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hard every day."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Future Tense: "She 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will work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hard tomorrow."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7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31FC-8FB3-6D7A-6A42-94A24298C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10515600" cy="720763"/>
          </a:xfrm>
        </p:spPr>
        <p:txBody>
          <a:bodyPr>
            <a:normAutofit/>
          </a:bodyPr>
          <a:lstStyle/>
          <a:p>
            <a:pPr algn="ctr"/>
            <a:r>
              <a:rPr lang="en-US" sz="4000" b="1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Negation</a:t>
            </a:r>
            <a:endParaRPr lang="en-US" sz="4000" dirty="0">
              <a:solidFill>
                <a:srgbClr val="7030A0"/>
              </a:solidFill>
              <a:latin typeface="Avenir Book" panose="02000503020000020003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BE59-25A6-EAE4-9D68-B834AE2CD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322"/>
            <a:ext cx="4581939" cy="1964497"/>
          </a:xfrm>
        </p:spPr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Sentences: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"I don't like every movie."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"I like every movie."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0D1F9-928D-4003-3538-077B687189DA}"/>
              </a:ext>
            </a:extLst>
          </p:cNvPr>
          <p:cNvSpPr txBox="1"/>
          <p:nvPr/>
        </p:nvSpPr>
        <p:spPr>
          <a:xfrm>
            <a:off x="5685183" y="233097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"I don't like every movie," the negation "don't" applies to the verb "like," and the scope of negation includes the entire statement. </a:t>
            </a:r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0304EC-278C-57AA-0CAE-2354421DB3BC}"/>
              </a:ext>
            </a:extLst>
          </p:cNvPr>
          <p:cNvSpPr txBox="1"/>
          <p:nvPr/>
        </p:nvSpPr>
        <p:spPr>
          <a:xfrm>
            <a:off x="1126433" y="5106806"/>
            <a:ext cx="100451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The contrast between "I don't like every movie" and "I like every movie" effectively demonstrates how the 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presence or absence of negation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influence the meaning of the sentences.</a:t>
            </a:r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593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48FD-253C-4BC2-5BA5-63629F25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909"/>
            <a:ext cx="10515600" cy="668544"/>
          </a:xfrm>
        </p:spPr>
        <p:txBody>
          <a:bodyPr>
            <a:normAutofit/>
          </a:bodyPr>
          <a:lstStyle/>
          <a:p>
            <a:pPr algn="ctr"/>
            <a:r>
              <a:rPr lang="en-US" sz="4000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Semantic Roles</a:t>
            </a:r>
            <a:endParaRPr lang="en-US" sz="4000" dirty="0">
              <a:latin typeface="Avenir Book" panose="02000503020000020003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848D1-DDEA-5DE3-8482-C5BACBF34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21"/>
            <a:ext cx="10515600" cy="1407905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Sentence semantics involves identifying the </a:t>
            </a:r>
            <a:r>
              <a:rPr lang="en-US" sz="2400" b="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semantic roles 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played by different elements, such as </a:t>
            </a:r>
            <a:r>
              <a:rPr lang="en-US" sz="2400" b="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subjects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, </a:t>
            </a:r>
            <a:r>
              <a:rPr lang="en-US" sz="2400" b="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objects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, and </a:t>
            </a:r>
            <a:r>
              <a:rPr lang="en-US" sz="2400" b="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modifiers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, in relation to the action or state described.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D2D3B-4F91-E0D2-DA50-6C0A3D6AD801}"/>
              </a:ext>
            </a:extLst>
          </p:cNvPr>
          <p:cNvSpPr txBox="1"/>
          <p:nvPr/>
        </p:nvSpPr>
        <p:spPr>
          <a:xfrm>
            <a:off x="838200" y="3389243"/>
            <a:ext cx="37072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Sentences: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"John ate the pizza."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"The pizza ate John."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41834-4703-345D-0D15-78AB2B0FD6A8}"/>
              </a:ext>
            </a:extLst>
          </p:cNvPr>
          <p:cNvSpPr txBox="1"/>
          <p:nvPr/>
        </p:nvSpPr>
        <p:spPr>
          <a:xfrm>
            <a:off x="5257799" y="2799650"/>
            <a:ext cx="639086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In the first sentence, "John ate the pizza," the semantic roles are clear: "John" is the agent (the one performing the action of eating), and "the pizza" is the patient (the entity undergoing the action).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rgbClr val="374151"/>
              </a:solidFill>
              <a:effectLst/>
              <a:latin typeface="Avenir Book" panose="02000503020000020003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In the second sentence, "The pizza ate John,"</a:t>
            </a:r>
            <a:r>
              <a:rPr lang="en-US" sz="2000" dirty="0">
                <a:solidFill>
                  <a:srgbClr val="374151"/>
                </a:solidFill>
                <a:latin typeface="Avenir Book" panose="02000503020000020003" pitchFamily="2" charset="0"/>
              </a:rPr>
              <a:t> 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the semantic roles are switched, resulting in a  different and less plausible meaning. Here, "the pizza" is now cast as the agent, which is not semantically accurate in the context of eating.</a:t>
            </a:r>
          </a:p>
        </p:txBody>
      </p:sp>
    </p:spTree>
    <p:extLst>
      <p:ext uri="{BB962C8B-B14F-4D97-AF65-F5344CB8AC3E}">
        <p14:creationId xmlns:p14="http://schemas.microsoft.com/office/powerpoint/2010/main" val="4192773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9A64-1E52-2202-1BCC-1E5090BFB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pPr algn="ctr"/>
            <a:r>
              <a:rPr lang="en-US" b="1" dirty="0">
                <a:latin typeface="Avenir Book" panose="02000503020000020003" pitchFamily="2" charset="0"/>
              </a:rPr>
              <a:t>Why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5F56F-9E9A-C8DE-1E9C-C8B344515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Understanding sentence semantics is crucial for natural language processing tasks such as </a:t>
            </a:r>
            <a:r>
              <a:rPr lang="en-US" b="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machine translation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, </a:t>
            </a:r>
            <a:r>
              <a:rPr lang="en-US" b="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question answering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, and </a:t>
            </a:r>
            <a:r>
              <a:rPr lang="en-US" b="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sentiment analysis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. </a:t>
            </a:r>
          </a:p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It requires considering the interplay of various linguistic elements to extract the intended meaning and nuances conveyed by a sentence.</a:t>
            </a:r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05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F851F-6457-5E8A-4242-415BC2C7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374151"/>
                </a:solidFill>
                <a:latin typeface="Avenir Book" panose="02000503020000020003" pitchFamily="2" charset="0"/>
              </a:rPr>
              <a:t>A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en-US" b="1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stem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is the base or root form of a word to which affixes (prefixes, suffixes, or infixes) are added to derive different forms of the word.</a:t>
            </a:r>
          </a:p>
          <a:p>
            <a:pPr algn="l"/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The process of reducing a word to its base or root form is called 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stemming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.</a:t>
            </a:r>
          </a:p>
          <a:p>
            <a:pPr algn="l"/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Here's a simple example to illustrate stemming:</a:t>
            </a:r>
          </a:p>
          <a:p>
            <a:pPr lvl="1"/>
            <a:r>
              <a:rPr lang="en-US" b="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Original words: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"running," "runner," "ran"</a:t>
            </a:r>
          </a:p>
          <a:p>
            <a:pPr lvl="1"/>
            <a:r>
              <a:rPr lang="en-US" b="0" i="0" u="none" strike="noStrike" dirty="0">
                <a:solidFill>
                  <a:srgbClr val="002060"/>
                </a:solidFill>
                <a:effectLst/>
                <a:latin typeface="Avenir Book" panose="02000503020000020003" pitchFamily="2" charset="0"/>
              </a:rPr>
              <a:t>Stemmed form: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"run"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9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DBAC972-4D9C-D5B5-CE01-E64722B8A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574" y="1036383"/>
            <a:ext cx="7796852" cy="5266944"/>
          </a:xfrm>
        </p:spPr>
      </p:pic>
    </p:spTree>
    <p:extLst>
      <p:ext uri="{BB962C8B-B14F-4D97-AF65-F5344CB8AC3E}">
        <p14:creationId xmlns:p14="http://schemas.microsoft.com/office/powerpoint/2010/main" val="139201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9F0D-95D0-1DA7-0525-9F58EF5E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1392"/>
            <a:ext cx="10515600" cy="6096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latin typeface="Avenir Book" panose="02000503020000020003" pitchFamily="2" charset="0"/>
              </a:rPr>
              <a:t>Compounding</a:t>
            </a:r>
            <a:r>
              <a:rPr lang="en-US" sz="4000" dirty="0">
                <a:latin typeface="Avenir Book" panose="02000503020000020003" pitchFamily="2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10276-1E66-B62A-7301-07A0DF65E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Compounding</a:t>
            </a:r>
            <a:r>
              <a:rPr lang="en-US" sz="240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involves </a:t>
            </a:r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combining two or more words to create a new word with a distinct meaning.</a:t>
            </a:r>
          </a:p>
          <a:p>
            <a:endParaRPr lang="en-US" sz="2400" dirty="0">
              <a:solidFill>
                <a:srgbClr val="374151"/>
              </a:solidFill>
              <a:latin typeface="Avenir Book" panose="02000503020000020003" pitchFamily="2" charset="0"/>
            </a:endParaRPr>
          </a:p>
          <a:p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The resulting compound often carries a meaning that is related to the individual words.</a:t>
            </a:r>
          </a:p>
          <a:p>
            <a:endParaRPr lang="en-US" sz="2400" dirty="0">
              <a:solidFill>
                <a:srgbClr val="374151"/>
              </a:solidFill>
              <a:latin typeface="Avenir Book" panose="02000503020000020003" pitchFamily="2" charset="0"/>
            </a:endParaRPr>
          </a:p>
          <a:p>
            <a:r>
              <a:rPr lang="en-US" sz="2400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Compounding is a kind of morphological process because it deals with the internal structure of words and how morphemes (the smallest units of meaning) combine to create new lexical items.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2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1B70-8F18-F65C-3C88-427B48E9F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895971"/>
          </a:xfrm>
        </p:spPr>
        <p:txBody>
          <a:bodyPr>
            <a:normAutofit/>
          </a:bodyPr>
          <a:lstStyle/>
          <a:p>
            <a:r>
              <a:rPr lang="en-US" sz="4000" b="1" i="0" u="none" strike="noStrike" dirty="0">
                <a:effectLst/>
                <a:latin typeface="Avenir Book" panose="02000503020000020003" pitchFamily="2" charset="0"/>
              </a:rPr>
              <a:t>Noun-Noun Compounds</a:t>
            </a:r>
            <a:endParaRPr lang="en-US" sz="4000" dirty="0">
              <a:latin typeface="Avenir Book" panose="02000503020000020003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A171-C39C-ADA1-ABEC-B59991C61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051"/>
            <a:ext cx="10515600" cy="43349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374151"/>
                </a:solidFill>
                <a:latin typeface="Avenir Book" panose="02000503020000020003" pitchFamily="2" charset="0"/>
              </a:rPr>
              <a:t>C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ombining two nouns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to create a new noun. For example, "bookshelf" is a compound formed by combining "book" and "shelf.</a:t>
            </a:r>
          </a:p>
          <a:p>
            <a:pPr marL="0" indent="0">
              <a:buNone/>
            </a:pPr>
            <a:endParaRPr lang="en-US" b="0" i="0" u="none" strike="noStrike" dirty="0">
              <a:solidFill>
                <a:srgbClr val="374151"/>
              </a:solidFill>
              <a:effectLst/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More examples: 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en-US" b="1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Dog</a:t>
            </a:r>
            <a:r>
              <a:rPr lang="en-US" b="1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house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: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A small shelter or house for a dog.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en-US" b="1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Sun</a:t>
            </a:r>
            <a:r>
              <a:rPr lang="en-US" b="1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glasses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:</a:t>
            </a:r>
            <a:r>
              <a:rPr lang="en-US" dirty="0">
                <a:solidFill>
                  <a:srgbClr val="374151"/>
                </a:solidFill>
                <a:latin typeface="Avenir Book" panose="02000503020000020003" pitchFamily="2" charset="0"/>
              </a:rPr>
              <a:t> 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Glasses with tinted or darkened lenses to protect the eyes from the sun.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en-US" b="1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Rain</a:t>
            </a:r>
            <a:r>
              <a:rPr lang="en-US" b="1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coat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: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A coat worn to protect against rain.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en-US" b="1" i="0" u="none" strike="noStrike" dirty="0">
                <a:solidFill>
                  <a:srgbClr val="7030A0"/>
                </a:solidFill>
                <a:effectLst/>
                <a:latin typeface="Avenir Book" panose="02000503020000020003" pitchFamily="2" charset="0"/>
              </a:rPr>
              <a:t>Air</a:t>
            </a:r>
            <a:r>
              <a:rPr lang="en-US" b="1" i="0" u="none" strike="noStrike" dirty="0">
                <a:solidFill>
                  <a:srgbClr val="C00000"/>
                </a:solidFill>
                <a:effectLst/>
                <a:latin typeface="Avenir Book" panose="02000503020000020003" pitchFamily="2" charset="0"/>
              </a:rPr>
              <a:t>plane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: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Avenir Book" panose="02000503020000020003" pitchFamily="2" charset="0"/>
              </a:rPr>
              <a:t>A powered flying vehicle with fixed wings and a weight greater than that of the air it displaces.</a:t>
            </a:r>
          </a:p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66995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09A2-C4EC-9384-BA4D-D28AE919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3560"/>
            <a:ext cx="10515600" cy="750198"/>
          </a:xfrm>
        </p:spPr>
        <p:txBody>
          <a:bodyPr>
            <a:normAutofit/>
          </a:bodyPr>
          <a:lstStyle/>
          <a:p>
            <a:r>
              <a:rPr lang="en-US" sz="4000" b="1" i="0" u="none" strike="noStrike" dirty="0">
                <a:effectLst/>
                <a:latin typeface="Avenir Book" panose="02000503020000020003" pitchFamily="2" charset="0"/>
              </a:rPr>
              <a:t>Adjective-Noun Compounds</a:t>
            </a:r>
            <a:endParaRPr lang="en-US" sz="4000" dirty="0">
              <a:latin typeface="Avenir Book" panose="02000503020000020003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2416F-6D25-D346-194C-7B693A1F2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Compounds can also be formed by combining adjectives and nouns. </a:t>
            </a:r>
          </a:p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Create adjective-noun compounds:</a:t>
            </a:r>
          </a:p>
          <a:p>
            <a:pPr lvl="1"/>
            <a:r>
              <a:rPr lang="en-US" b="1" i="0" u="none" strike="noStrike" dirty="0">
                <a:effectLst/>
                <a:latin typeface="Söhne"/>
              </a:rPr>
              <a:t>Warm coat</a:t>
            </a: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b="1" i="0" u="none" strike="noStrike" dirty="0">
                <a:effectLst/>
                <a:latin typeface="Söhne"/>
              </a:rPr>
              <a:t>Cold water	</a:t>
            </a:r>
          </a:p>
          <a:p>
            <a:pPr lvl="1"/>
            <a:r>
              <a:rPr lang="en-US" b="1" i="0" u="none" strike="noStrike" dirty="0">
                <a:effectLst/>
                <a:latin typeface="Söhne"/>
              </a:rPr>
              <a:t>Hot coffee</a:t>
            </a:r>
            <a:endParaRPr lang="en-US" b="1" dirty="0">
              <a:latin typeface="Söhne"/>
            </a:endParaRPr>
          </a:p>
          <a:p>
            <a:pPr lvl="1"/>
            <a:r>
              <a:rPr lang="en-US" b="1" i="0" u="none" strike="noStrike" dirty="0">
                <a:effectLst/>
                <a:latin typeface="Söhne"/>
              </a:rPr>
              <a:t>Healthy diet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9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1D3F-F1AE-6B58-D4E8-83A91FDC2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effectLst/>
                <a:latin typeface="Söhne"/>
              </a:rPr>
              <a:t>Verb-Noun Compounds: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40B4D-4641-F687-BD3F-FB77617C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Combining verbs and nouns can result in compounds that convey specific actions or concepts. For example, "breakfast" is a compound formed by combining the verb "break" and the noun "fast.”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Other examples:</a:t>
            </a:r>
          </a:p>
          <a:p>
            <a:pPr lvl="1"/>
            <a:r>
              <a:rPr lang="en-US" b="1" i="0" u="none" strike="noStrike" dirty="0">
                <a:effectLst/>
                <a:latin typeface="Söhne"/>
              </a:rPr>
              <a:t>Sleepwalk</a:t>
            </a:r>
          </a:p>
          <a:p>
            <a:pPr lvl="1"/>
            <a:r>
              <a:rPr lang="en-US" b="1" i="0" u="none" strike="noStrike" dirty="0">
                <a:effectLst/>
                <a:latin typeface="Söhne"/>
              </a:rPr>
              <a:t>Waterfall</a:t>
            </a:r>
          </a:p>
          <a:p>
            <a:pPr lvl="1"/>
            <a:r>
              <a:rPr lang="en-US" b="1" i="0" u="none" strike="noStrike" dirty="0">
                <a:effectLst/>
                <a:latin typeface="Söhne"/>
              </a:rPr>
              <a:t>Handshake</a:t>
            </a:r>
            <a:endParaRPr 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25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2278</Words>
  <Application>Microsoft Macintosh PowerPoint</Application>
  <PresentationFormat>Widescreen</PresentationFormat>
  <Paragraphs>185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Avenir Book</vt:lpstr>
      <vt:lpstr>Calibri</vt:lpstr>
      <vt:lpstr>Calibri Light</vt:lpstr>
      <vt:lpstr>Courier New</vt:lpstr>
      <vt:lpstr>Söhne</vt:lpstr>
      <vt:lpstr>Office Theme</vt:lpstr>
      <vt:lpstr>  COMP-7150 Natural Language Processing  Instructor: Salim Sazzed Department of Computer Science University of Memphis   </vt:lpstr>
      <vt:lpstr>PowerPoint Presentation</vt:lpstr>
      <vt:lpstr>PowerPoint Presentation</vt:lpstr>
      <vt:lpstr>PowerPoint Presentation</vt:lpstr>
      <vt:lpstr>PowerPoint Presentation</vt:lpstr>
      <vt:lpstr>Compounding </vt:lpstr>
      <vt:lpstr>Noun-Noun Compounds</vt:lpstr>
      <vt:lpstr>Adjective-Noun Compounds</vt:lpstr>
      <vt:lpstr>Verb-Noun Compounds:</vt:lpstr>
      <vt:lpstr>Reduplication</vt:lpstr>
      <vt:lpstr>PowerPoint Presentation</vt:lpstr>
      <vt:lpstr>In English</vt:lpstr>
      <vt:lpstr>Semantic Analysis</vt:lpstr>
      <vt:lpstr>Lexical Semantics</vt:lpstr>
      <vt:lpstr>PowerPoint Presentation</vt:lpstr>
      <vt:lpstr>Polysemy (multiple meaning)</vt:lpstr>
      <vt:lpstr>Word Sense</vt:lpstr>
      <vt:lpstr>Word Sense Disambiguation (WSD)</vt:lpstr>
      <vt:lpstr>How WSD works?</vt:lpstr>
      <vt:lpstr>Homonymy</vt:lpstr>
      <vt:lpstr>Homophones:</vt:lpstr>
      <vt:lpstr>Homographs:</vt:lpstr>
      <vt:lpstr>Semantic relations</vt:lpstr>
      <vt:lpstr>PowerPoint Presentation</vt:lpstr>
      <vt:lpstr>PowerPoint Presentation</vt:lpstr>
      <vt:lpstr>PowerPoint Presentation</vt:lpstr>
      <vt:lpstr>Sentence semantics </vt:lpstr>
      <vt:lpstr>   Some key aspects of sentence semantics   </vt:lpstr>
      <vt:lpstr>Compositionality</vt:lpstr>
      <vt:lpstr>Syntactic Structure</vt:lpstr>
      <vt:lpstr>Tense </vt:lpstr>
      <vt:lpstr>Negation</vt:lpstr>
      <vt:lpstr>Semantic Roles</vt:lpstr>
      <vt:lpstr>Why important?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Glove</dc:title>
  <dc:creator>Sazzed, Salim</dc:creator>
  <cp:lastModifiedBy>SAZZED, SALIM</cp:lastModifiedBy>
  <cp:revision>158</cp:revision>
  <dcterms:created xsi:type="dcterms:W3CDTF">2024-01-06T06:54:58Z</dcterms:created>
  <dcterms:modified xsi:type="dcterms:W3CDTF">2024-02-02T06:54:35Z</dcterms:modified>
</cp:coreProperties>
</file>