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9" r:id="rId2"/>
    <p:sldId id="271" r:id="rId3"/>
    <p:sldId id="282" r:id="rId4"/>
    <p:sldId id="283" r:id="rId5"/>
    <p:sldId id="284" r:id="rId6"/>
    <p:sldId id="286" r:id="rId7"/>
    <p:sldId id="287" r:id="rId8"/>
    <p:sldId id="288" r:id="rId9"/>
    <p:sldId id="285" r:id="rId10"/>
    <p:sldId id="281" r:id="rId11"/>
    <p:sldId id="289" r:id="rId12"/>
    <p:sldId id="323" r:id="rId13"/>
    <p:sldId id="322" r:id="rId14"/>
    <p:sldId id="324" r:id="rId15"/>
    <p:sldId id="325" r:id="rId16"/>
    <p:sldId id="32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266"/>
  </p:normalViewPr>
  <p:slideViewPr>
    <p:cSldViewPr snapToGrid="0">
      <p:cViewPr varScale="1">
        <p:scale>
          <a:sx n="96" d="100"/>
          <a:sy n="96" d="100"/>
        </p:scale>
        <p:origin x="84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A7B46-6A42-5E42-8BAA-988C46BA3CE4}" type="datetimeFigureOut">
              <a:rPr lang="en-US" smtClean="0"/>
              <a:t>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123F0-9B9B-C24A-931B-EF986DD1F5ED}" type="slidenum">
              <a:rPr lang="en-US" smtClean="0"/>
              <a:t>‹#›</a:t>
            </a:fld>
            <a:endParaRPr lang="en-US"/>
          </a:p>
        </p:txBody>
      </p:sp>
    </p:spTree>
    <p:extLst>
      <p:ext uri="{BB962C8B-B14F-4D97-AF65-F5344CB8AC3E}">
        <p14:creationId xmlns:p14="http://schemas.microsoft.com/office/powerpoint/2010/main" val="331635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C3B9-97C9-BE50-CF06-2392D1D78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322BB-C576-E526-4BAE-998091670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FC2893-A4EF-8390-B5E6-2B4245EE6BAE}"/>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5" name="Footer Placeholder 4">
            <a:extLst>
              <a:ext uri="{FF2B5EF4-FFF2-40B4-BE49-F238E27FC236}">
                <a16:creationId xmlns:a16="http://schemas.microsoft.com/office/drawing/2014/main" id="{9C2BB700-5EED-AE8D-B46E-BEBE42AAE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072A2-4CB5-23E7-5E26-7401F52E6928}"/>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56201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16D4-BD50-2ADA-1133-D1141DA2D8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62C3A3-9566-F3B1-9AFF-C07652EF27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69C8D-203B-6120-DDDB-7A44641D6515}"/>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5" name="Footer Placeholder 4">
            <a:extLst>
              <a:ext uri="{FF2B5EF4-FFF2-40B4-BE49-F238E27FC236}">
                <a16:creationId xmlns:a16="http://schemas.microsoft.com/office/drawing/2014/main" id="{F18A3880-7892-AB8F-CC16-C47F4FA98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AC8D-16F5-0FED-2A3E-C848BD134F2D}"/>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40302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A8E7A-E18F-EC74-600D-9E44BCB49D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E6287C-580F-56A0-C908-33A0041E4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18616-0DE2-48C4-1A15-7FD3850FD8A7}"/>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5" name="Footer Placeholder 4">
            <a:extLst>
              <a:ext uri="{FF2B5EF4-FFF2-40B4-BE49-F238E27FC236}">
                <a16:creationId xmlns:a16="http://schemas.microsoft.com/office/drawing/2014/main" id="{A47D4481-2A5B-7F26-C54C-6290E9CCA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23B3E-E2E1-B2D8-5AD9-8AFCE92E3835}"/>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83951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D58E-80E2-39EC-1F74-EFEC040547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1A2661-698C-8EF6-0C27-E2F9367F1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5EFA6-21E9-6E97-146A-AD28AD0696FE}"/>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5" name="Footer Placeholder 4">
            <a:extLst>
              <a:ext uri="{FF2B5EF4-FFF2-40B4-BE49-F238E27FC236}">
                <a16:creationId xmlns:a16="http://schemas.microsoft.com/office/drawing/2014/main" id="{E3AEF72A-8C60-3A55-0DE2-E4EF314A3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08B95-ED21-CE53-343E-DD70B9FFB228}"/>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226475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7BF2-C6EC-E5F3-B98C-0FAD94796F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55B7ED-C899-2803-1EDD-C586CCC9A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BD4167-B98D-418B-150E-FDD7A15F5913}"/>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5" name="Footer Placeholder 4">
            <a:extLst>
              <a:ext uri="{FF2B5EF4-FFF2-40B4-BE49-F238E27FC236}">
                <a16:creationId xmlns:a16="http://schemas.microsoft.com/office/drawing/2014/main" id="{6124F8B3-8672-3805-E616-51A59CC5E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3F64B-B63E-38A4-B941-953F9D90A4D9}"/>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46086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0816-4543-D625-8CD1-B17F4D68CB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8F4E0-D269-882B-F0FC-F47AA75837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5DA1D4-51AC-6E56-9DDB-DB1451EB6E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724260-7575-7F30-CA21-3713505742DA}"/>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6" name="Footer Placeholder 5">
            <a:extLst>
              <a:ext uri="{FF2B5EF4-FFF2-40B4-BE49-F238E27FC236}">
                <a16:creationId xmlns:a16="http://schemas.microsoft.com/office/drawing/2014/main" id="{4771BF98-CA31-CF00-B1B9-4C4CC695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7C2A0-3B65-7641-56F5-207D0226604E}"/>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401785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35DD-707C-058F-C3E7-951AD5759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EEFE3E-1385-42EF-5F5A-B353E3430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40A123-3B17-6288-C7F6-5197F898E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8DBD6B-33C6-5CA7-3398-110C3995CD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09CE6-A6FB-428C-C7F5-BABC40AFC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F1A7B-5EEF-013A-9F93-80EA5DE1B63D}"/>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8" name="Footer Placeholder 7">
            <a:extLst>
              <a:ext uri="{FF2B5EF4-FFF2-40B4-BE49-F238E27FC236}">
                <a16:creationId xmlns:a16="http://schemas.microsoft.com/office/drawing/2014/main" id="{C72F9B7C-DD2D-2DB7-6735-4DF504642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457925-2947-1B20-34E1-AB772609FCC3}"/>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176862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4742-99B8-4CBA-A9A9-DD888793F0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6A8AC7-45FA-E639-8CC8-A18172AC6EB8}"/>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4" name="Footer Placeholder 3">
            <a:extLst>
              <a:ext uri="{FF2B5EF4-FFF2-40B4-BE49-F238E27FC236}">
                <a16:creationId xmlns:a16="http://schemas.microsoft.com/office/drawing/2014/main" id="{905EDE05-B60C-E3F9-ECE3-4A31F3A69C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AD133-781D-7E05-83CA-CC35893944A9}"/>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242728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226C2-0C11-4496-99A8-C87CE9C23A7F}"/>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3" name="Footer Placeholder 2">
            <a:extLst>
              <a:ext uri="{FF2B5EF4-FFF2-40B4-BE49-F238E27FC236}">
                <a16:creationId xmlns:a16="http://schemas.microsoft.com/office/drawing/2014/main" id="{8ADDB429-AE26-89D0-7E5A-C547C0FE4C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2BD1B7-DA41-3DB0-A2A6-9609659EF4E9}"/>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45446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9ABF-2542-2D83-62EC-D0D304DE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056554-A962-131F-4D7B-4F4B94CAC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AACC71-2F8C-DC4A-6A49-51207DEE9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ED1D0-C0E7-964A-E39A-D75558AC83DE}"/>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6" name="Footer Placeholder 5">
            <a:extLst>
              <a:ext uri="{FF2B5EF4-FFF2-40B4-BE49-F238E27FC236}">
                <a16:creationId xmlns:a16="http://schemas.microsoft.com/office/drawing/2014/main" id="{37B03474-45EC-E661-9AD3-832852A36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A2562-3C03-4EF4-D369-81540FF9DD73}"/>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353130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E5D0-1A9D-72D1-307D-D272D1DDF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3489FC-2CC3-4232-7E85-CD03A5E42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60371C-FA7B-5693-31D9-72DDC5D8F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BED21-76EF-3248-735B-3DB68AABA2DA}"/>
              </a:ext>
            </a:extLst>
          </p:cNvPr>
          <p:cNvSpPr>
            <a:spLocks noGrp="1"/>
          </p:cNvSpPr>
          <p:nvPr>
            <p:ph type="dt" sz="half" idx="10"/>
          </p:nvPr>
        </p:nvSpPr>
        <p:spPr/>
        <p:txBody>
          <a:bodyPr/>
          <a:lstStyle/>
          <a:p>
            <a:fld id="{78CD8EAD-DE77-5049-AFB1-13D546E86FAF}" type="datetimeFigureOut">
              <a:rPr lang="en-US" smtClean="0"/>
              <a:t>2/6/24</a:t>
            </a:fld>
            <a:endParaRPr lang="en-US"/>
          </a:p>
        </p:txBody>
      </p:sp>
      <p:sp>
        <p:nvSpPr>
          <p:cNvPr id="6" name="Footer Placeholder 5">
            <a:extLst>
              <a:ext uri="{FF2B5EF4-FFF2-40B4-BE49-F238E27FC236}">
                <a16:creationId xmlns:a16="http://schemas.microsoft.com/office/drawing/2014/main" id="{A15D571B-EAB4-29C5-DA61-31202BFF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A1EBD-C560-320A-1D40-794AE857620D}"/>
              </a:ext>
            </a:extLst>
          </p:cNvPr>
          <p:cNvSpPr>
            <a:spLocks noGrp="1"/>
          </p:cNvSpPr>
          <p:nvPr>
            <p:ph type="sldNum" sz="quarter" idx="12"/>
          </p:nvPr>
        </p:nvSpPr>
        <p:spPr/>
        <p:txBody>
          <a:bodyPr/>
          <a:lstStyle/>
          <a:p>
            <a:fld id="{7351BF70-1A1F-4741-9E2D-7DD7B8CDD610}" type="slidenum">
              <a:rPr lang="en-US" smtClean="0"/>
              <a:t>‹#›</a:t>
            </a:fld>
            <a:endParaRPr lang="en-US"/>
          </a:p>
        </p:txBody>
      </p:sp>
    </p:spTree>
    <p:extLst>
      <p:ext uri="{BB962C8B-B14F-4D97-AF65-F5344CB8AC3E}">
        <p14:creationId xmlns:p14="http://schemas.microsoft.com/office/powerpoint/2010/main" val="190493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63C27-4AA0-DA75-254F-B6C033CAC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875357-05D6-5AFA-89A2-52FF5CF5C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2361B-6D36-AD70-BDBA-8E72E3423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D8EAD-DE77-5049-AFB1-13D546E86FAF}" type="datetimeFigureOut">
              <a:rPr lang="en-US" smtClean="0"/>
              <a:t>2/6/24</a:t>
            </a:fld>
            <a:endParaRPr lang="en-US"/>
          </a:p>
        </p:txBody>
      </p:sp>
      <p:sp>
        <p:nvSpPr>
          <p:cNvPr id="5" name="Footer Placeholder 4">
            <a:extLst>
              <a:ext uri="{FF2B5EF4-FFF2-40B4-BE49-F238E27FC236}">
                <a16:creationId xmlns:a16="http://schemas.microsoft.com/office/drawing/2014/main" id="{38CE8E7E-4262-C0EE-5BE4-A05E23571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D79252-21B9-815C-F877-CEE6D8A01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1BF70-1A1F-4741-9E2D-7DD7B8CDD610}" type="slidenum">
              <a:rPr lang="en-US" smtClean="0"/>
              <a:t>‹#›</a:t>
            </a:fld>
            <a:endParaRPr lang="en-US"/>
          </a:p>
        </p:txBody>
      </p:sp>
    </p:spTree>
    <p:extLst>
      <p:ext uri="{BB962C8B-B14F-4D97-AF65-F5344CB8AC3E}">
        <p14:creationId xmlns:p14="http://schemas.microsoft.com/office/powerpoint/2010/main" val="248790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fontScale="90000"/>
          </a:bodyPr>
          <a:lstStyle/>
          <a:p>
            <a:br>
              <a:rPr lang="en-US" sz="3600" b="1" dirty="0">
                <a:solidFill>
                  <a:srgbClr val="7030A0"/>
                </a:solidFill>
                <a:effectLst/>
                <a:latin typeface="Avenir Book" panose="02000503020000020003" pitchFamily="2" charset="0"/>
                <a:cs typeface="Calibri" panose="020F0502020204030204" pitchFamily="34" charset="0"/>
              </a:rPr>
            </a:br>
            <a:br>
              <a:rPr lang="en-US" sz="3600" b="1" dirty="0">
                <a:solidFill>
                  <a:srgbClr val="7030A0"/>
                </a:solidFill>
                <a:effectLst/>
                <a:latin typeface="Avenir Book" panose="02000503020000020003" pitchFamily="2" charset="0"/>
                <a:cs typeface="Calibri" panose="020F0502020204030204" pitchFamily="34" charset="0"/>
              </a:rPr>
            </a:br>
            <a:r>
              <a:rPr lang="en-US" sz="3600" b="1" dirty="0">
                <a:solidFill>
                  <a:srgbClr val="7030A0"/>
                </a:solidFill>
                <a:effectLst/>
                <a:latin typeface="Avenir Book" panose="02000503020000020003" pitchFamily="2" charset="0"/>
                <a:cs typeface="Calibri" panose="020F0502020204030204" pitchFamily="34" charset="0"/>
              </a:rPr>
              <a:t>COMP-7150 Natural Language Processing</a:t>
            </a:r>
            <a:br>
              <a:rPr lang="en-US" sz="3200" b="1" dirty="0">
                <a:effectLst/>
                <a:latin typeface="Avenir Book" panose="02000503020000020003" pitchFamily="2" charset="0"/>
                <a:cs typeface="Calibri" panose="020F0502020204030204" pitchFamily="34" charset="0"/>
              </a:rPr>
            </a:br>
            <a:br>
              <a:rPr lang="en-US" sz="3200" dirty="0">
                <a:effectLst/>
                <a:latin typeface="Avenir Book" panose="02000503020000020003" pitchFamily="2" charset="0"/>
                <a:cs typeface="Calibri" panose="020F0502020204030204" pitchFamily="34" charset="0"/>
              </a:rPr>
            </a:br>
            <a:r>
              <a:rPr lang="en-US" sz="3200" b="1" dirty="0">
                <a:effectLst/>
                <a:latin typeface="Avenir Book" panose="02000503020000020003" pitchFamily="2" charset="0"/>
                <a:cs typeface="Calibri" panose="020F0502020204030204" pitchFamily="34" charset="0"/>
              </a:rPr>
              <a:t>Instructor: </a:t>
            </a:r>
            <a:r>
              <a:rPr lang="en-US" sz="3200" dirty="0">
                <a:effectLst/>
                <a:latin typeface="Avenir Book" panose="02000503020000020003" pitchFamily="2" charset="0"/>
                <a:cs typeface="Calibri" panose="020F0502020204030204" pitchFamily="34" charset="0"/>
              </a:rPr>
              <a:t>Salim </a:t>
            </a:r>
            <a:r>
              <a:rPr lang="en-US" sz="3200" dirty="0" err="1">
                <a:effectLst/>
                <a:latin typeface="Avenir Book" panose="02000503020000020003" pitchFamily="2" charset="0"/>
                <a:cs typeface="Calibri" panose="020F0502020204030204" pitchFamily="34" charset="0"/>
              </a:rPr>
              <a:t>Sazzed</a:t>
            </a:r>
            <a:br>
              <a:rPr lang="en-US" sz="3200" dirty="0">
                <a:effectLst/>
                <a:latin typeface="Avenir Book" panose="02000503020000020003" pitchFamily="2" charset="0"/>
                <a:cs typeface="Calibri" panose="020F0502020204030204" pitchFamily="34" charset="0"/>
              </a:rPr>
            </a:br>
            <a:r>
              <a:rPr lang="en-US" sz="3200" dirty="0">
                <a:effectLst/>
                <a:latin typeface="Avenir Book" panose="02000503020000020003" pitchFamily="2" charset="0"/>
                <a:cs typeface="Calibri" panose="020F0502020204030204" pitchFamily="34" charset="0"/>
              </a:rPr>
              <a:t>Department of Computer Science</a:t>
            </a:r>
            <a:br>
              <a:rPr lang="en-US" sz="3200" dirty="0">
                <a:effectLst/>
                <a:latin typeface="Avenir Book" panose="02000503020000020003" pitchFamily="2" charset="0"/>
                <a:cs typeface="Calibri" panose="020F0502020204030204" pitchFamily="34" charset="0"/>
              </a:rPr>
            </a:br>
            <a:r>
              <a:rPr lang="en-US" sz="3200" dirty="0">
                <a:effectLst/>
                <a:latin typeface="Avenir Book" panose="02000503020000020003" pitchFamily="2" charset="0"/>
                <a:cs typeface="Calibri" panose="020F0502020204030204" pitchFamily="34" charset="0"/>
              </a:rPr>
              <a:t>University of Memphis  </a:t>
            </a:r>
            <a:br>
              <a:rPr lang="en-US" sz="3200" dirty="0">
                <a:effectLst/>
                <a:latin typeface="Avenir Book" panose="02000503020000020003" pitchFamily="2" charset="0"/>
                <a:cs typeface="Calibri" panose="020F0502020204030204" pitchFamily="34" charset="0"/>
              </a:rPr>
            </a:br>
            <a:endParaRPr lang="en-US" sz="3200" dirty="0">
              <a:latin typeface="Avenir Book" panose="02000503020000020003" pitchFamily="2" charset="0"/>
              <a:cs typeface="Calibri" panose="020F0502020204030204" pitchFamily="34" charset="0"/>
            </a:endParaRPr>
          </a:p>
        </p:txBody>
      </p:sp>
      <p:sp>
        <p:nvSpPr>
          <p:cNvPr id="3" name="TextBox 2">
            <a:extLst>
              <a:ext uri="{FF2B5EF4-FFF2-40B4-BE49-F238E27FC236}">
                <a16:creationId xmlns:a16="http://schemas.microsoft.com/office/drawing/2014/main" id="{1DDC60B0-B6A7-ED2C-50E0-B1395728823C}"/>
              </a:ext>
            </a:extLst>
          </p:cNvPr>
          <p:cNvSpPr txBox="1"/>
          <p:nvPr/>
        </p:nvSpPr>
        <p:spPr>
          <a:xfrm>
            <a:off x="1533880" y="6122504"/>
            <a:ext cx="8885959" cy="369332"/>
          </a:xfrm>
          <a:prstGeom prst="rect">
            <a:avLst/>
          </a:prstGeom>
          <a:noFill/>
        </p:spPr>
        <p:txBody>
          <a:bodyPr wrap="none" rtlCol="0">
            <a:spAutoFit/>
          </a:bodyPr>
          <a:lstStyle/>
          <a:p>
            <a:r>
              <a:rPr lang="en-US" dirty="0">
                <a:solidFill>
                  <a:srgbClr val="002060"/>
                </a:solidFill>
                <a:latin typeface="Times" pitchFamily="2" charset="0"/>
              </a:rPr>
              <a:t>Some of the slides modified from Portland State University’s Introduction to linguistic course </a:t>
            </a: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B71B-DA13-DD8B-F6A2-A235F61D8C8C}"/>
              </a:ext>
            </a:extLst>
          </p:cNvPr>
          <p:cNvSpPr>
            <a:spLocks noGrp="1"/>
          </p:cNvSpPr>
          <p:nvPr>
            <p:ph type="title"/>
          </p:nvPr>
        </p:nvSpPr>
        <p:spPr>
          <a:xfrm>
            <a:off x="838200" y="681038"/>
            <a:ext cx="10515600" cy="736946"/>
          </a:xfrm>
        </p:spPr>
        <p:txBody>
          <a:bodyPr>
            <a:normAutofit/>
          </a:bodyPr>
          <a:lstStyle/>
          <a:p>
            <a:pPr algn="ctr"/>
            <a:r>
              <a:rPr lang="en-US" sz="4000" dirty="0">
                <a:solidFill>
                  <a:srgbClr val="7030A0"/>
                </a:solidFill>
                <a:latin typeface="Times" pitchFamily="2" charset="0"/>
              </a:rPr>
              <a:t>More examples</a:t>
            </a:r>
          </a:p>
        </p:txBody>
      </p:sp>
      <p:sp>
        <p:nvSpPr>
          <p:cNvPr id="3" name="Content Placeholder 2">
            <a:extLst>
              <a:ext uri="{FF2B5EF4-FFF2-40B4-BE49-F238E27FC236}">
                <a16:creationId xmlns:a16="http://schemas.microsoft.com/office/drawing/2014/main" id="{0F9543BC-D067-C8F1-E9AF-0CD665C4CF71}"/>
              </a:ext>
            </a:extLst>
          </p:cNvPr>
          <p:cNvSpPr>
            <a:spLocks noGrp="1"/>
          </p:cNvSpPr>
          <p:nvPr>
            <p:ph idx="1"/>
          </p:nvPr>
        </p:nvSpPr>
        <p:spPr/>
        <p:txBody>
          <a:bodyPr/>
          <a:lstStyle/>
          <a:p>
            <a:pPr algn="l">
              <a:buFont typeface="Arial" panose="020B0604020202020204" pitchFamily="34" charset="0"/>
              <a:buChar char="•"/>
            </a:pPr>
            <a:endParaRPr lang="en-US" sz="2400" b="1" i="0" u="none" strike="noStrike" dirty="0">
              <a:solidFill>
                <a:srgbClr val="374151"/>
              </a:solidFill>
              <a:effectLst/>
              <a:latin typeface="Times" pitchFamily="2" charset="0"/>
            </a:endParaRPr>
          </a:p>
          <a:p>
            <a:pPr marL="0" indent="0" algn="l">
              <a:buNone/>
            </a:pPr>
            <a:r>
              <a:rPr lang="en-US" sz="2400" b="0" i="0" u="none" strike="noStrike" dirty="0">
                <a:solidFill>
                  <a:srgbClr val="374151"/>
                </a:solidFill>
                <a:effectLst/>
                <a:latin typeface="Times" pitchFamily="2" charset="0"/>
              </a:rPr>
              <a:t>Consider the word "</a:t>
            </a:r>
            <a:r>
              <a:rPr lang="en-US" sz="2400" b="0" i="0" u="none" strike="noStrike" dirty="0">
                <a:solidFill>
                  <a:srgbClr val="7030A0"/>
                </a:solidFill>
                <a:effectLst/>
                <a:latin typeface="Times" pitchFamily="2" charset="0"/>
              </a:rPr>
              <a:t>home</a:t>
            </a:r>
            <a:r>
              <a:rPr lang="en-US" sz="2400" b="0" i="0" u="none" strike="noStrike" dirty="0">
                <a:solidFill>
                  <a:srgbClr val="374151"/>
                </a:solidFill>
                <a:effectLst/>
                <a:latin typeface="Times" pitchFamily="2" charset="0"/>
              </a:rPr>
              <a:t>"</a:t>
            </a:r>
          </a:p>
          <a:p>
            <a:pPr marL="742950" lvl="1" indent="-285750" algn="l">
              <a:buFont typeface="Arial" panose="020B0604020202020204" pitchFamily="34" charset="0"/>
              <a:buChar char="•"/>
            </a:pPr>
            <a:r>
              <a:rPr lang="en-US" b="1" i="0" u="none" strike="noStrike" dirty="0">
                <a:solidFill>
                  <a:srgbClr val="374151"/>
                </a:solidFill>
                <a:effectLst/>
                <a:latin typeface="Times" pitchFamily="2" charset="0"/>
              </a:rPr>
              <a:t>Denotation:</a:t>
            </a:r>
            <a:r>
              <a:rPr lang="en-US" b="0" i="0" u="none" strike="noStrike" dirty="0">
                <a:solidFill>
                  <a:srgbClr val="374151"/>
                </a:solidFill>
                <a:effectLst/>
                <a:latin typeface="Times" pitchFamily="2" charset="0"/>
              </a:rPr>
              <a:t> A denotative understanding would be a place where one lives.</a:t>
            </a:r>
          </a:p>
          <a:p>
            <a:pPr marL="742950" lvl="1" indent="-285750" algn="l">
              <a:buFont typeface="Arial" panose="020B0604020202020204" pitchFamily="34" charset="0"/>
              <a:buChar char="•"/>
            </a:pPr>
            <a:r>
              <a:rPr lang="en-US" b="1" i="0" u="none" strike="noStrike" dirty="0">
                <a:solidFill>
                  <a:srgbClr val="374151"/>
                </a:solidFill>
                <a:effectLst/>
                <a:latin typeface="Times" pitchFamily="2" charset="0"/>
              </a:rPr>
              <a:t>Connotation:</a:t>
            </a:r>
            <a:r>
              <a:rPr lang="en-US" b="0" i="0" u="none" strike="noStrike" dirty="0">
                <a:solidFill>
                  <a:srgbClr val="374151"/>
                </a:solidFill>
                <a:effectLst/>
                <a:latin typeface="Times" pitchFamily="2" charset="0"/>
              </a:rPr>
              <a:t> The connotations could include feelings of warmth, security, family, and comfort.</a:t>
            </a:r>
          </a:p>
          <a:p>
            <a:endParaRPr lang="en-US" dirty="0"/>
          </a:p>
        </p:txBody>
      </p:sp>
    </p:spTree>
    <p:extLst>
      <p:ext uri="{BB962C8B-B14F-4D97-AF65-F5344CB8AC3E}">
        <p14:creationId xmlns:p14="http://schemas.microsoft.com/office/powerpoint/2010/main" val="357539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84542-9049-D3A5-0CFF-48A7B04A12D6}"/>
              </a:ext>
            </a:extLst>
          </p:cNvPr>
          <p:cNvSpPr>
            <a:spLocks noGrp="1"/>
          </p:cNvSpPr>
          <p:nvPr>
            <p:ph idx="1"/>
          </p:nvPr>
        </p:nvSpPr>
        <p:spPr/>
        <p:txBody>
          <a:bodyPr/>
          <a:lstStyle/>
          <a:p>
            <a:pPr marL="0" indent="0" algn="l">
              <a:buNone/>
            </a:pPr>
            <a:r>
              <a:rPr lang="en-US" sz="2000" b="1" i="0" u="none" strike="noStrike" dirty="0">
                <a:solidFill>
                  <a:srgbClr val="7030A0"/>
                </a:solidFill>
                <a:effectLst/>
                <a:latin typeface="Times" pitchFamily="2" charset="0"/>
              </a:rPr>
              <a:t>Impact on Communication:</a:t>
            </a:r>
            <a:endParaRPr lang="en-US" sz="2000" b="0" i="0" u="none" strike="noStrike" dirty="0">
              <a:solidFill>
                <a:srgbClr val="7030A0"/>
              </a:solidFill>
              <a:effectLst/>
              <a:latin typeface="Times" pitchFamily="2" charset="0"/>
            </a:endParaRPr>
          </a:p>
          <a:p>
            <a:pPr lvl="1"/>
            <a:r>
              <a:rPr lang="en-US" sz="1800" b="1" i="0" u="none" strike="noStrike" dirty="0">
                <a:solidFill>
                  <a:srgbClr val="374151"/>
                </a:solidFill>
                <a:effectLst/>
                <a:latin typeface="Times" pitchFamily="2" charset="0"/>
              </a:rPr>
              <a:t>Denotation:</a:t>
            </a:r>
            <a:r>
              <a:rPr lang="en-US" sz="1800" b="0" i="0" u="none" strike="noStrike" dirty="0">
                <a:solidFill>
                  <a:srgbClr val="374151"/>
                </a:solidFill>
                <a:effectLst/>
                <a:latin typeface="Times" pitchFamily="2" charset="0"/>
              </a:rPr>
              <a:t> Provides clarity and a common understanding based on standard definitions.</a:t>
            </a:r>
          </a:p>
          <a:p>
            <a:pPr lvl="1"/>
            <a:r>
              <a:rPr lang="en-US" sz="1800" b="1" i="0" u="none" strike="noStrike" dirty="0">
                <a:solidFill>
                  <a:srgbClr val="374151"/>
                </a:solidFill>
                <a:effectLst/>
                <a:latin typeface="Times" pitchFamily="2" charset="0"/>
              </a:rPr>
              <a:t>Connotation:</a:t>
            </a:r>
            <a:r>
              <a:rPr lang="en-US" sz="1800" b="0" i="0" u="none" strike="noStrike" dirty="0">
                <a:solidFill>
                  <a:srgbClr val="374151"/>
                </a:solidFill>
                <a:effectLst/>
                <a:latin typeface="Times" pitchFamily="2" charset="0"/>
              </a:rPr>
              <a:t> Adds depth, emotion, and cultural nuances, allowing for a more nuanced expression of ideas.</a:t>
            </a:r>
          </a:p>
          <a:p>
            <a:pPr marL="0" indent="0">
              <a:buNone/>
            </a:pPr>
            <a:endParaRPr lang="en-US" dirty="0"/>
          </a:p>
          <a:p>
            <a:pPr marL="0" indent="0" algn="l">
              <a:buNone/>
            </a:pPr>
            <a:r>
              <a:rPr lang="en-US" sz="2000" b="1" i="0" u="none" strike="noStrike" dirty="0">
                <a:solidFill>
                  <a:srgbClr val="7030A0"/>
                </a:solidFill>
                <a:effectLst/>
                <a:latin typeface="Times" pitchFamily="2" charset="0"/>
              </a:rPr>
              <a:t>Use in Language:</a:t>
            </a:r>
            <a:endParaRPr lang="en-US" sz="2000" b="0" i="0" u="none" strike="noStrike" dirty="0">
              <a:solidFill>
                <a:srgbClr val="7030A0"/>
              </a:solidFill>
              <a:effectLst/>
              <a:latin typeface="Times" pitchFamily="2" charset="0"/>
            </a:endParaRPr>
          </a:p>
          <a:p>
            <a:pPr lvl="1"/>
            <a:r>
              <a:rPr lang="en-US" sz="1800" b="1" i="0" u="none" strike="noStrike" dirty="0">
                <a:solidFill>
                  <a:srgbClr val="374151"/>
                </a:solidFill>
                <a:effectLst/>
                <a:latin typeface="Times" pitchFamily="2" charset="0"/>
              </a:rPr>
              <a:t>Denotation:</a:t>
            </a:r>
            <a:r>
              <a:rPr lang="en-US" sz="1800" b="0" i="0" u="none" strike="noStrike" dirty="0">
                <a:solidFill>
                  <a:srgbClr val="374151"/>
                </a:solidFill>
                <a:effectLst/>
                <a:latin typeface="Times" pitchFamily="2" charset="0"/>
              </a:rPr>
              <a:t> Often used in technical or scientific writing where precision and clarity are essential.</a:t>
            </a:r>
          </a:p>
          <a:p>
            <a:pPr lvl="1"/>
            <a:r>
              <a:rPr lang="en-US" sz="1800" b="1" i="0" u="none" strike="noStrike" dirty="0">
                <a:solidFill>
                  <a:srgbClr val="374151"/>
                </a:solidFill>
                <a:effectLst/>
                <a:latin typeface="Times" pitchFamily="2" charset="0"/>
              </a:rPr>
              <a:t>Connotation:</a:t>
            </a:r>
            <a:r>
              <a:rPr lang="en-US" sz="1800" b="0" i="0" u="none" strike="noStrike" dirty="0">
                <a:solidFill>
                  <a:srgbClr val="374151"/>
                </a:solidFill>
                <a:effectLst/>
                <a:latin typeface="Times" pitchFamily="2" charset="0"/>
              </a:rPr>
              <a:t> Commonly employed in literature, poetry, advertising, and persuasive writing to evoke emotions and create a certain tone</a:t>
            </a:r>
            <a:r>
              <a:rPr lang="en-US" sz="1600" b="0" i="0" u="none" strike="noStrike" dirty="0">
                <a:solidFill>
                  <a:srgbClr val="374151"/>
                </a:solidFill>
                <a:effectLst/>
                <a:latin typeface="Times" pitchFamily="2" charset="0"/>
              </a:rPr>
              <a:t>.</a:t>
            </a:r>
          </a:p>
          <a:p>
            <a:pPr marL="0" indent="0">
              <a:buNone/>
            </a:pPr>
            <a:endParaRPr lang="en-US" dirty="0"/>
          </a:p>
        </p:txBody>
      </p:sp>
    </p:spTree>
    <p:extLst>
      <p:ext uri="{BB962C8B-B14F-4D97-AF65-F5344CB8AC3E}">
        <p14:creationId xmlns:p14="http://schemas.microsoft.com/office/powerpoint/2010/main" val="1114576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FE9A-C5FB-F345-C654-0FF8DE6F2921}"/>
              </a:ext>
            </a:extLst>
          </p:cNvPr>
          <p:cNvSpPr>
            <a:spLocks noGrp="1"/>
          </p:cNvSpPr>
          <p:nvPr>
            <p:ph type="title"/>
          </p:nvPr>
        </p:nvSpPr>
        <p:spPr>
          <a:xfrm>
            <a:off x="838200" y="795130"/>
            <a:ext cx="10515600" cy="755374"/>
          </a:xfrm>
        </p:spPr>
        <p:txBody>
          <a:bodyPr>
            <a:normAutofit/>
          </a:bodyPr>
          <a:lstStyle/>
          <a:p>
            <a:pPr algn="ctr"/>
            <a:r>
              <a:rPr lang="en-US" sz="3600" b="0" i="0" u="none" strike="noStrike" dirty="0">
                <a:solidFill>
                  <a:srgbClr val="7030A0"/>
                </a:solidFill>
                <a:effectLst/>
                <a:latin typeface="Times" pitchFamily="2" charset="0"/>
              </a:rPr>
              <a:t>Thematic roles</a:t>
            </a:r>
            <a:endParaRPr lang="en-US" sz="3600" dirty="0">
              <a:solidFill>
                <a:srgbClr val="7030A0"/>
              </a:solidFill>
              <a:latin typeface="Times" pitchFamily="2" charset="0"/>
            </a:endParaRPr>
          </a:p>
        </p:txBody>
      </p:sp>
      <p:sp>
        <p:nvSpPr>
          <p:cNvPr id="3" name="Content Placeholder 2">
            <a:extLst>
              <a:ext uri="{FF2B5EF4-FFF2-40B4-BE49-F238E27FC236}">
                <a16:creationId xmlns:a16="http://schemas.microsoft.com/office/drawing/2014/main" id="{9D92F499-804B-3E5E-8D11-EA75BA83EFC9}"/>
              </a:ext>
            </a:extLst>
          </p:cNvPr>
          <p:cNvSpPr>
            <a:spLocks noGrp="1"/>
          </p:cNvSpPr>
          <p:nvPr>
            <p:ph idx="1"/>
          </p:nvPr>
        </p:nvSpPr>
        <p:spPr/>
        <p:txBody>
          <a:bodyPr>
            <a:normAutofit/>
          </a:bodyPr>
          <a:lstStyle/>
          <a:p>
            <a:r>
              <a:rPr lang="en-US" sz="2400" b="0" i="0" u="none" strike="noStrike" dirty="0">
                <a:solidFill>
                  <a:srgbClr val="7030A0"/>
                </a:solidFill>
                <a:effectLst/>
                <a:latin typeface="Times" pitchFamily="2" charset="0"/>
              </a:rPr>
              <a:t>Thematic roles</a:t>
            </a:r>
            <a:r>
              <a:rPr lang="en-US" sz="2400" b="0" i="0" u="none" strike="noStrike" dirty="0">
                <a:solidFill>
                  <a:srgbClr val="374151"/>
                </a:solidFill>
                <a:effectLst/>
                <a:latin typeface="Times" pitchFamily="2" charset="0"/>
              </a:rPr>
              <a:t>, also known as </a:t>
            </a:r>
            <a:r>
              <a:rPr lang="en-US" sz="2400" b="0" i="0" u="none" strike="noStrike" dirty="0">
                <a:solidFill>
                  <a:srgbClr val="7030A0"/>
                </a:solidFill>
                <a:effectLst/>
                <a:latin typeface="Times" pitchFamily="2" charset="0"/>
              </a:rPr>
              <a:t>theta roles</a:t>
            </a:r>
            <a:r>
              <a:rPr lang="en-US" sz="2400" b="0" i="0" u="none" strike="noStrike" dirty="0">
                <a:solidFill>
                  <a:srgbClr val="374151"/>
                </a:solidFill>
                <a:effectLst/>
                <a:latin typeface="Times" pitchFamily="2" charset="0"/>
              </a:rPr>
              <a:t>, are linguistic concepts that refer to the different functions or relationships that </a:t>
            </a:r>
            <a:r>
              <a:rPr lang="en-US" sz="2400" b="0" i="0" u="none" strike="noStrike" dirty="0">
                <a:solidFill>
                  <a:srgbClr val="7030A0"/>
                </a:solidFill>
                <a:effectLst/>
                <a:latin typeface="Times" pitchFamily="2" charset="0"/>
              </a:rPr>
              <a:t>noun phrases (NPs) </a:t>
            </a:r>
            <a:r>
              <a:rPr lang="en-US" sz="2400" b="0" i="0" u="none" strike="noStrike" dirty="0">
                <a:solidFill>
                  <a:srgbClr val="374151"/>
                </a:solidFill>
                <a:effectLst/>
                <a:latin typeface="Times" pitchFamily="2" charset="0"/>
              </a:rPr>
              <a:t>or participants play in relation to the </a:t>
            </a:r>
            <a:r>
              <a:rPr lang="en-US" sz="2400" b="0" i="0" u="none" strike="noStrike" dirty="0">
                <a:solidFill>
                  <a:srgbClr val="7030A0"/>
                </a:solidFill>
                <a:effectLst/>
                <a:latin typeface="Times" pitchFamily="2" charset="0"/>
              </a:rPr>
              <a:t>action</a:t>
            </a:r>
            <a:r>
              <a:rPr lang="en-US" sz="2400" b="0" i="0" u="none" strike="noStrike" dirty="0">
                <a:solidFill>
                  <a:srgbClr val="374151"/>
                </a:solidFill>
                <a:effectLst/>
                <a:latin typeface="Times" pitchFamily="2" charset="0"/>
              </a:rPr>
              <a:t> or </a:t>
            </a:r>
            <a:r>
              <a:rPr lang="en-US" sz="2400" b="0" i="0" u="none" strike="noStrike" dirty="0">
                <a:solidFill>
                  <a:srgbClr val="7030A0"/>
                </a:solidFill>
                <a:effectLst/>
                <a:latin typeface="Times" pitchFamily="2" charset="0"/>
              </a:rPr>
              <a:t>state</a:t>
            </a:r>
            <a:r>
              <a:rPr lang="en-US" sz="2400" b="0" i="0" u="none" strike="noStrike" dirty="0">
                <a:solidFill>
                  <a:srgbClr val="374151"/>
                </a:solidFill>
                <a:effectLst/>
                <a:latin typeface="Times" pitchFamily="2" charset="0"/>
              </a:rPr>
              <a:t> described by a verb in a sentence. </a:t>
            </a:r>
          </a:p>
          <a:p>
            <a:r>
              <a:rPr lang="en-US" sz="2400" b="0" i="0" u="none" strike="noStrike" dirty="0">
                <a:solidFill>
                  <a:srgbClr val="374151"/>
                </a:solidFill>
                <a:effectLst/>
                <a:latin typeface="Times" pitchFamily="2" charset="0"/>
              </a:rPr>
              <a:t>These roles reflect the </a:t>
            </a:r>
            <a:r>
              <a:rPr lang="en-US" sz="2400" b="0" i="0" u="none" strike="noStrike" dirty="0">
                <a:solidFill>
                  <a:srgbClr val="7030A0"/>
                </a:solidFill>
                <a:effectLst/>
                <a:latin typeface="Times" pitchFamily="2" charset="0"/>
              </a:rPr>
              <a:t>participants' thematic relations </a:t>
            </a:r>
            <a:r>
              <a:rPr lang="en-US" sz="2400" b="0" i="0" u="none" strike="noStrike" dirty="0">
                <a:solidFill>
                  <a:srgbClr val="374151"/>
                </a:solidFill>
                <a:effectLst/>
                <a:latin typeface="Times" pitchFamily="2" charset="0"/>
              </a:rPr>
              <a:t>to the verb and help convey the underlying meaning or semantic structure of a sentence.</a:t>
            </a:r>
            <a:endParaRPr lang="en-US" sz="2400" dirty="0">
              <a:latin typeface="Times" pitchFamily="2" charset="0"/>
            </a:endParaRPr>
          </a:p>
        </p:txBody>
      </p:sp>
    </p:spTree>
    <p:extLst>
      <p:ext uri="{BB962C8B-B14F-4D97-AF65-F5344CB8AC3E}">
        <p14:creationId xmlns:p14="http://schemas.microsoft.com/office/powerpoint/2010/main" val="76625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342-AFDA-172F-7CF2-5DB8F5E9E5D9}"/>
              </a:ext>
            </a:extLst>
          </p:cNvPr>
          <p:cNvSpPr>
            <a:spLocks noGrp="1"/>
          </p:cNvSpPr>
          <p:nvPr>
            <p:ph type="title"/>
          </p:nvPr>
        </p:nvSpPr>
        <p:spPr>
          <a:xfrm>
            <a:off x="838200" y="556590"/>
            <a:ext cx="10515600" cy="755375"/>
          </a:xfrm>
        </p:spPr>
        <p:txBody>
          <a:bodyPr>
            <a:normAutofit/>
          </a:bodyPr>
          <a:lstStyle/>
          <a:p>
            <a:pPr algn="ctr"/>
            <a:r>
              <a:rPr lang="en-US" sz="3600" b="0" i="0" u="none" strike="noStrike" dirty="0">
                <a:solidFill>
                  <a:srgbClr val="7030A0"/>
                </a:solidFill>
                <a:effectLst/>
                <a:latin typeface="Times" pitchFamily="2" charset="0"/>
              </a:rPr>
              <a:t>Key thematic roles</a:t>
            </a:r>
            <a:endParaRPr lang="en-US" sz="3600" dirty="0">
              <a:solidFill>
                <a:srgbClr val="7030A0"/>
              </a:solidFill>
              <a:latin typeface="Times" pitchFamily="2" charset="0"/>
            </a:endParaRPr>
          </a:p>
        </p:txBody>
      </p:sp>
      <p:sp>
        <p:nvSpPr>
          <p:cNvPr id="3" name="Content Placeholder 2">
            <a:extLst>
              <a:ext uri="{FF2B5EF4-FFF2-40B4-BE49-F238E27FC236}">
                <a16:creationId xmlns:a16="http://schemas.microsoft.com/office/drawing/2014/main" id="{64FA5B7A-FEE7-4F00-0818-5A7474AEC170}"/>
              </a:ext>
            </a:extLst>
          </p:cNvPr>
          <p:cNvSpPr>
            <a:spLocks noGrp="1"/>
          </p:cNvSpPr>
          <p:nvPr>
            <p:ph idx="1"/>
          </p:nvPr>
        </p:nvSpPr>
        <p:spPr>
          <a:xfrm>
            <a:off x="838200" y="1311965"/>
            <a:ext cx="10515600" cy="4864998"/>
          </a:xfrm>
        </p:spPr>
        <p:txBody>
          <a:bodyPr>
            <a:normAutofit fontScale="47500" lnSpcReduction="20000"/>
          </a:bodyPr>
          <a:lstStyle/>
          <a:p>
            <a:pPr algn="l">
              <a:buFont typeface="+mj-lt"/>
              <a:buAutoNum type="arabicPeriod"/>
            </a:pPr>
            <a:r>
              <a:rPr lang="en-US" sz="3600" b="1" i="0" u="none" strike="noStrike" dirty="0">
                <a:solidFill>
                  <a:srgbClr val="374151"/>
                </a:solidFill>
                <a:effectLst/>
                <a:latin typeface="Times" pitchFamily="2" charset="0"/>
              </a:rPr>
              <a:t>Agent:</a:t>
            </a:r>
            <a:endParaRPr lang="en-US" sz="3600" b="0" i="0" u="none" strike="noStrike" dirty="0">
              <a:solidFill>
                <a:srgbClr val="374151"/>
              </a:solidFill>
              <a:effectLst/>
              <a:latin typeface="Times" pitchFamily="2" charset="0"/>
            </a:endParaRPr>
          </a:p>
          <a:p>
            <a:pPr marL="742950" lvl="1" indent="-285750" algn="l">
              <a:buFont typeface="+mj-lt"/>
              <a:buAutoNum type="arabicPeriod"/>
            </a:pPr>
            <a:r>
              <a:rPr lang="en-US" sz="3600" b="0" i="0" u="none" strike="noStrike" dirty="0">
                <a:solidFill>
                  <a:srgbClr val="374151"/>
                </a:solidFill>
                <a:effectLst/>
                <a:latin typeface="Times" pitchFamily="2" charset="0"/>
              </a:rPr>
              <a:t>The entity that performs or initiates the action.</a:t>
            </a:r>
          </a:p>
          <a:p>
            <a:pPr marL="742950" lvl="1" indent="-285750" algn="l">
              <a:buFont typeface="+mj-lt"/>
              <a:buAutoNum type="arabicPeriod"/>
            </a:pPr>
            <a:r>
              <a:rPr lang="en-US" sz="3600" b="0" i="0" u="none" strike="noStrike" dirty="0">
                <a:solidFill>
                  <a:srgbClr val="374151"/>
                </a:solidFill>
                <a:effectLst/>
                <a:latin typeface="Times" pitchFamily="2" charset="0"/>
              </a:rPr>
              <a:t>Example: In the sentence "John eats an apple," "John" is the agent.</a:t>
            </a:r>
          </a:p>
          <a:p>
            <a:pPr algn="l">
              <a:buFont typeface="+mj-lt"/>
              <a:buAutoNum type="arabicPeriod"/>
            </a:pPr>
            <a:r>
              <a:rPr lang="en-US" sz="3600" b="1" i="0" u="none" strike="noStrike" dirty="0">
                <a:solidFill>
                  <a:srgbClr val="374151"/>
                </a:solidFill>
                <a:effectLst/>
                <a:latin typeface="Times" pitchFamily="2" charset="0"/>
              </a:rPr>
              <a:t>Theme/Patient:</a:t>
            </a:r>
            <a:endParaRPr lang="en-US" sz="3600" b="0" i="0" u="none" strike="noStrike" dirty="0">
              <a:solidFill>
                <a:srgbClr val="374151"/>
              </a:solidFill>
              <a:effectLst/>
              <a:latin typeface="Times" pitchFamily="2" charset="0"/>
            </a:endParaRPr>
          </a:p>
          <a:p>
            <a:pPr marL="742950" lvl="1" indent="-285750" algn="l">
              <a:buFont typeface="+mj-lt"/>
              <a:buAutoNum type="arabicPeriod"/>
            </a:pPr>
            <a:r>
              <a:rPr lang="en-US" sz="3600" b="0" i="0" u="none" strike="noStrike" dirty="0">
                <a:solidFill>
                  <a:srgbClr val="374151"/>
                </a:solidFill>
                <a:effectLst/>
                <a:latin typeface="Times" pitchFamily="2" charset="0"/>
              </a:rPr>
              <a:t>The entity that undergoes the action or is affected by it.</a:t>
            </a:r>
          </a:p>
          <a:p>
            <a:pPr marL="742950" lvl="1" indent="-285750" algn="l">
              <a:buFont typeface="+mj-lt"/>
              <a:buAutoNum type="arabicPeriod"/>
            </a:pPr>
            <a:r>
              <a:rPr lang="en-US" sz="3600" b="0" i="0" u="none" strike="noStrike" dirty="0">
                <a:solidFill>
                  <a:srgbClr val="374151"/>
                </a:solidFill>
                <a:effectLst/>
                <a:latin typeface="Times" pitchFamily="2" charset="0"/>
              </a:rPr>
              <a:t>Example: In the sentence "John eats an apple," "an apple" is the theme or patient.</a:t>
            </a:r>
          </a:p>
          <a:p>
            <a:pPr algn="l">
              <a:buFont typeface="+mj-lt"/>
              <a:buAutoNum type="arabicPeriod"/>
            </a:pPr>
            <a:r>
              <a:rPr lang="en-US" sz="3600" b="1" i="0" u="none" strike="noStrike" dirty="0">
                <a:solidFill>
                  <a:srgbClr val="374151"/>
                </a:solidFill>
                <a:effectLst/>
                <a:latin typeface="Times" pitchFamily="2" charset="0"/>
              </a:rPr>
              <a:t>Experiencer:</a:t>
            </a:r>
            <a:endParaRPr lang="en-US" sz="3600" b="0" i="0" u="none" strike="noStrike" dirty="0">
              <a:solidFill>
                <a:srgbClr val="374151"/>
              </a:solidFill>
              <a:effectLst/>
              <a:latin typeface="Times" pitchFamily="2" charset="0"/>
            </a:endParaRPr>
          </a:p>
          <a:p>
            <a:pPr marL="742950" lvl="1" indent="-285750" algn="l">
              <a:buFont typeface="+mj-lt"/>
              <a:buAutoNum type="arabicPeriod"/>
            </a:pPr>
            <a:r>
              <a:rPr lang="en-US" sz="3600" b="0" i="0" u="none" strike="noStrike" dirty="0">
                <a:solidFill>
                  <a:srgbClr val="374151"/>
                </a:solidFill>
                <a:effectLst/>
                <a:latin typeface="Times" pitchFamily="2" charset="0"/>
              </a:rPr>
              <a:t>The entity that perceives or experiences a state or action.</a:t>
            </a:r>
          </a:p>
          <a:p>
            <a:pPr marL="742950" lvl="1" indent="-285750" algn="l">
              <a:buFont typeface="+mj-lt"/>
              <a:buAutoNum type="arabicPeriod"/>
            </a:pPr>
            <a:r>
              <a:rPr lang="en-US" sz="3600" b="0" i="0" u="none" strike="noStrike" dirty="0">
                <a:solidFill>
                  <a:srgbClr val="374151"/>
                </a:solidFill>
                <a:effectLst/>
                <a:latin typeface="Times" pitchFamily="2" charset="0"/>
              </a:rPr>
              <a:t>Example: In the sentence "She loves chocolate," "She" is the experiencer.</a:t>
            </a:r>
          </a:p>
          <a:p>
            <a:pPr algn="l">
              <a:buFont typeface="+mj-lt"/>
              <a:buAutoNum type="arabicPeriod"/>
            </a:pPr>
            <a:r>
              <a:rPr lang="en-US" sz="3600" b="1" i="0" u="none" strike="noStrike" dirty="0">
                <a:solidFill>
                  <a:srgbClr val="374151"/>
                </a:solidFill>
                <a:effectLst/>
                <a:latin typeface="Times" pitchFamily="2" charset="0"/>
              </a:rPr>
              <a:t>Goal:</a:t>
            </a:r>
            <a:endParaRPr lang="en-US" sz="3600" b="0" i="0" u="none" strike="noStrike" dirty="0">
              <a:solidFill>
                <a:srgbClr val="374151"/>
              </a:solidFill>
              <a:effectLst/>
              <a:latin typeface="Times" pitchFamily="2" charset="0"/>
            </a:endParaRPr>
          </a:p>
          <a:p>
            <a:pPr marL="742950" lvl="1" indent="-285750" algn="l">
              <a:buFont typeface="+mj-lt"/>
              <a:buAutoNum type="arabicPeriod"/>
            </a:pPr>
            <a:r>
              <a:rPr lang="en-US" sz="3600" b="0" i="0" u="none" strike="noStrike" dirty="0">
                <a:solidFill>
                  <a:srgbClr val="374151"/>
                </a:solidFill>
                <a:effectLst/>
                <a:latin typeface="Times" pitchFamily="2" charset="0"/>
              </a:rPr>
              <a:t>The entity toward which an action is directed.</a:t>
            </a:r>
          </a:p>
          <a:p>
            <a:pPr marL="742950" lvl="1" indent="-285750" algn="l">
              <a:buFont typeface="+mj-lt"/>
              <a:buAutoNum type="arabicPeriod"/>
            </a:pPr>
            <a:r>
              <a:rPr lang="en-US" sz="3600" b="0" i="0" u="none" strike="noStrike" dirty="0">
                <a:solidFill>
                  <a:srgbClr val="374151"/>
                </a:solidFill>
                <a:effectLst/>
                <a:latin typeface="Times" pitchFamily="2" charset="0"/>
              </a:rPr>
              <a:t>Example: In the sentence "John gave a gift to Mary," "Mary" is the goal.</a:t>
            </a:r>
          </a:p>
          <a:p>
            <a:pPr algn="l">
              <a:buFont typeface="+mj-lt"/>
              <a:buAutoNum type="arabicPeriod"/>
            </a:pPr>
            <a:r>
              <a:rPr lang="en-US" sz="3600" b="1" i="0" u="none" strike="noStrike" dirty="0">
                <a:solidFill>
                  <a:srgbClr val="374151"/>
                </a:solidFill>
                <a:effectLst/>
                <a:latin typeface="Times" pitchFamily="2" charset="0"/>
              </a:rPr>
              <a:t>Source:</a:t>
            </a:r>
            <a:endParaRPr lang="en-US" sz="3600" b="0" i="0" u="none" strike="noStrike" dirty="0">
              <a:solidFill>
                <a:srgbClr val="374151"/>
              </a:solidFill>
              <a:effectLst/>
              <a:latin typeface="Times" pitchFamily="2" charset="0"/>
            </a:endParaRPr>
          </a:p>
          <a:p>
            <a:pPr marL="742950" lvl="1" indent="-285750" algn="l">
              <a:buFont typeface="+mj-lt"/>
              <a:buAutoNum type="arabicPeriod"/>
            </a:pPr>
            <a:r>
              <a:rPr lang="en-US" sz="3600" b="0" i="0" u="none" strike="noStrike" dirty="0">
                <a:solidFill>
                  <a:srgbClr val="374151"/>
                </a:solidFill>
                <a:effectLst/>
                <a:latin typeface="Times" pitchFamily="2" charset="0"/>
              </a:rPr>
              <a:t>The entity from which an action originates.</a:t>
            </a:r>
          </a:p>
          <a:p>
            <a:pPr marL="742950" lvl="1" indent="-285750" algn="l">
              <a:buFont typeface="+mj-lt"/>
              <a:buAutoNum type="arabicPeriod"/>
            </a:pPr>
            <a:r>
              <a:rPr lang="en-US" sz="3600" b="0" i="0" u="none" strike="noStrike" dirty="0">
                <a:solidFill>
                  <a:srgbClr val="374151"/>
                </a:solidFill>
                <a:effectLst/>
                <a:latin typeface="Times" pitchFamily="2" charset="0"/>
              </a:rPr>
              <a:t>Example: In the sentence "She took the book from the shelf," "the shelf" is the source.</a:t>
            </a:r>
          </a:p>
          <a:p>
            <a:pPr algn="l">
              <a:buFont typeface="+mj-lt"/>
              <a:buAutoNum type="arabicPeriod"/>
            </a:pPr>
            <a:r>
              <a:rPr lang="en-US" sz="3600" b="1" i="0" u="none" strike="noStrike" dirty="0">
                <a:solidFill>
                  <a:srgbClr val="374151"/>
                </a:solidFill>
                <a:effectLst/>
                <a:latin typeface="Times" pitchFamily="2" charset="0"/>
              </a:rPr>
              <a:t>Location:</a:t>
            </a:r>
            <a:endParaRPr lang="en-US" sz="3600" b="0" i="0" u="none" strike="noStrike" dirty="0">
              <a:solidFill>
                <a:srgbClr val="374151"/>
              </a:solidFill>
              <a:effectLst/>
              <a:latin typeface="Times" pitchFamily="2" charset="0"/>
            </a:endParaRPr>
          </a:p>
          <a:p>
            <a:pPr marL="742950" lvl="1" indent="-285750" algn="l">
              <a:buFont typeface="+mj-lt"/>
              <a:buAutoNum type="arabicPeriod"/>
            </a:pPr>
            <a:r>
              <a:rPr lang="en-US" sz="3600" b="0" i="0" u="none" strike="noStrike" dirty="0">
                <a:solidFill>
                  <a:srgbClr val="374151"/>
                </a:solidFill>
                <a:effectLst/>
                <a:latin typeface="Times" pitchFamily="2" charset="0"/>
              </a:rPr>
              <a:t>The place or location associated with an action.</a:t>
            </a:r>
          </a:p>
          <a:p>
            <a:pPr marL="742950" lvl="1" indent="-285750" algn="l">
              <a:buFont typeface="+mj-lt"/>
              <a:buAutoNum type="arabicPeriod"/>
            </a:pPr>
            <a:r>
              <a:rPr lang="en-US" sz="3600" b="0" i="0" u="none" strike="noStrike" dirty="0">
                <a:solidFill>
                  <a:srgbClr val="374151"/>
                </a:solidFill>
                <a:effectLst/>
                <a:latin typeface="Times" pitchFamily="2" charset="0"/>
              </a:rPr>
              <a:t>Example: In the sentence "They met at the park," "the park" is the location.</a:t>
            </a:r>
          </a:p>
          <a:p>
            <a:endParaRPr lang="en-US" dirty="0"/>
          </a:p>
        </p:txBody>
      </p:sp>
    </p:spTree>
    <p:extLst>
      <p:ext uri="{BB962C8B-B14F-4D97-AF65-F5344CB8AC3E}">
        <p14:creationId xmlns:p14="http://schemas.microsoft.com/office/powerpoint/2010/main" val="262032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F65C5C-0322-6F04-808F-3C17E1B99693}"/>
              </a:ext>
            </a:extLst>
          </p:cNvPr>
          <p:cNvSpPr txBox="1"/>
          <p:nvPr/>
        </p:nvSpPr>
        <p:spPr>
          <a:xfrm>
            <a:off x="1649895" y="916999"/>
            <a:ext cx="8892209" cy="4524315"/>
          </a:xfrm>
          <a:prstGeom prst="rect">
            <a:avLst/>
          </a:prstGeom>
          <a:noFill/>
        </p:spPr>
        <p:txBody>
          <a:bodyPr wrap="square">
            <a:spAutoFit/>
          </a:bodyPr>
          <a:lstStyle/>
          <a:p>
            <a:pPr algn="l">
              <a:buFont typeface="+mj-lt"/>
              <a:buAutoNum type="arabicPeriod"/>
            </a:pPr>
            <a:r>
              <a:rPr lang="en-US" b="1" i="0" u="none" strike="noStrike" dirty="0">
                <a:solidFill>
                  <a:srgbClr val="374151"/>
                </a:solidFill>
                <a:effectLst/>
                <a:latin typeface="Söhne"/>
              </a:rPr>
              <a:t>Agent:</a:t>
            </a:r>
            <a:endParaRPr lang="en-US" b="0" i="0" u="none" strike="noStrike" dirty="0">
              <a:solidFill>
                <a:srgbClr val="374151"/>
              </a:solidFill>
              <a:effectLst/>
              <a:latin typeface="Söhne"/>
            </a:endParaRPr>
          </a:p>
          <a:p>
            <a:pPr marL="742950" lvl="1" indent="-285750" algn="l">
              <a:buFont typeface="+mj-lt"/>
              <a:buAutoNum type="arabicPeriod"/>
            </a:pPr>
            <a:r>
              <a:rPr lang="en-US" b="1" i="0" u="none" strike="noStrike" dirty="0">
                <a:solidFill>
                  <a:srgbClr val="374151"/>
                </a:solidFill>
                <a:effectLst/>
                <a:latin typeface="Söhne"/>
              </a:rPr>
              <a:t>Definition:</a:t>
            </a:r>
            <a:r>
              <a:rPr lang="en-US" b="0" i="0" u="none" strike="noStrike" dirty="0">
                <a:solidFill>
                  <a:srgbClr val="374151"/>
                </a:solidFill>
                <a:effectLst/>
                <a:latin typeface="Söhne"/>
              </a:rPr>
              <a:t> The agent is the entity that performs or initiates the action of the verb. It is typically associated with actions that involve a degree of volition or control.</a:t>
            </a:r>
          </a:p>
          <a:p>
            <a:pPr marL="742950" lvl="1" indent="-285750" algn="l">
              <a:buFont typeface="+mj-lt"/>
              <a:buAutoNum type="arabicPeriod"/>
            </a:pPr>
            <a:r>
              <a:rPr lang="en-US" b="1" i="0" u="none" strike="noStrike" dirty="0">
                <a:solidFill>
                  <a:srgbClr val="374151"/>
                </a:solidFill>
                <a:effectLst/>
                <a:latin typeface="Söhne"/>
              </a:rPr>
              <a:t>Example:</a:t>
            </a:r>
            <a:r>
              <a:rPr lang="en-US" b="0" i="0" u="none" strike="noStrike" dirty="0">
                <a:solidFill>
                  <a:srgbClr val="374151"/>
                </a:solidFill>
                <a:effectLst/>
                <a:latin typeface="Söhne"/>
              </a:rPr>
              <a:t> In the sentence "John eats an apple," "John" is the agent because he is actively performing the action of eating.</a:t>
            </a:r>
          </a:p>
          <a:p>
            <a:pPr marL="742950" lvl="1" indent="-285750" algn="l">
              <a:buFont typeface="+mj-lt"/>
              <a:buAutoNum type="arabicPeriod"/>
            </a:pPr>
            <a:r>
              <a:rPr lang="en-US" b="0" i="0" u="none" strike="noStrike" dirty="0">
                <a:solidFill>
                  <a:srgbClr val="374151"/>
                </a:solidFill>
                <a:effectLst/>
                <a:latin typeface="Söhne"/>
              </a:rPr>
              <a:t>Intentional and volitional actions. The agent has control over the action.</a:t>
            </a:r>
          </a:p>
          <a:p>
            <a:pPr algn="l">
              <a:buFont typeface="+mj-lt"/>
              <a:buAutoNum type="arabicPeriod"/>
            </a:pPr>
            <a:r>
              <a:rPr lang="en-US" b="1" i="0" u="none" strike="noStrike" dirty="0">
                <a:solidFill>
                  <a:srgbClr val="374151"/>
                </a:solidFill>
                <a:effectLst/>
                <a:latin typeface="Söhne"/>
              </a:rPr>
              <a:t>Experiencer:</a:t>
            </a:r>
            <a:endParaRPr lang="en-US" b="0" i="0" u="none" strike="noStrike" dirty="0">
              <a:solidFill>
                <a:srgbClr val="374151"/>
              </a:solidFill>
              <a:effectLst/>
              <a:latin typeface="Söhne"/>
            </a:endParaRPr>
          </a:p>
          <a:p>
            <a:pPr marL="742950" lvl="1" indent="-285750" algn="l">
              <a:buFont typeface="+mj-lt"/>
              <a:buAutoNum type="arabicPeriod"/>
            </a:pPr>
            <a:r>
              <a:rPr lang="en-US" b="1" i="0" u="none" strike="noStrike" dirty="0">
                <a:solidFill>
                  <a:srgbClr val="374151"/>
                </a:solidFill>
                <a:effectLst/>
                <a:latin typeface="Söhne"/>
              </a:rPr>
              <a:t>Definition:</a:t>
            </a:r>
            <a:r>
              <a:rPr lang="en-US" b="0" i="0" u="none" strike="noStrike" dirty="0">
                <a:solidFill>
                  <a:srgbClr val="374151"/>
                </a:solidFill>
                <a:effectLst/>
                <a:latin typeface="Söhne"/>
              </a:rPr>
              <a:t> The experiencer is the entity that perceives or experiences a state or action. It is often associated with sensory or emotional experiences rather than voluntary actions.</a:t>
            </a:r>
          </a:p>
          <a:p>
            <a:pPr marL="742950" lvl="1" indent="-285750" algn="l">
              <a:buFont typeface="+mj-lt"/>
              <a:buAutoNum type="arabicPeriod"/>
            </a:pPr>
            <a:r>
              <a:rPr lang="en-US" b="1" i="0" u="none" strike="noStrike" dirty="0">
                <a:solidFill>
                  <a:srgbClr val="374151"/>
                </a:solidFill>
                <a:effectLst/>
                <a:latin typeface="Söhne"/>
              </a:rPr>
              <a:t>Example:</a:t>
            </a:r>
            <a:r>
              <a:rPr lang="en-US" b="0" i="0" u="none" strike="noStrike" dirty="0">
                <a:solidFill>
                  <a:srgbClr val="374151"/>
                </a:solidFill>
                <a:effectLst/>
                <a:latin typeface="Söhne"/>
              </a:rPr>
              <a:t> In the sentence "She loves chocolate," "She" is the experiencer because she is experiencing the emotion of love.</a:t>
            </a:r>
          </a:p>
          <a:p>
            <a:pPr marL="742950" lvl="1" indent="-285750" algn="l">
              <a:buFont typeface="+mj-lt"/>
              <a:buAutoNum type="arabicPeriod"/>
            </a:pPr>
            <a:r>
              <a:rPr lang="en-US" b="0" i="0" u="none" strike="noStrike" dirty="0">
                <a:solidFill>
                  <a:srgbClr val="374151"/>
                </a:solidFill>
                <a:effectLst/>
                <a:latin typeface="Söhne"/>
              </a:rPr>
              <a:t>Often associated with states or experiences, where the entity undergoes or feels something without necessarily exerting intentional control.</a:t>
            </a:r>
          </a:p>
          <a:p>
            <a:br>
              <a:rPr lang="en-US" dirty="0"/>
            </a:br>
            <a:endParaRPr lang="en-US" dirty="0"/>
          </a:p>
        </p:txBody>
      </p:sp>
      <p:sp>
        <p:nvSpPr>
          <p:cNvPr id="7" name="TextBox 6">
            <a:extLst>
              <a:ext uri="{FF2B5EF4-FFF2-40B4-BE49-F238E27FC236}">
                <a16:creationId xmlns:a16="http://schemas.microsoft.com/office/drawing/2014/main" id="{4023D6B2-10E0-75E4-CBEE-8E0B6E3FF418}"/>
              </a:ext>
            </a:extLst>
          </p:cNvPr>
          <p:cNvSpPr txBox="1"/>
          <p:nvPr/>
        </p:nvSpPr>
        <p:spPr>
          <a:xfrm>
            <a:off x="1046920" y="5441314"/>
            <a:ext cx="10747513" cy="923330"/>
          </a:xfrm>
          <a:prstGeom prst="rect">
            <a:avLst/>
          </a:prstGeom>
          <a:noFill/>
        </p:spPr>
        <p:txBody>
          <a:bodyPr wrap="square">
            <a:spAutoFit/>
          </a:bodyPr>
          <a:lstStyle/>
          <a:p>
            <a:r>
              <a:rPr lang="en-US" b="0" i="0" u="none" strike="noStrike" dirty="0">
                <a:solidFill>
                  <a:srgbClr val="374151"/>
                </a:solidFill>
                <a:effectLst/>
                <a:latin typeface="Söhne"/>
              </a:rPr>
              <a:t>While there can be overlap in certain contexts, especially when considering verbs with both action and experiencer components, the distinction lies in the nature of the involvement—active control and volition for agents, and passive perception or experience for experiencers.</a:t>
            </a:r>
            <a:endParaRPr lang="en-US" dirty="0"/>
          </a:p>
        </p:txBody>
      </p:sp>
    </p:spTree>
    <p:extLst>
      <p:ext uri="{BB962C8B-B14F-4D97-AF65-F5344CB8AC3E}">
        <p14:creationId xmlns:p14="http://schemas.microsoft.com/office/powerpoint/2010/main" val="2995576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B5AB-679E-E1BE-6FA7-01DE5E6EB69B}"/>
              </a:ext>
            </a:extLst>
          </p:cNvPr>
          <p:cNvSpPr>
            <a:spLocks noGrp="1"/>
          </p:cNvSpPr>
          <p:nvPr>
            <p:ph type="title"/>
          </p:nvPr>
        </p:nvSpPr>
        <p:spPr>
          <a:xfrm>
            <a:off x="838200" y="681037"/>
            <a:ext cx="10515600" cy="538163"/>
          </a:xfrm>
        </p:spPr>
        <p:txBody>
          <a:bodyPr>
            <a:noAutofit/>
          </a:bodyPr>
          <a:lstStyle/>
          <a:p>
            <a:pPr algn="ctr"/>
            <a:r>
              <a:rPr lang="en-US" sz="3200" b="1" dirty="0">
                <a:solidFill>
                  <a:srgbClr val="7030A0"/>
                </a:solidFill>
                <a:latin typeface="Times" pitchFamily="2" charset="0"/>
                <a:ea typeface="Tahoma" panose="020B0604030504040204" pitchFamily="34" charset="0"/>
                <a:cs typeface="Tahoma" panose="020B0604030504040204" pitchFamily="34" charset="0"/>
              </a:rPr>
              <a:t>Examples</a:t>
            </a:r>
          </a:p>
        </p:txBody>
      </p:sp>
      <p:sp>
        <p:nvSpPr>
          <p:cNvPr id="3" name="Content Placeholder 2">
            <a:extLst>
              <a:ext uri="{FF2B5EF4-FFF2-40B4-BE49-F238E27FC236}">
                <a16:creationId xmlns:a16="http://schemas.microsoft.com/office/drawing/2014/main" id="{A70E3FBD-90C8-0C44-AA6C-A8BF8BCD483D}"/>
              </a:ext>
            </a:extLst>
          </p:cNvPr>
          <p:cNvSpPr>
            <a:spLocks noGrp="1"/>
          </p:cNvSpPr>
          <p:nvPr>
            <p:ph idx="1"/>
          </p:nvPr>
        </p:nvSpPr>
        <p:spPr/>
        <p:txBody>
          <a:bodyPr>
            <a:normAutofit/>
          </a:bodyPr>
          <a:lstStyle/>
          <a:p>
            <a:pPr marL="457200" indent="-457200">
              <a:buFont typeface="+mj-lt"/>
              <a:buAutoNum type="arabicPeriod"/>
            </a:pPr>
            <a:r>
              <a:rPr lang="en-US" sz="2400" b="0" i="0" u="none" strike="noStrike" dirty="0">
                <a:effectLst/>
                <a:latin typeface="Times" pitchFamily="2" charset="0"/>
              </a:rPr>
              <a:t>"The chef prepared a delicious cake for the birthday party in the kitchen"</a:t>
            </a:r>
          </a:p>
          <a:p>
            <a:pPr marL="457200" indent="-457200">
              <a:buFont typeface="+mj-lt"/>
              <a:buAutoNum type="arabicPeriod"/>
            </a:pPr>
            <a:r>
              <a:rPr lang="en-US" sz="2400" b="0" i="0" u="none" strike="noStrike" dirty="0">
                <a:effectLst/>
                <a:latin typeface="Times" pitchFamily="2" charset="0"/>
              </a:rPr>
              <a:t>"The courier delivered the package to the customer's doorstep from the warehouse"</a:t>
            </a:r>
          </a:p>
          <a:p>
            <a:pPr marL="457200" indent="-457200">
              <a:buFont typeface="+mj-lt"/>
              <a:buAutoNum type="arabicPeriod"/>
            </a:pPr>
            <a:r>
              <a:rPr lang="en-US" sz="2400" b="0" i="0" u="none" strike="noStrike" dirty="0">
                <a:effectLst/>
                <a:latin typeface="Times" pitchFamily="2" charset="0"/>
              </a:rPr>
              <a:t>"The hiker carried a backpack up the mountain from the base camp"</a:t>
            </a:r>
          </a:p>
          <a:p>
            <a:pPr marL="457200" indent="-457200">
              <a:buFont typeface="+mj-lt"/>
              <a:buAutoNum type="arabicPeriod"/>
            </a:pPr>
            <a:r>
              <a:rPr lang="en-US" sz="2400" b="0" i="0" u="none" strike="noStrike" dirty="0">
                <a:effectLst/>
                <a:latin typeface="Times" pitchFamily="2" charset="0"/>
              </a:rPr>
              <a:t>"The gardener planted flowers in the garden for the upcoming event "</a:t>
            </a:r>
          </a:p>
          <a:p>
            <a:pPr marL="457200" indent="-457200">
              <a:buFont typeface="+mj-lt"/>
              <a:buAutoNum type="arabicPeriod"/>
            </a:pPr>
            <a:r>
              <a:rPr lang="en-US" sz="2400" b="0" i="0" u="none" strike="noStrike" dirty="0">
                <a:effectLst/>
                <a:latin typeface="Times" pitchFamily="2" charset="0"/>
              </a:rPr>
              <a:t>"The architect  designed a modern building for the urban development project at the city center."</a:t>
            </a:r>
          </a:p>
          <a:p>
            <a:pPr marL="457200" indent="-457200">
              <a:buFont typeface="+mj-lt"/>
              <a:buAutoNum type="arabicPeriod"/>
            </a:pPr>
            <a:r>
              <a:rPr lang="en-US" sz="2400" b="0" i="0" u="none" strike="noStrike" dirty="0">
                <a:effectLst/>
                <a:latin typeface="Times" pitchFamily="2" charset="0"/>
              </a:rPr>
              <a:t>"The scientist extracted DNA samples from the specimens in the laboratory for genetic analysis</a:t>
            </a:r>
          </a:p>
          <a:p>
            <a:pPr>
              <a:buFont typeface="Wingdings" pitchFamily="2" charset="2"/>
              <a:buChar char="q"/>
            </a:pPr>
            <a:endParaRPr lang="en-US" dirty="0"/>
          </a:p>
        </p:txBody>
      </p:sp>
    </p:spTree>
    <p:extLst>
      <p:ext uri="{BB962C8B-B14F-4D97-AF65-F5344CB8AC3E}">
        <p14:creationId xmlns:p14="http://schemas.microsoft.com/office/powerpoint/2010/main" val="418959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32802-1E6E-5B60-A407-014F4D2E92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1CFF28-41DC-B4C0-2289-25684B42B315}"/>
              </a:ext>
            </a:extLst>
          </p:cNvPr>
          <p:cNvSpPr>
            <a:spLocks noGrp="1"/>
          </p:cNvSpPr>
          <p:nvPr>
            <p:ph type="title"/>
          </p:nvPr>
        </p:nvSpPr>
        <p:spPr>
          <a:xfrm>
            <a:off x="838200" y="681037"/>
            <a:ext cx="10515600" cy="538163"/>
          </a:xfrm>
        </p:spPr>
        <p:txBody>
          <a:bodyPr>
            <a:noAutofit/>
          </a:bodyPr>
          <a:lstStyle/>
          <a:p>
            <a:pPr algn="ctr"/>
            <a:r>
              <a:rPr lang="en-US" sz="3200" b="1" dirty="0">
                <a:solidFill>
                  <a:srgbClr val="7030A0"/>
                </a:solidFill>
                <a:latin typeface="Times" pitchFamily="2" charset="0"/>
                <a:ea typeface="Tahoma" panose="020B0604030504040204" pitchFamily="34" charset="0"/>
                <a:cs typeface="Tahoma" panose="020B0604030504040204" pitchFamily="34" charset="0"/>
              </a:rPr>
              <a:t>Examples</a:t>
            </a:r>
          </a:p>
        </p:txBody>
      </p:sp>
      <p:sp>
        <p:nvSpPr>
          <p:cNvPr id="3" name="Content Placeholder 2">
            <a:extLst>
              <a:ext uri="{FF2B5EF4-FFF2-40B4-BE49-F238E27FC236}">
                <a16:creationId xmlns:a16="http://schemas.microsoft.com/office/drawing/2014/main" id="{45EFA876-C274-D6C1-1C52-EF93AE9A2ED2}"/>
              </a:ext>
            </a:extLst>
          </p:cNvPr>
          <p:cNvSpPr>
            <a:spLocks noGrp="1"/>
          </p:cNvSpPr>
          <p:nvPr>
            <p:ph idx="1"/>
          </p:nvPr>
        </p:nvSpPr>
        <p:spPr/>
        <p:txBody>
          <a:bodyPr>
            <a:normAutofit/>
          </a:bodyPr>
          <a:lstStyle/>
          <a:p>
            <a:r>
              <a:rPr lang="en-US" sz="2400" b="0" i="0" u="none" strike="noStrike" dirty="0">
                <a:effectLst/>
                <a:latin typeface="Times" pitchFamily="2" charset="0"/>
              </a:rPr>
              <a:t>"The chef (</a:t>
            </a:r>
            <a:r>
              <a:rPr lang="en-US" sz="2400" b="0" i="0" u="none" strike="noStrike" dirty="0">
                <a:solidFill>
                  <a:srgbClr val="C00000"/>
                </a:solidFill>
                <a:effectLst/>
                <a:latin typeface="Times" pitchFamily="2" charset="0"/>
              </a:rPr>
              <a:t>agent</a:t>
            </a:r>
            <a:r>
              <a:rPr lang="en-US" sz="2400" b="0" i="0" u="none" strike="noStrike" dirty="0">
                <a:effectLst/>
                <a:latin typeface="Times" pitchFamily="2" charset="0"/>
              </a:rPr>
              <a:t>) prepared a delicious cake (</a:t>
            </a:r>
            <a:r>
              <a:rPr lang="en-US" sz="2400" b="0" i="0" u="none" strike="noStrike" dirty="0">
                <a:solidFill>
                  <a:srgbClr val="C00000"/>
                </a:solidFill>
                <a:effectLst/>
                <a:latin typeface="Times" pitchFamily="2" charset="0"/>
              </a:rPr>
              <a:t>theme</a:t>
            </a:r>
            <a:r>
              <a:rPr lang="en-US" sz="2400" b="0" i="0" u="none" strike="noStrike" dirty="0">
                <a:effectLst/>
                <a:latin typeface="Times" pitchFamily="2" charset="0"/>
              </a:rPr>
              <a:t>) for the birthday party (</a:t>
            </a:r>
            <a:r>
              <a:rPr lang="en-US" sz="2400" b="0" i="0" u="none" strike="noStrike" dirty="0">
                <a:solidFill>
                  <a:srgbClr val="C00000"/>
                </a:solidFill>
                <a:effectLst/>
                <a:latin typeface="Times" pitchFamily="2" charset="0"/>
              </a:rPr>
              <a:t>goal</a:t>
            </a:r>
            <a:r>
              <a:rPr lang="en-US" sz="2400" b="0" i="0" u="none" strike="noStrike" dirty="0">
                <a:effectLst/>
                <a:latin typeface="Times" pitchFamily="2" charset="0"/>
              </a:rPr>
              <a:t>) in the kitchen (</a:t>
            </a:r>
            <a:r>
              <a:rPr lang="en-US" sz="2400" b="0" i="0" u="none" strike="noStrike" dirty="0">
                <a:solidFill>
                  <a:srgbClr val="C00000"/>
                </a:solidFill>
                <a:effectLst/>
                <a:latin typeface="Times" pitchFamily="2" charset="0"/>
              </a:rPr>
              <a:t>location</a:t>
            </a:r>
            <a:r>
              <a:rPr lang="en-US" sz="2400" b="0" i="0" u="none" strike="noStrike" dirty="0">
                <a:effectLst/>
                <a:latin typeface="Times" pitchFamily="2" charset="0"/>
              </a:rPr>
              <a:t>)."</a:t>
            </a:r>
          </a:p>
          <a:p>
            <a:r>
              <a:rPr lang="en-US" sz="2400" b="0" i="0" u="none" strike="noStrike" dirty="0">
                <a:effectLst/>
                <a:latin typeface="Times" pitchFamily="2" charset="0"/>
              </a:rPr>
              <a:t>"The courier (</a:t>
            </a:r>
            <a:r>
              <a:rPr lang="en-US" sz="2400" b="0" i="0" u="none" strike="noStrike" dirty="0">
                <a:solidFill>
                  <a:srgbClr val="C00000"/>
                </a:solidFill>
                <a:effectLst/>
                <a:latin typeface="Times" pitchFamily="2" charset="0"/>
              </a:rPr>
              <a:t>agent</a:t>
            </a:r>
            <a:r>
              <a:rPr lang="en-US" sz="2400" b="0" i="0" u="none" strike="noStrike" dirty="0">
                <a:effectLst/>
                <a:latin typeface="Times" pitchFamily="2" charset="0"/>
              </a:rPr>
              <a:t>) delivered the package (</a:t>
            </a:r>
            <a:r>
              <a:rPr lang="en-US" sz="2400" b="0" i="0" u="none" strike="noStrike" dirty="0">
                <a:solidFill>
                  <a:srgbClr val="C00000"/>
                </a:solidFill>
                <a:effectLst/>
                <a:latin typeface="Times" pitchFamily="2" charset="0"/>
              </a:rPr>
              <a:t>theme</a:t>
            </a:r>
            <a:r>
              <a:rPr lang="en-US" sz="2400" b="0" i="0" u="none" strike="noStrike" dirty="0">
                <a:effectLst/>
                <a:latin typeface="Times" pitchFamily="2" charset="0"/>
              </a:rPr>
              <a:t>) to the customer's doorstep (</a:t>
            </a:r>
            <a:r>
              <a:rPr lang="en-US" sz="2400" b="0" i="0" u="none" strike="noStrike" dirty="0">
                <a:solidFill>
                  <a:srgbClr val="C00000"/>
                </a:solidFill>
                <a:effectLst/>
                <a:latin typeface="Times" pitchFamily="2" charset="0"/>
              </a:rPr>
              <a:t>goal</a:t>
            </a:r>
            <a:r>
              <a:rPr lang="en-US" sz="2400" b="0" i="0" u="none" strike="noStrike" dirty="0">
                <a:effectLst/>
                <a:latin typeface="Times" pitchFamily="2" charset="0"/>
              </a:rPr>
              <a:t>) from the warehouse (</a:t>
            </a:r>
            <a:r>
              <a:rPr lang="en-US" sz="2400" b="0" i="0" u="none" strike="noStrike" dirty="0">
                <a:solidFill>
                  <a:srgbClr val="C00000"/>
                </a:solidFill>
                <a:effectLst/>
                <a:latin typeface="Times" pitchFamily="2" charset="0"/>
              </a:rPr>
              <a:t>source</a:t>
            </a:r>
            <a:r>
              <a:rPr lang="en-US" sz="2400" b="0" i="0" u="none" strike="noStrike" dirty="0">
                <a:effectLst/>
                <a:latin typeface="Times" pitchFamily="2" charset="0"/>
              </a:rPr>
              <a:t>)."</a:t>
            </a:r>
          </a:p>
          <a:p>
            <a:r>
              <a:rPr lang="en-US" sz="2400" b="0" i="0" u="none" strike="noStrike" dirty="0">
                <a:effectLst/>
                <a:latin typeface="Times" pitchFamily="2" charset="0"/>
              </a:rPr>
              <a:t>"The gardener (agent) planted flowers (theme) in the garden (</a:t>
            </a:r>
            <a:r>
              <a:rPr lang="en-US" sz="2400" b="0" i="0" u="none" strike="noStrike" dirty="0">
                <a:solidFill>
                  <a:srgbClr val="FF0000"/>
                </a:solidFill>
                <a:effectLst/>
                <a:latin typeface="Times" pitchFamily="2" charset="0"/>
              </a:rPr>
              <a:t>location</a:t>
            </a:r>
            <a:r>
              <a:rPr lang="en-US" sz="2400" b="0" i="0" u="none" strike="noStrike" dirty="0">
                <a:effectLst/>
                <a:latin typeface="Times" pitchFamily="2" charset="0"/>
              </a:rPr>
              <a:t>) for the upcoming event (</a:t>
            </a:r>
            <a:r>
              <a:rPr lang="en-US" sz="2400" b="0" i="0" u="none" strike="noStrike" dirty="0">
                <a:solidFill>
                  <a:srgbClr val="FF0000"/>
                </a:solidFill>
                <a:effectLst/>
                <a:latin typeface="Times" pitchFamily="2" charset="0"/>
              </a:rPr>
              <a:t>goal</a:t>
            </a:r>
            <a:r>
              <a:rPr lang="en-US" sz="2400" b="0" i="0" u="none" strike="noStrike" dirty="0">
                <a:effectLst/>
                <a:latin typeface="Times" pitchFamily="2" charset="0"/>
              </a:rPr>
              <a:t>)."</a:t>
            </a:r>
          </a:p>
          <a:p>
            <a:r>
              <a:rPr lang="en-US" sz="2400" b="0" i="0" u="none" strike="noStrike" dirty="0">
                <a:effectLst/>
                <a:latin typeface="Times" pitchFamily="2" charset="0"/>
              </a:rPr>
              <a:t>"The architect (</a:t>
            </a:r>
            <a:r>
              <a:rPr lang="en-US" sz="2400" b="0" i="0" u="none" strike="noStrike" dirty="0">
                <a:solidFill>
                  <a:srgbClr val="C00000"/>
                </a:solidFill>
                <a:effectLst/>
                <a:latin typeface="Times" pitchFamily="2" charset="0"/>
              </a:rPr>
              <a:t>agent</a:t>
            </a:r>
            <a:r>
              <a:rPr lang="en-US" sz="2400" b="0" i="0" u="none" strike="noStrike" dirty="0">
                <a:effectLst/>
                <a:latin typeface="Times" pitchFamily="2" charset="0"/>
              </a:rPr>
              <a:t>) designed a modern building (</a:t>
            </a:r>
            <a:r>
              <a:rPr lang="en-US" sz="2400" b="0" i="0" u="none" strike="noStrike" dirty="0">
                <a:solidFill>
                  <a:srgbClr val="C00000"/>
                </a:solidFill>
                <a:effectLst/>
                <a:latin typeface="Times" pitchFamily="2" charset="0"/>
              </a:rPr>
              <a:t>theme</a:t>
            </a:r>
            <a:r>
              <a:rPr lang="en-US" sz="2400" b="0" i="0" u="none" strike="noStrike" dirty="0">
                <a:effectLst/>
                <a:latin typeface="Times" pitchFamily="2" charset="0"/>
              </a:rPr>
              <a:t>) for the urban development project (</a:t>
            </a:r>
            <a:r>
              <a:rPr lang="en-US" sz="2400" b="0" i="0" u="none" strike="noStrike" dirty="0">
                <a:solidFill>
                  <a:srgbClr val="C00000"/>
                </a:solidFill>
                <a:effectLst/>
                <a:latin typeface="Times" pitchFamily="2" charset="0"/>
              </a:rPr>
              <a:t>goal</a:t>
            </a:r>
            <a:r>
              <a:rPr lang="en-US" sz="2400" b="0" i="0" u="none" strike="noStrike" dirty="0">
                <a:effectLst/>
                <a:latin typeface="Times" pitchFamily="2" charset="0"/>
              </a:rPr>
              <a:t>) at the city center (</a:t>
            </a:r>
            <a:r>
              <a:rPr lang="en-US" sz="2400" b="0" i="0" u="none" strike="noStrike" dirty="0">
                <a:solidFill>
                  <a:srgbClr val="C00000"/>
                </a:solidFill>
                <a:effectLst/>
                <a:latin typeface="Times" pitchFamily="2" charset="0"/>
              </a:rPr>
              <a:t>location</a:t>
            </a:r>
            <a:r>
              <a:rPr lang="en-US" sz="2400" b="0" i="0" u="none" strike="noStrike" dirty="0">
                <a:effectLst/>
                <a:latin typeface="Times" pitchFamily="2" charset="0"/>
              </a:rPr>
              <a:t>)."</a:t>
            </a:r>
          </a:p>
          <a:p>
            <a:r>
              <a:rPr lang="en-US" sz="2400" b="0" i="0" u="none" strike="noStrike" dirty="0">
                <a:effectLst/>
                <a:latin typeface="Times" pitchFamily="2" charset="0"/>
              </a:rPr>
              <a:t>"The scientist (</a:t>
            </a:r>
            <a:r>
              <a:rPr lang="en-US" sz="2400" b="0" i="0" u="none" strike="noStrike" dirty="0">
                <a:solidFill>
                  <a:srgbClr val="C00000"/>
                </a:solidFill>
                <a:effectLst/>
                <a:latin typeface="Times" pitchFamily="2" charset="0"/>
              </a:rPr>
              <a:t>agent</a:t>
            </a:r>
            <a:r>
              <a:rPr lang="en-US" sz="2400" b="0" i="0" u="none" strike="noStrike" dirty="0">
                <a:effectLst/>
                <a:latin typeface="Times" pitchFamily="2" charset="0"/>
              </a:rPr>
              <a:t>) extracted DNA samples (</a:t>
            </a:r>
            <a:r>
              <a:rPr lang="en-US" sz="2400" b="0" i="0" u="none" strike="noStrike" dirty="0">
                <a:solidFill>
                  <a:srgbClr val="C00000"/>
                </a:solidFill>
                <a:effectLst/>
                <a:latin typeface="Times" pitchFamily="2" charset="0"/>
              </a:rPr>
              <a:t>theme</a:t>
            </a:r>
            <a:r>
              <a:rPr lang="en-US" sz="2400" b="0" i="0" u="none" strike="noStrike" dirty="0">
                <a:effectLst/>
                <a:latin typeface="Times" pitchFamily="2" charset="0"/>
              </a:rPr>
              <a:t>) from the specimens (</a:t>
            </a:r>
            <a:r>
              <a:rPr lang="en-US" sz="2400" b="0" i="0" u="none" strike="noStrike" dirty="0">
                <a:solidFill>
                  <a:srgbClr val="C00000"/>
                </a:solidFill>
                <a:effectLst/>
                <a:latin typeface="Times" pitchFamily="2" charset="0"/>
              </a:rPr>
              <a:t>source</a:t>
            </a:r>
            <a:r>
              <a:rPr lang="en-US" sz="2400" b="0" i="0" u="none" strike="noStrike" dirty="0">
                <a:effectLst/>
                <a:latin typeface="Times" pitchFamily="2" charset="0"/>
              </a:rPr>
              <a:t>) in the laboratory (</a:t>
            </a:r>
            <a:r>
              <a:rPr lang="en-US" sz="2400" b="0" i="0" u="none" strike="noStrike" dirty="0">
                <a:solidFill>
                  <a:srgbClr val="C00000"/>
                </a:solidFill>
                <a:effectLst/>
                <a:latin typeface="Times" pitchFamily="2" charset="0"/>
              </a:rPr>
              <a:t>location</a:t>
            </a:r>
            <a:r>
              <a:rPr lang="en-US" sz="2400" b="0" i="0" u="none" strike="noStrike" dirty="0">
                <a:effectLst/>
                <a:latin typeface="Times" pitchFamily="2" charset="0"/>
              </a:rPr>
              <a:t>) for genetic analysis (</a:t>
            </a:r>
            <a:r>
              <a:rPr lang="en-US" sz="2400" b="0" i="0" u="none" strike="noStrike" dirty="0">
                <a:solidFill>
                  <a:srgbClr val="C00000"/>
                </a:solidFill>
                <a:effectLst/>
                <a:latin typeface="Times" pitchFamily="2" charset="0"/>
              </a:rPr>
              <a:t>goal</a:t>
            </a:r>
            <a:r>
              <a:rPr lang="en-US" sz="2400" b="0" i="0" u="none" strike="noStrike" dirty="0">
                <a:effectLst/>
                <a:latin typeface="Times" pitchFamily="2" charset="0"/>
              </a:rPr>
              <a:t>)."</a:t>
            </a:r>
          </a:p>
          <a:p>
            <a:pPr>
              <a:buFont typeface="Wingdings" pitchFamily="2" charset="2"/>
              <a:buChar char="q"/>
            </a:pPr>
            <a:endParaRPr lang="en-US" dirty="0"/>
          </a:p>
        </p:txBody>
      </p:sp>
    </p:spTree>
    <p:extLst>
      <p:ext uri="{BB962C8B-B14F-4D97-AF65-F5344CB8AC3E}">
        <p14:creationId xmlns:p14="http://schemas.microsoft.com/office/powerpoint/2010/main" val="174739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B3E5-8431-9E20-AB99-DD41B7D503D3}"/>
              </a:ext>
            </a:extLst>
          </p:cNvPr>
          <p:cNvSpPr>
            <a:spLocks noGrp="1"/>
          </p:cNvSpPr>
          <p:nvPr>
            <p:ph type="title"/>
          </p:nvPr>
        </p:nvSpPr>
        <p:spPr>
          <a:xfrm>
            <a:off x="838200" y="681038"/>
            <a:ext cx="10515600" cy="736946"/>
          </a:xfrm>
        </p:spPr>
        <p:txBody>
          <a:bodyPr>
            <a:normAutofit/>
          </a:bodyPr>
          <a:lstStyle/>
          <a:p>
            <a:pPr algn="ctr"/>
            <a:r>
              <a:rPr lang="en-US" sz="3200" b="1" i="0" u="none" strike="noStrike" dirty="0">
                <a:solidFill>
                  <a:srgbClr val="7030A0"/>
                </a:solidFill>
                <a:effectLst/>
                <a:latin typeface="Times" pitchFamily="2" charset="0"/>
              </a:rPr>
              <a:t>Semantic Analysis</a:t>
            </a:r>
            <a:endParaRPr lang="en-US" sz="3200" dirty="0">
              <a:solidFill>
                <a:srgbClr val="7030A0"/>
              </a:solidFill>
              <a:latin typeface="Times" pitchFamily="2" charset="0"/>
            </a:endParaRPr>
          </a:p>
        </p:txBody>
      </p:sp>
      <p:sp>
        <p:nvSpPr>
          <p:cNvPr id="3" name="Content Placeholder 2">
            <a:extLst>
              <a:ext uri="{FF2B5EF4-FFF2-40B4-BE49-F238E27FC236}">
                <a16:creationId xmlns:a16="http://schemas.microsoft.com/office/drawing/2014/main" id="{818DFDC9-4357-320E-48AD-AD80FE681D6D}"/>
              </a:ext>
            </a:extLst>
          </p:cNvPr>
          <p:cNvSpPr>
            <a:spLocks noGrp="1"/>
          </p:cNvSpPr>
          <p:nvPr>
            <p:ph idx="1"/>
          </p:nvPr>
        </p:nvSpPr>
        <p:spPr/>
        <p:txBody>
          <a:bodyPr/>
          <a:lstStyle/>
          <a:p>
            <a:r>
              <a:rPr lang="en-US" sz="2400" b="1" i="0" u="none" strike="noStrike" dirty="0">
                <a:solidFill>
                  <a:srgbClr val="374151"/>
                </a:solidFill>
                <a:effectLst/>
                <a:latin typeface="Times" pitchFamily="2" charset="0"/>
                <a:ea typeface="Tahoma" panose="020B0604030504040204" pitchFamily="34" charset="0"/>
                <a:cs typeface="Tahoma" panose="020B0604030504040204" pitchFamily="34" charset="0"/>
              </a:rPr>
              <a:t>Focus:</a:t>
            </a:r>
            <a:r>
              <a:rPr lang="en-US" sz="2400" b="0" i="0" u="none" strike="noStrike" dirty="0">
                <a:solidFill>
                  <a:srgbClr val="374151"/>
                </a:solidFill>
                <a:effectLst/>
                <a:latin typeface="Times" pitchFamily="2" charset="0"/>
                <a:ea typeface="Tahoma" panose="020B0604030504040204" pitchFamily="34" charset="0"/>
                <a:cs typeface="Tahoma" panose="020B0604030504040204" pitchFamily="34" charset="0"/>
              </a:rPr>
              <a:t> Semantic analysis is concerned with the meaning of </a:t>
            </a:r>
            <a:r>
              <a:rPr lang="en-US" sz="2400" b="0" i="0" u="none" strike="noStrike" dirty="0">
                <a:solidFill>
                  <a:srgbClr val="C00000"/>
                </a:solidFill>
                <a:effectLst/>
                <a:latin typeface="Times" pitchFamily="2" charset="0"/>
                <a:ea typeface="Tahoma" panose="020B0604030504040204" pitchFamily="34" charset="0"/>
                <a:cs typeface="Tahoma" panose="020B0604030504040204" pitchFamily="34" charset="0"/>
              </a:rPr>
              <a:t>words</a:t>
            </a:r>
            <a:r>
              <a:rPr lang="en-US" sz="2400" b="0" i="0" u="none" strike="noStrike" dirty="0">
                <a:solidFill>
                  <a:srgbClr val="374151"/>
                </a:solidFill>
                <a:effectLst/>
                <a:latin typeface="Times" pitchFamily="2" charset="0"/>
                <a:ea typeface="Tahoma" panose="020B0604030504040204" pitchFamily="34" charset="0"/>
                <a:cs typeface="Tahoma" panose="020B0604030504040204" pitchFamily="34" charset="0"/>
              </a:rPr>
              <a:t>, </a:t>
            </a:r>
            <a:r>
              <a:rPr lang="en-US" sz="2400" b="0" i="0" u="none" strike="noStrike" dirty="0">
                <a:solidFill>
                  <a:srgbClr val="C00000"/>
                </a:solidFill>
                <a:effectLst/>
                <a:latin typeface="Times" pitchFamily="2" charset="0"/>
                <a:ea typeface="Tahoma" panose="020B0604030504040204" pitchFamily="34" charset="0"/>
                <a:cs typeface="Tahoma" panose="020B0604030504040204" pitchFamily="34" charset="0"/>
              </a:rPr>
              <a:t>phrases</a:t>
            </a:r>
            <a:r>
              <a:rPr lang="en-US" sz="2400" b="0" i="0" u="none" strike="noStrike" dirty="0">
                <a:solidFill>
                  <a:srgbClr val="374151"/>
                </a:solidFill>
                <a:effectLst/>
                <a:latin typeface="Times" pitchFamily="2" charset="0"/>
                <a:ea typeface="Tahoma" panose="020B0604030504040204" pitchFamily="34" charset="0"/>
                <a:cs typeface="Tahoma" panose="020B0604030504040204" pitchFamily="34" charset="0"/>
              </a:rPr>
              <a:t>, and </a:t>
            </a:r>
            <a:r>
              <a:rPr lang="en-US" sz="2400" b="0" i="0" u="none" strike="noStrike" dirty="0">
                <a:solidFill>
                  <a:srgbClr val="C00000"/>
                </a:solidFill>
                <a:effectLst/>
                <a:latin typeface="Times" pitchFamily="2" charset="0"/>
                <a:ea typeface="Tahoma" panose="020B0604030504040204" pitchFamily="34" charset="0"/>
                <a:cs typeface="Tahoma" panose="020B0604030504040204" pitchFamily="34" charset="0"/>
              </a:rPr>
              <a:t>sentences</a:t>
            </a:r>
            <a:r>
              <a:rPr lang="en-US" sz="2400" b="0" i="0" u="none" strike="noStrike" dirty="0">
                <a:solidFill>
                  <a:srgbClr val="374151"/>
                </a:solidFill>
                <a:effectLst/>
                <a:latin typeface="Times" pitchFamily="2" charset="0"/>
                <a:ea typeface="Tahoma" panose="020B0604030504040204" pitchFamily="34" charset="0"/>
                <a:cs typeface="Tahoma" panose="020B0604030504040204" pitchFamily="34" charset="0"/>
              </a:rPr>
              <a:t>. It aims to understand the </a:t>
            </a:r>
            <a:r>
              <a:rPr lang="en-US" sz="2400" b="0" i="0" u="none" strike="noStrike" dirty="0">
                <a:solidFill>
                  <a:srgbClr val="002060"/>
                </a:solidFill>
                <a:effectLst/>
                <a:latin typeface="Times" pitchFamily="2" charset="0"/>
                <a:ea typeface="Tahoma" panose="020B0604030504040204" pitchFamily="34" charset="0"/>
                <a:cs typeface="Tahoma" panose="020B0604030504040204" pitchFamily="34" charset="0"/>
              </a:rPr>
              <a:t>intended meaning </a:t>
            </a:r>
            <a:r>
              <a:rPr lang="en-US" sz="2400" b="0" i="0" u="none" strike="noStrike" dirty="0">
                <a:solidFill>
                  <a:srgbClr val="374151"/>
                </a:solidFill>
                <a:effectLst/>
                <a:latin typeface="Times" pitchFamily="2" charset="0"/>
                <a:ea typeface="Tahoma" panose="020B0604030504040204" pitchFamily="34" charset="0"/>
                <a:cs typeface="Tahoma" panose="020B0604030504040204" pitchFamily="34" charset="0"/>
              </a:rPr>
              <a:t>and </a:t>
            </a:r>
            <a:r>
              <a:rPr lang="en-US" sz="2400" b="0" i="0" u="none" strike="noStrike" dirty="0">
                <a:solidFill>
                  <a:srgbClr val="7030A0"/>
                </a:solidFill>
                <a:effectLst/>
                <a:latin typeface="Times" pitchFamily="2" charset="0"/>
                <a:ea typeface="Tahoma" panose="020B0604030504040204" pitchFamily="34" charset="0"/>
                <a:cs typeface="Tahoma" panose="020B0604030504040204" pitchFamily="34" charset="0"/>
              </a:rPr>
              <a:t>context of the language.</a:t>
            </a:r>
          </a:p>
          <a:p>
            <a:endParaRPr lang="en-US" dirty="0">
              <a:solidFill>
                <a:srgbClr val="7030A0"/>
              </a:solidFill>
              <a:latin typeface="Söhne"/>
            </a:endParaRPr>
          </a:p>
          <a:p>
            <a:endParaRPr lang="en-US" b="0" i="0" u="none" strike="noStrike" dirty="0">
              <a:solidFill>
                <a:srgbClr val="7030A0"/>
              </a:solidFill>
              <a:effectLst/>
              <a:latin typeface="Söhne"/>
            </a:endParaRPr>
          </a:p>
          <a:p>
            <a:endParaRPr lang="en-US" dirty="0"/>
          </a:p>
        </p:txBody>
      </p:sp>
    </p:spTree>
    <p:extLst>
      <p:ext uri="{BB962C8B-B14F-4D97-AF65-F5344CB8AC3E}">
        <p14:creationId xmlns:p14="http://schemas.microsoft.com/office/powerpoint/2010/main" val="407341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3D0A982-D77A-AF95-AC40-608E55C5A437}"/>
              </a:ext>
            </a:extLst>
          </p:cNvPr>
          <p:cNvSpPr>
            <a:spLocks noChangeArrowheads="1"/>
          </p:cNvSpPr>
          <p:nvPr/>
        </p:nvSpPr>
        <p:spPr bwMode="auto">
          <a:xfrm>
            <a:off x="1752600" y="1523999"/>
            <a:ext cx="9144000" cy="4678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itchFamily="2" charset="0"/>
              </a:defRPr>
            </a:lvl1pPr>
            <a:lvl2pPr>
              <a:defRPr sz="2400">
                <a:solidFill>
                  <a:schemeClr val="tx1"/>
                </a:solidFill>
                <a:latin typeface="Times" pitchFamily="2" charset="0"/>
              </a:defRPr>
            </a:lvl2pPr>
            <a:lvl3pPr>
              <a:defRPr sz="2400">
                <a:solidFill>
                  <a:schemeClr val="tx1"/>
                </a:solidFill>
                <a:latin typeface="Times" pitchFamily="2" charset="0"/>
              </a:defRPr>
            </a:lvl3pPr>
            <a:lvl4pPr>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pPr lvl="1">
              <a:spcBef>
                <a:spcPct val="20000"/>
              </a:spcBef>
              <a:buFont typeface="Wingdings" pitchFamily="2" charset="2"/>
              <a:buChar char="Ø"/>
            </a:pPr>
            <a:r>
              <a:rPr lang="en-US" altLang="en-US" sz="2000" b="1" dirty="0"/>
              <a:t>Semantic relations that exist among words</a:t>
            </a:r>
          </a:p>
          <a:p>
            <a:pPr lvl="1">
              <a:spcBef>
                <a:spcPct val="20000"/>
              </a:spcBef>
              <a:buFont typeface="Wingdings" pitchFamily="2" charset="2"/>
              <a:buChar char="Ø"/>
            </a:pPr>
            <a:endParaRPr lang="en-US" altLang="en-US" sz="2000" b="1" dirty="0"/>
          </a:p>
          <a:p>
            <a:pPr lvl="2">
              <a:spcBef>
                <a:spcPct val="20000"/>
              </a:spcBef>
              <a:buFont typeface="Wingdings" pitchFamily="2" charset="2"/>
              <a:buChar char="Ø"/>
            </a:pPr>
            <a:r>
              <a:rPr lang="en-US" altLang="en-US" sz="2000" b="1" dirty="0"/>
              <a:t>Synonymy</a:t>
            </a:r>
            <a:r>
              <a:rPr lang="en-US" altLang="en-US" sz="2000" dirty="0"/>
              <a:t> (words that are synonyms) - words that have the same meaning in some or all contexts</a:t>
            </a:r>
          </a:p>
          <a:p>
            <a:pPr lvl="2">
              <a:spcBef>
                <a:spcPct val="20000"/>
              </a:spcBef>
              <a:buFont typeface="Wingdings" pitchFamily="2" charset="2"/>
              <a:buChar char="Ø"/>
            </a:pPr>
            <a:r>
              <a:rPr lang="en-US" altLang="en-US" sz="2000" b="1" dirty="0"/>
              <a:t>Antonymy</a:t>
            </a:r>
            <a:r>
              <a:rPr lang="en-US" altLang="en-US" sz="2000" dirty="0"/>
              <a:t> (words that are antonyms) - words that have the opposite meaning of each other (with regard to some component of their meaning)</a:t>
            </a:r>
          </a:p>
          <a:p>
            <a:pPr lvl="2">
              <a:spcBef>
                <a:spcPct val="20000"/>
              </a:spcBef>
              <a:buFont typeface="Wingdings" pitchFamily="2" charset="2"/>
              <a:buChar char="Ø"/>
            </a:pPr>
            <a:r>
              <a:rPr lang="en-US" altLang="en-US" sz="2000" b="1" dirty="0"/>
              <a:t>Polysemy</a:t>
            </a:r>
            <a:r>
              <a:rPr lang="en-US" altLang="en-US" sz="2000" dirty="0"/>
              <a:t> - when a word has 2 or more </a:t>
            </a:r>
            <a:r>
              <a:rPr lang="en-US" altLang="en-US" sz="2000" b="1" dirty="0"/>
              <a:t>related</a:t>
            </a:r>
            <a:r>
              <a:rPr lang="en-US" altLang="en-US" sz="2000" dirty="0"/>
              <a:t> meanings</a:t>
            </a:r>
          </a:p>
          <a:p>
            <a:pPr lvl="2">
              <a:spcBef>
                <a:spcPct val="20000"/>
              </a:spcBef>
              <a:buFont typeface="Wingdings" pitchFamily="2" charset="2"/>
              <a:buChar char="Ø"/>
            </a:pPr>
            <a:r>
              <a:rPr lang="en-US" altLang="en-US" sz="2000" b="1" dirty="0"/>
              <a:t>Homophony</a:t>
            </a:r>
            <a:r>
              <a:rPr lang="en-US" altLang="en-US" sz="2000" dirty="0"/>
              <a:t> - when 2 words (same pronunciation) has 2 or more </a:t>
            </a:r>
            <a:r>
              <a:rPr lang="en-US" altLang="en-US" sz="2000" b="1" dirty="0"/>
              <a:t>entirely distinct</a:t>
            </a:r>
            <a:r>
              <a:rPr lang="en-US" altLang="en-US" sz="2000" dirty="0"/>
              <a:t> meanings (sound the same but don’t have to have same spelling)</a:t>
            </a:r>
          </a:p>
          <a:p>
            <a:pPr lvl="3">
              <a:spcBef>
                <a:spcPct val="20000"/>
              </a:spcBef>
              <a:buFont typeface="Wingdings" pitchFamily="2" charset="2"/>
              <a:buChar char="Ø"/>
            </a:pPr>
            <a:endParaRPr lang="en-US" altLang="en-US" sz="2000" b="1" dirty="0"/>
          </a:p>
          <a:p>
            <a:pPr lvl="3">
              <a:spcBef>
                <a:spcPct val="20000"/>
              </a:spcBef>
              <a:buFont typeface="Wingdings" pitchFamily="2" charset="2"/>
              <a:buChar char="Ø"/>
            </a:pPr>
            <a:r>
              <a:rPr lang="en-US" altLang="en-US" sz="2000" b="1" dirty="0"/>
              <a:t>LEXICAL AMBIGUITY</a:t>
            </a:r>
            <a:r>
              <a:rPr lang="en-US" altLang="en-US" sz="2000" dirty="0"/>
              <a:t> = when a single form has 2 or more meanings (polysemy and </a:t>
            </a:r>
            <a:r>
              <a:rPr lang="en-US" altLang="en-US" sz="2000" b="1" dirty="0"/>
              <a:t>homophony</a:t>
            </a:r>
            <a:r>
              <a:rPr lang="en-US" altLang="en-US" sz="2000" dirty="0"/>
              <a:t>)</a:t>
            </a:r>
          </a:p>
        </p:txBody>
      </p:sp>
      <p:sp>
        <p:nvSpPr>
          <p:cNvPr id="4099" name="Rectangle 3">
            <a:extLst>
              <a:ext uri="{FF2B5EF4-FFF2-40B4-BE49-F238E27FC236}">
                <a16:creationId xmlns:a16="http://schemas.microsoft.com/office/drawing/2014/main" id="{5D783AAC-7974-932E-0CFE-0D7F86AA6D4D}"/>
              </a:ext>
            </a:extLst>
          </p:cNvPr>
          <p:cNvSpPr>
            <a:spLocks noChangeArrowheads="1"/>
          </p:cNvSpPr>
          <p:nvPr/>
        </p:nvSpPr>
        <p:spPr bwMode="auto">
          <a:xfrm>
            <a:off x="1524000" y="838199"/>
            <a:ext cx="9144000" cy="487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pPr algn="ctr">
              <a:spcBef>
                <a:spcPct val="20000"/>
              </a:spcBef>
            </a:pPr>
            <a:r>
              <a:rPr lang="en-US" altLang="en-US" sz="3200" b="1" dirty="0">
                <a:solidFill>
                  <a:srgbClr val="6C18B0"/>
                </a:solidFill>
              </a:rPr>
              <a:t>Lexical Semantics</a:t>
            </a:r>
            <a:endParaRPr lang="en-US" alt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307408F-CAF2-71F1-F198-D2506980ADDD}"/>
              </a:ext>
            </a:extLst>
          </p:cNvPr>
          <p:cNvSpPr>
            <a:spLocks noChangeArrowheads="1"/>
          </p:cNvSpPr>
          <p:nvPr/>
        </p:nvSpPr>
        <p:spPr bwMode="auto">
          <a:xfrm>
            <a:off x="1524000" y="8382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pPr algn="ctr">
              <a:spcBef>
                <a:spcPct val="20000"/>
              </a:spcBef>
            </a:pPr>
            <a:r>
              <a:rPr lang="en-US" altLang="en-US" sz="3200" b="1" dirty="0">
                <a:solidFill>
                  <a:srgbClr val="6C18B0"/>
                </a:solidFill>
              </a:rPr>
              <a:t>Semantics (sentence and phrase)</a:t>
            </a:r>
          </a:p>
        </p:txBody>
      </p:sp>
      <p:sp>
        <p:nvSpPr>
          <p:cNvPr id="5123" name="Rectangle 3">
            <a:extLst>
              <a:ext uri="{FF2B5EF4-FFF2-40B4-BE49-F238E27FC236}">
                <a16:creationId xmlns:a16="http://schemas.microsoft.com/office/drawing/2014/main" id="{92486D33-BE6A-2915-B89B-40ECD2D9883A}"/>
              </a:ext>
            </a:extLst>
          </p:cNvPr>
          <p:cNvSpPr>
            <a:spLocks noChangeArrowheads="1"/>
          </p:cNvSpPr>
          <p:nvPr/>
        </p:nvSpPr>
        <p:spPr bwMode="auto">
          <a:xfrm>
            <a:off x="1752600" y="1855304"/>
            <a:ext cx="8686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itchFamily="2" charset="0"/>
              </a:defRPr>
            </a:lvl1pPr>
            <a:lvl2pPr>
              <a:defRPr sz="2400">
                <a:solidFill>
                  <a:schemeClr val="tx1"/>
                </a:solidFill>
                <a:latin typeface="Times" pitchFamily="2" charset="0"/>
              </a:defRPr>
            </a:lvl2pPr>
            <a:lvl3pPr>
              <a:defRPr sz="2400">
                <a:solidFill>
                  <a:schemeClr val="tx1"/>
                </a:solidFill>
                <a:latin typeface="Times" pitchFamily="2" charset="0"/>
              </a:defRPr>
            </a:lvl3pPr>
            <a:lvl4pPr>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pPr lvl="1">
              <a:spcBef>
                <a:spcPct val="20000"/>
              </a:spcBef>
              <a:buFont typeface="Wingdings" pitchFamily="2" charset="2"/>
              <a:buChar char="Ø"/>
            </a:pPr>
            <a:r>
              <a:rPr lang="en-US" altLang="en-US" sz="2200" b="1" dirty="0"/>
              <a:t>Semantic relations that exist among phrases and sentences</a:t>
            </a:r>
          </a:p>
          <a:p>
            <a:pPr lvl="2">
              <a:spcBef>
                <a:spcPct val="20000"/>
              </a:spcBef>
              <a:buFont typeface="Wingdings" pitchFamily="2" charset="2"/>
              <a:buChar char="Ø"/>
            </a:pPr>
            <a:r>
              <a:rPr lang="en-US" altLang="en-US" sz="2200" b="1" dirty="0"/>
              <a:t>Paraphrase</a:t>
            </a:r>
            <a:r>
              <a:rPr lang="en-US" altLang="en-US" sz="2200" dirty="0"/>
              <a:t> (like synonyms) - 2 sentences that can have the same meaning</a:t>
            </a:r>
          </a:p>
          <a:p>
            <a:pPr lvl="3">
              <a:spcBef>
                <a:spcPct val="20000"/>
              </a:spcBef>
              <a:buFont typeface="Wingdings" pitchFamily="2" charset="2"/>
              <a:buChar char="Ø"/>
            </a:pPr>
            <a:r>
              <a:rPr lang="en-US" altLang="en-US" sz="2200" dirty="0"/>
              <a:t>a. The cat chased the squirrel.</a:t>
            </a:r>
          </a:p>
          <a:p>
            <a:pPr lvl="3">
              <a:spcBef>
                <a:spcPct val="20000"/>
              </a:spcBef>
              <a:buFont typeface="Wingdings" pitchFamily="2" charset="2"/>
              <a:buChar char="Ø"/>
            </a:pPr>
            <a:r>
              <a:rPr lang="en-US" altLang="en-US" sz="2200" dirty="0"/>
              <a:t>b. The squirrel was chased by the cat.</a:t>
            </a:r>
          </a:p>
          <a:p>
            <a:pPr lvl="2">
              <a:spcBef>
                <a:spcPct val="20000"/>
              </a:spcBef>
              <a:buFont typeface="Wingdings" pitchFamily="2" charset="2"/>
              <a:buChar char="Ø"/>
            </a:pPr>
            <a:r>
              <a:rPr lang="en-US" altLang="en-US" sz="2200" dirty="0"/>
              <a:t>The relationship between the above sentences is that if one is true, then the other must be true as well.  They are said to have the same </a:t>
            </a:r>
            <a:r>
              <a:rPr lang="en-US" altLang="en-US" sz="2200" b="1" dirty="0"/>
              <a:t>truth condition</a:t>
            </a:r>
            <a:endParaRPr lang="en-US" altLang="en-US" sz="2200" dirty="0"/>
          </a:p>
          <a:p>
            <a:pPr lvl="2">
              <a:spcBef>
                <a:spcPct val="20000"/>
              </a:spcBef>
              <a:buFont typeface="Wingdings" pitchFamily="2" charset="2"/>
              <a:buChar char="Ø"/>
            </a:pPr>
            <a:endParaRPr lang="en-US"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EB7D-5740-C717-8647-C1EDECF912AF}"/>
              </a:ext>
            </a:extLst>
          </p:cNvPr>
          <p:cNvSpPr>
            <a:spLocks noGrp="1"/>
          </p:cNvSpPr>
          <p:nvPr>
            <p:ph type="title"/>
          </p:nvPr>
        </p:nvSpPr>
        <p:spPr>
          <a:xfrm>
            <a:off x="838200" y="681037"/>
            <a:ext cx="10515600" cy="808383"/>
          </a:xfrm>
        </p:spPr>
        <p:txBody>
          <a:bodyPr>
            <a:normAutofit/>
          </a:bodyPr>
          <a:lstStyle/>
          <a:p>
            <a:pPr algn="ctr"/>
            <a:r>
              <a:rPr lang="en-US" altLang="en-US" sz="3600" b="1" dirty="0">
                <a:solidFill>
                  <a:srgbClr val="7030A0"/>
                </a:solidFill>
                <a:latin typeface="Times" pitchFamily="2" charset="0"/>
              </a:rPr>
              <a:t>Entailment</a:t>
            </a:r>
            <a:endParaRPr lang="en-US" sz="3600" dirty="0">
              <a:solidFill>
                <a:srgbClr val="7030A0"/>
              </a:solidFill>
              <a:latin typeface="Times" pitchFamily="2" charset="0"/>
            </a:endParaRPr>
          </a:p>
        </p:txBody>
      </p:sp>
      <p:sp>
        <p:nvSpPr>
          <p:cNvPr id="3" name="Content Placeholder 2">
            <a:extLst>
              <a:ext uri="{FF2B5EF4-FFF2-40B4-BE49-F238E27FC236}">
                <a16:creationId xmlns:a16="http://schemas.microsoft.com/office/drawing/2014/main" id="{1F9351CC-3103-AC99-AAFF-A58C7D65F66A}"/>
              </a:ext>
            </a:extLst>
          </p:cNvPr>
          <p:cNvSpPr>
            <a:spLocks noGrp="1"/>
          </p:cNvSpPr>
          <p:nvPr>
            <p:ph idx="1"/>
          </p:nvPr>
        </p:nvSpPr>
        <p:spPr/>
        <p:txBody>
          <a:bodyPr/>
          <a:lstStyle/>
          <a:p>
            <a:pPr lvl="2">
              <a:spcBef>
                <a:spcPct val="20000"/>
              </a:spcBef>
              <a:buFont typeface="Wingdings" pitchFamily="2" charset="2"/>
              <a:buChar char="Ø"/>
            </a:pPr>
            <a:r>
              <a:rPr lang="en-US" altLang="en-US" dirty="0">
                <a:latin typeface="Times" pitchFamily="2" charset="0"/>
              </a:rPr>
              <a:t>When the truth of one sentence guarantees the truth of another, we say that there is a relation of </a:t>
            </a:r>
            <a:r>
              <a:rPr lang="en-US" altLang="en-US" b="1" dirty="0">
                <a:solidFill>
                  <a:srgbClr val="7030A0"/>
                </a:solidFill>
                <a:latin typeface="Times" pitchFamily="2" charset="0"/>
              </a:rPr>
              <a:t>entailment</a:t>
            </a:r>
            <a:r>
              <a:rPr lang="en-US" altLang="en-US" b="1" dirty="0">
                <a:latin typeface="Times" pitchFamily="2" charset="0"/>
              </a:rPr>
              <a:t> </a:t>
            </a:r>
          </a:p>
          <a:p>
            <a:pPr lvl="2">
              <a:spcBef>
                <a:spcPct val="20000"/>
              </a:spcBef>
              <a:buFont typeface="Wingdings" pitchFamily="2" charset="2"/>
              <a:buChar char="Ø"/>
            </a:pPr>
            <a:endParaRPr lang="en-US" altLang="en-US" dirty="0">
              <a:latin typeface="Times" pitchFamily="2" charset="0"/>
            </a:endParaRPr>
          </a:p>
          <a:p>
            <a:pPr lvl="2">
              <a:spcBef>
                <a:spcPct val="20000"/>
              </a:spcBef>
              <a:buFont typeface="Wingdings" pitchFamily="2" charset="2"/>
              <a:buChar char="Ø"/>
            </a:pPr>
            <a:r>
              <a:rPr lang="en-US" altLang="en-US" dirty="0">
                <a:latin typeface="Times" pitchFamily="2" charset="0"/>
              </a:rPr>
              <a:t>What about the following two sentences? Do they entail each other?</a:t>
            </a:r>
          </a:p>
          <a:p>
            <a:pPr lvl="3">
              <a:spcBef>
                <a:spcPct val="20000"/>
              </a:spcBef>
              <a:buFont typeface="Wingdings" pitchFamily="2" charset="2"/>
              <a:buChar char="Ø"/>
            </a:pPr>
            <a:r>
              <a:rPr lang="en-US" b="0" i="0" u="none" strike="noStrike" dirty="0">
                <a:solidFill>
                  <a:srgbClr val="374151"/>
                </a:solidFill>
                <a:effectLst/>
                <a:latin typeface="Söhne"/>
              </a:rPr>
              <a:t>a: "John is married." </a:t>
            </a:r>
          </a:p>
          <a:p>
            <a:pPr lvl="3">
              <a:spcBef>
                <a:spcPct val="20000"/>
              </a:spcBef>
              <a:buFont typeface="Wingdings" pitchFamily="2" charset="2"/>
              <a:buChar char="Ø"/>
            </a:pPr>
            <a:r>
              <a:rPr lang="en-US" b="0" i="0" u="none" strike="noStrike" dirty="0">
                <a:solidFill>
                  <a:srgbClr val="374151"/>
                </a:solidFill>
                <a:effectLst/>
                <a:latin typeface="Söhne"/>
              </a:rPr>
              <a:t>b: "John has a spouse”</a:t>
            </a:r>
            <a:endParaRPr lang="en-US" altLang="en-US" dirty="0">
              <a:latin typeface="Times" pitchFamily="2" charset="0"/>
            </a:endParaRPr>
          </a:p>
          <a:p>
            <a:pPr lvl="2">
              <a:spcBef>
                <a:spcPct val="20000"/>
              </a:spcBef>
              <a:buFont typeface="Wingdings" pitchFamily="2" charset="2"/>
              <a:buChar char="Ø"/>
            </a:pPr>
            <a:endParaRPr lang="en-US" altLang="en-US" dirty="0">
              <a:latin typeface="Times" pitchFamily="2" charset="0"/>
            </a:endParaRPr>
          </a:p>
          <a:p>
            <a:pPr lvl="2">
              <a:spcBef>
                <a:spcPct val="20000"/>
              </a:spcBef>
              <a:buFont typeface="Wingdings" pitchFamily="2" charset="2"/>
              <a:buChar char="Ø"/>
            </a:pPr>
            <a:r>
              <a:rPr lang="en-US" altLang="en-US" dirty="0">
                <a:latin typeface="Times" pitchFamily="2" charset="0"/>
              </a:rPr>
              <a:t>Relation can be </a:t>
            </a:r>
            <a:r>
              <a:rPr lang="en-US" altLang="en-US" dirty="0">
                <a:solidFill>
                  <a:srgbClr val="7030A0"/>
                </a:solidFill>
                <a:latin typeface="Times" pitchFamily="2" charset="0"/>
              </a:rPr>
              <a:t>asymmetrical</a:t>
            </a:r>
            <a:r>
              <a:rPr lang="en-US" altLang="en-US" dirty="0">
                <a:latin typeface="Times" pitchFamily="2" charset="0"/>
              </a:rPr>
              <a:t>:</a:t>
            </a:r>
          </a:p>
          <a:p>
            <a:pPr lvl="3">
              <a:spcBef>
                <a:spcPct val="20000"/>
              </a:spcBef>
              <a:buFont typeface="Wingdings" pitchFamily="2" charset="2"/>
              <a:buChar char="Ø"/>
            </a:pPr>
            <a:r>
              <a:rPr lang="en-US" altLang="en-US" sz="2000" dirty="0">
                <a:latin typeface="Times" pitchFamily="2" charset="0"/>
              </a:rPr>
              <a:t>a. The cat killed the squirrel.</a:t>
            </a:r>
          </a:p>
          <a:p>
            <a:pPr lvl="3">
              <a:spcBef>
                <a:spcPct val="20000"/>
              </a:spcBef>
              <a:buFont typeface="Wingdings" pitchFamily="2" charset="2"/>
              <a:buChar char="Ø"/>
            </a:pPr>
            <a:r>
              <a:rPr lang="en-US" altLang="en-US" sz="2000" dirty="0">
                <a:latin typeface="Times" pitchFamily="2" charset="0"/>
              </a:rPr>
              <a:t>b. The squirrel is dead</a:t>
            </a:r>
          </a:p>
          <a:p>
            <a:pPr marL="1371600" lvl="3" indent="0">
              <a:spcBef>
                <a:spcPct val="20000"/>
              </a:spcBef>
              <a:buNone/>
            </a:pPr>
            <a:endParaRPr lang="en-US" altLang="en-US" sz="2000" dirty="0">
              <a:latin typeface="Times" pitchFamily="2" charset="0"/>
            </a:endParaRPr>
          </a:p>
          <a:p>
            <a:pPr lvl="2">
              <a:spcBef>
                <a:spcPct val="20000"/>
              </a:spcBef>
              <a:buFont typeface="Wingdings" pitchFamily="2" charset="2"/>
              <a:buChar char="Ø"/>
            </a:pPr>
            <a:r>
              <a:rPr lang="en-US" altLang="en-US" dirty="0">
                <a:latin typeface="Times" pitchFamily="2" charset="0"/>
              </a:rPr>
              <a:t>If </a:t>
            </a:r>
            <a:r>
              <a:rPr lang="en-US" altLang="en-US" i="1" dirty="0">
                <a:latin typeface="Times" pitchFamily="2" charset="0"/>
              </a:rPr>
              <a:t>a</a:t>
            </a:r>
            <a:r>
              <a:rPr lang="en-US" altLang="en-US" dirty="0">
                <a:latin typeface="Times" pitchFamily="2" charset="0"/>
              </a:rPr>
              <a:t> is true, then </a:t>
            </a:r>
            <a:r>
              <a:rPr lang="en-US" altLang="en-US" i="1" dirty="0">
                <a:latin typeface="Times" pitchFamily="2" charset="0"/>
              </a:rPr>
              <a:t>b</a:t>
            </a:r>
            <a:r>
              <a:rPr lang="en-US" altLang="en-US" dirty="0">
                <a:latin typeface="Times" pitchFamily="2" charset="0"/>
              </a:rPr>
              <a:t> must be true, but not vice versa</a:t>
            </a:r>
          </a:p>
          <a:p>
            <a:endParaRPr lang="en-US" dirty="0"/>
          </a:p>
        </p:txBody>
      </p:sp>
    </p:spTree>
    <p:extLst>
      <p:ext uri="{BB962C8B-B14F-4D97-AF65-F5344CB8AC3E}">
        <p14:creationId xmlns:p14="http://schemas.microsoft.com/office/powerpoint/2010/main" val="91796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16D64DB-0E5C-FCD7-5EC1-4EE6B9F1FD8F}"/>
              </a:ext>
            </a:extLst>
          </p:cNvPr>
          <p:cNvSpPr>
            <a:spLocks noChangeArrowheads="1"/>
          </p:cNvSpPr>
          <p:nvPr/>
        </p:nvSpPr>
        <p:spPr bwMode="auto">
          <a:xfrm>
            <a:off x="1524000" y="725556"/>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pPr algn="ctr">
              <a:spcBef>
                <a:spcPct val="20000"/>
              </a:spcBef>
            </a:pPr>
            <a:r>
              <a:rPr lang="en-US" altLang="en-US" sz="3200" b="1" dirty="0">
                <a:solidFill>
                  <a:srgbClr val="7030A0"/>
                </a:solidFill>
              </a:rPr>
              <a:t>Contradiction</a:t>
            </a:r>
          </a:p>
        </p:txBody>
      </p:sp>
      <p:sp>
        <p:nvSpPr>
          <p:cNvPr id="6147" name="Rectangle 3">
            <a:extLst>
              <a:ext uri="{FF2B5EF4-FFF2-40B4-BE49-F238E27FC236}">
                <a16:creationId xmlns:a16="http://schemas.microsoft.com/office/drawing/2014/main" id="{8C4E2A6B-5CFB-A039-8470-B015CB9A96E7}"/>
              </a:ext>
            </a:extLst>
          </p:cNvPr>
          <p:cNvSpPr>
            <a:spLocks noChangeArrowheads="1"/>
          </p:cNvSpPr>
          <p:nvPr/>
        </p:nvSpPr>
        <p:spPr bwMode="auto">
          <a:xfrm>
            <a:off x="1646582" y="1636644"/>
            <a:ext cx="9856304"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itchFamily="2" charset="0"/>
              </a:defRPr>
            </a:lvl1pPr>
            <a:lvl2pPr>
              <a:defRPr sz="2400">
                <a:solidFill>
                  <a:schemeClr val="tx1"/>
                </a:solidFill>
                <a:latin typeface="Times" pitchFamily="2" charset="0"/>
              </a:defRPr>
            </a:lvl2pPr>
            <a:lvl3pPr>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pPr lvl="1">
              <a:spcBef>
                <a:spcPct val="20000"/>
              </a:spcBef>
              <a:buFont typeface="Wingdings" pitchFamily="2" charset="2"/>
              <a:buChar char="Ø"/>
            </a:pPr>
            <a:r>
              <a:rPr lang="en-US" altLang="en-US" sz="2000" b="1" dirty="0"/>
              <a:t>Contradiction</a:t>
            </a:r>
            <a:r>
              <a:rPr lang="en-US" altLang="en-US" sz="2000" dirty="0"/>
              <a:t> - if one sentence is true, than the other must be false</a:t>
            </a:r>
          </a:p>
          <a:p>
            <a:pPr lvl="2">
              <a:spcBef>
                <a:spcPct val="20000"/>
              </a:spcBef>
              <a:buFont typeface="Wingdings" pitchFamily="2" charset="2"/>
              <a:buChar char="Ø"/>
            </a:pPr>
            <a:r>
              <a:rPr lang="en-US" altLang="en-US" sz="1800" dirty="0"/>
              <a:t>a. Jeff is the only child.</a:t>
            </a:r>
          </a:p>
          <a:p>
            <a:pPr lvl="2">
              <a:spcBef>
                <a:spcPct val="20000"/>
              </a:spcBef>
              <a:buFont typeface="Wingdings" pitchFamily="2" charset="2"/>
              <a:buChar char="Ø"/>
            </a:pPr>
            <a:r>
              <a:rPr lang="en-US" altLang="en-US" sz="1800" dirty="0"/>
              <a:t>b. Jeff has an older sister.</a:t>
            </a:r>
          </a:p>
          <a:p>
            <a:pPr lvl="2">
              <a:spcBef>
                <a:spcPct val="20000"/>
              </a:spcBef>
              <a:buFont typeface="Wingdings" pitchFamily="2" charset="2"/>
              <a:buChar char="Ø"/>
            </a:pPr>
            <a:r>
              <a:rPr lang="en-US" altLang="en-US" sz="1800" dirty="0"/>
              <a:t>Both sentences cannot both be true, then one contradicts the other</a:t>
            </a:r>
          </a:p>
          <a:p>
            <a:pPr lvl="2">
              <a:spcBef>
                <a:spcPct val="20000"/>
              </a:spcBef>
            </a:pPr>
            <a:endParaRPr lang="en-US" altLang="en-US" sz="1800" dirty="0"/>
          </a:p>
          <a:p>
            <a:pPr lvl="2">
              <a:spcBef>
                <a:spcPct val="20000"/>
              </a:spcBef>
            </a:pPr>
            <a:r>
              <a:rPr lang="en-US" altLang="en-US" sz="1800" b="1" dirty="0"/>
              <a:t>Statement 1</a:t>
            </a:r>
            <a:r>
              <a:rPr lang="en-US" altLang="en-US" sz="1800" dirty="0"/>
              <a:t>: "I really enjoy spending time in nature, and hiking is one of my favorite activities.”</a:t>
            </a:r>
          </a:p>
          <a:p>
            <a:pPr lvl="2">
              <a:spcBef>
                <a:spcPct val="20000"/>
              </a:spcBef>
            </a:pPr>
            <a:r>
              <a:rPr lang="en-US" altLang="en-US" sz="1800" b="1" dirty="0"/>
              <a:t>Statement 2: </a:t>
            </a:r>
            <a:r>
              <a:rPr lang="en-US" altLang="en-US" sz="1800" dirty="0"/>
              <a:t>"Honestly, I prefer staying indoors and reading a good book over going on long hikes."</a:t>
            </a:r>
          </a:p>
          <a:p>
            <a:pPr lvl="2">
              <a:spcBef>
                <a:spcPct val="20000"/>
              </a:spcBef>
              <a:buFont typeface="Wingdings" pitchFamily="2" charset="2"/>
              <a:buChar char="Ø"/>
            </a:pPr>
            <a:r>
              <a:rPr lang="en-US" altLang="en-US" sz="1800" dirty="0"/>
              <a:t>Both statement cannot both be true, as one contradicts the other</a:t>
            </a:r>
          </a:p>
          <a:p>
            <a:pPr lvl="2">
              <a:spcBef>
                <a:spcPct val="20000"/>
              </a:spcBef>
            </a:pPr>
            <a:endParaRPr lang="en-US" altLang="en-US" sz="1800" dirty="0"/>
          </a:p>
          <a:p>
            <a:pPr lvl="2">
              <a:spcBef>
                <a:spcPct val="20000"/>
              </a:spcBef>
            </a:pPr>
            <a:r>
              <a:rPr lang="en-US" altLang="en-US" sz="1800" b="1" dirty="0">
                <a:solidFill>
                  <a:srgbClr val="7030A0"/>
                </a:solidFill>
              </a:rPr>
              <a:t>Direct contradiction:</a:t>
            </a:r>
          </a:p>
          <a:p>
            <a:pPr lvl="2">
              <a:spcBef>
                <a:spcPct val="20000"/>
              </a:spcBef>
              <a:buFont typeface="Wingdings" pitchFamily="2" charset="2"/>
              <a:buChar char="Ø"/>
            </a:pPr>
            <a:r>
              <a:rPr lang="en-US" altLang="en-US" sz="1800" dirty="0"/>
              <a:t>Statement 1: "It is raining outside right now." </a:t>
            </a:r>
          </a:p>
          <a:p>
            <a:pPr lvl="2">
              <a:spcBef>
                <a:spcPct val="20000"/>
              </a:spcBef>
              <a:buFont typeface="Wingdings" pitchFamily="2" charset="2"/>
              <a:buChar char="Ø"/>
            </a:pPr>
            <a:r>
              <a:rPr lang="en-US" altLang="en-US" sz="1800" dirty="0"/>
              <a:t>Statement 2: "It is not raining outside right now."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4043361-7BA4-C0F8-27A2-E8C7CD617689}"/>
              </a:ext>
            </a:extLst>
          </p:cNvPr>
          <p:cNvSpPr>
            <a:spLocks noChangeArrowheads="1"/>
          </p:cNvSpPr>
          <p:nvPr/>
        </p:nvSpPr>
        <p:spPr bwMode="auto">
          <a:xfrm>
            <a:off x="1524000" y="633144"/>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pPr algn="ctr">
              <a:spcBef>
                <a:spcPct val="20000"/>
              </a:spcBef>
            </a:pPr>
            <a:r>
              <a:rPr lang="en-US" altLang="en-US" sz="2800" b="1" dirty="0">
                <a:solidFill>
                  <a:srgbClr val="7030A0"/>
                </a:solidFill>
              </a:rPr>
              <a:t>Semantics Practice</a:t>
            </a:r>
            <a:endParaRPr lang="en-US" altLang="en-US" sz="3200" b="1" dirty="0">
              <a:solidFill>
                <a:srgbClr val="7030A0"/>
              </a:solidFill>
            </a:endParaRPr>
          </a:p>
        </p:txBody>
      </p:sp>
      <p:graphicFrame>
        <p:nvGraphicFramePr>
          <p:cNvPr id="347139" name="Group 3">
            <a:extLst>
              <a:ext uri="{FF2B5EF4-FFF2-40B4-BE49-F238E27FC236}">
                <a16:creationId xmlns:a16="http://schemas.microsoft.com/office/drawing/2014/main" id="{E0A05ECA-713C-2186-E1B3-4F1F17F40B41}"/>
              </a:ext>
            </a:extLst>
          </p:cNvPr>
          <p:cNvGraphicFramePr>
            <a:graphicFrameLocks noGrp="1"/>
          </p:cNvGraphicFramePr>
          <p:nvPr>
            <p:extLst>
              <p:ext uri="{D42A27DB-BD31-4B8C-83A1-F6EECF244321}">
                <p14:modId xmlns:p14="http://schemas.microsoft.com/office/powerpoint/2010/main" val="4036748566"/>
              </p:ext>
            </p:extLst>
          </p:nvPr>
        </p:nvGraphicFramePr>
        <p:xfrm>
          <a:off x="3841315" y="1885464"/>
          <a:ext cx="3200400" cy="3475040"/>
        </p:xfrm>
        <a:graphic>
          <a:graphicData uri="http://schemas.openxmlformats.org/drawingml/2006/table">
            <a:tbl>
              <a:tblPr/>
              <a:tblGrid>
                <a:gridCol w="3200400">
                  <a:extLst>
                    <a:ext uri="{9D8B030D-6E8A-4147-A177-3AD203B41FA5}">
                      <a16:colId xmlns:a16="http://schemas.microsoft.com/office/drawing/2014/main" val="20000"/>
                    </a:ext>
                  </a:extLst>
                </a:gridCol>
              </a:tblGrid>
              <a:tr h="695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charset="0"/>
                        </a:rPr>
                        <a:t>steal (to rob)</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charset="0"/>
                        </a:rPr>
                        <a:t>steel (metal)</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5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I saw Craig at the party.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It was Craig I saw at the party.</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5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grass (cows eat)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grass (marijuana)</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5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Jeff is an only child.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Jeff’s sister is Julie.</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5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The cat killed the mouse.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The mouse is dead.</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47153" name="Group 17">
            <a:extLst>
              <a:ext uri="{FF2B5EF4-FFF2-40B4-BE49-F238E27FC236}">
                <a16:creationId xmlns:a16="http://schemas.microsoft.com/office/drawing/2014/main" id="{6603CE38-4AB6-2701-F73D-BC96E998330E}"/>
              </a:ext>
            </a:extLst>
          </p:cNvPr>
          <p:cNvGraphicFramePr>
            <a:graphicFrameLocks noGrp="1"/>
          </p:cNvGraphicFramePr>
          <p:nvPr>
            <p:extLst>
              <p:ext uri="{D42A27DB-BD31-4B8C-83A1-F6EECF244321}">
                <p14:modId xmlns:p14="http://schemas.microsoft.com/office/powerpoint/2010/main" val="1757556463"/>
              </p:ext>
            </p:extLst>
          </p:nvPr>
        </p:nvGraphicFramePr>
        <p:xfrm>
          <a:off x="7041715" y="1885465"/>
          <a:ext cx="1828800" cy="695325"/>
        </p:xfrm>
        <a:graphic>
          <a:graphicData uri="http://schemas.openxmlformats.org/drawingml/2006/table">
            <a:tbl>
              <a:tblPr/>
              <a:tblGrid>
                <a:gridCol w="1828800">
                  <a:extLst>
                    <a:ext uri="{9D8B030D-6E8A-4147-A177-3AD203B41FA5}">
                      <a16:colId xmlns:a16="http://schemas.microsoft.com/office/drawing/2014/main" val="20000"/>
                    </a:ext>
                  </a:extLst>
                </a:gridCol>
              </a:tblGrid>
              <a:tr h="695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tx1"/>
                        </a:solidFill>
                        <a:effectLst/>
                        <a:latin typeface="Times" charset="0"/>
                      </a:endParaRP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7159" name="Group 23">
            <a:extLst>
              <a:ext uri="{FF2B5EF4-FFF2-40B4-BE49-F238E27FC236}">
                <a16:creationId xmlns:a16="http://schemas.microsoft.com/office/drawing/2014/main" id="{F59CC6AE-1BA1-A7A2-6451-92342A0638C7}"/>
              </a:ext>
            </a:extLst>
          </p:cNvPr>
          <p:cNvGraphicFramePr>
            <a:graphicFrameLocks noGrp="1"/>
          </p:cNvGraphicFramePr>
          <p:nvPr>
            <p:extLst>
              <p:ext uri="{D42A27DB-BD31-4B8C-83A1-F6EECF244321}">
                <p14:modId xmlns:p14="http://schemas.microsoft.com/office/powerpoint/2010/main" val="4136620577"/>
              </p:ext>
            </p:extLst>
          </p:nvPr>
        </p:nvGraphicFramePr>
        <p:xfrm>
          <a:off x="7041715" y="4665179"/>
          <a:ext cx="1828800" cy="695325"/>
        </p:xfrm>
        <a:graphic>
          <a:graphicData uri="http://schemas.openxmlformats.org/drawingml/2006/table">
            <a:tbl>
              <a:tblPr/>
              <a:tblGrid>
                <a:gridCol w="1828800">
                  <a:extLst>
                    <a:ext uri="{9D8B030D-6E8A-4147-A177-3AD203B41FA5}">
                      <a16:colId xmlns:a16="http://schemas.microsoft.com/office/drawing/2014/main" val="20000"/>
                    </a:ext>
                  </a:extLst>
                </a:gridCol>
              </a:tblGrid>
              <a:tr h="695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tx1"/>
                        </a:solidFill>
                        <a:effectLst/>
                        <a:latin typeface="Times" charset="0"/>
                      </a:endParaRP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7165" name="Group 29">
            <a:extLst>
              <a:ext uri="{FF2B5EF4-FFF2-40B4-BE49-F238E27FC236}">
                <a16:creationId xmlns:a16="http://schemas.microsoft.com/office/drawing/2014/main" id="{DC2776CA-41C7-2834-7DDF-6383B8D62DE3}"/>
              </a:ext>
            </a:extLst>
          </p:cNvPr>
          <p:cNvGraphicFramePr>
            <a:graphicFrameLocks noGrp="1"/>
          </p:cNvGraphicFramePr>
          <p:nvPr>
            <p:extLst>
              <p:ext uri="{D42A27DB-BD31-4B8C-83A1-F6EECF244321}">
                <p14:modId xmlns:p14="http://schemas.microsoft.com/office/powerpoint/2010/main" val="2430232702"/>
              </p:ext>
            </p:extLst>
          </p:nvPr>
        </p:nvGraphicFramePr>
        <p:xfrm>
          <a:off x="7041715" y="2571265"/>
          <a:ext cx="1828800" cy="695325"/>
        </p:xfrm>
        <a:graphic>
          <a:graphicData uri="http://schemas.openxmlformats.org/drawingml/2006/table">
            <a:tbl>
              <a:tblPr/>
              <a:tblGrid>
                <a:gridCol w="1828800">
                  <a:extLst>
                    <a:ext uri="{9D8B030D-6E8A-4147-A177-3AD203B41FA5}">
                      <a16:colId xmlns:a16="http://schemas.microsoft.com/office/drawing/2014/main" val="20000"/>
                    </a:ext>
                  </a:extLst>
                </a:gridCol>
              </a:tblGrid>
              <a:tr h="695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tx1"/>
                        </a:solidFill>
                        <a:effectLst/>
                        <a:latin typeface="Times" charset="0"/>
                      </a:endParaRP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7171" name="Group 35">
            <a:extLst>
              <a:ext uri="{FF2B5EF4-FFF2-40B4-BE49-F238E27FC236}">
                <a16:creationId xmlns:a16="http://schemas.microsoft.com/office/drawing/2014/main" id="{105E0C3F-2670-5031-EDED-313D2CCEDB0F}"/>
              </a:ext>
            </a:extLst>
          </p:cNvPr>
          <p:cNvGraphicFramePr>
            <a:graphicFrameLocks noGrp="1"/>
          </p:cNvGraphicFramePr>
          <p:nvPr>
            <p:extLst>
              <p:ext uri="{D42A27DB-BD31-4B8C-83A1-F6EECF244321}">
                <p14:modId xmlns:p14="http://schemas.microsoft.com/office/powerpoint/2010/main" val="2824128937"/>
              </p:ext>
            </p:extLst>
          </p:nvPr>
        </p:nvGraphicFramePr>
        <p:xfrm>
          <a:off x="7041715" y="3276114"/>
          <a:ext cx="1828800" cy="666750"/>
        </p:xfrm>
        <a:graphic>
          <a:graphicData uri="http://schemas.openxmlformats.org/drawingml/2006/table">
            <a:tbl>
              <a:tblPr/>
              <a:tblGrid>
                <a:gridCol w="1828800">
                  <a:extLst>
                    <a:ext uri="{9D8B030D-6E8A-4147-A177-3AD203B41FA5}">
                      <a16:colId xmlns:a16="http://schemas.microsoft.com/office/drawing/2014/main" val="20000"/>
                    </a:ext>
                  </a:extLst>
                </a:gridCol>
              </a:tblGrid>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7177" name="Group 41">
            <a:extLst>
              <a:ext uri="{FF2B5EF4-FFF2-40B4-BE49-F238E27FC236}">
                <a16:creationId xmlns:a16="http://schemas.microsoft.com/office/drawing/2014/main" id="{4498288B-F57F-35B5-615B-B74FC2239E7D}"/>
              </a:ext>
            </a:extLst>
          </p:cNvPr>
          <p:cNvGraphicFramePr>
            <a:graphicFrameLocks noGrp="1"/>
          </p:cNvGraphicFramePr>
          <p:nvPr>
            <p:extLst>
              <p:ext uri="{D42A27DB-BD31-4B8C-83A1-F6EECF244321}">
                <p14:modId xmlns:p14="http://schemas.microsoft.com/office/powerpoint/2010/main" val="3174122688"/>
              </p:ext>
            </p:extLst>
          </p:nvPr>
        </p:nvGraphicFramePr>
        <p:xfrm>
          <a:off x="7041715" y="3942865"/>
          <a:ext cx="1828800" cy="695325"/>
        </p:xfrm>
        <a:graphic>
          <a:graphicData uri="http://schemas.openxmlformats.org/drawingml/2006/table">
            <a:tbl>
              <a:tblPr/>
              <a:tblGrid>
                <a:gridCol w="1828800">
                  <a:extLst>
                    <a:ext uri="{9D8B030D-6E8A-4147-A177-3AD203B41FA5}">
                      <a16:colId xmlns:a16="http://schemas.microsoft.com/office/drawing/2014/main" val="20000"/>
                    </a:ext>
                  </a:extLst>
                </a:gridCol>
              </a:tblGrid>
              <a:tr h="695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tx1"/>
                        </a:solidFill>
                        <a:effectLst/>
                        <a:latin typeface="Times" charset="0"/>
                      </a:endParaRP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76EECD5A-6C7F-C9EC-41B4-8D15E50DC4C0}"/>
              </a:ext>
            </a:extLst>
          </p:cNvPr>
          <p:cNvSpPr txBox="1"/>
          <p:nvPr/>
        </p:nvSpPr>
        <p:spPr>
          <a:xfrm>
            <a:off x="8350686" y="1465545"/>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7153"/>
                                        </p:tgtEl>
                                        <p:attrNameLst>
                                          <p:attrName>style.visibility</p:attrName>
                                        </p:attrNameLst>
                                      </p:cBhvr>
                                      <p:to>
                                        <p:strVal val="visible"/>
                                      </p:to>
                                    </p:set>
                                    <p:animEffect transition="in" filter="dissolve">
                                      <p:cBhvr>
                                        <p:cTn id="7" dur="500"/>
                                        <p:tgtEl>
                                          <p:spTgt spid="347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7165"/>
                                        </p:tgtEl>
                                        <p:attrNameLst>
                                          <p:attrName>style.visibility</p:attrName>
                                        </p:attrNameLst>
                                      </p:cBhvr>
                                      <p:to>
                                        <p:strVal val="visible"/>
                                      </p:to>
                                    </p:set>
                                    <p:animEffect transition="in" filter="dissolve">
                                      <p:cBhvr>
                                        <p:cTn id="12" dur="500"/>
                                        <p:tgtEl>
                                          <p:spTgt spid="347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7171"/>
                                        </p:tgtEl>
                                        <p:attrNameLst>
                                          <p:attrName>style.visibility</p:attrName>
                                        </p:attrNameLst>
                                      </p:cBhvr>
                                      <p:to>
                                        <p:strVal val="visible"/>
                                      </p:to>
                                    </p:set>
                                    <p:animEffect transition="in" filter="dissolve">
                                      <p:cBhvr>
                                        <p:cTn id="17" dur="500"/>
                                        <p:tgtEl>
                                          <p:spTgt spid="3471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47177"/>
                                        </p:tgtEl>
                                        <p:attrNameLst>
                                          <p:attrName>style.visibility</p:attrName>
                                        </p:attrNameLst>
                                      </p:cBhvr>
                                      <p:to>
                                        <p:strVal val="visible"/>
                                      </p:to>
                                    </p:set>
                                    <p:animEffect transition="in" filter="dissolve">
                                      <p:cBhvr>
                                        <p:cTn id="22" dur="500"/>
                                        <p:tgtEl>
                                          <p:spTgt spid="3471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47159"/>
                                        </p:tgtEl>
                                        <p:attrNameLst>
                                          <p:attrName>style.visibility</p:attrName>
                                        </p:attrNameLst>
                                      </p:cBhvr>
                                      <p:to>
                                        <p:strVal val="visible"/>
                                      </p:to>
                                    </p:set>
                                    <p:animEffect transition="in" filter="dissolve">
                                      <p:cBhvr>
                                        <p:cTn id="27" dur="500"/>
                                        <p:tgtEl>
                                          <p:spTgt spid="34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0D2E7-F644-BBFA-226D-61C8D99F5FAD}"/>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30B309DF-8EA9-C11C-04B5-AFC7C8E2CCD8}"/>
              </a:ext>
            </a:extLst>
          </p:cNvPr>
          <p:cNvSpPr>
            <a:spLocks noChangeArrowheads="1"/>
          </p:cNvSpPr>
          <p:nvPr/>
        </p:nvSpPr>
        <p:spPr bwMode="auto">
          <a:xfrm>
            <a:off x="1524000" y="633144"/>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pPr algn="ctr">
              <a:spcBef>
                <a:spcPct val="20000"/>
              </a:spcBef>
            </a:pPr>
            <a:r>
              <a:rPr lang="en-US" altLang="en-US" sz="2800" b="1" dirty="0">
                <a:solidFill>
                  <a:srgbClr val="7030A0"/>
                </a:solidFill>
              </a:rPr>
              <a:t>Semantics: Practice</a:t>
            </a:r>
            <a:endParaRPr lang="en-US" altLang="en-US" sz="3200" b="1" dirty="0">
              <a:solidFill>
                <a:srgbClr val="7030A0"/>
              </a:solidFill>
            </a:endParaRPr>
          </a:p>
        </p:txBody>
      </p:sp>
      <p:graphicFrame>
        <p:nvGraphicFramePr>
          <p:cNvPr id="347139" name="Group 3">
            <a:extLst>
              <a:ext uri="{FF2B5EF4-FFF2-40B4-BE49-F238E27FC236}">
                <a16:creationId xmlns:a16="http://schemas.microsoft.com/office/drawing/2014/main" id="{AEF5DA39-A9EC-CC57-2BCB-440B750637C7}"/>
              </a:ext>
            </a:extLst>
          </p:cNvPr>
          <p:cNvGraphicFramePr>
            <a:graphicFrameLocks noGrp="1"/>
          </p:cNvGraphicFramePr>
          <p:nvPr>
            <p:extLst>
              <p:ext uri="{D42A27DB-BD31-4B8C-83A1-F6EECF244321}">
                <p14:modId xmlns:p14="http://schemas.microsoft.com/office/powerpoint/2010/main" val="2431396975"/>
              </p:ext>
            </p:extLst>
          </p:nvPr>
        </p:nvGraphicFramePr>
        <p:xfrm>
          <a:off x="3841315" y="1981478"/>
          <a:ext cx="3200400" cy="3475040"/>
        </p:xfrm>
        <a:graphic>
          <a:graphicData uri="http://schemas.openxmlformats.org/drawingml/2006/table">
            <a:tbl>
              <a:tblPr/>
              <a:tblGrid>
                <a:gridCol w="3200400">
                  <a:extLst>
                    <a:ext uri="{9D8B030D-6E8A-4147-A177-3AD203B41FA5}">
                      <a16:colId xmlns:a16="http://schemas.microsoft.com/office/drawing/2014/main" val="20000"/>
                    </a:ext>
                  </a:extLst>
                </a:gridCol>
              </a:tblGrid>
              <a:tr h="695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charset="0"/>
                        </a:rPr>
                        <a:t>steal (to rob)</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charset="0"/>
                        </a:rPr>
                        <a:t>steel (metal)</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5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I saw Craig at the party.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It was Craig I saw at the party.</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5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grass (cows eat)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grass (marijuana)</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5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Jeff is an only child.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Jeff’s sister is Julie.</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50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The cat killed the mouse.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The mouse is dead.</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47153" name="Group 17">
            <a:extLst>
              <a:ext uri="{FF2B5EF4-FFF2-40B4-BE49-F238E27FC236}">
                <a16:creationId xmlns:a16="http://schemas.microsoft.com/office/drawing/2014/main" id="{250358BA-01FE-12B1-61F8-1FF022857073}"/>
              </a:ext>
            </a:extLst>
          </p:cNvPr>
          <p:cNvGraphicFramePr>
            <a:graphicFrameLocks noGrp="1"/>
          </p:cNvGraphicFramePr>
          <p:nvPr>
            <p:extLst>
              <p:ext uri="{D42A27DB-BD31-4B8C-83A1-F6EECF244321}">
                <p14:modId xmlns:p14="http://schemas.microsoft.com/office/powerpoint/2010/main" val="2523361733"/>
              </p:ext>
            </p:extLst>
          </p:nvPr>
        </p:nvGraphicFramePr>
        <p:xfrm>
          <a:off x="7041715" y="1981479"/>
          <a:ext cx="1828800" cy="695325"/>
        </p:xfrm>
        <a:graphic>
          <a:graphicData uri="http://schemas.openxmlformats.org/drawingml/2006/table">
            <a:tbl>
              <a:tblPr/>
              <a:tblGrid>
                <a:gridCol w="1828800">
                  <a:extLst>
                    <a:ext uri="{9D8B030D-6E8A-4147-A177-3AD203B41FA5}">
                      <a16:colId xmlns:a16="http://schemas.microsoft.com/office/drawing/2014/main" val="20000"/>
                    </a:ext>
                  </a:extLst>
                </a:gridCol>
              </a:tblGrid>
              <a:tr h="695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charset="0"/>
                        </a:rPr>
                        <a:t>homophones</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Times" charset="0"/>
                      </a:endParaRP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7159" name="Group 23">
            <a:extLst>
              <a:ext uri="{FF2B5EF4-FFF2-40B4-BE49-F238E27FC236}">
                <a16:creationId xmlns:a16="http://schemas.microsoft.com/office/drawing/2014/main" id="{385A8B34-A43F-E445-EB12-B18555D7ED2D}"/>
              </a:ext>
            </a:extLst>
          </p:cNvPr>
          <p:cNvGraphicFramePr>
            <a:graphicFrameLocks noGrp="1"/>
          </p:cNvGraphicFramePr>
          <p:nvPr>
            <p:extLst>
              <p:ext uri="{D42A27DB-BD31-4B8C-83A1-F6EECF244321}">
                <p14:modId xmlns:p14="http://schemas.microsoft.com/office/powerpoint/2010/main" val="4082670844"/>
              </p:ext>
            </p:extLst>
          </p:nvPr>
        </p:nvGraphicFramePr>
        <p:xfrm>
          <a:off x="7041715" y="4791354"/>
          <a:ext cx="1828800" cy="695325"/>
        </p:xfrm>
        <a:graphic>
          <a:graphicData uri="http://schemas.openxmlformats.org/drawingml/2006/table">
            <a:tbl>
              <a:tblPr/>
              <a:tblGrid>
                <a:gridCol w="1828800">
                  <a:extLst>
                    <a:ext uri="{9D8B030D-6E8A-4147-A177-3AD203B41FA5}">
                      <a16:colId xmlns:a16="http://schemas.microsoft.com/office/drawing/2014/main" val="20000"/>
                    </a:ext>
                  </a:extLst>
                </a:gridCol>
              </a:tblGrid>
              <a:tr h="695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charset="0"/>
                        </a:rPr>
                        <a:t>entailment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Times" charset="0"/>
                      </a:endParaRP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7165" name="Group 29">
            <a:extLst>
              <a:ext uri="{FF2B5EF4-FFF2-40B4-BE49-F238E27FC236}">
                <a16:creationId xmlns:a16="http://schemas.microsoft.com/office/drawing/2014/main" id="{098C67BA-2157-5FC8-0A76-3E78FDFCB03F}"/>
              </a:ext>
            </a:extLst>
          </p:cNvPr>
          <p:cNvGraphicFramePr>
            <a:graphicFrameLocks noGrp="1"/>
          </p:cNvGraphicFramePr>
          <p:nvPr>
            <p:extLst>
              <p:ext uri="{D42A27DB-BD31-4B8C-83A1-F6EECF244321}">
                <p14:modId xmlns:p14="http://schemas.microsoft.com/office/powerpoint/2010/main" val="738081221"/>
              </p:ext>
            </p:extLst>
          </p:nvPr>
        </p:nvGraphicFramePr>
        <p:xfrm>
          <a:off x="7041715" y="2667279"/>
          <a:ext cx="1828800" cy="695325"/>
        </p:xfrm>
        <a:graphic>
          <a:graphicData uri="http://schemas.openxmlformats.org/drawingml/2006/table">
            <a:tbl>
              <a:tblPr/>
              <a:tblGrid>
                <a:gridCol w="1828800">
                  <a:extLst>
                    <a:ext uri="{9D8B030D-6E8A-4147-A177-3AD203B41FA5}">
                      <a16:colId xmlns:a16="http://schemas.microsoft.com/office/drawing/2014/main" val="20000"/>
                    </a:ext>
                  </a:extLst>
                </a:gridCol>
              </a:tblGrid>
              <a:tr h="695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charset="0"/>
                        </a:rPr>
                        <a:t>paraphrase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Times" charset="0"/>
                      </a:endParaRP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7171" name="Group 35">
            <a:extLst>
              <a:ext uri="{FF2B5EF4-FFF2-40B4-BE49-F238E27FC236}">
                <a16:creationId xmlns:a16="http://schemas.microsoft.com/office/drawing/2014/main" id="{23937CAB-03AB-6C14-623D-B64BFD3B4E44}"/>
              </a:ext>
            </a:extLst>
          </p:cNvPr>
          <p:cNvGraphicFramePr>
            <a:graphicFrameLocks noGrp="1"/>
          </p:cNvGraphicFramePr>
          <p:nvPr>
            <p:extLst>
              <p:ext uri="{D42A27DB-BD31-4B8C-83A1-F6EECF244321}">
                <p14:modId xmlns:p14="http://schemas.microsoft.com/office/powerpoint/2010/main" val="3620418629"/>
              </p:ext>
            </p:extLst>
          </p:nvPr>
        </p:nvGraphicFramePr>
        <p:xfrm>
          <a:off x="7041715" y="3372128"/>
          <a:ext cx="1828800" cy="666750"/>
        </p:xfrm>
        <a:graphic>
          <a:graphicData uri="http://schemas.openxmlformats.org/drawingml/2006/table">
            <a:tbl>
              <a:tblPr/>
              <a:tblGrid>
                <a:gridCol w="1828800">
                  <a:extLst>
                    <a:ext uri="{9D8B030D-6E8A-4147-A177-3AD203B41FA5}">
                      <a16:colId xmlns:a16="http://schemas.microsoft.com/office/drawing/2014/main" val="20000"/>
                    </a:ext>
                  </a:extLst>
                </a:gridCol>
              </a:tblGrid>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charset="0"/>
                        </a:rPr>
                        <a:t>polysemes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7177" name="Group 41">
            <a:extLst>
              <a:ext uri="{FF2B5EF4-FFF2-40B4-BE49-F238E27FC236}">
                <a16:creationId xmlns:a16="http://schemas.microsoft.com/office/drawing/2014/main" id="{B6388C77-EE30-F7FE-962B-FA65AFD4CBDF}"/>
              </a:ext>
            </a:extLst>
          </p:cNvPr>
          <p:cNvGraphicFramePr>
            <a:graphicFrameLocks noGrp="1"/>
          </p:cNvGraphicFramePr>
          <p:nvPr>
            <p:extLst>
              <p:ext uri="{D42A27DB-BD31-4B8C-83A1-F6EECF244321}">
                <p14:modId xmlns:p14="http://schemas.microsoft.com/office/powerpoint/2010/main" val="715842772"/>
              </p:ext>
            </p:extLst>
          </p:nvPr>
        </p:nvGraphicFramePr>
        <p:xfrm>
          <a:off x="7041715" y="4038879"/>
          <a:ext cx="1828800" cy="695325"/>
        </p:xfrm>
        <a:graphic>
          <a:graphicData uri="http://schemas.openxmlformats.org/drawingml/2006/table">
            <a:tbl>
              <a:tblPr/>
              <a:tblGrid>
                <a:gridCol w="1828800">
                  <a:extLst>
                    <a:ext uri="{9D8B030D-6E8A-4147-A177-3AD203B41FA5}">
                      <a16:colId xmlns:a16="http://schemas.microsoft.com/office/drawing/2014/main" val="20000"/>
                    </a:ext>
                  </a:extLst>
                </a:gridCol>
              </a:tblGrid>
              <a:tr h="695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charset="0"/>
                        </a:rPr>
                        <a:t>contradiction</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Times" charset="0"/>
                      </a:endParaRP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8BA81109-09EB-BA97-C686-15D414D10BF4}"/>
              </a:ext>
            </a:extLst>
          </p:cNvPr>
          <p:cNvSpPr txBox="1"/>
          <p:nvPr/>
        </p:nvSpPr>
        <p:spPr>
          <a:xfrm>
            <a:off x="8350686" y="146554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91426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7153"/>
                                        </p:tgtEl>
                                        <p:attrNameLst>
                                          <p:attrName>style.visibility</p:attrName>
                                        </p:attrNameLst>
                                      </p:cBhvr>
                                      <p:to>
                                        <p:strVal val="visible"/>
                                      </p:to>
                                    </p:set>
                                    <p:animEffect transition="in" filter="dissolve">
                                      <p:cBhvr>
                                        <p:cTn id="7" dur="500"/>
                                        <p:tgtEl>
                                          <p:spTgt spid="347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7165"/>
                                        </p:tgtEl>
                                        <p:attrNameLst>
                                          <p:attrName>style.visibility</p:attrName>
                                        </p:attrNameLst>
                                      </p:cBhvr>
                                      <p:to>
                                        <p:strVal val="visible"/>
                                      </p:to>
                                    </p:set>
                                    <p:animEffect transition="in" filter="dissolve">
                                      <p:cBhvr>
                                        <p:cTn id="12" dur="500"/>
                                        <p:tgtEl>
                                          <p:spTgt spid="347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7171"/>
                                        </p:tgtEl>
                                        <p:attrNameLst>
                                          <p:attrName>style.visibility</p:attrName>
                                        </p:attrNameLst>
                                      </p:cBhvr>
                                      <p:to>
                                        <p:strVal val="visible"/>
                                      </p:to>
                                    </p:set>
                                    <p:animEffect transition="in" filter="dissolve">
                                      <p:cBhvr>
                                        <p:cTn id="17" dur="500"/>
                                        <p:tgtEl>
                                          <p:spTgt spid="3471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47177"/>
                                        </p:tgtEl>
                                        <p:attrNameLst>
                                          <p:attrName>style.visibility</p:attrName>
                                        </p:attrNameLst>
                                      </p:cBhvr>
                                      <p:to>
                                        <p:strVal val="visible"/>
                                      </p:to>
                                    </p:set>
                                    <p:animEffect transition="in" filter="dissolve">
                                      <p:cBhvr>
                                        <p:cTn id="22" dur="500"/>
                                        <p:tgtEl>
                                          <p:spTgt spid="3471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47159"/>
                                        </p:tgtEl>
                                        <p:attrNameLst>
                                          <p:attrName>style.visibility</p:attrName>
                                        </p:attrNameLst>
                                      </p:cBhvr>
                                      <p:to>
                                        <p:strVal val="visible"/>
                                      </p:to>
                                    </p:set>
                                    <p:animEffect transition="in" filter="dissolve">
                                      <p:cBhvr>
                                        <p:cTn id="27" dur="500"/>
                                        <p:tgtEl>
                                          <p:spTgt spid="34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F17E-3BF8-1BB1-1504-A184B05427BE}"/>
              </a:ext>
            </a:extLst>
          </p:cNvPr>
          <p:cNvSpPr>
            <a:spLocks noGrp="1"/>
          </p:cNvSpPr>
          <p:nvPr>
            <p:ph type="title"/>
          </p:nvPr>
        </p:nvSpPr>
        <p:spPr>
          <a:xfrm>
            <a:off x="838200" y="681037"/>
            <a:ext cx="10515600" cy="636104"/>
          </a:xfrm>
        </p:spPr>
        <p:txBody>
          <a:bodyPr>
            <a:normAutofit/>
          </a:bodyPr>
          <a:lstStyle/>
          <a:p>
            <a:pPr algn="ctr"/>
            <a:r>
              <a:rPr lang="en-US" sz="3600" dirty="0">
                <a:solidFill>
                  <a:srgbClr val="7030A0"/>
                </a:solidFill>
                <a:latin typeface="Times" pitchFamily="2" charset="0"/>
              </a:rPr>
              <a:t>Meaning of word</a:t>
            </a:r>
          </a:p>
        </p:txBody>
      </p:sp>
      <p:sp>
        <p:nvSpPr>
          <p:cNvPr id="3" name="Content Placeholder 2">
            <a:extLst>
              <a:ext uri="{FF2B5EF4-FFF2-40B4-BE49-F238E27FC236}">
                <a16:creationId xmlns:a16="http://schemas.microsoft.com/office/drawing/2014/main" id="{F8D8DF78-4BD8-9FC4-0102-0A28DCB31AFB}"/>
              </a:ext>
            </a:extLst>
          </p:cNvPr>
          <p:cNvSpPr>
            <a:spLocks noGrp="1"/>
          </p:cNvSpPr>
          <p:nvPr>
            <p:ph idx="1"/>
          </p:nvPr>
        </p:nvSpPr>
        <p:spPr/>
        <p:txBody>
          <a:bodyPr/>
          <a:lstStyle/>
          <a:p>
            <a:pPr algn="l">
              <a:buFont typeface="+mj-lt"/>
              <a:buAutoNum type="arabicPeriod"/>
            </a:pPr>
            <a:r>
              <a:rPr lang="en-US" sz="2000" b="1" i="0" u="none" strike="noStrike" dirty="0">
                <a:solidFill>
                  <a:srgbClr val="374151"/>
                </a:solidFill>
                <a:effectLst/>
                <a:latin typeface="Times" pitchFamily="2" charset="0"/>
              </a:rPr>
              <a:t>Denotation (word </a:t>
            </a:r>
            <a:r>
              <a:rPr lang="en-US" sz="2000" b="1" dirty="0">
                <a:solidFill>
                  <a:srgbClr val="374151"/>
                </a:solidFill>
                <a:latin typeface="Times" pitchFamily="2" charset="0"/>
              </a:rPr>
              <a:t>l</a:t>
            </a:r>
            <a:r>
              <a:rPr lang="en-US" sz="2000" b="1" i="0" u="none" strike="noStrike" dirty="0">
                <a:solidFill>
                  <a:srgbClr val="374151"/>
                </a:solidFill>
                <a:effectLst/>
                <a:latin typeface="Times" pitchFamily="2" charset="0"/>
              </a:rPr>
              <a:t>evel):</a:t>
            </a:r>
            <a:endParaRPr lang="en-US" sz="2000" b="0" i="0" u="none" strike="noStrike" dirty="0">
              <a:solidFill>
                <a:srgbClr val="374151"/>
              </a:solidFill>
              <a:effectLst/>
              <a:latin typeface="Times" pitchFamily="2" charset="0"/>
            </a:endParaRPr>
          </a:p>
          <a:p>
            <a:pPr lvl="1"/>
            <a:r>
              <a:rPr lang="en-US" sz="2000" b="1" i="0" u="none" strike="noStrike" dirty="0">
                <a:solidFill>
                  <a:srgbClr val="374151"/>
                </a:solidFill>
                <a:effectLst/>
                <a:latin typeface="Times" pitchFamily="2" charset="0"/>
              </a:rPr>
              <a:t>Definition:</a:t>
            </a:r>
            <a:r>
              <a:rPr lang="en-US" sz="2000" b="0" i="0" u="none" strike="noStrike" dirty="0">
                <a:solidFill>
                  <a:srgbClr val="374151"/>
                </a:solidFill>
                <a:effectLst/>
                <a:latin typeface="Times" pitchFamily="2" charset="0"/>
              </a:rPr>
              <a:t> </a:t>
            </a:r>
            <a:r>
              <a:rPr lang="en-US" sz="2000" b="1" i="0" u="none" strike="noStrike" dirty="0">
                <a:solidFill>
                  <a:srgbClr val="7030A0"/>
                </a:solidFill>
                <a:effectLst/>
                <a:latin typeface="Times" pitchFamily="2" charset="0"/>
              </a:rPr>
              <a:t>Denotation</a:t>
            </a:r>
            <a:r>
              <a:rPr lang="en-US" sz="2000" b="0" i="0" u="none" strike="noStrike" dirty="0">
                <a:solidFill>
                  <a:srgbClr val="374151"/>
                </a:solidFill>
                <a:effectLst/>
                <a:latin typeface="Times" pitchFamily="2" charset="0"/>
              </a:rPr>
              <a:t> at the word level refers to the literal, explicit meaning of a word as found in dictionaries.</a:t>
            </a:r>
          </a:p>
          <a:p>
            <a:pPr lvl="1"/>
            <a:r>
              <a:rPr lang="en-US" sz="2000" b="1" i="0" u="none" strike="noStrike" dirty="0">
                <a:solidFill>
                  <a:srgbClr val="374151"/>
                </a:solidFill>
                <a:effectLst/>
                <a:latin typeface="Times" pitchFamily="2" charset="0"/>
              </a:rPr>
              <a:t>Example:</a:t>
            </a:r>
            <a:r>
              <a:rPr lang="en-US" sz="2000" b="0" i="0" u="none" strike="noStrike" dirty="0">
                <a:solidFill>
                  <a:srgbClr val="374151"/>
                </a:solidFill>
                <a:effectLst/>
                <a:latin typeface="Times" pitchFamily="2" charset="0"/>
              </a:rPr>
              <a:t> The denotation of the word "snake" is a long, legless reptile.</a:t>
            </a:r>
          </a:p>
          <a:p>
            <a:pPr marL="742950" lvl="1" indent="-285750" algn="l">
              <a:buFont typeface="+mj-lt"/>
              <a:buAutoNum type="arabicPeriod"/>
            </a:pPr>
            <a:endParaRPr lang="en-US" sz="2000" b="0" i="0" u="none" strike="noStrike" dirty="0">
              <a:solidFill>
                <a:srgbClr val="374151"/>
              </a:solidFill>
              <a:effectLst/>
              <a:latin typeface="Times" pitchFamily="2" charset="0"/>
            </a:endParaRPr>
          </a:p>
          <a:p>
            <a:pPr algn="l">
              <a:buFont typeface="+mj-lt"/>
              <a:buAutoNum type="arabicPeriod"/>
            </a:pPr>
            <a:r>
              <a:rPr lang="en-US" sz="2000" b="1" i="0" u="none" strike="noStrike" dirty="0">
                <a:solidFill>
                  <a:srgbClr val="374151"/>
                </a:solidFill>
                <a:effectLst/>
                <a:latin typeface="Times" pitchFamily="2" charset="0"/>
              </a:rPr>
              <a:t>Connotation (word </a:t>
            </a:r>
            <a:r>
              <a:rPr lang="en-US" sz="2000" b="1" dirty="0">
                <a:solidFill>
                  <a:srgbClr val="374151"/>
                </a:solidFill>
                <a:latin typeface="Times" pitchFamily="2" charset="0"/>
              </a:rPr>
              <a:t>l</a:t>
            </a:r>
            <a:r>
              <a:rPr lang="en-US" sz="2000" b="1" i="0" u="none" strike="noStrike" dirty="0">
                <a:solidFill>
                  <a:srgbClr val="374151"/>
                </a:solidFill>
                <a:effectLst/>
                <a:latin typeface="Times" pitchFamily="2" charset="0"/>
              </a:rPr>
              <a:t>evel):</a:t>
            </a:r>
            <a:endParaRPr lang="en-US" sz="2000" b="0" i="0" u="none" strike="noStrike" dirty="0">
              <a:solidFill>
                <a:srgbClr val="374151"/>
              </a:solidFill>
              <a:effectLst/>
              <a:latin typeface="Times" pitchFamily="2" charset="0"/>
            </a:endParaRPr>
          </a:p>
          <a:p>
            <a:pPr lvl="1"/>
            <a:r>
              <a:rPr lang="en-US" sz="2000" b="1" i="0" u="none" strike="noStrike" dirty="0">
                <a:solidFill>
                  <a:srgbClr val="374151"/>
                </a:solidFill>
                <a:effectLst/>
                <a:latin typeface="Times" pitchFamily="2" charset="0"/>
              </a:rPr>
              <a:t>Definition:</a:t>
            </a:r>
            <a:r>
              <a:rPr lang="en-US" sz="2000" b="0" i="0" u="none" strike="noStrike" dirty="0">
                <a:solidFill>
                  <a:srgbClr val="374151"/>
                </a:solidFill>
                <a:effectLst/>
                <a:latin typeface="Times" pitchFamily="2" charset="0"/>
              </a:rPr>
              <a:t> </a:t>
            </a:r>
            <a:r>
              <a:rPr lang="en-US" sz="2000" b="1" i="0" u="none" strike="noStrike" dirty="0">
                <a:solidFill>
                  <a:srgbClr val="7030A0"/>
                </a:solidFill>
                <a:effectLst/>
                <a:latin typeface="Times" pitchFamily="2" charset="0"/>
              </a:rPr>
              <a:t>Connotation</a:t>
            </a:r>
            <a:r>
              <a:rPr lang="en-US" sz="2000" b="0" i="0" u="none" strike="noStrike" dirty="0">
                <a:solidFill>
                  <a:srgbClr val="374151"/>
                </a:solidFill>
                <a:effectLst/>
                <a:latin typeface="Times" pitchFamily="2" charset="0"/>
              </a:rPr>
              <a:t> at the word level involves the emotional, cultural, or social associations attached to a word that go beyond its literal meaning.</a:t>
            </a:r>
          </a:p>
          <a:p>
            <a:pPr lvl="1"/>
            <a:r>
              <a:rPr lang="en-US" sz="2000" b="1" i="0" u="none" strike="noStrike" dirty="0">
                <a:solidFill>
                  <a:srgbClr val="374151"/>
                </a:solidFill>
                <a:effectLst/>
                <a:latin typeface="Times" pitchFamily="2" charset="0"/>
              </a:rPr>
              <a:t>Example:</a:t>
            </a:r>
            <a:r>
              <a:rPr lang="en-US" sz="2000" b="0" i="0" u="none" strike="noStrike" dirty="0">
                <a:solidFill>
                  <a:srgbClr val="374151"/>
                </a:solidFill>
                <a:effectLst/>
                <a:latin typeface="Times" pitchFamily="2" charset="0"/>
              </a:rPr>
              <a:t> The word "snake" might have connotations of deceit or danger due to cultural and symbolic associations.</a:t>
            </a:r>
          </a:p>
          <a:p>
            <a:endParaRPr lang="en-US" dirty="0"/>
          </a:p>
        </p:txBody>
      </p:sp>
    </p:spTree>
    <p:extLst>
      <p:ext uri="{BB962C8B-B14F-4D97-AF65-F5344CB8AC3E}">
        <p14:creationId xmlns:p14="http://schemas.microsoft.com/office/powerpoint/2010/main" val="1058078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1489</Words>
  <Application>Microsoft Macintosh PowerPoint</Application>
  <PresentationFormat>Widescreen</PresentationFormat>
  <Paragraphs>142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Book</vt:lpstr>
      <vt:lpstr>Calibri</vt:lpstr>
      <vt:lpstr>Calibri Light</vt:lpstr>
      <vt:lpstr>Söhne</vt:lpstr>
      <vt:lpstr>Times</vt:lpstr>
      <vt:lpstr>Wingdings</vt:lpstr>
      <vt:lpstr>Office Theme</vt:lpstr>
      <vt:lpstr>  COMP-7150 Natural Language Processing  Instructor: Salim Sazzed Department of Computer Science University of Memphis   </vt:lpstr>
      <vt:lpstr>Semantic Analysis</vt:lpstr>
      <vt:lpstr>PowerPoint Presentation</vt:lpstr>
      <vt:lpstr>PowerPoint Presentation</vt:lpstr>
      <vt:lpstr>Entailment</vt:lpstr>
      <vt:lpstr>PowerPoint Presentation</vt:lpstr>
      <vt:lpstr>PowerPoint Presentation</vt:lpstr>
      <vt:lpstr>PowerPoint Presentation</vt:lpstr>
      <vt:lpstr>Meaning of word</vt:lpstr>
      <vt:lpstr>More examples</vt:lpstr>
      <vt:lpstr>PowerPoint Presentation</vt:lpstr>
      <vt:lpstr>Thematic roles</vt:lpstr>
      <vt:lpstr>Key thematic roles</vt:lpstr>
      <vt:lpstr>PowerPoint Presentation</vt:lpstr>
      <vt:lpstr>Examples</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130</cp:revision>
  <dcterms:created xsi:type="dcterms:W3CDTF">2024-01-03T07:04:05Z</dcterms:created>
  <dcterms:modified xsi:type="dcterms:W3CDTF">2024-02-07T05:52:26Z</dcterms:modified>
</cp:coreProperties>
</file>