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4"/>
  </p:notesMasterIdLst>
  <p:handoutMasterIdLst>
    <p:handoutMasterId r:id="rId15"/>
  </p:handoutMasterIdLst>
  <p:sldIdLst>
    <p:sldId id="420" r:id="rId2"/>
    <p:sldId id="576" r:id="rId3"/>
    <p:sldId id="495" r:id="rId4"/>
    <p:sldId id="496" r:id="rId5"/>
    <p:sldId id="497" r:id="rId6"/>
    <p:sldId id="498" r:id="rId7"/>
    <p:sldId id="513" r:id="rId8"/>
    <p:sldId id="500" r:id="rId9"/>
    <p:sldId id="501" r:id="rId10"/>
    <p:sldId id="503" r:id="rId11"/>
    <p:sldId id="575" r:id="rId12"/>
    <p:sldId id="504" r:id="rId13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6" autoAdjust="0"/>
    <p:restoredTop sz="94845" autoAdjust="0"/>
  </p:normalViewPr>
  <p:slideViewPr>
    <p:cSldViewPr snapToGrid="0" snapToObjects="1">
      <p:cViewPr varScale="1">
        <p:scale>
          <a:sx n="108" d="100"/>
          <a:sy n="108" d="100"/>
        </p:scale>
        <p:origin x="169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5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E88DC2A5-FCDA-409C-9A43-105781757C0D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C24B5C2-04E5-44B0-B019-AD23F2B16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593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63D3F4B-BA7A-344E-8B61-E870EAB2C7B9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6D8A5978-0309-2B47-B898-D60474F53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63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to the course “Web Analytics for Business”. This is </a:t>
            </a:r>
            <a:r>
              <a:rPr lang="en-US" dirty="0" err="1"/>
              <a:t>Powerpoint</a:t>
            </a:r>
            <a:r>
              <a:rPr lang="en-US" dirty="0"/>
              <a:t> 1 A. You have a total of 4 </a:t>
            </a:r>
            <a:r>
              <a:rPr lang="en-US" dirty="0" err="1"/>
              <a:t>powerpoints</a:t>
            </a:r>
            <a:r>
              <a:rPr lang="en-US" dirty="0"/>
              <a:t> to go through. </a:t>
            </a:r>
          </a:p>
          <a:p>
            <a:r>
              <a:rPr lang="en-US" dirty="0"/>
              <a:t>I am your instructor Avanti Pandit.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4DE7DB-8B9A-594A-BECC-F90AC70F319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58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A5978-0309-2B47-B898-D60474F5380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98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06CE-5D18-3049-BE05-1A027336BF7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65C6-507B-4047-8837-4F180B7D8E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06CE-5D18-3049-BE05-1A027336BF7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65C6-507B-4047-8837-4F180B7D8E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06CE-5D18-3049-BE05-1A027336BF7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65C6-507B-4047-8837-4F180B7D8E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06CE-5D18-3049-BE05-1A027336BF7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65C6-507B-4047-8837-4F180B7D8E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06CE-5D18-3049-BE05-1A027336BF7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65C6-507B-4047-8837-4F180B7D8E0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06CE-5D18-3049-BE05-1A027336BF7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65C6-507B-4047-8837-4F180B7D8E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06CE-5D18-3049-BE05-1A027336BF7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65C6-507B-4047-8837-4F180B7D8E0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06CE-5D18-3049-BE05-1A027336BF7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65C6-507B-4047-8837-4F180B7D8E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06CE-5D18-3049-BE05-1A027336BF7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65C6-507B-4047-8837-4F180B7D8E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06CE-5D18-3049-BE05-1A027336BF7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65C6-507B-4047-8837-4F180B7D8E0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906CE-5D18-3049-BE05-1A027336BF7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965C6-507B-4047-8837-4F180B7D8E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DFD906CE-5D18-3049-BE05-1A027336BF72}" type="datetimeFigureOut">
              <a:rPr lang="en-US" smtClean="0"/>
              <a:t>9/13/2022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77E965C6-507B-4047-8837-4F180B7D8E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versionxl.com/how-to-build-a-strong-ab-testing-plan-that-gets-results/" TargetMode="External"/><Relationship Id="rId2" Type="http://schemas.openxmlformats.org/officeDocument/2006/relationships/hyperlink" Target="https://blog.kissmetrics.com/ab-testing-introduction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timizely.com/optimization-glossary/bucket-testing/" TargetMode="External"/><Relationship Id="rId2" Type="http://schemas.openxmlformats.org/officeDocument/2006/relationships/hyperlink" Target="https://www.optimizely.com/split-testin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signforfounders.com/ab-testing-example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371600"/>
            <a:ext cx="9228667" cy="192722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A/B Testing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MIS 7710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64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A/B testing: 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Optimizely</a:t>
            </a:r>
            <a:r>
              <a:rPr lang="en-US" dirty="0"/>
              <a:t> – very popular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rgbClr val="292934"/>
                </a:solidFill>
              </a:rPr>
              <a:t>Visual Website Optimizer (VWO)</a:t>
            </a:r>
          </a:p>
          <a:p>
            <a:endParaRPr lang="en-US" u="sng" dirty="0"/>
          </a:p>
          <a:p>
            <a:r>
              <a:rPr lang="en-US" dirty="0"/>
              <a:t>Crazy Egg - heatmap and click-tracking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Google also allows you to do A/B testing for your website using Google Optimize which works with Google Analytics. This is outside the scope of this course but good information to know!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24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Optimize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54593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Google understands A/B testing is important. So it created </a:t>
            </a:r>
            <a:r>
              <a:rPr lang="en-US" b="1" dirty="0"/>
              <a:t>Google Optimize </a:t>
            </a:r>
            <a:r>
              <a:rPr lang="en-US" dirty="0"/>
              <a:t>to set up web experiments.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 A/B testing, it is possible that you may want to test two different variations of a page to see which one performs better.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Duplicate pages are an issue for Google Analytics (e.g. goals and conversion tracking) if you are running two variations of </a:t>
            </a:r>
            <a:r>
              <a:rPr lang="en-US"/>
              <a:t>the same page.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Website owners have to use a special HTML tag called a </a:t>
            </a:r>
            <a:r>
              <a:rPr lang="en-US" b="1" dirty="0"/>
              <a:t>canonical tag </a:t>
            </a:r>
            <a:r>
              <a:rPr lang="en-US" dirty="0"/>
              <a:t>(tells Google which page to use)</a:t>
            </a:r>
          </a:p>
          <a:p>
            <a:pPr lvl="1"/>
            <a:r>
              <a:rPr lang="en-US" dirty="0"/>
              <a:t>This is already set for you in All-in-one-SEO plugin by default</a:t>
            </a:r>
          </a:p>
          <a:p>
            <a:pPr lvl="1"/>
            <a:endParaRPr lang="en-US" dirty="0"/>
          </a:p>
          <a:p>
            <a:r>
              <a:rPr lang="en-US" dirty="0"/>
              <a:t>Experiments should be not be run for a long period of time – they should be finite.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109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Want to learn more about A/B Testing? </a:t>
            </a:r>
            <a:r>
              <a:rPr lang="en-US" dirty="0" err="1"/>
              <a:t>Add’l</a:t>
            </a:r>
            <a:r>
              <a:rPr lang="en-US" dirty="0"/>
              <a:t> optional Readings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942" y="2608780"/>
            <a:ext cx="8229600" cy="3475234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https://blog.kissmetrics.com/ab-testing-introduction/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3"/>
              </a:rPr>
              <a:t>https://conversionxl.com/how-to-build-a-strong-ab-testing-plan-that-gets-results/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http://</a:t>
            </a:r>
            <a:r>
              <a:rPr lang="en-US" dirty="0" err="1"/>
              <a:t>searchengineland.com</a:t>
            </a:r>
            <a:r>
              <a:rPr lang="en-US" dirty="0"/>
              <a:t>/googles-seo-guide-on-ab-multivariate-testing-130093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01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95575C27-95C6-4F7B-934B-BF9ED69753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2875052"/>
          </a:xfrm>
        </p:spPr>
        <p:txBody>
          <a:bodyPr>
            <a:normAutofit/>
          </a:bodyPr>
          <a:lstStyle/>
          <a:p>
            <a:r>
              <a:rPr lang="en-US" dirty="0"/>
              <a:t>In this course, you will not get an opportunity to do formal A/B testing with your website i.e. page comparison</a:t>
            </a:r>
          </a:p>
          <a:p>
            <a:r>
              <a:rPr lang="en-US" dirty="0"/>
              <a:t>Still, it is an important topic so use the following slides to simply gain knowledge of what A/B testing is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867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A/B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A/B testing (also known as </a:t>
            </a:r>
            <a:r>
              <a:rPr lang="en-US" dirty="0">
                <a:hlinkClick r:id="rId2"/>
              </a:rPr>
              <a:t>split testing</a:t>
            </a:r>
            <a:r>
              <a:rPr lang="en-US" dirty="0"/>
              <a:t> or </a:t>
            </a:r>
            <a:r>
              <a:rPr lang="en-US" dirty="0">
                <a:hlinkClick r:id="rId3"/>
              </a:rPr>
              <a:t>bucket testing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.. is a method of </a:t>
            </a:r>
            <a:r>
              <a:rPr lang="en-US" sz="2800" b="1" u="sng" dirty="0"/>
              <a:t>comparing two versions </a:t>
            </a:r>
            <a:r>
              <a:rPr lang="en-US" sz="2800" dirty="0"/>
              <a:t>of a webpage or app </a:t>
            </a:r>
          </a:p>
          <a:p>
            <a:pPr marL="0" indent="0">
              <a:buNone/>
            </a:pPr>
            <a:r>
              <a:rPr lang="en-US" sz="2800" i="1" dirty="0"/>
              <a:t>against each other </a:t>
            </a:r>
            <a:r>
              <a:rPr lang="en-US" sz="2800" dirty="0"/>
              <a:t>to determine </a:t>
            </a:r>
            <a:r>
              <a:rPr lang="en-US" sz="2800" b="1" dirty="0"/>
              <a:t>which one performs better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..an experiment where two or more variants of a page are </a:t>
            </a:r>
          </a:p>
          <a:p>
            <a:pPr marL="0" indent="0">
              <a:buNone/>
            </a:pPr>
            <a:r>
              <a:rPr lang="en-US" sz="2800" b="1" dirty="0"/>
              <a:t>shown to users at random</a:t>
            </a:r>
            <a:r>
              <a:rPr lang="en-US" sz="2800" dirty="0"/>
              <a:t>, and statistical analysis is used to</a:t>
            </a:r>
          </a:p>
          <a:p>
            <a:pPr marL="0" indent="0">
              <a:buNone/>
            </a:pPr>
            <a:r>
              <a:rPr lang="en-US" sz="2800" dirty="0"/>
              <a:t> determine which variation performs better </a:t>
            </a:r>
            <a:r>
              <a:rPr lang="en-US" sz="2800" i="1" dirty="0"/>
              <a:t>for a given conversion goal</a:t>
            </a:r>
            <a:r>
              <a:rPr lang="en-US" sz="2800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 err="1"/>
              <a:t>Source:www.optimizely.com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617563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of A/B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Justifying future investment in promising areas 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Proving to management that it is worthwhile to invest in better content readability tools</a:t>
            </a:r>
          </a:p>
          <a:p>
            <a:r>
              <a:rPr lang="en-US" b="1" dirty="0"/>
              <a:t>Avoiding disastrous decisions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investing in some dynamic content server scripting and rolling it out may be adverse to SEO</a:t>
            </a:r>
          </a:p>
          <a:p>
            <a:r>
              <a:rPr lang="en-US" b="1" dirty="0"/>
              <a:t>Improving conversions – increasing click-</a:t>
            </a:r>
            <a:r>
              <a:rPr lang="en-US" b="1" dirty="0" err="1"/>
              <a:t>throughs</a:t>
            </a:r>
            <a:endParaRPr lang="en-US" b="1" dirty="0"/>
          </a:p>
          <a:p>
            <a:pPr lvl="1"/>
            <a:r>
              <a:rPr lang="en-US" dirty="0"/>
              <a:t>Always trying to attain better performance</a:t>
            </a:r>
          </a:p>
          <a:p>
            <a:r>
              <a:rPr lang="en-US" b="1" dirty="0"/>
              <a:t>Moving away from guesswork</a:t>
            </a:r>
          </a:p>
          <a:p>
            <a:pPr lvl="1"/>
            <a:r>
              <a:rPr lang="en-US" sz="2000" dirty="0"/>
              <a:t>Actual results and capturing unintended consequences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8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running an A/B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Collect Data:</a:t>
            </a:r>
            <a:r>
              <a:rPr lang="en-US" dirty="0"/>
              <a:t> use analytics to determine where to begin optimizing.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Identify Goals:</a:t>
            </a:r>
            <a:r>
              <a:rPr lang="en-US" dirty="0"/>
              <a:t> Goals can be anything from clicking a button or link to product purchases and e-mail signups.</a:t>
            </a:r>
          </a:p>
          <a:p>
            <a:endParaRPr lang="en-US" dirty="0"/>
          </a:p>
          <a:p>
            <a:r>
              <a:rPr lang="en-US" b="1" dirty="0"/>
              <a:t>Generate Hypothesis: </a:t>
            </a:r>
            <a:r>
              <a:rPr lang="en-US" dirty="0"/>
              <a:t>what will work better and why?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Create Variations:</a:t>
            </a:r>
            <a:r>
              <a:rPr lang="en-US" dirty="0"/>
              <a:t> Make the desired changes to an element.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Run Experiment:</a:t>
            </a:r>
            <a:r>
              <a:rPr lang="en-US" dirty="0"/>
              <a:t> Kick off your experiment!  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Analyze Results: </a:t>
            </a:r>
            <a:r>
              <a:rPr lang="en-US" dirty="0"/>
              <a:t>View the data! What are you seeing?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20378" y="6470387"/>
            <a:ext cx="272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Source:www.optimizely.com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8356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A/B Testing in practice: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Landing page optimization</a:t>
            </a:r>
          </a:p>
          <a:p>
            <a:pPr lvl="1"/>
            <a:r>
              <a:rPr lang="en-US" dirty="0"/>
              <a:t>Keywords or text in Call-to-action buttons</a:t>
            </a:r>
          </a:p>
          <a:p>
            <a:pPr lvl="1"/>
            <a:r>
              <a:rPr lang="en-US" dirty="0"/>
              <a:t>Change in size of color of CTA</a:t>
            </a:r>
          </a:p>
          <a:p>
            <a:pPr lvl="1"/>
            <a:r>
              <a:rPr lang="en-US" dirty="0"/>
              <a:t>Layout and design of page</a:t>
            </a:r>
          </a:p>
          <a:p>
            <a:pPr lvl="1"/>
            <a:r>
              <a:rPr lang="en-US" dirty="0"/>
              <a:t>Content copy</a:t>
            </a:r>
          </a:p>
          <a:p>
            <a:endParaRPr lang="en-US" dirty="0"/>
          </a:p>
          <a:p>
            <a:r>
              <a:rPr lang="en-US" b="1" dirty="0"/>
              <a:t>Testing the page content - variations of a keyword or phrase in the page title, the page header, and other strategic places on the page.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68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very common example of testing which design works is to test out different CTA buttons</a:t>
            </a:r>
          </a:p>
          <a:p>
            <a:endParaRPr lang="en-US" dirty="0"/>
          </a:p>
          <a:p>
            <a:r>
              <a:rPr lang="en-US" dirty="0"/>
              <a:t>Two different designs, measuring click-</a:t>
            </a:r>
            <a:r>
              <a:rPr lang="en-US" dirty="0" err="1"/>
              <a:t>throughs</a:t>
            </a:r>
            <a:r>
              <a:rPr lang="en-US" dirty="0"/>
              <a:t> within similar time range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Examples of web design and CTA A/B testing variations and impact on conversions</a:t>
            </a:r>
          </a:p>
          <a:p>
            <a:r>
              <a:rPr lang="en-US" dirty="0">
                <a:hlinkClick r:id="rId2"/>
              </a:rPr>
              <a:t>https://www.designforfounders.com/ab-testing-examples/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A/B Testing in practice - Effective design</a:t>
            </a:r>
          </a:p>
        </p:txBody>
      </p:sp>
    </p:spTree>
    <p:extLst>
      <p:ext uri="{BB962C8B-B14F-4D97-AF65-F5344CB8AC3E}">
        <p14:creationId xmlns:p14="http://schemas.microsoft.com/office/powerpoint/2010/main" val="3372347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990600"/>
          </a:xfrm>
        </p:spPr>
        <p:txBody>
          <a:bodyPr>
            <a:noAutofit/>
          </a:bodyPr>
          <a:lstStyle/>
          <a:p>
            <a:r>
              <a:rPr lang="en-US" dirty="0"/>
              <a:t>A/B Testing in practice - email campaigns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Campaigns should be constantly adjusted by reviewing and testing the open and click-through rates: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Improve and refine your campaigns by:</a:t>
            </a:r>
          </a:p>
          <a:p>
            <a:r>
              <a:rPr lang="en-US" dirty="0"/>
              <a:t>Different subject lines</a:t>
            </a:r>
          </a:p>
          <a:p>
            <a:r>
              <a:rPr lang="en-US" dirty="0"/>
              <a:t>Different days of the week and times of the day</a:t>
            </a:r>
          </a:p>
          <a:p>
            <a:r>
              <a:rPr lang="en-US" dirty="0"/>
              <a:t>Different copy styles and email length</a:t>
            </a:r>
          </a:p>
          <a:p>
            <a:r>
              <a:rPr lang="en-US" dirty="0"/>
              <a:t>Refine the content and construction of the newsletter to your audiences tastes!</a:t>
            </a:r>
          </a:p>
        </p:txBody>
      </p:sp>
    </p:spTree>
    <p:extLst>
      <p:ext uri="{BB962C8B-B14F-4D97-AF65-F5344CB8AC3E}">
        <p14:creationId xmlns:p14="http://schemas.microsoft.com/office/powerpoint/2010/main" val="2904218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33400"/>
            <a:ext cx="9144000" cy="990600"/>
          </a:xfrm>
        </p:spPr>
        <p:txBody>
          <a:bodyPr>
            <a:noAutofit/>
          </a:bodyPr>
          <a:lstStyle/>
          <a:p>
            <a:r>
              <a:rPr lang="en-US" dirty="0"/>
              <a:t>A/B Testing in practice - paid campaigns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Paid Campaigns should be constantly adjusted by reviewing and testing the impressions and click-through rates for the specific ads: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Refine your Ads and ad campaigns by:</a:t>
            </a:r>
          </a:p>
          <a:p>
            <a:r>
              <a:rPr lang="en-US" dirty="0"/>
              <a:t>Adjusting your Keywords</a:t>
            </a:r>
          </a:p>
          <a:p>
            <a:r>
              <a:rPr lang="en-US" dirty="0"/>
              <a:t>Ad layout and content</a:t>
            </a:r>
          </a:p>
          <a:p>
            <a:endParaRPr lang="en-US" dirty="0"/>
          </a:p>
          <a:p>
            <a:r>
              <a:rPr lang="en-US" dirty="0"/>
              <a:t>This is extremely valuable as it directly impacts your Google </a:t>
            </a:r>
            <a:r>
              <a:rPr lang="en-US" dirty="0" err="1"/>
              <a:t>Adwords</a:t>
            </a:r>
            <a:r>
              <a:rPr lang="en-US" dirty="0"/>
              <a:t> paid campaign costs</a:t>
            </a:r>
          </a:p>
          <a:p>
            <a:r>
              <a:rPr lang="en-US" b="1" dirty="0"/>
              <a:t>Which ads are rendering</a:t>
            </a:r>
          </a:p>
          <a:p>
            <a:r>
              <a:rPr lang="en-US" b="1" dirty="0"/>
              <a:t>Which ads are actually working!!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837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1332</TotalTime>
  <Words>814</Words>
  <Application>Microsoft Office PowerPoint</Application>
  <PresentationFormat>On-screen Show (4:3)</PresentationFormat>
  <Paragraphs>113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Clarity</vt:lpstr>
      <vt:lpstr>A/B Testing </vt:lpstr>
      <vt:lpstr>PowerPoint Presentation</vt:lpstr>
      <vt:lpstr>Introduction to A/B Testing</vt:lpstr>
      <vt:lpstr>Benefits of A/B Testing</vt:lpstr>
      <vt:lpstr>Steps for running an A/B test</vt:lpstr>
      <vt:lpstr>A/B Testing in practice: Keywords</vt:lpstr>
      <vt:lpstr>A/B Testing in practice - Effective design</vt:lpstr>
      <vt:lpstr>A/B Testing in practice - email campaigns</vt:lpstr>
      <vt:lpstr>A/B Testing in practice - paid campaigns</vt:lpstr>
      <vt:lpstr>A/B testing: testing tools</vt:lpstr>
      <vt:lpstr>Google Optimize</vt:lpstr>
      <vt:lpstr>Want to learn more about A/B Testing? Add’l optional Readings </vt:lpstr>
    </vt:vector>
  </TitlesOfParts>
  <Company>Personal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4</dc:title>
  <dc:creator>Avanti Pandit</dc:creator>
  <cp:lastModifiedBy>Scott W Vann (swvann)</cp:lastModifiedBy>
  <cp:revision>258</cp:revision>
  <cp:lastPrinted>2019-02-11T21:50:49Z</cp:lastPrinted>
  <dcterms:created xsi:type="dcterms:W3CDTF">2014-01-11T16:34:28Z</dcterms:created>
  <dcterms:modified xsi:type="dcterms:W3CDTF">2022-09-13T19:44:40Z</dcterms:modified>
</cp:coreProperties>
</file>