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4" r:id="rId2"/>
    <p:sldId id="321" r:id="rId3"/>
    <p:sldId id="345" r:id="rId4"/>
    <p:sldId id="349" r:id="rId5"/>
    <p:sldId id="350" r:id="rId6"/>
    <p:sldId id="351" r:id="rId7"/>
    <p:sldId id="352" r:id="rId8"/>
    <p:sldId id="346" r:id="rId9"/>
    <p:sldId id="347" r:id="rId10"/>
    <p:sldId id="348" r:id="rId11"/>
    <p:sldId id="353" r:id="rId12"/>
    <p:sldId id="354" r:id="rId13"/>
    <p:sldId id="355" r:id="rId14"/>
    <p:sldId id="356" r:id="rId15"/>
    <p:sldId id="359" r:id="rId16"/>
    <p:sldId id="357" r:id="rId17"/>
    <p:sldId id="358"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60" r:id="rId35"/>
    <p:sldId id="361" r:id="rId36"/>
    <p:sldId id="371" r:id="rId37"/>
    <p:sldId id="362" r:id="rId38"/>
    <p:sldId id="338" r:id="rId39"/>
    <p:sldId id="339" r:id="rId40"/>
    <p:sldId id="340" r:id="rId41"/>
    <p:sldId id="363" r:id="rId42"/>
    <p:sldId id="364" r:id="rId43"/>
    <p:sldId id="367" r:id="rId44"/>
    <p:sldId id="372" r:id="rId45"/>
    <p:sldId id="368" r:id="rId46"/>
    <p:sldId id="365" r:id="rId47"/>
    <p:sldId id="341" r:id="rId48"/>
    <p:sldId id="342" r:id="rId49"/>
    <p:sldId id="343" r:id="rId50"/>
    <p:sldId id="344" r:id="rId51"/>
    <p:sldId id="370" r:id="rId52"/>
    <p:sldId id="369"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5" autoAdjust="0"/>
    <p:restoredTop sz="45478"/>
  </p:normalViewPr>
  <p:slideViewPr>
    <p:cSldViewPr snapToGrid="0">
      <p:cViewPr varScale="1">
        <p:scale>
          <a:sx n="57" d="100"/>
          <a:sy n="57" d="100"/>
        </p:scale>
        <p:origin x="34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111E8D31-E767-9F29-E806-43B4F5641D2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42371" name="Rectangle 3">
            <a:extLst>
              <a:ext uri="{FF2B5EF4-FFF2-40B4-BE49-F238E27FC236}">
                <a16:creationId xmlns:a16="http://schemas.microsoft.com/office/drawing/2014/main" id="{8C0FAB47-F919-391B-5192-78D7BFF485B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052" name="Rectangle 4">
            <a:extLst>
              <a:ext uri="{FF2B5EF4-FFF2-40B4-BE49-F238E27FC236}">
                <a16:creationId xmlns:a16="http://schemas.microsoft.com/office/drawing/2014/main" id="{BAC5BD99-EC0D-EC89-A7E5-00050692B42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2373" name="Rectangle 5">
            <a:extLst>
              <a:ext uri="{FF2B5EF4-FFF2-40B4-BE49-F238E27FC236}">
                <a16:creationId xmlns:a16="http://schemas.microsoft.com/office/drawing/2014/main" id="{A3A514A4-06F4-B69C-C97D-6E8552C0CF1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2374" name="Rectangle 6">
            <a:extLst>
              <a:ext uri="{FF2B5EF4-FFF2-40B4-BE49-F238E27FC236}">
                <a16:creationId xmlns:a16="http://schemas.microsoft.com/office/drawing/2014/main" id="{66AB73D2-6D31-FDBD-7326-B8A377C30E3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42375" name="Rectangle 7">
            <a:extLst>
              <a:ext uri="{FF2B5EF4-FFF2-40B4-BE49-F238E27FC236}">
                <a16:creationId xmlns:a16="http://schemas.microsoft.com/office/drawing/2014/main" id="{E1E432BC-4783-EBAA-760D-F0377C82EFD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C3AFE8-185F-9E43-BA63-5DE85A451C2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The retrieval model governs how information items are represented and how they can be retrieved based on a user's query.</a:t>
            </a:r>
          </a:p>
          <a:p>
            <a:r>
              <a:rPr lang="en-US" b="0" i="0" u="none" strike="noStrike" dirty="0">
                <a:solidFill>
                  <a:srgbClr val="D1D5DB"/>
                </a:solidFill>
                <a:effectLst/>
                <a:latin typeface="Söhne"/>
              </a:rPr>
              <a:t>. For instance, a system designed to retrieve legal documents may place a high emphasis on the exact match of terms (favoring Boolean or probabilistic models), while a system for retrieving news articles might lean more towards semantic matching (possibly using embeddings or neural models).</a:t>
            </a:r>
          </a:p>
          <a:p>
            <a:endParaRPr lang="en-US" b="0" i="0" u="none" strike="noStrike" dirty="0">
              <a:solidFill>
                <a:srgbClr val="D1D5DB"/>
              </a:solidFill>
              <a:effectLst/>
              <a:latin typeface="Söhne"/>
            </a:endParaRPr>
          </a:p>
          <a:p>
            <a:endParaRPr lang="en-US" b="0" i="0" u="none" strike="noStrike" dirty="0">
              <a:solidFill>
                <a:srgbClr val="D1D5DB"/>
              </a:solidFill>
              <a:effectLst/>
              <a:latin typeface="Söhne"/>
            </a:endParaRPr>
          </a:p>
          <a:p>
            <a:pPr algn="l"/>
            <a:r>
              <a:rPr lang="en-US" b="1" i="0" u="none" strike="noStrike" dirty="0">
                <a:solidFill>
                  <a:srgbClr val="D1D5DB"/>
                </a:solidFill>
                <a:effectLst/>
                <a:latin typeface="Söhne"/>
              </a:rPr>
              <a:t>Document Representation</a:t>
            </a:r>
            <a:r>
              <a:rPr lang="en-US" b="0" i="0" u="none" strike="noStrike" dirty="0">
                <a:solidFill>
                  <a:srgbClr val="D1D5DB"/>
                </a:solidFill>
                <a:effectLst/>
                <a:latin typeface="Söhne"/>
              </a:rPr>
              <a:t>:</a:t>
            </a:r>
          </a:p>
          <a:p>
            <a:pPr algn="l">
              <a:buFont typeface="Arial" panose="020B0604020202020204" pitchFamily="34" charset="0"/>
              <a:buChar char="•"/>
            </a:pPr>
            <a:r>
              <a:rPr lang="en-US" b="0" i="0" u="none" strike="noStrike" dirty="0">
                <a:solidFill>
                  <a:srgbClr val="D1D5DB"/>
                </a:solidFill>
                <a:effectLst/>
                <a:latin typeface="Söhne"/>
              </a:rPr>
              <a:t>This is about how we transform the content of documents into a format that can be processed by our retrieval system. </a:t>
            </a:r>
          </a:p>
          <a:p>
            <a:pPr algn="l">
              <a:buFont typeface="Arial" panose="020B0604020202020204" pitchFamily="34" charset="0"/>
              <a:buChar char="•"/>
            </a:pPr>
            <a:r>
              <a:rPr lang="en-US" b="1" i="0" u="none" strike="noStrike" dirty="0">
                <a:solidFill>
                  <a:srgbClr val="D1D5DB"/>
                </a:solidFill>
                <a:effectLst/>
                <a:latin typeface="Söhne"/>
              </a:rPr>
              <a:t>Binary Representation</a:t>
            </a:r>
            <a:r>
              <a:rPr lang="en-US" b="0" i="0" u="none" strike="noStrike" dirty="0">
                <a:solidFill>
                  <a:srgbClr val="D1D5DB"/>
                </a:solidFill>
                <a:effectLst/>
                <a:latin typeface="Söhne"/>
              </a:rPr>
              <a:t>: Each term is either present or absent.</a:t>
            </a:r>
          </a:p>
          <a:p>
            <a:pPr algn="l">
              <a:buFont typeface="Arial" panose="020B0604020202020204" pitchFamily="34" charset="0"/>
              <a:buChar char="•"/>
            </a:pPr>
            <a:r>
              <a:rPr lang="en-US" b="1" i="0" u="none" strike="noStrike" dirty="0">
                <a:solidFill>
                  <a:srgbClr val="D1D5DB"/>
                </a:solidFill>
                <a:effectLst/>
                <a:latin typeface="Söhne"/>
              </a:rPr>
              <a:t>Term Frequency (TF)</a:t>
            </a:r>
            <a:r>
              <a:rPr lang="en-US" b="0" i="0" u="none" strike="noStrike" dirty="0">
                <a:solidFill>
                  <a:srgbClr val="D1D5DB"/>
                </a:solidFill>
                <a:effectLst/>
                <a:latin typeface="Söhne"/>
              </a:rPr>
              <a:t>: Represents the frequency of each term in the document.</a:t>
            </a:r>
          </a:p>
          <a:p>
            <a:pPr algn="l">
              <a:buFont typeface="Arial" panose="020B0604020202020204" pitchFamily="34" charset="0"/>
              <a:buChar char="•"/>
            </a:pPr>
            <a:r>
              <a:rPr lang="en-US" b="1" i="0" u="none" strike="noStrike" dirty="0">
                <a:solidFill>
                  <a:srgbClr val="D1D5DB"/>
                </a:solidFill>
                <a:effectLst/>
                <a:latin typeface="Söhne"/>
              </a:rPr>
              <a:t>TF-IDF</a:t>
            </a:r>
            <a:r>
              <a:rPr lang="en-US" b="0" i="0" u="none" strike="noStrike" dirty="0">
                <a:solidFill>
                  <a:srgbClr val="D1D5DB"/>
                </a:solidFill>
                <a:effectLst/>
                <a:latin typeface="Söhne"/>
              </a:rPr>
              <a:t>: Represents terms based on their frequency in a document tempered by their frequency in the entire corpus.</a:t>
            </a:r>
          </a:p>
          <a:p>
            <a:pPr algn="l">
              <a:buFont typeface="Arial" panose="020B0604020202020204" pitchFamily="34" charset="0"/>
              <a:buChar char="•"/>
            </a:pPr>
            <a:r>
              <a:rPr lang="en-US" b="1" i="0" u="none" strike="noStrike" dirty="0">
                <a:solidFill>
                  <a:srgbClr val="D1D5DB"/>
                </a:solidFill>
                <a:effectLst/>
                <a:latin typeface="Söhne"/>
              </a:rPr>
              <a:t>Vector Space Model</a:t>
            </a:r>
            <a:r>
              <a:rPr lang="en-US" b="0" i="0" u="none" strike="noStrike" dirty="0">
                <a:solidFill>
                  <a:srgbClr val="D1D5DB"/>
                </a:solidFill>
                <a:effectLst/>
                <a:latin typeface="Söhne"/>
              </a:rPr>
              <a:t>: Documents are represented as vectors in a multidimensional space, where each dimension corresponds to a term.</a:t>
            </a:r>
          </a:p>
          <a:p>
            <a:pPr algn="l">
              <a:buFont typeface="Arial" panose="020B0604020202020204" pitchFamily="34" charset="0"/>
              <a:buChar char="•"/>
            </a:pPr>
            <a:r>
              <a:rPr lang="en-US" b="1" i="0" u="none" strike="noStrike" dirty="0">
                <a:solidFill>
                  <a:srgbClr val="D1D5DB"/>
                </a:solidFill>
                <a:effectLst/>
                <a:latin typeface="Söhne"/>
              </a:rPr>
              <a:t>Embeddings</a:t>
            </a:r>
            <a:r>
              <a:rPr lang="en-US" b="0" i="0" u="none" strike="noStrike" dirty="0">
                <a:solidFill>
                  <a:srgbClr val="D1D5DB"/>
                </a:solidFill>
                <a:effectLst/>
                <a:latin typeface="Söhne"/>
              </a:rPr>
              <a:t>: Dense vector representations where similar documents are closer in the vector space, often derived from models like Word2Vec or BERT</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Query Representation</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This deals with how user queries are transformed into a format consistent with the document representation.</a:t>
            </a:r>
          </a:p>
          <a:p>
            <a:pPr marL="1143000" lvl="2" indent="-228600" algn="l">
              <a:buFont typeface="+mj-lt"/>
              <a:buAutoNum type="arabicPeriod"/>
            </a:pPr>
            <a:r>
              <a:rPr lang="en-US" b="0" i="0" u="none" strike="noStrike" dirty="0">
                <a:solidFill>
                  <a:srgbClr val="D1D5DB"/>
                </a:solidFill>
                <a:effectLst/>
                <a:latin typeface="Söhne"/>
              </a:rPr>
              <a:t>If documents are represented using TF-IDF, the query needs to be represented in the same way.</a:t>
            </a:r>
          </a:p>
          <a:p>
            <a:pPr marL="1143000" lvl="2" indent="-228600" algn="l">
              <a:buFont typeface="+mj-lt"/>
              <a:buAutoNum type="arabicPeriod"/>
            </a:pPr>
            <a:r>
              <a:rPr lang="en-US" b="0" i="0" u="none" strike="noStrike" dirty="0">
                <a:solidFill>
                  <a:srgbClr val="D1D5DB"/>
                </a:solidFill>
                <a:effectLst/>
                <a:latin typeface="Söhne"/>
              </a:rPr>
              <a:t>If embeddings are used, the query should be converted into its embedding form.</a:t>
            </a:r>
          </a:p>
          <a:p>
            <a:pPr marL="742950" lvl="1" indent="-285750" algn="l">
              <a:buFont typeface="+mj-lt"/>
              <a:buAutoNum type="arabicPeriod"/>
            </a:pPr>
            <a:r>
              <a:rPr lang="en-US" b="0" i="0" u="none" strike="noStrike" dirty="0">
                <a:solidFill>
                  <a:srgbClr val="D1D5DB"/>
                </a:solidFill>
                <a:effectLst/>
                <a:latin typeface="Söhne"/>
              </a:rPr>
              <a:t>It's essential that the query is transformed in a manner consistent with the document representation to ensure the retrieval function can operate.</a:t>
            </a:r>
          </a:p>
          <a:p>
            <a:pPr marL="742950" lvl="1" indent="-285750"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Retrieval Function</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Once we have both the document and the query represented in the desired format, the retrieval function dictates how the relevance or similarity between the query and each document is calculated.</a:t>
            </a:r>
          </a:p>
          <a:p>
            <a:pPr marL="1143000" lvl="2" indent="-228600" algn="l">
              <a:buFont typeface="+mj-lt"/>
              <a:buAutoNum type="arabicPeriod"/>
            </a:pPr>
            <a:r>
              <a:rPr lang="en-US" b="1" i="0" u="none" strike="noStrike" dirty="0">
                <a:solidFill>
                  <a:srgbClr val="D1D5DB"/>
                </a:solidFill>
                <a:effectLst/>
                <a:latin typeface="Söhne"/>
              </a:rPr>
              <a:t>Cosine Similarity</a:t>
            </a:r>
            <a:r>
              <a:rPr lang="en-US" b="0" i="0" u="none" strike="noStrike" dirty="0">
                <a:solidFill>
                  <a:srgbClr val="D1D5DB"/>
                </a:solidFill>
                <a:effectLst/>
                <a:latin typeface="Söhne"/>
              </a:rPr>
              <a:t>: Commonly used with the Vector Space Model to measure the cosine of the angle between the document vector and the query vector. Values range between 0 (completely dissimilar) and 1 (completely similar).</a:t>
            </a:r>
          </a:p>
          <a:p>
            <a:pPr marL="1143000" lvl="2" indent="-228600" algn="l">
              <a:buFont typeface="+mj-lt"/>
              <a:buAutoNum type="arabicPeriod"/>
            </a:pPr>
            <a:r>
              <a:rPr lang="en-US" b="1" i="0" u="none" strike="noStrike" dirty="0">
                <a:solidFill>
                  <a:srgbClr val="D1D5DB"/>
                </a:solidFill>
                <a:effectLst/>
                <a:latin typeface="Söhne"/>
              </a:rPr>
              <a:t>Dot Product</a:t>
            </a:r>
            <a:r>
              <a:rPr lang="en-US" b="0" i="0" u="none" strike="noStrike" dirty="0">
                <a:solidFill>
                  <a:srgbClr val="D1D5DB"/>
                </a:solidFill>
                <a:effectLst/>
                <a:latin typeface="Söhne"/>
              </a:rPr>
              <a:t>: Another similarity measure, especially for embeddings.</a:t>
            </a:r>
          </a:p>
          <a:p>
            <a:pPr marL="1143000" lvl="2" indent="-228600" algn="l">
              <a:buFont typeface="+mj-lt"/>
              <a:buAutoNum type="arabicPeriod"/>
            </a:pPr>
            <a:r>
              <a:rPr lang="en-US" b="1" i="0" u="none" strike="noStrike" dirty="0">
                <a:solidFill>
                  <a:srgbClr val="D1D5DB"/>
                </a:solidFill>
                <a:effectLst/>
                <a:latin typeface="Söhne"/>
              </a:rPr>
              <a:t>Probabilistic Models</a:t>
            </a:r>
            <a:r>
              <a:rPr lang="en-US" b="0" i="0" u="none" strike="noStrike" dirty="0">
                <a:solidFill>
                  <a:srgbClr val="D1D5DB"/>
                </a:solidFill>
                <a:effectLst/>
                <a:latin typeface="Söhne"/>
              </a:rPr>
              <a:t>: These models like the Binary Independence Model or BM25, estimate the probability of a document being relevant to a query.</a:t>
            </a:r>
          </a:p>
          <a:p>
            <a:pPr marL="1143000" lvl="2" indent="-228600" algn="l">
              <a:buFont typeface="+mj-lt"/>
              <a:buAutoNum type="arabicPeriod"/>
            </a:pPr>
            <a:r>
              <a:rPr lang="en-US" b="1" i="0" u="none" strike="noStrike" dirty="0">
                <a:solidFill>
                  <a:srgbClr val="D1D5DB"/>
                </a:solidFill>
                <a:effectLst/>
                <a:latin typeface="Söhne"/>
              </a:rPr>
              <a:t>Neural IR Models</a:t>
            </a:r>
            <a:r>
              <a:rPr lang="en-US" b="0" i="0" u="none" strike="noStrike" dirty="0">
                <a:solidFill>
                  <a:srgbClr val="D1D5DB"/>
                </a:solidFill>
                <a:effectLst/>
                <a:latin typeface="Söhne"/>
              </a:rPr>
              <a:t>: These leverage deep learning to learn an optimal similarity function from data.</a:t>
            </a:r>
          </a:p>
          <a:p>
            <a:pPr algn="l">
              <a:buFont typeface="Arial" panose="020B0604020202020204" pitchFamily="34" charset="0"/>
              <a:buChar char="•"/>
            </a:pPr>
            <a:endParaRPr lang="en-US" b="0" i="0" u="none" strike="noStrike"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3</a:t>
            </a:fld>
            <a:endParaRPr lang="en-US" altLang="en-US"/>
          </a:p>
        </p:txBody>
      </p:sp>
    </p:spTree>
    <p:extLst>
      <p:ext uri="{BB962C8B-B14F-4D97-AF65-F5344CB8AC3E}">
        <p14:creationId xmlns:p14="http://schemas.microsoft.com/office/powerpoint/2010/main" val="256049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It maps terms to the document IDs in which they appear</a:t>
            </a:r>
          </a:p>
          <a:p>
            <a:r>
              <a:rPr lang="en-US" b="0" i="0" u="none" strike="noStrike" dirty="0">
                <a:solidFill>
                  <a:srgbClr val="D1D5DB"/>
                </a:solidFill>
                <a:effectLst/>
                <a:latin typeface="Söhne"/>
              </a:rPr>
              <a:t>an inverted index lists which documents contain each term</a:t>
            </a:r>
          </a:p>
          <a:p>
            <a:endParaRPr lang="en-US" b="0" i="0" u="none" strike="noStrike" dirty="0">
              <a:solidFill>
                <a:srgbClr val="D1D5DB"/>
              </a:solidFill>
              <a:effectLst/>
              <a:latin typeface="Söhne"/>
            </a:endParaRPr>
          </a:p>
          <a:p>
            <a:pPr algn="l">
              <a:buFont typeface="+mj-lt"/>
              <a:buAutoNum type="arabicPeriod"/>
            </a:pPr>
            <a:r>
              <a:rPr lang="en-US" b="0" i="0" u="none" strike="noStrike" dirty="0">
                <a:solidFill>
                  <a:srgbClr val="D1D5DB"/>
                </a:solidFill>
                <a:effectLst/>
                <a:latin typeface="Söhne"/>
              </a:rPr>
              <a:t>Document A: "apple banana"</a:t>
            </a:r>
          </a:p>
          <a:p>
            <a:pPr algn="l">
              <a:buFont typeface="+mj-lt"/>
              <a:buAutoNum type="arabicPeriod"/>
            </a:pPr>
            <a:r>
              <a:rPr lang="en-US" b="0" i="0" u="none" strike="noStrike" dirty="0">
                <a:solidFill>
                  <a:srgbClr val="D1D5DB"/>
                </a:solidFill>
                <a:effectLst/>
                <a:latin typeface="Söhne"/>
              </a:rPr>
              <a:t>Document B: "apple orange"</a:t>
            </a:r>
          </a:p>
          <a:p>
            <a:pPr algn="l">
              <a:buFont typeface="+mj-lt"/>
              <a:buAutoNum type="arabicPeriod"/>
            </a:pPr>
            <a:r>
              <a:rPr lang="en-US" b="0" i="0" u="none" strike="noStrike" dirty="0">
                <a:solidFill>
                  <a:srgbClr val="D1D5DB"/>
                </a:solidFill>
                <a:effectLst/>
                <a:latin typeface="Söhne"/>
              </a:rPr>
              <a:t>Document C: "banana grape"</a:t>
            </a:r>
          </a:p>
          <a:p>
            <a:pPr algn="l"/>
            <a:r>
              <a:rPr lang="en-US" b="0" i="0" u="none" strike="noStrike" dirty="0">
                <a:solidFill>
                  <a:srgbClr val="D1D5DB"/>
                </a:solidFill>
                <a:effectLst/>
                <a:latin typeface="Söhne"/>
              </a:rPr>
              <a:t>An inverted index for these documents would look something like:</a:t>
            </a:r>
          </a:p>
          <a:p>
            <a:r>
              <a:rPr lang="en-US" dirty="0" err="1">
                <a:effectLst/>
                <a:latin typeface="Söhne"/>
              </a:rPr>
              <a:t>makefileCopy</a:t>
            </a:r>
            <a:r>
              <a:rPr lang="en-US" dirty="0">
                <a:effectLst/>
                <a:latin typeface="Söhne"/>
              </a:rPr>
              <a:t> code</a:t>
            </a:r>
          </a:p>
          <a:p>
            <a:r>
              <a:rPr lang="en-US" dirty="0">
                <a:effectLst/>
              </a:rPr>
              <a:t>apple: [A, B] banana: [A, C] orange: [B] grape: [C]</a:t>
            </a:r>
          </a:p>
          <a:p>
            <a:endParaRPr lang="en-US"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18</a:t>
            </a:fld>
            <a:endParaRPr lang="en-US" altLang="en-US"/>
          </a:p>
        </p:txBody>
      </p:sp>
    </p:spTree>
    <p:extLst>
      <p:ext uri="{BB962C8B-B14F-4D97-AF65-F5344CB8AC3E}">
        <p14:creationId xmlns:p14="http://schemas.microsoft.com/office/powerpoint/2010/main" val="3825285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he "bag-of-words" (</a:t>
            </a:r>
            <a:r>
              <a:rPr lang="en-US" b="0" i="0" u="none" strike="noStrike" dirty="0" err="1">
                <a:solidFill>
                  <a:srgbClr val="D1D5DB"/>
                </a:solidFill>
                <a:effectLst/>
                <a:latin typeface="Söhne"/>
              </a:rPr>
              <a:t>BoW</a:t>
            </a:r>
            <a:r>
              <a:rPr lang="en-US" b="0" i="0" u="none" strike="noStrike" dirty="0">
                <a:solidFill>
                  <a:srgbClr val="D1D5DB"/>
                </a:solidFill>
                <a:effectLst/>
                <a:latin typeface="Söhne"/>
              </a:rPr>
              <a:t>) model is a simple representation used in natural language processing where a text (such as a sentence or a document) is represented as an unordered set of its words, disregarding grammar and word order but keeping multiplicity. </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Essentially, it's like dumping all the words from a text into a "bag" and counting the frequency of each word without caring about their order or structure. This model is often used for text classification, information retrieval, and other linguistic tasks.</a:t>
            </a:r>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22</a:t>
            </a:fld>
            <a:endParaRPr lang="en-US" altLang="en-US"/>
          </a:p>
        </p:txBody>
      </p:sp>
    </p:spTree>
    <p:extLst>
      <p:ext uri="{BB962C8B-B14F-4D97-AF65-F5344CB8AC3E}">
        <p14:creationId xmlns:p14="http://schemas.microsoft.com/office/powerpoint/2010/main" val="59441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In information retrieval (IR), a statistical model is a method that uses statistical techniques to represent and retrieve information from a collection of documents. These models make use of the statistical properties of terms in the collection, such as term frequency, document frequency, and the relationships between terms, to rank documents in response to a user query. The underlying idea is that the relevance of a document to a query can be determined based on the statistical characteristics of the terms in both the document and the query. Examples of statistical models in IR include the Term Frequency-Inverse Document Frequency (TF-IDF) model, the probabilistic relevance model, and the vector space model.</a:t>
            </a:r>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23</a:t>
            </a:fld>
            <a:endParaRPr lang="en-US" altLang="en-US"/>
          </a:p>
        </p:txBody>
      </p:sp>
    </p:spTree>
    <p:extLst>
      <p:ext uri="{BB962C8B-B14F-4D97-AF65-F5344CB8AC3E}">
        <p14:creationId xmlns:p14="http://schemas.microsoft.com/office/powerpoint/2010/main" val="488711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24</a:t>
            </a:fld>
            <a:endParaRPr lang="en-US" altLang="en-US"/>
          </a:p>
        </p:txBody>
      </p:sp>
    </p:spTree>
    <p:extLst>
      <p:ext uri="{BB962C8B-B14F-4D97-AF65-F5344CB8AC3E}">
        <p14:creationId xmlns:p14="http://schemas.microsoft.com/office/powerpoint/2010/main" val="486208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The relevance of a document to a query is often determined by the cosine similarity between their respective vectors. The VSM relies on the statistical properties of term frequencies and, often in conjunction with inverse document frequencies (as in TF-IDF), to compute these vectors and similarities.</a:t>
            </a:r>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25</a:t>
            </a:fld>
            <a:endParaRPr lang="en-US" altLang="en-US"/>
          </a:p>
        </p:txBody>
      </p:sp>
    </p:spTree>
    <p:extLst>
      <p:ext uri="{BB962C8B-B14F-4D97-AF65-F5344CB8AC3E}">
        <p14:creationId xmlns:p14="http://schemas.microsoft.com/office/powerpoint/2010/main" val="343605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27</a:t>
            </a:fld>
            <a:endParaRPr lang="en-US" altLang="en-US"/>
          </a:p>
        </p:txBody>
      </p:sp>
    </p:spTree>
    <p:extLst>
      <p:ext uri="{BB962C8B-B14F-4D97-AF65-F5344CB8AC3E}">
        <p14:creationId xmlns:p14="http://schemas.microsoft.com/office/powerpoint/2010/main" val="350606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Term frequency (TF) is the number of times a word appears in a document. It's a simple count of how often a particular word shows up in a piece of text. For example, if the word "apple" appears 5 times in a document, its term frequency in that document is 5.</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Normalized term frequency is the adjustment of the raw term frequency (TF) of a word in a document by the length of that document. Essentially, it's a way to account for the fact that longer documents will naturally have higher term frequencies for many words, simply due to their length.</a:t>
            </a:r>
          </a:p>
          <a:p>
            <a:endParaRPr lang="en-US" b="0" i="0" u="none" strike="noStrike" dirty="0">
              <a:solidFill>
                <a:srgbClr val="D1D5DB"/>
              </a:solidFill>
              <a:effectLst/>
              <a:latin typeface="Söhne"/>
            </a:endParaRPr>
          </a:p>
          <a:p>
            <a:endParaRPr lang="en-US" dirty="0"/>
          </a:p>
          <a:p>
            <a:pPr algn="l">
              <a:buFont typeface="+mj-lt"/>
              <a:buAutoNum type="arabicPeriod"/>
            </a:pPr>
            <a:r>
              <a:rPr lang="en-US" b="1" i="0" u="none" strike="noStrike" dirty="0">
                <a:solidFill>
                  <a:srgbClr val="D1D5DB"/>
                </a:solidFill>
                <a:effectLst/>
                <a:latin typeface="Söhne"/>
              </a:rPr>
              <a:t>Avoid Bias Towards Longer Documents</a:t>
            </a:r>
            <a:r>
              <a:rPr lang="en-US" b="0" i="0" u="none" strike="noStrike" dirty="0">
                <a:solidFill>
                  <a:srgbClr val="D1D5DB"/>
                </a:solidFill>
                <a:effectLst/>
                <a:latin typeface="Söhne"/>
              </a:rPr>
              <a:t>: Without normalization, longer documents can dominate search results just because they have higher raw term frequencies. Normalization gives a more "fair" representation.</a:t>
            </a:r>
          </a:p>
          <a:p>
            <a:pPr algn="l">
              <a:buFont typeface="+mj-lt"/>
              <a:buAutoNum type="arabicPeriod"/>
            </a:pPr>
            <a:r>
              <a:rPr lang="en-US" b="1" i="0" u="none" strike="noStrike" dirty="0">
                <a:solidFill>
                  <a:srgbClr val="D1D5DB"/>
                </a:solidFill>
                <a:effectLst/>
                <a:latin typeface="Söhne"/>
              </a:rPr>
              <a:t>Better Representation</a:t>
            </a:r>
            <a:r>
              <a:rPr lang="en-US" b="0" i="0" u="none" strike="noStrike" dirty="0">
                <a:solidFill>
                  <a:srgbClr val="D1D5DB"/>
                </a:solidFill>
                <a:effectLst/>
                <a:latin typeface="Söhne"/>
              </a:rPr>
              <a:t>: Normalized values can provide a more accurate representation of the word's importance in the context of the document.</a:t>
            </a:r>
          </a:p>
          <a:p>
            <a:pPr algn="l">
              <a:buFont typeface="+mj-lt"/>
              <a:buAutoNum type="arabicPeriod"/>
            </a:pPr>
            <a:r>
              <a:rPr lang="en-US" b="1" i="0" u="none" strike="noStrike" dirty="0">
                <a:solidFill>
                  <a:srgbClr val="D1D5DB"/>
                </a:solidFill>
                <a:effectLst/>
                <a:latin typeface="Söhne"/>
              </a:rPr>
              <a:t>Consistency</a:t>
            </a:r>
            <a:r>
              <a:rPr lang="en-US" b="0" i="0" u="none" strike="noStrike" dirty="0">
                <a:solidFill>
                  <a:srgbClr val="D1D5DB"/>
                </a:solidFill>
                <a:effectLst/>
                <a:latin typeface="Söhne"/>
              </a:rPr>
              <a:t>: Normalized values ensure consistency across a range of documents of different lengths, making it easier to compare and rank them in terms of relevance to a particular query.</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28</a:t>
            </a:fld>
            <a:endParaRPr lang="en-US" altLang="en-US"/>
          </a:p>
        </p:txBody>
      </p:sp>
    </p:spTree>
    <p:extLst>
      <p:ext uri="{BB962C8B-B14F-4D97-AF65-F5344CB8AC3E}">
        <p14:creationId xmlns:p14="http://schemas.microsoft.com/office/powerpoint/2010/main" val="566063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The idea behind IDF is that words that appear frequently in many documents may not be as informative or discriminating for a specific document's content compared to words that appear less frequently across documents.</a:t>
            </a:r>
          </a:p>
          <a:p>
            <a:endParaRPr lang="en-US" b="0" i="0" u="none" strike="noStrike" dirty="0">
              <a:solidFill>
                <a:srgbClr val="D1D5DB"/>
              </a:solidFill>
              <a:effectLst/>
              <a:latin typeface="Söhne"/>
            </a:endParaRPr>
          </a:p>
          <a:p>
            <a:pPr algn="l">
              <a:buFont typeface="Arial" panose="020B0604020202020204" pitchFamily="34" charset="0"/>
              <a:buChar char="•"/>
            </a:pPr>
            <a:r>
              <a:rPr lang="en-US" b="0" i="1" u="none" strike="noStrike" dirty="0">
                <a:solidFill>
                  <a:srgbClr val="D1D5DB"/>
                </a:solidFill>
                <a:effectLst/>
                <a:latin typeface="KaTeX_Math"/>
              </a:rPr>
              <a:t>N</a:t>
            </a:r>
            <a:r>
              <a:rPr lang="en-US" b="0" i="0" u="none" strike="noStrike" dirty="0">
                <a:solidFill>
                  <a:srgbClr val="D1D5DB"/>
                </a:solidFill>
                <a:effectLst/>
                <a:latin typeface="Söhne"/>
              </a:rPr>
              <a:t> is the total number of documents in the collection.</a:t>
            </a:r>
          </a:p>
          <a:p>
            <a:pPr algn="l">
              <a:buFont typeface="Arial" panose="020B0604020202020204" pitchFamily="34" charset="0"/>
              <a:buChar char="•"/>
            </a:pPr>
            <a:r>
              <a:rPr lang="en-US" b="0" i="0" u="none" strike="noStrike" dirty="0">
                <a:solidFill>
                  <a:srgbClr val="D1D5DB"/>
                </a:solidFill>
                <a:effectLst/>
                <a:latin typeface="KaTeX_Main"/>
              </a:rPr>
              <a:t>DF(t)DF(</a:t>
            </a:r>
            <a:r>
              <a:rPr lang="en-US" b="0" i="1" u="none" strike="noStrike" dirty="0">
                <a:solidFill>
                  <a:srgbClr val="D1D5DB"/>
                </a:solidFill>
                <a:effectLst/>
                <a:latin typeface="KaTeX_Math"/>
              </a:rPr>
              <a:t>t</a:t>
            </a:r>
            <a:r>
              <a:rPr lang="en-US" b="0" i="0" u="none" strike="noStrike" dirty="0">
                <a:solidFill>
                  <a:srgbClr val="D1D5DB"/>
                </a:solidFill>
                <a:effectLst/>
                <a:latin typeface="KaTeX_Main"/>
              </a:rPr>
              <a:t>)</a:t>
            </a:r>
            <a:r>
              <a:rPr lang="en-US" b="0" i="0" u="none" strike="noStrike" dirty="0">
                <a:solidFill>
                  <a:srgbClr val="D1D5DB"/>
                </a:solidFill>
                <a:effectLst/>
                <a:latin typeface="Söhne"/>
              </a:rPr>
              <a:t> is the number of documents containing the term </a:t>
            </a:r>
            <a:r>
              <a:rPr lang="en-US" b="0" i="0" u="none" strike="noStrike" dirty="0" err="1">
                <a:solidFill>
                  <a:srgbClr val="D1D5DB"/>
                </a:solidFill>
                <a:effectLst/>
                <a:latin typeface="KaTeX_Main"/>
              </a:rPr>
              <a:t>t</a:t>
            </a:r>
            <a:r>
              <a:rPr lang="en-US" b="0" i="1" u="none" strike="noStrike" dirty="0" err="1">
                <a:solidFill>
                  <a:srgbClr val="D1D5DB"/>
                </a:solidFill>
                <a:effectLst/>
                <a:latin typeface="KaTeX_Math"/>
              </a:rPr>
              <a:t>t</a:t>
            </a:r>
            <a:r>
              <a:rPr lang="en-US" b="0" i="0" u="none" strike="noStrike" dirty="0">
                <a:solidFill>
                  <a:srgbClr val="D1D5DB"/>
                </a:solidFill>
                <a:effectLst/>
                <a:latin typeface="Söhne"/>
              </a:rPr>
              <a:t>.</a:t>
            </a:r>
          </a:p>
          <a:p>
            <a:endParaRPr lang="en-US" b="0" i="0" u="none" strike="noStrike" dirty="0">
              <a:solidFill>
                <a:srgbClr val="D1D5DB"/>
              </a:solidFill>
              <a:effectLst/>
              <a:latin typeface="Söhne"/>
            </a:endParaRPr>
          </a:p>
          <a:p>
            <a:endParaRPr lang="en-US" b="0" i="0" u="none" strike="noStrike" dirty="0">
              <a:solidFill>
                <a:srgbClr val="D1D5DB"/>
              </a:solidFill>
              <a:effectLst/>
              <a:latin typeface="Söhne"/>
            </a:endParaRPr>
          </a:p>
          <a:p>
            <a:pPr algn="l"/>
            <a:r>
              <a:rPr lang="en-US" b="0" i="0" u="none" strike="noStrike" dirty="0">
                <a:solidFill>
                  <a:srgbClr val="D1D5DB"/>
                </a:solidFill>
                <a:effectLst/>
                <a:latin typeface="Söhne"/>
              </a:rPr>
              <a:t>The rationale:</a:t>
            </a:r>
          </a:p>
          <a:p>
            <a:pPr algn="l">
              <a:buFont typeface="Arial" panose="020B0604020202020204" pitchFamily="34" charset="0"/>
              <a:buChar char="•"/>
            </a:pPr>
            <a:r>
              <a:rPr lang="en-US" b="0" i="0" u="none" strike="noStrike" dirty="0">
                <a:solidFill>
                  <a:srgbClr val="D1D5DB"/>
                </a:solidFill>
                <a:effectLst/>
                <a:latin typeface="Söhne"/>
              </a:rPr>
              <a:t>If a word appears in almost all documents, its IDF value will be close to zero, which diminishes its importance.</a:t>
            </a:r>
          </a:p>
          <a:p>
            <a:pPr algn="l">
              <a:buFont typeface="Arial" panose="020B0604020202020204" pitchFamily="34" charset="0"/>
              <a:buChar char="•"/>
            </a:pPr>
            <a:r>
              <a:rPr lang="en-US" b="0" i="0" u="none" strike="noStrike" dirty="0">
                <a:solidFill>
                  <a:srgbClr val="D1D5DB"/>
                </a:solidFill>
                <a:effectLst/>
                <a:latin typeface="Söhne"/>
              </a:rPr>
              <a:t>If a word is rare and appears in fewer documents, its IDF value will be higher, highlighting its potential significance.</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29</a:t>
            </a:fld>
            <a:endParaRPr lang="en-US" altLang="en-US"/>
          </a:p>
        </p:txBody>
      </p:sp>
    </p:spTree>
    <p:extLst>
      <p:ext uri="{BB962C8B-B14F-4D97-AF65-F5344CB8AC3E}">
        <p14:creationId xmlns:p14="http://schemas.microsoft.com/office/powerpoint/2010/main" val="3630561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Euclidean distance is a measure of the straight-line distance between two points in Euclidean space. </a:t>
            </a:r>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35</a:t>
            </a:fld>
            <a:endParaRPr lang="en-US" altLang="en-US"/>
          </a:p>
        </p:txBody>
      </p:sp>
    </p:spTree>
    <p:extLst>
      <p:ext uri="{BB962C8B-B14F-4D97-AF65-F5344CB8AC3E}">
        <p14:creationId xmlns:p14="http://schemas.microsoft.com/office/powerpoint/2010/main" val="2915884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36</a:t>
            </a:fld>
            <a:endParaRPr lang="en-US" altLang="en-US"/>
          </a:p>
        </p:txBody>
      </p:sp>
    </p:spTree>
    <p:extLst>
      <p:ext uri="{BB962C8B-B14F-4D97-AF65-F5344CB8AC3E}">
        <p14:creationId xmlns:p14="http://schemas.microsoft.com/office/powerpoint/2010/main" val="253184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D1D5DB"/>
                </a:solidFill>
                <a:effectLst/>
                <a:latin typeface="Söhne"/>
              </a:rPr>
              <a:t>Stemming</a:t>
            </a:r>
            <a:r>
              <a:rPr lang="en-US" b="0" i="0" u="none" strike="noStrike" dirty="0">
                <a:solidFill>
                  <a:srgbClr val="D1D5DB"/>
                </a:solidFill>
                <a:effectLst/>
                <a:latin typeface="Söhne"/>
              </a:rPr>
              <a:t>: Process of reducing words to their base or root form (e.g., "running" -&gt; "run"). Stemming is like trimming a word to its basic root. For example, if you have the words "running", "runner", and "runs", stemming will trim them all down to the base word "run". This way, when you search for "run" in a computer system, it can find all versions of the word, </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1" i="0" u="none" strike="noStrike" dirty="0">
                <a:solidFill>
                  <a:srgbClr val="D1D5DB"/>
                </a:solidFill>
                <a:effectLst/>
                <a:latin typeface="Söhne"/>
              </a:rPr>
              <a:t>Lemmatization</a:t>
            </a:r>
            <a:r>
              <a:rPr lang="en-US" b="0" i="0" u="none" strike="noStrike" dirty="0">
                <a:solidFill>
                  <a:srgbClr val="D1D5DB"/>
                </a:solidFill>
                <a:effectLst/>
                <a:latin typeface="Söhne"/>
              </a:rPr>
              <a:t>: Similar to stemming but reduces words to their canonical form based on their dictionary definition.</a:t>
            </a:r>
          </a:p>
          <a:p>
            <a:pPr algn="l">
              <a:buFont typeface="Arial" panose="020B0604020202020204" pitchFamily="34" charset="0"/>
              <a:buChar char="•"/>
            </a:pPr>
            <a:r>
              <a:rPr lang="en-US" b="0" i="0" u="none" strike="noStrike" dirty="0">
                <a:solidFill>
                  <a:srgbClr val="D1D5DB"/>
                </a:solidFill>
                <a:effectLst/>
                <a:latin typeface="Söhne"/>
              </a:rPr>
              <a:t>Lemmatization is like turning a word into its simplest, dictionary form. For instance, "went" becomes "go" and "better" becomes "good".</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1" i="0" u="none" strike="noStrike" dirty="0">
                <a:solidFill>
                  <a:srgbClr val="D1D5DB"/>
                </a:solidFill>
                <a:effectLst/>
                <a:latin typeface="Söhne"/>
              </a:rPr>
              <a:t>Phrase Indexing</a:t>
            </a:r>
            <a:r>
              <a:rPr lang="en-US" b="0" i="0" u="none" strike="noStrike" dirty="0">
                <a:solidFill>
                  <a:srgbClr val="D1D5DB"/>
                </a:solidFill>
                <a:effectLst/>
                <a:latin typeface="Söhne"/>
              </a:rPr>
              <a:t>: Instead of individual words, some systems index phrases or sequences of words to capture more context. </a:t>
            </a:r>
            <a:r>
              <a:rPr lang="en-US" b="0" i="0" u="none" strike="noStrike" dirty="0" err="1">
                <a:solidFill>
                  <a:srgbClr val="D1D5DB"/>
                </a:solidFill>
                <a:effectLst/>
                <a:latin typeface="Söhne"/>
              </a:rPr>
              <a:t>Eg.</a:t>
            </a:r>
            <a:r>
              <a:rPr lang="en-US" b="0" i="0" u="none" strike="noStrike" dirty="0">
                <a:solidFill>
                  <a:srgbClr val="D1D5DB"/>
                </a:solidFill>
                <a:effectLst/>
                <a:latin typeface="Söhne"/>
              </a:rPr>
              <a:t> “Chocolate cake”</a:t>
            </a:r>
          </a:p>
          <a:p>
            <a:pPr algn="l">
              <a:buFont typeface="Arial" panose="020B0604020202020204" pitchFamily="34" charset="0"/>
              <a:buChar char="•"/>
            </a:pPr>
            <a:r>
              <a:rPr lang="en-US" b="1" i="0" u="none" strike="noStrike" dirty="0">
                <a:solidFill>
                  <a:srgbClr val="D1D5DB"/>
                </a:solidFill>
                <a:effectLst/>
                <a:latin typeface="Söhne"/>
              </a:rPr>
              <a:t>N-grams</a:t>
            </a:r>
            <a:r>
              <a:rPr lang="en-US" b="0" i="0" u="none" strike="noStrike" dirty="0">
                <a:solidFill>
                  <a:srgbClr val="D1D5DB"/>
                </a:solidFill>
                <a:effectLst/>
                <a:latin typeface="Söhne"/>
              </a:rPr>
              <a:t>: Indexing contiguous sequences of n items (words, characters) from a given sample of text or speech.</a:t>
            </a:r>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4</a:t>
            </a:fld>
            <a:endParaRPr lang="en-US" altLang="en-US"/>
          </a:p>
        </p:txBody>
      </p:sp>
    </p:spTree>
    <p:extLst>
      <p:ext uri="{BB962C8B-B14F-4D97-AF65-F5344CB8AC3E}">
        <p14:creationId xmlns:p14="http://schemas.microsoft.com/office/powerpoint/2010/main" val="2333089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1CF5AEB-E181-2A04-2984-63B11B1769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4F4C32-F4EA-E346-8141-3A2A9D2E7745}" type="slidenum">
              <a:rPr lang="en-US" altLang="en-US"/>
              <a:pPr>
                <a:spcBef>
                  <a:spcPct val="0"/>
                </a:spcBef>
              </a:pPr>
              <a:t>45</a:t>
            </a:fld>
            <a:endParaRPr lang="en-US" altLang="en-US"/>
          </a:p>
        </p:txBody>
      </p:sp>
      <p:sp>
        <p:nvSpPr>
          <p:cNvPr id="49155" name="Rectangle 2">
            <a:extLst>
              <a:ext uri="{FF2B5EF4-FFF2-40B4-BE49-F238E27FC236}">
                <a16:creationId xmlns:a16="http://schemas.microsoft.com/office/drawing/2014/main" id="{EF13007A-DCEC-411C-2F77-AD46B4E56AE9}"/>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C10C6AE1-A7D4-7709-60F8-3E23048F2DCB}"/>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6</a:t>
            </a:fld>
            <a:endParaRPr lang="en-US" altLang="en-US"/>
          </a:p>
        </p:txBody>
      </p:sp>
    </p:spTree>
    <p:extLst>
      <p:ext uri="{BB962C8B-B14F-4D97-AF65-F5344CB8AC3E}">
        <p14:creationId xmlns:p14="http://schemas.microsoft.com/office/powerpoint/2010/main" val="5910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u="none" strike="noStrike" dirty="0">
                <a:solidFill>
                  <a:srgbClr val="D1D5DB"/>
                </a:solidFill>
                <a:effectLst/>
                <a:latin typeface="Söhne"/>
              </a:rPr>
              <a:t>Ranking is the process of sorting the search results so that the most relevant documents (as determined by the system's algorithms) appear at the top.</a:t>
            </a:r>
          </a:p>
          <a:p>
            <a:pPr algn="l">
              <a:buFont typeface="Arial" panose="020B0604020202020204" pitchFamily="34" charset="0"/>
              <a:buChar char="•"/>
            </a:pPr>
            <a:r>
              <a:rPr lang="en-US" b="0" i="0" u="none" strike="noStrike" dirty="0">
                <a:solidFill>
                  <a:srgbClr val="D1D5DB"/>
                </a:solidFill>
                <a:effectLst/>
                <a:latin typeface="Söhne"/>
              </a:rPr>
              <a:t>Proper ranking ensures user satisfaction. When users find what they're looking for quickly, they're more likely to trust and continue using the IR system.</a:t>
            </a:r>
          </a:p>
          <a:p>
            <a:pPr algn="l">
              <a:buFont typeface="Arial" panose="020B0604020202020204" pitchFamily="34" charset="0"/>
              <a:buChar char="•"/>
            </a:pPr>
            <a:r>
              <a:rPr lang="en-US" b="0" i="0" u="none" strike="noStrike" dirty="0">
                <a:solidFill>
                  <a:srgbClr val="D1D5DB"/>
                </a:solidFill>
                <a:effectLst/>
                <a:latin typeface="Söhne"/>
              </a:rPr>
              <a:t>Efficient ranking also means reduced cognitive load for the user. They won't have to sift through pages of irrelevant results.</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The rank is determined using algorithms that consider various factors like term frequency, document quality, and user interaction.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u="none" strike="noStrike"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7</a:t>
            </a:fld>
            <a:endParaRPr lang="en-US" altLang="en-US"/>
          </a:p>
        </p:txBody>
      </p:sp>
    </p:spTree>
    <p:extLst>
      <p:ext uri="{BB962C8B-B14F-4D97-AF65-F5344CB8AC3E}">
        <p14:creationId xmlns:p14="http://schemas.microsoft.com/office/powerpoint/2010/main" val="315361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D1D5DB"/>
                </a:solidFill>
                <a:effectLst/>
                <a:latin typeface="Söhne"/>
              </a:rPr>
              <a:t>Boolean Model</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Uses simple Boolean logic (AND, OR, NOT) to combine terms. It retrieves documents that satisfy the Boolean expression but doesn't rank them based on relevance.</a:t>
            </a:r>
          </a:p>
          <a:p>
            <a:pPr marL="742950" lvl="1" indent="-285750" algn="l">
              <a:buFont typeface="+mj-lt"/>
              <a:buAutoNum type="arabicPeriod"/>
            </a:pPr>
            <a:r>
              <a:rPr lang="en-US" b="0" i="0" u="none" strike="noStrike" dirty="0" err="1">
                <a:solidFill>
                  <a:srgbClr val="D1D5DB"/>
                </a:solidFill>
                <a:effectLst/>
                <a:latin typeface="Söhne"/>
              </a:rPr>
              <a:t>E.g</a:t>
            </a:r>
            <a:r>
              <a:rPr lang="en-US" b="0" i="0" u="none" strike="noStrike" dirty="0">
                <a:solidFill>
                  <a:srgbClr val="D1D5DB"/>
                </a:solidFill>
                <a:effectLst/>
                <a:latin typeface="Söhne"/>
              </a:rPr>
              <a:t> Chocolate AND Cake and NOT EGG</a:t>
            </a:r>
          </a:p>
          <a:p>
            <a:pPr algn="l">
              <a:buFont typeface="+mj-lt"/>
              <a:buAutoNum type="arabicPeriod"/>
            </a:pPr>
            <a:r>
              <a:rPr lang="en-US" b="1" i="0" u="none" strike="noStrike" dirty="0">
                <a:solidFill>
                  <a:srgbClr val="D1D5DB"/>
                </a:solidFill>
                <a:effectLst/>
                <a:latin typeface="Söhne"/>
              </a:rPr>
              <a:t>Vector Space Model (VSM)</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Represents both documents and queries as vectors in a multi-dimensional space. Relevance is determined based on the cosine similarity between the document and query vectors.</a:t>
            </a:r>
          </a:p>
          <a:p>
            <a:pPr lvl="1" algn="l">
              <a:buFont typeface="Arial" panose="020B0604020202020204" pitchFamily="34" charset="0"/>
              <a:buChar char="•"/>
            </a:pPr>
            <a:r>
              <a:rPr lang="en-US" b="0" i="0" u="none" strike="noStrike" dirty="0">
                <a:solidFill>
                  <a:srgbClr val="D1D5DB"/>
                </a:solidFill>
                <a:effectLst/>
                <a:latin typeface="Söhne"/>
              </a:rPr>
              <a:t> Imagine each document and the query are represented as vectors in a space where the axes might be terms like "banana", "apple", "beach", etc. Documents discussing "tropical fruit" would be closer in this space to the query vector, and thus deemed more relevant.</a:t>
            </a:r>
          </a:p>
          <a:p>
            <a:pPr algn="l">
              <a:buFont typeface="+mj-lt"/>
              <a:buAutoNum type="arabicPeriod"/>
            </a:pPr>
            <a:r>
              <a:rPr lang="en-US" b="1" i="0" u="none" strike="noStrike" dirty="0">
                <a:solidFill>
                  <a:srgbClr val="D1D5DB"/>
                </a:solidFill>
                <a:effectLst/>
                <a:latin typeface="Söhne"/>
              </a:rPr>
              <a:t>Probabilistic Model</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Based on the probability theory, this model tries to estimate the likelihood of a document being relevant to a query. BM25 is a popular modern variant.</a:t>
            </a:r>
          </a:p>
          <a:p>
            <a:pPr lvl="1" algn="l">
              <a:buFont typeface="Arial" panose="020B0604020202020204" pitchFamily="34" charset="0"/>
              <a:buChar char="•"/>
            </a:pPr>
            <a:r>
              <a:rPr lang="en-US" b="1" i="0" u="none" strike="noStrike" dirty="0">
                <a:solidFill>
                  <a:srgbClr val="D1D5DB"/>
                </a:solidFill>
                <a:effectLst/>
                <a:latin typeface="Söhne"/>
              </a:rPr>
              <a:t>Query</a:t>
            </a:r>
            <a:r>
              <a:rPr lang="en-US" b="0" i="0" u="none" strike="noStrike" dirty="0">
                <a:solidFill>
                  <a:srgbClr val="D1D5DB"/>
                </a:solidFill>
                <a:effectLst/>
                <a:latin typeface="Söhne"/>
              </a:rPr>
              <a:t>: Healthy Diet</a:t>
            </a:r>
          </a:p>
          <a:p>
            <a:pPr lvl="1" algn="l">
              <a:buFont typeface="Arial" panose="020B0604020202020204" pitchFamily="34" charset="0"/>
              <a:buChar char="•"/>
            </a:pPr>
            <a:r>
              <a:rPr lang="en-US" b="0" i="0" u="none" strike="noStrike" dirty="0">
                <a:solidFill>
                  <a:srgbClr val="D1D5DB"/>
                </a:solidFill>
                <a:effectLst/>
                <a:latin typeface="Söhne"/>
              </a:rPr>
              <a:t> we have prior knowledge that people searching for "Healthy Diet" often click on documents about "vegetables", "exercise", and "whole grains", then documents containing these terms might be assigned higher probabilities of being relevant.</a:t>
            </a:r>
          </a:p>
          <a:p>
            <a:pPr marL="742950" lvl="1" indent="-285750"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Language Modeling Approach</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Treats each document as a probabilistic language model. The relevance of a document to a query is then measured by how probable the document model would generate the query.</a:t>
            </a:r>
          </a:p>
          <a:p>
            <a:pPr algn="l">
              <a:buFont typeface="+mj-lt"/>
              <a:buAutoNum type="arabicPeriod"/>
            </a:pPr>
            <a:r>
              <a:rPr lang="en-US" b="1" i="0" u="none" strike="noStrike" dirty="0">
                <a:solidFill>
                  <a:srgbClr val="D1D5DB"/>
                </a:solidFill>
                <a:effectLst/>
                <a:latin typeface="Söhne"/>
              </a:rPr>
              <a:t>Learning-to-Rank (L2R) Models</a:t>
            </a:r>
            <a:r>
              <a:rPr lang="en-US" b="0" i="0" u="none" strike="noStrike" dirty="0">
                <a:solidFill>
                  <a:srgbClr val="D1D5DB"/>
                </a:solidFill>
                <a:effectLst/>
                <a:latin typeface="Söhne"/>
              </a:rPr>
              <a:t>:</a:t>
            </a:r>
          </a:p>
          <a:p>
            <a:pPr marL="742950" lvl="1" indent="-285750" algn="l">
              <a:buFont typeface="+mj-lt"/>
              <a:buAutoNum type="arabicPeriod"/>
            </a:pPr>
            <a:r>
              <a:rPr lang="en-US" b="0" i="0" u="none" strike="noStrike" dirty="0">
                <a:solidFill>
                  <a:srgbClr val="D1D5DB"/>
                </a:solidFill>
                <a:effectLst/>
                <a:latin typeface="Söhne"/>
              </a:rPr>
              <a:t>Uses machine learning to directly optimize the ranking of documents based on training data. It learns the best way to combine various signals to rank search results.</a:t>
            </a:r>
          </a:p>
          <a:p>
            <a:pPr algn="l"/>
            <a:r>
              <a:rPr lang="en-US" b="0" i="0" u="none" strike="noStrike" dirty="0">
                <a:solidFill>
                  <a:srgbClr val="D1D5DB"/>
                </a:solidFill>
                <a:effectLst/>
                <a:latin typeface="Söhne"/>
              </a:rPr>
              <a:t>Different retrieval models have their strengths and weaknesses and may be chosen based on the specifics of the application and data.</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8</a:t>
            </a:fld>
            <a:endParaRPr lang="en-US" altLang="en-US"/>
          </a:p>
        </p:txBody>
      </p:sp>
    </p:spTree>
    <p:extLst>
      <p:ext uri="{BB962C8B-B14F-4D97-AF65-F5344CB8AC3E}">
        <p14:creationId xmlns:p14="http://schemas.microsoft.com/office/powerpoint/2010/main" val="239660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D1D5DB"/>
                </a:solidFill>
                <a:effectLst/>
                <a:latin typeface="Söhne"/>
              </a:rPr>
              <a:t>Ad Hoc Retrieval</a:t>
            </a:r>
            <a:r>
              <a:rPr lang="en-US" b="0" i="0" u="none" strike="noStrike" dirty="0">
                <a:solidFill>
                  <a:srgbClr val="D1D5DB"/>
                </a:solidFill>
                <a:effectLst/>
                <a:latin typeface="Söhne"/>
              </a:rPr>
              <a:t>: In ad hoc retrieval, users have spontaneous, one-time information needs and submit specific queries to retrieve relevant documents from a large collection. For example, searching for "best hiking trails in Colorado" on a search engine.</a:t>
            </a:r>
          </a:p>
          <a:p>
            <a:pPr algn="l">
              <a:buFont typeface="+mj-lt"/>
              <a:buAutoNum type="arabicPeriod"/>
            </a:pPr>
            <a:r>
              <a:rPr lang="en-US" b="1" i="0" u="none" strike="noStrike" dirty="0">
                <a:solidFill>
                  <a:srgbClr val="D1D5DB"/>
                </a:solidFill>
                <a:effectLst/>
                <a:latin typeface="Söhne"/>
              </a:rPr>
              <a:t>Filtering</a:t>
            </a:r>
            <a:r>
              <a:rPr lang="en-US" b="0" i="0" u="none" strike="noStrike" dirty="0">
                <a:solidFill>
                  <a:srgbClr val="D1D5DB"/>
                </a:solidFill>
                <a:effectLst/>
                <a:latin typeface="Söhne"/>
              </a:rPr>
              <a:t>: Filtering involves continuously monitoring a stream of incoming documents to identify those that meet a user's pre-defined interest profile. Think of it like a spam filter that catches unwanted emails based on criteria you've set.</a:t>
            </a:r>
          </a:p>
          <a:p>
            <a:pPr algn="l">
              <a:buFont typeface="+mj-lt"/>
              <a:buAutoNum type="arabicPeriod"/>
            </a:pPr>
            <a:r>
              <a:rPr lang="en-US" b="1" i="0" u="none" strike="noStrike" dirty="0">
                <a:solidFill>
                  <a:srgbClr val="D1D5DB"/>
                </a:solidFill>
                <a:effectLst/>
                <a:latin typeface="Söhne"/>
              </a:rPr>
              <a:t>Routing</a:t>
            </a:r>
            <a:r>
              <a:rPr lang="en-US" b="0" i="0" u="none" strike="noStrike" dirty="0">
                <a:solidFill>
                  <a:srgbClr val="D1D5DB"/>
                </a:solidFill>
                <a:effectLst/>
                <a:latin typeface="Söhne"/>
              </a:rPr>
              <a:t>: Routing is similar to filtering, but instead of simply identifying relevant documents, it actively directs or "routes" them to appropriate destinations or users. For instance, a news agency routing specific news articles to corresponding sections or journalists based on content.</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10</a:t>
            </a:fld>
            <a:endParaRPr lang="en-US" altLang="en-US"/>
          </a:p>
        </p:txBody>
      </p:sp>
    </p:spTree>
    <p:extLst>
      <p:ext uri="{BB962C8B-B14F-4D97-AF65-F5344CB8AC3E}">
        <p14:creationId xmlns:p14="http://schemas.microsoft.com/office/powerpoint/2010/main" val="333432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D1D5DB"/>
                </a:solidFill>
                <a:effectLst/>
                <a:latin typeface="Söhne"/>
              </a:rPr>
              <a:t>Document Perspective</a:t>
            </a:r>
            <a:r>
              <a:rPr lang="en-US" b="0" i="0" u="none" strike="noStrike" dirty="0">
                <a:solidFill>
                  <a:srgbClr val="D1D5DB"/>
                </a:solidFill>
                <a:effectLst/>
                <a:latin typeface="Söhne"/>
              </a:rPr>
              <a:t>: Every document in the collection is treated neutrally until a query is presented. Once a query arrives, documents are evaluated for relevance to that specific query.</a:t>
            </a:r>
          </a:p>
          <a:p>
            <a:pPr algn="l">
              <a:buFont typeface="Arial" panose="020B0604020202020204" pitchFamily="34" charset="0"/>
              <a:buChar char="•"/>
            </a:pPr>
            <a:r>
              <a:rPr lang="en-US" b="1" i="0" u="none" strike="noStrike" dirty="0">
                <a:solidFill>
                  <a:srgbClr val="D1D5DB"/>
                </a:solidFill>
                <a:effectLst/>
                <a:latin typeface="Söhne"/>
              </a:rPr>
              <a:t>Query Perspective</a:t>
            </a:r>
            <a:r>
              <a:rPr lang="en-US" b="0" i="0" u="none" strike="noStrike" dirty="0">
                <a:solidFill>
                  <a:srgbClr val="D1D5DB"/>
                </a:solidFill>
                <a:effectLst/>
                <a:latin typeface="Söhne"/>
              </a:rPr>
              <a:t>: The query is a one-time, spontaneous request for information. It evaluates the documents at the time of the search but doesn't have a lasting effect on future document evaluations.</a:t>
            </a:r>
          </a:p>
          <a:p>
            <a:pPr algn="l"/>
            <a:endParaRPr lang="en-US" b="1" i="0" u="none" strike="noStrike" dirty="0">
              <a:solidFill>
                <a:srgbClr val="D1D5DB"/>
              </a:solidFill>
              <a:effectLst/>
              <a:latin typeface="Söhne"/>
            </a:endParaRPr>
          </a:p>
          <a:p>
            <a:pPr algn="l"/>
            <a:endParaRPr lang="en-US" b="1" i="0" u="none" strike="noStrike" dirty="0">
              <a:solidFill>
                <a:srgbClr val="D1D5DB"/>
              </a:solidFill>
              <a:effectLst/>
              <a:latin typeface="Söhne"/>
            </a:endParaRPr>
          </a:p>
          <a:p>
            <a:pPr algn="l"/>
            <a:r>
              <a:rPr lang="en-US" b="1" i="0" u="none" strike="noStrike" dirty="0">
                <a:solidFill>
                  <a:srgbClr val="D1D5DB"/>
                </a:solidFill>
                <a:effectLst/>
                <a:latin typeface="Söhne"/>
              </a:rPr>
              <a:t>Ad Hoc Retrieval</a:t>
            </a:r>
            <a:r>
              <a:rPr lang="en-US" b="0" i="0" u="none" strike="noStrike" dirty="0">
                <a:solidFill>
                  <a:srgbClr val="D1D5DB"/>
                </a:solidFill>
                <a:effectLst/>
                <a:latin typeface="Söhne"/>
              </a:rPr>
              <a:t>:</a:t>
            </a:r>
          </a:p>
          <a:p>
            <a:pPr algn="l">
              <a:buFont typeface="Arial" panose="020B0604020202020204" pitchFamily="34" charset="0"/>
              <a:buChar char="•"/>
            </a:pPr>
            <a:r>
              <a:rPr lang="en-US" b="1" i="0" u="none" strike="noStrike" dirty="0">
                <a:solidFill>
                  <a:srgbClr val="D1D5DB"/>
                </a:solidFill>
                <a:effectLst/>
                <a:latin typeface="Söhne"/>
              </a:rPr>
              <a:t>Nature</a:t>
            </a:r>
            <a:r>
              <a:rPr lang="en-US" b="0" i="0" u="none" strike="noStrike" dirty="0">
                <a:solidFill>
                  <a:srgbClr val="D1D5DB"/>
                </a:solidFill>
                <a:effectLst/>
                <a:latin typeface="Söhne"/>
              </a:rPr>
              <a:t>: Ad hoc retrieval is query-driven, meaning it responds to a specific, spontaneous query posed by the user.</a:t>
            </a:r>
          </a:p>
          <a:p>
            <a:pPr algn="l">
              <a:buFont typeface="Arial" panose="020B0604020202020204" pitchFamily="34" charset="0"/>
              <a:buChar char="•"/>
            </a:pPr>
            <a:r>
              <a:rPr lang="en-US" b="1" i="0" u="none" strike="noStrike" dirty="0">
                <a:solidFill>
                  <a:srgbClr val="D1D5DB"/>
                </a:solidFill>
                <a:effectLst/>
                <a:latin typeface="Söhne"/>
              </a:rPr>
              <a:t>Usage</a:t>
            </a:r>
            <a:r>
              <a:rPr lang="en-US" b="0" i="0" u="none" strike="noStrike" dirty="0">
                <a:solidFill>
                  <a:srgbClr val="D1D5DB"/>
                </a:solidFill>
                <a:effectLst/>
                <a:latin typeface="Söhne"/>
              </a:rPr>
              <a:t>: It is used for one-time information needs, where the user's requirement is not continuous but arises occasionally.</a:t>
            </a:r>
          </a:p>
          <a:p>
            <a:pPr algn="l">
              <a:buFont typeface="Arial" panose="020B0604020202020204" pitchFamily="34" charset="0"/>
              <a:buChar char="•"/>
            </a:pPr>
            <a:r>
              <a:rPr lang="en-US" b="1" i="0" u="none" strike="noStrike" dirty="0">
                <a:solidFill>
                  <a:srgbClr val="D1D5DB"/>
                </a:solidFill>
                <a:effectLst/>
                <a:latin typeface="Söhne"/>
              </a:rPr>
              <a:t>Example</a:t>
            </a:r>
            <a:r>
              <a:rPr lang="en-US" b="0" i="0" u="none" strike="noStrike" dirty="0">
                <a:solidFill>
                  <a:srgbClr val="D1D5DB"/>
                </a:solidFill>
                <a:effectLst/>
                <a:latin typeface="Söhne"/>
              </a:rPr>
              <a:t>: Searching for "symptoms of the common cold" on a search engine when you suddenly feel unwell.</a:t>
            </a:r>
          </a:p>
          <a:p>
            <a:pPr algn="l"/>
            <a:endParaRPr lang="en-US" b="0" i="0" u="none" strike="noStrike" dirty="0">
              <a:solidFill>
                <a:srgbClr val="D1D5DB"/>
              </a:solidFill>
              <a:effectLst/>
              <a:latin typeface="Söhne"/>
            </a:endParaRPr>
          </a:p>
          <a:p>
            <a:pPr algn="l"/>
            <a:r>
              <a:rPr lang="en-US" b="1" i="0" u="none" strike="noStrike" dirty="0">
                <a:solidFill>
                  <a:srgbClr val="D1D5DB"/>
                </a:solidFill>
                <a:effectLst/>
                <a:latin typeface="Söhne"/>
              </a:rPr>
              <a:t>Filtering</a:t>
            </a:r>
            <a:r>
              <a:rPr lang="en-US" b="0" i="0" u="none" strike="noStrike" dirty="0">
                <a:solidFill>
                  <a:srgbClr val="D1D5DB"/>
                </a:solidFill>
                <a:effectLst/>
                <a:latin typeface="Söhne"/>
              </a:rPr>
              <a:t>:</a:t>
            </a:r>
          </a:p>
          <a:p>
            <a:pPr algn="l">
              <a:buFont typeface="Arial" panose="020B0604020202020204" pitchFamily="34" charset="0"/>
              <a:buChar char="•"/>
            </a:pPr>
            <a:r>
              <a:rPr lang="en-US" b="1" i="0" u="none" strike="noStrike" dirty="0">
                <a:solidFill>
                  <a:srgbClr val="D1D5DB"/>
                </a:solidFill>
                <a:effectLst/>
                <a:latin typeface="Söhne"/>
              </a:rPr>
              <a:t>Nature</a:t>
            </a:r>
            <a:r>
              <a:rPr lang="en-US" b="0" i="0" u="none" strike="noStrike" dirty="0">
                <a:solidFill>
                  <a:srgbClr val="D1D5DB"/>
                </a:solidFill>
                <a:effectLst/>
                <a:latin typeface="Söhne"/>
              </a:rPr>
              <a:t>: Filtering is profile-driven, meaning it operates based on a continuous or standing user profile or set of criteria.</a:t>
            </a:r>
          </a:p>
          <a:p>
            <a:pPr algn="l">
              <a:buFont typeface="Arial" panose="020B0604020202020204" pitchFamily="34" charset="0"/>
              <a:buChar char="•"/>
            </a:pPr>
            <a:r>
              <a:rPr lang="en-US" b="1" i="0" u="none" strike="noStrike" dirty="0">
                <a:solidFill>
                  <a:srgbClr val="D1D5DB"/>
                </a:solidFill>
                <a:effectLst/>
                <a:latin typeface="Söhne"/>
              </a:rPr>
              <a:t>Usage</a:t>
            </a:r>
            <a:r>
              <a:rPr lang="en-US" b="0" i="0" u="none" strike="noStrike" dirty="0">
                <a:solidFill>
                  <a:srgbClr val="D1D5DB"/>
                </a:solidFill>
                <a:effectLst/>
                <a:latin typeface="Söhne"/>
              </a:rPr>
              <a:t>: It continuously monitors a stream of incoming documents to identify those that match the predetermined interest or criteria, effectively filtering in or out content.</a:t>
            </a:r>
          </a:p>
          <a:p>
            <a:pPr algn="l">
              <a:buFont typeface="Arial" panose="020B0604020202020204" pitchFamily="34" charset="0"/>
              <a:buChar char="•"/>
            </a:pPr>
            <a:r>
              <a:rPr lang="en-US" b="1" i="0" u="none" strike="noStrike" dirty="0">
                <a:solidFill>
                  <a:srgbClr val="D1D5DB"/>
                </a:solidFill>
                <a:effectLst/>
                <a:latin typeface="Söhne"/>
              </a:rPr>
              <a:t>Example</a:t>
            </a:r>
            <a:r>
              <a:rPr lang="en-US" b="0" i="0" u="none" strike="noStrike" dirty="0">
                <a:solidFill>
                  <a:srgbClr val="D1D5DB"/>
                </a:solidFill>
                <a:effectLst/>
                <a:latin typeface="Söhne"/>
              </a:rPr>
              <a:t>: Setting up a news app to show only "technology" related news articles based on your expressed interest in that category.</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13</a:t>
            </a:fld>
            <a:endParaRPr lang="en-US" altLang="en-US"/>
          </a:p>
        </p:txBody>
      </p:sp>
    </p:spTree>
    <p:extLst>
      <p:ext uri="{BB962C8B-B14F-4D97-AF65-F5344CB8AC3E}">
        <p14:creationId xmlns:p14="http://schemas.microsoft.com/office/powerpoint/2010/main" val="167057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D1D5DB"/>
                </a:solidFill>
                <a:effectLst/>
                <a:latin typeface="Söhne"/>
              </a:rPr>
              <a:t>Document Perspective</a:t>
            </a:r>
            <a:r>
              <a:rPr lang="en-US" b="0" i="0" u="none" strike="noStrike" dirty="0">
                <a:solidFill>
                  <a:srgbClr val="D1D5DB"/>
                </a:solidFill>
                <a:effectLst/>
                <a:latin typeface="Söhne"/>
              </a:rPr>
              <a:t>: Every document in the collection is treated neutrally until a query is presented. Once a query arrives, documents are evaluated for relevance to that specific query.</a:t>
            </a:r>
          </a:p>
          <a:p>
            <a:pPr algn="l">
              <a:buFont typeface="Arial" panose="020B0604020202020204" pitchFamily="34" charset="0"/>
              <a:buChar char="•"/>
            </a:pPr>
            <a:r>
              <a:rPr lang="en-US" b="1" i="0" u="none" strike="noStrike" dirty="0">
                <a:solidFill>
                  <a:srgbClr val="D1D5DB"/>
                </a:solidFill>
                <a:effectLst/>
                <a:latin typeface="Söhne"/>
              </a:rPr>
              <a:t>Query Perspective</a:t>
            </a:r>
            <a:r>
              <a:rPr lang="en-US" b="0" i="0" u="none" strike="noStrike" dirty="0">
                <a:solidFill>
                  <a:srgbClr val="D1D5DB"/>
                </a:solidFill>
                <a:effectLst/>
                <a:latin typeface="Söhne"/>
              </a:rPr>
              <a:t>: The query is a one-time, spontaneous request for information. It evaluates the documents at the time of the search but doesn't have a lasting effect on future document evaluations.</a:t>
            </a:r>
          </a:p>
          <a:p>
            <a:pPr algn="l">
              <a:buFont typeface="Arial" panose="020B0604020202020204" pitchFamily="34" charset="0"/>
              <a:buChar char="•"/>
            </a:pPr>
            <a:endParaRPr lang="en-US" b="0" i="0" u="none" strike="noStrike" dirty="0">
              <a:solidFill>
                <a:srgbClr val="D1D5DB"/>
              </a:solidFill>
              <a:effectLst/>
              <a:latin typeface="Söhne"/>
            </a:endParaRPr>
          </a:p>
          <a:p>
            <a:pPr algn="l"/>
            <a:r>
              <a:rPr lang="en-US" b="1" i="0" u="none" strike="noStrike" dirty="0">
                <a:solidFill>
                  <a:srgbClr val="D1D5DB"/>
                </a:solidFill>
                <a:effectLst/>
                <a:latin typeface="Söhne"/>
              </a:rPr>
              <a:t>Filtering</a:t>
            </a:r>
            <a:r>
              <a:rPr lang="en-US" b="0" i="0" u="none" strike="noStrike" dirty="0">
                <a:solidFill>
                  <a:srgbClr val="D1D5DB"/>
                </a:solidFill>
                <a:effectLst/>
                <a:latin typeface="Söhne"/>
              </a:rPr>
              <a:t>:</a:t>
            </a:r>
          </a:p>
          <a:p>
            <a:pPr algn="l">
              <a:buFont typeface="Arial" panose="020B0604020202020204" pitchFamily="34" charset="0"/>
              <a:buChar char="•"/>
            </a:pPr>
            <a:r>
              <a:rPr lang="en-US" b="1" i="0" u="none" strike="noStrike" dirty="0">
                <a:solidFill>
                  <a:srgbClr val="D1D5DB"/>
                </a:solidFill>
                <a:effectLst/>
                <a:latin typeface="Söhne"/>
              </a:rPr>
              <a:t>Document Perspective</a:t>
            </a:r>
            <a:r>
              <a:rPr lang="en-US" b="0" i="0" u="none" strike="noStrike" dirty="0">
                <a:solidFill>
                  <a:srgbClr val="D1D5DB"/>
                </a:solidFill>
                <a:effectLst/>
                <a:latin typeface="Söhne"/>
              </a:rPr>
              <a:t>: As documents come into the system (e.g., new articles, emails), each one is immediately evaluated against a standing query or user profile to determine if it matches the criteria.</a:t>
            </a:r>
          </a:p>
          <a:p>
            <a:pPr algn="l">
              <a:buFont typeface="Arial" panose="020B0604020202020204" pitchFamily="34" charset="0"/>
              <a:buChar char="•"/>
            </a:pPr>
            <a:r>
              <a:rPr lang="en-US" b="1" i="0" u="none" strike="noStrike" dirty="0">
                <a:solidFill>
                  <a:srgbClr val="D1D5DB"/>
                </a:solidFill>
                <a:effectLst/>
                <a:latin typeface="Söhne"/>
              </a:rPr>
              <a:t>Query Perspective</a:t>
            </a:r>
            <a:r>
              <a:rPr lang="en-US" b="0" i="0" u="none" strike="noStrike" dirty="0">
                <a:solidFill>
                  <a:srgbClr val="D1D5DB"/>
                </a:solidFill>
                <a:effectLst/>
                <a:latin typeface="Söhne"/>
              </a:rPr>
              <a:t>: The "query" (or criteria) is persistent and continuously active. Instead of the system waiting for a new query, it always uses this standing query to evaluate incoming documents.</a:t>
            </a:r>
          </a:p>
          <a:p>
            <a:pPr algn="l"/>
            <a:r>
              <a:rPr lang="en-US" b="0" i="0" u="none" strike="noStrike" dirty="0">
                <a:solidFill>
                  <a:srgbClr val="D1D5DB"/>
                </a:solidFill>
                <a:effectLst/>
                <a:latin typeface="Söhne"/>
              </a:rPr>
              <a:t>So, the key difference is the persistence and proactiveness of the query in filtering, and the spontaneity and reactivity of the query in ad hoc retrieval.</a:t>
            </a:r>
          </a:p>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14</a:t>
            </a:fld>
            <a:endParaRPr lang="en-US" altLang="en-US"/>
          </a:p>
        </p:txBody>
      </p:sp>
    </p:spTree>
    <p:extLst>
      <p:ext uri="{BB962C8B-B14F-4D97-AF65-F5344CB8AC3E}">
        <p14:creationId xmlns:p14="http://schemas.microsoft.com/office/powerpoint/2010/main" val="203220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3AFE8-185F-9E43-BA63-5DE85A451C21}" type="slidenum">
              <a:rPr lang="en-US" altLang="en-US" smtClean="0"/>
              <a:pPr/>
              <a:t>16</a:t>
            </a:fld>
            <a:endParaRPr lang="en-US" altLang="en-US"/>
          </a:p>
        </p:txBody>
      </p:sp>
    </p:spTree>
    <p:extLst>
      <p:ext uri="{BB962C8B-B14F-4D97-AF65-F5344CB8AC3E}">
        <p14:creationId xmlns:p14="http://schemas.microsoft.com/office/powerpoint/2010/main" val="291296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47400012"/>
      </p:ext>
    </p:extLst>
  </p:cSld>
  <p:clrMapOvr>
    <a:masterClrMapping/>
  </p:clrMapOvr>
  <p:transition>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9429517"/>
      </p:ext>
    </p:extLst>
  </p:cSld>
  <p:clrMapOvr>
    <a:masterClrMapping/>
  </p:clrMapOvr>
  <p:transition>
    <p:split orient="vert"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155110"/>
      </p:ext>
    </p:extLst>
  </p:cSld>
  <p:clrMapOvr>
    <a:masterClrMapping/>
  </p:clrMapOvr>
  <p:transition>
    <p:split orient="vert"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0741588"/>
      </p:ext>
    </p:extLst>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036383"/>
      </p:ext>
    </p:extLst>
  </p:cSld>
  <p:clrMapOvr>
    <a:masterClrMapping/>
  </p:clrMapOvr>
  <p:transition>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45615712"/>
      </p:ext>
    </p:extLst>
  </p:cSld>
  <p:clrMapOvr>
    <a:masterClrMapping/>
  </p:clrMapOvr>
  <p:transition>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959273"/>
      </p:ext>
    </p:extLst>
  </p:cSld>
  <p:clrMapOvr>
    <a:masterClrMapping/>
  </p:clrMapOvr>
  <p:transition>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9096962"/>
      </p:ext>
    </p:extLst>
  </p:cSld>
  <p:clrMapOvr>
    <a:masterClrMapping/>
  </p:clrMapOvr>
  <p:transition>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20874763"/>
      </p:ext>
    </p:extLst>
  </p:cSld>
  <p:clrMapOvr>
    <a:masterClrMapping/>
  </p:clrMapOvr>
  <p:transition>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989550"/>
      </p:ext>
    </p:extLst>
  </p:cSld>
  <p:clrMapOvr>
    <a:masterClrMapping/>
  </p:clrMapOvr>
  <p:transition>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5819122"/>
      </p:ext>
    </p:extLst>
  </p:cSld>
  <p:clrMapOvr>
    <a:masterClrMapping/>
  </p:clrMapOvr>
  <p:transition>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3890451"/>
      </p:ext>
    </p:extLst>
  </p:cSld>
  <p:clrMapOvr>
    <a:masterClrMapping/>
  </p:clrMapOvr>
  <p:transition>
    <p:split orient="vert"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DB289AA3-B5D2-1228-4EBE-1AAC029FC94C}"/>
              </a:ext>
            </a:extLst>
          </p:cNvPr>
          <p:cNvGrpSpPr>
            <a:grpSpLocks/>
          </p:cNvGrpSpPr>
          <p:nvPr userDrawn="1"/>
        </p:nvGrpSpPr>
        <p:grpSpPr bwMode="auto">
          <a:xfrm>
            <a:off x="0" y="0"/>
            <a:ext cx="9144000" cy="6858000"/>
            <a:chOff x="0" y="0"/>
            <a:chExt cx="5760" cy="4320"/>
          </a:xfrm>
        </p:grpSpPr>
        <p:pic>
          <p:nvPicPr>
            <p:cNvPr id="1029" name="Picture 8" descr="logo2">
              <a:extLst>
                <a:ext uri="{FF2B5EF4-FFF2-40B4-BE49-F238E27FC236}">
                  <a16:creationId xmlns:a16="http://schemas.microsoft.com/office/drawing/2014/main" id="{D39ABFEB-BA53-2851-0111-D5D48013DE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92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rightlogo">
              <a:extLst>
                <a:ext uri="{FF2B5EF4-FFF2-40B4-BE49-F238E27FC236}">
                  <a16:creationId xmlns:a16="http://schemas.microsoft.com/office/drawing/2014/main" id="{0B494F21-5183-C8AE-B447-63D28539AF5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0"/>
              <a:ext cx="187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a:extLst>
                <a:ext uri="{FF2B5EF4-FFF2-40B4-BE49-F238E27FC236}">
                  <a16:creationId xmlns:a16="http://schemas.microsoft.com/office/drawing/2014/main" id="{4389CF52-8E03-8BB6-61BE-011C74F3905D}"/>
                </a:ext>
              </a:extLst>
            </p:cNvPr>
            <p:cNvSpPr>
              <a:spLocks noChangeArrowheads="1"/>
            </p:cNvSpPr>
            <p:nvPr/>
          </p:nvSpPr>
          <p:spPr bwMode="auto">
            <a:xfrm>
              <a:off x="0" y="4128"/>
              <a:ext cx="5760" cy="192"/>
            </a:xfrm>
            <a:prstGeom prst="rect">
              <a:avLst/>
            </a:prstGeom>
            <a:gradFill rotWithShape="1">
              <a:gsLst>
                <a:gs pos="0">
                  <a:srgbClr val="FFFFFF"/>
                </a:gs>
                <a:gs pos="100000">
                  <a:srgbClr val="FF7C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027" name="Text Box 11">
            <a:extLst>
              <a:ext uri="{FF2B5EF4-FFF2-40B4-BE49-F238E27FC236}">
                <a16:creationId xmlns:a16="http://schemas.microsoft.com/office/drawing/2014/main" id="{D8E9A443-ACC1-DEEE-300F-9C31F51EA4FF}"/>
              </a:ext>
            </a:extLst>
          </p:cNvPr>
          <p:cNvSpPr txBox="1">
            <a:spLocks noChangeArrowheads="1"/>
          </p:cNvSpPr>
          <p:nvPr userDrawn="1"/>
        </p:nvSpPr>
        <p:spPr bwMode="auto">
          <a:xfrm>
            <a:off x="1219200" y="2667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pic>
        <p:nvPicPr>
          <p:cNvPr id="1028" name="Picture 12" descr="logo">
            <a:extLst>
              <a:ext uri="{FF2B5EF4-FFF2-40B4-BE49-F238E27FC236}">
                <a16:creationId xmlns:a16="http://schemas.microsoft.com/office/drawing/2014/main" id="{A6CF476B-D868-2A3F-BDC7-2C7807A3334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99425" y="5740400"/>
            <a:ext cx="1044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plit orient="vert"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memphis.edu/~vrus/teaching/ir-websearch/" TargetMode="External"/><Relationship Id="rId2" Type="http://schemas.openxmlformats.org/officeDocument/2006/relationships/hyperlink" Target="mailto:vrus@memphis.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3.e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EC5E5C-EFCD-E620-4DC0-E624BFD66E65}"/>
              </a:ext>
            </a:extLst>
          </p:cNvPr>
          <p:cNvSpPr>
            <a:spLocks noGrp="1" noChangeArrowheads="1"/>
          </p:cNvSpPr>
          <p:nvPr>
            <p:ph type="title"/>
          </p:nvPr>
        </p:nvSpPr>
        <p:spPr bwMode="auto">
          <a:xfrm>
            <a:off x="685800" y="827088"/>
            <a:ext cx="7988300" cy="248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a:t>Information Retrieval and Web Search</a:t>
            </a:r>
          </a:p>
        </p:txBody>
      </p:sp>
      <p:sp>
        <p:nvSpPr>
          <p:cNvPr id="3075" name="Rectangle 3">
            <a:extLst>
              <a:ext uri="{FF2B5EF4-FFF2-40B4-BE49-F238E27FC236}">
                <a16:creationId xmlns:a16="http://schemas.microsoft.com/office/drawing/2014/main" id="{F15BD416-0180-4FBE-8B71-61653880CB5E}"/>
              </a:ext>
            </a:extLst>
          </p:cNvPr>
          <p:cNvSpPr>
            <a:spLocks noGrp="1" noChangeArrowheads="1"/>
          </p:cNvSpPr>
          <p:nvPr>
            <p:ph type="body" idx="1"/>
          </p:nvPr>
        </p:nvSpPr>
        <p:spPr bwMode="auto">
          <a:xfrm>
            <a:off x="850900" y="3492500"/>
            <a:ext cx="7772400" cy="2552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Tx/>
              <a:buNone/>
            </a:pPr>
            <a:r>
              <a:rPr lang="en-US" altLang="en-US" b="1">
                <a:solidFill>
                  <a:schemeClr val="accent2"/>
                </a:solidFill>
              </a:rPr>
              <a:t>Vasile Rus, PhD</a:t>
            </a:r>
          </a:p>
          <a:p>
            <a:pPr algn="ctr" eaLnBrk="1" hangingPunct="1">
              <a:buFontTx/>
              <a:buNone/>
            </a:pPr>
            <a:r>
              <a:rPr lang="en-US" altLang="en-US">
                <a:solidFill>
                  <a:schemeClr val="accent2"/>
                </a:solidFill>
                <a:hlinkClick r:id="rId2"/>
              </a:rPr>
              <a:t>vrus@memphis.edu</a:t>
            </a:r>
            <a:endParaRPr lang="en-US" altLang="en-US">
              <a:solidFill>
                <a:schemeClr val="accent2"/>
              </a:solidFill>
            </a:endParaRPr>
          </a:p>
          <a:p>
            <a:pPr algn="ctr" eaLnBrk="1" hangingPunct="1">
              <a:buFontTx/>
              <a:buNone/>
            </a:pPr>
            <a:r>
              <a:rPr lang="en-US" altLang="en-US">
                <a:solidFill>
                  <a:schemeClr val="accent2"/>
                </a:solidFill>
                <a:hlinkClick r:id="rId3"/>
              </a:rPr>
              <a:t>www.cs.memphis.edu/~vrus/teaching/ir-websearch/</a:t>
            </a:r>
            <a:r>
              <a:rPr lang="en-US" altLang="en-US">
                <a:solidFill>
                  <a:schemeClr val="accent2"/>
                </a:solidFill>
              </a:rPr>
              <a:t> </a:t>
            </a:r>
          </a:p>
        </p:txBody>
      </p:sp>
    </p:spTree>
  </p:cSld>
  <p:clrMapOvr>
    <a:masterClrMapping/>
  </p:clrMapOvr>
  <p:transition>
    <p:split orient="ver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043C798-9AAA-34F3-E0D7-8207AF5C8266}"/>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Retrieval Tasks</a:t>
            </a:r>
          </a:p>
        </p:txBody>
      </p:sp>
      <p:sp>
        <p:nvSpPr>
          <p:cNvPr id="12291" name="Rectangle 3">
            <a:extLst>
              <a:ext uri="{FF2B5EF4-FFF2-40B4-BE49-F238E27FC236}">
                <a16:creationId xmlns:a16="http://schemas.microsoft.com/office/drawing/2014/main" id="{AF4D22B0-2BA7-EF4A-FB49-B1478C8F820C}"/>
              </a:ext>
            </a:extLst>
          </p:cNvPr>
          <p:cNvSpPr>
            <a:spLocks noChangeArrowheads="1"/>
          </p:cNvSpPr>
          <p:nvPr>
            <p:ph type="body" idx="1"/>
          </p:nvPr>
        </p:nvSpPr>
        <p:spPr bwMode="auto">
          <a:xfrm>
            <a:off x="471488" y="1165225"/>
            <a:ext cx="8229600" cy="45259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solidFill>
                  <a:srgbClr val="FF0000"/>
                </a:solidFill>
              </a:rPr>
              <a:t>Ad hoc retrieval</a:t>
            </a:r>
            <a:r>
              <a:rPr lang="en-US" altLang="en-US" dirty="0"/>
              <a:t>: Fixed document corpus, varied queries.</a:t>
            </a:r>
          </a:p>
          <a:p>
            <a:pPr eaLnBrk="1" hangingPunct="1"/>
            <a:r>
              <a:rPr lang="en-US" altLang="en-US" dirty="0">
                <a:solidFill>
                  <a:srgbClr val="FF0000"/>
                </a:solidFill>
              </a:rPr>
              <a:t>Filtering</a:t>
            </a:r>
            <a:r>
              <a:rPr lang="en-US" altLang="en-US" dirty="0"/>
              <a:t>: Fixed query, continuous document stream.</a:t>
            </a:r>
          </a:p>
          <a:p>
            <a:pPr lvl="1" eaLnBrk="1" hangingPunct="1"/>
            <a:r>
              <a:rPr lang="en-US" altLang="en-US" dirty="0"/>
              <a:t>User Profile: A model of relative static preferences.</a:t>
            </a:r>
          </a:p>
          <a:p>
            <a:pPr lvl="1" eaLnBrk="1" hangingPunct="1"/>
            <a:r>
              <a:rPr lang="en-US" altLang="en-US" dirty="0"/>
              <a:t>Binary decision of relevant/not-relevant.</a:t>
            </a:r>
          </a:p>
          <a:p>
            <a:pPr eaLnBrk="1" hangingPunct="1"/>
            <a:r>
              <a:rPr lang="en-US" altLang="en-US" dirty="0">
                <a:solidFill>
                  <a:srgbClr val="FF0000"/>
                </a:solidFill>
              </a:rPr>
              <a:t>Routing</a:t>
            </a:r>
            <a:r>
              <a:rPr lang="en-US" altLang="en-US" dirty="0"/>
              <a:t>: Same as filtering but continuously supply ranked lists rather than binary filtering.</a:t>
            </a:r>
          </a:p>
        </p:txBody>
      </p:sp>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6B1C632-796D-56D1-D8E7-2B7B2F17648F}"/>
              </a:ext>
            </a:extLst>
          </p:cNvPr>
          <p:cNvSpPr>
            <a:spLocks noChangeArrowheads="1"/>
          </p:cNvSpPr>
          <p:nvPr/>
        </p:nvSpPr>
        <p:spPr bwMode="auto">
          <a:xfrm>
            <a:off x="1190625" y="206375"/>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IR  Models</a:t>
            </a:r>
            <a:endParaRPr lang="pt-BR" altLang="en-US" sz="6000">
              <a:solidFill>
                <a:schemeClr val="tx2"/>
              </a:solidFill>
            </a:endParaRPr>
          </a:p>
        </p:txBody>
      </p:sp>
      <p:grpSp>
        <p:nvGrpSpPr>
          <p:cNvPr id="13315" name="Group 3">
            <a:extLst>
              <a:ext uri="{FF2B5EF4-FFF2-40B4-BE49-F238E27FC236}">
                <a16:creationId xmlns:a16="http://schemas.microsoft.com/office/drawing/2014/main" id="{C1F9B7CF-86E6-F645-3BD9-881F74366D52}"/>
              </a:ext>
            </a:extLst>
          </p:cNvPr>
          <p:cNvGrpSpPr>
            <a:grpSpLocks/>
          </p:cNvGrpSpPr>
          <p:nvPr/>
        </p:nvGrpSpPr>
        <p:grpSpPr bwMode="auto">
          <a:xfrm>
            <a:off x="3051175" y="3643313"/>
            <a:ext cx="2574925" cy="1138237"/>
            <a:chOff x="6963" y="4062"/>
            <a:chExt cx="4853" cy="2133"/>
          </a:xfrm>
        </p:grpSpPr>
        <p:sp>
          <p:nvSpPr>
            <p:cNvPr id="13340" name="Text Box 4">
              <a:extLst>
                <a:ext uri="{FF2B5EF4-FFF2-40B4-BE49-F238E27FC236}">
                  <a16:creationId xmlns:a16="http://schemas.microsoft.com/office/drawing/2014/main" id="{AAD9E282-CC3F-5392-929A-938AC36689F6}"/>
                </a:ext>
              </a:extLst>
            </p:cNvPr>
            <p:cNvSpPr txBox="1">
              <a:spLocks noChangeAspect="1" noChangeArrowheads="1"/>
            </p:cNvSpPr>
            <p:nvPr/>
          </p:nvSpPr>
          <p:spPr bwMode="auto">
            <a:xfrm>
              <a:off x="6963" y="4822"/>
              <a:ext cx="4853" cy="1373"/>
            </a:xfrm>
            <a:prstGeom prst="rect">
              <a:avLst/>
            </a:prstGeom>
            <a:gradFill rotWithShape="0">
              <a:gsLst>
                <a:gs pos="0">
                  <a:srgbClr val="B9B9B9"/>
                </a:gs>
                <a:gs pos="50000">
                  <a:srgbClr val="FFFFFF"/>
                </a:gs>
                <a:gs pos="100000">
                  <a:srgbClr val="B9B9B9"/>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600"/>
                <a:t>Non-Overlapping Lists</a:t>
              </a:r>
            </a:p>
            <a:p>
              <a:r>
                <a:rPr lang="pt-BR" altLang="en-US" sz="1600"/>
                <a:t>Proximal Nodes</a:t>
              </a:r>
            </a:p>
          </p:txBody>
        </p:sp>
        <p:sp>
          <p:nvSpPr>
            <p:cNvPr id="13341" name="Text Box 5">
              <a:extLst>
                <a:ext uri="{FF2B5EF4-FFF2-40B4-BE49-F238E27FC236}">
                  <a16:creationId xmlns:a16="http://schemas.microsoft.com/office/drawing/2014/main" id="{BCE90F4C-CF0D-6789-BD97-D24468B5ECDA}"/>
                </a:ext>
              </a:extLst>
            </p:cNvPr>
            <p:cNvSpPr txBox="1">
              <a:spLocks noChangeAspect="1" noChangeArrowheads="1"/>
            </p:cNvSpPr>
            <p:nvPr/>
          </p:nvSpPr>
          <p:spPr bwMode="auto">
            <a:xfrm>
              <a:off x="6966" y="4062"/>
              <a:ext cx="4850" cy="7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Structured Models</a:t>
              </a:r>
              <a:endParaRPr lang="pt-BR" altLang="en-US" sz="1000"/>
            </a:p>
          </p:txBody>
        </p:sp>
      </p:grpSp>
      <p:sp>
        <p:nvSpPr>
          <p:cNvPr id="13316" name="Text Box 6">
            <a:extLst>
              <a:ext uri="{FF2B5EF4-FFF2-40B4-BE49-F238E27FC236}">
                <a16:creationId xmlns:a16="http://schemas.microsoft.com/office/drawing/2014/main" id="{25F8ECA2-6FC8-03F1-EF97-35751E5C816D}"/>
              </a:ext>
            </a:extLst>
          </p:cNvPr>
          <p:cNvSpPr txBox="1">
            <a:spLocks noChangeArrowheads="1"/>
          </p:cNvSpPr>
          <p:nvPr/>
        </p:nvSpPr>
        <p:spPr bwMode="auto">
          <a:xfrm>
            <a:off x="766763" y="2825750"/>
            <a:ext cx="1593850" cy="9810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800"/>
              <a:t>Retrieval: </a:t>
            </a:r>
          </a:p>
          <a:p>
            <a:r>
              <a:rPr lang="pt-BR" altLang="en-US" sz="1800"/>
              <a:t>     Adhoc</a:t>
            </a:r>
          </a:p>
          <a:p>
            <a:r>
              <a:rPr lang="pt-BR" altLang="en-US" sz="1800"/>
              <a:t>     Filtering</a:t>
            </a:r>
          </a:p>
        </p:txBody>
      </p:sp>
      <p:sp>
        <p:nvSpPr>
          <p:cNvPr id="13317" name="Text Box 7">
            <a:extLst>
              <a:ext uri="{FF2B5EF4-FFF2-40B4-BE49-F238E27FC236}">
                <a16:creationId xmlns:a16="http://schemas.microsoft.com/office/drawing/2014/main" id="{D479DF38-A648-2CE7-ED40-3CE5E1CA197C}"/>
              </a:ext>
            </a:extLst>
          </p:cNvPr>
          <p:cNvSpPr txBox="1">
            <a:spLocks noChangeAspect="1" noChangeArrowheads="1"/>
          </p:cNvSpPr>
          <p:nvPr/>
        </p:nvSpPr>
        <p:spPr bwMode="auto">
          <a:xfrm>
            <a:off x="766763" y="4781550"/>
            <a:ext cx="1593850" cy="4064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800"/>
              <a:t> Browsing</a:t>
            </a:r>
            <a:endParaRPr lang="pt-BR" altLang="en-US" sz="1600"/>
          </a:p>
        </p:txBody>
      </p:sp>
      <p:sp>
        <p:nvSpPr>
          <p:cNvPr id="13318" name="Text Box 8">
            <a:extLst>
              <a:ext uri="{FF2B5EF4-FFF2-40B4-BE49-F238E27FC236}">
                <a16:creationId xmlns:a16="http://schemas.microsoft.com/office/drawing/2014/main" id="{93D97F8C-D767-2865-8CFF-9777536910EC}"/>
              </a:ext>
            </a:extLst>
          </p:cNvPr>
          <p:cNvSpPr txBox="1">
            <a:spLocks noChangeAspect="1" noChangeArrowheads="1"/>
          </p:cNvSpPr>
          <p:nvPr/>
        </p:nvSpPr>
        <p:spPr bwMode="auto">
          <a:xfrm>
            <a:off x="304800" y="2586038"/>
            <a:ext cx="461963" cy="2824162"/>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800"/>
              <a:t>U</a:t>
            </a:r>
          </a:p>
          <a:p>
            <a:r>
              <a:rPr lang="pt-BR" altLang="en-US" sz="1800"/>
              <a:t> s</a:t>
            </a:r>
          </a:p>
          <a:p>
            <a:r>
              <a:rPr lang="pt-BR" altLang="en-US" sz="1800"/>
              <a:t> e</a:t>
            </a:r>
          </a:p>
          <a:p>
            <a:r>
              <a:rPr lang="pt-BR" altLang="en-US" sz="1800"/>
              <a:t> r </a:t>
            </a:r>
          </a:p>
          <a:p>
            <a:endParaRPr lang="pt-BR" altLang="en-US" sz="1800"/>
          </a:p>
          <a:p>
            <a:r>
              <a:rPr lang="pt-BR" altLang="en-US" sz="1800"/>
              <a:t> T</a:t>
            </a:r>
          </a:p>
          <a:p>
            <a:r>
              <a:rPr lang="pt-BR" altLang="en-US" sz="1800"/>
              <a:t> a</a:t>
            </a:r>
          </a:p>
          <a:p>
            <a:r>
              <a:rPr lang="pt-BR" altLang="en-US" sz="1800"/>
              <a:t> s</a:t>
            </a:r>
          </a:p>
          <a:p>
            <a:r>
              <a:rPr lang="pt-BR" altLang="en-US" sz="1800"/>
              <a:t> k</a:t>
            </a:r>
          </a:p>
        </p:txBody>
      </p:sp>
      <p:grpSp>
        <p:nvGrpSpPr>
          <p:cNvPr id="13319" name="Group 9">
            <a:extLst>
              <a:ext uri="{FF2B5EF4-FFF2-40B4-BE49-F238E27FC236}">
                <a16:creationId xmlns:a16="http://schemas.microsoft.com/office/drawing/2014/main" id="{1EAAAA90-F559-D161-F987-8CE19CC626EA}"/>
              </a:ext>
            </a:extLst>
          </p:cNvPr>
          <p:cNvGrpSpPr>
            <a:grpSpLocks/>
          </p:cNvGrpSpPr>
          <p:nvPr/>
        </p:nvGrpSpPr>
        <p:grpSpPr bwMode="auto">
          <a:xfrm>
            <a:off x="3051175" y="1844675"/>
            <a:ext cx="1793875" cy="1416050"/>
            <a:chOff x="6028" y="5780"/>
            <a:chExt cx="3381" cy="2655"/>
          </a:xfrm>
        </p:grpSpPr>
        <p:sp>
          <p:nvSpPr>
            <p:cNvPr id="13338" name="Text Box 10">
              <a:extLst>
                <a:ext uri="{FF2B5EF4-FFF2-40B4-BE49-F238E27FC236}">
                  <a16:creationId xmlns:a16="http://schemas.microsoft.com/office/drawing/2014/main" id="{76F379FF-E27F-7C13-B022-01C2166DDF27}"/>
                </a:ext>
              </a:extLst>
            </p:cNvPr>
            <p:cNvSpPr txBox="1">
              <a:spLocks noChangeArrowheads="1"/>
            </p:cNvSpPr>
            <p:nvPr/>
          </p:nvSpPr>
          <p:spPr bwMode="auto">
            <a:xfrm>
              <a:off x="6028" y="5780"/>
              <a:ext cx="3381" cy="7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Classic Models</a:t>
              </a:r>
              <a:endParaRPr lang="pt-BR" altLang="en-US" sz="1000"/>
            </a:p>
          </p:txBody>
        </p:sp>
        <p:sp>
          <p:nvSpPr>
            <p:cNvPr id="13339" name="Text Box 11">
              <a:extLst>
                <a:ext uri="{FF2B5EF4-FFF2-40B4-BE49-F238E27FC236}">
                  <a16:creationId xmlns:a16="http://schemas.microsoft.com/office/drawing/2014/main" id="{C5E0E9D2-1F69-4165-F090-A767F4815740}"/>
                </a:ext>
              </a:extLst>
            </p:cNvPr>
            <p:cNvSpPr txBox="1">
              <a:spLocks noChangeArrowheads="1"/>
            </p:cNvSpPr>
            <p:nvPr/>
          </p:nvSpPr>
          <p:spPr bwMode="auto">
            <a:xfrm>
              <a:off x="6028" y="6514"/>
              <a:ext cx="3381" cy="1921"/>
            </a:xfrm>
            <a:prstGeom prst="rect">
              <a:avLst/>
            </a:prstGeom>
            <a:gradFill rotWithShape="0">
              <a:gsLst>
                <a:gs pos="0">
                  <a:srgbClr val="D1D1D1"/>
                </a:gs>
                <a:gs pos="50000">
                  <a:srgbClr val="FFFFFF"/>
                </a:gs>
                <a:gs pos="100000">
                  <a:srgbClr val="D1D1D1"/>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boolean</a:t>
              </a:r>
            </a:p>
            <a:p>
              <a:r>
                <a:rPr lang="pt-BR" altLang="en-US" sz="1600"/>
                <a:t>   vector</a:t>
              </a:r>
            </a:p>
            <a:p>
              <a:r>
                <a:rPr lang="pt-BR" altLang="en-US" sz="1600"/>
                <a:t>   probabilistic</a:t>
              </a:r>
              <a:endParaRPr lang="pt-BR" altLang="en-US" sz="1000"/>
            </a:p>
          </p:txBody>
        </p:sp>
      </p:grpSp>
      <p:grpSp>
        <p:nvGrpSpPr>
          <p:cNvPr id="13320" name="Group 12">
            <a:extLst>
              <a:ext uri="{FF2B5EF4-FFF2-40B4-BE49-F238E27FC236}">
                <a16:creationId xmlns:a16="http://schemas.microsoft.com/office/drawing/2014/main" id="{2EB3FAAC-CBC8-09DD-C94D-E646F92B8B01}"/>
              </a:ext>
            </a:extLst>
          </p:cNvPr>
          <p:cNvGrpSpPr>
            <a:grpSpLocks/>
          </p:cNvGrpSpPr>
          <p:nvPr/>
        </p:nvGrpSpPr>
        <p:grpSpPr bwMode="auto">
          <a:xfrm>
            <a:off x="6400800" y="990600"/>
            <a:ext cx="2135188" cy="1060450"/>
            <a:chOff x="771" y="3637"/>
            <a:chExt cx="4024" cy="1987"/>
          </a:xfrm>
        </p:grpSpPr>
        <p:sp>
          <p:nvSpPr>
            <p:cNvPr id="13336" name="Text Box 13">
              <a:extLst>
                <a:ext uri="{FF2B5EF4-FFF2-40B4-BE49-F238E27FC236}">
                  <a16:creationId xmlns:a16="http://schemas.microsoft.com/office/drawing/2014/main" id="{29C13C74-98F7-6C0C-F6DB-F0E4DE1F06A5}"/>
                </a:ext>
              </a:extLst>
            </p:cNvPr>
            <p:cNvSpPr txBox="1">
              <a:spLocks noChangeAspect="1" noChangeArrowheads="1"/>
            </p:cNvSpPr>
            <p:nvPr/>
          </p:nvSpPr>
          <p:spPr bwMode="auto">
            <a:xfrm>
              <a:off x="771" y="3637"/>
              <a:ext cx="4024" cy="7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Set Theoretic</a:t>
              </a:r>
              <a:endParaRPr lang="pt-BR" altLang="en-US" sz="1000"/>
            </a:p>
          </p:txBody>
        </p:sp>
        <p:sp>
          <p:nvSpPr>
            <p:cNvPr id="13337" name="Text Box 14">
              <a:extLst>
                <a:ext uri="{FF2B5EF4-FFF2-40B4-BE49-F238E27FC236}">
                  <a16:creationId xmlns:a16="http://schemas.microsoft.com/office/drawing/2014/main" id="{174D02DA-8B93-739C-3D34-65E957047285}"/>
                </a:ext>
              </a:extLst>
            </p:cNvPr>
            <p:cNvSpPr txBox="1">
              <a:spLocks noChangeAspect="1" noChangeArrowheads="1"/>
            </p:cNvSpPr>
            <p:nvPr/>
          </p:nvSpPr>
          <p:spPr bwMode="auto">
            <a:xfrm>
              <a:off x="771" y="4397"/>
              <a:ext cx="4024" cy="1227"/>
            </a:xfrm>
            <a:prstGeom prst="rect">
              <a:avLst/>
            </a:prstGeom>
            <a:gradFill rotWithShape="0">
              <a:gsLst>
                <a:gs pos="0">
                  <a:srgbClr val="D1D1D1"/>
                </a:gs>
                <a:gs pos="50000">
                  <a:srgbClr val="FFFFFF"/>
                </a:gs>
                <a:gs pos="100000">
                  <a:srgbClr val="D1D1D1"/>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noProof="1"/>
                <a:t> </a:t>
              </a:r>
              <a:r>
                <a:rPr lang="en-US" altLang="en-US" sz="1600" noProof="1"/>
                <a:t>Fuzzy</a:t>
              </a:r>
            </a:p>
            <a:p>
              <a:r>
                <a:rPr lang="en-US" altLang="en-US" sz="1600" noProof="1"/>
                <a:t> </a:t>
              </a:r>
              <a:r>
                <a:rPr lang="pt-BR" altLang="en-US" sz="1600"/>
                <a:t>Extended Boolean</a:t>
              </a:r>
              <a:endParaRPr lang="pt-BR" altLang="en-US" sz="1000"/>
            </a:p>
          </p:txBody>
        </p:sp>
      </p:grpSp>
      <p:grpSp>
        <p:nvGrpSpPr>
          <p:cNvPr id="13321" name="Group 15">
            <a:extLst>
              <a:ext uri="{FF2B5EF4-FFF2-40B4-BE49-F238E27FC236}">
                <a16:creationId xmlns:a16="http://schemas.microsoft.com/office/drawing/2014/main" id="{0AF3E041-A07B-BA87-0652-D0732E02B923}"/>
              </a:ext>
            </a:extLst>
          </p:cNvPr>
          <p:cNvGrpSpPr>
            <a:grpSpLocks/>
          </p:cNvGrpSpPr>
          <p:nvPr/>
        </p:nvGrpSpPr>
        <p:grpSpPr bwMode="auto">
          <a:xfrm>
            <a:off x="6400800" y="3806825"/>
            <a:ext cx="2286000" cy="1208088"/>
            <a:chOff x="257" y="6251"/>
            <a:chExt cx="4309" cy="2264"/>
          </a:xfrm>
        </p:grpSpPr>
        <p:sp>
          <p:nvSpPr>
            <p:cNvPr id="13334" name="Text Box 16">
              <a:extLst>
                <a:ext uri="{FF2B5EF4-FFF2-40B4-BE49-F238E27FC236}">
                  <a16:creationId xmlns:a16="http://schemas.microsoft.com/office/drawing/2014/main" id="{4D6709A4-C8B2-9B95-8BD8-4DB2CD9B5BE5}"/>
                </a:ext>
              </a:extLst>
            </p:cNvPr>
            <p:cNvSpPr txBox="1">
              <a:spLocks noChangeAspect="1" noChangeArrowheads="1"/>
            </p:cNvSpPr>
            <p:nvPr/>
          </p:nvSpPr>
          <p:spPr bwMode="auto">
            <a:xfrm>
              <a:off x="263" y="6251"/>
              <a:ext cx="4303" cy="7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600"/>
                <a:t> Probabilistic</a:t>
              </a:r>
              <a:endParaRPr lang="pt-BR" altLang="en-US" sz="1000"/>
            </a:p>
          </p:txBody>
        </p:sp>
        <p:sp>
          <p:nvSpPr>
            <p:cNvPr id="13335" name="Text Box 17">
              <a:extLst>
                <a:ext uri="{FF2B5EF4-FFF2-40B4-BE49-F238E27FC236}">
                  <a16:creationId xmlns:a16="http://schemas.microsoft.com/office/drawing/2014/main" id="{2B9909A8-F403-45C7-FFE9-940AF9392339}"/>
                </a:ext>
              </a:extLst>
            </p:cNvPr>
            <p:cNvSpPr txBox="1">
              <a:spLocks noChangeAspect="1" noChangeArrowheads="1"/>
            </p:cNvSpPr>
            <p:nvPr/>
          </p:nvSpPr>
          <p:spPr bwMode="auto">
            <a:xfrm>
              <a:off x="257" y="7011"/>
              <a:ext cx="4309" cy="1504"/>
            </a:xfrm>
            <a:prstGeom prst="rect">
              <a:avLst/>
            </a:prstGeom>
            <a:gradFill rotWithShape="0">
              <a:gsLst>
                <a:gs pos="0">
                  <a:srgbClr val="D1D1D1"/>
                </a:gs>
                <a:gs pos="50000">
                  <a:srgbClr val="FFFFFF"/>
                </a:gs>
                <a:gs pos="100000">
                  <a:srgbClr val="D1D1D1"/>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Inference Network </a:t>
              </a:r>
            </a:p>
            <a:p>
              <a:r>
                <a:rPr lang="pt-BR" altLang="en-US" sz="1600"/>
                <a:t> Belief Network</a:t>
              </a:r>
              <a:endParaRPr lang="pt-BR" altLang="en-US" sz="1000"/>
            </a:p>
          </p:txBody>
        </p:sp>
      </p:grpSp>
      <p:grpSp>
        <p:nvGrpSpPr>
          <p:cNvPr id="13322" name="Group 18">
            <a:extLst>
              <a:ext uri="{FF2B5EF4-FFF2-40B4-BE49-F238E27FC236}">
                <a16:creationId xmlns:a16="http://schemas.microsoft.com/office/drawing/2014/main" id="{89514A74-1608-2931-2874-0341A104C4D0}"/>
              </a:ext>
            </a:extLst>
          </p:cNvPr>
          <p:cNvGrpSpPr>
            <a:grpSpLocks/>
          </p:cNvGrpSpPr>
          <p:nvPr/>
        </p:nvGrpSpPr>
        <p:grpSpPr bwMode="auto">
          <a:xfrm>
            <a:off x="6397625" y="2236788"/>
            <a:ext cx="2286000" cy="1430337"/>
            <a:chOff x="257" y="2960"/>
            <a:chExt cx="4309" cy="2679"/>
          </a:xfrm>
        </p:grpSpPr>
        <p:sp>
          <p:nvSpPr>
            <p:cNvPr id="13332" name="Text Box 19">
              <a:extLst>
                <a:ext uri="{FF2B5EF4-FFF2-40B4-BE49-F238E27FC236}">
                  <a16:creationId xmlns:a16="http://schemas.microsoft.com/office/drawing/2014/main" id="{1A4C6507-0270-0C25-EEF4-25167AD59981}"/>
                </a:ext>
              </a:extLst>
            </p:cNvPr>
            <p:cNvSpPr txBox="1">
              <a:spLocks noChangeAspect="1" noChangeArrowheads="1"/>
            </p:cNvSpPr>
            <p:nvPr/>
          </p:nvSpPr>
          <p:spPr bwMode="auto">
            <a:xfrm>
              <a:off x="257" y="2960"/>
              <a:ext cx="4309" cy="7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Algebraic</a:t>
              </a:r>
              <a:endParaRPr lang="pt-BR" altLang="en-US" sz="1000"/>
            </a:p>
          </p:txBody>
        </p:sp>
        <p:sp>
          <p:nvSpPr>
            <p:cNvPr id="13333" name="Text Box 20">
              <a:extLst>
                <a:ext uri="{FF2B5EF4-FFF2-40B4-BE49-F238E27FC236}">
                  <a16:creationId xmlns:a16="http://schemas.microsoft.com/office/drawing/2014/main" id="{3B6B70CA-A587-6DB4-5416-D9100FEE79EC}"/>
                </a:ext>
              </a:extLst>
            </p:cNvPr>
            <p:cNvSpPr txBox="1">
              <a:spLocks noChangeAspect="1" noChangeArrowheads="1"/>
            </p:cNvSpPr>
            <p:nvPr/>
          </p:nvSpPr>
          <p:spPr bwMode="auto">
            <a:xfrm>
              <a:off x="263" y="3720"/>
              <a:ext cx="4303" cy="1919"/>
            </a:xfrm>
            <a:prstGeom prst="rect">
              <a:avLst/>
            </a:prstGeom>
            <a:gradFill rotWithShape="0">
              <a:gsLst>
                <a:gs pos="0">
                  <a:srgbClr val="D1D1D1"/>
                </a:gs>
                <a:gs pos="50000">
                  <a:srgbClr val="FFFFFF"/>
                </a:gs>
                <a:gs pos="100000">
                  <a:srgbClr val="D1D1D1"/>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Generalized Vector</a:t>
              </a:r>
            </a:p>
            <a:p>
              <a:r>
                <a:rPr lang="pt-BR" altLang="en-US" sz="1600"/>
                <a:t> Lat. Semantic Index</a:t>
              </a:r>
            </a:p>
            <a:p>
              <a:r>
                <a:rPr lang="pt-BR" altLang="en-US" sz="1600"/>
                <a:t> Neural Networks</a:t>
              </a:r>
              <a:endParaRPr lang="pt-BR" altLang="en-US" sz="1000"/>
            </a:p>
          </p:txBody>
        </p:sp>
      </p:grpSp>
      <p:grpSp>
        <p:nvGrpSpPr>
          <p:cNvPr id="13323" name="Group 21">
            <a:extLst>
              <a:ext uri="{FF2B5EF4-FFF2-40B4-BE49-F238E27FC236}">
                <a16:creationId xmlns:a16="http://schemas.microsoft.com/office/drawing/2014/main" id="{6D4183E5-C778-6C2B-D72E-C14958F9E0B5}"/>
              </a:ext>
            </a:extLst>
          </p:cNvPr>
          <p:cNvGrpSpPr>
            <a:grpSpLocks/>
          </p:cNvGrpSpPr>
          <p:nvPr/>
        </p:nvGrpSpPr>
        <p:grpSpPr bwMode="auto">
          <a:xfrm>
            <a:off x="3052763" y="5187950"/>
            <a:ext cx="2027237" cy="1446213"/>
            <a:chOff x="12622" y="9042"/>
            <a:chExt cx="3821" cy="2712"/>
          </a:xfrm>
        </p:grpSpPr>
        <p:sp>
          <p:nvSpPr>
            <p:cNvPr id="13330" name="Text Box 22">
              <a:extLst>
                <a:ext uri="{FF2B5EF4-FFF2-40B4-BE49-F238E27FC236}">
                  <a16:creationId xmlns:a16="http://schemas.microsoft.com/office/drawing/2014/main" id="{AB888E4A-5942-A4C2-B347-14D68555B273}"/>
                </a:ext>
              </a:extLst>
            </p:cNvPr>
            <p:cNvSpPr txBox="1">
              <a:spLocks noChangeAspect="1" noChangeArrowheads="1"/>
            </p:cNvSpPr>
            <p:nvPr/>
          </p:nvSpPr>
          <p:spPr bwMode="auto">
            <a:xfrm>
              <a:off x="12622" y="9042"/>
              <a:ext cx="3821" cy="7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600"/>
                <a:t>  Browsing</a:t>
              </a:r>
            </a:p>
          </p:txBody>
        </p:sp>
        <p:sp>
          <p:nvSpPr>
            <p:cNvPr id="13331" name="Text Box 23">
              <a:extLst>
                <a:ext uri="{FF2B5EF4-FFF2-40B4-BE49-F238E27FC236}">
                  <a16:creationId xmlns:a16="http://schemas.microsoft.com/office/drawing/2014/main" id="{276B6C11-6EE8-FB74-12ED-8D7C8169658D}"/>
                </a:ext>
              </a:extLst>
            </p:cNvPr>
            <p:cNvSpPr txBox="1">
              <a:spLocks noChangeAspect="1" noChangeArrowheads="1"/>
            </p:cNvSpPr>
            <p:nvPr/>
          </p:nvSpPr>
          <p:spPr bwMode="auto">
            <a:xfrm>
              <a:off x="12622" y="9802"/>
              <a:ext cx="3821" cy="1952"/>
            </a:xfrm>
            <a:prstGeom prst="rect">
              <a:avLst/>
            </a:prstGeom>
            <a:gradFill rotWithShape="0">
              <a:gsLst>
                <a:gs pos="0">
                  <a:srgbClr val="C1C1C1"/>
                </a:gs>
                <a:gs pos="50000">
                  <a:srgbClr val="FFFFFF"/>
                </a:gs>
                <a:gs pos="100000">
                  <a:srgbClr val="C1C1C1"/>
                </a:gs>
              </a:gsLst>
              <a:lin ang="5400000" scaled="1"/>
            </a:gra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000"/>
                <a:t> </a:t>
              </a:r>
              <a:r>
                <a:rPr lang="pt-BR" altLang="en-US" sz="1600"/>
                <a:t>Flat</a:t>
              </a:r>
            </a:p>
            <a:p>
              <a:r>
                <a:rPr lang="pt-BR" altLang="en-US" sz="1600"/>
                <a:t> Structure Guided</a:t>
              </a:r>
            </a:p>
            <a:p>
              <a:r>
                <a:rPr lang="pt-BR" altLang="en-US" sz="1600"/>
                <a:t> Hypertext</a:t>
              </a:r>
              <a:endParaRPr lang="pt-BR" altLang="en-US" sz="1000"/>
            </a:p>
          </p:txBody>
        </p:sp>
      </p:grpSp>
      <p:sp>
        <p:nvSpPr>
          <p:cNvPr id="13324" name="Line 24">
            <a:extLst>
              <a:ext uri="{FF2B5EF4-FFF2-40B4-BE49-F238E27FC236}">
                <a16:creationId xmlns:a16="http://schemas.microsoft.com/office/drawing/2014/main" id="{F6CCB3D2-D46F-A36E-456C-049DC441CCA1}"/>
              </a:ext>
            </a:extLst>
          </p:cNvPr>
          <p:cNvSpPr>
            <a:spLocks noChangeShapeType="1"/>
          </p:cNvSpPr>
          <p:nvPr/>
        </p:nvSpPr>
        <p:spPr bwMode="auto">
          <a:xfrm flipV="1">
            <a:off x="4614863" y="1163638"/>
            <a:ext cx="1782762" cy="1268412"/>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5" name="Line 25">
            <a:extLst>
              <a:ext uri="{FF2B5EF4-FFF2-40B4-BE49-F238E27FC236}">
                <a16:creationId xmlns:a16="http://schemas.microsoft.com/office/drawing/2014/main" id="{9DB1DC0A-CEBE-E1D1-2CEE-A38B605C3AD6}"/>
              </a:ext>
            </a:extLst>
          </p:cNvPr>
          <p:cNvSpPr>
            <a:spLocks noChangeShapeType="1"/>
          </p:cNvSpPr>
          <p:nvPr/>
        </p:nvSpPr>
        <p:spPr bwMode="auto">
          <a:xfrm flipV="1">
            <a:off x="4614863" y="2432050"/>
            <a:ext cx="1782762" cy="211138"/>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6" name="Line 26">
            <a:extLst>
              <a:ext uri="{FF2B5EF4-FFF2-40B4-BE49-F238E27FC236}">
                <a16:creationId xmlns:a16="http://schemas.microsoft.com/office/drawing/2014/main" id="{61E12988-CFA6-42DD-F6D6-3000D11200B3}"/>
              </a:ext>
            </a:extLst>
          </p:cNvPr>
          <p:cNvSpPr>
            <a:spLocks noChangeShapeType="1"/>
          </p:cNvSpPr>
          <p:nvPr/>
        </p:nvSpPr>
        <p:spPr bwMode="auto">
          <a:xfrm>
            <a:off x="4756150" y="3040063"/>
            <a:ext cx="1641475" cy="911225"/>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7" name="Line 27">
            <a:extLst>
              <a:ext uri="{FF2B5EF4-FFF2-40B4-BE49-F238E27FC236}">
                <a16:creationId xmlns:a16="http://schemas.microsoft.com/office/drawing/2014/main" id="{19C8DC46-0C09-219D-B2A0-C947C91AA767}"/>
              </a:ext>
            </a:extLst>
          </p:cNvPr>
          <p:cNvSpPr>
            <a:spLocks noChangeShapeType="1"/>
          </p:cNvSpPr>
          <p:nvPr/>
        </p:nvSpPr>
        <p:spPr bwMode="auto">
          <a:xfrm flipV="1">
            <a:off x="2073275" y="2051050"/>
            <a:ext cx="977900" cy="989013"/>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8" name="Line 28">
            <a:extLst>
              <a:ext uri="{FF2B5EF4-FFF2-40B4-BE49-F238E27FC236}">
                <a16:creationId xmlns:a16="http://schemas.microsoft.com/office/drawing/2014/main" id="{FB01D904-FBEF-6359-8533-A1FD76C1C06F}"/>
              </a:ext>
            </a:extLst>
          </p:cNvPr>
          <p:cNvSpPr>
            <a:spLocks noChangeShapeType="1"/>
          </p:cNvSpPr>
          <p:nvPr/>
        </p:nvSpPr>
        <p:spPr bwMode="auto">
          <a:xfrm>
            <a:off x="2073275" y="3040063"/>
            <a:ext cx="977900" cy="766762"/>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9" name="Line 29">
            <a:extLst>
              <a:ext uri="{FF2B5EF4-FFF2-40B4-BE49-F238E27FC236}">
                <a16:creationId xmlns:a16="http://schemas.microsoft.com/office/drawing/2014/main" id="{11CFC84D-16A6-C0CD-FB08-9EFDF6172F88}"/>
              </a:ext>
            </a:extLst>
          </p:cNvPr>
          <p:cNvSpPr>
            <a:spLocks noChangeShapeType="1"/>
          </p:cNvSpPr>
          <p:nvPr/>
        </p:nvSpPr>
        <p:spPr bwMode="auto">
          <a:xfrm>
            <a:off x="2073275" y="5014913"/>
            <a:ext cx="977900" cy="395287"/>
          </a:xfrm>
          <a:prstGeom prst="line">
            <a:avLst/>
          </a:prstGeom>
          <a:noFill/>
          <a:ln w="25400">
            <a:solidFill>
              <a:srgbClr val="000000"/>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3AB718B-2DAF-171B-2AA0-9BC6FE2865AC}"/>
              </a:ext>
            </a:extLst>
          </p:cNvPr>
          <p:cNvSpPr>
            <a:spLocks noChangeArrowheads="1"/>
          </p:cNvSpPr>
          <p:nvPr/>
        </p:nvSpPr>
        <p:spPr bwMode="auto">
          <a:xfrm>
            <a:off x="1346200" y="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IR  Models</a:t>
            </a:r>
            <a:endParaRPr lang="pt-BR" altLang="en-US" sz="6000">
              <a:solidFill>
                <a:schemeClr val="tx2"/>
              </a:solidFill>
            </a:endParaRPr>
          </a:p>
        </p:txBody>
      </p:sp>
      <p:sp>
        <p:nvSpPr>
          <p:cNvPr id="14339" name="Rectangle 3">
            <a:extLst>
              <a:ext uri="{FF2B5EF4-FFF2-40B4-BE49-F238E27FC236}">
                <a16:creationId xmlns:a16="http://schemas.microsoft.com/office/drawing/2014/main" id="{B06996C7-D4A3-FE4D-C519-A7D79FBA4650}"/>
              </a:ext>
            </a:extLst>
          </p:cNvPr>
          <p:cNvSpPr>
            <a:spLocks noChangeArrowheads="1"/>
          </p:cNvSpPr>
          <p:nvPr/>
        </p:nvSpPr>
        <p:spPr bwMode="auto">
          <a:xfrm>
            <a:off x="457200" y="83820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2800"/>
              <a:t>The IR model, the logical view of the docs, and the retrieval task are distinct aspects of the system</a:t>
            </a:r>
            <a:endParaRPr lang="pt-BR" altLang="en-US" sz="3200"/>
          </a:p>
          <a:p>
            <a:pPr eaLnBrk="1" hangingPunct="1">
              <a:spcBef>
                <a:spcPct val="20000"/>
              </a:spcBef>
              <a:buFontTx/>
              <a:buChar char="•"/>
            </a:pPr>
            <a:endParaRPr lang="pt-BR" altLang="en-US" sz="3200"/>
          </a:p>
          <a:p>
            <a:pPr eaLnBrk="1" hangingPunct="1">
              <a:spcBef>
                <a:spcPct val="20000"/>
              </a:spcBef>
              <a:buFontTx/>
              <a:buChar char="•"/>
            </a:pPr>
            <a:endParaRPr lang="pt-BR" altLang="en-US" sz="3200"/>
          </a:p>
        </p:txBody>
      </p:sp>
      <p:graphicFrame>
        <p:nvGraphicFramePr>
          <p:cNvPr id="14340" name="Object 4">
            <a:extLst>
              <a:ext uri="{FF2B5EF4-FFF2-40B4-BE49-F238E27FC236}">
                <a16:creationId xmlns:a16="http://schemas.microsoft.com/office/drawing/2014/main" id="{39DC6DD1-37D6-3BAF-CAB8-448D5EB3421A}"/>
              </a:ext>
            </a:extLst>
          </p:cNvPr>
          <p:cNvGraphicFramePr>
            <a:graphicFrameLocks noChangeAspect="1"/>
          </p:cNvGraphicFramePr>
          <p:nvPr/>
        </p:nvGraphicFramePr>
        <p:xfrm>
          <a:off x="57150" y="1763713"/>
          <a:ext cx="8069263" cy="5094287"/>
        </p:xfrm>
        <a:graphic>
          <a:graphicData uri="http://schemas.openxmlformats.org/presentationml/2006/ole">
            <mc:AlternateContent xmlns:mc="http://schemas.openxmlformats.org/markup-compatibility/2006">
              <mc:Choice xmlns:v="urn:schemas-microsoft-com:vml" Requires="v">
                <p:oleObj name="Document" r:id="rId2" imgW="9880600" imgH="6286500" progId="Word.Document.8">
                  <p:embed/>
                </p:oleObj>
              </mc:Choice>
              <mc:Fallback>
                <p:oleObj name="Document" r:id="rId2" imgW="9880600" imgH="62865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763713"/>
                        <a:ext cx="8069263"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76DE2A1-D56C-CD58-E0B3-5F69859FBB3B}"/>
              </a:ext>
            </a:extLst>
          </p:cNvPr>
          <p:cNvSpPr>
            <a:spLocks noChangeArrowheads="1"/>
          </p:cNvSpPr>
          <p:nvPr/>
        </p:nvSpPr>
        <p:spPr bwMode="auto">
          <a:xfrm>
            <a:off x="1654175" y="276225"/>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Retrieval: Ad Hoc vs Filtering</a:t>
            </a:r>
            <a:endParaRPr lang="pt-BR" altLang="en-US" sz="6000">
              <a:solidFill>
                <a:schemeClr val="tx2"/>
              </a:solidFill>
            </a:endParaRPr>
          </a:p>
        </p:txBody>
      </p:sp>
      <p:sp>
        <p:nvSpPr>
          <p:cNvPr id="15363" name="Rectangle 3">
            <a:extLst>
              <a:ext uri="{FF2B5EF4-FFF2-40B4-BE49-F238E27FC236}">
                <a16:creationId xmlns:a16="http://schemas.microsoft.com/office/drawing/2014/main" id="{F89BD4C0-3F13-2EC7-4CDC-499847E7D34D}"/>
              </a:ext>
            </a:extLst>
          </p:cNvPr>
          <p:cNvSpPr>
            <a:spLocks noChangeArrowheads="1"/>
          </p:cNvSpPr>
          <p:nvPr/>
        </p:nvSpPr>
        <p:spPr bwMode="auto">
          <a:xfrm>
            <a:off x="457200" y="11430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3200"/>
              <a:t>Ad hoc retrieval:</a:t>
            </a:r>
          </a:p>
          <a:p>
            <a:pPr eaLnBrk="1" hangingPunct="1">
              <a:spcBef>
                <a:spcPct val="20000"/>
              </a:spcBef>
              <a:buFontTx/>
              <a:buChar char="•"/>
            </a:pPr>
            <a:endParaRPr lang="pt-BR" altLang="en-US" sz="3200"/>
          </a:p>
        </p:txBody>
      </p:sp>
      <p:sp>
        <p:nvSpPr>
          <p:cNvPr id="15364" name="Freeform 4">
            <a:extLst>
              <a:ext uri="{FF2B5EF4-FFF2-40B4-BE49-F238E27FC236}">
                <a16:creationId xmlns:a16="http://schemas.microsoft.com/office/drawing/2014/main" id="{A76A8116-B258-B72E-01A3-6C8F2020A00A}"/>
              </a:ext>
            </a:extLst>
          </p:cNvPr>
          <p:cNvSpPr>
            <a:spLocks/>
          </p:cNvSpPr>
          <p:nvPr/>
        </p:nvSpPr>
        <p:spPr bwMode="auto">
          <a:xfrm>
            <a:off x="1379538" y="1905000"/>
            <a:ext cx="5238750" cy="3660775"/>
          </a:xfrm>
          <a:custGeom>
            <a:avLst/>
            <a:gdLst>
              <a:gd name="T0" fmla="*/ 1355844063 w 3300"/>
              <a:gd name="T1" fmla="*/ 2147483646 h 2306"/>
              <a:gd name="T2" fmla="*/ 2058968450 w 3300"/>
              <a:gd name="T3" fmla="*/ 1902717175 h 2306"/>
              <a:gd name="T4" fmla="*/ 2147483646 w 3300"/>
              <a:gd name="T5" fmla="*/ 1328123138 h 2306"/>
              <a:gd name="T6" fmla="*/ 2147483646 w 3300"/>
              <a:gd name="T7" fmla="*/ 1093747813 h 2306"/>
              <a:gd name="T8" fmla="*/ 2147483646 w 3300"/>
              <a:gd name="T9" fmla="*/ 756046875 h 2306"/>
              <a:gd name="T10" fmla="*/ 2147483646 w 3300"/>
              <a:gd name="T11" fmla="*/ 312499375 h 2306"/>
              <a:gd name="T12" fmla="*/ 2147483646 w 3300"/>
              <a:gd name="T13" fmla="*/ 78124050 h 2306"/>
              <a:gd name="T14" fmla="*/ 2147483646 w 3300"/>
              <a:gd name="T15" fmla="*/ 0 h 2306"/>
              <a:gd name="T16" fmla="*/ 2147483646 w 3300"/>
              <a:gd name="T17" fmla="*/ 25201563 h 2306"/>
              <a:gd name="T18" fmla="*/ 2147483646 w 3300"/>
              <a:gd name="T19" fmla="*/ 131048125 h 2306"/>
              <a:gd name="T20" fmla="*/ 2147483646 w 3300"/>
              <a:gd name="T21" fmla="*/ 181451250 h 2306"/>
              <a:gd name="T22" fmla="*/ 2147483646 w 3300"/>
              <a:gd name="T23" fmla="*/ 156249688 h 2306"/>
              <a:gd name="T24" fmla="*/ 2147483646 w 3300"/>
              <a:gd name="T25" fmla="*/ 103325613 h 2306"/>
              <a:gd name="T26" fmla="*/ 2147483646 w 3300"/>
              <a:gd name="T27" fmla="*/ 131048125 h 2306"/>
              <a:gd name="T28" fmla="*/ 2147483646 w 3300"/>
              <a:gd name="T29" fmla="*/ 209172175 h 2306"/>
              <a:gd name="T30" fmla="*/ 2147483646 w 3300"/>
              <a:gd name="T31" fmla="*/ 259575300 h 2306"/>
              <a:gd name="T32" fmla="*/ 2147483646 w 3300"/>
              <a:gd name="T33" fmla="*/ 650200313 h 2306"/>
              <a:gd name="T34" fmla="*/ 2147483646 w 3300"/>
              <a:gd name="T35" fmla="*/ 1199594375 h 2306"/>
              <a:gd name="T36" fmla="*/ 2147483646 w 3300"/>
              <a:gd name="T37" fmla="*/ 1849794688 h 2306"/>
              <a:gd name="T38" fmla="*/ 2147483646 w 3300"/>
              <a:gd name="T39" fmla="*/ 2147483646 h 2306"/>
              <a:gd name="T40" fmla="*/ 2147483646 w 3300"/>
              <a:gd name="T41" fmla="*/ 2147483646 h 2306"/>
              <a:gd name="T42" fmla="*/ 2147483646 w 3300"/>
              <a:gd name="T43" fmla="*/ 2147483646 h 2306"/>
              <a:gd name="T44" fmla="*/ 2147483646 w 3300"/>
              <a:gd name="T45" fmla="*/ 2147483646 h 2306"/>
              <a:gd name="T46" fmla="*/ 2147483646 w 3300"/>
              <a:gd name="T47" fmla="*/ 2147483646 h 2306"/>
              <a:gd name="T48" fmla="*/ 2147483646 w 3300"/>
              <a:gd name="T49" fmla="*/ 2147483646 h 2306"/>
              <a:gd name="T50" fmla="*/ 2147483646 w 3300"/>
              <a:gd name="T51" fmla="*/ 2147483646 h 2306"/>
              <a:gd name="T52" fmla="*/ 2147483646 w 3300"/>
              <a:gd name="T53" fmla="*/ 2147483646 h 2306"/>
              <a:gd name="T54" fmla="*/ 2147483646 w 3300"/>
              <a:gd name="T55" fmla="*/ 2147483646 h 2306"/>
              <a:gd name="T56" fmla="*/ 2147483646 w 3300"/>
              <a:gd name="T57" fmla="*/ 2147483646 h 2306"/>
              <a:gd name="T58" fmla="*/ 2147483646 w 3300"/>
              <a:gd name="T59" fmla="*/ 2147483646 h 2306"/>
              <a:gd name="T60" fmla="*/ 2147483646 w 3300"/>
              <a:gd name="T61" fmla="*/ 2147483646 h 2306"/>
              <a:gd name="T62" fmla="*/ 2147483646 w 3300"/>
              <a:gd name="T63" fmla="*/ 2147483646 h 2306"/>
              <a:gd name="T64" fmla="*/ 2147483646 w 3300"/>
              <a:gd name="T65" fmla="*/ 2147483646 h 2306"/>
              <a:gd name="T66" fmla="*/ 2147483646 w 3300"/>
              <a:gd name="T67" fmla="*/ 2147483646 h 2306"/>
              <a:gd name="T68" fmla="*/ 2147483646 w 3300"/>
              <a:gd name="T69" fmla="*/ 2147483646 h 2306"/>
              <a:gd name="T70" fmla="*/ 1486892188 w 3300"/>
              <a:gd name="T71" fmla="*/ 2147483646 h 2306"/>
              <a:gd name="T72" fmla="*/ 1249997500 w 3300"/>
              <a:gd name="T73" fmla="*/ 2147483646 h 2306"/>
              <a:gd name="T74" fmla="*/ 1171871863 w 3300"/>
              <a:gd name="T75" fmla="*/ 2147483646 h 2306"/>
              <a:gd name="T76" fmla="*/ 390625013 w 3300"/>
              <a:gd name="T77" fmla="*/ 2147483646 h 2306"/>
              <a:gd name="T78" fmla="*/ 312499375 w 3300"/>
              <a:gd name="T79" fmla="*/ 2147483646 h 2306"/>
              <a:gd name="T80" fmla="*/ 0 w 3300"/>
              <a:gd name="T81" fmla="*/ 2147483646 h 2306"/>
              <a:gd name="T82" fmla="*/ 78124050 w 3300"/>
              <a:gd name="T83" fmla="*/ 2147483646 h 2306"/>
              <a:gd name="T84" fmla="*/ 259576888 w 3300"/>
              <a:gd name="T85" fmla="*/ 2147483646 h 2306"/>
              <a:gd name="T86" fmla="*/ 1015623763 w 3300"/>
              <a:gd name="T87" fmla="*/ 2147483646 h 2306"/>
              <a:gd name="T88" fmla="*/ 1093747813 w 3300"/>
              <a:gd name="T89" fmla="*/ 2147483646 h 2306"/>
              <a:gd name="T90" fmla="*/ 1355844063 w 3300"/>
              <a:gd name="T91" fmla="*/ 2147483646 h 2306"/>
              <a:gd name="T92" fmla="*/ 1355844063 w 3300"/>
              <a:gd name="T93" fmla="*/ 2147483646 h 23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00"/>
              <a:gd name="T142" fmla="*/ 0 h 2306"/>
              <a:gd name="T143" fmla="*/ 3300 w 3300"/>
              <a:gd name="T144" fmla="*/ 2306 h 230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00" h="2306">
                <a:moveTo>
                  <a:pt x="538" y="931"/>
                </a:moveTo>
                <a:cubicBezTo>
                  <a:pt x="611" y="759"/>
                  <a:pt x="521" y="923"/>
                  <a:pt x="817" y="755"/>
                </a:cubicBezTo>
                <a:cubicBezTo>
                  <a:pt x="869" y="725"/>
                  <a:pt x="958" y="576"/>
                  <a:pt x="993" y="527"/>
                </a:cubicBezTo>
                <a:cubicBezTo>
                  <a:pt x="1014" y="498"/>
                  <a:pt x="1094" y="443"/>
                  <a:pt x="1107" y="434"/>
                </a:cubicBezTo>
                <a:cubicBezTo>
                  <a:pt x="1327" y="279"/>
                  <a:pt x="1464" y="314"/>
                  <a:pt x="1769" y="300"/>
                </a:cubicBezTo>
                <a:cubicBezTo>
                  <a:pt x="1789" y="239"/>
                  <a:pt x="1796" y="186"/>
                  <a:pt x="1810" y="124"/>
                </a:cubicBezTo>
                <a:cubicBezTo>
                  <a:pt x="1817" y="92"/>
                  <a:pt x="1831" y="62"/>
                  <a:pt x="1841" y="31"/>
                </a:cubicBezTo>
                <a:cubicBezTo>
                  <a:pt x="1845" y="21"/>
                  <a:pt x="1852" y="0"/>
                  <a:pt x="1852" y="0"/>
                </a:cubicBezTo>
                <a:cubicBezTo>
                  <a:pt x="1928" y="3"/>
                  <a:pt x="2004" y="1"/>
                  <a:pt x="2079" y="10"/>
                </a:cubicBezTo>
                <a:cubicBezTo>
                  <a:pt x="2110" y="14"/>
                  <a:pt x="2132" y="43"/>
                  <a:pt x="2162" y="52"/>
                </a:cubicBezTo>
                <a:cubicBezTo>
                  <a:pt x="2192" y="61"/>
                  <a:pt x="2224" y="64"/>
                  <a:pt x="2255" y="72"/>
                </a:cubicBezTo>
                <a:cubicBezTo>
                  <a:pt x="2324" y="69"/>
                  <a:pt x="2393" y="71"/>
                  <a:pt x="2462" y="62"/>
                </a:cubicBezTo>
                <a:cubicBezTo>
                  <a:pt x="2474" y="60"/>
                  <a:pt x="2481" y="42"/>
                  <a:pt x="2493" y="41"/>
                </a:cubicBezTo>
                <a:cubicBezTo>
                  <a:pt x="2531" y="38"/>
                  <a:pt x="2569" y="48"/>
                  <a:pt x="2607" y="52"/>
                </a:cubicBezTo>
                <a:cubicBezTo>
                  <a:pt x="2621" y="62"/>
                  <a:pt x="2633" y="75"/>
                  <a:pt x="2648" y="83"/>
                </a:cubicBezTo>
                <a:cubicBezTo>
                  <a:pt x="2667" y="93"/>
                  <a:pt x="2710" y="103"/>
                  <a:pt x="2710" y="103"/>
                </a:cubicBezTo>
                <a:cubicBezTo>
                  <a:pt x="2774" y="150"/>
                  <a:pt x="2831" y="192"/>
                  <a:pt x="2876" y="258"/>
                </a:cubicBezTo>
                <a:cubicBezTo>
                  <a:pt x="2895" y="336"/>
                  <a:pt x="2915" y="446"/>
                  <a:pt x="3000" y="476"/>
                </a:cubicBezTo>
                <a:cubicBezTo>
                  <a:pt x="3041" y="560"/>
                  <a:pt x="3040" y="661"/>
                  <a:pt x="3093" y="734"/>
                </a:cubicBezTo>
                <a:cubicBezTo>
                  <a:pt x="3171" y="840"/>
                  <a:pt x="3117" y="779"/>
                  <a:pt x="3217" y="879"/>
                </a:cubicBezTo>
                <a:cubicBezTo>
                  <a:pt x="3227" y="889"/>
                  <a:pt x="3248" y="910"/>
                  <a:pt x="3248" y="910"/>
                </a:cubicBezTo>
                <a:cubicBezTo>
                  <a:pt x="3264" y="992"/>
                  <a:pt x="3272" y="1050"/>
                  <a:pt x="3279" y="1138"/>
                </a:cubicBezTo>
                <a:cubicBezTo>
                  <a:pt x="3276" y="1327"/>
                  <a:pt x="3300" y="1519"/>
                  <a:pt x="3269" y="1706"/>
                </a:cubicBezTo>
                <a:cubicBezTo>
                  <a:pt x="3263" y="1740"/>
                  <a:pt x="3078" y="1811"/>
                  <a:pt x="3041" y="1831"/>
                </a:cubicBezTo>
                <a:cubicBezTo>
                  <a:pt x="3012" y="1846"/>
                  <a:pt x="2958" y="1882"/>
                  <a:pt x="2958" y="1882"/>
                </a:cubicBezTo>
                <a:cubicBezTo>
                  <a:pt x="2694" y="1876"/>
                  <a:pt x="2527" y="1851"/>
                  <a:pt x="2286" y="1893"/>
                </a:cubicBezTo>
                <a:cubicBezTo>
                  <a:pt x="2266" y="1919"/>
                  <a:pt x="2257" y="1952"/>
                  <a:pt x="2234" y="1975"/>
                </a:cubicBezTo>
                <a:cubicBezTo>
                  <a:pt x="2193" y="2016"/>
                  <a:pt x="2141" y="2048"/>
                  <a:pt x="2100" y="2089"/>
                </a:cubicBezTo>
                <a:cubicBezTo>
                  <a:pt x="2008" y="2181"/>
                  <a:pt x="2115" y="2084"/>
                  <a:pt x="2017" y="2182"/>
                </a:cubicBezTo>
                <a:cubicBezTo>
                  <a:pt x="1983" y="2216"/>
                  <a:pt x="1925" y="2265"/>
                  <a:pt x="1883" y="2286"/>
                </a:cubicBezTo>
                <a:cubicBezTo>
                  <a:pt x="1863" y="2296"/>
                  <a:pt x="1820" y="2306"/>
                  <a:pt x="1820" y="2306"/>
                </a:cubicBezTo>
                <a:cubicBezTo>
                  <a:pt x="1696" y="2299"/>
                  <a:pt x="1572" y="2297"/>
                  <a:pt x="1448" y="2286"/>
                </a:cubicBezTo>
                <a:cubicBezTo>
                  <a:pt x="1348" y="2277"/>
                  <a:pt x="1273" y="2214"/>
                  <a:pt x="1189" y="2172"/>
                </a:cubicBezTo>
                <a:cubicBezTo>
                  <a:pt x="1182" y="2103"/>
                  <a:pt x="1180" y="2033"/>
                  <a:pt x="1169" y="1965"/>
                </a:cubicBezTo>
                <a:cubicBezTo>
                  <a:pt x="1149" y="1844"/>
                  <a:pt x="1013" y="1830"/>
                  <a:pt x="921" y="1820"/>
                </a:cubicBezTo>
                <a:cubicBezTo>
                  <a:pt x="811" y="1827"/>
                  <a:pt x="700" y="1828"/>
                  <a:pt x="590" y="1841"/>
                </a:cubicBezTo>
                <a:cubicBezTo>
                  <a:pt x="557" y="1845"/>
                  <a:pt x="527" y="1862"/>
                  <a:pt x="496" y="1872"/>
                </a:cubicBezTo>
                <a:cubicBezTo>
                  <a:pt x="486" y="1875"/>
                  <a:pt x="465" y="1882"/>
                  <a:pt x="465" y="1882"/>
                </a:cubicBezTo>
                <a:cubicBezTo>
                  <a:pt x="362" y="1879"/>
                  <a:pt x="257" y="1887"/>
                  <a:pt x="155" y="1872"/>
                </a:cubicBezTo>
                <a:cubicBezTo>
                  <a:pt x="138" y="1869"/>
                  <a:pt x="135" y="1844"/>
                  <a:pt x="124" y="1831"/>
                </a:cubicBezTo>
                <a:cubicBezTo>
                  <a:pt x="40" y="1734"/>
                  <a:pt x="17" y="1626"/>
                  <a:pt x="0" y="1500"/>
                </a:cubicBezTo>
                <a:cubicBezTo>
                  <a:pt x="10" y="1407"/>
                  <a:pt x="5" y="1310"/>
                  <a:pt x="31" y="1220"/>
                </a:cubicBezTo>
                <a:cubicBezTo>
                  <a:pt x="41" y="1187"/>
                  <a:pt x="79" y="1172"/>
                  <a:pt x="103" y="1148"/>
                </a:cubicBezTo>
                <a:cubicBezTo>
                  <a:pt x="196" y="1055"/>
                  <a:pt x="274" y="1037"/>
                  <a:pt x="403" y="1024"/>
                </a:cubicBezTo>
                <a:cubicBezTo>
                  <a:pt x="413" y="1020"/>
                  <a:pt x="424" y="1018"/>
                  <a:pt x="434" y="1013"/>
                </a:cubicBezTo>
                <a:cubicBezTo>
                  <a:pt x="474" y="990"/>
                  <a:pt x="501" y="967"/>
                  <a:pt x="538" y="941"/>
                </a:cubicBezTo>
                <a:cubicBezTo>
                  <a:pt x="574" y="915"/>
                  <a:pt x="584" y="915"/>
                  <a:pt x="538" y="931"/>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5365" name="Text Box 5">
            <a:extLst>
              <a:ext uri="{FF2B5EF4-FFF2-40B4-BE49-F238E27FC236}">
                <a16:creationId xmlns:a16="http://schemas.microsoft.com/office/drawing/2014/main" id="{4166AA7D-0FDD-9381-D1DC-B1DFC14C4863}"/>
              </a:ext>
            </a:extLst>
          </p:cNvPr>
          <p:cNvSpPr txBox="1">
            <a:spLocks noChangeArrowheads="1"/>
          </p:cNvSpPr>
          <p:nvPr/>
        </p:nvSpPr>
        <p:spPr bwMode="auto">
          <a:xfrm>
            <a:off x="3260725" y="3546475"/>
            <a:ext cx="181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bg2"/>
                </a:solidFill>
              </a:rPr>
              <a:t>Collection</a:t>
            </a:r>
          </a:p>
          <a:p>
            <a:r>
              <a:rPr lang="en-US" altLang="en-US" b="1">
                <a:solidFill>
                  <a:schemeClr val="bg2"/>
                </a:solidFill>
              </a:rPr>
              <a:t>“Fixed Size”</a:t>
            </a:r>
          </a:p>
        </p:txBody>
      </p:sp>
      <p:sp>
        <p:nvSpPr>
          <p:cNvPr id="15366" name="AutoShape 6">
            <a:extLst>
              <a:ext uri="{FF2B5EF4-FFF2-40B4-BE49-F238E27FC236}">
                <a16:creationId xmlns:a16="http://schemas.microsoft.com/office/drawing/2014/main" id="{45FC6A1F-ED00-98C6-BD28-5A671BDD37A8}"/>
              </a:ext>
            </a:extLst>
          </p:cNvPr>
          <p:cNvSpPr>
            <a:spLocks noChangeArrowheads="1"/>
          </p:cNvSpPr>
          <p:nvPr/>
        </p:nvSpPr>
        <p:spPr bwMode="auto">
          <a:xfrm>
            <a:off x="1524000" y="2438400"/>
            <a:ext cx="838200" cy="762000"/>
          </a:xfrm>
          <a:prstGeom prst="flowChartMagneticTap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Q2</a:t>
            </a:r>
          </a:p>
        </p:txBody>
      </p:sp>
      <p:sp>
        <p:nvSpPr>
          <p:cNvPr id="15367" name="AutoShape 7">
            <a:extLst>
              <a:ext uri="{FF2B5EF4-FFF2-40B4-BE49-F238E27FC236}">
                <a16:creationId xmlns:a16="http://schemas.microsoft.com/office/drawing/2014/main" id="{E98C2923-79E2-A701-7F6A-F09A2CE90BB8}"/>
              </a:ext>
            </a:extLst>
          </p:cNvPr>
          <p:cNvSpPr>
            <a:spLocks noChangeArrowheads="1"/>
          </p:cNvSpPr>
          <p:nvPr/>
        </p:nvSpPr>
        <p:spPr bwMode="auto">
          <a:xfrm>
            <a:off x="533400" y="3581400"/>
            <a:ext cx="838200" cy="762000"/>
          </a:xfrm>
          <a:prstGeom prst="flowChartMagneticTap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Q3</a:t>
            </a:r>
          </a:p>
        </p:txBody>
      </p:sp>
      <p:sp>
        <p:nvSpPr>
          <p:cNvPr id="15368" name="AutoShape 8">
            <a:extLst>
              <a:ext uri="{FF2B5EF4-FFF2-40B4-BE49-F238E27FC236}">
                <a16:creationId xmlns:a16="http://schemas.microsoft.com/office/drawing/2014/main" id="{E0642EFD-461B-771F-F27E-122F876859A5}"/>
              </a:ext>
            </a:extLst>
          </p:cNvPr>
          <p:cNvSpPr>
            <a:spLocks noChangeArrowheads="1"/>
          </p:cNvSpPr>
          <p:nvPr/>
        </p:nvSpPr>
        <p:spPr bwMode="auto">
          <a:xfrm>
            <a:off x="2514600" y="1676400"/>
            <a:ext cx="838200" cy="762000"/>
          </a:xfrm>
          <a:prstGeom prst="flowChartMagneticTap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Q1</a:t>
            </a:r>
          </a:p>
        </p:txBody>
      </p:sp>
      <p:sp>
        <p:nvSpPr>
          <p:cNvPr id="15369" name="AutoShape 9">
            <a:extLst>
              <a:ext uri="{FF2B5EF4-FFF2-40B4-BE49-F238E27FC236}">
                <a16:creationId xmlns:a16="http://schemas.microsoft.com/office/drawing/2014/main" id="{F342D96F-22A3-C38D-E879-427CF01AFB5C}"/>
              </a:ext>
            </a:extLst>
          </p:cNvPr>
          <p:cNvSpPr>
            <a:spLocks noChangeArrowheads="1"/>
          </p:cNvSpPr>
          <p:nvPr/>
        </p:nvSpPr>
        <p:spPr bwMode="auto">
          <a:xfrm>
            <a:off x="1143000" y="4876800"/>
            <a:ext cx="838200" cy="762000"/>
          </a:xfrm>
          <a:prstGeom prst="flowChartMagneticTap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Q4</a:t>
            </a:r>
          </a:p>
        </p:txBody>
      </p:sp>
      <p:sp>
        <p:nvSpPr>
          <p:cNvPr id="15370" name="AutoShape 10">
            <a:extLst>
              <a:ext uri="{FF2B5EF4-FFF2-40B4-BE49-F238E27FC236}">
                <a16:creationId xmlns:a16="http://schemas.microsoft.com/office/drawing/2014/main" id="{78D5ACA4-C852-9020-E69E-D371213B775B}"/>
              </a:ext>
            </a:extLst>
          </p:cNvPr>
          <p:cNvSpPr>
            <a:spLocks noChangeArrowheads="1"/>
          </p:cNvSpPr>
          <p:nvPr/>
        </p:nvSpPr>
        <p:spPr bwMode="auto">
          <a:xfrm>
            <a:off x="2438400" y="5181600"/>
            <a:ext cx="838200" cy="762000"/>
          </a:xfrm>
          <a:prstGeom prst="flowChartMagneticTap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Q5</a:t>
            </a:r>
          </a:p>
        </p:txBody>
      </p:sp>
    </p:spTree>
  </p:cSld>
  <p:clrMapOvr>
    <a:masterClrMapping/>
  </p:clrMapOvr>
  <p:transition>
    <p:split orient="ver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7E58AAE-6CF5-AE0D-C9D0-F40690BA5B95}"/>
              </a:ext>
            </a:extLst>
          </p:cNvPr>
          <p:cNvSpPr>
            <a:spLocks noChangeArrowheads="1"/>
          </p:cNvSpPr>
          <p:nvPr/>
        </p:nvSpPr>
        <p:spPr bwMode="auto">
          <a:xfrm>
            <a:off x="1479550" y="246063"/>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Retrieval: Ad Hoc vs Filtering</a:t>
            </a:r>
            <a:endParaRPr lang="pt-BR" altLang="en-US" sz="6000">
              <a:solidFill>
                <a:schemeClr val="tx2"/>
              </a:solidFill>
            </a:endParaRPr>
          </a:p>
        </p:txBody>
      </p:sp>
      <p:sp>
        <p:nvSpPr>
          <p:cNvPr id="16387" name="Rectangle 3">
            <a:extLst>
              <a:ext uri="{FF2B5EF4-FFF2-40B4-BE49-F238E27FC236}">
                <a16:creationId xmlns:a16="http://schemas.microsoft.com/office/drawing/2014/main" id="{73332E8A-A2A0-0944-E4A7-DDB2D3643618}"/>
              </a:ext>
            </a:extLst>
          </p:cNvPr>
          <p:cNvSpPr>
            <a:spLocks noChangeArrowheads="1"/>
          </p:cNvSpPr>
          <p:nvPr/>
        </p:nvSpPr>
        <p:spPr bwMode="auto">
          <a:xfrm>
            <a:off x="457200" y="9906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3200"/>
              <a:t>Filtering:</a:t>
            </a:r>
          </a:p>
          <a:p>
            <a:pPr eaLnBrk="1" hangingPunct="1">
              <a:spcBef>
                <a:spcPct val="20000"/>
              </a:spcBef>
              <a:buFontTx/>
              <a:buChar char="•"/>
            </a:pPr>
            <a:endParaRPr lang="pt-BR" altLang="en-US" sz="3200"/>
          </a:p>
        </p:txBody>
      </p:sp>
      <p:sp>
        <p:nvSpPr>
          <p:cNvPr id="16388" name="Rectangle 4">
            <a:extLst>
              <a:ext uri="{FF2B5EF4-FFF2-40B4-BE49-F238E27FC236}">
                <a16:creationId xmlns:a16="http://schemas.microsoft.com/office/drawing/2014/main" id="{D9BD3A5C-DBA1-86DE-2600-9A43FFAF63F9}"/>
              </a:ext>
            </a:extLst>
          </p:cNvPr>
          <p:cNvSpPr>
            <a:spLocks noChangeArrowheads="1"/>
          </p:cNvSpPr>
          <p:nvPr/>
        </p:nvSpPr>
        <p:spPr bwMode="auto">
          <a:xfrm>
            <a:off x="1524000" y="4876800"/>
            <a:ext cx="5867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89" name="Rectangle 5">
            <a:extLst>
              <a:ext uri="{FF2B5EF4-FFF2-40B4-BE49-F238E27FC236}">
                <a16:creationId xmlns:a16="http://schemas.microsoft.com/office/drawing/2014/main" id="{BCAB02AD-4465-DB40-B174-F0B336092D2A}"/>
              </a:ext>
            </a:extLst>
          </p:cNvPr>
          <p:cNvSpPr>
            <a:spLocks noChangeArrowheads="1"/>
          </p:cNvSpPr>
          <p:nvPr/>
        </p:nvSpPr>
        <p:spPr bwMode="auto">
          <a:xfrm>
            <a:off x="1905000" y="4876800"/>
            <a:ext cx="381000" cy="914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0" name="Rectangle 6">
            <a:extLst>
              <a:ext uri="{FF2B5EF4-FFF2-40B4-BE49-F238E27FC236}">
                <a16:creationId xmlns:a16="http://schemas.microsoft.com/office/drawing/2014/main" id="{FB4F6D47-5CB9-7278-6C45-FB1F6CA72F7E}"/>
              </a:ext>
            </a:extLst>
          </p:cNvPr>
          <p:cNvSpPr>
            <a:spLocks noChangeArrowheads="1"/>
          </p:cNvSpPr>
          <p:nvPr/>
        </p:nvSpPr>
        <p:spPr bwMode="auto">
          <a:xfrm>
            <a:off x="3048000" y="4876800"/>
            <a:ext cx="381000" cy="914400"/>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1" name="Rectangle 7">
            <a:extLst>
              <a:ext uri="{FF2B5EF4-FFF2-40B4-BE49-F238E27FC236}">
                <a16:creationId xmlns:a16="http://schemas.microsoft.com/office/drawing/2014/main" id="{1959E544-3729-7B1A-5555-EF842D6847FB}"/>
              </a:ext>
            </a:extLst>
          </p:cNvPr>
          <p:cNvSpPr>
            <a:spLocks noChangeArrowheads="1"/>
          </p:cNvSpPr>
          <p:nvPr/>
        </p:nvSpPr>
        <p:spPr bwMode="auto">
          <a:xfrm>
            <a:off x="3581400" y="4876800"/>
            <a:ext cx="762000" cy="914400"/>
          </a:xfrm>
          <a:prstGeom prst="rect">
            <a:avLst/>
          </a:prstGeom>
          <a:solidFill>
            <a:srgbClr val="9933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2" name="Rectangle 8">
            <a:extLst>
              <a:ext uri="{FF2B5EF4-FFF2-40B4-BE49-F238E27FC236}">
                <a16:creationId xmlns:a16="http://schemas.microsoft.com/office/drawing/2014/main" id="{CFB79F0D-64DC-3324-F154-0394F8D18DAE}"/>
              </a:ext>
            </a:extLst>
          </p:cNvPr>
          <p:cNvSpPr>
            <a:spLocks noChangeArrowheads="1"/>
          </p:cNvSpPr>
          <p:nvPr/>
        </p:nvSpPr>
        <p:spPr bwMode="auto">
          <a:xfrm>
            <a:off x="5410200" y="4876800"/>
            <a:ext cx="685800" cy="914400"/>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3" name="Rectangle 9">
            <a:extLst>
              <a:ext uri="{FF2B5EF4-FFF2-40B4-BE49-F238E27FC236}">
                <a16:creationId xmlns:a16="http://schemas.microsoft.com/office/drawing/2014/main" id="{180E91FF-3AFD-4B44-B23B-1A8B9AA63599}"/>
              </a:ext>
            </a:extLst>
          </p:cNvPr>
          <p:cNvSpPr>
            <a:spLocks noChangeArrowheads="1"/>
          </p:cNvSpPr>
          <p:nvPr/>
        </p:nvSpPr>
        <p:spPr bwMode="auto">
          <a:xfrm>
            <a:off x="5105400" y="4876800"/>
            <a:ext cx="381000" cy="914400"/>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4" name="Rectangle 10">
            <a:extLst>
              <a:ext uri="{FF2B5EF4-FFF2-40B4-BE49-F238E27FC236}">
                <a16:creationId xmlns:a16="http://schemas.microsoft.com/office/drawing/2014/main" id="{000565F1-BC8D-55BA-1567-E894554684EF}"/>
              </a:ext>
            </a:extLst>
          </p:cNvPr>
          <p:cNvSpPr>
            <a:spLocks noChangeArrowheads="1"/>
          </p:cNvSpPr>
          <p:nvPr/>
        </p:nvSpPr>
        <p:spPr bwMode="auto">
          <a:xfrm>
            <a:off x="4419600" y="4876800"/>
            <a:ext cx="381000" cy="914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5" name="Rectangle 11">
            <a:extLst>
              <a:ext uri="{FF2B5EF4-FFF2-40B4-BE49-F238E27FC236}">
                <a16:creationId xmlns:a16="http://schemas.microsoft.com/office/drawing/2014/main" id="{7CBFD442-6C9F-3E74-577A-57B460BA62FC}"/>
              </a:ext>
            </a:extLst>
          </p:cNvPr>
          <p:cNvSpPr>
            <a:spLocks noChangeArrowheads="1"/>
          </p:cNvSpPr>
          <p:nvPr/>
        </p:nvSpPr>
        <p:spPr bwMode="auto">
          <a:xfrm>
            <a:off x="6400800" y="4876800"/>
            <a:ext cx="381000" cy="914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6" name="AutoShape 12">
            <a:extLst>
              <a:ext uri="{FF2B5EF4-FFF2-40B4-BE49-F238E27FC236}">
                <a16:creationId xmlns:a16="http://schemas.microsoft.com/office/drawing/2014/main" id="{AD0E0F8B-0ACF-D422-9795-8033F9096563}"/>
              </a:ext>
            </a:extLst>
          </p:cNvPr>
          <p:cNvSpPr>
            <a:spLocks noChangeArrowheads="1"/>
          </p:cNvSpPr>
          <p:nvPr/>
        </p:nvSpPr>
        <p:spPr bwMode="auto">
          <a:xfrm>
            <a:off x="2590800" y="6019800"/>
            <a:ext cx="976313" cy="485775"/>
          </a:xfrm>
          <a:custGeom>
            <a:avLst/>
            <a:gdLst>
              <a:gd name="T0" fmla="*/ 1495963911 w 21600"/>
              <a:gd name="T1" fmla="*/ 0 h 21600"/>
              <a:gd name="T2" fmla="*/ 0 w 21600"/>
              <a:gd name="T3" fmla="*/ 122848202 h 21600"/>
              <a:gd name="T4" fmla="*/ 1495963911 w 21600"/>
              <a:gd name="T5" fmla="*/ 245695909 h 21600"/>
              <a:gd name="T6" fmla="*/ 1994617719 w 21600"/>
              <a:gd name="T7" fmla="*/ 12284820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6397" name="Text Box 13">
            <a:extLst>
              <a:ext uri="{FF2B5EF4-FFF2-40B4-BE49-F238E27FC236}">
                <a16:creationId xmlns:a16="http://schemas.microsoft.com/office/drawing/2014/main" id="{BB2C568C-F729-7BDE-26DB-69F24C7E6E19}"/>
              </a:ext>
            </a:extLst>
          </p:cNvPr>
          <p:cNvSpPr txBox="1">
            <a:spLocks noChangeArrowheads="1"/>
          </p:cNvSpPr>
          <p:nvPr/>
        </p:nvSpPr>
        <p:spPr bwMode="auto">
          <a:xfrm>
            <a:off x="3794125" y="5984875"/>
            <a:ext cx="274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Documents  Stream</a:t>
            </a:r>
          </a:p>
        </p:txBody>
      </p:sp>
      <p:sp>
        <p:nvSpPr>
          <p:cNvPr id="16398" name="AutoShape 14">
            <a:extLst>
              <a:ext uri="{FF2B5EF4-FFF2-40B4-BE49-F238E27FC236}">
                <a16:creationId xmlns:a16="http://schemas.microsoft.com/office/drawing/2014/main" id="{41930317-3F65-2E64-A74D-FF5F8F231D2E}"/>
              </a:ext>
            </a:extLst>
          </p:cNvPr>
          <p:cNvSpPr>
            <a:spLocks noChangeArrowheads="1"/>
          </p:cNvSpPr>
          <p:nvPr/>
        </p:nvSpPr>
        <p:spPr bwMode="auto">
          <a:xfrm>
            <a:off x="2286000" y="2895600"/>
            <a:ext cx="1295400" cy="838200"/>
          </a:xfrm>
          <a:prstGeom prst="wedgeRoundRectCallout">
            <a:avLst>
              <a:gd name="adj1" fmla="val -45588"/>
              <a:gd name="adj2" fmla="val 64583"/>
              <a:gd name="adj3" fmla="val 1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p>
        </p:txBody>
      </p:sp>
      <p:sp>
        <p:nvSpPr>
          <p:cNvPr id="16399" name="Text Box 15">
            <a:extLst>
              <a:ext uri="{FF2B5EF4-FFF2-40B4-BE49-F238E27FC236}">
                <a16:creationId xmlns:a16="http://schemas.microsoft.com/office/drawing/2014/main" id="{45FFC679-99BD-7B4B-BD7E-D4C39DB9F361}"/>
              </a:ext>
            </a:extLst>
          </p:cNvPr>
          <p:cNvSpPr txBox="1">
            <a:spLocks noChangeArrowheads="1"/>
          </p:cNvSpPr>
          <p:nvPr/>
        </p:nvSpPr>
        <p:spPr bwMode="auto">
          <a:xfrm>
            <a:off x="2362200" y="2895600"/>
            <a:ext cx="109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User  1</a:t>
            </a:r>
          </a:p>
          <a:p>
            <a:r>
              <a:rPr lang="en-US" altLang="en-US" b="1"/>
              <a:t>Profile</a:t>
            </a:r>
          </a:p>
        </p:txBody>
      </p:sp>
      <p:sp>
        <p:nvSpPr>
          <p:cNvPr id="16400" name="AutoShape 16">
            <a:extLst>
              <a:ext uri="{FF2B5EF4-FFF2-40B4-BE49-F238E27FC236}">
                <a16:creationId xmlns:a16="http://schemas.microsoft.com/office/drawing/2014/main" id="{811D6F5E-F353-621D-0062-91161858B974}"/>
              </a:ext>
            </a:extLst>
          </p:cNvPr>
          <p:cNvSpPr>
            <a:spLocks noChangeArrowheads="1"/>
          </p:cNvSpPr>
          <p:nvPr/>
        </p:nvSpPr>
        <p:spPr bwMode="auto">
          <a:xfrm>
            <a:off x="2286000" y="1447800"/>
            <a:ext cx="1295400" cy="838200"/>
          </a:xfrm>
          <a:prstGeom prst="wedgeRoundRectCallout">
            <a:avLst>
              <a:gd name="adj1" fmla="val -45588"/>
              <a:gd name="adj2" fmla="val 64583"/>
              <a:gd name="adj3" fmla="val 1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p>
        </p:txBody>
      </p:sp>
      <p:sp>
        <p:nvSpPr>
          <p:cNvPr id="16401" name="Text Box 17">
            <a:extLst>
              <a:ext uri="{FF2B5EF4-FFF2-40B4-BE49-F238E27FC236}">
                <a16:creationId xmlns:a16="http://schemas.microsoft.com/office/drawing/2014/main" id="{AB86FD78-69A7-7B54-4E16-6397483AC213}"/>
              </a:ext>
            </a:extLst>
          </p:cNvPr>
          <p:cNvSpPr txBox="1">
            <a:spLocks noChangeArrowheads="1"/>
          </p:cNvSpPr>
          <p:nvPr/>
        </p:nvSpPr>
        <p:spPr bwMode="auto">
          <a:xfrm>
            <a:off x="2362200" y="1447800"/>
            <a:ext cx="109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User  2</a:t>
            </a:r>
          </a:p>
          <a:p>
            <a:r>
              <a:rPr lang="en-US" altLang="en-US" b="1"/>
              <a:t>Profile</a:t>
            </a:r>
          </a:p>
        </p:txBody>
      </p:sp>
      <p:grpSp>
        <p:nvGrpSpPr>
          <p:cNvPr id="16402" name="Group 18">
            <a:extLst>
              <a:ext uri="{FF2B5EF4-FFF2-40B4-BE49-F238E27FC236}">
                <a16:creationId xmlns:a16="http://schemas.microsoft.com/office/drawing/2014/main" id="{E0CFCB3C-A679-347B-54B2-A3C2E4B7CAB6}"/>
              </a:ext>
            </a:extLst>
          </p:cNvPr>
          <p:cNvGrpSpPr>
            <a:grpSpLocks/>
          </p:cNvGrpSpPr>
          <p:nvPr/>
        </p:nvGrpSpPr>
        <p:grpSpPr bwMode="auto">
          <a:xfrm>
            <a:off x="5257800" y="2895600"/>
            <a:ext cx="1828800" cy="914400"/>
            <a:chOff x="2592" y="2160"/>
            <a:chExt cx="1152" cy="576"/>
          </a:xfrm>
        </p:grpSpPr>
        <p:sp>
          <p:nvSpPr>
            <p:cNvPr id="16413" name="Rectangle 19">
              <a:extLst>
                <a:ext uri="{FF2B5EF4-FFF2-40B4-BE49-F238E27FC236}">
                  <a16:creationId xmlns:a16="http://schemas.microsoft.com/office/drawing/2014/main" id="{715D3BFB-5858-8E93-DEE3-880DE34C8DF1}"/>
                </a:ext>
              </a:extLst>
            </p:cNvPr>
            <p:cNvSpPr>
              <a:spLocks noChangeArrowheads="1"/>
            </p:cNvSpPr>
            <p:nvPr/>
          </p:nvSpPr>
          <p:spPr bwMode="auto">
            <a:xfrm>
              <a:off x="3312" y="2160"/>
              <a:ext cx="432" cy="576"/>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4" name="Rectangle 20">
              <a:extLst>
                <a:ext uri="{FF2B5EF4-FFF2-40B4-BE49-F238E27FC236}">
                  <a16:creationId xmlns:a16="http://schemas.microsoft.com/office/drawing/2014/main" id="{C713C26D-6CF9-8325-B967-AB26C5F934CC}"/>
                </a:ext>
              </a:extLst>
            </p:cNvPr>
            <p:cNvSpPr>
              <a:spLocks noChangeArrowheads="1"/>
            </p:cNvSpPr>
            <p:nvPr/>
          </p:nvSpPr>
          <p:spPr bwMode="auto">
            <a:xfrm>
              <a:off x="2832" y="2160"/>
              <a:ext cx="480" cy="576"/>
            </a:xfrm>
            <a:prstGeom prst="rect">
              <a:avLst/>
            </a:prstGeom>
            <a:solidFill>
              <a:srgbClr val="9933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5" name="Rectangle 21">
              <a:extLst>
                <a:ext uri="{FF2B5EF4-FFF2-40B4-BE49-F238E27FC236}">
                  <a16:creationId xmlns:a16="http://schemas.microsoft.com/office/drawing/2014/main" id="{A1EF26FA-8B1D-353C-8D8F-857C16F9848B}"/>
                </a:ext>
              </a:extLst>
            </p:cNvPr>
            <p:cNvSpPr>
              <a:spLocks noChangeArrowheads="1"/>
            </p:cNvSpPr>
            <p:nvPr/>
          </p:nvSpPr>
          <p:spPr bwMode="auto">
            <a:xfrm>
              <a:off x="2592" y="2160"/>
              <a:ext cx="240"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6403" name="Rectangle 22">
            <a:extLst>
              <a:ext uri="{FF2B5EF4-FFF2-40B4-BE49-F238E27FC236}">
                <a16:creationId xmlns:a16="http://schemas.microsoft.com/office/drawing/2014/main" id="{DC1710C7-630E-3E12-610E-2A1D2470081D}"/>
              </a:ext>
            </a:extLst>
          </p:cNvPr>
          <p:cNvSpPr>
            <a:spLocks noChangeArrowheads="1"/>
          </p:cNvSpPr>
          <p:nvPr/>
        </p:nvSpPr>
        <p:spPr bwMode="auto">
          <a:xfrm>
            <a:off x="5257800" y="1371600"/>
            <a:ext cx="533400" cy="914400"/>
          </a:xfrm>
          <a:prstGeom prst="rect">
            <a:avLst/>
          </a:prstGeom>
          <a:solidFill>
            <a:srgbClr val="FF99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4" name="Rectangle 23">
            <a:extLst>
              <a:ext uri="{FF2B5EF4-FFF2-40B4-BE49-F238E27FC236}">
                <a16:creationId xmlns:a16="http://schemas.microsoft.com/office/drawing/2014/main" id="{B3D16F21-5BAF-3C57-8848-2CEBF7A3F6A8}"/>
              </a:ext>
            </a:extLst>
          </p:cNvPr>
          <p:cNvSpPr>
            <a:spLocks noChangeArrowheads="1"/>
          </p:cNvSpPr>
          <p:nvPr/>
        </p:nvSpPr>
        <p:spPr bwMode="auto">
          <a:xfrm>
            <a:off x="6172200" y="1371600"/>
            <a:ext cx="381000" cy="914400"/>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5" name="Rectangle 24">
            <a:extLst>
              <a:ext uri="{FF2B5EF4-FFF2-40B4-BE49-F238E27FC236}">
                <a16:creationId xmlns:a16="http://schemas.microsoft.com/office/drawing/2014/main" id="{E250301A-A656-E579-10A0-47CFA57A6E79}"/>
              </a:ext>
            </a:extLst>
          </p:cNvPr>
          <p:cNvSpPr>
            <a:spLocks noChangeArrowheads="1"/>
          </p:cNvSpPr>
          <p:nvPr/>
        </p:nvSpPr>
        <p:spPr bwMode="auto">
          <a:xfrm>
            <a:off x="5791200" y="1371600"/>
            <a:ext cx="381000" cy="914400"/>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6" name="AutoShape 25">
            <a:extLst>
              <a:ext uri="{FF2B5EF4-FFF2-40B4-BE49-F238E27FC236}">
                <a16:creationId xmlns:a16="http://schemas.microsoft.com/office/drawing/2014/main" id="{8B71E827-014C-4980-E18C-C11097DE23C2}"/>
              </a:ext>
            </a:extLst>
          </p:cNvPr>
          <p:cNvSpPr>
            <a:spLocks noChangeArrowheads="1"/>
          </p:cNvSpPr>
          <p:nvPr/>
        </p:nvSpPr>
        <p:spPr bwMode="auto">
          <a:xfrm>
            <a:off x="3962400" y="3124200"/>
            <a:ext cx="976313" cy="485775"/>
          </a:xfrm>
          <a:prstGeom prst="notched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7" name="AutoShape 26">
            <a:extLst>
              <a:ext uri="{FF2B5EF4-FFF2-40B4-BE49-F238E27FC236}">
                <a16:creationId xmlns:a16="http://schemas.microsoft.com/office/drawing/2014/main" id="{31C3B00A-9F48-2BF7-83BE-94B9D16087BC}"/>
              </a:ext>
            </a:extLst>
          </p:cNvPr>
          <p:cNvSpPr>
            <a:spLocks noChangeArrowheads="1"/>
          </p:cNvSpPr>
          <p:nvPr/>
        </p:nvSpPr>
        <p:spPr bwMode="auto">
          <a:xfrm>
            <a:off x="3962400" y="1600200"/>
            <a:ext cx="976313" cy="485775"/>
          </a:xfrm>
          <a:prstGeom prst="notched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8" name="AutoShape 27" descr="Light vertical">
            <a:extLst>
              <a:ext uri="{FF2B5EF4-FFF2-40B4-BE49-F238E27FC236}">
                <a16:creationId xmlns:a16="http://schemas.microsoft.com/office/drawing/2014/main" id="{AFA67BB0-FC74-AA1C-EAA9-36E21021C35A}"/>
              </a:ext>
            </a:extLst>
          </p:cNvPr>
          <p:cNvSpPr>
            <a:spLocks noChangeArrowheads="1"/>
          </p:cNvSpPr>
          <p:nvPr/>
        </p:nvSpPr>
        <p:spPr bwMode="auto">
          <a:xfrm>
            <a:off x="2286000" y="4038600"/>
            <a:ext cx="1295400" cy="685800"/>
          </a:xfrm>
          <a:prstGeom prst="upArrowCallout">
            <a:avLst>
              <a:gd name="adj1" fmla="val 47222"/>
              <a:gd name="adj2" fmla="val 47222"/>
              <a:gd name="adj3" fmla="val 16667"/>
              <a:gd name="adj4" fmla="val 66667"/>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09" name="Text Box 28">
            <a:extLst>
              <a:ext uri="{FF2B5EF4-FFF2-40B4-BE49-F238E27FC236}">
                <a16:creationId xmlns:a16="http://schemas.microsoft.com/office/drawing/2014/main" id="{A76026FD-4E60-A737-32B9-5A3381FB3835}"/>
              </a:ext>
            </a:extLst>
          </p:cNvPr>
          <p:cNvSpPr txBox="1">
            <a:spLocks noChangeArrowheads="1"/>
          </p:cNvSpPr>
          <p:nvPr/>
        </p:nvSpPr>
        <p:spPr bwMode="auto">
          <a:xfrm>
            <a:off x="6858000" y="1371600"/>
            <a:ext cx="1917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Docs Filtered</a:t>
            </a:r>
          </a:p>
          <a:p>
            <a:r>
              <a:rPr lang="en-US" altLang="en-US" b="1"/>
              <a:t>for User 2</a:t>
            </a:r>
          </a:p>
        </p:txBody>
      </p:sp>
      <p:sp>
        <p:nvSpPr>
          <p:cNvPr id="16410" name="Text Box 29">
            <a:extLst>
              <a:ext uri="{FF2B5EF4-FFF2-40B4-BE49-F238E27FC236}">
                <a16:creationId xmlns:a16="http://schemas.microsoft.com/office/drawing/2014/main" id="{5BA34048-0CD5-CD38-1A31-A5F3B55461E7}"/>
              </a:ext>
            </a:extLst>
          </p:cNvPr>
          <p:cNvSpPr txBox="1">
            <a:spLocks noChangeArrowheads="1"/>
          </p:cNvSpPr>
          <p:nvPr/>
        </p:nvSpPr>
        <p:spPr bwMode="auto">
          <a:xfrm>
            <a:off x="7391400" y="2971800"/>
            <a:ext cx="1276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Docs for</a:t>
            </a:r>
          </a:p>
          <a:p>
            <a:r>
              <a:rPr lang="en-US" altLang="en-US" b="1"/>
              <a:t>User 1</a:t>
            </a:r>
          </a:p>
        </p:txBody>
      </p:sp>
      <p:cxnSp>
        <p:nvCxnSpPr>
          <p:cNvPr id="16411" name="AutoShape 30">
            <a:extLst>
              <a:ext uri="{FF2B5EF4-FFF2-40B4-BE49-F238E27FC236}">
                <a16:creationId xmlns:a16="http://schemas.microsoft.com/office/drawing/2014/main" id="{6502B0B1-00E6-8DA4-B4E2-EB6FEFF09156}"/>
              </a:ext>
            </a:extLst>
          </p:cNvPr>
          <p:cNvCxnSpPr>
            <a:cxnSpLocks noChangeShapeType="1"/>
            <a:stCxn id="16392" idx="0"/>
            <a:endCxn id="16413" idx="2"/>
          </p:cNvCxnSpPr>
          <p:nvPr/>
        </p:nvCxnSpPr>
        <p:spPr bwMode="auto">
          <a:xfrm rot="-5400000">
            <a:off x="5715000" y="3848100"/>
            <a:ext cx="1066800" cy="990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12" name="Rectangle 31">
            <a:extLst>
              <a:ext uri="{FF2B5EF4-FFF2-40B4-BE49-F238E27FC236}">
                <a16:creationId xmlns:a16="http://schemas.microsoft.com/office/drawing/2014/main" id="{4003323D-A019-C4FF-7C51-A48F65C86FD6}"/>
              </a:ext>
            </a:extLst>
          </p:cNvPr>
          <p:cNvSpPr>
            <a:spLocks noChangeArrowheads="1"/>
          </p:cNvSpPr>
          <p:nvPr/>
        </p:nvSpPr>
        <p:spPr bwMode="auto">
          <a:xfrm>
            <a:off x="2438400" y="4876800"/>
            <a:ext cx="533400" cy="914400"/>
          </a:xfrm>
          <a:prstGeom prst="rect">
            <a:avLst/>
          </a:prstGeom>
          <a:solidFill>
            <a:srgbClr val="FF99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transition>
    <p:split orient="ver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9F99DA1-7AB6-0017-9425-C5EE8178B571}"/>
              </a:ext>
            </a:extLst>
          </p:cNvPr>
          <p:cNvSpPr>
            <a:spLocks noChangeArrowheads="1"/>
          </p:cNvSpPr>
          <p:nvPr>
            <p:ph type="title"/>
          </p:nvPr>
        </p:nvSpPr>
        <p:spPr bwMode="auto">
          <a:xfrm>
            <a:off x="427038" y="812800"/>
            <a:ext cx="8040687" cy="105568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Classes of Retrieval Models</a:t>
            </a:r>
          </a:p>
        </p:txBody>
      </p:sp>
      <p:sp>
        <p:nvSpPr>
          <p:cNvPr id="17411" name="Rectangle 3">
            <a:extLst>
              <a:ext uri="{FF2B5EF4-FFF2-40B4-BE49-F238E27FC236}">
                <a16:creationId xmlns:a16="http://schemas.microsoft.com/office/drawing/2014/main" id="{A8E86D78-842A-3FDB-49CD-C6B1552FB14A}"/>
              </a:ext>
            </a:extLst>
          </p:cNvPr>
          <p:cNvSpPr>
            <a:spLocks noChangeArrowheads="1"/>
          </p:cNvSpPr>
          <p:nvPr>
            <p:ph type="body" idx="1"/>
          </p:nvPr>
        </p:nvSpPr>
        <p:spPr bwMode="auto">
          <a:xfrm>
            <a:off x="1238250" y="1893888"/>
            <a:ext cx="7219950" cy="435451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4000">
                <a:ea typeface="新細明體" panose="02020500000000000000" pitchFamily="18" charset="-120"/>
              </a:rPr>
              <a:t>Boolean models (set theoretic)</a:t>
            </a:r>
          </a:p>
          <a:p>
            <a:pPr lvl="1" eaLnBrk="1" hangingPunct="1">
              <a:lnSpc>
                <a:spcPct val="90000"/>
              </a:lnSpc>
            </a:pPr>
            <a:r>
              <a:rPr lang="en-US" altLang="zh-TW" sz="3600">
                <a:ea typeface="新細明體" panose="02020500000000000000" pitchFamily="18" charset="-120"/>
              </a:rPr>
              <a:t>Extended Boolean</a:t>
            </a:r>
          </a:p>
          <a:p>
            <a:pPr eaLnBrk="1" hangingPunct="1">
              <a:lnSpc>
                <a:spcPct val="90000"/>
              </a:lnSpc>
            </a:pPr>
            <a:r>
              <a:rPr lang="en-US" altLang="zh-TW" sz="4000">
                <a:ea typeface="新細明體" panose="02020500000000000000" pitchFamily="18" charset="-120"/>
              </a:rPr>
              <a:t>Vector space models (statistical/algebraic)</a:t>
            </a:r>
            <a:r>
              <a:rPr lang="en-US" altLang="zh-TW">
                <a:ea typeface="新細明體" panose="02020500000000000000" pitchFamily="18" charset="-120"/>
              </a:rPr>
              <a:t> </a:t>
            </a:r>
          </a:p>
          <a:p>
            <a:pPr lvl="1" eaLnBrk="1" hangingPunct="1">
              <a:lnSpc>
                <a:spcPct val="90000"/>
              </a:lnSpc>
            </a:pPr>
            <a:r>
              <a:rPr lang="en-US" altLang="zh-TW" sz="3600">
                <a:ea typeface="新細明體" panose="02020500000000000000" pitchFamily="18" charset="-120"/>
              </a:rPr>
              <a:t>Generalized VS</a:t>
            </a:r>
          </a:p>
          <a:p>
            <a:pPr lvl="1" eaLnBrk="1" hangingPunct="1">
              <a:lnSpc>
                <a:spcPct val="90000"/>
              </a:lnSpc>
            </a:pPr>
            <a:r>
              <a:rPr lang="en-US" altLang="zh-TW" sz="3600">
                <a:ea typeface="新細明體" panose="02020500000000000000" pitchFamily="18" charset="-120"/>
              </a:rPr>
              <a:t>Latent Semantic Indexing</a:t>
            </a:r>
          </a:p>
          <a:p>
            <a:pPr eaLnBrk="1" hangingPunct="1">
              <a:lnSpc>
                <a:spcPct val="90000"/>
              </a:lnSpc>
            </a:pPr>
            <a:r>
              <a:rPr lang="en-US" altLang="zh-TW" sz="4000">
                <a:ea typeface="新細明體" panose="02020500000000000000" pitchFamily="18" charset="-120"/>
              </a:rPr>
              <a:t>Probabilistic models</a:t>
            </a:r>
          </a:p>
        </p:txBody>
      </p:sp>
    </p:spTree>
  </p:cSld>
  <p:clrMapOvr>
    <a:masterClrMapping/>
  </p:clrMapOvr>
  <p:transition>
    <p:split orient="ver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9E96CD-B3E8-181A-C8E8-85526CACAA0A}"/>
              </a:ext>
            </a:extLst>
          </p:cNvPr>
          <p:cNvSpPr>
            <a:spLocks noChangeArrowheads="1"/>
          </p:cNvSpPr>
          <p:nvPr/>
        </p:nvSpPr>
        <p:spPr bwMode="auto">
          <a:xfrm>
            <a:off x="914400" y="3048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Classic IR Models - Basic Concepts</a:t>
            </a:r>
            <a:endParaRPr lang="pt-BR" altLang="en-US" sz="6000">
              <a:solidFill>
                <a:schemeClr val="tx2"/>
              </a:solidFill>
            </a:endParaRPr>
          </a:p>
        </p:txBody>
      </p:sp>
      <p:sp>
        <p:nvSpPr>
          <p:cNvPr id="18435" name="Rectangle 3">
            <a:extLst>
              <a:ext uri="{FF2B5EF4-FFF2-40B4-BE49-F238E27FC236}">
                <a16:creationId xmlns:a16="http://schemas.microsoft.com/office/drawing/2014/main" id="{3F789B16-8CDC-CB7F-DEDD-233CD8ECC5A7}"/>
              </a:ext>
            </a:extLst>
          </p:cNvPr>
          <p:cNvSpPr>
            <a:spLocks noChangeArrowheads="1"/>
          </p:cNvSpPr>
          <p:nvPr/>
        </p:nvSpPr>
        <p:spPr bwMode="auto">
          <a:xfrm>
            <a:off x="4572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3200"/>
              <a:t>Each document represented by a set of representative keywords or index terms</a:t>
            </a:r>
          </a:p>
          <a:p>
            <a:pPr eaLnBrk="1" hangingPunct="1">
              <a:spcBef>
                <a:spcPct val="20000"/>
              </a:spcBef>
              <a:buFontTx/>
              <a:buChar char="•"/>
            </a:pPr>
            <a:r>
              <a:rPr lang="pt-BR" altLang="en-US" sz="3200"/>
              <a:t>An index term is a document word useful for remembering the document main themes</a:t>
            </a:r>
          </a:p>
          <a:p>
            <a:pPr eaLnBrk="1" hangingPunct="1">
              <a:spcBef>
                <a:spcPct val="20000"/>
              </a:spcBef>
              <a:buFontTx/>
              <a:buChar char="•"/>
            </a:pPr>
            <a:r>
              <a:rPr lang="pt-BR" altLang="en-US" sz="3200"/>
              <a:t>Usually, index terms are nouns because nouns have meaning by themselves</a:t>
            </a:r>
          </a:p>
          <a:p>
            <a:pPr eaLnBrk="1" hangingPunct="1">
              <a:spcBef>
                <a:spcPct val="20000"/>
              </a:spcBef>
              <a:buFontTx/>
              <a:buChar char="•"/>
            </a:pPr>
            <a:r>
              <a:rPr lang="pt-BR" altLang="en-US" sz="3200"/>
              <a:t>However, search engines assume that all words are index terms (full text representation)</a:t>
            </a:r>
          </a:p>
          <a:p>
            <a:pPr eaLnBrk="1" hangingPunct="1">
              <a:spcBef>
                <a:spcPct val="20000"/>
              </a:spcBef>
              <a:buFontTx/>
              <a:buChar char="•"/>
            </a:pPr>
            <a:endParaRPr lang="pt-BR" altLang="en-US" sz="3200"/>
          </a:p>
        </p:txBody>
      </p:sp>
    </p:spTree>
  </p:cSld>
  <p:clrMapOvr>
    <a:masterClrMapping/>
  </p:clrMapOvr>
  <p:transition>
    <p:split orient="ver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98BFA78-6506-3495-467A-ABC2DA275128}"/>
              </a:ext>
            </a:extLst>
          </p:cNvPr>
          <p:cNvSpPr>
            <a:spLocks noChangeArrowheads="1"/>
          </p:cNvSpPr>
          <p:nvPr/>
        </p:nvSpPr>
        <p:spPr bwMode="auto">
          <a:xfrm>
            <a:off x="914400" y="333375"/>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Classic IR Models - Basic Concepts</a:t>
            </a:r>
            <a:endParaRPr lang="pt-BR" altLang="en-US" sz="6000">
              <a:solidFill>
                <a:schemeClr val="tx2"/>
              </a:solidFill>
            </a:endParaRPr>
          </a:p>
        </p:txBody>
      </p:sp>
      <p:sp>
        <p:nvSpPr>
          <p:cNvPr id="19459" name="Rectangle 3">
            <a:extLst>
              <a:ext uri="{FF2B5EF4-FFF2-40B4-BE49-F238E27FC236}">
                <a16:creationId xmlns:a16="http://schemas.microsoft.com/office/drawing/2014/main" id="{756C6BCB-9B21-D0BE-88C6-C1D8E4067026}"/>
              </a:ext>
            </a:extLst>
          </p:cNvPr>
          <p:cNvSpPr>
            <a:spLocks noChangeArrowheads="1"/>
          </p:cNvSpPr>
          <p:nvPr/>
        </p:nvSpPr>
        <p:spPr bwMode="auto">
          <a:xfrm>
            <a:off x="457200" y="1389063"/>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2800"/>
              <a:t>Not all terms are equally useful for representing the document contents: less frequent terms allow identifying a narrower set of documents</a:t>
            </a:r>
          </a:p>
          <a:p>
            <a:pPr eaLnBrk="1" hangingPunct="1">
              <a:spcBef>
                <a:spcPct val="20000"/>
              </a:spcBef>
              <a:buFontTx/>
              <a:buChar char="•"/>
            </a:pPr>
            <a:r>
              <a:rPr lang="pt-BR" altLang="en-US" sz="2800"/>
              <a:t>The </a:t>
            </a:r>
            <a:r>
              <a:rPr lang="pt-BR" altLang="en-US" sz="2800" i="1"/>
              <a:t>importance</a:t>
            </a:r>
            <a:r>
              <a:rPr lang="pt-BR" altLang="en-US" sz="2800"/>
              <a:t> of the index terms is represented by weights associated to them</a:t>
            </a:r>
            <a:endParaRPr lang="pt-BR" altLang="en-US" sz="2800" i="1"/>
          </a:p>
          <a:p>
            <a:pPr eaLnBrk="1" hangingPunct="1">
              <a:spcBef>
                <a:spcPct val="20000"/>
              </a:spcBef>
              <a:buFontTx/>
              <a:buChar char="•"/>
            </a:pPr>
            <a:r>
              <a:rPr lang="pt-BR" altLang="en-US" sz="2800"/>
              <a:t>The weight </a:t>
            </a:r>
            <a:r>
              <a:rPr lang="pt-BR" altLang="en-US" sz="2800" i="1"/>
              <a:t>w</a:t>
            </a:r>
            <a:r>
              <a:rPr lang="pt-BR" altLang="en-US" sz="2800" i="1" baseline="-25000"/>
              <a:t>ij</a:t>
            </a:r>
            <a:r>
              <a:rPr lang="pt-BR" altLang="en-US" sz="2800"/>
              <a:t> quantifies the importance of the index term for describing the document contents</a:t>
            </a:r>
          </a:p>
        </p:txBody>
      </p:sp>
    </p:spTree>
  </p:cSld>
  <p:clrMapOvr>
    <a:masterClrMapping/>
  </p:clrMapOvr>
  <p:transition>
    <p:split orient="ver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26144E0-2D2D-A2D1-5180-DB4366C28618}"/>
              </a:ext>
            </a:extLst>
          </p:cNvPr>
          <p:cNvSpPr>
            <a:spLocks noChangeArrowheads="1"/>
          </p:cNvSpPr>
          <p:nvPr>
            <p:ph type="title"/>
          </p:nvPr>
        </p:nvSpPr>
        <p:spPr bwMode="auto">
          <a:xfrm>
            <a:off x="427038" y="63658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Common Preprocessing Steps</a:t>
            </a:r>
          </a:p>
        </p:txBody>
      </p:sp>
      <p:sp>
        <p:nvSpPr>
          <p:cNvPr id="20483" name="Rectangle 3">
            <a:extLst>
              <a:ext uri="{FF2B5EF4-FFF2-40B4-BE49-F238E27FC236}">
                <a16:creationId xmlns:a16="http://schemas.microsoft.com/office/drawing/2014/main" id="{81CB25EB-2508-A6E5-DDD0-14EBE2B0460D}"/>
              </a:ext>
            </a:extLst>
          </p:cNvPr>
          <p:cNvSpPr>
            <a:spLocks noChangeArrowheads="1"/>
          </p:cNvSpPr>
          <p:nvPr>
            <p:ph type="body" idx="1"/>
          </p:nvPr>
        </p:nvSpPr>
        <p:spPr bwMode="auto">
          <a:xfrm>
            <a:off x="442913" y="151288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dirty="0">
                <a:ea typeface="新細明體" panose="02020500000000000000" pitchFamily="18" charset="-120"/>
              </a:rPr>
              <a:t>Strip unwanted characters/markup  (e.g. HTML tags, punctuation, numbers, etc.)</a:t>
            </a:r>
          </a:p>
          <a:p>
            <a:pPr eaLnBrk="1" hangingPunct="1">
              <a:lnSpc>
                <a:spcPct val="90000"/>
              </a:lnSpc>
            </a:pPr>
            <a:r>
              <a:rPr lang="en-US" altLang="zh-TW" sz="2800" dirty="0">
                <a:ea typeface="新細明體" panose="02020500000000000000" pitchFamily="18" charset="-120"/>
              </a:rPr>
              <a:t>Break into tokens (keywords) on whitespace</a:t>
            </a:r>
          </a:p>
          <a:p>
            <a:pPr eaLnBrk="1" hangingPunct="1">
              <a:lnSpc>
                <a:spcPct val="90000"/>
              </a:lnSpc>
            </a:pPr>
            <a:r>
              <a:rPr lang="en-US" altLang="zh-TW" sz="2800" dirty="0">
                <a:ea typeface="新細明體" panose="02020500000000000000" pitchFamily="18" charset="-120"/>
              </a:rPr>
              <a:t>Stem tokens to “root” words </a:t>
            </a:r>
          </a:p>
          <a:p>
            <a:pPr lvl="1" eaLnBrk="1" hangingPunct="1">
              <a:lnSpc>
                <a:spcPct val="90000"/>
              </a:lnSpc>
            </a:pPr>
            <a:r>
              <a:rPr lang="en-US" altLang="zh-TW" sz="2400" dirty="0">
                <a:ea typeface="新細明體" panose="02020500000000000000" pitchFamily="18" charset="-120"/>
              </a:rPr>
              <a:t>computational </a:t>
            </a:r>
            <a:r>
              <a:rPr lang="en-US" altLang="zh-TW" sz="2400" dirty="0">
                <a:ea typeface="新細明體" panose="02020500000000000000" pitchFamily="18" charset="-120"/>
                <a:sym typeface="Wingdings" pitchFamily="2" charset="2"/>
              </a:rPr>
              <a:t></a:t>
            </a:r>
            <a:r>
              <a:rPr lang="en-US" altLang="zh-TW" sz="2400" dirty="0">
                <a:ea typeface="新細明體" panose="02020500000000000000" pitchFamily="18" charset="-120"/>
              </a:rPr>
              <a:t> </a:t>
            </a:r>
            <a:r>
              <a:rPr lang="en-US" altLang="zh-TW" sz="2400" dirty="0" err="1">
                <a:ea typeface="新細明體" panose="02020500000000000000" pitchFamily="18" charset="-120"/>
              </a:rPr>
              <a:t>comput</a:t>
            </a:r>
            <a:endParaRPr lang="en-US" altLang="zh-TW" sz="2400" dirty="0">
              <a:ea typeface="新細明體" panose="02020500000000000000" pitchFamily="18" charset="-120"/>
            </a:endParaRPr>
          </a:p>
          <a:p>
            <a:pPr eaLnBrk="1" hangingPunct="1">
              <a:lnSpc>
                <a:spcPct val="90000"/>
              </a:lnSpc>
            </a:pPr>
            <a:r>
              <a:rPr lang="en-US" altLang="zh-TW" sz="2800" dirty="0">
                <a:ea typeface="新細明體" panose="02020500000000000000" pitchFamily="18" charset="-120"/>
              </a:rPr>
              <a:t>Remove common </a:t>
            </a:r>
            <a:r>
              <a:rPr lang="en-US" altLang="zh-TW" sz="2800" dirty="0" err="1">
                <a:ea typeface="新細明體" panose="02020500000000000000" pitchFamily="18" charset="-120"/>
              </a:rPr>
              <a:t>stopwords</a:t>
            </a:r>
            <a:r>
              <a:rPr lang="en-US" altLang="zh-TW" sz="2800" dirty="0">
                <a:ea typeface="新細明體" panose="02020500000000000000" pitchFamily="18" charset="-120"/>
              </a:rPr>
              <a:t> (e.g. a, the, it, etc.).</a:t>
            </a:r>
          </a:p>
          <a:p>
            <a:pPr eaLnBrk="1" hangingPunct="1">
              <a:lnSpc>
                <a:spcPct val="90000"/>
              </a:lnSpc>
            </a:pPr>
            <a:r>
              <a:rPr lang="en-US" altLang="zh-TW" sz="2800" dirty="0">
                <a:ea typeface="新細明體" panose="02020500000000000000" pitchFamily="18" charset="-120"/>
              </a:rPr>
              <a:t>Detect common phrases (possibly using a domain specific dictionary)</a:t>
            </a:r>
          </a:p>
          <a:p>
            <a:pPr eaLnBrk="1" hangingPunct="1">
              <a:lnSpc>
                <a:spcPct val="90000"/>
              </a:lnSpc>
            </a:pPr>
            <a:r>
              <a:rPr lang="en-US" altLang="zh-TW" sz="2800" dirty="0">
                <a:ea typeface="新細明體" panose="02020500000000000000" pitchFamily="18" charset="-120"/>
              </a:rPr>
              <a:t>Build inverted index (keyword </a:t>
            </a:r>
            <a:r>
              <a:rPr lang="en-US" altLang="zh-TW" sz="2800" dirty="0">
                <a:ea typeface="新細明體" panose="02020500000000000000" pitchFamily="18" charset="-120"/>
                <a:sym typeface="Wingdings" pitchFamily="2" charset="2"/>
              </a:rPr>
              <a:t> list of docs containing it)</a:t>
            </a:r>
            <a:endParaRPr lang="en-US" altLang="zh-TW" sz="2800" dirty="0">
              <a:ea typeface="新細明體" panose="02020500000000000000" pitchFamily="18" charset="-120"/>
            </a:endParaRPr>
          </a:p>
        </p:txBody>
      </p:sp>
    </p:spTree>
  </p:cSld>
  <p:clrMapOvr>
    <a:masterClrMapping/>
  </p:clrMapOvr>
  <p:transition>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35672EF-EC50-F7FB-D953-A4844DEF744F}"/>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Boolean Model</a:t>
            </a:r>
            <a:endParaRPr lang="en-US" altLang="en-US" sz="4800"/>
          </a:p>
        </p:txBody>
      </p:sp>
      <p:sp>
        <p:nvSpPr>
          <p:cNvPr id="21507" name="Rectangle 3">
            <a:extLst>
              <a:ext uri="{FF2B5EF4-FFF2-40B4-BE49-F238E27FC236}">
                <a16:creationId xmlns:a16="http://schemas.microsoft.com/office/drawing/2014/main" id="{A9537A81-78A1-2134-EC76-2BD476169462}"/>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600">
                <a:ea typeface="新細明體" panose="02020500000000000000" pitchFamily="18" charset="-120"/>
              </a:rPr>
              <a:t>A document is represented as a </a:t>
            </a:r>
            <a:r>
              <a:rPr lang="en-US" altLang="zh-TW" sz="3600">
                <a:solidFill>
                  <a:srgbClr val="FF0000"/>
                </a:solidFill>
                <a:ea typeface="新細明體" panose="02020500000000000000" pitchFamily="18" charset="-120"/>
              </a:rPr>
              <a:t>set</a:t>
            </a:r>
            <a:r>
              <a:rPr lang="en-US" altLang="zh-TW" sz="3600">
                <a:ea typeface="新細明體" panose="02020500000000000000" pitchFamily="18" charset="-120"/>
              </a:rPr>
              <a:t> of keywords</a:t>
            </a:r>
          </a:p>
          <a:p>
            <a:pPr eaLnBrk="1" hangingPunct="1"/>
            <a:r>
              <a:rPr lang="en-US" altLang="zh-TW">
                <a:ea typeface="新細明體" panose="02020500000000000000" pitchFamily="18" charset="-120"/>
              </a:rPr>
              <a:t>Queries are Boolean expressions of keywords, connected by AND, OR, and NOT, including the use of brackets to indicate scope</a:t>
            </a:r>
          </a:p>
          <a:p>
            <a:pPr lvl="1" eaLnBrk="1" hangingPunct="1"/>
            <a:r>
              <a:rPr lang="en-US" altLang="zh-TW">
                <a:ea typeface="新細明體" panose="02020500000000000000" pitchFamily="18" charset="-120"/>
              </a:rPr>
              <a:t>[[Rio &amp; Brazil] | [Hilo &amp; Hawaii]] &amp; hotel &amp; !Hilton</a:t>
            </a:r>
          </a:p>
          <a:p>
            <a:pPr eaLnBrk="1" hangingPunct="1"/>
            <a:r>
              <a:rPr lang="en-US" altLang="zh-TW">
                <a:ea typeface="新細明體" panose="02020500000000000000" pitchFamily="18" charset="-120"/>
              </a:rPr>
              <a:t>Output: Document is relevant or not; No partial matches or ranking</a:t>
            </a:r>
          </a:p>
        </p:txBody>
      </p:sp>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DBC47D8-060E-05CE-7930-B280DEF42610}"/>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Outline</a:t>
            </a:r>
          </a:p>
        </p:txBody>
      </p:sp>
      <p:sp>
        <p:nvSpPr>
          <p:cNvPr id="4099" name="Rectangle 3">
            <a:extLst>
              <a:ext uri="{FF2B5EF4-FFF2-40B4-BE49-F238E27FC236}">
                <a16:creationId xmlns:a16="http://schemas.microsoft.com/office/drawing/2014/main" id="{906922E0-7BB9-7BE7-FE55-00A2F495E0A7}"/>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Information Retrieval Models</a:t>
            </a:r>
          </a:p>
        </p:txBody>
      </p:sp>
    </p:spTree>
  </p:cSld>
  <p:clrMapOvr>
    <a:masterClrMapping/>
  </p:clrMapOvr>
  <p:transition>
    <p:split orient="ver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3D5938-DFCC-63C2-1CF0-FE6CF9EB99E2}"/>
              </a:ext>
            </a:extLst>
          </p:cNvPr>
          <p:cNvSpPr>
            <a:spLocks noChangeArrowheads="1"/>
          </p:cNvSpPr>
          <p:nvPr>
            <p:ph type="body" idx="1"/>
          </p:nvPr>
        </p:nvSpPr>
        <p:spPr bwMode="auto">
          <a:xfrm>
            <a:off x="457200" y="1997075"/>
            <a:ext cx="8229600" cy="412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eaLnBrk="1" hangingPunct="1"/>
            <a:r>
              <a:rPr lang="en-US" altLang="zh-TW" sz="3600">
                <a:ea typeface="新細明體" panose="02020500000000000000" pitchFamily="18" charset="-120"/>
              </a:rPr>
              <a:t>Popular retrieval model because:</a:t>
            </a:r>
          </a:p>
          <a:p>
            <a:pPr marL="819150" lvl="1" eaLnBrk="1" hangingPunct="1"/>
            <a:r>
              <a:rPr lang="en-US" altLang="zh-TW" sz="3200">
                <a:ea typeface="新細明體" panose="02020500000000000000" pitchFamily="18" charset="-120"/>
              </a:rPr>
              <a:t>Easy to understand for simple queries</a:t>
            </a:r>
          </a:p>
          <a:p>
            <a:pPr marL="819150" lvl="1" eaLnBrk="1" hangingPunct="1"/>
            <a:r>
              <a:rPr lang="en-US" altLang="zh-TW" sz="3200">
                <a:ea typeface="新細明體" panose="02020500000000000000" pitchFamily="18" charset="-120"/>
              </a:rPr>
              <a:t>Clean formalism</a:t>
            </a:r>
          </a:p>
          <a:p>
            <a:pPr eaLnBrk="1" hangingPunct="1"/>
            <a:r>
              <a:rPr lang="en-US" altLang="zh-TW">
                <a:ea typeface="新細明體" panose="02020500000000000000" pitchFamily="18" charset="-120"/>
              </a:rPr>
              <a:t>Boolean models can be </a:t>
            </a:r>
            <a:r>
              <a:rPr lang="en-US" altLang="zh-TW">
                <a:solidFill>
                  <a:srgbClr val="CC3300"/>
                </a:solidFill>
                <a:ea typeface="新細明體" panose="02020500000000000000" pitchFamily="18" charset="-120"/>
              </a:rPr>
              <a:t>extended</a:t>
            </a:r>
            <a:r>
              <a:rPr lang="en-US" altLang="zh-TW">
                <a:ea typeface="新細明體" panose="02020500000000000000" pitchFamily="18" charset="-120"/>
              </a:rPr>
              <a:t> to include ranking</a:t>
            </a:r>
          </a:p>
          <a:p>
            <a:pPr eaLnBrk="1" hangingPunct="1"/>
            <a:r>
              <a:rPr lang="en-US" altLang="zh-TW">
                <a:ea typeface="新細明體" panose="02020500000000000000" pitchFamily="18" charset="-120"/>
              </a:rPr>
              <a:t>Reasonably efficient implementations possible for normal queries</a:t>
            </a:r>
          </a:p>
        </p:txBody>
      </p:sp>
      <p:sp>
        <p:nvSpPr>
          <p:cNvPr id="22531" name="Rectangle 3">
            <a:extLst>
              <a:ext uri="{FF2B5EF4-FFF2-40B4-BE49-F238E27FC236}">
                <a16:creationId xmlns:a16="http://schemas.microsoft.com/office/drawing/2014/main" id="{787F05F3-3958-38FE-0ECE-95D90868609D}"/>
              </a:ext>
            </a:extLst>
          </p:cNvPr>
          <p:cNvSpPr>
            <a:spLocks noChangeArrowheads="1"/>
          </p:cNvSpPr>
          <p:nvPr>
            <p:ph type="title"/>
          </p:nvPr>
        </p:nvSpPr>
        <p:spPr bwMode="auto">
          <a:xfrm>
            <a:off x="384175" y="768350"/>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Boolean Retrieval Model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B6437E6-A11A-50FE-EB7B-2A814237D468}"/>
              </a:ext>
            </a:extLst>
          </p:cNvPr>
          <p:cNvSpPr>
            <a:spLocks noChangeArrowheads="1"/>
          </p:cNvSpPr>
          <p:nvPr>
            <p:ph type="title"/>
          </p:nvPr>
        </p:nvSpPr>
        <p:spPr bwMode="auto">
          <a:xfrm>
            <a:off x="427038" y="55086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Boolean Models </a:t>
            </a:r>
            <a:r>
              <a:rPr lang="en-US" altLang="zh-TW" sz="4800">
                <a:ea typeface="新細明體" panose="02020500000000000000" pitchFamily="18" charset="-120"/>
                <a:sym typeface="Symbol" pitchFamily="2" charset="2"/>
              </a:rPr>
              <a:t> </a:t>
            </a:r>
            <a:r>
              <a:rPr lang="en-US" altLang="zh-TW" sz="4800">
                <a:ea typeface="新細明體" panose="02020500000000000000" pitchFamily="18" charset="-120"/>
              </a:rPr>
              <a:t>Problems</a:t>
            </a:r>
            <a:endParaRPr lang="en-US" altLang="en-US" sz="4800" b="1"/>
          </a:p>
        </p:txBody>
      </p:sp>
      <p:sp>
        <p:nvSpPr>
          <p:cNvPr id="23555" name="Rectangle 3">
            <a:extLst>
              <a:ext uri="{FF2B5EF4-FFF2-40B4-BE49-F238E27FC236}">
                <a16:creationId xmlns:a16="http://schemas.microsoft.com/office/drawing/2014/main" id="{3257C0CD-57D1-BB3B-4FFA-33311810D461}"/>
              </a:ext>
            </a:extLst>
          </p:cNvPr>
          <p:cNvSpPr>
            <a:spLocks noChangeArrowheads="1"/>
          </p:cNvSpPr>
          <p:nvPr>
            <p:ph type="body" idx="1"/>
          </p:nvPr>
        </p:nvSpPr>
        <p:spPr bwMode="auto">
          <a:xfrm>
            <a:off x="696913" y="1498600"/>
            <a:ext cx="8229600" cy="420528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800">
                <a:ea typeface="新細明體" panose="02020500000000000000" pitchFamily="18" charset="-120"/>
              </a:rPr>
              <a:t>Very rigid: AND means all; OR means any</a:t>
            </a:r>
          </a:p>
          <a:p>
            <a:pPr eaLnBrk="1" hangingPunct="1"/>
            <a:r>
              <a:rPr lang="en-US" altLang="zh-TW" sz="2800">
                <a:ea typeface="新細明體" panose="02020500000000000000" pitchFamily="18" charset="-120"/>
              </a:rPr>
              <a:t>Difficult to express complex user requests</a:t>
            </a:r>
          </a:p>
          <a:p>
            <a:pPr eaLnBrk="1" hangingPunct="1"/>
            <a:r>
              <a:rPr lang="en-US" altLang="zh-TW" sz="2800">
                <a:ea typeface="新細明體" panose="02020500000000000000" pitchFamily="18" charset="-120"/>
              </a:rPr>
              <a:t>Difficult to control the number of documents retrieved</a:t>
            </a:r>
          </a:p>
          <a:p>
            <a:pPr lvl="1" eaLnBrk="1" hangingPunct="1"/>
            <a:r>
              <a:rPr lang="en-US" altLang="zh-TW" sz="2400" i="1">
                <a:ea typeface="新細明體" panose="02020500000000000000" pitchFamily="18" charset="-120"/>
              </a:rPr>
              <a:t>All</a:t>
            </a:r>
            <a:r>
              <a:rPr lang="en-US" altLang="zh-TW" sz="2400">
                <a:ea typeface="新細明體" panose="02020500000000000000" pitchFamily="18" charset="-120"/>
              </a:rPr>
              <a:t> matched documents will be returned</a:t>
            </a:r>
          </a:p>
          <a:p>
            <a:pPr eaLnBrk="1" hangingPunct="1"/>
            <a:r>
              <a:rPr lang="en-US" altLang="zh-TW" sz="2800">
                <a:ea typeface="新細明體" panose="02020500000000000000" pitchFamily="18" charset="-120"/>
              </a:rPr>
              <a:t>Difficult to rank output</a:t>
            </a:r>
          </a:p>
          <a:p>
            <a:pPr lvl="1" eaLnBrk="1" hangingPunct="1"/>
            <a:r>
              <a:rPr lang="en-US" altLang="zh-TW" sz="2400" i="1">
                <a:ea typeface="新細明體" panose="02020500000000000000" pitchFamily="18" charset="-120"/>
              </a:rPr>
              <a:t>All</a:t>
            </a:r>
            <a:r>
              <a:rPr lang="en-US" altLang="zh-TW" sz="2400">
                <a:ea typeface="新細明體" panose="02020500000000000000" pitchFamily="18" charset="-120"/>
              </a:rPr>
              <a:t> matched documents logically satisfy the query</a:t>
            </a:r>
          </a:p>
          <a:p>
            <a:pPr eaLnBrk="1" hangingPunct="1"/>
            <a:r>
              <a:rPr lang="en-US" altLang="zh-TW" sz="2800">
                <a:ea typeface="新細明體" panose="02020500000000000000" pitchFamily="18" charset="-120"/>
              </a:rPr>
              <a:t>Difficult to perform relevance feedback</a:t>
            </a:r>
          </a:p>
          <a:p>
            <a:pPr lvl="1" eaLnBrk="1" hangingPunct="1"/>
            <a:r>
              <a:rPr lang="en-US" altLang="zh-TW" sz="2400">
                <a:ea typeface="新細明體" panose="02020500000000000000" pitchFamily="18" charset="-120"/>
              </a:rPr>
              <a:t>If a document is identified by the user as relevant or irrelevant, how should the query be modified?</a:t>
            </a:r>
          </a:p>
        </p:txBody>
      </p:sp>
    </p:spTree>
  </p:cSld>
  <p:clrMapOvr>
    <a:masterClrMapping/>
  </p:clrMapOvr>
  <p:transition>
    <p:split orient="ver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6F028F-CDEE-318F-E1D0-E407835D7716}"/>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Statistical Models</a:t>
            </a:r>
          </a:p>
        </p:txBody>
      </p:sp>
      <p:sp>
        <p:nvSpPr>
          <p:cNvPr id="24579" name="Rectangle 3">
            <a:extLst>
              <a:ext uri="{FF2B5EF4-FFF2-40B4-BE49-F238E27FC236}">
                <a16:creationId xmlns:a16="http://schemas.microsoft.com/office/drawing/2014/main" id="{BB53A1E3-EFCF-428E-D221-05CC4BC5DEA5}"/>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a:ea typeface="新細明體" panose="02020500000000000000" pitchFamily="18" charset="-120"/>
              </a:rPr>
              <a:t>A document is typically represented by a </a:t>
            </a:r>
            <a:r>
              <a:rPr lang="en-US" altLang="zh-TW" sz="2800" i="1">
                <a:solidFill>
                  <a:srgbClr val="FF0000"/>
                </a:solidFill>
                <a:ea typeface="新細明體" panose="02020500000000000000" pitchFamily="18" charset="-120"/>
              </a:rPr>
              <a:t>bag of words</a:t>
            </a:r>
            <a:r>
              <a:rPr lang="en-US" altLang="zh-TW" sz="2800">
                <a:ea typeface="新細明體" panose="02020500000000000000" pitchFamily="18" charset="-120"/>
              </a:rPr>
              <a:t> (unordered words with frequencies)</a:t>
            </a:r>
          </a:p>
          <a:p>
            <a:pPr eaLnBrk="1" hangingPunct="1">
              <a:lnSpc>
                <a:spcPct val="90000"/>
              </a:lnSpc>
            </a:pPr>
            <a:r>
              <a:rPr lang="en-US" altLang="zh-TW" sz="2800">
                <a:ea typeface="新細明體" panose="02020500000000000000" pitchFamily="18" charset="-120"/>
              </a:rPr>
              <a:t>Bag = set that allows multiple occurrences of the same element</a:t>
            </a:r>
          </a:p>
          <a:p>
            <a:pPr eaLnBrk="1" hangingPunct="1">
              <a:lnSpc>
                <a:spcPct val="90000"/>
              </a:lnSpc>
            </a:pPr>
            <a:r>
              <a:rPr lang="en-US" altLang="zh-TW" sz="2800">
                <a:ea typeface="新細明體" panose="02020500000000000000" pitchFamily="18" charset="-120"/>
              </a:rPr>
              <a:t>User specifies a set of desired terms with optional weights</a:t>
            </a:r>
            <a:r>
              <a:rPr lang="en-US" altLang="zh-TW" sz="2400">
                <a:ea typeface="新細明體" panose="02020500000000000000" pitchFamily="18" charset="-120"/>
              </a:rPr>
              <a:t>:</a:t>
            </a:r>
          </a:p>
          <a:p>
            <a:pPr lvl="1" eaLnBrk="1" hangingPunct="1">
              <a:lnSpc>
                <a:spcPct val="90000"/>
              </a:lnSpc>
            </a:pPr>
            <a:r>
              <a:rPr lang="en-US" altLang="zh-TW" sz="2400">
                <a:ea typeface="新細明體" panose="02020500000000000000" pitchFamily="18" charset="-120"/>
              </a:rPr>
              <a:t>Weighted query terms: </a:t>
            </a:r>
          </a:p>
          <a:p>
            <a:pPr lvl="1" eaLnBrk="1" hangingPunct="1">
              <a:lnSpc>
                <a:spcPct val="90000"/>
              </a:lnSpc>
              <a:buFontTx/>
              <a:buNone/>
            </a:pPr>
            <a:r>
              <a:rPr lang="en-US" altLang="zh-TW" sz="2400">
                <a:ea typeface="新細明體" panose="02020500000000000000" pitchFamily="18" charset="-120"/>
              </a:rPr>
              <a:t>    Q =  &lt; database 0.5; text 0.8; information 0.2 &gt;</a:t>
            </a:r>
          </a:p>
          <a:p>
            <a:pPr lvl="1" eaLnBrk="1" hangingPunct="1">
              <a:lnSpc>
                <a:spcPct val="90000"/>
              </a:lnSpc>
            </a:pPr>
            <a:r>
              <a:rPr lang="en-US" altLang="zh-TW" sz="2400">
                <a:ea typeface="新細明體" panose="02020500000000000000" pitchFamily="18" charset="-120"/>
              </a:rPr>
              <a:t>Unweighted query terms: </a:t>
            </a:r>
          </a:p>
          <a:p>
            <a:pPr lvl="1" eaLnBrk="1" hangingPunct="1">
              <a:lnSpc>
                <a:spcPct val="90000"/>
              </a:lnSpc>
              <a:buFontTx/>
              <a:buNone/>
            </a:pPr>
            <a:r>
              <a:rPr lang="en-US" altLang="zh-TW" sz="2400">
                <a:ea typeface="新細明體" panose="02020500000000000000" pitchFamily="18" charset="-120"/>
              </a:rPr>
              <a:t>    Q  =  &lt; database; text; information &gt;</a:t>
            </a:r>
          </a:p>
          <a:p>
            <a:pPr lvl="1" eaLnBrk="1" hangingPunct="1">
              <a:lnSpc>
                <a:spcPct val="90000"/>
              </a:lnSpc>
            </a:pPr>
            <a:r>
              <a:rPr lang="en-US" altLang="zh-TW" sz="2400">
                <a:ea typeface="新細明體" panose="02020500000000000000" pitchFamily="18" charset="-120"/>
              </a:rPr>
              <a:t>No Boolean conditions specified in the query</a:t>
            </a:r>
          </a:p>
        </p:txBody>
      </p:sp>
    </p:spTree>
  </p:cSld>
  <p:clrMapOvr>
    <a:masterClrMapping/>
  </p:clrMapOvr>
  <p:transition>
    <p:split orient="ver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B614C20-54A2-B7EA-5102-9AC611F0D637}"/>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Statistical Retrieval</a:t>
            </a:r>
            <a:r>
              <a:rPr lang="en-US" altLang="en-US"/>
              <a:t> </a:t>
            </a:r>
          </a:p>
        </p:txBody>
      </p:sp>
      <p:sp>
        <p:nvSpPr>
          <p:cNvPr id="25603" name="Rectangle 3">
            <a:extLst>
              <a:ext uri="{FF2B5EF4-FFF2-40B4-BE49-F238E27FC236}">
                <a16:creationId xmlns:a16="http://schemas.microsoft.com/office/drawing/2014/main" id="{4DC2227A-1033-AE17-8F6F-F7BEDC2CD395}"/>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solidFill>
                  <a:schemeClr val="tx2"/>
                </a:solidFill>
                <a:ea typeface="新細明體" panose="02020500000000000000" pitchFamily="18" charset="-120"/>
              </a:rPr>
              <a:t>Retrieval based on </a:t>
            </a:r>
            <a:r>
              <a:rPr lang="en-US" altLang="zh-TW" i="1">
                <a:solidFill>
                  <a:srgbClr val="FF0000"/>
                </a:solidFill>
                <a:ea typeface="新細明體" panose="02020500000000000000" pitchFamily="18" charset="-120"/>
              </a:rPr>
              <a:t>similarity</a:t>
            </a:r>
            <a:r>
              <a:rPr lang="en-US" altLang="zh-TW">
                <a:solidFill>
                  <a:schemeClr val="tx2"/>
                </a:solidFill>
                <a:ea typeface="新細明體" panose="02020500000000000000" pitchFamily="18" charset="-120"/>
              </a:rPr>
              <a:t> between query and documents</a:t>
            </a:r>
          </a:p>
          <a:p>
            <a:pPr eaLnBrk="1" hangingPunct="1"/>
            <a:r>
              <a:rPr lang="en-US" altLang="zh-TW">
                <a:solidFill>
                  <a:schemeClr val="tx2"/>
                </a:solidFill>
                <a:ea typeface="新細明體" panose="02020500000000000000" pitchFamily="18" charset="-120"/>
              </a:rPr>
              <a:t>Output documents are ranked according to similarity to query</a:t>
            </a:r>
          </a:p>
          <a:p>
            <a:pPr eaLnBrk="1" hangingPunct="1"/>
            <a:r>
              <a:rPr lang="en-US" altLang="zh-TW">
                <a:ea typeface="新細明體" panose="02020500000000000000" pitchFamily="18" charset="-120"/>
              </a:rPr>
              <a:t>Similarity based on occurrence </a:t>
            </a:r>
            <a:r>
              <a:rPr lang="en-US" altLang="zh-TW" i="1">
                <a:ea typeface="新細明體" panose="02020500000000000000" pitchFamily="18" charset="-120"/>
              </a:rPr>
              <a:t>frequencies</a:t>
            </a:r>
            <a:r>
              <a:rPr lang="en-US" altLang="zh-TW">
                <a:ea typeface="新細明體" panose="02020500000000000000" pitchFamily="18" charset="-120"/>
              </a:rPr>
              <a:t> of keywords in query and document</a:t>
            </a:r>
            <a:endParaRPr lang="en-US" altLang="zh-TW" sz="2800">
              <a:solidFill>
                <a:schemeClr val="tx2"/>
              </a:solidFill>
              <a:ea typeface="新細明體" panose="02020500000000000000" pitchFamily="18" charset="-120"/>
            </a:endParaRPr>
          </a:p>
          <a:p>
            <a:pPr eaLnBrk="1" hangingPunct="1"/>
            <a:r>
              <a:rPr lang="en-US" altLang="zh-TW" sz="2800">
                <a:solidFill>
                  <a:schemeClr val="tx2"/>
                </a:solidFill>
                <a:ea typeface="新細明體" panose="02020500000000000000" pitchFamily="18" charset="-120"/>
              </a:rPr>
              <a:t>Automatic relevance feedback can be supported:</a:t>
            </a:r>
          </a:p>
          <a:p>
            <a:pPr lvl="1" eaLnBrk="1" hangingPunct="1"/>
            <a:r>
              <a:rPr lang="en-US" altLang="en-US" sz="2400"/>
              <a:t>Relevant documents “added” to query</a:t>
            </a:r>
          </a:p>
          <a:p>
            <a:pPr lvl="1" eaLnBrk="1" hangingPunct="1"/>
            <a:r>
              <a:rPr lang="en-US" altLang="en-US" sz="2400"/>
              <a:t>Irrelevant documents “subtracted” from query</a:t>
            </a:r>
          </a:p>
        </p:txBody>
      </p:sp>
    </p:spTree>
  </p:cSld>
  <p:clrMapOvr>
    <a:masterClrMapping/>
  </p:clrMapOvr>
  <p:transition>
    <p:split orient="ver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A205C21-206F-64E1-B2AD-828458D9F220}"/>
              </a:ext>
            </a:extLst>
          </p:cNvPr>
          <p:cNvSpPr>
            <a:spLocks noChangeArrowheads="1"/>
          </p:cNvSpPr>
          <p:nvPr>
            <p:ph type="title"/>
          </p:nvPr>
        </p:nvSpPr>
        <p:spPr bwMode="auto">
          <a:xfrm>
            <a:off x="400050" y="65246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Issues for Statistical Model</a:t>
            </a:r>
          </a:p>
        </p:txBody>
      </p:sp>
      <p:sp>
        <p:nvSpPr>
          <p:cNvPr id="26627" name="Rectangle 3">
            <a:extLst>
              <a:ext uri="{FF2B5EF4-FFF2-40B4-BE49-F238E27FC236}">
                <a16:creationId xmlns:a16="http://schemas.microsoft.com/office/drawing/2014/main" id="{74B2A891-87E8-4808-F510-7233133D79E8}"/>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dirty="0">
                <a:ea typeface="新細明體" panose="02020500000000000000" pitchFamily="18" charset="-120"/>
              </a:rPr>
              <a:t>How to determine important words in a document?</a:t>
            </a:r>
          </a:p>
          <a:p>
            <a:pPr lvl="1" eaLnBrk="1" hangingPunct="1">
              <a:lnSpc>
                <a:spcPct val="90000"/>
              </a:lnSpc>
            </a:pPr>
            <a:r>
              <a:rPr lang="en-US" altLang="zh-TW" sz="2400" dirty="0">
                <a:ea typeface="新細明體" panose="02020500000000000000" pitchFamily="18" charset="-120"/>
              </a:rPr>
              <a:t>Word sense?</a:t>
            </a:r>
          </a:p>
          <a:p>
            <a:pPr lvl="1" eaLnBrk="1" hangingPunct="1">
              <a:lnSpc>
                <a:spcPct val="90000"/>
              </a:lnSpc>
            </a:pPr>
            <a:r>
              <a:rPr lang="en-US" altLang="zh-TW" sz="2400" dirty="0">
                <a:ea typeface="新細明體" panose="02020500000000000000" pitchFamily="18" charset="-120"/>
              </a:rPr>
              <a:t>Word n-grams (and phrases, idioms,…)  </a:t>
            </a:r>
            <a:r>
              <a:rPr lang="en-US" altLang="zh-TW" sz="2400" dirty="0">
                <a:ea typeface="新細明體" panose="02020500000000000000" pitchFamily="18" charset="-120"/>
                <a:sym typeface="Wingdings" pitchFamily="2" charset="2"/>
              </a:rPr>
              <a:t> terms</a:t>
            </a:r>
            <a:endParaRPr lang="en-US" altLang="zh-TW" sz="2400" dirty="0">
              <a:ea typeface="新細明體" panose="02020500000000000000" pitchFamily="18" charset="-120"/>
            </a:endParaRPr>
          </a:p>
          <a:p>
            <a:pPr eaLnBrk="1" hangingPunct="1">
              <a:lnSpc>
                <a:spcPct val="90000"/>
              </a:lnSpc>
            </a:pPr>
            <a:r>
              <a:rPr lang="en-US" altLang="zh-TW" sz="2800" dirty="0">
                <a:ea typeface="新細明體" panose="02020500000000000000" pitchFamily="18" charset="-120"/>
              </a:rPr>
              <a:t>How to determine the degree of importance of a term within a document and within the entire collection?</a:t>
            </a:r>
          </a:p>
          <a:p>
            <a:pPr eaLnBrk="1" hangingPunct="1">
              <a:lnSpc>
                <a:spcPct val="90000"/>
              </a:lnSpc>
            </a:pPr>
            <a:r>
              <a:rPr lang="en-US" altLang="zh-TW" sz="2800" dirty="0">
                <a:ea typeface="新細明體" panose="02020500000000000000" pitchFamily="18" charset="-120"/>
              </a:rPr>
              <a:t>How to determine the degree of similarity between a document and the query?</a:t>
            </a:r>
          </a:p>
          <a:p>
            <a:pPr eaLnBrk="1" hangingPunct="1">
              <a:lnSpc>
                <a:spcPct val="90000"/>
              </a:lnSpc>
            </a:pPr>
            <a:r>
              <a:rPr lang="en-US" altLang="zh-TW" sz="2800" dirty="0">
                <a:ea typeface="新細明體" panose="02020500000000000000" pitchFamily="18" charset="-120"/>
              </a:rPr>
              <a:t>In the case of the web, what is a collection and what are the effects of links, formatting information, etc.?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936EDD9-4E69-1E2C-A93B-627A58F92058}"/>
              </a:ext>
            </a:extLst>
          </p:cNvPr>
          <p:cNvSpPr>
            <a:spLocks noChangeArrowheads="1"/>
          </p:cNvSpPr>
          <p:nvPr>
            <p:ph type="title"/>
          </p:nvPr>
        </p:nvSpPr>
        <p:spPr bwMode="auto">
          <a:xfrm>
            <a:off x="341313" y="53498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The Vector-Space Model</a:t>
            </a:r>
          </a:p>
        </p:txBody>
      </p:sp>
      <p:sp>
        <p:nvSpPr>
          <p:cNvPr id="27651" name="Rectangle 3">
            <a:extLst>
              <a:ext uri="{FF2B5EF4-FFF2-40B4-BE49-F238E27FC236}">
                <a16:creationId xmlns:a16="http://schemas.microsoft.com/office/drawing/2014/main" id="{5699C28D-1F3C-4B09-EC0D-B60BC122D1E8}"/>
              </a:ext>
            </a:extLst>
          </p:cNvPr>
          <p:cNvSpPr>
            <a:spLocks noChangeArrowheads="1"/>
          </p:cNvSpPr>
          <p:nvPr>
            <p:ph type="body" idx="1"/>
          </p:nvPr>
        </p:nvSpPr>
        <p:spPr bwMode="auto">
          <a:xfrm>
            <a:off x="471488" y="1323975"/>
            <a:ext cx="8229600" cy="45259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Assume</a:t>
            </a:r>
            <a:r>
              <a:rPr lang="en-US" altLang="zh-TW" i="1">
                <a:ea typeface="新細明體" panose="02020500000000000000" pitchFamily="18" charset="-120"/>
              </a:rPr>
              <a:t> t</a:t>
            </a:r>
            <a:r>
              <a:rPr lang="en-US" altLang="zh-TW">
                <a:ea typeface="新細明體" panose="02020500000000000000" pitchFamily="18" charset="-120"/>
              </a:rPr>
              <a:t> distinct terms remain after preprocessing; call them index terms or the vocabulary.</a:t>
            </a:r>
          </a:p>
          <a:p>
            <a:pPr eaLnBrk="1" hangingPunct="1"/>
            <a:r>
              <a:rPr lang="en-US" altLang="zh-TW">
                <a:ea typeface="新細明體" panose="02020500000000000000" pitchFamily="18" charset="-120"/>
              </a:rPr>
              <a:t>These “orthogonal” terms form a vector space</a:t>
            </a:r>
          </a:p>
          <a:p>
            <a:pPr lvl="1" eaLnBrk="1" hangingPunct="1">
              <a:buFontTx/>
              <a:buNone/>
            </a:pPr>
            <a:r>
              <a:rPr lang="en-US" altLang="zh-TW">
                <a:ea typeface="新細明體" panose="02020500000000000000" pitchFamily="18" charset="-120"/>
              </a:rPr>
              <a:t>          Dimension = </a:t>
            </a:r>
            <a:r>
              <a:rPr lang="en-US" altLang="zh-TW" i="1">
                <a:ea typeface="新細明體" panose="02020500000000000000" pitchFamily="18" charset="-120"/>
              </a:rPr>
              <a:t>t</a:t>
            </a:r>
            <a:r>
              <a:rPr lang="en-US" altLang="zh-TW">
                <a:ea typeface="新細明體" panose="02020500000000000000" pitchFamily="18" charset="-120"/>
              </a:rPr>
              <a:t> = |vocabulary| </a:t>
            </a:r>
          </a:p>
          <a:p>
            <a:pPr eaLnBrk="1" hangingPunct="1"/>
            <a:r>
              <a:rPr lang="en-US" altLang="zh-TW">
                <a:ea typeface="新細明體" panose="02020500000000000000" pitchFamily="18" charset="-120"/>
              </a:rPr>
              <a:t>Each term, </a:t>
            </a:r>
            <a:r>
              <a:rPr lang="en-US" altLang="zh-TW" i="1">
                <a:ea typeface="新細明體" panose="02020500000000000000" pitchFamily="18" charset="-120"/>
              </a:rPr>
              <a:t>i</a:t>
            </a:r>
            <a:r>
              <a:rPr lang="en-US" altLang="zh-TW">
                <a:ea typeface="新細明體" panose="02020500000000000000" pitchFamily="18" charset="-120"/>
              </a:rPr>
              <a:t>,  in a document or query, </a:t>
            </a:r>
            <a:r>
              <a:rPr lang="en-US" altLang="zh-TW" i="1">
                <a:ea typeface="新細明體" panose="02020500000000000000" pitchFamily="18" charset="-120"/>
              </a:rPr>
              <a:t>j</a:t>
            </a:r>
            <a:r>
              <a:rPr lang="en-US" altLang="zh-TW">
                <a:ea typeface="新細明體" panose="02020500000000000000" pitchFamily="18" charset="-120"/>
              </a:rPr>
              <a:t>, is given a real-valued weight, </a:t>
            </a:r>
            <a:r>
              <a:rPr lang="en-US" altLang="zh-TW" i="1">
                <a:ea typeface="新細明體" panose="02020500000000000000" pitchFamily="18" charset="-120"/>
              </a:rPr>
              <a:t>w</a:t>
            </a:r>
            <a:r>
              <a:rPr lang="en-US" altLang="zh-TW" i="1" baseline="-25000">
                <a:ea typeface="新細明體" panose="02020500000000000000" pitchFamily="18" charset="-120"/>
              </a:rPr>
              <a:t>ij.</a:t>
            </a:r>
          </a:p>
          <a:p>
            <a:pPr eaLnBrk="1" hangingPunct="1"/>
            <a:r>
              <a:rPr lang="en-US" altLang="zh-TW">
                <a:ea typeface="新細明體" panose="02020500000000000000" pitchFamily="18" charset="-120"/>
              </a:rPr>
              <a:t>Both documents and queries are expressed as       t-dimensional vectors:</a:t>
            </a:r>
          </a:p>
          <a:p>
            <a:pPr lvl="1" eaLnBrk="1" hangingPunct="1">
              <a:buFontTx/>
              <a:buNone/>
            </a:pPr>
            <a:r>
              <a:rPr lang="en-US" altLang="zh-TW" i="1">
                <a:ea typeface="新細明體" panose="02020500000000000000" pitchFamily="18" charset="-120"/>
              </a:rPr>
              <a:t>          d</a:t>
            </a:r>
            <a:r>
              <a:rPr lang="en-US" altLang="zh-TW" i="1" baseline="-25000">
                <a:ea typeface="新細明體" panose="02020500000000000000" pitchFamily="18" charset="-120"/>
              </a:rPr>
              <a:t>j</a:t>
            </a:r>
            <a:r>
              <a:rPr lang="en-US" altLang="zh-TW">
                <a:ea typeface="新細明體" panose="02020500000000000000" pitchFamily="18" charset="-120"/>
              </a:rPr>
              <a:t> = (</a:t>
            </a:r>
            <a:r>
              <a:rPr lang="en-US" altLang="zh-TW" i="1">
                <a:ea typeface="新細明體" panose="02020500000000000000" pitchFamily="18" charset="-120"/>
              </a:rPr>
              <a:t>w</a:t>
            </a:r>
            <a:r>
              <a:rPr lang="en-US" altLang="zh-TW" i="1" baseline="-25000">
                <a:ea typeface="新細明體" panose="02020500000000000000" pitchFamily="18" charset="-120"/>
              </a:rPr>
              <a:t>1j</a:t>
            </a:r>
            <a:r>
              <a:rPr lang="en-US" altLang="zh-TW" i="1">
                <a:ea typeface="新細明體" panose="02020500000000000000" pitchFamily="18" charset="-120"/>
              </a:rPr>
              <a:t>, w</a:t>
            </a:r>
            <a:r>
              <a:rPr lang="en-US" altLang="zh-TW" i="1" baseline="-25000">
                <a:ea typeface="新細明體" panose="02020500000000000000" pitchFamily="18" charset="-120"/>
              </a:rPr>
              <a:t>2j</a:t>
            </a:r>
            <a:r>
              <a:rPr lang="en-US" altLang="zh-TW" i="1">
                <a:ea typeface="新細明體" panose="02020500000000000000" pitchFamily="18" charset="-120"/>
              </a:rPr>
              <a:t>, …, w</a:t>
            </a:r>
            <a:r>
              <a:rPr lang="en-US" altLang="zh-TW" i="1" baseline="-25000">
                <a:ea typeface="新細明體" panose="02020500000000000000" pitchFamily="18" charset="-120"/>
              </a:rPr>
              <a:t>tj</a:t>
            </a:r>
            <a:r>
              <a:rPr lang="en-US" altLang="zh-TW">
                <a:ea typeface="新細明體" panose="02020500000000000000" pitchFamily="18" charset="-120"/>
              </a:rPr>
              <a:t>)</a:t>
            </a:r>
            <a:endParaRPr lang="zh-TW" altLang="en-US">
              <a:ea typeface="新細明體" panose="02020500000000000000" pitchFamily="18" charset="-120"/>
            </a:endParaRPr>
          </a:p>
        </p:txBody>
      </p:sp>
    </p:spTree>
  </p:cSld>
  <p:clrMapOvr>
    <a:masterClrMapping/>
  </p:clrMapOvr>
  <p:transition>
    <p:split orient="vert" dir="in"/>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EBFDCBE-B51F-B068-E8D7-702C4D77142B}"/>
              </a:ext>
            </a:extLst>
          </p:cNvPr>
          <p:cNvSpPr>
            <a:spLocks noChangeArrowheads="1"/>
          </p:cNvSpPr>
          <p:nvPr>
            <p:ph type="title"/>
          </p:nvPr>
        </p:nvSpPr>
        <p:spPr bwMode="auto">
          <a:xfrm>
            <a:off x="833438" y="419100"/>
            <a:ext cx="7605712" cy="9826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Graphic Representation</a:t>
            </a:r>
          </a:p>
        </p:txBody>
      </p:sp>
      <p:sp>
        <p:nvSpPr>
          <p:cNvPr id="402435" name="Rectangle 3">
            <a:extLst>
              <a:ext uri="{FF2B5EF4-FFF2-40B4-BE49-F238E27FC236}">
                <a16:creationId xmlns:a16="http://schemas.microsoft.com/office/drawing/2014/main" id="{42D685A2-EAB3-8665-F403-0FCE214B4006}"/>
              </a:ext>
            </a:extLst>
          </p:cNvPr>
          <p:cNvSpPr>
            <a:spLocks noChangeArrowheads="1"/>
          </p:cNvSpPr>
          <p:nvPr>
            <p:ph type="body" idx="1"/>
          </p:nvPr>
        </p:nvSpPr>
        <p:spPr bwMode="auto">
          <a:xfrm>
            <a:off x="538163" y="1679575"/>
            <a:ext cx="2667000" cy="1476375"/>
          </a:xfrm>
          <a:solidFill>
            <a:srgbClr val="CC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TW" sz="2000">
                <a:ea typeface="新細明體" panose="02020500000000000000" pitchFamily="18" charset="-120"/>
              </a:rPr>
              <a:t>Example</a:t>
            </a:r>
            <a:r>
              <a:rPr lang="en-US" altLang="zh-TW" sz="2000" i="1">
                <a:ea typeface="新細明體" panose="02020500000000000000" pitchFamily="18" charset="-120"/>
              </a:rPr>
              <a:t>:</a:t>
            </a:r>
          </a:p>
          <a:p>
            <a:pPr eaLnBrk="1" hangingPunct="1">
              <a:buFontTx/>
              <a:buNone/>
            </a:pPr>
            <a:r>
              <a:rPr lang="en-US" altLang="zh-TW" sz="2000" i="1">
                <a:ea typeface="新細明體" panose="02020500000000000000" pitchFamily="18" charset="-120"/>
              </a:rPr>
              <a:t>D</a:t>
            </a:r>
            <a:r>
              <a:rPr lang="en-US" altLang="zh-TW" sz="2000" i="1" baseline="-25000">
                <a:ea typeface="新細明體" panose="02020500000000000000" pitchFamily="18" charset="-120"/>
              </a:rPr>
              <a:t>1</a:t>
            </a:r>
            <a:r>
              <a:rPr lang="en-US" altLang="zh-TW" sz="2000" i="1">
                <a:ea typeface="新細明體" panose="02020500000000000000" pitchFamily="18" charset="-120"/>
              </a:rPr>
              <a:t> = 2T</a:t>
            </a:r>
            <a:r>
              <a:rPr lang="en-US" altLang="zh-TW" sz="2000" i="1" baseline="-25000">
                <a:ea typeface="新細明體" panose="02020500000000000000" pitchFamily="18" charset="-120"/>
              </a:rPr>
              <a:t>1</a:t>
            </a:r>
            <a:r>
              <a:rPr lang="en-US" altLang="zh-TW" sz="2000" i="1">
                <a:ea typeface="新細明體" panose="02020500000000000000" pitchFamily="18" charset="-120"/>
              </a:rPr>
              <a:t> + 3T</a:t>
            </a:r>
            <a:r>
              <a:rPr lang="en-US" altLang="zh-TW" sz="2000" i="1" baseline="-25000">
                <a:ea typeface="新細明體" panose="02020500000000000000" pitchFamily="18" charset="-120"/>
              </a:rPr>
              <a:t>2</a:t>
            </a:r>
            <a:r>
              <a:rPr lang="en-US" altLang="zh-TW" sz="2000" i="1">
                <a:ea typeface="新細明體" panose="02020500000000000000" pitchFamily="18" charset="-120"/>
              </a:rPr>
              <a:t> + 5T</a:t>
            </a:r>
            <a:r>
              <a:rPr lang="en-US" altLang="zh-TW" sz="2000" i="1" baseline="-25000">
                <a:ea typeface="新細明體" panose="02020500000000000000" pitchFamily="18" charset="-120"/>
              </a:rPr>
              <a:t>3</a:t>
            </a:r>
          </a:p>
          <a:p>
            <a:pPr eaLnBrk="1" hangingPunct="1">
              <a:buFontTx/>
              <a:buNone/>
            </a:pPr>
            <a:r>
              <a:rPr lang="en-US" altLang="zh-TW" sz="2000" i="1">
                <a:ea typeface="新細明體" panose="02020500000000000000" pitchFamily="18" charset="-120"/>
              </a:rPr>
              <a:t>D</a:t>
            </a:r>
            <a:r>
              <a:rPr lang="en-US" altLang="zh-TW" sz="2000" i="1" baseline="-25000">
                <a:ea typeface="新細明體" panose="02020500000000000000" pitchFamily="18" charset="-120"/>
              </a:rPr>
              <a:t>2</a:t>
            </a:r>
            <a:r>
              <a:rPr lang="en-US" altLang="zh-TW" sz="2000" i="1">
                <a:ea typeface="新細明體" panose="02020500000000000000" pitchFamily="18" charset="-120"/>
              </a:rPr>
              <a:t> = 3T</a:t>
            </a:r>
            <a:r>
              <a:rPr lang="en-US" altLang="zh-TW" sz="2000" i="1" baseline="-25000">
                <a:ea typeface="新細明體" panose="02020500000000000000" pitchFamily="18" charset="-120"/>
              </a:rPr>
              <a:t>1</a:t>
            </a:r>
            <a:r>
              <a:rPr lang="en-US" altLang="zh-TW" sz="2000" i="1">
                <a:ea typeface="新細明體" panose="02020500000000000000" pitchFamily="18" charset="-120"/>
              </a:rPr>
              <a:t> + 7T</a:t>
            </a:r>
            <a:r>
              <a:rPr lang="en-US" altLang="zh-TW" sz="2000" i="1" baseline="-25000">
                <a:ea typeface="新細明體" panose="02020500000000000000" pitchFamily="18" charset="-120"/>
              </a:rPr>
              <a:t>2</a:t>
            </a:r>
            <a:r>
              <a:rPr lang="en-US" altLang="zh-TW" sz="2000" i="1">
                <a:ea typeface="新細明體" panose="02020500000000000000" pitchFamily="18" charset="-120"/>
              </a:rPr>
              <a:t> +   T</a:t>
            </a:r>
            <a:r>
              <a:rPr lang="en-US" altLang="zh-TW" sz="2000" i="1" baseline="-25000">
                <a:ea typeface="新細明體" panose="02020500000000000000" pitchFamily="18" charset="-120"/>
              </a:rPr>
              <a:t>3</a:t>
            </a:r>
          </a:p>
          <a:p>
            <a:pPr eaLnBrk="1" hangingPunct="1">
              <a:buFontTx/>
              <a:buNone/>
            </a:pPr>
            <a:r>
              <a:rPr lang="en-US" altLang="zh-TW" sz="2000" i="1">
                <a:ea typeface="新細明體" panose="02020500000000000000" pitchFamily="18" charset="-120"/>
              </a:rPr>
              <a:t>Q = 0T</a:t>
            </a:r>
            <a:r>
              <a:rPr lang="en-US" altLang="zh-TW" sz="2000" i="1" baseline="-25000">
                <a:ea typeface="新細明體" panose="02020500000000000000" pitchFamily="18" charset="-120"/>
              </a:rPr>
              <a:t>1</a:t>
            </a:r>
            <a:r>
              <a:rPr lang="en-US" altLang="zh-TW" sz="2000" i="1">
                <a:ea typeface="新細明體" panose="02020500000000000000" pitchFamily="18" charset="-120"/>
              </a:rPr>
              <a:t> + 0T</a:t>
            </a:r>
            <a:r>
              <a:rPr lang="en-US" altLang="zh-TW" sz="2000" i="1" baseline="-25000">
                <a:ea typeface="新細明體" panose="02020500000000000000" pitchFamily="18" charset="-120"/>
              </a:rPr>
              <a:t>2</a:t>
            </a:r>
            <a:r>
              <a:rPr lang="en-US" altLang="zh-TW" sz="2000" i="1">
                <a:ea typeface="新細明體" panose="02020500000000000000" pitchFamily="18" charset="-120"/>
              </a:rPr>
              <a:t> +  2T</a:t>
            </a:r>
            <a:r>
              <a:rPr lang="en-US" altLang="zh-TW" sz="2000" i="1" baseline="-25000">
                <a:ea typeface="新細明體" panose="02020500000000000000" pitchFamily="18" charset="-120"/>
              </a:rPr>
              <a:t>3</a:t>
            </a:r>
          </a:p>
        </p:txBody>
      </p:sp>
      <p:sp>
        <p:nvSpPr>
          <p:cNvPr id="28676" name="Line 4">
            <a:extLst>
              <a:ext uri="{FF2B5EF4-FFF2-40B4-BE49-F238E27FC236}">
                <a16:creationId xmlns:a16="http://schemas.microsoft.com/office/drawing/2014/main" id="{AFE1DB94-B513-DC31-8249-B1D232995C0E}"/>
              </a:ext>
            </a:extLst>
          </p:cNvPr>
          <p:cNvSpPr>
            <a:spLocks noChangeShapeType="1"/>
          </p:cNvSpPr>
          <p:nvPr/>
        </p:nvSpPr>
        <p:spPr bwMode="auto">
          <a:xfrm>
            <a:off x="4479925" y="4419600"/>
            <a:ext cx="3597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grpSp>
        <p:nvGrpSpPr>
          <p:cNvPr id="2" name="Group 5">
            <a:extLst>
              <a:ext uri="{FF2B5EF4-FFF2-40B4-BE49-F238E27FC236}">
                <a16:creationId xmlns:a16="http://schemas.microsoft.com/office/drawing/2014/main" id="{E4A58F20-80C7-C79F-6002-F39559E9054F}"/>
              </a:ext>
            </a:extLst>
          </p:cNvPr>
          <p:cNvGrpSpPr>
            <a:grpSpLocks/>
          </p:cNvGrpSpPr>
          <p:nvPr/>
        </p:nvGrpSpPr>
        <p:grpSpPr bwMode="auto">
          <a:xfrm>
            <a:off x="1066800" y="1828800"/>
            <a:ext cx="7037388" cy="4176713"/>
            <a:chOff x="816" y="1248"/>
            <a:chExt cx="4433" cy="2631"/>
          </a:xfrm>
        </p:grpSpPr>
        <p:sp>
          <p:nvSpPr>
            <p:cNvPr id="28679" name="Text Box 6">
              <a:extLst>
                <a:ext uri="{FF2B5EF4-FFF2-40B4-BE49-F238E27FC236}">
                  <a16:creationId xmlns:a16="http://schemas.microsoft.com/office/drawing/2014/main" id="{689896EE-6EB7-8810-55E5-9DF11D539721}"/>
                </a:ext>
              </a:extLst>
            </p:cNvPr>
            <p:cNvSpPr txBox="1">
              <a:spLocks noChangeArrowheads="1"/>
            </p:cNvSpPr>
            <p:nvPr/>
          </p:nvSpPr>
          <p:spPr bwMode="auto">
            <a:xfrm>
              <a:off x="3216" y="1257"/>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3</a:t>
              </a:r>
              <a:endParaRPr kumimoji="1" lang="en-US" altLang="zh-TW" sz="2000">
                <a:ea typeface="新細明體" panose="02020500000000000000" pitchFamily="18" charset="-120"/>
              </a:endParaRPr>
            </a:p>
          </p:txBody>
        </p:sp>
        <p:sp>
          <p:nvSpPr>
            <p:cNvPr id="28680" name="Line 7">
              <a:extLst>
                <a:ext uri="{FF2B5EF4-FFF2-40B4-BE49-F238E27FC236}">
                  <a16:creationId xmlns:a16="http://schemas.microsoft.com/office/drawing/2014/main" id="{27247E66-2206-1AD0-F181-269BD4B14527}"/>
                </a:ext>
              </a:extLst>
            </p:cNvPr>
            <p:cNvSpPr>
              <a:spLocks noChangeShapeType="1"/>
            </p:cNvSpPr>
            <p:nvPr/>
          </p:nvSpPr>
          <p:spPr bwMode="auto">
            <a:xfrm>
              <a:off x="3143" y="2871"/>
              <a:ext cx="18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1" name="Line 8">
              <a:extLst>
                <a:ext uri="{FF2B5EF4-FFF2-40B4-BE49-F238E27FC236}">
                  <a16:creationId xmlns:a16="http://schemas.microsoft.com/office/drawing/2014/main" id="{07167F59-03C7-B23B-126B-87321C0B5EE4}"/>
                </a:ext>
              </a:extLst>
            </p:cNvPr>
            <p:cNvSpPr>
              <a:spLocks noChangeShapeType="1"/>
            </p:cNvSpPr>
            <p:nvPr/>
          </p:nvSpPr>
          <p:spPr bwMode="auto">
            <a:xfrm flipH="1">
              <a:off x="1543" y="2869"/>
              <a:ext cx="1587" cy="10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8682" name="Line 9">
              <a:extLst>
                <a:ext uri="{FF2B5EF4-FFF2-40B4-BE49-F238E27FC236}">
                  <a16:creationId xmlns:a16="http://schemas.microsoft.com/office/drawing/2014/main" id="{4D18D863-1CAE-10FC-3DDF-6B9545D197B9}"/>
                </a:ext>
              </a:extLst>
            </p:cNvPr>
            <p:cNvSpPr>
              <a:spLocks noChangeShapeType="1"/>
            </p:cNvSpPr>
            <p:nvPr/>
          </p:nvSpPr>
          <p:spPr bwMode="auto">
            <a:xfrm flipV="1">
              <a:off x="3130" y="1248"/>
              <a:ext cx="0" cy="16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8683" name="Line 10">
              <a:extLst>
                <a:ext uri="{FF2B5EF4-FFF2-40B4-BE49-F238E27FC236}">
                  <a16:creationId xmlns:a16="http://schemas.microsoft.com/office/drawing/2014/main" id="{E4B919EE-92F0-3BFF-0C81-F2847A698732}"/>
                </a:ext>
              </a:extLst>
            </p:cNvPr>
            <p:cNvSpPr>
              <a:spLocks noChangeShapeType="1"/>
            </p:cNvSpPr>
            <p:nvPr/>
          </p:nvSpPr>
          <p:spPr bwMode="auto">
            <a:xfrm flipH="1">
              <a:off x="2784" y="2862"/>
              <a:ext cx="730" cy="4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4" name="Line 11">
              <a:extLst>
                <a:ext uri="{FF2B5EF4-FFF2-40B4-BE49-F238E27FC236}">
                  <a16:creationId xmlns:a16="http://schemas.microsoft.com/office/drawing/2014/main" id="{6F21AD86-29AE-316D-7E93-79A470B318CE}"/>
                </a:ext>
              </a:extLst>
            </p:cNvPr>
            <p:cNvSpPr>
              <a:spLocks noChangeShapeType="1"/>
            </p:cNvSpPr>
            <p:nvPr/>
          </p:nvSpPr>
          <p:spPr bwMode="auto">
            <a:xfrm>
              <a:off x="2352" y="3360"/>
              <a:ext cx="475"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5" name="Line 12">
              <a:extLst>
                <a:ext uri="{FF2B5EF4-FFF2-40B4-BE49-F238E27FC236}">
                  <a16:creationId xmlns:a16="http://schemas.microsoft.com/office/drawing/2014/main" id="{C0F79E96-080E-1FC4-A252-25778C36BF5C}"/>
                </a:ext>
              </a:extLst>
            </p:cNvPr>
            <p:cNvSpPr>
              <a:spLocks noChangeShapeType="1"/>
            </p:cNvSpPr>
            <p:nvPr/>
          </p:nvSpPr>
          <p:spPr bwMode="auto">
            <a:xfrm flipV="1">
              <a:off x="2784" y="2112"/>
              <a:ext cx="0" cy="12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6" name="Line 13">
              <a:extLst>
                <a:ext uri="{FF2B5EF4-FFF2-40B4-BE49-F238E27FC236}">
                  <a16:creationId xmlns:a16="http://schemas.microsoft.com/office/drawing/2014/main" id="{10FAA03E-2704-D590-8543-C276DDC327C9}"/>
                </a:ext>
              </a:extLst>
            </p:cNvPr>
            <p:cNvSpPr>
              <a:spLocks noChangeShapeType="1"/>
            </p:cNvSpPr>
            <p:nvPr/>
          </p:nvSpPr>
          <p:spPr bwMode="auto">
            <a:xfrm flipH="1" flipV="1">
              <a:off x="2784" y="2016"/>
              <a:ext cx="346" cy="823"/>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7" name="Line 14">
              <a:extLst>
                <a:ext uri="{FF2B5EF4-FFF2-40B4-BE49-F238E27FC236}">
                  <a16:creationId xmlns:a16="http://schemas.microsoft.com/office/drawing/2014/main" id="{A8257271-0644-DF35-BBF1-51F3E017B4AF}"/>
                </a:ext>
              </a:extLst>
            </p:cNvPr>
            <p:cNvSpPr>
              <a:spLocks noChangeShapeType="1"/>
            </p:cNvSpPr>
            <p:nvPr/>
          </p:nvSpPr>
          <p:spPr bwMode="auto">
            <a:xfrm flipH="1">
              <a:off x="2371" y="2880"/>
              <a:ext cx="1339" cy="8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8" name="Line 15">
              <a:extLst>
                <a:ext uri="{FF2B5EF4-FFF2-40B4-BE49-F238E27FC236}">
                  <a16:creationId xmlns:a16="http://schemas.microsoft.com/office/drawing/2014/main" id="{510D1961-4A55-FE4E-C35D-014E96C43E50}"/>
                </a:ext>
              </a:extLst>
            </p:cNvPr>
            <p:cNvSpPr>
              <a:spLocks noChangeShapeType="1"/>
            </p:cNvSpPr>
            <p:nvPr/>
          </p:nvSpPr>
          <p:spPr bwMode="auto">
            <a:xfrm flipH="1" flipV="1">
              <a:off x="1839" y="3701"/>
              <a:ext cx="558" cy="2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89" name="Line 16">
              <a:extLst>
                <a:ext uri="{FF2B5EF4-FFF2-40B4-BE49-F238E27FC236}">
                  <a16:creationId xmlns:a16="http://schemas.microsoft.com/office/drawing/2014/main" id="{686E3B05-B578-55C7-B714-71B36BB5FAD8}"/>
                </a:ext>
              </a:extLst>
            </p:cNvPr>
            <p:cNvSpPr>
              <a:spLocks noChangeShapeType="1"/>
            </p:cNvSpPr>
            <p:nvPr/>
          </p:nvSpPr>
          <p:spPr bwMode="auto">
            <a:xfrm flipV="1">
              <a:off x="2419" y="3504"/>
              <a:ext cx="0" cy="229"/>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8690" name="Line 17">
              <a:extLst>
                <a:ext uri="{FF2B5EF4-FFF2-40B4-BE49-F238E27FC236}">
                  <a16:creationId xmlns:a16="http://schemas.microsoft.com/office/drawing/2014/main" id="{877FF8BD-557B-9BC4-46AD-56A667FB6315}"/>
                </a:ext>
              </a:extLst>
            </p:cNvPr>
            <p:cNvSpPr>
              <a:spLocks noChangeShapeType="1"/>
            </p:cNvSpPr>
            <p:nvPr/>
          </p:nvSpPr>
          <p:spPr bwMode="auto">
            <a:xfrm flipH="1">
              <a:off x="2408" y="2858"/>
              <a:ext cx="710" cy="666"/>
            </a:xfrm>
            <a:prstGeom prst="line">
              <a:avLst/>
            </a:prstGeom>
            <a:noFill/>
            <a:ln w="57150">
              <a:solidFill>
                <a:srgbClr val="F83F24"/>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91" name="Line 18">
              <a:extLst>
                <a:ext uri="{FF2B5EF4-FFF2-40B4-BE49-F238E27FC236}">
                  <a16:creationId xmlns:a16="http://schemas.microsoft.com/office/drawing/2014/main" id="{22D04175-DF56-ACFE-6487-0F1CA027CFBB}"/>
                </a:ext>
              </a:extLst>
            </p:cNvPr>
            <p:cNvSpPr>
              <a:spLocks noChangeShapeType="1"/>
            </p:cNvSpPr>
            <p:nvPr/>
          </p:nvSpPr>
          <p:spPr bwMode="auto">
            <a:xfrm flipV="1">
              <a:off x="3130" y="2496"/>
              <a:ext cx="0" cy="37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92" name="Text Box 19">
              <a:extLst>
                <a:ext uri="{FF2B5EF4-FFF2-40B4-BE49-F238E27FC236}">
                  <a16:creationId xmlns:a16="http://schemas.microsoft.com/office/drawing/2014/main" id="{546EAF0F-C80D-683A-E50C-3173A6F0F75C}"/>
                </a:ext>
              </a:extLst>
            </p:cNvPr>
            <p:cNvSpPr txBox="1">
              <a:spLocks noChangeArrowheads="1"/>
            </p:cNvSpPr>
            <p:nvPr/>
          </p:nvSpPr>
          <p:spPr bwMode="auto">
            <a:xfrm>
              <a:off x="4992" y="2832"/>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1</a:t>
              </a:r>
              <a:endParaRPr kumimoji="1" lang="en-US" altLang="zh-TW" sz="2000">
                <a:ea typeface="新細明體" panose="02020500000000000000" pitchFamily="18" charset="-120"/>
              </a:endParaRPr>
            </a:p>
          </p:txBody>
        </p:sp>
        <p:sp>
          <p:nvSpPr>
            <p:cNvPr id="28693" name="Text Box 20">
              <a:extLst>
                <a:ext uri="{FF2B5EF4-FFF2-40B4-BE49-F238E27FC236}">
                  <a16:creationId xmlns:a16="http://schemas.microsoft.com/office/drawing/2014/main" id="{F0189349-526A-F184-FAF9-0FE22354461F}"/>
                </a:ext>
              </a:extLst>
            </p:cNvPr>
            <p:cNvSpPr txBox="1">
              <a:spLocks noChangeArrowheads="1"/>
            </p:cNvSpPr>
            <p:nvPr/>
          </p:nvSpPr>
          <p:spPr bwMode="auto">
            <a:xfrm>
              <a:off x="1305" y="3597"/>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2</a:t>
              </a:r>
              <a:endParaRPr kumimoji="1" lang="en-US" altLang="zh-TW" sz="2000">
                <a:ea typeface="新細明體" panose="02020500000000000000" pitchFamily="18" charset="-120"/>
              </a:endParaRPr>
            </a:p>
          </p:txBody>
        </p:sp>
        <p:sp>
          <p:nvSpPr>
            <p:cNvPr id="28694" name="Text Box 21">
              <a:extLst>
                <a:ext uri="{FF2B5EF4-FFF2-40B4-BE49-F238E27FC236}">
                  <a16:creationId xmlns:a16="http://schemas.microsoft.com/office/drawing/2014/main" id="{346B601A-3E3C-603C-004C-2ED8CD70C372}"/>
                </a:ext>
              </a:extLst>
            </p:cNvPr>
            <p:cNvSpPr txBox="1">
              <a:spLocks noChangeArrowheads="1"/>
            </p:cNvSpPr>
            <p:nvPr/>
          </p:nvSpPr>
          <p:spPr bwMode="auto">
            <a:xfrm>
              <a:off x="1248" y="2112"/>
              <a:ext cx="1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2T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+ 3T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+ 5T</a:t>
              </a:r>
              <a:r>
                <a:rPr kumimoji="1" lang="en-US" altLang="zh-TW" sz="1800" i="1" baseline="-25000">
                  <a:ea typeface="新細明體" panose="02020500000000000000" pitchFamily="18" charset="-120"/>
                </a:rPr>
                <a:t>3</a:t>
              </a:r>
            </a:p>
          </p:txBody>
        </p:sp>
        <p:sp>
          <p:nvSpPr>
            <p:cNvPr id="28695" name="Text Box 22">
              <a:extLst>
                <a:ext uri="{FF2B5EF4-FFF2-40B4-BE49-F238E27FC236}">
                  <a16:creationId xmlns:a16="http://schemas.microsoft.com/office/drawing/2014/main" id="{FE6D70AA-28FF-C4A7-ADEB-97FE441FCFE1}"/>
                </a:ext>
              </a:extLst>
            </p:cNvPr>
            <p:cNvSpPr txBox="1">
              <a:spLocks noChangeArrowheads="1"/>
            </p:cNvSpPr>
            <p:nvPr/>
          </p:nvSpPr>
          <p:spPr bwMode="auto">
            <a:xfrm>
              <a:off x="816" y="3120"/>
              <a:ext cx="1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2 </a:t>
              </a:r>
              <a:r>
                <a:rPr kumimoji="1" lang="en-US" altLang="zh-TW" sz="1800" i="1">
                  <a:ea typeface="新細明體" panose="02020500000000000000" pitchFamily="18" charset="-120"/>
                </a:rPr>
                <a:t>= 3T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+ 7T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T</a:t>
              </a:r>
              <a:r>
                <a:rPr kumimoji="1" lang="en-US" altLang="zh-TW" sz="1800" i="1" baseline="-25000">
                  <a:ea typeface="新細明體" panose="02020500000000000000" pitchFamily="18" charset="-120"/>
                </a:rPr>
                <a:t>3</a:t>
              </a:r>
            </a:p>
          </p:txBody>
        </p:sp>
        <p:sp>
          <p:nvSpPr>
            <p:cNvPr id="28696" name="Text Box 23">
              <a:extLst>
                <a:ext uri="{FF2B5EF4-FFF2-40B4-BE49-F238E27FC236}">
                  <a16:creationId xmlns:a16="http://schemas.microsoft.com/office/drawing/2014/main" id="{6E7C3310-E893-FBDC-4503-E70B89BE962F}"/>
                </a:ext>
              </a:extLst>
            </p:cNvPr>
            <p:cNvSpPr txBox="1">
              <a:spLocks noChangeArrowheads="1"/>
            </p:cNvSpPr>
            <p:nvPr/>
          </p:nvSpPr>
          <p:spPr bwMode="auto">
            <a:xfrm>
              <a:off x="3168" y="2400"/>
              <a:ext cx="1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1800" i="1">
                  <a:ea typeface="新細明體" panose="02020500000000000000" pitchFamily="18" charset="-120"/>
                </a:rPr>
                <a:t>Q = 0T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+ 0T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+ 2T</a:t>
              </a:r>
              <a:r>
                <a:rPr kumimoji="1" lang="en-US" altLang="zh-TW" sz="1800" i="1" baseline="-25000">
                  <a:ea typeface="新細明體" panose="02020500000000000000" pitchFamily="18" charset="-120"/>
                </a:rPr>
                <a:t>3</a:t>
              </a:r>
            </a:p>
          </p:txBody>
        </p:sp>
        <p:sp>
          <p:nvSpPr>
            <p:cNvPr id="28697" name="Line 24">
              <a:extLst>
                <a:ext uri="{FF2B5EF4-FFF2-40B4-BE49-F238E27FC236}">
                  <a16:creationId xmlns:a16="http://schemas.microsoft.com/office/drawing/2014/main" id="{0DF525B9-3EB5-E3DE-26DE-BCEB656154F8}"/>
                </a:ext>
              </a:extLst>
            </p:cNvPr>
            <p:cNvSpPr>
              <a:spLocks noChangeShapeType="1"/>
            </p:cNvSpPr>
            <p:nvPr/>
          </p:nvSpPr>
          <p:spPr bwMode="auto">
            <a:xfrm flipH="1">
              <a:off x="2784" y="1824"/>
              <a:ext cx="336" cy="2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98" name="Freeform 25">
              <a:extLst>
                <a:ext uri="{FF2B5EF4-FFF2-40B4-BE49-F238E27FC236}">
                  <a16:creationId xmlns:a16="http://schemas.microsoft.com/office/drawing/2014/main" id="{1B56FB5C-E752-2831-8BBE-50D74E3F592E}"/>
                </a:ext>
              </a:extLst>
            </p:cNvPr>
            <p:cNvSpPr>
              <a:spLocks/>
            </p:cNvSpPr>
            <p:nvPr/>
          </p:nvSpPr>
          <p:spPr bwMode="auto">
            <a:xfrm>
              <a:off x="2448" y="2016"/>
              <a:ext cx="288" cy="104"/>
            </a:xfrm>
            <a:custGeom>
              <a:avLst/>
              <a:gdLst>
                <a:gd name="T0" fmla="*/ 0 w 288"/>
                <a:gd name="T1" fmla="*/ 104 h 104"/>
                <a:gd name="T2" fmla="*/ 48 w 288"/>
                <a:gd name="T3" fmla="*/ 8 h 104"/>
                <a:gd name="T4" fmla="*/ 192 w 288"/>
                <a:gd name="T5" fmla="*/ 56 h 104"/>
                <a:gd name="T6" fmla="*/ 288 w 288"/>
                <a:gd name="T7" fmla="*/ 56 h 104"/>
                <a:gd name="T8" fmla="*/ 0 60000 65536"/>
                <a:gd name="T9" fmla="*/ 0 60000 65536"/>
                <a:gd name="T10" fmla="*/ 0 60000 65536"/>
                <a:gd name="T11" fmla="*/ 0 60000 65536"/>
                <a:gd name="T12" fmla="*/ 0 w 288"/>
                <a:gd name="T13" fmla="*/ 0 h 104"/>
                <a:gd name="T14" fmla="*/ 288 w 288"/>
                <a:gd name="T15" fmla="*/ 104 h 104"/>
              </a:gdLst>
              <a:ahLst/>
              <a:cxnLst>
                <a:cxn ang="T8">
                  <a:pos x="T0" y="T1"/>
                </a:cxn>
                <a:cxn ang="T9">
                  <a:pos x="T2" y="T3"/>
                </a:cxn>
                <a:cxn ang="T10">
                  <a:pos x="T4" y="T5"/>
                </a:cxn>
                <a:cxn ang="T11">
                  <a:pos x="T6" y="T7"/>
                </a:cxn>
              </a:cxnLst>
              <a:rect l="T12" t="T13" r="T14" b="T15"/>
              <a:pathLst>
                <a:path w="288" h="104">
                  <a:moveTo>
                    <a:pt x="0" y="104"/>
                  </a:moveTo>
                  <a:cubicBezTo>
                    <a:pt x="8" y="60"/>
                    <a:pt x="16" y="16"/>
                    <a:pt x="48" y="8"/>
                  </a:cubicBezTo>
                  <a:cubicBezTo>
                    <a:pt x="80" y="0"/>
                    <a:pt x="152" y="48"/>
                    <a:pt x="192" y="56"/>
                  </a:cubicBezTo>
                  <a:cubicBezTo>
                    <a:pt x="232" y="64"/>
                    <a:pt x="260" y="60"/>
                    <a:pt x="28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9" name="Freeform 26">
              <a:extLst>
                <a:ext uri="{FF2B5EF4-FFF2-40B4-BE49-F238E27FC236}">
                  <a16:creationId xmlns:a16="http://schemas.microsoft.com/office/drawing/2014/main" id="{56BC5436-D7A0-13D7-4485-E407182D42FF}"/>
                </a:ext>
              </a:extLst>
            </p:cNvPr>
            <p:cNvSpPr>
              <a:spLocks/>
            </p:cNvSpPr>
            <p:nvPr/>
          </p:nvSpPr>
          <p:spPr bwMode="auto">
            <a:xfrm>
              <a:off x="2116" y="3244"/>
              <a:ext cx="284" cy="212"/>
            </a:xfrm>
            <a:custGeom>
              <a:avLst/>
              <a:gdLst>
                <a:gd name="T0" fmla="*/ 0 w 284"/>
                <a:gd name="T1" fmla="*/ 13 h 212"/>
                <a:gd name="T2" fmla="*/ 139 w 284"/>
                <a:gd name="T3" fmla="*/ 33 h 212"/>
                <a:gd name="T4" fmla="*/ 284 w 284"/>
                <a:gd name="T5" fmla="*/ 212 h 212"/>
                <a:gd name="T6" fmla="*/ 0 60000 65536"/>
                <a:gd name="T7" fmla="*/ 0 60000 65536"/>
                <a:gd name="T8" fmla="*/ 0 60000 65536"/>
                <a:gd name="T9" fmla="*/ 0 w 284"/>
                <a:gd name="T10" fmla="*/ 0 h 212"/>
                <a:gd name="T11" fmla="*/ 284 w 284"/>
                <a:gd name="T12" fmla="*/ 212 h 212"/>
              </a:gdLst>
              <a:ahLst/>
              <a:cxnLst>
                <a:cxn ang="T6">
                  <a:pos x="T0" y="T1"/>
                </a:cxn>
                <a:cxn ang="T7">
                  <a:pos x="T2" y="T3"/>
                </a:cxn>
                <a:cxn ang="T8">
                  <a:pos x="T4" y="T5"/>
                </a:cxn>
              </a:cxnLst>
              <a:rect l="T9" t="T10" r="T11" b="T12"/>
              <a:pathLst>
                <a:path w="284" h="212">
                  <a:moveTo>
                    <a:pt x="0" y="13"/>
                  </a:moveTo>
                  <a:cubicBezTo>
                    <a:pt x="23" y="16"/>
                    <a:pt x="92" y="0"/>
                    <a:pt x="139" y="33"/>
                  </a:cubicBezTo>
                  <a:cubicBezTo>
                    <a:pt x="186" y="66"/>
                    <a:pt x="254" y="175"/>
                    <a:pt x="284" y="2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00" name="Text Box 27">
              <a:extLst>
                <a:ext uri="{FF2B5EF4-FFF2-40B4-BE49-F238E27FC236}">
                  <a16:creationId xmlns:a16="http://schemas.microsoft.com/office/drawing/2014/main" id="{AD776B8E-7D29-F2F2-F3DF-4F4D6E8A2909}"/>
                </a:ext>
              </a:extLst>
            </p:cNvPr>
            <p:cNvSpPr txBox="1">
              <a:spLocks noChangeArrowheads="1"/>
            </p:cNvSpPr>
            <p:nvPr/>
          </p:nvSpPr>
          <p:spPr bwMode="auto">
            <a:xfrm>
              <a:off x="1680" y="35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1600">
                  <a:solidFill>
                    <a:schemeClr val="accent2"/>
                  </a:solidFill>
                  <a:ea typeface="新細明體" panose="02020500000000000000" pitchFamily="18" charset="-120"/>
                </a:rPr>
                <a:t>7</a:t>
              </a:r>
              <a:endParaRPr kumimoji="1" lang="zh-TW" altLang="en-US">
                <a:ea typeface="新細明體" panose="02020500000000000000" pitchFamily="18" charset="-120"/>
              </a:endParaRPr>
            </a:p>
          </p:txBody>
        </p:sp>
        <p:sp>
          <p:nvSpPr>
            <p:cNvPr id="28701" name="Text Box 28">
              <a:extLst>
                <a:ext uri="{FF2B5EF4-FFF2-40B4-BE49-F238E27FC236}">
                  <a16:creationId xmlns:a16="http://schemas.microsoft.com/office/drawing/2014/main" id="{AFABD2E4-19E6-B16B-D461-C6EDBB6485A9}"/>
                </a:ext>
              </a:extLst>
            </p:cNvPr>
            <p:cNvSpPr txBox="1">
              <a:spLocks noChangeArrowheads="1"/>
            </p:cNvSpPr>
            <p:nvPr/>
          </p:nvSpPr>
          <p:spPr bwMode="auto">
            <a:xfrm>
              <a:off x="3600"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1600">
                  <a:solidFill>
                    <a:schemeClr val="accent2"/>
                  </a:solidFill>
                  <a:ea typeface="新細明體" panose="02020500000000000000" pitchFamily="18" charset="-120"/>
                </a:rPr>
                <a:t>3</a:t>
              </a:r>
              <a:endParaRPr kumimoji="1" lang="zh-TW" altLang="en-US">
                <a:ea typeface="新細明體" panose="02020500000000000000" pitchFamily="18" charset="-120"/>
              </a:endParaRPr>
            </a:p>
          </p:txBody>
        </p:sp>
        <p:sp>
          <p:nvSpPr>
            <p:cNvPr id="28702" name="Text Box 29">
              <a:extLst>
                <a:ext uri="{FF2B5EF4-FFF2-40B4-BE49-F238E27FC236}">
                  <a16:creationId xmlns:a16="http://schemas.microsoft.com/office/drawing/2014/main" id="{BF2901C6-BA09-1036-7293-8F6209DECE66}"/>
                </a:ext>
              </a:extLst>
            </p:cNvPr>
            <p:cNvSpPr txBox="1">
              <a:spLocks noChangeArrowheads="1"/>
            </p:cNvSpPr>
            <p:nvPr/>
          </p:nvSpPr>
          <p:spPr bwMode="auto">
            <a:xfrm>
              <a:off x="34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1600">
                  <a:solidFill>
                    <a:schemeClr val="accent2"/>
                  </a:solidFill>
                  <a:ea typeface="新細明體" panose="02020500000000000000" pitchFamily="18" charset="-120"/>
                </a:rPr>
                <a:t>2</a:t>
              </a:r>
              <a:endParaRPr kumimoji="1" lang="zh-TW" altLang="en-US">
                <a:ea typeface="新細明體" panose="02020500000000000000" pitchFamily="18" charset="-120"/>
              </a:endParaRPr>
            </a:p>
          </p:txBody>
        </p:sp>
        <p:sp>
          <p:nvSpPr>
            <p:cNvPr id="28703" name="Text Box 30">
              <a:extLst>
                <a:ext uri="{FF2B5EF4-FFF2-40B4-BE49-F238E27FC236}">
                  <a16:creationId xmlns:a16="http://schemas.microsoft.com/office/drawing/2014/main" id="{B1ABA262-D8F6-0A0E-BCB7-86F07C4BE2AA}"/>
                </a:ext>
              </a:extLst>
            </p:cNvPr>
            <p:cNvSpPr txBox="1">
              <a:spLocks noChangeArrowheads="1"/>
            </p:cNvSpPr>
            <p:nvPr/>
          </p:nvSpPr>
          <p:spPr bwMode="auto">
            <a:xfrm>
              <a:off x="3120" y="16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1600">
                  <a:solidFill>
                    <a:schemeClr val="accent2"/>
                  </a:solidFill>
                  <a:ea typeface="新細明體" panose="02020500000000000000" pitchFamily="18" charset="-120"/>
                </a:rPr>
                <a:t>5</a:t>
              </a:r>
              <a:endParaRPr kumimoji="1" lang="zh-TW" altLang="en-US">
                <a:ea typeface="新細明體" panose="02020500000000000000" pitchFamily="18" charset="-120"/>
              </a:endParaRPr>
            </a:p>
          </p:txBody>
        </p:sp>
      </p:grpSp>
      <p:sp>
        <p:nvSpPr>
          <p:cNvPr id="402463" name="Text Box 31">
            <a:extLst>
              <a:ext uri="{FF2B5EF4-FFF2-40B4-BE49-F238E27FC236}">
                <a16:creationId xmlns:a16="http://schemas.microsoft.com/office/drawing/2014/main" id="{7FBBFC6A-909C-6D74-DC92-1D9AE2001C8E}"/>
              </a:ext>
            </a:extLst>
          </p:cNvPr>
          <p:cNvSpPr txBox="1">
            <a:spLocks noChangeArrowheads="1"/>
          </p:cNvSpPr>
          <p:nvPr/>
        </p:nvSpPr>
        <p:spPr bwMode="auto">
          <a:xfrm>
            <a:off x="5181600" y="4953000"/>
            <a:ext cx="3352800" cy="1190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913" indent="-1889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kumimoji="1" lang="en-US" altLang="zh-TW" sz="1800">
                <a:ea typeface="新細明體" panose="02020500000000000000" pitchFamily="18" charset="-120"/>
              </a:rPr>
              <a:t>Is </a:t>
            </a:r>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1</a:t>
            </a:r>
            <a:r>
              <a:rPr kumimoji="1" lang="en-US" altLang="zh-TW" sz="1800">
                <a:ea typeface="新細明體" panose="02020500000000000000" pitchFamily="18" charset="-120"/>
              </a:rPr>
              <a:t> or </a:t>
            </a:r>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2</a:t>
            </a:r>
            <a:r>
              <a:rPr kumimoji="1" lang="en-US" altLang="zh-TW" sz="1800">
                <a:ea typeface="新細明體" panose="02020500000000000000" pitchFamily="18" charset="-120"/>
              </a:rPr>
              <a:t> more similar to Q?</a:t>
            </a:r>
          </a:p>
          <a:p>
            <a:pPr eaLnBrk="1" hangingPunct="1">
              <a:buFontTx/>
              <a:buChar char="•"/>
            </a:pPr>
            <a:r>
              <a:rPr kumimoji="1" lang="en-US" altLang="zh-TW" sz="1800">
                <a:ea typeface="新細明體" panose="02020500000000000000" pitchFamily="18" charset="-120"/>
              </a:rPr>
              <a:t>How to measure the degree of similarity? Distance? Angle? Projection?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box(out)">
                                      <p:cBhvr>
                                        <p:cTn id="7" dur="500"/>
                                        <p:tgtEl>
                                          <p:spTgt spid="402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02435">
                                            <p:txEl>
                                              <p:pRg st="1" end="1"/>
                                            </p:txEl>
                                          </p:spTgt>
                                        </p:tgtEl>
                                        <p:attrNameLst>
                                          <p:attrName>style.visibility</p:attrName>
                                        </p:attrNameLst>
                                      </p:cBhvr>
                                      <p:to>
                                        <p:strVal val="visible"/>
                                      </p:to>
                                    </p:set>
                                    <p:animEffect transition="in" filter="box(out)">
                                      <p:cBhvr>
                                        <p:cTn id="12" dur="500"/>
                                        <p:tgtEl>
                                          <p:spTgt spid="402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02435">
                                            <p:txEl>
                                              <p:pRg st="2" end="2"/>
                                            </p:txEl>
                                          </p:spTgt>
                                        </p:tgtEl>
                                        <p:attrNameLst>
                                          <p:attrName>style.visibility</p:attrName>
                                        </p:attrNameLst>
                                      </p:cBhvr>
                                      <p:to>
                                        <p:strVal val="visible"/>
                                      </p:to>
                                    </p:set>
                                    <p:animEffect transition="in" filter="box(out)">
                                      <p:cBhvr>
                                        <p:cTn id="17" dur="500"/>
                                        <p:tgtEl>
                                          <p:spTgt spid="402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02435">
                                            <p:txEl>
                                              <p:pRg st="3" end="3"/>
                                            </p:txEl>
                                          </p:spTgt>
                                        </p:tgtEl>
                                        <p:attrNameLst>
                                          <p:attrName>style.visibility</p:attrName>
                                        </p:attrNameLst>
                                      </p:cBhvr>
                                      <p:to>
                                        <p:strVal val="visible"/>
                                      </p:to>
                                    </p:set>
                                    <p:animEffect transition="in" filter="box(out)">
                                      <p:cBhvr>
                                        <p:cTn id="22" dur="500"/>
                                        <p:tgtEl>
                                          <p:spTgt spid="402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402463"/>
                                        </p:tgtEl>
                                        <p:attrNameLst>
                                          <p:attrName>style.visibility</p:attrName>
                                        </p:attrNameLst>
                                      </p:cBhvr>
                                      <p:to>
                                        <p:strVal val="visible"/>
                                      </p:to>
                                    </p:set>
                                    <p:anim calcmode="lin" valueType="num">
                                      <p:cBhvr additive="base">
                                        <p:cTn id="32" dur="500" fill="hold"/>
                                        <p:tgtEl>
                                          <p:spTgt spid="402463"/>
                                        </p:tgtEl>
                                        <p:attrNameLst>
                                          <p:attrName>ppt_x</p:attrName>
                                        </p:attrNameLst>
                                      </p:cBhvr>
                                      <p:tavLst>
                                        <p:tav tm="0">
                                          <p:val>
                                            <p:strVal val="1+#ppt_w/2"/>
                                          </p:val>
                                        </p:tav>
                                        <p:tav tm="100000">
                                          <p:val>
                                            <p:strVal val="#ppt_x"/>
                                          </p:val>
                                        </p:tav>
                                      </p:tavLst>
                                    </p:anim>
                                    <p:anim calcmode="lin" valueType="num">
                                      <p:cBhvr additive="base">
                                        <p:cTn id="33" dur="500" fill="hold"/>
                                        <p:tgtEl>
                                          <p:spTgt spid="4024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P spid="40246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66648F3-7F1C-F4F5-CDCF-FF01C133A770}"/>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Document Collection</a:t>
            </a:r>
          </a:p>
        </p:txBody>
      </p:sp>
      <p:sp>
        <p:nvSpPr>
          <p:cNvPr id="29699" name="Rectangle 3">
            <a:extLst>
              <a:ext uri="{FF2B5EF4-FFF2-40B4-BE49-F238E27FC236}">
                <a16:creationId xmlns:a16="http://schemas.microsoft.com/office/drawing/2014/main" id="{C3DEFF7A-A0DF-1C87-069C-50583E0E0F3B}"/>
              </a:ext>
            </a:extLst>
          </p:cNvPr>
          <p:cNvSpPr>
            <a:spLocks noChangeArrowheads="1"/>
          </p:cNvSpPr>
          <p:nvPr>
            <p:ph type="body" idx="1"/>
          </p:nvPr>
        </p:nvSpPr>
        <p:spPr bwMode="auto">
          <a:xfrm>
            <a:off x="442913" y="1179513"/>
            <a:ext cx="8078787" cy="1747837"/>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88913" indent="-188913" eaLnBrk="1" hangingPunct="1">
              <a:lnSpc>
                <a:spcPct val="90000"/>
              </a:lnSpc>
              <a:buClr>
                <a:schemeClr val="tx1"/>
              </a:buClr>
            </a:pPr>
            <a:r>
              <a:rPr lang="en-US" altLang="zh-TW" sz="2400">
                <a:ea typeface="新細明體" panose="02020500000000000000" pitchFamily="18" charset="-120"/>
              </a:rPr>
              <a:t>A collection of </a:t>
            </a:r>
            <a:r>
              <a:rPr lang="en-US" altLang="zh-TW" sz="2400" i="1">
                <a:ea typeface="新細明體" panose="02020500000000000000" pitchFamily="18" charset="-120"/>
              </a:rPr>
              <a:t>n</a:t>
            </a:r>
            <a:r>
              <a:rPr lang="en-US" altLang="zh-TW" sz="2400">
                <a:ea typeface="新細明體" panose="02020500000000000000" pitchFamily="18" charset="-120"/>
              </a:rPr>
              <a:t> documents can be represented in the vector space model by a term-document matrix.</a:t>
            </a:r>
          </a:p>
          <a:p>
            <a:pPr marL="188913" indent="-188913" eaLnBrk="1" hangingPunct="1">
              <a:lnSpc>
                <a:spcPct val="90000"/>
              </a:lnSpc>
              <a:buClr>
                <a:schemeClr val="tx1"/>
              </a:buClr>
            </a:pPr>
            <a:r>
              <a:rPr lang="en-US" altLang="zh-TW" sz="2400">
                <a:ea typeface="新細明體" panose="02020500000000000000" pitchFamily="18" charset="-120"/>
              </a:rPr>
              <a:t>An entry in the matrix corresponds to the </a:t>
            </a:r>
            <a:r>
              <a:rPr lang="en-US" altLang="zh-TW" sz="2400">
                <a:solidFill>
                  <a:srgbClr val="FF0000"/>
                </a:solidFill>
                <a:ea typeface="新細明體" panose="02020500000000000000" pitchFamily="18" charset="-120"/>
              </a:rPr>
              <a:t>“weight” of a term in the document</a:t>
            </a:r>
            <a:r>
              <a:rPr lang="en-US" altLang="zh-TW" sz="2400">
                <a:ea typeface="新細明體" panose="02020500000000000000" pitchFamily="18" charset="-120"/>
              </a:rPr>
              <a:t>; zero means the term has no significance in the document or it simply doesn’t exist in the document.</a:t>
            </a:r>
            <a:endParaRPr lang="en-US" altLang="zh-TW" sz="2400" i="1" baseline="-25000">
              <a:ea typeface="新細明體" panose="02020500000000000000" pitchFamily="18" charset="-120"/>
            </a:endParaRPr>
          </a:p>
        </p:txBody>
      </p:sp>
      <p:grpSp>
        <p:nvGrpSpPr>
          <p:cNvPr id="29700" name="Group 4">
            <a:extLst>
              <a:ext uri="{FF2B5EF4-FFF2-40B4-BE49-F238E27FC236}">
                <a16:creationId xmlns:a16="http://schemas.microsoft.com/office/drawing/2014/main" id="{C4D52CE0-28E8-9C5A-1CB4-55BF617F85CF}"/>
              </a:ext>
            </a:extLst>
          </p:cNvPr>
          <p:cNvGrpSpPr>
            <a:grpSpLocks/>
          </p:cNvGrpSpPr>
          <p:nvPr/>
        </p:nvGrpSpPr>
        <p:grpSpPr bwMode="auto">
          <a:xfrm>
            <a:off x="2895600" y="3505200"/>
            <a:ext cx="3352800" cy="2647950"/>
            <a:chOff x="1632" y="1776"/>
            <a:chExt cx="2046" cy="1668"/>
          </a:xfrm>
        </p:grpSpPr>
        <p:grpSp>
          <p:nvGrpSpPr>
            <p:cNvPr id="29701" name="Group 5">
              <a:extLst>
                <a:ext uri="{FF2B5EF4-FFF2-40B4-BE49-F238E27FC236}">
                  <a16:creationId xmlns:a16="http://schemas.microsoft.com/office/drawing/2014/main" id="{409DC300-B48A-7F1D-C8B3-4BA987A2CD6B}"/>
                </a:ext>
              </a:extLst>
            </p:cNvPr>
            <p:cNvGrpSpPr>
              <a:grpSpLocks/>
            </p:cNvGrpSpPr>
            <p:nvPr/>
          </p:nvGrpSpPr>
          <p:grpSpPr bwMode="auto">
            <a:xfrm>
              <a:off x="1632" y="1776"/>
              <a:ext cx="2026" cy="1575"/>
              <a:chOff x="1824" y="1296"/>
              <a:chExt cx="1930" cy="1575"/>
            </a:xfrm>
          </p:grpSpPr>
          <p:sp>
            <p:nvSpPr>
              <p:cNvPr id="29703" name="AutoShape 6">
                <a:extLst>
                  <a:ext uri="{FF2B5EF4-FFF2-40B4-BE49-F238E27FC236}">
                    <a16:creationId xmlns:a16="http://schemas.microsoft.com/office/drawing/2014/main" id="{2EA8D69F-6738-BB37-E0A7-06EC0AE05046}"/>
                  </a:ext>
                </a:extLst>
              </p:cNvPr>
              <p:cNvSpPr>
                <a:spLocks/>
              </p:cNvSpPr>
              <p:nvPr/>
            </p:nvSpPr>
            <p:spPr bwMode="auto">
              <a:xfrm>
                <a:off x="1824" y="1296"/>
                <a:ext cx="143" cy="1575"/>
              </a:xfrm>
              <a:prstGeom prst="leftBracket">
                <a:avLst>
                  <a:gd name="adj" fmla="val 9178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9704" name="AutoShape 7">
                <a:extLst>
                  <a:ext uri="{FF2B5EF4-FFF2-40B4-BE49-F238E27FC236}">
                    <a16:creationId xmlns:a16="http://schemas.microsoft.com/office/drawing/2014/main" id="{791A42AA-69AD-C7E8-BF18-18ED54A52758}"/>
                  </a:ext>
                </a:extLst>
              </p:cNvPr>
              <p:cNvSpPr>
                <a:spLocks/>
              </p:cNvSpPr>
              <p:nvPr/>
            </p:nvSpPr>
            <p:spPr bwMode="auto">
              <a:xfrm>
                <a:off x="3648" y="1296"/>
                <a:ext cx="106" cy="1565"/>
              </a:xfrm>
              <a:prstGeom prst="rightBracket">
                <a:avLst>
                  <a:gd name="adj" fmla="val 14149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29702" name="Text Box 8">
              <a:extLst>
                <a:ext uri="{FF2B5EF4-FFF2-40B4-BE49-F238E27FC236}">
                  <a16:creationId xmlns:a16="http://schemas.microsoft.com/office/drawing/2014/main" id="{F5477D73-18CA-467F-76B0-DEE184D9E323}"/>
                </a:ext>
              </a:extLst>
            </p:cNvPr>
            <p:cNvSpPr txBox="1">
              <a:spLocks noChangeArrowheads="1"/>
            </p:cNvSpPr>
            <p:nvPr/>
          </p:nvSpPr>
          <p:spPr bwMode="auto">
            <a:xfrm>
              <a:off x="1732" y="1776"/>
              <a:ext cx="1946"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i="1">
                  <a:ea typeface="新細明體" panose="02020500000000000000" pitchFamily="18" charset="-120"/>
                </a:rPr>
                <a:t>        </a:t>
              </a:r>
              <a:r>
                <a:rPr kumimoji="1" lang="en-US" altLang="zh-TW" i="1">
                  <a:solidFill>
                    <a:srgbClr val="FF0000"/>
                  </a:solidFill>
                  <a:ea typeface="新細明體" panose="02020500000000000000" pitchFamily="18" charset="-120"/>
                </a:rPr>
                <a:t>T</a:t>
              </a:r>
              <a:r>
                <a:rPr kumimoji="1" lang="en-US" altLang="zh-TW" i="1" baseline="-25000">
                  <a:solidFill>
                    <a:srgbClr val="FF0000"/>
                  </a:solidFill>
                  <a:ea typeface="新細明體" panose="02020500000000000000" pitchFamily="18" charset="-120"/>
                </a:rPr>
                <a:t>1</a:t>
              </a:r>
              <a:r>
                <a:rPr kumimoji="1" lang="en-US" altLang="zh-TW" i="1">
                  <a:solidFill>
                    <a:srgbClr val="FF0000"/>
                  </a:solidFill>
                  <a:ea typeface="新細明體" panose="02020500000000000000" pitchFamily="18" charset="-120"/>
                </a:rPr>
                <a:t>   T</a:t>
              </a:r>
              <a:r>
                <a:rPr kumimoji="1" lang="en-US" altLang="zh-TW" i="1" baseline="-25000">
                  <a:solidFill>
                    <a:srgbClr val="FF0000"/>
                  </a:solidFill>
                  <a:ea typeface="新細明體" panose="02020500000000000000" pitchFamily="18" charset="-120"/>
                </a:rPr>
                <a:t>2</a:t>
              </a:r>
              <a:r>
                <a:rPr kumimoji="1" lang="en-US" altLang="zh-TW" i="1">
                  <a:solidFill>
                    <a:srgbClr val="FF0000"/>
                  </a:solidFill>
                  <a:ea typeface="新細明體" panose="02020500000000000000" pitchFamily="18" charset="-120"/>
                </a:rPr>
                <a:t>    ….      T</a:t>
              </a:r>
              <a:r>
                <a:rPr kumimoji="1" lang="en-US" altLang="zh-TW" i="1" baseline="-25000">
                  <a:solidFill>
                    <a:srgbClr val="FF0000"/>
                  </a:solidFill>
                  <a:ea typeface="新細明體" panose="02020500000000000000" pitchFamily="18" charset="-120"/>
                </a:rPr>
                <a:t>t</a:t>
              </a:r>
              <a:endParaRPr kumimoji="1" lang="en-US" altLang="zh-TW" i="1">
                <a:solidFill>
                  <a:srgbClr val="FF0000"/>
                </a:solidFill>
                <a:ea typeface="新細明體" panose="02020500000000000000" pitchFamily="18" charset="-120"/>
              </a:endParaRPr>
            </a:p>
            <a:p>
              <a:pPr eaLnBrk="1" hangingPunct="1"/>
              <a:r>
                <a:rPr kumimoji="1" lang="en-US" altLang="zh-TW" i="1">
                  <a:solidFill>
                    <a:srgbClr val="FF0000"/>
                  </a:solidFill>
                  <a:ea typeface="新細明體" panose="02020500000000000000" pitchFamily="18" charset="-120"/>
                </a:rPr>
                <a:t>D</a:t>
              </a:r>
              <a:r>
                <a:rPr kumimoji="1" lang="en-US" altLang="zh-TW" i="1" baseline="-25000">
                  <a:solidFill>
                    <a:srgbClr val="FF0000"/>
                  </a:solidFill>
                  <a:ea typeface="新細明體" panose="02020500000000000000" pitchFamily="18" charset="-120"/>
                </a:rPr>
                <a:t>1</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11</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21</a:t>
              </a:r>
              <a:r>
                <a:rPr kumimoji="1" lang="en-US" altLang="zh-TW" i="1">
                  <a:ea typeface="新細明體" panose="02020500000000000000" pitchFamily="18" charset="-120"/>
                </a:rPr>
                <a:t>   …      w</a:t>
              </a:r>
              <a:r>
                <a:rPr kumimoji="1" lang="en-US" altLang="zh-TW" i="1" baseline="-25000">
                  <a:ea typeface="新細明體" panose="02020500000000000000" pitchFamily="18" charset="-120"/>
                </a:rPr>
                <a:t>t1</a:t>
              </a:r>
              <a:endParaRPr kumimoji="1" lang="en-US" altLang="zh-TW" i="1">
                <a:ea typeface="新細明體" panose="02020500000000000000" pitchFamily="18" charset="-120"/>
              </a:endParaRPr>
            </a:p>
            <a:p>
              <a:pPr eaLnBrk="1" hangingPunct="1"/>
              <a:r>
                <a:rPr kumimoji="1" lang="en-US" altLang="zh-TW" i="1">
                  <a:solidFill>
                    <a:srgbClr val="FF0000"/>
                  </a:solidFill>
                  <a:ea typeface="新細明體" panose="02020500000000000000" pitchFamily="18" charset="-120"/>
                </a:rPr>
                <a:t>D</a:t>
              </a:r>
              <a:r>
                <a:rPr kumimoji="1" lang="en-US" altLang="zh-TW" i="1" baseline="-25000">
                  <a:solidFill>
                    <a:srgbClr val="FF0000"/>
                  </a:solidFill>
                  <a:ea typeface="新細明體" panose="02020500000000000000" pitchFamily="18" charset="-120"/>
                </a:rPr>
                <a:t>2</a:t>
              </a:r>
              <a:r>
                <a:rPr kumimoji="1" lang="en-US" altLang="zh-TW" i="1" baseline="-25000">
                  <a:ea typeface="新細明體" panose="02020500000000000000" pitchFamily="18" charset="-120"/>
                </a:rPr>
                <a:t> </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12</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22</a:t>
              </a:r>
              <a:r>
                <a:rPr kumimoji="1" lang="en-US" altLang="zh-TW" i="1">
                  <a:ea typeface="新細明體" panose="02020500000000000000" pitchFamily="18" charset="-120"/>
                </a:rPr>
                <a:t>   …      w</a:t>
              </a:r>
              <a:r>
                <a:rPr kumimoji="1" lang="en-US" altLang="zh-TW" i="1" baseline="-25000">
                  <a:ea typeface="新細明體" panose="02020500000000000000" pitchFamily="18" charset="-120"/>
                </a:rPr>
                <a:t>t2</a:t>
              </a:r>
              <a:endParaRPr kumimoji="1" lang="en-US" altLang="zh-TW" i="1">
                <a:ea typeface="新細明體" panose="02020500000000000000" pitchFamily="18" charset="-120"/>
              </a:endParaRPr>
            </a:p>
            <a:p>
              <a:pPr eaLnBrk="1" hangingPunct="1"/>
              <a:r>
                <a:rPr kumimoji="1" lang="en-US" altLang="zh-TW" i="1">
                  <a:ea typeface="新細明體" panose="02020500000000000000" pitchFamily="18" charset="-120"/>
                </a:rPr>
                <a:t> </a:t>
              </a:r>
              <a:r>
                <a:rPr kumimoji="1" lang="en-US" altLang="zh-TW">
                  <a:solidFill>
                    <a:srgbClr val="FF0000"/>
                  </a:solidFill>
                  <a:ea typeface="新細明體" panose="02020500000000000000" pitchFamily="18" charset="-120"/>
                </a:rPr>
                <a:t>:</a:t>
              </a:r>
              <a:r>
                <a:rPr kumimoji="1" lang="en-US" altLang="zh-TW">
                  <a:ea typeface="新細明體" panose="02020500000000000000" pitchFamily="18" charset="-120"/>
                </a:rPr>
                <a:t>       :      :               :</a:t>
              </a:r>
            </a:p>
            <a:p>
              <a:pPr eaLnBrk="1" hangingPunct="1"/>
              <a:r>
                <a:rPr kumimoji="1" lang="en-US" altLang="zh-TW">
                  <a:ea typeface="新細明體" panose="02020500000000000000" pitchFamily="18" charset="-120"/>
                </a:rPr>
                <a:t> </a:t>
              </a:r>
              <a:r>
                <a:rPr kumimoji="1" lang="en-US" altLang="zh-TW">
                  <a:solidFill>
                    <a:srgbClr val="FF0000"/>
                  </a:solidFill>
                  <a:ea typeface="新細明體" panose="02020500000000000000" pitchFamily="18" charset="-120"/>
                </a:rPr>
                <a:t>:</a:t>
              </a:r>
              <a:r>
                <a:rPr kumimoji="1" lang="en-US" altLang="zh-TW">
                  <a:ea typeface="新細明體" panose="02020500000000000000" pitchFamily="18" charset="-120"/>
                </a:rPr>
                <a:t>       :      :               :</a:t>
              </a:r>
              <a:endParaRPr kumimoji="1" lang="en-US" altLang="zh-TW" i="1">
                <a:ea typeface="新細明體" panose="02020500000000000000" pitchFamily="18" charset="-120"/>
              </a:endParaRPr>
            </a:p>
            <a:p>
              <a:pPr eaLnBrk="1" hangingPunct="1"/>
              <a:r>
                <a:rPr kumimoji="1" lang="en-US" altLang="zh-TW" i="1">
                  <a:solidFill>
                    <a:srgbClr val="FF0000"/>
                  </a:solidFill>
                  <a:ea typeface="新細明體" panose="02020500000000000000" pitchFamily="18" charset="-120"/>
                </a:rPr>
                <a:t>D</a:t>
              </a:r>
              <a:r>
                <a:rPr kumimoji="1" lang="en-US" altLang="zh-TW" i="1" baseline="-25000">
                  <a:solidFill>
                    <a:srgbClr val="FF0000"/>
                  </a:solidFill>
                  <a:ea typeface="新細明體" panose="02020500000000000000" pitchFamily="18" charset="-120"/>
                </a:rPr>
                <a:t>n</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1n</a:t>
              </a:r>
              <a:r>
                <a:rPr kumimoji="1" lang="en-US" altLang="zh-TW" i="1">
                  <a:ea typeface="新細明體" panose="02020500000000000000" pitchFamily="18" charset="-120"/>
                </a:rPr>
                <a:t>  w</a:t>
              </a:r>
              <a:r>
                <a:rPr kumimoji="1" lang="en-US" altLang="zh-TW" i="1" baseline="-25000">
                  <a:ea typeface="新細明體" panose="02020500000000000000" pitchFamily="18" charset="-120"/>
                </a:rPr>
                <a:t>2n</a:t>
              </a:r>
              <a:r>
                <a:rPr kumimoji="1" lang="en-US" altLang="zh-TW" i="1">
                  <a:ea typeface="新細明體" panose="02020500000000000000" pitchFamily="18" charset="-120"/>
                </a:rPr>
                <a:t>   …      w</a:t>
              </a:r>
              <a:r>
                <a:rPr kumimoji="1" lang="en-US" altLang="zh-TW" i="1" baseline="-25000">
                  <a:ea typeface="新細明體" panose="02020500000000000000" pitchFamily="18" charset="-120"/>
                </a:rPr>
                <a:t>tn</a:t>
              </a:r>
            </a:p>
            <a:p>
              <a:pPr eaLnBrk="1" hangingPunct="1"/>
              <a:endParaRPr kumimoji="1" lang="zh-TW" altLang="en-US">
                <a:ea typeface="新細明體" panose="02020500000000000000" pitchFamily="18" charset="-120"/>
              </a:endParaRPr>
            </a:p>
          </p:txBody>
        </p:sp>
      </p:grpSp>
    </p:spTree>
  </p:cSld>
  <p:clrMapOvr>
    <a:masterClrMapping/>
  </p:clrMapOvr>
  <p:transition>
    <p:split orient="ver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2D3292-4B90-EC7A-3D84-CDA120DD6B98}"/>
              </a:ext>
            </a:extLst>
          </p:cNvPr>
          <p:cNvSpPr>
            <a:spLocks noChangeArrowheads="1"/>
          </p:cNvSpPr>
          <p:nvPr>
            <p:ph type="title"/>
          </p:nvPr>
        </p:nvSpPr>
        <p:spPr bwMode="auto">
          <a:xfrm>
            <a:off x="412750" y="68103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Term Weights: Term Frequency</a:t>
            </a:r>
            <a:endParaRPr lang="en-US" altLang="zh-TW" sz="4800">
              <a:latin typeface="Courier New" panose="02070309020205020404" pitchFamily="49" charset="0"/>
              <a:ea typeface="新細明體" panose="02020500000000000000" pitchFamily="18" charset="-120"/>
            </a:endParaRPr>
          </a:p>
        </p:txBody>
      </p:sp>
      <p:sp>
        <p:nvSpPr>
          <p:cNvPr id="30723" name="Rectangle 3">
            <a:extLst>
              <a:ext uri="{FF2B5EF4-FFF2-40B4-BE49-F238E27FC236}">
                <a16:creationId xmlns:a16="http://schemas.microsoft.com/office/drawing/2014/main" id="{FCE32347-5405-79BC-D378-1185E1350C6D}"/>
              </a:ext>
            </a:extLst>
          </p:cNvPr>
          <p:cNvSpPr>
            <a:spLocks noChangeArrowheads="1"/>
          </p:cNvSpPr>
          <p:nvPr>
            <p:ph type="body" idx="1"/>
          </p:nvPr>
        </p:nvSpPr>
        <p:spPr bwMode="auto">
          <a:xfrm>
            <a:off x="538163" y="1673225"/>
            <a:ext cx="8148637" cy="441483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zh-TW" sz="2800">
                <a:ea typeface="新細明體" panose="02020500000000000000" pitchFamily="18" charset="-120"/>
              </a:rPr>
              <a:t>More frequent terms in a document are more important, i.e. more indicative of the topic</a:t>
            </a:r>
          </a:p>
          <a:p>
            <a:pPr lvl="1" eaLnBrk="1" hangingPunct="1">
              <a:lnSpc>
                <a:spcPct val="80000"/>
              </a:lnSpc>
              <a:buFontTx/>
              <a:buNone/>
            </a:pPr>
            <a:r>
              <a:rPr lang="en-US" altLang="zh-TW" sz="2400" i="1">
                <a:ea typeface="新細明體" panose="02020500000000000000" pitchFamily="18" charset="-120"/>
              </a:rPr>
              <a:t>        </a:t>
            </a:r>
            <a:r>
              <a:rPr lang="en-US" altLang="zh-TW" i="1">
                <a:ea typeface="新細明體" panose="02020500000000000000" pitchFamily="18" charset="-120"/>
              </a:rPr>
              <a:t>f</a:t>
            </a:r>
            <a:r>
              <a:rPr lang="en-US" altLang="zh-TW" i="1" baseline="-25000">
                <a:ea typeface="新細明體" panose="02020500000000000000" pitchFamily="18" charset="-120"/>
              </a:rPr>
              <a:t>ij </a:t>
            </a:r>
            <a:r>
              <a:rPr lang="en-US" altLang="zh-TW">
                <a:ea typeface="新細明體" panose="02020500000000000000" pitchFamily="18" charset="-120"/>
              </a:rPr>
              <a:t>= frequency of term </a:t>
            </a:r>
            <a:r>
              <a:rPr lang="en-US" altLang="zh-TW" i="1">
                <a:ea typeface="新細明體" panose="02020500000000000000" pitchFamily="18" charset="-120"/>
              </a:rPr>
              <a:t>i</a:t>
            </a:r>
            <a:r>
              <a:rPr lang="en-US" altLang="zh-TW">
                <a:ea typeface="新細明體" panose="02020500000000000000" pitchFamily="18" charset="-120"/>
              </a:rPr>
              <a:t> in document </a:t>
            </a:r>
            <a:r>
              <a:rPr lang="en-US" altLang="zh-TW" i="1">
                <a:ea typeface="新細明體" panose="02020500000000000000" pitchFamily="18" charset="-120"/>
              </a:rPr>
              <a:t>j</a:t>
            </a:r>
            <a:r>
              <a:rPr lang="en-US" altLang="zh-TW" sz="2400">
                <a:ea typeface="新細明體" panose="02020500000000000000" pitchFamily="18" charset="-120"/>
              </a:rPr>
              <a:t> </a:t>
            </a:r>
          </a:p>
          <a:p>
            <a:pPr lvl="1" eaLnBrk="1" hangingPunct="1">
              <a:lnSpc>
                <a:spcPct val="80000"/>
              </a:lnSpc>
              <a:buFontTx/>
              <a:buNone/>
            </a:pPr>
            <a:endParaRPr lang="en-US" altLang="zh-TW" sz="2400">
              <a:ea typeface="新細明體" panose="02020500000000000000" pitchFamily="18" charset="-120"/>
            </a:endParaRPr>
          </a:p>
          <a:p>
            <a:pPr eaLnBrk="1" hangingPunct="1">
              <a:lnSpc>
                <a:spcPct val="80000"/>
              </a:lnSpc>
            </a:pPr>
            <a:r>
              <a:rPr lang="en-US" altLang="zh-TW" sz="2800">
                <a:ea typeface="新細明體" panose="02020500000000000000" pitchFamily="18" charset="-120"/>
              </a:rPr>
              <a:t>normalize </a:t>
            </a:r>
            <a:r>
              <a:rPr lang="en-US" altLang="zh-TW" sz="2800" i="1">
                <a:ea typeface="新細明體" panose="02020500000000000000" pitchFamily="18" charset="-120"/>
              </a:rPr>
              <a:t>term frequency</a:t>
            </a:r>
            <a:r>
              <a:rPr lang="en-US" altLang="zh-TW" sz="2800">
                <a:ea typeface="新細明體" panose="02020500000000000000" pitchFamily="18" charset="-120"/>
              </a:rPr>
              <a:t> (</a:t>
            </a:r>
            <a:r>
              <a:rPr lang="en-US" altLang="zh-TW" sz="2800" i="1">
                <a:ea typeface="新細明體" panose="02020500000000000000" pitchFamily="18" charset="-120"/>
              </a:rPr>
              <a:t>tf</a:t>
            </a:r>
            <a:r>
              <a:rPr lang="en-US" altLang="zh-TW" sz="2800">
                <a:ea typeface="新細明體" panose="02020500000000000000" pitchFamily="18" charset="-120"/>
              </a:rPr>
              <a:t>) within document</a:t>
            </a:r>
          </a:p>
          <a:p>
            <a:pPr lvl="1" eaLnBrk="1" hangingPunct="1">
              <a:lnSpc>
                <a:spcPct val="80000"/>
              </a:lnSpc>
              <a:buFontTx/>
              <a:buNone/>
            </a:pPr>
            <a:r>
              <a:rPr lang="en-US" altLang="zh-TW" sz="2400" i="1">
                <a:ea typeface="新細明體" panose="02020500000000000000" pitchFamily="18" charset="-120"/>
              </a:rPr>
              <a:t>        </a:t>
            </a:r>
            <a:r>
              <a:rPr lang="en-US" altLang="zh-TW" i="1">
                <a:ea typeface="新細明體" panose="02020500000000000000" pitchFamily="18" charset="-120"/>
              </a:rPr>
              <a:t>tf</a:t>
            </a:r>
            <a:r>
              <a:rPr lang="en-US" altLang="zh-TW" i="1" baseline="-25000">
                <a:ea typeface="新細明體" panose="02020500000000000000" pitchFamily="18" charset="-120"/>
              </a:rPr>
              <a:t>ij   </a:t>
            </a:r>
            <a:r>
              <a:rPr lang="en-US" altLang="zh-TW" i="1">
                <a:ea typeface="新細明體" panose="02020500000000000000" pitchFamily="18" charset="-120"/>
                <a:sym typeface="Symbol" pitchFamily="2" charset="2"/>
              </a:rPr>
              <a:t>= </a:t>
            </a:r>
            <a:r>
              <a:rPr lang="en-US" altLang="zh-TW" i="1">
                <a:ea typeface="新細明體" panose="02020500000000000000" pitchFamily="18" charset="-120"/>
              </a:rPr>
              <a:t>f</a:t>
            </a:r>
            <a:r>
              <a:rPr lang="en-US" altLang="zh-TW" i="1" baseline="-25000">
                <a:ea typeface="新細明體" panose="02020500000000000000" pitchFamily="18" charset="-120"/>
              </a:rPr>
              <a:t>ij  </a:t>
            </a:r>
            <a:r>
              <a:rPr lang="en-US" altLang="zh-TW" i="1">
                <a:ea typeface="新細明體" panose="02020500000000000000" pitchFamily="18" charset="-120"/>
                <a:sym typeface="Symbol" pitchFamily="2" charset="2"/>
              </a:rPr>
              <a:t> / max</a:t>
            </a:r>
            <a:r>
              <a:rPr lang="en-US" altLang="zh-TW" i="1" baseline="-25000">
                <a:ea typeface="新細明體" panose="02020500000000000000" pitchFamily="18" charset="-120"/>
                <a:sym typeface="Symbol" pitchFamily="2" charset="2"/>
              </a:rPr>
              <a:t>l</a:t>
            </a:r>
            <a:r>
              <a:rPr lang="en-US" altLang="zh-TW">
                <a:ea typeface="新細明體" panose="02020500000000000000" pitchFamily="18" charset="-120"/>
                <a:sym typeface="Symbol" pitchFamily="2" charset="2"/>
              </a:rPr>
              <a:t>{</a:t>
            </a:r>
            <a:r>
              <a:rPr lang="en-US" altLang="zh-TW" i="1">
                <a:ea typeface="新細明體" panose="02020500000000000000" pitchFamily="18" charset="-120"/>
                <a:sym typeface="Symbol" pitchFamily="2" charset="2"/>
              </a:rPr>
              <a:t>f</a:t>
            </a:r>
            <a:r>
              <a:rPr lang="en-US" altLang="zh-TW" i="1" baseline="-25000">
                <a:ea typeface="新細明體" panose="02020500000000000000" pitchFamily="18" charset="-120"/>
              </a:rPr>
              <a:t>lj</a:t>
            </a:r>
            <a:r>
              <a:rPr lang="en-US" altLang="zh-TW">
                <a:ea typeface="新細明體" panose="02020500000000000000" pitchFamily="18" charset="-120"/>
                <a:sym typeface="Symbol" pitchFamily="2" charset="2"/>
              </a:rPr>
              <a:t>}</a:t>
            </a:r>
            <a:endParaRPr lang="en-US" altLang="zh-TW" sz="2400">
              <a:ea typeface="新細明體" panose="02020500000000000000" pitchFamily="18" charset="-120"/>
            </a:endParaRPr>
          </a:p>
          <a:p>
            <a:pPr eaLnBrk="1" hangingPunct="1">
              <a:lnSpc>
                <a:spcPct val="80000"/>
              </a:lnSpc>
            </a:pPr>
            <a:r>
              <a:rPr lang="en-US" altLang="zh-TW" sz="2800">
                <a:ea typeface="新細明體" panose="02020500000000000000" pitchFamily="18" charset="-120"/>
              </a:rPr>
              <a:t>May want to normalize </a:t>
            </a:r>
            <a:r>
              <a:rPr lang="en-US" altLang="zh-TW" sz="2800" i="1">
                <a:ea typeface="新細明體" panose="02020500000000000000" pitchFamily="18" charset="-120"/>
              </a:rPr>
              <a:t>term frequency</a:t>
            </a:r>
            <a:r>
              <a:rPr lang="en-US" altLang="zh-TW" sz="2800">
                <a:ea typeface="新細明體" panose="02020500000000000000" pitchFamily="18" charset="-120"/>
              </a:rPr>
              <a:t> (</a:t>
            </a:r>
            <a:r>
              <a:rPr lang="en-US" altLang="zh-TW" sz="2800" i="1">
                <a:ea typeface="新細明體" panose="02020500000000000000" pitchFamily="18" charset="-120"/>
              </a:rPr>
              <a:t>tf</a:t>
            </a:r>
            <a:r>
              <a:rPr lang="en-US" altLang="zh-TW" sz="2800">
                <a:ea typeface="新細明體" panose="02020500000000000000" pitchFamily="18" charset="-120"/>
              </a:rPr>
              <a:t>) across the entire corpus:</a:t>
            </a:r>
          </a:p>
          <a:p>
            <a:pPr lvl="1" eaLnBrk="1" hangingPunct="1">
              <a:lnSpc>
                <a:spcPct val="80000"/>
              </a:lnSpc>
              <a:buFontTx/>
              <a:buNone/>
            </a:pPr>
            <a:r>
              <a:rPr lang="en-US" altLang="zh-TW" sz="2400" i="1">
                <a:ea typeface="新細明體" panose="02020500000000000000" pitchFamily="18" charset="-120"/>
              </a:rPr>
              <a:t>        </a:t>
            </a:r>
            <a:r>
              <a:rPr lang="en-US" altLang="zh-TW" i="1">
                <a:ea typeface="新細明體" panose="02020500000000000000" pitchFamily="18" charset="-120"/>
              </a:rPr>
              <a:t>tf</a:t>
            </a:r>
            <a:r>
              <a:rPr lang="en-US" altLang="zh-TW" i="1" baseline="-25000">
                <a:ea typeface="新細明體" panose="02020500000000000000" pitchFamily="18" charset="-120"/>
              </a:rPr>
              <a:t>ij   </a:t>
            </a:r>
            <a:r>
              <a:rPr lang="en-US" altLang="zh-TW" i="1">
                <a:ea typeface="新細明體" panose="02020500000000000000" pitchFamily="18" charset="-120"/>
                <a:sym typeface="Symbol" pitchFamily="2" charset="2"/>
              </a:rPr>
              <a:t>= </a:t>
            </a:r>
            <a:r>
              <a:rPr lang="en-US" altLang="zh-TW" i="1">
                <a:ea typeface="新細明體" panose="02020500000000000000" pitchFamily="18" charset="-120"/>
              </a:rPr>
              <a:t>f</a:t>
            </a:r>
            <a:r>
              <a:rPr lang="en-US" altLang="zh-TW" i="1" baseline="-25000">
                <a:ea typeface="新細明體" panose="02020500000000000000" pitchFamily="18" charset="-120"/>
              </a:rPr>
              <a:t>ij  </a:t>
            </a:r>
            <a:r>
              <a:rPr lang="en-US" altLang="zh-TW" i="1">
                <a:ea typeface="新細明體" panose="02020500000000000000" pitchFamily="18" charset="-120"/>
                <a:sym typeface="Symbol" pitchFamily="2" charset="2"/>
              </a:rPr>
              <a:t> / max</a:t>
            </a:r>
            <a:r>
              <a:rPr lang="en-US" altLang="zh-TW">
                <a:ea typeface="新細明體" panose="02020500000000000000" pitchFamily="18" charset="-120"/>
                <a:sym typeface="Symbol" pitchFamily="2" charset="2"/>
              </a:rPr>
              <a:t>{</a:t>
            </a:r>
            <a:r>
              <a:rPr lang="en-US" altLang="zh-TW" i="1">
                <a:ea typeface="新細明體" panose="02020500000000000000" pitchFamily="18" charset="-120"/>
                <a:sym typeface="Symbol" pitchFamily="2" charset="2"/>
              </a:rPr>
              <a:t>f</a:t>
            </a:r>
            <a:r>
              <a:rPr lang="en-US" altLang="zh-TW" i="1" baseline="-25000">
                <a:ea typeface="新細明體" panose="02020500000000000000" pitchFamily="18" charset="-120"/>
              </a:rPr>
              <a:t>ij</a:t>
            </a:r>
            <a:r>
              <a:rPr lang="en-US" altLang="zh-TW">
                <a:ea typeface="新細明體" panose="02020500000000000000" pitchFamily="18" charset="-120"/>
                <a:sym typeface="Symbol" pitchFamily="2" charset="2"/>
              </a:rPr>
              <a:t>}</a:t>
            </a:r>
            <a:endParaRPr lang="en-US" altLang="zh-TW">
              <a:ea typeface="新細明體" panose="02020500000000000000" pitchFamily="18" charset="-120"/>
            </a:endParaRPr>
          </a:p>
          <a:p>
            <a:pPr eaLnBrk="1" hangingPunct="1">
              <a:lnSpc>
                <a:spcPct val="80000"/>
              </a:lnSpc>
              <a:buFontTx/>
              <a:buNone/>
            </a:pPr>
            <a:r>
              <a:rPr lang="en-US" altLang="zh-TW" sz="2800" i="1">
                <a:ea typeface="新細明體" panose="02020500000000000000" pitchFamily="18" charset="-120"/>
              </a:rPr>
              <a:t>		</a:t>
            </a:r>
          </a:p>
        </p:txBody>
      </p:sp>
    </p:spTree>
  </p:cSld>
  <p:clrMapOvr>
    <a:masterClrMapping/>
  </p:clrMapOvr>
  <p:transition>
    <p:split orient="ver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5587539-290D-5111-DA61-1AC762E4700A}"/>
              </a:ext>
            </a:extLst>
          </p:cNvPr>
          <p:cNvSpPr>
            <a:spLocks noChangeArrowheads="1"/>
          </p:cNvSpPr>
          <p:nvPr>
            <p:ph type="title"/>
          </p:nvPr>
        </p:nvSpPr>
        <p:spPr bwMode="auto">
          <a:xfrm>
            <a:off x="990600" y="185738"/>
            <a:ext cx="7053263" cy="8731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Term Weights: </a:t>
            </a:r>
            <a:r>
              <a:rPr lang="en-US" altLang="en-US" sz="4000"/>
              <a:t>Inverse Document Frequency</a:t>
            </a:r>
          </a:p>
        </p:txBody>
      </p:sp>
      <p:sp>
        <p:nvSpPr>
          <p:cNvPr id="31747" name="Rectangle 3">
            <a:extLst>
              <a:ext uri="{FF2B5EF4-FFF2-40B4-BE49-F238E27FC236}">
                <a16:creationId xmlns:a16="http://schemas.microsoft.com/office/drawing/2014/main" id="{749B36C0-3233-815F-4620-C3BEA26EAF1E}"/>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800">
                <a:ea typeface="新細明體" panose="02020500000000000000" pitchFamily="18" charset="-120"/>
              </a:rPr>
              <a:t>Terms that appear in many </a:t>
            </a:r>
            <a:r>
              <a:rPr lang="en-US" altLang="zh-TW" sz="2800" i="1">
                <a:ea typeface="新細明體" panose="02020500000000000000" pitchFamily="18" charset="-120"/>
              </a:rPr>
              <a:t>different </a:t>
            </a:r>
            <a:r>
              <a:rPr lang="en-US" altLang="zh-TW" sz="2800">
                <a:ea typeface="新細明體" panose="02020500000000000000" pitchFamily="18" charset="-120"/>
              </a:rPr>
              <a:t>documents are </a:t>
            </a:r>
            <a:r>
              <a:rPr lang="en-US" altLang="zh-TW" sz="2800" i="1">
                <a:ea typeface="新細明體" panose="02020500000000000000" pitchFamily="18" charset="-120"/>
              </a:rPr>
              <a:t>less</a:t>
            </a:r>
            <a:r>
              <a:rPr lang="en-US" altLang="zh-TW" sz="2800">
                <a:ea typeface="新細明體" panose="02020500000000000000" pitchFamily="18" charset="-120"/>
              </a:rPr>
              <a:t> indicative of overall topic</a:t>
            </a:r>
            <a:endParaRPr lang="en-US" altLang="zh-TW" sz="2800" i="1">
              <a:ea typeface="新細明體" panose="02020500000000000000" pitchFamily="18" charset="-120"/>
            </a:endParaRPr>
          </a:p>
          <a:p>
            <a:pPr eaLnBrk="1" hangingPunct="1">
              <a:buFontTx/>
              <a:buNone/>
            </a:pPr>
            <a:r>
              <a:rPr lang="en-US" altLang="zh-TW" sz="2800" i="1">
                <a:ea typeface="新細明體" panose="02020500000000000000" pitchFamily="18" charset="-120"/>
              </a:rPr>
              <a:t>     </a:t>
            </a:r>
            <a:r>
              <a:rPr lang="en-US" altLang="zh-TW" sz="2800" i="1">
                <a:solidFill>
                  <a:srgbClr val="000099"/>
                </a:solidFill>
                <a:ea typeface="新細明體" panose="02020500000000000000" pitchFamily="18" charset="-120"/>
              </a:rPr>
              <a:t>df</a:t>
            </a:r>
            <a:r>
              <a:rPr lang="en-US" altLang="zh-TW" sz="2800" i="1" baseline="-25000">
                <a:solidFill>
                  <a:srgbClr val="000099"/>
                </a:solidFill>
                <a:ea typeface="新細明體" panose="02020500000000000000" pitchFamily="18" charset="-120"/>
              </a:rPr>
              <a:t> i</a:t>
            </a:r>
            <a:r>
              <a:rPr lang="en-US" altLang="zh-TW" sz="2800">
                <a:solidFill>
                  <a:srgbClr val="000099"/>
                </a:solidFill>
                <a:ea typeface="新細明體" panose="02020500000000000000" pitchFamily="18" charset="-120"/>
              </a:rPr>
              <a:t> = document frequency of term</a:t>
            </a:r>
            <a:r>
              <a:rPr lang="en-US" altLang="zh-TW" sz="2800" i="1">
                <a:solidFill>
                  <a:srgbClr val="000099"/>
                </a:solidFill>
                <a:ea typeface="新細明體" panose="02020500000000000000" pitchFamily="18" charset="-120"/>
              </a:rPr>
              <a:t> i  </a:t>
            </a:r>
          </a:p>
          <a:p>
            <a:pPr eaLnBrk="1" hangingPunct="1">
              <a:buFontTx/>
              <a:buNone/>
            </a:pPr>
            <a:r>
              <a:rPr lang="en-US" altLang="zh-TW" sz="2800" i="1">
                <a:solidFill>
                  <a:srgbClr val="000099"/>
                </a:solidFill>
                <a:ea typeface="新細明體" panose="02020500000000000000" pitchFamily="18" charset="-120"/>
              </a:rPr>
              <a:t>           </a:t>
            </a:r>
            <a:r>
              <a:rPr lang="en-US" altLang="zh-TW" sz="2800">
                <a:solidFill>
                  <a:srgbClr val="000099"/>
                </a:solidFill>
                <a:ea typeface="新細明體" panose="02020500000000000000" pitchFamily="18" charset="-120"/>
              </a:rPr>
              <a:t>= number of documents containing term</a:t>
            </a:r>
            <a:r>
              <a:rPr lang="en-US" altLang="zh-TW" sz="2800" i="1">
                <a:solidFill>
                  <a:srgbClr val="000099"/>
                </a:solidFill>
                <a:ea typeface="新細明體" panose="02020500000000000000" pitchFamily="18" charset="-120"/>
              </a:rPr>
              <a:t> i</a:t>
            </a:r>
            <a:r>
              <a:rPr lang="en-US" altLang="zh-TW" sz="2800">
                <a:solidFill>
                  <a:srgbClr val="000099"/>
                </a:solidFill>
                <a:ea typeface="新細明體" panose="02020500000000000000" pitchFamily="18" charset="-120"/>
              </a:rPr>
              <a:t> </a:t>
            </a:r>
          </a:p>
          <a:p>
            <a:pPr eaLnBrk="1" hangingPunct="1">
              <a:buFontTx/>
              <a:buNone/>
            </a:pPr>
            <a:r>
              <a:rPr lang="en-US" altLang="zh-TW" sz="2800" i="1">
                <a:solidFill>
                  <a:srgbClr val="000099"/>
                </a:solidFill>
                <a:ea typeface="新細明體" panose="02020500000000000000" pitchFamily="18" charset="-120"/>
              </a:rPr>
              <a:t>     idf</a:t>
            </a:r>
            <a:r>
              <a:rPr lang="en-US" altLang="zh-TW" sz="2800" i="1" baseline="-25000">
                <a:solidFill>
                  <a:srgbClr val="000099"/>
                </a:solidFill>
                <a:ea typeface="新細明體" panose="02020500000000000000" pitchFamily="18" charset="-120"/>
              </a:rPr>
              <a:t>i</a:t>
            </a:r>
            <a:r>
              <a:rPr lang="en-US" altLang="zh-TW" sz="2800">
                <a:solidFill>
                  <a:srgbClr val="000099"/>
                </a:solidFill>
                <a:ea typeface="新細明體" panose="02020500000000000000" pitchFamily="18" charset="-120"/>
              </a:rPr>
              <a:t> = inverse document frequency of term</a:t>
            </a:r>
            <a:r>
              <a:rPr lang="en-US" altLang="zh-TW" sz="2800" i="1">
                <a:solidFill>
                  <a:srgbClr val="000099"/>
                </a:solidFill>
                <a:ea typeface="新細明體" panose="02020500000000000000" pitchFamily="18" charset="-120"/>
              </a:rPr>
              <a:t> i, </a:t>
            </a:r>
            <a:r>
              <a:rPr lang="en-US" altLang="zh-TW" sz="2800">
                <a:solidFill>
                  <a:srgbClr val="000099"/>
                </a:solidFill>
                <a:ea typeface="新細明體" panose="02020500000000000000" pitchFamily="18" charset="-120"/>
              </a:rPr>
              <a:t> </a:t>
            </a:r>
          </a:p>
          <a:p>
            <a:pPr eaLnBrk="1" hangingPunct="1">
              <a:buFontTx/>
              <a:buNone/>
            </a:pPr>
            <a:r>
              <a:rPr lang="en-US" altLang="zh-TW" sz="2800">
                <a:solidFill>
                  <a:srgbClr val="000099"/>
                </a:solidFill>
                <a:ea typeface="新細明體" panose="02020500000000000000" pitchFamily="18" charset="-120"/>
              </a:rPr>
              <a:t>           = log</a:t>
            </a:r>
            <a:r>
              <a:rPr lang="en-US" altLang="zh-TW" sz="2800" baseline="-25000">
                <a:solidFill>
                  <a:srgbClr val="000099"/>
                </a:solidFill>
                <a:ea typeface="新細明體" panose="02020500000000000000" pitchFamily="18" charset="-120"/>
              </a:rPr>
              <a:t>2</a:t>
            </a:r>
            <a:r>
              <a:rPr lang="en-US" altLang="zh-TW" sz="2800">
                <a:solidFill>
                  <a:srgbClr val="000099"/>
                </a:solidFill>
                <a:ea typeface="新細明體" panose="02020500000000000000" pitchFamily="18" charset="-120"/>
              </a:rPr>
              <a:t> (</a:t>
            </a:r>
            <a:r>
              <a:rPr lang="en-US" altLang="zh-TW" sz="2800" i="1">
                <a:solidFill>
                  <a:srgbClr val="000099"/>
                </a:solidFill>
                <a:ea typeface="新細明體" panose="02020500000000000000" pitchFamily="18" charset="-120"/>
              </a:rPr>
              <a:t>N/ df</a:t>
            </a:r>
            <a:r>
              <a:rPr lang="en-US" altLang="zh-TW" sz="2800" i="1" baseline="-25000">
                <a:solidFill>
                  <a:srgbClr val="000099"/>
                </a:solidFill>
                <a:ea typeface="新細明體" panose="02020500000000000000" pitchFamily="18" charset="-120"/>
              </a:rPr>
              <a:t> i</a:t>
            </a:r>
            <a:r>
              <a:rPr lang="en-US" altLang="zh-TW" sz="2800">
                <a:solidFill>
                  <a:srgbClr val="000099"/>
                </a:solidFill>
                <a:ea typeface="新細明體" panose="02020500000000000000" pitchFamily="18" charset="-120"/>
              </a:rPr>
              <a:t>)  </a:t>
            </a:r>
          </a:p>
          <a:p>
            <a:pPr eaLnBrk="1" hangingPunct="1">
              <a:buFontTx/>
              <a:buNone/>
            </a:pPr>
            <a:r>
              <a:rPr lang="en-US" altLang="zh-TW" sz="2800">
                <a:solidFill>
                  <a:srgbClr val="000099"/>
                </a:solidFill>
                <a:ea typeface="新細明體" panose="02020500000000000000" pitchFamily="18" charset="-120"/>
              </a:rPr>
              <a:t>             (N: total number of documents)</a:t>
            </a:r>
          </a:p>
          <a:p>
            <a:pPr eaLnBrk="1" hangingPunct="1"/>
            <a:r>
              <a:rPr lang="en-US" altLang="zh-TW" sz="2800">
                <a:ea typeface="新細明體" panose="02020500000000000000" pitchFamily="18" charset="-120"/>
              </a:rPr>
              <a:t>An indication of a term’s </a:t>
            </a:r>
            <a:r>
              <a:rPr lang="en-US" altLang="zh-TW" sz="2800" i="1">
                <a:ea typeface="新細明體" panose="02020500000000000000" pitchFamily="18" charset="-120"/>
              </a:rPr>
              <a:t>discrimination</a:t>
            </a:r>
            <a:r>
              <a:rPr lang="en-US" altLang="zh-TW" sz="2800">
                <a:ea typeface="新細明體" panose="02020500000000000000" pitchFamily="18" charset="-120"/>
              </a:rPr>
              <a:t> power.</a:t>
            </a:r>
          </a:p>
          <a:p>
            <a:pPr eaLnBrk="1" hangingPunct="1"/>
            <a:r>
              <a:rPr lang="en-US" altLang="zh-TW" sz="2800">
                <a:ea typeface="新細明體" panose="02020500000000000000" pitchFamily="18" charset="-120"/>
              </a:rPr>
              <a:t>Log used to dampen the effect relative to </a:t>
            </a:r>
            <a:r>
              <a:rPr lang="en-US" altLang="zh-TW" sz="2800" i="1">
                <a:ea typeface="新細明體" panose="02020500000000000000" pitchFamily="18" charset="-120"/>
              </a:rPr>
              <a:t>tf</a:t>
            </a:r>
            <a:endParaRPr lang="en-US" altLang="zh-TW" sz="2800">
              <a:ea typeface="新細明體" panose="02020500000000000000" pitchFamily="18" charset="-120"/>
            </a:endParaRPr>
          </a:p>
          <a:p>
            <a:pPr eaLnBrk="1" hangingPunct="1"/>
            <a:endParaRPr lang="en-US" altLang="en-US" sz="2800"/>
          </a:p>
        </p:txBody>
      </p:sp>
    </p:spTree>
  </p:cSld>
  <p:clrMapOvr>
    <a:masterClrMapping/>
  </p:clrMapOvr>
  <p:transition>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D5A90D3-B048-6988-C351-5DDF97D8E4CE}"/>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Retrieval Models</a:t>
            </a:r>
          </a:p>
        </p:txBody>
      </p:sp>
      <p:sp>
        <p:nvSpPr>
          <p:cNvPr id="5123" name="Rectangle 3">
            <a:extLst>
              <a:ext uri="{FF2B5EF4-FFF2-40B4-BE49-F238E27FC236}">
                <a16:creationId xmlns:a16="http://schemas.microsoft.com/office/drawing/2014/main" id="{E628E11F-73CF-91F1-E6F2-D66C9840247A}"/>
              </a:ext>
            </a:extLst>
          </p:cNvPr>
          <p:cNvSpPr>
            <a:spLocks noChangeArrowheads="1"/>
          </p:cNvSpPr>
          <p:nvPr>
            <p:ph type="body" idx="1"/>
          </p:nvPr>
        </p:nvSpPr>
        <p:spPr bwMode="auto">
          <a:xfrm>
            <a:off x="631825" y="120808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4000" dirty="0">
                <a:ea typeface="新細明體" panose="02020500000000000000" pitchFamily="18" charset="-120"/>
              </a:rPr>
              <a:t>A retrieval model specifies the details of:</a:t>
            </a:r>
          </a:p>
          <a:p>
            <a:pPr lvl="1" eaLnBrk="1" hangingPunct="1">
              <a:lnSpc>
                <a:spcPct val="90000"/>
              </a:lnSpc>
            </a:pPr>
            <a:r>
              <a:rPr lang="en-US" altLang="zh-TW" sz="3600" dirty="0">
                <a:ea typeface="新細明體" panose="02020500000000000000" pitchFamily="18" charset="-120"/>
              </a:rPr>
              <a:t>Document representation</a:t>
            </a:r>
          </a:p>
          <a:p>
            <a:pPr lvl="1" eaLnBrk="1" hangingPunct="1">
              <a:lnSpc>
                <a:spcPct val="90000"/>
              </a:lnSpc>
            </a:pPr>
            <a:r>
              <a:rPr lang="en-US" altLang="zh-TW" sz="3600" dirty="0">
                <a:ea typeface="新細明體" panose="02020500000000000000" pitchFamily="18" charset="-120"/>
              </a:rPr>
              <a:t>Query representation</a:t>
            </a:r>
          </a:p>
          <a:p>
            <a:pPr lvl="1" eaLnBrk="1" hangingPunct="1">
              <a:lnSpc>
                <a:spcPct val="90000"/>
              </a:lnSpc>
            </a:pPr>
            <a:r>
              <a:rPr lang="en-US" altLang="zh-TW" sz="3600" dirty="0">
                <a:ea typeface="新細明體" panose="02020500000000000000" pitchFamily="18" charset="-120"/>
              </a:rPr>
              <a:t>Retrieval function</a:t>
            </a:r>
          </a:p>
          <a:p>
            <a:pPr eaLnBrk="1" hangingPunct="1">
              <a:lnSpc>
                <a:spcPct val="90000"/>
              </a:lnSpc>
            </a:pPr>
            <a:r>
              <a:rPr lang="en-US" altLang="zh-TW" sz="4000" dirty="0">
                <a:ea typeface="新細明體" panose="02020500000000000000" pitchFamily="18" charset="-120"/>
              </a:rPr>
              <a:t>Determines a notion of relevance</a:t>
            </a:r>
          </a:p>
          <a:p>
            <a:pPr eaLnBrk="1" hangingPunct="1">
              <a:lnSpc>
                <a:spcPct val="90000"/>
              </a:lnSpc>
            </a:pPr>
            <a:r>
              <a:rPr lang="en-US" altLang="zh-TW" sz="4000" dirty="0">
                <a:ea typeface="新細明體" panose="02020500000000000000" pitchFamily="18" charset="-120"/>
              </a:rPr>
              <a:t>Notion of relevance can be binary or continuous (i.e. </a:t>
            </a:r>
            <a:r>
              <a:rPr lang="en-US" altLang="zh-TW" sz="4000" i="1" dirty="0">
                <a:ea typeface="新細明體" panose="02020500000000000000" pitchFamily="18" charset="-120"/>
              </a:rPr>
              <a:t>ranked retrieval</a:t>
            </a:r>
            <a:r>
              <a:rPr lang="en-US" altLang="zh-TW" sz="4000" dirty="0">
                <a:ea typeface="新細明體" panose="02020500000000000000" pitchFamily="18" charset="-120"/>
              </a:rPr>
              <a:t>)</a:t>
            </a:r>
            <a:endParaRPr lang="en-US" altLang="en-US" dirty="0"/>
          </a:p>
        </p:txBody>
      </p:sp>
    </p:spTree>
  </p:cSld>
  <p:clrMapOvr>
    <a:masterClrMapping/>
  </p:clrMapOvr>
  <p:transition>
    <p:split orient="ver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C76AF8A-32A9-AE4E-B166-6D6E4EBDA33F}"/>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TF-IDF Weighting</a:t>
            </a:r>
          </a:p>
        </p:txBody>
      </p:sp>
      <p:sp>
        <p:nvSpPr>
          <p:cNvPr id="32771" name="Rectangle 3">
            <a:extLst>
              <a:ext uri="{FF2B5EF4-FFF2-40B4-BE49-F238E27FC236}">
                <a16:creationId xmlns:a16="http://schemas.microsoft.com/office/drawing/2014/main" id="{CF577424-B810-66C3-3085-71073CE5B6B7}"/>
              </a:ext>
            </a:extLst>
          </p:cNvPr>
          <p:cNvSpPr>
            <a:spLocks noChangeArrowheads="1"/>
          </p:cNvSpPr>
          <p:nvPr>
            <p:ph type="body" idx="1"/>
          </p:nvPr>
        </p:nvSpPr>
        <p:spPr bwMode="auto">
          <a:xfrm>
            <a:off x="457200" y="1600200"/>
            <a:ext cx="8229600" cy="373221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zh-TW" sz="2800">
                <a:ea typeface="新細明體" panose="02020500000000000000" pitchFamily="18" charset="-120"/>
              </a:rPr>
              <a:t>A typical combined term importance indicator is </a:t>
            </a:r>
            <a:r>
              <a:rPr lang="en-US" altLang="zh-TW" sz="2800" i="1">
                <a:ea typeface="新細明體" panose="02020500000000000000" pitchFamily="18" charset="-120"/>
              </a:rPr>
              <a:t>tf-idf weighting</a:t>
            </a:r>
            <a:r>
              <a:rPr lang="en-US" altLang="zh-TW" sz="2800">
                <a:ea typeface="新細明體" panose="02020500000000000000" pitchFamily="18" charset="-120"/>
              </a:rPr>
              <a:t>:</a:t>
            </a:r>
          </a:p>
          <a:p>
            <a:pPr algn="ctr" eaLnBrk="1" hangingPunct="1">
              <a:lnSpc>
                <a:spcPct val="80000"/>
              </a:lnSpc>
              <a:buFontTx/>
              <a:buNone/>
            </a:pPr>
            <a:r>
              <a:rPr lang="en-US" altLang="zh-TW" sz="2800" i="1">
                <a:solidFill>
                  <a:srgbClr val="000099"/>
                </a:solidFill>
                <a:ea typeface="新細明體" panose="02020500000000000000" pitchFamily="18" charset="-120"/>
              </a:rPr>
              <a:t>w</a:t>
            </a:r>
            <a:r>
              <a:rPr lang="en-US" altLang="zh-TW" sz="2800" i="1" baseline="-25000">
                <a:solidFill>
                  <a:srgbClr val="000099"/>
                </a:solidFill>
                <a:ea typeface="新細明體" panose="02020500000000000000" pitchFamily="18" charset="-120"/>
              </a:rPr>
              <a:t>ij</a:t>
            </a:r>
            <a:r>
              <a:rPr lang="en-US" altLang="zh-TW" sz="2800" i="1">
                <a:solidFill>
                  <a:srgbClr val="000099"/>
                </a:solidFill>
                <a:ea typeface="新細明體" panose="02020500000000000000" pitchFamily="18" charset="-120"/>
              </a:rPr>
              <a:t> =  tf</a:t>
            </a:r>
            <a:r>
              <a:rPr lang="en-US" altLang="zh-TW" sz="2800" i="1" baseline="-25000">
                <a:solidFill>
                  <a:srgbClr val="000099"/>
                </a:solidFill>
                <a:ea typeface="新細明體" panose="02020500000000000000" pitchFamily="18" charset="-120"/>
              </a:rPr>
              <a:t>ij</a:t>
            </a:r>
            <a:r>
              <a:rPr lang="en-US" altLang="zh-TW" sz="2800" i="1">
                <a:solidFill>
                  <a:srgbClr val="000099"/>
                </a:solidFill>
                <a:ea typeface="新細明體" panose="02020500000000000000" pitchFamily="18" charset="-120"/>
              </a:rPr>
              <a:t> idf</a:t>
            </a:r>
            <a:r>
              <a:rPr lang="en-US" altLang="zh-TW" sz="2800" i="1" baseline="-25000">
                <a:solidFill>
                  <a:srgbClr val="000099"/>
                </a:solidFill>
                <a:ea typeface="新細明體" panose="02020500000000000000" pitchFamily="18" charset="-120"/>
              </a:rPr>
              <a:t>i  </a:t>
            </a:r>
            <a:r>
              <a:rPr lang="en-US" altLang="zh-TW" sz="2800" i="1">
                <a:solidFill>
                  <a:srgbClr val="000099"/>
                </a:solidFill>
                <a:ea typeface="新細明體" panose="02020500000000000000" pitchFamily="18" charset="-120"/>
              </a:rPr>
              <a:t>=  tf</a:t>
            </a:r>
            <a:r>
              <a:rPr lang="en-US" altLang="zh-TW" sz="2800" i="1" baseline="-25000">
                <a:solidFill>
                  <a:srgbClr val="000099"/>
                </a:solidFill>
                <a:ea typeface="新細明體" panose="02020500000000000000" pitchFamily="18" charset="-120"/>
              </a:rPr>
              <a:t>ij</a:t>
            </a:r>
            <a:r>
              <a:rPr lang="en-US" altLang="zh-TW" sz="2800" i="1">
                <a:solidFill>
                  <a:srgbClr val="000099"/>
                </a:solidFill>
                <a:ea typeface="新細明體" panose="02020500000000000000" pitchFamily="18" charset="-120"/>
              </a:rPr>
              <a:t> </a:t>
            </a:r>
            <a:r>
              <a:rPr lang="en-US" altLang="zh-TW" sz="2800">
                <a:solidFill>
                  <a:srgbClr val="000099"/>
                </a:solidFill>
                <a:ea typeface="新細明體" panose="02020500000000000000" pitchFamily="18" charset="-120"/>
              </a:rPr>
              <a:t>log</a:t>
            </a:r>
            <a:r>
              <a:rPr lang="en-US" altLang="zh-TW" sz="2800" baseline="-25000">
                <a:solidFill>
                  <a:srgbClr val="000099"/>
                </a:solidFill>
                <a:ea typeface="新細明體" panose="02020500000000000000" pitchFamily="18" charset="-120"/>
              </a:rPr>
              <a:t>2</a:t>
            </a:r>
            <a:r>
              <a:rPr lang="en-US" altLang="zh-TW" sz="2800">
                <a:solidFill>
                  <a:srgbClr val="000099"/>
                </a:solidFill>
                <a:ea typeface="新細明體" panose="02020500000000000000" pitchFamily="18" charset="-120"/>
              </a:rPr>
              <a:t> (</a:t>
            </a:r>
            <a:r>
              <a:rPr lang="en-US" altLang="zh-TW" sz="2800" i="1">
                <a:solidFill>
                  <a:srgbClr val="000099"/>
                </a:solidFill>
                <a:ea typeface="新細明體" panose="02020500000000000000" pitchFamily="18" charset="-120"/>
              </a:rPr>
              <a:t>N/ df</a:t>
            </a:r>
            <a:r>
              <a:rPr lang="en-US" altLang="zh-TW" sz="2800" i="1" baseline="-25000">
                <a:solidFill>
                  <a:srgbClr val="000099"/>
                </a:solidFill>
                <a:ea typeface="新細明體" panose="02020500000000000000" pitchFamily="18" charset="-120"/>
              </a:rPr>
              <a:t>i</a:t>
            </a:r>
            <a:r>
              <a:rPr lang="en-US" altLang="zh-TW" sz="2800">
                <a:solidFill>
                  <a:srgbClr val="000099"/>
                </a:solidFill>
                <a:ea typeface="新細明體" panose="02020500000000000000" pitchFamily="18" charset="-120"/>
              </a:rPr>
              <a:t>)</a:t>
            </a:r>
            <a:r>
              <a:rPr lang="en-US" altLang="zh-TW" sz="2400">
                <a:solidFill>
                  <a:srgbClr val="000099"/>
                </a:solidFill>
                <a:ea typeface="新細明體" panose="02020500000000000000" pitchFamily="18" charset="-120"/>
              </a:rPr>
              <a:t> </a:t>
            </a:r>
            <a:endParaRPr lang="en-US" altLang="zh-TW" sz="2800">
              <a:solidFill>
                <a:srgbClr val="000099"/>
              </a:solidFill>
              <a:ea typeface="新細明體" panose="02020500000000000000" pitchFamily="18" charset="-120"/>
            </a:endParaRPr>
          </a:p>
          <a:p>
            <a:pPr eaLnBrk="1" hangingPunct="1">
              <a:lnSpc>
                <a:spcPct val="80000"/>
              </a:lnSpc>
            </a:pPr>
            <a:r>
              <a:rPr lang="en-US" altLang="zh-TW" sz="2800">
                <a:ea typeface="新細明體" panose="02020500000000000000" pitchFamily="18" charset="-120"/>
              </a:rPr>
              <a:t>A term occurring frequently in the document but rarely in the rest of the collection is given high weight</a:t>
            </a:r>
          </a:p>
          <a:p>
            <a:pPr eaLnBrk="1" hangingPunct="1">
              <a:lnSpc>
                <a:spcPct val="80000"/>
              </a:lnSpc>
            </a:pPr>
            <a:r>
              <a:rPr lang="en-US" altLang="zh-TW" sz="2800">
                <a:ea typeface="新細明體" panose="02020500000000000000" pitchFamily="18" charset="-120"/>
              </a:rPr>
              <a:t>Many other ways of determining term weights have been proposed</a:t>
            </a:r>
          </a:p>
          <a:p>
            <a:pPr eaLnBrk="1" hangingPunct="1">
              <a:lnSpc>
                <a:spcPct val="80000"/>
              </a:lnSpc>
            </a:pPr>
            <a:r>
              <a:rPr lang="en-US" altLang="zh-TW" sz="2800">
                <a:ea typeface="新細明體" panose="02020500000000000000" pitchFamily="18" charset="-120"/>
              </a:rPr>
              <a:t>Experimentally, </a:t>
            </a:r>
            <a:r>
              <a:rPr lang="en-US" altLang="zh-TW" sz="2800" i="1">
                <a:ea typeface="新細明體" panose="02020500000000000000" pitchFamily="18" charset="-120"/>
              </a:rPr>
              <a:t>tf-idf</a:t>
            </a:r>
            <a:r>
              <a:rPr lang="en-US" altLang="zh-TW" sz="2800">
                <a:ea typeface="新細明體" panose="02020500000000000000" pitchFamily="18" charset="-120"/>
              </a:rPr>
              <a:t> has been found to work well</a:t>
            </a:r>
          </a:p>
          <a:p>
            <a:pPr eaLnBrk="1" hangingPunct="1">
              <a:lnSpc>
                <a:spcPct val="80000"/>
              </a:lnSpc>
            </a:pPr>
            <a:endParaRPr lang="en-US" altLang="zh-TW" sz="2800">
              <a:ea typeface="新細明體" panose="02020500000000000000" pitchFamily="18" charset="-120"/>
            </a:endParaRPr>
          </a:p>
          <a:p>
            <a:pPr eaLnBrk="1" hangingPunct="1">
              <a:lnSpc>
                <a:spcPct val="80000"/>
              </a:lnSpc>
            </a:pPr>
            <a:r>
              <a:rPr lang="en-US" altLang="zh-TW" sz="2800">
                <a:ea typeface="新細明體" panose="02020500000000000000" pitchFamily="18" charset="-120"/>
              </a:rPr>
              <a:t>It was also theoretically proved to work well (Papineni, NAACL 2001)</a:t>
            </a:r>
          </a:p>
        </p:txBody>
      </p:sp>
    </p:spTree>
  </p:cSld>
  <p:clrMapOvr>
    <a:masterClrMapping/>
  </p:clrMapOvr>
  <p:transition>
    <p:split orient="ver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C4048D-3C33-4473-FFE8-B8D96C721C41}"/>
              </a:ext>
            </a:extLst>
          </p:cNvPr>
          <p:cNvSpPr>
            <a:spLocks noChangeArrowheads="1"/>
          </p:cNvSpPr>
          <p:nvPr>
            <p:ph type="title"/>
          </p:nvPr>
        </p:nvSpPr>
        <p:spPr bwMode="auto">
          <a:xfrm>
            <a:off x="457200" y="666750"/>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Computing TF-IDF - An Example</a:t>
            </a:r>
          </a:p>
        </p:txBody>
      </p:sp>
      <p:sp>
        <p:nvSpPr>
          <p:cNvPr id="33795" name="Rectangle 3">
            <a:extLst>
              <a:ext uri="{FF2B5EF4-FFF2-40B4-BE49-F238E27FC236}">
                <a16:creationId xmlns:a16="http://schemas.microsoft.com/office/drawing/2014/main" id="{4586FDB6-D546-5953-4BAA-D9D53DE02F2F}"/>
              </a:ext>
            </a:extLst>
          </p:cNvPr>
          <p:cNvSpPr>
            <a:spLocks noChangeArrowheads="1"/>
          </p:cNvSpPr>
          <p:nvPr>
            <p:ph type="body" idx="1"/>
          </p:nvPr>
        </p:nvSpPr>
        <p:spPr bwMode="auto">
          <a:xfrm>
            <a:off x="538163" y="1600200"/>
            <a:ext cx="8148637" cy="441483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eaLnBrk="1" hangingPunct="1">
              <a:buFontTx/>
              <a:buNone/>
            </a:pPr>
            <a:r>
              <a:rPr lang="en-US" altLang="zh-TW" sz="2800">
                <a:ea typeface="新細明體" panose="02020500000000000000" pitchFamily="18" charset="-120"/>
              </a:rPr>
              <a:t>Given a document containing terms with given frequencies:</a:t>
            </a:r>
          </a:p>
          <a:p>
            <a:pPr eaLnBrk="1" hangingPunct="1">
              <a:buFontTx/>
              <a:buNone/>
            </a:pPr>
            <a:r>
              <a:rPr lang="en-US" altLang="zh-TW" sz="2800">
                <a:ea typeface="新細明體" panose="02020500000000000000" pitchFamily="18" charset="-120"/>
              </a:rPr>
              <a:t>    </a:t>
            </a:r>
            <a:r>
              <a:rPr lang="en-US" altLang="zh-TW" sz="2800">
                <a:solidFill>
                  <a:srgbClr val="000099"/>
                </a:solidFill>
                <a:ea typeface="新細明體" panose="02020500000000000000" pitchFamily="18" charset="-120"/>
              </a:rPr>
              <a:t>A(3), B(2), C(1)</a:t>
            </a:r>
            <a:endParaRPr lang="en-US" altLang="zh-TW">
              <a:solidFill>
                <a:srgbClr val="000099"/>
              </a:solidFill>
              <a:ea typeface="新細明體" panose="02020500000000000000" pitchFamily="18" charset="-120"/>
            </a:endParaRPr>
          </a:p>
          <a:p>
            <a:pPr eaLnBrk="1" hangingPunct="1">
              <a:buFontTx/>
              <a:buNone/>
            </a:pPr>
            <a:r>
              <a:rPr lang="en-US" altLang="zh-TW" sz="2800">
                <a:ea typeface="新細明體" panose="02020500000000000000" pitchFamily="18" charset="-120"/>
              </a:rPr>
              <a:t>Assume collection contains 10,000 documents and </a:t>
            </a:r>
          </a:p>
          <a:p>
            <a:pPr eaLnBrk="1" hangingPunct="1">
              <a:buFontTx/>
              <a:buNone/>
            </a:pPr>
            <a:r>
              <a:rPr lang="en-US" altLang="zh-TW" sz="2800">
                <a:ea typeface="新細明體" panose="02020500000000000000" pitchFamily="18" charset="-120"/>
              </a:rPr>
              <a:t>document frequencies of these terms are:</a:t>
            </a:r>
          </a:p>
          <a:p>
            <a:pPr eaLnBrk="1" hangingPunct="1">
              <a:buFontTx/>
              <a:buNone/>
            </a:pPr>
            <a:r>
              <a:rPr lang="en-US" altLang="zh-TW" sz="2800">
                <a:ea typeface="新細明體" panose="02020500000000000000" pitchFamily="18" charset="-120"/>
              </a:rPr>
              <a:t>    </a:t>
            </a:r>
            <a:r>
              <a:rPr lang="en-US" altLang="zh-TW" sz="2800">
                <a:solidFill>
                  <a:srgbClr val="000099"/>
                </a:solidFill>
                <a:ea typeface="新細明體" panose="02020500000000000000" pitchFamily="18" charset="-120"/>
              </a:rPr>
              <a:t>A(50), B(1300), C(250)</a:t>
            </a:r>
          </a:p>
          <a:p>
            <a:pPr eaLnBrk="1" hangingPunct="1">
              <a:buFontTx/>
              <a:buNone/>
            </a:pPr>
            <a:r>
              <a:rPr lang="en-US" altLang="zh-TW" sz="2800">
                <a:ea typeface="新細明體" panose="02020500000000000000" pitchFamily="18" charset="-120"/>
              </a:rPr>
              <a:t>Then:</a:t>
            </a:r>
          </a:p>
          <a:p>
            <a:pPr eaLnBrk="1" hangingPunct="1">
              <a:buFontTx/>
              <a:buNone/>
            </a:pPr>
            <a:r>
              <a:rPr lang="en-US" altLang="zh-TW" sz="2800">
                <a:solidFill>
                  <a:srgbClr val="000099"/>
                </a:solidFill>
                <a:ea typeface="新細明體" panose="02020500000000000000" pitchFamily="18" charset="-120"/>
              </a:rPr>
              <a:t>A:  tf = 3/3;  idf = log(10000/50) = 5.3;     tf-idf = 5.3</a:t>
            </a:r>
          </a:p>
          <a:p>
            <a:pPr eaLnBrk="1" hangingPunct="1">
              <a:buFontTx/>
              <a:buNone/>
            </a:pPr>
            <a:r>
              <a:rPr lang="en-US" altLang="zh-TW" sz="2800">
                <a:solidFill>
                  <a:srgbClr val="000099"/>
                </a:solidFill>
                <a:ea typeface="新細明體" panose="02020500000000000000" pitchFamily="18" charset="-120"/>
              </a:rPr>
              <a:t>B:  tf = 2/3;  idf = log(10000/1300) = 2.0; tf-idf = 1.3</a:t>
            </a:r>
          </a:p>
          <a:p>
            <a:pPr eaLnBrk="1" hangingPunct="1">
              <a:buFontTx/>
              <a:buNone/>
            </a:pPr>
            <a:r>
              <a:rPr lang="en-US" altLang="zh-TW" sz="2800">
                <a:solidFill>
                  <a:srgbClr val="000099"/>
                </a:solidFill>
                <a:ea typeface="新細明體" panose="02020500000000000000" pitchFamily="18" charset="-120"/>
              </a:rPr>
              <a:t>C:  tf = 1/3;  idf = log(10000/250) = 3.7;   tf-idf = 1.2</a:t>
            </a:r>
          </a:p>
        </p:txBody>
      </p:sp>
    </p:spTree>
  </p:cSld>
  <p:clrMapOvr>
    <a:masterClrMapping/>
  </p:clrMapOvr>
  <p:transition>
    <p:split orient="vert"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0B9C171-4BF8-F818-B9F3-381B735F47B5}"/>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Query Vector</a:t>
            </a:r>
          </a:p>
        </p:txBody>
      </p:sp>
      <p:sp>
        <p:nvSpPr>
          <p:cNvPr id="34819" name="Rectangle 3">
            <a:extLst>
              <a:ext uri="{FF2B5EF4-FFF2-40B4-BE49-F238E27FC236}">
                <a16:creationId xmlns:a16="http://schemas.microsoft.com/office/drawing/2014/main" id="{5C9D5E12-CA88-5C79-05E9-6D9688C235DA}"/>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3600" dirty="0">
                <a:ea typeface="新細明體" panose="02020500000000000000" pitchFamily="18" charset="-120"/>
                <a:sym typeface="Symbol" pitchFamily="2" charset="2"/>
              </a:rPr>
              <a:t>Query vector is typically treated as a document and also </a:t>
            </a:r>
            <a:r>
              <a:rPr lang="en-US" altLang="zh-TW" sz="3600" dirty="0" err="1">
                <a:ea typeface="新細明體" panose="02020500000000000000" pitchFamily="18" charset="-120"/>
                <a:sym typeface="Symbol" pitchFamily="2" charset="2"/>
              </a:rPr>
              <a:t>tf-idf</a:t>
            </a:r>
            <a:r>
              <a:rPr lang="en-US" altLang="zh-TW" sz="3600" dirty="0">
                <a:ea typeface="新細明體" panose="02020500000000000000" pitchFamily="18" charset="-120"/>
                <a:sym typeface="Symbol" pitchFamily="2" charset="2"/>
              </a:rPr>
              <a:t> weighted</a:t>
            </a:r>
          </a:p>
          <a:p>
            <a:pPr eaLnBrk="1" hangingPunct="1">
              <a:lnSpc>
                <a:spcPct val="90000"/>
              </a:lnSpc>
            </a:pPr>
            <a:r>
              <a:rPr lang="en-US" altLang="zh-TW" sz="3600" dirty="0">
                <a:ea typeface="新細明體" panose="02020500000000000000" pitchFamily="18" charset="-120"/>
                <a:sym typeface="Symbol" pitchFamily="2" charset="2"/>
              </a:rPr>
              <a:t>Alternative is for the user to supply weights for the given query terms</a:t>
            </a:r>
          </a:p>
          <a:p>
            <a:pPr eaLnBrk="1" hangingPunct="1">
              <a:lnSpc>
                <a:spcPct val="90000"/>
              </a:lnSpc>
            </a:pPr>
            <a:r>
              <a:rPr lang="pt-BR" altLang="en-US" sz="3600" dirty="0">
                <a:sym typeface="Symbol" pitchFamily="2" charset="2"/>
              </a:rPr>
              <a:t>For </a:t>
            </a:r>
            <a:r>
              <a:rPr lang="pt-BR" altLang="en-US" sz="3600" dirty="0" err="1">
                <a:sym typeface="Symbol" pitchFamily="2" charset="2"/>
              </a:rPr>
              <a:t>the</a:t>
            </a:r>
            <a:r>
              <a:rPr lang="pt-BR" altLang="en-US" sz="3600" dirty="0">
                <a:sym typeface="Symbol" pitchFamily="2" charset="2"/>
              </a:rPr>
              <a:t> query </a:t>
            </a:r>
            <a:r>
              <a:rPr lang="pt-BR" altLang="en-US" sz="3600" dirty="0" err="1">
                <a:sym typeface="Symbol" pitchFamily="2" charset="2"/>
              </a:rPr>
              <a:t>term</a:t>
            </a:r>
            <a:r>
              <a:rPr lang="pt-BR" altLang="en-US" sz="3600" dirty="0">
                <a:sym typeface="Symbol" pitchFamily="2" charset="2"/>
              </a:rPr>
              <a:t> </a:t>
            </a:r>
            <a:r>
              <a:rPr lang="pt-BR" altLang="en-US" sz="3600" dirty="0" err="1">
                <a:sym typeface="Symbol" pitchFamily="2" charset="2"/>
              </a:rPr>
              <a:t>weights</a:t>
            </a:r>
            <a:r>
              <a:rPr lang="pt-BR" altLang="en-US" sz="3600" dirty="0">
                <a:sym typeface="Symbol" pitchFamily="2" charset="2"/>
              </a:rPr>
              <a:t>, a </a:t>
            </a:r>
            <a:r>
              <a:rPr lang="pt-BR" altLang="en-US" sz="3600" dirty="0" err="1">
                <a:sym typeface="Symbol" pitchFamily="2" charset="2"/>
              </a:rPr>
              <a:t>suggestion</a:t>
            </a:r>
            <a:r>
              <a:rPr lang="pt-BR" altLang="en-US" sz="3600" dirty="0">
                <a:sym typeface="Symbol" pitchFamily="2" charset="2"/>
              </a:rPr>
              <a:t> </a:t>
            </a:r>
            <a:r>
              <a:rPr lang="pt-BR" altLang="en-US" sz="3600" dirty="0" err="1">
                <a:sym typeface="Symbol" pitchFamily="2" charset="2"/>
              </a:rPr>
              <a:t>is</a:t>
            </a:r>
            <a:endParaRPr lang="pt-BR" altLang="en-US" sz="3600" dirty="0">
              <a:sym typeface="Symbol" pitchFamily="2" charset="2"/>
            </a:endParaRPr>
          </a:p>
          <a:p>
            <a:pPr lvl="1" eaLnBrk="1" hangingPunct="1">
              <a:lnSpc>
                <a:spcPct val="90000"/>
              </a:lnSpc>
              <a:buFontTx/>
              <a:buNone/>
            </a:pPr>
            <a:r>
              <a:rPr lang="en-US" altLang="zh-TW" sz="3200" i="1" dirty="0" err="1">
                <a:ea typeface="新細明體" panose="02020500000000000000" pitchFamily="18" charset="-120"/>
              </a:rPr>
              <a:t>w</a:t>
            </a:r>
            <a:r>
              <a:rPr lang="en-US" altLang="zh-TW" sz="3200" i="1" baseline="-25000" dirty="0" err="1">
                <a:ea typeface="新細明體" panose="02020500000000000000" pitchFamily="18" charset="-120"/>
              </a:rPr>
              <a:t>iq</a:t>
            </a:r>
            <a:r>
              <a:rPr lang="pt-BR" altLang="en-US" sz="3600" i="1" dirty="0">
                <a:sym typeface="Symbol" pitchFamily="2" charset="2"/>
              </a:rPr>
              <a:t> </a:t>
            </a:r>
            <a:r>
              <a:rPr lang="pt-BR" altLang="en-US" sz="3200" i="1" dirty="0">
                <a:sym typeface="Symbol" pitchFamily="2" charset="2"/>
              </a:rPr>
              <a:t>=  ( 0.5  +  [0.5 * </a:t>
            </a:r>
            <a:r>
              <a:rPr lang="pt-BR" altLang="en-US" sz="3200" i="1" dirty="0" err="1">
                <a:sym typeface="Symbol" pitchFamily="2" charset="2"/>
              </a:rPr>
              <a:t>freq</a:t>
            </a:r>
            <a:r>
              <a:rPr lang="pt-BR" altLang="en-US" sz="3200" i="1" dirty="0">
                <a:sym typeface="Symbol" pitchFamily="2" charset="2"/>
              </a:rPr>
              <a:t>(</a:t>
            </a:r>
            <a:r>
              <a:rPr lang="pt-BR" altLang="en-US" sz="3200" i="1" dirty="0" err="1">
                <a:sym typeface="Symbol" pitchFamily="2" charset="2"/>
              </a:rPr>
              <a:t>i,q</a:t>
            </a:r>
            <a:r>
              <a:rPr lang="pt-BR" altLang="en-US" sz="3200" i="1" dirty="0">
                <a:sym typeface="Symbol" pitchFamily="2" charset="2"/>
              </a:rPr>
              <a:t>) / </a:t>
            </a:r>
            <a:r>
              <a:rPr lang="pt-BR" altLang="en-US" sz="3200" i="1" dirty="0" err="1">
                <a:sym typeface="Symbol" pitchFamily="2" charset="2"/>
              </a:rPr>
              <a:t>max</a:t>
            </a:r>
            <a:r>
              <a:rPr lang="pt-BR" altLang="en-US" sz="3200" i="1" baseline="-25000" dirty="0" err="1">
                <a:sym typeface="Symbol" pitchFamily="2" charset="2"/>
              </a:rPr>
              <a:t>l</a:t>
            </a:r>
            <a:r>
              <a:rPr lang="pt-BR" altLang="en-US" sz="3200" i="1" dirty="0">
                <a:sym typeface="Symbol" pitchFamily="2" charset="2"/>
              </a:rPr>
              <a:t>(</a:t>
            </a:r>
            <a:r>
              <a:rPr lang="pt-BR" altLang="en-US" sz="3200" i="1" dirty="0" err="1">
                <a:sym typeface="Symbol" pitchFamily="2" charset="2"/>
              </a:rPr>
              <a:t>freq</a:t>
            </a:r>
            <a:r>
              <a:rPr lang="pt-BR" altLang="en-US" sz="3200" i="1" dirty="0">
                <a:sym typeface="Symbol" pitchFamily="2" charset="2"/>
              </a:rPr>
              <a:t>(</a:t>
            </a:r>
            <a:r>
              <a:rPr lang="pt-BR" altLang="en-US" sz="3200" i="1" dirty="0" err="1">
                <a:sym typeface="Symbol" pitchFamily="2" charset="2"/>
              </a:rPr>
              <a:t>l,q</a:t>
            </a:r>
            <a:r>
              <a:rPr lang="pt-BR" altLang="en-US" sz="3200" i="1" dirty="0">
                <a:sym typeface="Symbol" pitchFamily="2" charset="2"/>
              </a:rPr>
              <a:t>)] ) *  log(N/</a:t>
            </a:r>
            <a:r>
              <a:rPr lang="pt-BR" altLang="en-US" sz="3200" i="1" dirty="0" err="1">
                <a:sym typeface="Symbol" pitchFamily="2" charset="2"/>
              </a:rPr>
              <a:t>n</a:t>
            </a:r>
            <a:r>
              <a:rPr lang="pt-BR" altLang="en-US" sz="3200" i="1" baseline="-25000" dirty="0" err="1">
                <a:sym typeface="Symbol" pitchFamily="2" charset="2"/>
              </a:rPr>
              <a:t>i</a:t>
            </a:r>
            <a:r>
              <a:rPr lang="pt-BR" altLang="en-US" sz="3200" i="1" dirty="0">
                <a:sym typeface="Symbol" pitchFamily="2" charset="2"/>
              </a:rPr>
              <a:t>)</a:t>
            </a:r>
            <a:endParaRPr lang="en-US" altLang="zh-TW" sz="3200" i="1" dirty="0">
              <a:ea typeface="新細明體" panose="02020500000000000000" pitchFamily="18" charset="-120"/>
              <a:sym typeface="Symbol" pitchFamily="2"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C603993-2FB7-755D-3FF5-C14855DC14D5}"/>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Similarity Measure</a:t>
            </a:r>
          </a:p>
        </p:txBody>
      </p:sp>
      <p:sp>
        <p:nvSpPr>
          <p:cNvPr id="35843" name="Rectangle 3">
            <a:extLst>
              <a:ext uri="{FF2B5EF4-FFF2-40B4-BE49-F238E27FC236}">
                <a16:creationId xmlns:a16="http://schemas.microsoft.com/office/drawing/2014/main" id="{C15DC56A-2717-96ED-8648-0D2FE1CFAA10}"/>
              </a:ext>
            </a:extLst>
          </p:cNvPr>
          <p:cNvSpPr>
            <a:spLocks noChangeArrowheads="1"/>
          </p:cNvSpPr>
          <p:nvPr>
            <p:ph type="body" idx="1"/>
          </p:nvPr>
        </p:nvSpPr>
        <p:spPr bwMode="auto">
          <a:xfrm>
            <a:off x="685800" y="1371600"/>
            <a:ext cx="7848600" cy="4648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A </a:t>
            </a:r>
            <a:r>
              <a:rPr lang="en-US" altLang="zh-TW">
                <a:solidFill>
                  <a:srgbClr val="FF0000"/>
                </a:solidFill>
                <a:ea typeface="新細明體" panose="02020500000000000000" pitchFamily="18" charset="-120"/>
              </a:rPr>
              <a:t>similarity measure</a:t>
            </a:r>
            <a:r>
              <a:rPr lang="en-US" altLang="zh-TW">
                <a:ea typeface="新細明體" panose="02020500000000000000" pitchFamily="18" charset="-120"/>
              </a:rPr>
              <a:t> is a function that computes the </a:t>
            </a:r>
            <a:r>
              <a:rPr lang="en-US" altLang="zh-TW" i="1">
                <a:solidFill>
                  <a:srgbClr val="FF0000"/>
                </a:solidFill>
                <a:ea typeface="新細明體" panose="02020500000000000000" pitchFamily="18" charset="-120"/>
              </a:rPr>
              <a:t>degree of similarity</a:t>
            </a:r>
            <a:r>
              <a:rPr lang="en-US" altLang="zh-TW">
                <a:ea typeface="新細明體" panose="02020500000000000000" pitchFamily="18" charset="-120"/>
              </a:rPr>
              <a:t> between two vectors</a:t>
            </a:r>
          </a:p>
          <a:p>
            <a:pPr eaLnBrk="1" hangingPunct="1"/>
            <a:r>
              <a:rPr lang="en-US" altLang="zh-TW">
                <a:ea typeface="新細明體" panose="02020500000000000000" pitchFamily="18" charset="-120"/>
              </a:rPr>
              <a:t>Using a similarity measure between the query and each document:</a:t>
            </a:r>
          </a:p>
          <a:p>
            <a:pPr lvl="1" eaLnBrk="1" hangingPunct="1"/>
            <a:r>
              <a:rPr lang="en-US" altLang="zh-TW">
                <a:ea typeface="新細明體" panose="02020500000000000000" pitchFamily="18" charset="-120"/>
              </a:rPr>
              <a:t>It is possible to rank the retrieved documents in the order of presumed relevance</a:t>
            </a:r>
          </a:p>
          <a:p>
            <a:pPr lvl="1" eaLnBrk="1" hangingPunct="1"/>
            <a:r>
              <a:rPr lang="en-US" altLang="zh-TW">
                <a:ea typeface="新細明體" panose="02020500000000000000" pitchFamily="18" charset="-120"/>
              </a:rPr>
              <a:t>It is possible to enforce a certain threshold so that the size of the retrieved set can be controlled</a:t>
            </a:r>
          </a:p>
        </p:txBody>
      </p:sp>
    </p:spTree>
  </p:cSld>
  <p:clrMapOvr>
    <a:masterClrMapping/>
  </p:clrMapOvr>
  <p:transition>
    <p:split orient="vert"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914AC33-A476-1DCA-7628-F81B2B5577BA}"/>
              </a:ext>
            </a:extLst>
          </p:cNvPr>
          <p:cNvSpPr>
            <a:spLocks noChangeArrowheads="1"/>
          </p:cNvSpPr>
          <p:nvPr>
            <p:ph type="title"/>
          </p:nvPr>
        </p:nvSpPr>
        <p:spPr bwMode="auto">
          <a:xfrm>
            <a:off x="400050" y="549275"/>
            <a:ext cx="8229600" cy="6445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Desiderata for proximity</a:t>
            </a:r>
          </a:p>
        </p:txBody>
      </p:sp>
      <p:sp>
        <p:nvSpPr>
          <p:cNvPr id="36867" name="Rectangle 3">
            <a:extLst>
              <a:ext uri="{FF2B5EF4-FFF2-40B4-BE49-F238E27FC236}">
                <a16:creationId xmlns:a16="http://schemas.microsoft.com/office/drawing/2014/main" id="{897B5B85-8837-6ABD-9B63-F953F097BC52}"/>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If </a:t>
            </a:r>
            <a:r>
              <a:rPr lang="en-US" altLang="en-US" i="1"/>
              <a:t>d</a:t>
            </a:r>
            <a:r>
              <a:rPr lang="en-US" altLang="en-US" baseline="-25000"/>
              <a:t>1</a:t>
            </a:r>
            <a:r>
              <a:rPr lang="en-US" altLang="en-US"/>
              <a:t> is near </a:t>
            </a:r>
            <a:r>
              <a:rPr lang="en-US" altLang="en-US" i="1"/>
              <a:t>d</a:t>
            </a:r>
            <a:r>
              <a:rPr lang="en-US" altLang="en-US" baseline="-25000"/>
              <a:t>2</a:t>
            </a:r>
            <a:r>
              <a:rPr lang="en-US" altLang="en-US"/>
              <a:t>, then </a:t>
            </a:r>
            <a:r>
              <a:rPr lang="en-US" altLang="en-US" i="1"/>
              <a:t>d</a:t>
            </a:r>
            <a:r>
              <a:rPr lang="en-US" altLang="en-US" baseline="-25000"/>
              <a:t>2</a:t>
            </a:r>
            <a:r>
              <a:rPr lang="en-US" altLang="en-US"/>
              <a:t> is near </a:t>
            </a:r>
            <a:r>
              <a:rPr lang="en-US" altLang="en-US" i="1"/>
              <a:t>d</a:t>
            </a:r>
            <a:r>
              <a:rPr lang="en-US" altLang="en-US" baseline="-25000"/>
              <a:t>1</a:t>
            </a:r>
            <a:endParaRPr lang="en-US" altLang="en-US"/>
          </a:p>
          <a:p>
            <a:pPr eaLnBrk="1" hangingPunct="1"/>
            <a:r>
              <a:rPr lang="en-US" altLang="en-US"/>
              <a:t>If </a:t>
            </a:r>
            <a:r>
              <a:rPr lang="en-US" altLang="en-US" i="1"/>
              <a:t>d</a:t>
            </a:r>
            <a:r>
              <a:rPr lang="en-US" altLang="en-US" baseline="-25000"/>
              <a:t>1</a:t>
            </a:r>
            <a:r>
              <a:rPr lang="en-US" altLang="en-US"/>
              <a:t> near </a:t>
            </a:r>
            <a:r>
              <a:rPr lang="en-US" altLang="en-US" i="1"/>
              <a:t>d</a:t>
            </a:r>
            <a:r>
              <a:rPr lang="en-US" altLang="en-US" baseline="-25000"/>
              <a:t>2</a:t>
            </a:r>
            <a:r>
              <a:rPr lang="en-US" altLang="en-US"/>
              <a:t>, and </a:t>
            </a:r>
            <a:r>
              <a:rPr lang="en-US" altLang="en-US" i="1"/>
              <a:t>d</a:t>
            </a:r>
            <a:r>
              <a:rPr lang="en-US" altLang="en-US" baseline="-25000"/>
              <a:t>2</a:t>
            </a:r>
            <a:r>
              <a:rPr lang="en-US" altLang="en-US"/>
              <a:t> near </a:t>
            </a:r>
            <a:r>
              <a:rPr lang="en-US" altLang="en-US" i="1"/>
              <a:t>d</a:t>
            </a:r>
            <a:r>
              <a:rPr lang="en-US" altLang="en-US" baseline="-25000"/>
              <a:t>3</a:t>
            </a:r>
            <a:r>
              <a:rPr lang="en-US" altLang="en-US"/>
              <a:t>, then </a:t>
            </a:r>
            <a:r>
              <a:rPr lang="en-US" altLang="en-US" i="1"/>
              <a:t>d</a:t>
            </a:r>
            <a:r>
              <a:rPr lang="en-US" altLang="en-US" baseline="-25000"/>
              <a:t>1</a:t>
            </a:r>
            <a:r>
              <a:rPr lang="en-US" altLang="en-US"/>
              <a:t> is not far from </a:t>
            </a:r>
            <a:r>
              <a:rPr lang="en-US" altLang="en-US" i="1"/>
              <a:t>d</a:t>
            </a:r>
            <a:r>
              <a:rPr lang="en-US" altLang="en-US" baseline="-25000"/>
              <a:t>3</a:t>
            </a:r>
            <a:endParaRPr lang="en-US" altLang="en-US"/>
          </a:p>
          <a:p>
            <a:pPr eaLnBrk="1" hangingPunct="1"/>
            <a:r>
              <a:rPr lang="en-US" altLang="en-US"/>
              <a:t>No document is closer to </a:t>
            </a:r>
            <a:r>
              <a:rPr lang="en-US" altLang="en-US" i="1"/>
              <a:t>d</a:t>
            </a:r>
            <a:r>
              <a:rPr lang="en-US" altLang="en-US"/>
              <a:t> than </a:t>
            </a:r>
            <a:r>
              <a:rPr lang="en-US" altLang="en-US" i="1"/>
              <a:t>d</a:t>
            </a:r>
            <a:r>
              <a:rPr lang="en-US" altLang="en-US"/>
              <a:t> itself.</a:t>
            </a:r>
          </a:p>
          <a:p>
            <a:pPr lvl="1" eaLnBrk="1" hangingPunct="1"/>
            <a:r>
              <a:rPr lang="en-US" altLang="en-US"/>
              <a:t>Sometimes it is a good idea to determine the maximum possible similarity as the “distance” between a document d and itself</a:t>
            </a:r>
          </a:p>
        </p:txBody>
      </p:sp>
    </p:spTree>
  </p:cSld>
  <p:clrMapOvr>
    <a:masterClrMapping/>
  </p:clrMapOvr>
  <p:transition>
    <p:split orient="vert"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A2ED9B-4EA5-1B7E-DC41-58BF24C06742}"/>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Euclidean distance</a:t>
            </a:r>
          </a:p>
        </p:txBody>
      </p:sp>
      <p:sp>
        <p:nvSpPr>
          <p:cNvPr id="37891" name="Rectangle 3">
            <a:extLst>
              <a:ext uri="{FF2B5EF4-FFF2-40B4-BE49-F238E27FC236}">
                <a16:creationId xmlns:a16="http://schemas.microsoft.com/office/drawing/2014/main" id="{11ACD2EA-B389-D175-E888-8005673761C7}"/>
              </a:ext>
            </a:extLst>
          </p:cNvPr>
          <p:cNvSpPr>
            <a:spLocks noChangeArrowheads="1"/>
          </p:cNvSpPr>
          <p:nvPr>
            <p:ph type="body" sz="half" idx="1"/>
          </p:nvPr>
        </p:nvSpPr>
        <p:spPr bwMode="auto">
          <a:xfrm>
            <a:off x="877888" y="1600200"/>
            <a:ext cx="7608887" cy="416401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5000"/>
              </a:lnSpc>
            </a:pPr>
            <a:r>
              <a:rPr lang="en-US" altLang="en-US" sz="2400"/>
              <a:t>Distance between vectors </a:t>
            </a:r>
            <a:r>
              <a:rPr lang="en-US" altLang="en-US" sz="2400" i="1"/>
              <a:t>d</a:t>
            </a:r>
            <a:r>
              <a:rPr lang="en-US" altLang="en-US" sz="2400" baseline="-25000"/>
              <a:t>1</a:t>
            </a:r>
            <a:r>
              <a:rPr lang="en-US" altLang="en-US" sz="2400"/>
              <a:t> and </a:t>
            </a:r>
            <a:r>
              <a:rPr lang="en-US" altLang="en-US" sz="2400" i="1"/>
              <a:t>d</a:t>
            </a:r>
            <a:r>
              <a:rPr lang="en-US" altLang="en-US" sz="2400" baseline="-25000"/>
              <a:t>2</a:t>
            </a:r>
            <a:r>
              <a:rPr lang="en-US" altLang="en-US" sz="2400"/>
              <a:t> is the length of the vector |</a:t>
            </a:r>
            <a:r>
              <a:rPr lang="en-US" altLang="en-US" sz="2400" i="1"/>
              <a:t>d</a:t>
            </a:r>
            <a:r>
              <a:rPr lang="en-US" altLang="en-US" sz="2400" baseline="-25000"/>
              <a:t>1</a:t>
            </a:r>
            <a:r>
              <a:rPr lang="en-US" altLang="en-US" sz="2400"/>
              <a:t> – </a:t>
            </a:r>
            <a:r>
              <a:rPr lang="en-US" altLang="en-US" sz="2400" i="1"/>
              <a:t>d</a:t>
            </a:r>
            <a:r>
              <a:rPr lang="en-US" altLang="en-US" sz="2400" baseline="-25000"/>
              <a:t>2</a:t>
            </a:r>
            <a:r>
              <a:rPr lang="en-US" altLang="en-US" sz="2400"/>
              <a:t>|</a:t>
            </a:r>
            <a:endParaRPr lang="en-US" altLang="en-US" sz="2400" i="1"/>
          </a:p>
          <a:p>
            <a:pPr lvl="1" eaLnBrk="1" hangingPunct="1">
              <a:lnSpc>
                <a:spcPct val="85000"/>
              </a:lnSpc>
            </a:pPr>
            <a:r>
              <a:rPr lang="en-US" altLang="en-US" sz="2000"/>
              <a:t>Euclidean distance</a:t>
            </a:r>
          </a:p>
          <a:p>
            <a:pPr lvl="1" eaLnBrk="1" hangingPunct="1">
              <a:lnSpc>
                <a:spcPct val="85000"/>
              </a:lnSpc>
            </a:pPr>
            <a:endParaRPr lang="en-US" altLang="en-US" sz="2000"/>
          </a:p>
          <a:p>
            <a:pPr lvl="1" eaLnBrk="1" hangingPunct="1">
              <a:lnSpc>
                <a:spcPct val="85000"/>
              </a:lnSpc>
            </a:pPr>
            <a:endParaRPr lang="en-US" altLang="en-US" sz="2000"/>
          </a:p>
          <a:p>
            <a:pPr eaLnBrk="1" hangingPunct="1">
              <a:lnSpc>
                <a:spcPct val="85000"/>
              </a:lnSpc>
            </a:pPr>
            <a:endParaRPr lang="en-US" altLang="en-US" sz="2400">
              <a:solidFill>
                <a:srgbClr val="FF0000"/>
              </a:solidFill>
            </a:endParaRPr>
          </a:p>
        </p:txBody>
      </p:sp>
      <p:graphicFrame>
        <p:nvGraphicFramePr>
          <p:cNvPr id="37892" name="Object 4">
            <a:extLst>
              <a:ext uri="{FF2B5EF4-FFF2-40B4-BE49-F238E27FC236}">
                <a16:creationId xmlns:a16="http://schemas.microsoft.com/office/drawing/2014/main" id="{C87FBF1E-3627-AEC4-7F84-6F5FDDF0A0BB}"/>
              </a:ext>
            </a:extLst>
          </p:cNvPr>
          <p:cNvGraphicFramePr>
            <a:graphicFrameLocks noGrp="1" noChangeAspect="1"/>
          </p:cNvGraphicFramePr>
          <p:nvPr>
            <p:ph sz="half" idx="2"/>
          </p:nvPr>
        </p:nvGraphicFramePr>
        <p:xfrm>
          <a:off x="1366838" y="2989263"/>
          <a:ext cx="6064250" cy="1028700"/>
        </p:xfrm>
        <a:graphic>
          <a:graphicData uri="http://schemas.openxmlformats.org/presentationml/2006/ole">
            <mc:AlternateContent xmlns:mc="http://schemas.openxmlformats.org/markup-compatibility/2006">
              <mc:Choice xmlns:v="urn:schemas-microsoft-com:vml" Requires="v">
                <p:oleObj name="Equation" r:id="rId3" imgW="65532000" imgH="11112500" progId="Equation.3">
                  <p:embed/>
                </p:oleObj>
              </mc:Choice>
              <mc:Fallback>
                <p:oleObj name="Equation" r:id="rId3" imgW="65532000" imgH="11112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2989263"/>
                        <a:ext cx="6064250" cy="1028700"/>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6">
            <a:extLst>
              <a:ext uri="{FF2B5EF4-FFF2-40B4-BE49-F238E27FC236}">
                <a16:creationId xmlns:a16="http://schemas.microsoft.com/office/drawing/2014/main" id="{B11454AE-4CCA-A588-F873-D6ED88446DAF}"/>
              </a:ext>
            </a:extLst>
          </p:cNvPr>
          <p:cNvSpPr txBox="1">
            <a:spLocks noChangeArrowheads="1"/>
          </p:cNvSpPr>
          <p:nvPr/>
        </p:nvSpPr>
        <p:spPr bwMode="auto">
          <a:xfrm>
            <a:off x="1157288" y="4699000"/>
            <a:ext cx="72263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20000"/>
              </a:spcBef>
            </a:pPr>
            <a:r>
              <a:rPr lang="en-US" altLang="en-US">
                <a:solidFill>
                  <a:srgbClr val="FF0000"/>
                </a:solidFill>
              </a:rPr>
              <a:t>Exercise</a:t>
            </a:r>
            <a:r>
              <a:rPr lang="en-US" altLang="en-US"/>
              <a:t>: Determine the Euclidean distance between the vectors (0, 3, 2, 1, 10) and (2, 7, 1, 0, 0)</a:t>
            </a:r>
          </a:p>
          <a:p>
            <a:pPr eaLnBrk="1" hangingPunct="1"/>
            <a:endParaRPr lang="en-US" altLang="en-US"/>
          </a:p>
        </p:txBody>
      </p:sp>
    </p:spTree>
  </p:cSld>
  <p:clrMapOvr>
    <a:masterClrMapping/>
  </p:clrMapOvr>
  <p:transition>
    <p:split orient="vert"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66EE3F6-EA0B-4F41-88A4-5DDBC95E3E3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Euclidian Distance</a:t>
            </a:r>
          </a:p>
        </p:txBody>
      </p:sp>
      <p:sp>
        <p:nvSpPr>
          <p:cNvPr id="38915" name="Rectangle 3">
            <a:extLst>
              <a:ext uri="{FF2B5EF4-FFF2-40B4-BE49-F238E27FC236}">
                <a16:creationId xmlns:a16="http://schemas.microsoft.com/office/drawing/2014/main" id="{7397E518-B3F5-C213-5BD4-181907559B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5000"/>
              </a:lnSpc>
            </a:pPr>
            <a:r>
              <a:rPr lang="en-US" altLang="en-US"/>
              <a:t>Why is this not a great idea?</a:t>
            </a:r>
          </a:p>
          <a:p>
            <a:pPr eaLnBrk="1" hangingPunct="1">
              <a:lnSpc>
                <a:spcPct val="85000"/>
              </a:lnSpc>
            </a:pPr>
            <a:r>
              <a:rPr lang="en-US" altLang="en-US"/>
              <a:t>We still haven’t dealt with the issue of length normalization</a:t>
            </a:r>
          </a:p>
          <a:p>
            <a:pPr lvl="1" eaLnBrk="1" hangingPunct="1">
              <a:lnSpc>
                <a:spcPct val="85000"/>
              </a:lnSpc>
            </a:pPr>
            <a:r>
              <a:rPr lang="en-US" altLang="en-US"/>
              <a:t>Long documents would be more similar to each other by virtue of length, not topic</a:t>
            </a:r>
          </a:p>
          <a:p>
            <a:pPr eaLnBrk="1" hangingPunct="1">
              <a:lnSpc>
                <a:spcPct val="85000"/>
              </a:lnSpc>
            </a:pPr>
            <a:r>
              <a:rPr lang="en-US" altLang="en-US"/>
              <a:t>However, we can implicitly normalize by looking at </a:t>
            </a:r>
            <a:r>
              <a:rPr lang="en-US" altLang="en-US" i="1"/>
              <a:t>angles </a:t>
            </a:r>
            <a:r>
              <a:rPr lang="en-US" altLang="en-US"/>
              <a:t>instead</a:t>
            </a:r>
          </a:p>
        </p:txBody>
      </p:sp>
    </p:spTree>
  </p:cSld>
  <p:clrMapOvr>
    <a:masterClrMapping/>
  </p:clrMapOvr>
  <p:transition>
    <p:split orient="vert"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46267CE-313C-7D98-3872-FC28CD9148FF}"/>
              </a:ext>
            </a:extLst>
          </p:cNvPr>
          <p:cNvSpPr>
            <a:spLocks noChangeArrowheads="1"/>
          </p:cNvSpPr>
          <p:nvPr>
            <p:ph type="title"/>
          </p:nvPr>
        </p:nvSpPr>
        <p:spPr bwMode="auto">
          <a:xfrm>
            <a:off x="1155700" y="376238"/>
            <a:ext cx="7267575" cy="49371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Manhattan Distance</a:t>
            </a:r>
          </a:p>
        </p:txBody>
      </p:sp>
      <p:sp>
        <p:nvSpPr>
          <p:cNvPr id="39939" name="Rectangle 3">
            <a:extLst>
              <a:ext uri="{FF2B5EF4-FFF2-40B4-BE49-F238E27FC236}">
                <a16:creationId xmlns:a16="http://schemas.microsoft.com/office/drawing/2014/main" id="{3A01D94E-E263-98CA-3935-7DA089848E8C}"/>
              </a:ext>
            </a:extLst>
          </p:cNvPr>
          <p:cNvSpPr>
            <a:spLocks noChangeArrowheads="1"/>
          </p:cNvSpPr>
          <p:nvPr>
            <p:ph type="body" idx="1"/>
          </p:nvPr>
        </p:nvSpPr>
        <p:spPr bwMode="auto">
          <a:xfrm>
            <a:off x="730250" y="1890713"/>
            <a:ext cx="8077200" cy="3900487"/>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5000"/>
              </a:lnSpc>
            </a:pPr>
            <a:r>
              <a:rPr lang="en-US" altLang="en-US" sz="2400"/>
              <a:t>Or “city block” measure</a:t>
            </a:r>
          </a:p>
          <a:p>
            <a:pPr lvl="1" eaLnBrk="1" hangingPunct="1">
              <a:lnSpc>
                <a:spcPct val="85000"/>
              </a:lnSpc>
            </a:pPr>
            <a:r>
              <a:rPr lang="en-US" altLang="en-US" sz="2000"/>
              <a:t>Based on the idea that generally in American cities you cannot follow a direct line between two points</a:t>
            </a:r>
          </a:p>
          <a:p>
            <a:pPr lvl="1" eaLnBrk="1" hangingPunct="1">
              <a:lnSpc>
                <a:spcPct val="85000"/>
              </a:lnSpc>
            </a:pPr>
            <a:endParaRPr lang="en-US" altLang="en-US" sz="2000"/>
          </a:p>
          <a:p>
            <a:pPr lvl="1" eaLnBrk="1" hangingPunct="1">
              <a:lnSpc>
                <a:spcPct val="85000"/>
              </a:lnSpc>
            </a:pPr>
            <a:endParaRPr lang="en-US" altLang="en-US" sz="2000"/>
          </a:p>
          <a:p>
            <a:pPr lvl="1" eaLnBrk="1" hangingPunct="1">
              <a:lnSpc>
                <a:spcPct val="85000"/>
              </a:lnSpc>
            </a:pPr>
            <a:endParaRPr lang="en-US" altLang="en-US" sz="2000"/>
          </a:p>
          <a:p>
            <a:pPr lvl="1" eaLnBrk="1" hangingPunct="1">
              <a:lnSpc>
                <a:spcPct val="85000"/>
              </a:lnSpc>
            </a:pPr>
            <a:endParaRPr lang="en-US" altLang="en-US" sz="2000"/>
          </a:p>
          <a:p>
            <a:pPr eaLnBrk="1" hangingPunct="1">
              <a:lnSpc>
                <a:spcPct val="85000"/>
              </a:lnSpc>
            </a:pPr>
            <a:endParaRPr lang="en-US" altLang="en-US" sz="2400"/>
          </a:p>
          <a:p>
            <a:pPr eaLnBrk="1" hangingPunct="1">
              <a:lnSpc>
                <a:spcPct val="85000"/>
              </a:lnSpc>
            </a:pPr>
            <a:r>
              <a:rPr lang="en-US" altLang="en-US" sz="2400"/>
              <a:t>Uses the formula:</a:t>
            </a:r>
          </a:p>
          <a:p>
            <a:pPr eaLnBrk="1" hangingPunct="1">
              <a:lnSpc>
                <a:spcPct val="85000"/>
              </a:lnSpc>
            </a:pPr>
            <a:endParaRPr lang="en-US" altLang="en-US" sz="2400"/>
          </a:p>
          <a:p>
            <a:pPr eaLnBrk="1" hangingPunct="1">
              <a:lnSpc>
                <a:spcPct val="85000"/>
              </a:lnSpc>
            </a:pPr>
            <a:endParaRPr lang="en-US" altLang="en-US" sz="2400">
              <a:solidFill>
                <a:srgbClr val="FF0000"/>
              </a:solidFill>
            </a:endParaRPr>
          </a:p>
          <a:p>
            <a:pPr eaLnBrk="1" hangingPunct="1">
              <a:lnSpc>
                <a:spcPct val="85000"/>
              </a:lnSpc>
            </a:pPr>
            <a:r>
              <a:rPr lang="en-US" altLang="en-US" sz="2400">
                <a:solidFill>
                  <a:srgbClr val="FF0000"/>
                </a:solidFill>
              </a:rPr>
              <a:t>Exercise</a:t>
            </a:r>
            <a:r>
              <a:rPr lang="en-US" altLang="en-US" sz="2400"/>
              <a:t>: Determine the Manhattan distance between the vectors (0, 3, 2, 1, 10) and (2, 7, 1, 0, 0)</a:t>
            </a:r>
          </a:p>
        </p:txBody>
      </p:sp>
      <p:sp>
        <p:nvSpPr>
          <p:cNvPr id="39940" name="Line 4">
            <a:extLst>
              <a:ext uri="{FF2B5EF4-FFF2-40B4-BE49-F238E27FC236}">
                <a16:creationId xmlns:a16="http://schemas.microsoft.com/office/drawing/2014/main" id="{7383011C-5FF2-429B-BEAB-B51D3349963E}"/>
              </a:ext>
            </a:extLst>
          </p:cNvPr>
          <p:cNvSpPr>
            <a:spLocks noChangeShapeType="1"/>
          </p:cNvSpPr>
          <p:nvPr/>
        </p:nvSpPr>
        <p:spPr bwMode="auto">
          <a:xfrm>
            <a:off x="1720850" y="3352800"/>
            <a:ext cx="68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a14:hiddenLine>
            </a:ext>
          </a:extLst>
        </p:spPr>
        <p:txBody>
          <a:bodyPr/>
          <a:lstStyle/>
          <a:p>
            <a:endParaRPr lang="en-US"/>
          </a:p>
        </p:txBody>
      </p:sp>
      <p:sp>
        <p:nvSpPr>
          <p:cNvPr id="39941" name="Line 5">
            <a:extLst>
              <a:ext uri="{FF2B5EF4-FFF2-40B4-BE49-F238E27FC236}">
                <a16:creationId xmlns:a16="http://schemas.microsoft.com/office/drawing/2014/main" id="{56131992-AA13-A1CB-1DB7-D3E5CFFA2F7C}"/>
              </a:ext>
            </a:extLst>
          </p:cNvPr>
          <p:cNvSpPr>
            <a:spLocks noChangeShapeType="1"/>
          </p:cNvSpPr>
          <p:nvPr/>
        </p:nvSpPr>
        <p:spPr bwMode="auto">
          <a:xfrm flipV="1">
            <a:off x="2406650" y="2895600"/>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a14:hiddenLine>
            </a:ext>
          </a:extLst>
        </p:spPr>
        <p:txBody>
          <a:bodyPr/>
          <a:lstStyle/>
          <a:p>
            <a:endParaRPr lang="en-US"/>
          </a:p>
        </p:txBody>
      </p:sp>
      <p:sp>
        <p:nvSpPr>
          <p:cNvPr id="39942" name="Line 6">
            <a:extLst>
              <a:ext uri="{FF2B5EF4-FFF2-40B4-BE49-F238E27FC236}">
                <a16:creationId xmlns:a16="http://schemas.microsoft.com/office/drawing/2014/main" id="{9E105FED-DB35-6B9D-22A4-000A13DF5508}"/>
              </a:ext>
            </a:extLst>
          </p:cNvPr>
          <p:cNvSpPr>
            <a:spLocks noChangeShapeType="1"/>
          </p:cNvSpPr>
          <p:nvPr/>
        </p:nvSpPr>
        <p:spPr bwMode="auto">
          <a:xfrm>
            <a:off x="2406650" y="28956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a14:hiddenLine>
            </a:ext>
          </a:extLst>
        </p:spPr>
        <p:txBody>
          <a:bodyPr/>
          <a:lstStyle/>
          <a:p>
            <a:endParaRPr lang="en-US"/>
          </a:p>
        </p:txBody>
      </p:sp>
      <p:sp>
        <p:nvSpPr>
          <p:cNvPr id="39943" name="Line 7">
            <a:extLst>
              <a:ext uri="{FF2B5EF4-FFF2-40B4-BE49-F238E27FC236}">
                <a16:creationId xmlns:a16="http://schemas.microsoft.com/office/drawing/2014/main" id="{EC6030AB-AF64-16C4-1311-176AA94BA475}"/>
              </a:ext>
            </a:extLst>
          </p:cNvPr>
          <p:cNvSpPr>
            <a:spLocks noChangeShapeType="1"/>
          </p:cNvSpPr>
          <p:nvPr/>
        </p:nvSpPr>
        <p:spPr bwMode="auto">
          <a:xfrm flipV="1">
            <a:off x="3016250" y="2438400"/>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a14:hiddenLine>
            </a:ext>
          </a:extLst>
        </p:spPr>
        <p:txBody>
          <a:bodyPr/>
          <a:lstStyle/>
          <a:p>
            <a:endParaRPr lang="en-US"/>
          </a:p>
        </p:txBody>
      </p:sp>
      <p:graphicFrame>
        <p:nvGraphicFramePr>
          <p:cNvPr id="39944" name="Object 10">
            <a:extLst>
              <a:ext uri="{FF2B5EF4-FFF2-40B4-BE49-F238E27FC236}">
                <a16:creationId xmlns:a16="http://schemas.microsoft.com/office/drawing/2014/main" id="{36624988-51B4-2E7A-B1E6-5657137E4B8C}"/>
              </a:ext>
            </a:extLst>
          </p:cNvPr>
          <p:cNvGraphicFramePr>
            <a:graphicFrameLocks noChangeAspect="1"/>
          </p:cNvGraphicFramePr>
          <p:nvPr/>
        </p:nvGraphicFramePr>
        <p:xfrm>
          <a:off x="3530600" y="4283075"/>
          <a:ext cx="3581400" cy="827088"/>
        </p:xfrm>
        <a:graphic>
          <a:graphicData uri="http://schemas.openxmlformats.org/presentationml/2006/ole">
            <mc:AlternateContent xmlns:mc="http://schemas.openxmlformats.org/markup-compatibility/2006">
              <mc:Choice xmlns:v="urn:schemas-microsoft-com:vml" Requires="v">
                <p:oleObj name="Equation" r:id="rId2" imgW="43002200" imgH="9944100" progId="Equation.3">
                  <p:embed/>
                </p:oleObj>
              </mc:Choice>
              <mc:Fallback>
                <p:oleObj name="Equation" r:id="rId2" imgW="43002200" imgH="99441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4283075"/>
                        <a:ext cx="3581400" cy="827088"/>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Line 11">
            <a:extLst>
              <a:ext uri="{FF2B5EF4-FFF2-40B4-BE49-F238E27FC236}">
                <a16:creationId xmlns:a16="http://schemas.microsoft.com/office/drawing/2014/main" id="{AC27CBD7-2EF6-B1C4-4356-53C0E438F6CF}"/>
              </a:ext>
            </a:extLst>
          </p:cNvPr>
          <p:cNvSpPr>
            <a:spLocks noChangeShapeType="1"/>
          </p:cNvSpPr>
          <p:nvPr/>
        </p:nvSpPr>
        <p:spPr bwMode="auto">
          <a:xfrm>
            <a:off x="4314825" y="4267200"/>
            <a:ext cx="6858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2">
            <a:extLst>
              <a:ext uri="{FF2B5EF4-FFF2-40B4-BE49-F238E27FC236}">
                <a16:creationId xmlns:a16="http://schemas.microsoft.com/office/drawing/2014/main" id="{4DDBED02-DAC1-C253-FBB8-765A3A42A61A}"/>
              </a:ext>
            </a:extLst>
          </p:cNvPr>
          <p:cNvSpPr>
            <a:spLocks noChangeShapeType="1"/>
          </p:cNvSpPr>
          <p:nvPr/>
        </p:nvSpPr>
        <p:spPr bwMode="auto">
          <a:xfrm flipV="1">
            <a:off x="5000625" y="3810000"/>
            <a:ext cx="0" cy="4572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3">
            <a:extLst>
              <a:ext uri="{FF2B5EF4-FFF2-40B4-BE49-F238E27FC236}">
                <a16:creationId xmlns:a16="http://schemas.microsoft.com/office/drawing/2014/main" id="{DF422CA1-8F73-6EF5-F7DA-4C5E4113B218}"/>
              </a:ext>
            </a:extLst>
          </p:cNvPr>
          <p:cNvSpPr>
            <a:spLocks noChangeShapeType="1"/>
          </p:cNvSpPr>
          <p:nvPr/>
        </p:nvSpPr>
        <p:spPr bwMode="auto">
          <a:xfrm>
            <a:off x="5000625" y="3810000"/>
            <a:ext cx="6096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4">
            <a:extLst>
              <a:ext uri="{FF2B5EF4-FFF2-40B4-BE49-F238E27FC236}">
                <a16:creationId xmlns:a16="http://schemas.microsoft.com/office/drawing/2014/main" id="{5CB06575-702E-ACD8-3B89-1FDB20D575E8}"/>
              </a:ext>
            </a:extLst>
          </p:cNvPr>
          <p:cNvSpPr>
            <a:spLocks noChangeShapeType="1"/>
          </p:cNvSpPr>
          <p:nvPr/>
        </p:nvSpPr>
        <p:spPr bwMode="auto">
          <a:xfrm flipV="1">
            <a:off x="5610225" y="3352800"/>
            <a:ext cx="0" cy="4572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Text Box 15">
            <a:extLst>
              <a:ext uri="{FF2B5EF4-FFF2-40B4-BE49-F238E27FC236}">
                <a16:creationId xmlns:a16="http://schemas.microsoft.com/office/drawing/2014/main" id="{9AD6BDDA-45CB-179C-A77E-699B4FA15476}"/>
              </a:ext>
            </a:extLst>
          </p:cNvPr>
          <p:cNvSpPr txBox="1">
            <a:spLocks noChangeArrowheads="1"/>
          </p:cNvSpPr>
          <p:nvPr/>
        </p:nvSpPr>
        <p:spPr bwMode="auto">
          <a:xfrm>
            <a:off x="3994150" y="4005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itchFamily="18" charset="0"/>
              </a:rPr>
              <a:t>x</a:t>
            </a:r>
          </a:p>
        </p:txBody>
      </p:sp>
      <p:sp>
        <p:nvSpPr>
          <p:cNvPr id="39950" name="Text Box 16">
            <a:extLst>
              <a:ext uri="{FF2B5EF4-FFF2-40B4-BE49-F238E27FC236}">
                <a16:creationId xmlns:a16="http://schemas.microsoft.com/office/drawing/2014/main" id="{7B312C51-CCC3-1C45-AF0F-2C559120CE3F}"/>
              </a:ext>
            </a:extLst>
          </p:cNvPr>
          <p:cNvSpPr txBox="1">
            <a:spLocks noChangeArrowheads="1"/>
          </p:cNvSpPr>
          <p:nvPr/>
        </p:nvSpPr>
        <p:spPr bwMode="auto">
          <a:xfrm>
            <a:off x="5518150" y="2938463"/>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 pitchFamily="18" charset="0"/>
              </a:rPr>
              <a:t>y</a:t>
            </a:r>
          </a:p>
        </p:txBody>
      </p:sp>
    </p:spTree>
  </p:cSld>
  <p:clrMapOvr>
    <a:masterClrMapping/>
  </p:clrMapOvr>
  <p:transition>
    <p:split orient="vert"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EE1F4ED-3C23-C8B9-8C8F-C81D982F2211}"/>
              </a:ext>
            </a:extLst>
          </p:cNvPr>
          <p:cNvSpPr>
            <a:spLocks noChangeArrowheads="1"/>
          </p:cNvSpPr>
          <p:nvPr>
            <p:ph type="title"/>
          </p:nvPr>
        </p:nvSpPr>
        <p:spPr bwMode="auto">
          <a:xfrm>
            <a:off x="457200" y="57943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Inner Product</a:t>
            </a:r>
          </a:p>
        </p:txBody>
      </p:sp>
      <p:sp>
        <p:nvSpPr>
          <p:cNvPr id="40963" name="Rectangle 3">
            <a:extLst>
              <a:ext uri="{FF2B5EF4-FFF2-40B4-BE49-F238E27FC236}">
                <a16:creationId xmlns:a16="http://schemas.microsoft.com/office/drawing/2014/main" id="{180E0483-C58A-7C93-CA1F-2CD7D8F5C6A0}"/>
              </a:ext>
            </a:extLst>
          </p:cNvPr>
          <p:cNvSpPr>
            <a:spLocks noChangeArrowheads="1"/>
          </p:cNvSpPr>
          <p:nvPr>
            <p:ph type="body" idx="1"/>
          </p:nvPr>
        </p:nvSpPr>
        <p:spPr bwMode="auto">
          <a:xfrm>
            <a:off x="700088" y="2038350"/>
            <a:ext cx="7924800" cy="3505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400">
                <a:ea typeface="新細明體" panose="02020500000000000000" pitchFamily="18" charset="-120"/>
              </a:rPr>
              <a:t>Similarity between vectors for the document </a:t>
            </a:r>
            <a:r>
              <a:rPr lang="en-US" altLang="zh-TW" sz="2400" b="1" i="1">
                <a:ea typeface="新細明體" panose="02020500000000000000" pitchFamily="18" charset="-120"/>
              </a:rPr>
              <a:t>d</a:t>
            </a:r>
            <a:r>
              <a:rPr lang="en-US" altLang="zh-TW" sz="2400" i="1" baseline="-25000">
                <a:ea typeface="新細明體" panose="02020500000000000000" pitchFamily="18" charset="-120"/>
              </a:rPr>
              <a:t>i</a:t>
            </a:r>
            <a:r>
              <a:rPr lang="en-US" altLang="zh-TW" sz="2400">
                <a:ea typeface="新細明體" panose="02020500000000000000" pitchFamily="18" charset="-120"/>
              </a:rPr>
              <a:t> and query </a:t>
            </a:r>
            <a:r>
              <a:rPr lang="en-US" altLang="zh-TW" sz="2400" b="1" i="1">
                <a:ea typeface="新細明體" panose="02020500000000000000" pitchFamily="18" charset="-120"/>
              </a:rPr>
              <a:t>q</a:t>
            </a:r>
            <a:r>
              <a:rPr lang="en-US" altLang="zh-TW" sz="2400">
                <a:ea typeface="新細明體" panose="02020500000000000000" pitchFamily="18" charset="-120"/>
              </a:rPr>
              <a:t> can be computed as the vector inner product:</a:t>
            </a:r>
          </a:p>
          <a:p>
            <a:pPr eaLnBrk="1" hangingPunct="1">
              <a:lnSpc>
                <a:spcPct val="90000"/>
              </a:lnSpc>
              <a:buFontTx/>
              <a:buNone/>
            </a:pPr>
            <a:endParaRPr lang="en-US" altLang="zh-TW" sz="2400">
              <a:ea typeface="新細明體" panose="02020500000000000000" pitchFamily="18" charset="-120"/>
            </a:endParaRPr>
          </a:p>
          <a:p>
            <a:pPr eaLnBrk="1" hangingPunct="1">
              <a:lnSpc>
                <a:spcPct val="90000"/>
              </a:lnSpc>
              <a:buFontTx/>
              <a:buNone/>
            </a:pPr>
            <a:r>
              <a:rPr lang="en-US" altLang="zh-TW" sz="2400">
                <a:ea typeface="新細明體" panose="02020500000000000000" pitchFamily="18" charset="-120"/>
              </a:rPr>
              <a:t>               sim(</a:t>
            </a:r>
            <a:r>
              <a:rPr lang="en-US" altLang="zh-TW" sz="2400" b="1" i="1">
                <a:ea typeface="新細明體" panose="02020500000000000000" pitchFamily="18" charset="-120"/>
              </a:rPr>
              <a:t>d</a:t>
            </a:r>
            <a:r>
              <a:rPr lang="en-US" altLang="zh-TW" sz="2400" i="1" baseline="-25000">
                <a:ea typeface="新細明體" panose="02020500000000000000" pitchFamily="18" charset="-120"/>
              </a:rPr>
              <a:t>j</a:t>
            </a:r>
            <a:r>
              <a:rPr lang="en-US" altLang="zh-TW" sz="2400" i="1">
                <a:ea typeface="新細明體" panose="02020500000000000000" pitchFamily="18" charset="-120"/>
              </a:rPr>
              <a:t>,</a:t>
            </a:r>
            <a:r>
              <a:rPr lang="en-US" altLang="zh-TW" sz="2400" b="1" i="1">
                <a:ea typeface="新細明體" panose="02020500000000000000" pitchFamily="18" charset="-120"/>
              </a:rPr>
              <a:t>q</a:t>
            </a:r>
            <a:r>
              <a:rPr lang="en-US" altLang="zh-TW" sz="2400">
                <a:ea typeface="新細明體" panose="02020500000000000000" pitchFamily="18" charset="-120"/>
              </a:rPr>
              <a:t>) = </a:t>
            </a:r>
            <a:r>
              <a:rPr lang="en-US" altLang="zh-TW" sz="2400" b="1" i="1">
                <a:ea typeface="新細明體" panose="02020500000000000000" pitchFamily="18" charset="-120"/>
              </a:rPr>
              <a:t>d</a:t>
            </a:r>
            <a:r>
              <a:rPr lang="en-US" altLang="zh-TW" sz="2400" baseline="-25000">
                <a:ea typeface="新細明體" panose="02020500000000000000" pitchFamily="18" charset="-120"/>
              </a:rPr>
              <a:t>j</a:t>
            </a:r>
            <a:r>
              <a:rPr lang="en-US" altLang="zh-TW" sz="2400">
                <a:ea typeface="新細明體" panose="02020500000000000000" pitchFamily="18" charset="-120"/>
                <a:cs typeface="Times New Roman" panose="02020603050405020304" pitchFamily="18" charset="0"/>
              </a:rPr>
              <a:t>•</a:t>
            </a:r>
            <a:r>
              <a:rPr lang="en-US" altLang="zh-TW" sz="2400" b="1" i="1">
                <a:ea typeface="新細明體" panose="02020500000000000000" pitchFamily="18" charset="-120"/>
              </a:rPr>
              <a:t>q</a:t>
            </a:r>
            <a:r>
              <a:rPr lang="en-US" altLang="zh-TW" sz="2400">
                <a:ea typeface="新細明體" panose="02020500000000000000" pitchFamily="18" charset="-120"/>
              </a:rPr>
              <a:t> =      </a:t>
            </a:r>
            <a:r>
              <a:rPr lang="en-US" altLang="zh-TW" sz="2400" i="1">
                <a:ea typeface="新細明體" panose="02020500000000000000" pitchFamily="18" charset="-120"/>
              </a:rPr>
              <a:t>w</a:t>
            </a:r>
            <a:r>
              <a:rPr lang="en-US" altLang="zh-TW" sz="2400" i="1" baseline="-25000">
                <a:ea typeface="新細明體" panose="02020500000000000000" pitchFamily="18" charset="-120"/>
              </a:rPr>
              <a:t>ij </a:t>
            </a:r>
            <a:r>
              <a:rPr lang="en-US" altLang="zh-TW" sz="2400" i="1">
                <a:ea typeface="新細明體" panose="02020500000000000000" pitchFamily="18" charset="-120"/>
              </a:rPr>
              <a:t>· w</a:t>
            </a:r>
            <a:r>
              <a:rPr lang="en-US" altLang="zh-TW" sz="2400" i="1" baseline="-25000">
                <a:ea typeface="新細明體" panose="02020500000000000000" pitchFamily="18" charset="-120"/>
              </a:rPr>
              <a:t>iq</a:t>
            </a:r>
            <a:endParaRPr lang="en-US" altLang="zh-TW" sz="2400">
              <a:ea typeface="新細明體" panose="02020500000000000000" pitchFamily="18" charset="-120"/>
            </a:endParaRPr>
          </a:p>
          <a:p>
            <a:pPr lvl="1" eaLnBrk="1" hangingPunct="1">
              <a:lnSpc>
                <a:spcPct val="90000"/>
              </a:lnSpc>
            </a:pPr>
            <a:endParaRPr lang="en-US" altLang="zh-TW" sz="2000">
              <a:ea typeface="新細明體" panose="02020500000000000000" pitchFamily="18" charset="-120"/>
            </a:endParaRPr>
          </a:p>
          <a:p>
            <a:pPr lvl="1" eaLnBrk="1" hangingPunct="1">
              <a:lnSpc>
                <a:spcPct val="90000"/>
              </a:lnSpc>
              <a:buFontTx/>
              <a:buNone/>
            </a:pPr>
            <a:r>
              <a:rPr lang="en-US" altLang="zh-TW" sz="2000">
                <a:ea typeface="新細明體" panose="02020500000000000000" pitchFamily="18" charset="-120"/>
              </a:rPr>
              <a:t>    where </a:t>
            </a:r>
            <a:r>
              <a:rPr lang="en-US" altLang="zh-TW" sz="2000" i="1">
                <a:ea typeface="新細明體" panose="02020500000000000000" pitchFamily="18" charset="-120"/>
              </a:rPr>
              <a:t>w</a:t>
            </a:r>
            <a:r>
              <a:rPr lang="en-US" altLang="zh-TW" sz="2000" i="1" baseline="-25000">
                <a:ea typeface="新細明體" panose="02020500000000000000" pitchFamily="18" charset="-120"/>
              </a:rPr>
              <a:t>ij</a:t>
            </a:r>
            <a:r>
              <a:rPr lang="en-US" altLang="zh-TW" sz="2000" i="1">
                <a:ea typeface="新細明體" panose="02020500000000000000" pitchFamily="18" charset="-120"/>
              </a:rPr>
              <a:t> </a:t>
            </a:r>
            <a:r>
              <a:rPr lang="en-US" altLang="zh-TW" sz="2000">
                <a:ea typeface="新細明體" panose="02020500000000000000" pitchFamily="18" charset="-120"/>
              </a:rPr>
              <a:t>is the weight of term </a:t>
            </a:r>
            <a:r>
              <a:rPr lang="en-US" altLang="zh-TW" sz="2000" i="1">
                <a:ea typeface="新細明體" panose="02020500000000000000" pitchFamily="18" charset="-120"/>
              </a:rPr>
              <a:t>i</a:t>
            </a:r>
            <a:r>
              <a:rPr lang="en-US" altLang="zh-TW" sz="2000">
                <a:ea typeface="新細明體" panose="02020500000000000000" pitchFamily="18" charset="-120"/>
              </a:rPr>
              <a:t> in document </a:t>
            </a:r>
            <a:r>
              <a:rPr lang="en-US" altLang="zh-TW" sz="2000" i="1">
                <a:ea typeface="新細明體" panose="02020500000000000000" pitchFamily="18" charset="-120"/>
              </a:rPr>
              <a:t>j </a:t>
            </a:r>
            <a:r>
              <a:rPr lang="en-US" altLang="zh-TW" sz="2000">
                <a:ea typeface="新細明體" panose="02020500000000000000" pitchFamily="18" charset="-120"/>
              </a:rPr>
              <a:t>and</a:t>
            </a:r>
            <a:r>
              <a:rPr lang="en-US" altLang="zh-TW" sz="2000" i="1">
                <a:ea typeface="新細明體" panose="02020500000000000000" pitchFamily="18" charset="-120"/>
                <a:sym typeface="Symbol" pitchFamily="2" charset="2"/>
              </a:rPr>
              <a:t> </a:t>
            </a:r>
            <a:r>
              <a:rPr lang="en-US" altLang="zh-TW" sz="2000" i="1">
                <a:ea typeface="新細明體" panose="02020500000000000000" pitchFamily="18" charset="-120"/>
              </a:rPr>
              <a:t>w</a:t>
            </a:r>
            <a:r>
              <a:rPr lang="en-US" altLang="zh-TW" sz="2000" i="1" baseline="-25000">
                <a:ea typeface="新細明體" panose="02020500000000000000" pitchFamily="18" charset="-120"/>
              </a:rPr>
              <a:t>iq </a:t>
            </a:r>
            <a:r>
              <a:rPr lang="en-US" altLang="zh-TW" sz="2000">
                <a:ea typeface="新細明體" panose="02020500000000000000" pitchFamily="18" charset="-120"/>
              </a:rPr>
              <a:t>is the weight of term </a:t>
            </a:r>
            <a:r>
              <a:rPr lang="en-US" altLang="zh-TW" sz="2000" i="1">
                <a:ea typeface="新細明體" panose="02020500000000000000" pitchFamily="18" charset="-120"/>
              </a:rPr>
              <a:t>i </a:t>
            </a:r>
            <a:r>
              <a:rPr lang="en-US" altLang="zh-TW" sz="2000">
                <a:ea typeface="新細明體" panose="02020500000000000000" pitchFamily="18" charset="-120"/>
              </a:rPr>
              <a:t>in the query</a:t>
            </a:r>
          </a:p>
          <a:p>
            <a:pPr eaLnBrk="1" hangingPunct="1">
              <a:lnSpc>
                <a:spcPct val="90000"/>
              </a:lnSpc>
            </a:pPr>
            <a:r>
              <a:rPr lang="en-US" altLang="zh-TW" sz="2400">
                <a:ea typeface="新細明體" panose="02020500000000000000" pitchFamily="18" charset="-120"/>
              </a:rPr>
              <a:t>For binary vectors, the inner product is the number of matched query terms in the document (size of intersection).</a:t>
            </a:r>
          </a:p>
          <a:p>
            <a:pPr eaLnBrk="1" hangingPunct="1">
              <a:lnSpc>
                <a:spcPct val="90000"/>
              </a:lnSpc>
            </a:pPr>
            <a:r>
              <a:rPr lang="en-US" altLang="zh-TW" sz="2400">
                <a:ea typeface="新細明體" panose="02020500000000000000" pitchFamily="18" charset="-120"/>
              </a:rPr>
              <a:t>For weighted term vectors, it is the sum of the products of the weights of the matched terms</a:t>
            </a:r>
          </a:p>
        </p:txBody>
      </p:sp>
      <p:graphicFrame>
        <p:nvGraphicFramePr>
          <p:cNvPr id="40964" name="Object 4">
            <a:extLst>
              <a:ext uri="{FF2B5EF4-FFF2-40B4-BE49-F238E27FC236}">
                <a16:creationId xmlns:a16="http://schemas.microsoft.com/office/drawing/2014/main" id="{E09067D5-ECB0-45D5-8EFC-B7B82850BD1B}"/>
              </a:ext>
            </a:extLst>
          </p:cNvPr>
          <p:cNvGraphicFramePr>
            <a:graphicFrameLocks noChangeAspect="1"/>
          </p:cNvGraphicFramePr>
          <p:nvPr/>
        </p:nvGraphicFramePr>
        <p:xfrm>
          <a:off x="3998913" y="2757488"/>
          <a:ext cx="750887" cy="1211262"/>
        </p:xfrm>
        <a:graphic>
          <a:graphicData uri="http://schemas.openxmlformats.org/presentationml/2006/ole">
            <mc:AlternateContent xmlns:mc="http://schemas.openxmlformats.org/markup-compatibility/2006">
              <mc:Choice xmlns:v="urn:schemas-microsoft-com:vml" Requires="v">
                <p:oleObj name="Equation" r:id="rId2" imgW="6731000" imgH="9944100" progId="Equation.3">
                  <p:embed/>
                </p:oleObj>
              </mc:Choice>
              <mc:Fallback>
                <p:oleObj name="Equation" r:id="rId2" imgW="6731000" imgH="9944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913" y="2757488"/>
                        <a:ext cx="750887" cy="1211262"/>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plit orient="vert"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511026C-D7A7-624E-2C35-B574641F52CA}"/>
              </a:ext>
            </a:extLst>
          </p:cNvPr>
          <p:cNvSpPr>
            <a:spLocks noChangeArrowheads="1"/>
          </p:cNvSpPr>
          <p:nvPr>
            <p:ph type="title"/>
          </p:nvPr>
        </p:nvSpPr>
        <p:spPr bwMode="auto">
          <a:xfrm>
            <a:off x="412750" y="65246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Properties of Inner Product</a:t>
            </a:r>
            <a:endParaRPr lang="en-US" altLang="en-US" sz="4800">
              <a:ea typeface="新細明體" panose="02020500000000000000" pitchFamily="18" charset="-120"/>
            </a:endParaRPr>
          </a:p>
        </p:txBody>
      </p:sp>
      <p:sp>
        <p:nvSpPr>
          <p:cNvPr id="41987" name="Rectangle 3">
            <a:extLst>
              <a:ext uri="{FF2B5EF4-FFF2-40B4-BE49-F238E27FC236}">
                <a16:creationId xmlns:a16="http://schemas.microsoft.com/office/drawing/2014/main" id="{B32F7DDC-39D8-8373-E359-D21104AFD366}"/>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The inner product is unbounded</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Favors long documents with a large number of unique terms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Measures how many terms matched but not how many terms are </a:t>
            </a:r>
            <a:r>
              <a:rPr lang="en-US" altLang="zh-TW" i="1">
                <a:ea typeface="新細明體" panose="02020500000000000000" pitchFamily="18" charset="-120"/>
              </a:rPr>
              <a:t>not</a:t>
            </a:r>
            <a:r>
              <a:rPr lang="en-US" altLang="zh-TW">
                <a:ea typeface="新細明體" panose="02020500000000000000" pitchFamily="18" charset="-120"/>
              </a:rPr>
              <a:t> matched</a:t>
            </a:r>
            <a:endParaRPr lang="en-US" altLang="en-US"/>
          </a:p>
        </p:txBody>
      </p:sp>
    </p:spTree>
  </p:cSld>
  <p:clrMapOvr>
    <a:masterClrMapping/>
  </p:clrMapOvr>
  <p:transition>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747C75-E0B9-D8B9-BC2E-EF99A294D010}"/>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pt-BR" altLang="en-US"/>
              <a:t>Introduction</a:t>
            </a:r>
          </a:p>
        </p:txBody>
      </p:sp>
      <p:sp>
        <p:nvSpPr>
          <p:cNvPr id="6147" name="Rectangle 3">
            <a:extLst>
              <a:ext uri="{FF2B5EF4-FFF2-40B4-BE49-F238E27FC236}">
                <a16:creationId xmlns:a16="http://schemas.microsoft.com/office/drawing/2014/main" id="{4A3A263C-4812-C17C-A1C7-1F0F5F261026}"/>
              </a:ext>
            </a:extLst>
          </p:cNvPr>
          <p:cNvSpPr>
            <a:spLocks noChangeArrowheads="1"/>
          </p:cNvSpPr>
          <p:nvPr>
            <p:ph type="body" idx="1"/>
          </p:nvPr>
        </p:nvSpPr>
        <p:spPr bwMode="auto">
          <a:xfrm>
            <a:off x="577850" y="1227138"/>
            <a:ext cx="8108950" cy="5019426"/>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pt-BR" altLang="en-US" dirty="0"/>
              <a:t>IR systems </a:t>
            </a:r>
            <a:r>
              <a:rPr lang="pt-BR" altLang="en-US" dirty="0" err="1"/>
              <a:t>usually</a:t>
            </a:r>
            <a:r>
              <a:rPr lang="pt-BR" altLang="en-US" dirty="0"/>
              <a:t> </a:t>
            </a:r>
            <a:r>
              <a:rPr lang="pt-BR" altLang="en-US" dirty="0" err="1"/>
              <a:t>adopt</a:t>
            </a:r>
            <a:r>
              <a:rPr lang="pt-BR" altLang="en-US" dirty="0"/>
              <a:t> index </a:t>
            </a:r>
            <a:r>
              <a:rPr lang="pt-BR" altLang="en-US" dirty="0" err="1"/>
              <a:t>terms</a:t>
            </a:r>
            <a:r>
              <a:rPr lang="pt-BR" altLang="en-US" dirty="0"/>
              <a:t> </a:t>
            </a:r>
            <a:r>
              <a:rPr lang="pt-BR" altLang="en-US" dirty="0" err="1"/>
              <a:t>to</a:t>
            </a:r>
            <a:r>
              <a:rPr lang="pt-BR" altLang="en-US" dirty="0"/>
              <a:t> </a:t>
            </a:r>
            <a:r>
              <a:rPr lang="pt-BR" altLang="en-US" dirty="0" err="1"/>
              <a:t>process</a:t>
            </a:r>
            <a:r>
              <a:rPr lang="pt-BR" altLang="en-US" dirty="0"/>
              <a:t> queries</a:t>
            </a:r>
          </a:p>
          <a:p>
            <a:pPr eaLnBrk="1" hangingPunct="1"/>
            <a:r>
              <a:rPr lang="pt-BR" altLang="en-US" dirty="0"/>
              <a:t>Index </a:t>
            </a:r>
            <a:r>
              <a:rPr lang="pt-BR" altLang="en-US" dirty="0" err="1"/>
              <a:t>term</a:t>
            </a:r>
            <a:r>
              <a:rPr lang="pt-BR" altLang="en-US" dirty="0"/>
              <a:t>:</a:t>
            </a:r>
          </a:p>
          <a:p>
            <a:pPr lvl="1" eaLnBrk="1" hangingPunct="1"/>
            <a:r>
              <a:rPr lang="pt-BR" altLang="en-US" dirty="0"/>
              <a:t>a </a:t>
            </a:r>
            <a:r>
              <a:rPr lang="pt-BR" altLang="en-US" dirty="0" err="1"/>
              <a:t>keyword</a:t>
            </a:r>
            <a:r>
              <a:rPr lang="pt-BR" altLang="en-US" dirty="0"/>
              <a:t> </a:t>
            </a:r>
            <a:r>
              <a:rPr lang="pt-BR" altLang="en-US" dirty="0" err="1"/>
              <a:t>or</a:t>
            </a:r>
            <a:r>
              <a:rPr lang="pt-BR" altLang="en-US" dirty="0"/>
              <a:t> </a:t>
            </a:r>
            <a:r>
              <a:rPr lang="pt-BR" altLang="en-US" dirty="0" err="1"/>
              <a:t>group</a:t>
            </a:r>
            <a:r>
              <a:rPr lang="pt-BR" altLang="en-US" dirty="0"/>
              <a:t> </a:t>
            </a:r>
            <a:r>
              <a:rPr lang="pt-BR" altLang="en-US" dirty="0" err="1"/>
              <a:t>of</a:t>
            </a:r>
            <a:r>
              <a:rPr lang="pt-BR" altLang="en-US" dirty="0"/>
              <a:t> </a:t>
            </a:r>
            <a:r>
              <a:rPr lang="pt-BR" altLang="en-US" dirty="0" err="1"/>
              <a:t>selected</a:t>
            </a:r>
            <a:r>
              <a:rPr lang="pt-BR" altLang="en-US" dirty="0"/>
              <a:t> words</a:t>
            </a:r>
          </a:p>
          <a:p>
            <a:pPr lvl="1" eaLnBrk="1" hangingPunct="1"/>
            <a:r>
              <a:rPr lang="pt-BR" altLang="en-US" dirty="0" err="1"/>
              <a:t>any</a:t>
            </a:r>
            <a:r>
              <a:rPr lang="pt-BR" altLang="en-US" dirty="0"/>
              <a:t> word (more general)</a:t>
            </a:r>
          </a:p>
          <a:p>
            <a:pPr eaLnBrk="1" hangingPunct="1"/>
            <a:r>
              <a:rPr lang="pt-BR" altLang="en-US" dirty="0" err="1"/>
              <a:t>Stemming</a:t>
            </a:r>
            <a:r>
              <a:rPr lang="pt-BR" altLang="en-US" dirty="0"/>
              <a:t>/</a:t>
            </a:r>
            <a:r>
              <a:rPr lang="pt-BR" altLang="en-US" dirty="0" err="1"/>
              <a:t>Lemmatization</a:t>
            </a:r>
            <a:r>
              <a:rPr lang="pt-BR" altLang="en-US" dirty="0"/>
              <a:t> </a:t>
            </a:r>
            <a:r>
              <a:rPr lang="pt-BR" altLang="en-US" dirty="0" err="1"/>
              <a:t>might</a:t>
            </a:r>
            <a:r>
              <a:rPr lang="pt-BR" altLang="en-US" dirty="0"/>
              <a:t> </a:t>
            </a:r>
            <a:r>
              <a:rPr lang="pt-BR" altLang="en-US" dirty="0" err="1"/>
              <a:t>be</a:t>
            </a:r>
            <a:r>
              <a:rPr lang="pt-BR" altLang="en-US" dirty="0"/>
              <a:t> </a:t>
            </a:r>
            <a:r>
              <a:rPr lang="pt-BR" altLang="en-US" dirty="0" err="1"/>
              <a:t>used</a:t>
            </a:r>
            <a:r>
              <a:rPr lang="pt-BR" altLang="en-US" dirty="0"/>
              <a:t>:</a:t>
            </a:r>
          </a:p>
          <a:p>
            <a:pPr lvl="1" eaLnBrk="1" hangingPunct="1"/>
            <a:r>
              <a:rPr lang="pt-BR" altLang="en-US" dirty="0" err="1"/>
              <a:t>connect</a:t>
            </a:r>
            <a:r>
              <a:rPr lang="pt-BR" altLang="en-US" dirty="0"/>
              <a:t>: </a:t>
            </a:r>
            <a:r>
              <a:rPr lang="pt-BR" altLang="en-US" dirty="0" err="1"/>
              <a:t>connecting</a:t>
            </a:r>
            <a:r>
              <a:rPr lang="pt-BR" altLang="en-US" dirty="0"/>
              <a:t>, connection, connections</a:t>
            </a:r>
          </a:p>
          <a:p>
            <a:pPr eaLnBrk="1" hangingPunct="1"/>
            <a:r>
              <a:rPr lang="pt-BR" altLang="en-US" dirty="0" err="1"/>
              <a:t>An</a:t>
            </a:r>
            <a:r>
              <a:rPr lang="pt-BR" altLang="en-US" dirty="0"/>
              <a:t> </a:t>
            </a:r>
            <a:r>
              <a:rPr lang="pt-BR" altLang="en-US" dirty="0" err="1"/>
              <a:t>inverted</a:t>
            </a:r>
            <a:r>
              <a:rPr lang="pt-BR" altLang="en-US" dirty="0"/>
              <a:t> file </a:t>
            </a:r>
            <a:r>
              <a:rPr lang="pt-BR" altLang="en-US" dirty="0" err="1"/>
              <a:t>is</a:t>
            </a:r>
            <a:r>
              <a:rPr lang="pt-BR" altLang="en-US" dirty="0"/>
              <a:t> </a:t>
            </a:r>
            <a:r>
              <a:rPr lang="pt-BR" altLang="en-US" dirty="0" err="1"/>
              <a:t>built</a:t>
            </a:r>
            <a:r>
              <a:rPr lang="pt-BR" altLang="en-US" dirty="0"/>
              <a:t> for </a:t>
            </a:r>
            <a:r>
              <a:rPr lang="pt-BR" altLang="en-US" dirty="0" err="1"/>
              <a:t>the</a:t>
            </a:r>
            <a:r>
              <a:rPr lang="pt-BR" altLang="en-US" dirty="0"/>
              <a:t> </a:t>
            </a:r>
            <a:r>
              <a:rPr lang="pt-BR" altLang="en-US" dirty="0" err="1"/>
              <a:t>chosen</a:t>
            </a:r>
            <a:r>
              <a:rPr lang="pt-BR" altLang="en-US" dirty="0"/>
              <a:t> index </a:t>
            </a:r>
            <a:r>
              <a:rPr lang="pt-BR" altLang="en-US" dirty="0" err="1"/>
              <a:t>terms</a:t>
            </a:r>
            <a:endParaRPr lang="pt-BR" altLang="en-US" dirty="0"/>
          </a:p>
        </p:txBody>
      </p:sp>
    </p:spTree>
  </p:cSld>
  <p:clrMapOvr>
    <a:masterClrMapping/>
  </p:clrMapOvr>
  <p:transition>
    <p:split orient="ver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51174B7-1037-E59A-C798-20EBCD424C62}"/>
              </a:ext>
            </a:extLst>
          </p:cNvPr>
          <p:cNvSpPr>
            <a:spLocks noChangeArrowheads="1"/>
          </p:cNvSpPr>
          <p:nvPr>
            <p:ph type="title"/>
          </p:nvPr>
        </p:nvSpPr>
        <p:spPr bwMode="auto">
          <a:xfrm>
            <a:off x="312738" y="390525"/>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Inner Product - Examples</a:t>
            </a:r>
          </a:p>
        </p:txBody>
      </p:sp>
      <p:sp>
        <p:nvSpPr>
          <p:cNvPr id="43011" name="Rectangle 3">
            <a:extLst>
              <a:ext uri="{FF2B5EF4-FFF2-40B4-BE49-F238E27FC236}">
                <a16:creationId xmlns:a16="http://schemas.microsoft.com/office/drawing/2014/main" id="{6AD24161-588D-B582-62C7-D30D3B70A803}"/>
              </a:ext>
            </a:extLst>
          </p:cNvPr>
          <p:cNvSpPr>
            <a:spLocks noChangeArrowheads="1"/>
          </p:cNvSpPr>
          <p:nvPr>
            <p:ph type="body" idx="1"/>
          </p:nvPr>
        </p:nvSpPr>
        <p:spPr bwMode="auto">
          <a:xfrm>
            <a:off x="838200" y="1676400"/>
            <a:ext cx="7772400" cy="1981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zh-TW">
                <a:ea typeface="新細明體" panose="02020500000000000000" pitchFamily="18" charset="-120"/>
              </a:rPr>
              <a:t>Binary:</a:t>
            </a:r>
          </a:p>
          <a:p>
            <a:pPr lvl="1" eaLnBrk="1" hangingPunct="1">
              <a:lnSpc>
                <a:spcPct val="90000"/>
              </a:lnSpc>
              <a:spcBef>
                <a:spcPct val="50000"/>
              </a:spcBef>
            </a:pPr>
            <a:r>
              <a:rPr lang="en-US" altLang="zh-TW" sz="1800">
                <a:ea typeface="新細明體" panose="02020500000000000000" pitchFamily="18" charset="-120"/>
              </a:rPr>
              <a:t>D  =  1,    1,    1,   0,    1,    1,     0</a:t>
            </a:r>
          </a:p>
          <a:p>
            <a:pPr lvl="1" eaLnBrk="1" hangingPunct="1">
              <a:lnSpc>
                <a:spcPct val="90000"/>
              </a:lnSpc>
              <a:spcBef>
                <a:spcPct val="50000"/>
              </a:spcBef>
            </a:pPr>
            <a:r>
              <a:rPr lang="en-US" altLang="zh-TW" sz="1800">
                <a:ea typeface="新細明體" panose="02020500000000000000" pitchFamily="18" charset="-120"/>
              </a:rPr>
              <a:t>Q  =  1,    0 ,   1,   0,    0,    1,     1</a:t>
            </a:r>
          </a:p>
          <a:p>
            <a:pPr eaLnBrk="1" hangingPunct="1">
              <a:lnSpc>
                <a:spcPct val="90000"/>
              </a:lnSpc>
              <a:buFontTx/>
              <a:buNone/>
            </a:pPr>
            <a:endParaRPr lang="en-US" altLang="zh-TW" sz="2000">
              <a:ea typeface="新細明體" panose="02020500000000000000" pitchFamily="18" charset="-120"/>
            </a:endParaRPr>
          </a:p>
          <a:p>
            <a:pPr lvl="1" eaLnBrk="1" hangingPunct="1">
              <a:lnSpc>
                <a:spcPct val="90000"/>
              </a:lnSpc>
              <a:buFontTx/>
              <a:buNone/>
            </a:pPr>
            <a:r>
              <a:rPr lang="en-US" altLang="zh-TW">
                <a:ea typeface="新細明體" panose="02020500000000000000" pitchFamily="18" charset="-120"/>
              </a:rPr>
              <a:t>sim(D, Q) = 3</a:t>
            </a:r>
          </a:p>
        </p:txBody>
      </p:sp>
      <p:sp>
        <p:nvSpPr>
          <p:cNvPr id="43012" name="Text Box 4">
            <a:extLst>
              <a:ext uri="{FF2B5EF4-FFF2-40B4-BE49-F238E27FC236}">
                <a16:creationId xmlns:a16="http://schemas.microsoft.com/office/drawing/2014/main" id="{5297D56A-0A64-91BF-2788-B2DB09087569}"/>
              </a:ext>
            </a:extLst>
          </p:cNvPr>
          <p:cNvSpPr txBox="1">
            <a:spLocks noChangeArrowheads="1"/>
          </p:cNvSpPr>
          <p:nvPr/>
        </p:nvSpPr>
        <p:spPr bwMode="auto">
          <a:xfrm rot="-2400000">
            <a:off x="1905000" y="1620838"/>
            <a:ext cx="9906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retrieval</a:t>
            </a:r>
          </a:p>
        </p:txBody>
      </p:sp>
      <p:sp>
        <p:nvSpPr>
          <p:cNvPr id="43013" name="Text Box 5">
            <a:extLst>
              <a:ext uri="{FF2B5EF4-FFF2-40B4-BE49-F238E27FC236}">
                <a16:creationId xmlns:a16="http://schemas.microsoft.com/office/drawing/2014/main" id="{1E926982-E95A-22A5-4EE7-8A70C9B55BCC}"/>
              </a:ext>
            </a:extLst>
          </p:cNvPr>
          <p:cNvSpPr txBox="1">
            <a:spLocks noChangeArrowheads="1"/>
          </p:cNvSpPr>
          <p:nvPr/>
        </p:nvSpPr>
        <p:spPr bwMode="auto">
          <a:xfrm rot="-2400000">
            <a:off x="2286000" y="1620838"/>
            <a:ext cx="9906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database</a:t>
            </a:r>
          </a:p>
        </p:txBody>
      </p:sp>
      <p:sp>
        <p:nvSpPr>
          <p:cNvPr id="43014" name="Text Box 6">
            <a:extLst>
              <a:ext uri="{FF2B5EF4-FFF2-40B4-BE49-F238E27FC236}">
                <a16:creationId xmlns:a16="http://schemas.microsoft.com/office/drawing/2014/main" id="{2E36DEF2-C46C-5D09-269A-E8EABF57EE8F}"/>
              </a:ext>
            </a:extLst>
          </p:cNvPr>
          <p:cNvSpPr txBox="1">
            <a:spLocks noChangeArrowheads="1"/>
          </p:cNvSpPr>
          <p:nvPr/>
        </p:nvSpPr>
        <p:spPr bwMode="auto">
          <a:xfrm rot="-2400000">
            <a:off x="2667000" y="1524000"/>
            <a:ext cx="12906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architecture</a:t>
            </a:r>
          </a:p>
        </p:txBody>
      </p:sp>
      <p:sp>
        <p:nvSpPr>
          <p:cNvPr id="43015" name="Text Box 7">
            <a:extLst>
              <a:ext uri="{FF2B5EF4-FFF2-40B4-BE49-F238E27FC236}">
                <a16:creationId xmlns:a16="http://schemas.microsoft.com/office/drawing/2014/main" id="{E4FBD234-57F5-ACC3-33A6-114E2FF9562E}"/>
              </a:ext>
            </a:extLst>
          </p:cNvPr>
          <p:cNvSpPr txBox="1">
            <a:spLocks noChangeArrowheads="1"/>
          </p:cNvSpPr>
          <p:nvPr/>
        </p:nvSpPr>
        <p:spPr bwMode="auto">
          <a:xfrm rot="-2400000">
            <a:off x="3048000" y="1600200"/>
            <a:ext cx="10906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computer</a:t>
            </a:r>
          </a:p>
        </p:txBody>
      </p:sp>
      <p:sp>
        <p:nvSpPr>
          <p:cNvPr id="43016" name="Text Box 8">
            <a:extLst>
              <a:ext uri="{FF2B5EF4-FFF2-40B4-BE49-F238E27FC236}">
                <a16:creationId xmlns:a16="http://schemas.microsoft.com/office/drawing/2014/main" id="{F7AC4D5B-1AE6-21CB-7063-6979BDC8BD66}"/>
              </a:ext>
            </a:extLst>
          </p:cNvPr>
          <p:cNvSpPr txBox="1">
            <a:spLocks noChangeArrowheads="1"/>
          </p:cNvSpPr>
          <p:nvPr/>
        </p:nvSpPr>
        <p:spPr bwMode="auto">
          <a:xfrm rot="-2400000">
            <a:off x="3429000" y="1600200"/>
            <a:ext cx="9906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text</a:t>
            </a:r>
          </a:p>
        </p:txBody>
      </p:sp>
      <p:sp>
        <p:nvSpPr>
          <p:cNvPr id="43017" name="Text Box 9">
            <a:extLst>
              <a:ext uri="{FF2B5EF4-FFF2-40B4-BE49-F238E27FC236}">
                <a16:creationId xmlns:a16="http://schemas.microsoft.com/office/drawing/2014/main" id="{4B28A7A4-7CF7-E76C-895F-5C733B7572A6}"/>
              </a:ext>
            </a:extLst>
          </p:cNvPr>
          <p:cNvSpPr txBox="1">
            <a:spLocks noChangeArrowheads="1"/>
          </p:cNvSpPr>
          <p:nvPr/>
        </p:nvSpPr>
        <p:spPr bwMode="auto">
          <a:xfrm rot="-2400000">
            <a:off x="3657600" y="1524000"/>
            <a:ext cx="13636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management</a:t>
            </a:r>
          </a:p>
        </p:txBody>
      </p:sp>
      <p:sp>
        <p:nvSpPr>
          <p:cNvPr id="43018" name="Text Box 10">
            <a:extLst>
              <a:ext uri="{FF2B5EF4-FFF2-40B4-BE49-F238E27FC236}">
                <a16:creationId xmlns:a16="http://schemas.microsoft.com/office/drawing/2014/main" id="{00D9E078-33B3-FF8A-ACBC-DE8A70E77DE7}"/>
              </a:ext>
            </a:extLst>
          </p:cNvPr>
          <p:cNvSpPr txBox="1">
            <a:spLocks noChangeArrowheads="1"/>
          </p:cNvSpPr>
          <p:nvPr/>
        </p:nvSpPr>
        <p:spPr bwMode="auto">
          <a:xfrm rot="-2400000">
            <a:off x="4114800" y="1524000"/>
            <a:ext cx="1249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50000"/>
              </a:spcBef>
            </a:pPr>
            <a:r>
              <a:rPr kumimoji="1" lang="en-US" altLang="zh-TW" sz="1600" b="1">
                <a:solidFill>
                  <a:schemeClr val="accent2"/>
                </a:solidFill>
                <a:ea typeface="標楷體" pitchFamily="49" charset="-120"/>
              </a:rPr>
              <a:t>information</a:t>
            </a:r>
          </a:p>
        </p:txBody>
      </p:sp>
      <p:sp>
        <p:nvSpPr>
          <p:cNvPr id="43019" name="Rectangle 11">
            <a:extLst>
              <a:ext uri="{FF2B5EF4-FFF2-40B4-BE49-F238E27FC236}">
                <a16:creationId xmlns:a16="http://schemas.microsoft.com/office/drawing/2014/main" id="{6F1C0E3A-B791-94FC-F9D1-36379AFEAD99}"/>
              </a:ext>
            </a:extLst>
          </p:cNvPr>
          <p:cNvSpPr>
            <a:spLocks noChangeArrowheads="1"/>
          </p:cNvSpPr>
          <p:nvPr/>
        </p:nvSpPr>
        <p:spPr bwMode="auto">
          <a:xfrm>
            <a:off x="4724400" y="2286000"/>
            <a:ext cx="396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88913" indent="-1889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1800">
                <a:ea typeface="新細明體" panose="02020500000000000000" pitchFamily="18" charset="-120"/>
              </a:rPr>
              <a:t>Size of vector = size of vocabulary = 7</a:t>
            </a:r>
          </a:p>
          <a:p>
            <a:pPr eaLnBrk="1" hangingPunct="1"/>
            <a:r>
              <a:rPr kumimoji="1" lang="en-US" altLang="zh-TW" sz="1800">
                <a:ea typeface="新細明體" panose="02020500000000000000" pitchFamily="18" charset="-120"/>
              </a:rPr>
              <a:t>0 means corresponding term not found in document or query</a:t>
            </a:r>
          </a:p>
        </p:txBody>
      </p:sp>
      <p:sp>
        <p:nvSpPr>
          <p:cNvPr id="412684" name="Rectangle 12">
            <a:extLst>
              <a:ext uri="{FF2B5EF4-FFF2-40B4-BE49-F238E27FC236}">
                <a16:creationId xmlns:a16="http://schemas.microsoft.com/office/drawing/2014/main" id="{5F493465-B6C0-BA37-11F5-A594FF23207E}"/>
              </a:ext>
            </a:extLst>
          </p:cNvPr>
          <p:cNvSpPr>
            <a:spLocks noChangeArrowheads="1"/>
          </p:cNvSpPr>
          <p:nvPr/>
        </p:nvSpPr>
        <p:spPr bwMode="auto">
          <a:xfrm>
            <a:off x="838200" y="3810000"/>
            <a:ext cx="6172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800">
                <a:ea typeface="新細明體" panose="02020500000000000000" pitchFamily="18" charset="-120"/>
              </a:rPr>
              <a:t>Weighted:</a:t>
            </a:r>
          </a:p>
          <a:p>
            <a:pPr eaLnBrk="1" hangingPunct="1"/>
            <a:r>
              <a:rPr kumimoji="1" lang="en-US" altLang="zh-TW" sz="1800">
                <a:ea typeface="新細明體" panose="02020500000000000000" pitchFamily="18" charset="-120"/>
              </a:rPr>
              <a:t>   </a:t>
            </a:r>
            <a:r>
              <a:rPr kumimoji="1" lang="en-US" altLang="zh-TW" sz="1800" i="1">
                <a:ea typeface="新細明體" panose="02020500000000000000" pitchFamily="18" charset="-120"/>
              </a:rPr>
              <a:t>        D</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2T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+ 3T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+ 5T</a:t>
            </a:r>
            <a:r>
              <a:rPr kumimoji="1" lang="en-US" altLang="zh-TW" sz="1800" i="1" baseline="-25000">
                <a:ea typeface="新細明體" panose="02020500000000000000" pitchFamily="18" charset="-120"/>
              </a:rPr>
              <a:t>3           </a:t>
            </a:r>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3T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+ 7T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1T</a:t>
            </a:r>
            <a:r>
              <a:rPr kumimoji="1" lang="en-US" altLang="zh-TW" sz="1800" i="1" baseline="-25000">
                <a:ea typeface="新細明體" panose="02020500000000000000" pitchFamily="18" charset="-120"/>
              </a:rPr>
              <a:t>3      </a:t>
            </a:r>
          </a:p>
          <a:p>
            <a:pPr eaLnBrk="1" hangingPunct="1"/>
            <a:r>
              <a:rPr kumimoji="1" lang="en-US" altLang="zh-TW" sz="1800" i="1" baseline="-25000">
                <a:ea typeface="新細明體" panose="02020500000000000000" pitchFamily="18" charset="-120"/>
              </a:rPr>
              <a:t>                  </a:t>
            </a:r>
            <a:r>
              <a:rPr kumimoji="1" lang="en-US" altLang="zh-TW" sz="1800" i="1">
                <a:ea typeface="新細明體" panose="02020500000000000000" pitchFamily="18" charset="-120"/>
              </a:rPr>
              <a:t>Q = 0T</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+ 0T</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  2T</a:t>
            </a:r>
            <a:r>
              <a:rPr kumimoji="1" lang="en-US" altLang="zh-TW" sz="1800" i="1" baseline="-25000">
                <a:ea typeface="新細明體" panose="02020500000000000000" pitchFamily="18" charset="-120"/>
              </a:rPr>
              <a:t>3</a:t>
            </a:r>
          </a:p>
          <a:p>
            <a:pPr eaLnBrk="1" hangingPunct="1"/>
            <a:endParaRPr kumimoji="1" lang="en-US" altLang="zh-TW" sz="1800" i="1" baseline="-25000">
              <a:ea typeface="新細明體" panose="02020500000000000000" pitchFamily="18" charset="-120"/>
            </a:endParaRPr>
          </a:p>
          <a:p>
            <a:pPr eaLnBrk="1" hangingPunct="1"/>
            <a:r>
              <a:rPr kumimoji="1" lang="en-US" altLang="zh-TW" sz="1800">
                <a:ea typeface="新細明體" panose="02020500000000000000" pitchFamily="18" charset="-120"/>
              </a:rPr>
              <a:t>	sim(</a:t>
            </a:r>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1</a:t>
            </a:r>
            <a:r>
              <a:rPr kumimoji="1" lang="en-US" altLang="zh-TW" sz="1800" i="1">
                <a:ea typeface="新細明體" panose="02020500000000000000" pitchFamily="18" charset="-120"/>
              </a:rPr>
              <a:t> </a:t>
            </a:r>
            <a:r>
              <a:rPr kumimoji="1" lang="en-US" altLang="zh-TW" sz="1800">
                <a:ea typeface="新細明體" panose="02020500000000000000" pitchFamily="18" charset="-120"/>
              </a:rPr>
              <a:t>, </a:t>
            </a:r>
            <a:r>
              <a:rPr kumimoji="1" lang="en-US" altLang="zh-TW" sz="1800" i="1">
                <a:ea typeface="新細明體" panose="02020500000000000000" pitchFamily="18" charset="-120"/>
              </a:rPr>
              <a:t>Q</a:t>
            </a:r>
            <a:r>
              <a:rPr kumimoji="1" lang="en-US" altLang="zh-TW" sz="1800">
                <a:ea typeface="新細明體" panose="02020500000000000000" pitchFamily="18" charset="-120"/>
              </a:rPr>
              <a:t>) = 2*0 + 3*0 + 5*2  = 10</a:t>
            </a:r>
          </a:p>
          <a:p>
            <a:pPr eaLnBrk="1" hangingPunct="1"/>
            <a:r>
              <a:rPr kumimoji="1" lang="en-US" altLang="zh-TW" sz="1800">
                <a:ea typeface="新細明體" panose="02020500000000000000" pitchFamily="18" charset="-120"/>
              </a:rPr>
              <a:t>      	sim(</a:t>
            </a:r>
            <a:r>
              <a:rPr kumimoji="1" lang="en-US" altLang="zh-TW" sz="1800" i="1">
                <a:ea typeface="新細明體" panose="02020500000000000000" pitchFamily="18" charset="-120"/>
              </a:rPr>
              <a:t>D</a:t>
            </a:r>
            <a:r>
              <a:rPr kumimoji="1" lang="en-US" altLang="zh-TW" sz="1800" i="1" baseline="-25000">
                <a:ea typeface="新細明體" panose="02020500000000000000" pitchFamily="18" charset="-120"/>
              </a:rPr>
              <a:t>2</a:t>
            </a:r>
            <a:r>
              <a:rPr kumimoji="1" lang="en-US" altLang="zh-TW" sz="1800" i="1">
                <a:ea typeface="新細明體" panose="02020500000000000000" pitchFamily="18" charset="-120"/>
              </a:rPr>
              <a:t> </a:t>
            </a:r>
            <a:r>
              <a:rPr kumimoji="1" lang="en-US" altLang="zh-TW" sz="1800">
                <a:ea typeface="新細明體" panose="02020500000000000000" pitchFamily="18" charset="-120"/>
              </a:rPr>
              <a:t>, </a:t>
            </a:r>
            <a:r>
              <a:rPr kumimoji="1" lang="en-US" altLang="zh-TW" sz="1800" i="1">
                <a:ea typeface="新細明體" panose="02020500000000000000" pitchFamily="18" charset="-120"/>
              </a:rPr>
              <a:t>Q</a:t>
            </a:r>
            <a:r>
              <a:rPr kumimoji="1" lang="en-US" altLang="zh-TW" sz="1800">
                <a:ea typeface="新細明體" panose="02020500000000000000" pitchFamily="18" charset="-120"/>
              </a:rPr>
              <a:t>) = 3*0 + 7*0 + 1*2  =  2</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412684"/>
                                        </p:tgtEl>
                                        <p:attrNameLst>
                                          <p:attrName>style.visibility</p:attrName>
                                        </p:attrNameLst>
                                      </p:cBhvr>
                                      <p:to>
                                        <p:strVal val="visible"/>
                                      </p:to>
                                    </p:set>
                                    <p:anim calcmode="lin" valueType="num">
                                      <p:cBhvr additive="base">
                                        <p:cTn id="7" dur="500" fill="hold"/>
                                        <p:tgtEl>
                                          <p:spTgt spid="412684"/>
                                        </p:tgtEl>
                                        <p:attrNameLst>
                                          <p:attrName>ppt_x</p:attrName>
                                        </p:attrNameLst>
                                      </p:cBhvr>
                                      <p:tavLst>
                                        <p:tav tm="0">
                                          <p:val>
                                            <p:strVal val="0-#ppt_w/2"/>
                                          </p:val>
                                        </p:tav>
                                        <p:tav tm="100000">
                                          <p:val>
                                            <p:strVal val="#ppt_x"/>
                                          </p:val>
                                        </p:tav>
                                      </p:tavLst>
                                    </p:anim>
                                    <p:anim calcmode="lin" valueType="num">
                                      <p:cBhvr additive="base">
                                        <p:cTn id="8" dur="500" fill="hold"/>
                                        <p:tgtEl>
                                          <p:spTgt spid="412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BE2A31F-C282-8857-3CEA-BF1C4E5A2835}"/>
              </a:ext>
            </a:extLst>
          </p:cNvPr>
          <p:cNvSpPr>
            <a:spLocks noChangeArrowheads="1"/>
          </p:cNvSpPr>
          <p:nvPr/>
        </p:nvSpPr>
        <p:spPr bwMode="auto">
          <a:xfrm>
            <a:off x="304800" y="11684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800">
                <a:solidFill>
                  <a:schemeClr val="tx2"/>
                </a:solidFill>
              </a:rPr>
              <a:t>Inner Product Example</a:t>
            </a:r>
            <a:endParaRPr lang="pt-BR" altLang="en-US" sz="7200">
              <a:solidFill>
                <a:schemeClr val="tx2"/>
              </a:solidFill>
            </a:endParaRPr>
          </a:p>
        </p:txBody>
      </p:sp>
      <p:sp>
        <p:nvSpPr>
          <p:cNvPr id="44035" name="Rectangle 3">
            <a:extLst>
              <a:ext uri="{FF2B5EF4-FFF2-40B4-BE49-F238E27FC236}">
                <a16:creationId xmlns:a16="http://schemas.microsoft.com/office/drawing/2014/main" id="{3203C141-F812-D685-3D50-49FD68F5A80D}"/>
              </a:ext>
            </a:extLst>
          </p:cNvPr>
          <p:cNvSpPr>
            <a:spLocks noChangeArrowheads="1"/>
          </p:cNvSpPr>
          <p:nvPr/>
        </p:nvSpPr>
        <p:spPr bwMode="auto">
          <a:xfrm>
            <a:off x="0" y="6248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endParaRPr lang="en-US" altLang="en-US" sz="3200">
              <a:sym typeface="Symbol" pitchFamily="2" charset="2"/>
            </a:endParaRPr>
          </a:p>
        </p:txBody>
      </p:sp>
      <p:graphicFrame>
        <p:nvGraphicFramePr>
          <p:cNvPr id="44036" name="Object 4">
            <a:extLst>
              <a:ext uri="{FF2B5EF4-FFF2-40B4-BE49-F238E27FC236}">
                <a16:creationId xmlns:a16="http://schemas.microsoft.com/office/drawing/2014/main" id="{045C7D35-FD39-B4DC-D9C9-2AB02E8A43D2}"/>
              </a:ext>
            </a:extLst>
          </p:cNvPr>
          <p:cNvGraphicFramePr>
            <a:graphicFrameLocks noChangeAspect="1"/>
          </p:cNvGraphicFramePr>
          <p:nvPr/>
        </p:nvGraphicFramePr>
        <p:xfrm>
          <a:off x="609600" y="3057525"/>
          <a:ext cx="5943600" cy="3800475"/>
        </p:xfrm>
        <a:graphic>
          <a:graphicData uri="http://schemas.openxmlformats.org/presentationml/2006/ole">
            <mc:AlternateContent xmlns:mc="http://schemas.openxmlformats.org/markup-compatibility/2006">
              <mc:Choice xmlns:v="urn:schemas-microsoft-com:vml" Requires="v">
                <p:oleObj name="Document" r:id="rId2" imgW="17843500" imgH="11404600" progId="Word.Document.8">
                  <p:embed/>
                </p:oleObj>
              </mc:Choice>
              <mc:Fallback>
                <p:oleObj name="Document" r:id="rId2" imgW="17843500" imgH="114046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57525"/>
                        <a:ext cx="59436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037" name="Group 5">
            <a:extLst>
              <a:ext uri="{FF2B5EF4-FFF2-40B4-BE49-F238E27FC236}">
                <a16:creationId xmlns:a16="http://schemas.microsoft.com/office/drawing/2014/main" id="{4219C6EB-1A19-3426-D275-E2AC51BB8030}"/>
              </a:ext>
            </a:extLst>
          </p:cNvPr>
          <p:cNvGrpSpPr>
            <a:grpSpLocks/>
          </p:cNvGrpSpPr>
          <p:nvPr/>
        </p:nvGrpSpPr>
        <p:grpSpPr bwMode="auto">
          <a:xfrm>
            <a:off x="5638800" y="1143000"/>
            <a:ext cx="3038475" cy="2373313"/>
            <a:chOff x="960" y="576"/>
            <a:chExt cx="1914" cy="1495"/>
          </a:xfrm>
        </p:grpSpPr>
        <p:sp>
          <p:nvSpPr>
            <p:cNvPr id="44038" name="Oval 6">
              <a:extLst>
                <a:ext uri="{FF2B5EF4-FFF2-40B4-BE49-F238E27FC236}">
                  <a16:creationId xmlns:a16="http://schemas.microsoft.com/office/drawing/2014/main" id="{1D2CA9F0-88C9-2CEA-516C-1AC40A1DA53A}"/>
                </a:ext>
              </a:extLst>
            </p:cNvPr>
            <p:cNvSpPr>
              <a:spLocks noChangeArrowheads="1"/>
            </p:cNvSpPr>
            <p:nvPr/>
          </p:nvSpPr>
          <p:spPr bwMode="auto">
            <a:xfrm>
              <a:off x="1056" y="672"/>
              <a:ext cx="1056" cy="1008"/>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4039" name="Oval 7">
              <a:extLst>
                <a:ext uri="{FF2B5EF4-FFF2-40B4-BE49-F238E27FC236}">
                  <a16:creationId xmlns:a16="http://schemas.microsoft.com/office/drawing/2014/main" id="{F8ECA8AD-6516-FBF2-E4AD-BE2FD657C3E1}"/>
                </a:ext>
              </a:extLst>
            </p:cNvPr>
            <p:cNvSpPr>
              <a:spLocks noChangeArrowheads="1"/>
            </p:cNvSpPr>
            <p:nvPr/>
          </p:nvSpPr>
          <p:spPr bwMode="auto">
            <a:xfrm>
              <a:off x="1536" y="1104"/>
              <a:ext cx="1104" cy="96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4040" name="Oval 8">
              <a:extLst>
                <a:ext uri="{FF2B5EF4-FFF2-40B4-BE49-F238E27FC236}">
                  <a16:creationId xmlns:a16="http://schemas.microsoft.com/office/drawing/2014/main" id="{6BC8B183-A74F-EA90-2404-6F8F065A06BB}"/>
                </a:ext>
              </a:extLst>
            </p:cNvPr>
            <p:cNvSpPr>
              <a:spLocks noChangeArrowheads="1"/>
            </p:cNvSpPr>
            <p:nvPr/>
          </p:nvSpPr>
          <p:spPr bwMode="auto">
            <a:xfrm>
              <a:off x="1728" y="576"/>
              <a:ext cx="1104" cy="100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4041" name="Text Box 9">
              <a:extLst>
                <a:ext uri="{FF2B5EF4-FFF2-40B4-BE49-F238E27FC236}">
                  <a16:creationId xmlns:a16="http://schemas.microsoft.com/office/drawing/2014/main" id="{69A075E7-A57C-DBD9-3E4C-F19C323F0251}"/>
                </a:ext>
              </a:extLst>
            </p:cNvPr>
            <p:cNvSpPr txBox="1">
              <a:spLocks noChangeArrowheads="1"/>
            </p:cNvSpPr>
            <p:nvPr/>
          </p:nvSpPr>
          <p:spPr bwMode="auto">
            <a:xfrm>
              <a:off x="1632" y="139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d1</a:t>
              </a:r>
              <a:endParaRPr lang="pt-BR" altLang="en-US" sz="1400">
                <a:solidFill>
                  <a:schemeClr val="bg2"/>
                </a:solidFill>
              </a:endParaRPr>
            </a:p>
          </p:txBody>
        </p:sp>
        <p:sp>
          <p:nvSpPr>
            <p:cNvPr id="44042" name="Text Box 10">
              <a:extLst>
                <a:ext uri="{FF2B5EF4-FFF2-40B4-BE49-F238E27FC236}">
                  <a16:creationId xmlns:a16="http://schemas.microsoft.com/office/drawing/2014/main" id="{EB4E3C22-A1D2-82F9-0552-BB68243D49AD}"/>
                </a:ext>
              </a:extLst>
            </p:cNvPr>
            <p:cNvSpPr txBox="1">
              <a:spLocks noChangeArrowheads="1"/>
            </p:cNvSpPr>
            <p:nvPr/>
          </p:nvSpPr>
          <p:spPr bwMode="auto">
            <a:xfrm>
              <a:off x="1296" y="96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d2</a:t>
              </a:r>
            </a:p>
          </p:txBody>
        </p:sp>
        <p:sp>
          <p:nvSpPr>
            <p:cNvPr id="44043" name="Text Box 11">
              <a:extLst>
                <a:ext uri="{FF2B5EF4-FFF2-40B4-BE49-F238E27FC236}">
                  <a16:creationId xmlns:a16="http://schemas.microsoft.com/office/drawing/2014/main" id="{49B9CB93-F34C-0BE9-C41E-3E43EC426F1B}"/>
                </a:ext>
              </a:extLst>
            </p:cNvPr>
            <p:cNvSpPr txBox="1">
              <a:spLocks noChangeArrowheads="1"/>
            </p:cNvSpPr>
            <p:nvPr/>
          </p:nvSpPr>
          <p:spPr bwMode="auto">
            <a:xfrm>
              <a:off x="2160" y="129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d3</a:t>
              </a:r>
            </a:p>
          </p:txBody>
        </p:sp>
        <p:sp>
          <p:nvSpPr>
            <p:cNvPr id="44044" name="Text Box 12">
              <a:extLst>
                <a:ext uri="{FF2B5EF4-FFF2-40B4-BE49-F238E27FC236}">
                  <a16:creationId xmlns:a16="http://schemas.microsoft.com/office/drawing/2014/main" id="{E6271F35-CE44-44C9-FE50-296BE5395956}"/>
                </a:ext>
              </a:extLst>
            </p:cNvPr>
            <p:cNvSpPr txBox="1">
              <a:spLocks noChangeArrowheads="1"/>
            </p:cNvSpPr>
            <p:nvPr/>
          </p:nvSpPr>
          <p:spPr bwMode="auto">
            <a:xfrm>
              <a:off x="1200" y="120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d4</a:t>
              </a:r>
            </a:p>
          </p:txBody>
        </p:sp>
        <p:sp>
          <p:nvSpPr>
            <p:cNvPr id="44045" name="Text Box 13">
              <a:extLst>
                <a:ext uri="{FF2B5EF4-FFF2-40B4-BE49-F238E27FC236}">
                  <a16:creationId xmlns:a16="http://schemas.microsoft.com/office/drawing/2014/main" id="{1A2FA818-C2EE-397E-75BB-797BB35F7ADF}"/>
                </a:ext>
              </a:extLst>
            </p:cNvPr>
            <p:cNvSpPr txBox="1">
              <a:spLocks noChangeArrowheads="1"/>
            </p:cNvSpPr>
            <p:nvPr/>
          </p:nvSpPr>
          <p:spPr bwMode="auto">
            <a:xfrm>
              <a:off x="1824" y="120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d5</a:t>
              </a:r>
            </a:p>
          </p:txBody>
        </p:sp>
        <p:sp>
          <p:nvSpPr>
            <p:cNvPr id="44046" name="Text Box 14">
              <a:extLst>
                <a:ext uri="{FF2B5EF4-FFF2-40B4-BE49-F238E27FC236}">
                  <a16:creationId xmlns:a16="http://schemas.microsoft.com/office/drawing/2014/main" id="{B39E7E03-87CF-77EB-62B1-524BE52F427A}"/>
                </a:ext>
              </a:extLst>
            </p:cNvPr>
            <p:cNvSpPr txBox="1">
              <a:spLocks noChangeArrowheads="1"/>
            </p:cNvSpPr>
            <p:nvPr/>
          </p:nvSpPr>
          <p:spPr bwMode="auto">
            <a:xfrm>
              <a:off x="1776" y="91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d6</a:t>
              </a:r>
            </a:p>
          </p:txBody>
        </p:sp>
        <p:sp>
          <p:nvSpPr>
            <p:cNvPr id="44047" name="Text Box 15">
              <a:extLst>
                <a:ext uri="{FF2B5EF4-FFF2-40B4-BE49-F238E27FC236}">
                  <a16:creationId xmlns:a16="http://schemas.microsoft.com/office/drawing/2014/main" id="{135B728D-96B2-3B6C-250F-AC964ADC1A50}"/>
                </a:ext>
              </a:extLst>
            </p:cNvPr>
            <p:cNvSpPr txBox="1">
              <a:spLocks noChangeArrowheads="1"/>
            </p:cNvSpPr>
            <p:nvPr/>
          </p:nvSpPr>
          <p:spPr bwMode="auto">
            <a:xfrm>
              <a:off x="2352" y="81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d7</a:t>
              </a:r>
            </a:p>
          </p:txBody>
        </p:sp>
        <p:sp>
          <p:nvSpPr>
            <p:cNvPr id="44048" name="Text Box 16">
              <a:extLst>
                <a:ext uri="{FF2B5EF4-FFF2-40B4-BE49-F238E27FC236}">
                  <a16:creationId xmlns:a16="http://schemas.microsoft.com/office/drawing/2014/main" id="{46D77CB6-FF6C-4F2C-607B-DBDAC6668797}"/>
                </a:ext>
              </a:extLst>
            </p:cNvPr>
            <p:cNvSpPr txBox="1">
              <a:spLocks noChangeArrowheads="1"/>
            </p:cNvSpPr>
            <p:nvPr/>
          </p:nvSpPr>
          <p:spPr bwMode="auto">
            <a:xfrm>
              <a:off x="960" y="67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t>k1</a:t>
              </a:r>
              <a:endParaRPr lang="pt-BR" altLang="en-US" sz="1400" b="1">
                <a:solidFill>
                  <a:srgbClr val="FF0000"/>
                </a:solidFill>
              </a:endParaRPr>
            </a:p>
          </p:txBody>
        </p:sp>
        <p:sp>
          <p:nvSpPr>
            <p:cNvPr id="44049" name="Text Box 17">
              <a:extLst>
                <a:ext uri="{FF2B5EF4-FFF2-40B4-BE49-F238E27FC236}">
                  <a16:creationId xmlns:a16="http://schemas.microsoft.com/office/drawing/2014/main" id="{621A6084-6F0C-BC32-1635-D27976E50AB0}"/>
                </a:ext>
              </a:extLst>
            </p:cNvPr>
            <p:cNvSpPr txBox="1">
              <a:spLocks noChangeArrowheads="1"/>
            </p:cNvSpPr>
            <p:nvPr/>
          </p:nvSpPr>
          <p:spPr bwMode="auto">
            <a:xfrm>
              <a:off x="2640" y="57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rgbClr val="FF0000"/>
                  </a:solidFill>
                </a:rPr>
                <a:t>k2</a:t>
              </a:r>
            </a:p>
          </p:txBody>
        </p:sp>
        <p:sp>
          <p:nvSpPr>
            <p:cNvPr id="44050" name="Text Box 18">
              <a:extLst>
                <a:ext uri="{FF2B5EF4-FFF2-40B4-BE49-F238E27FC236}">
                  <a16:creationId xmlns:a16="http://schemas.microsoft.com/office/drawing/2014/main" id="{2B934FB2-DA5C-896C-5613-0A51E60D4F99}"/>
                </a:ext>
              </a:extLst>
            </p:cNvPr>
            <p:cNvSpPr txBox="1">
              <a:spLocks noChangeArrowheads="1"/>
            </p:cNvSpPr>
            <p:nvPr/>
          </p:nvSpPr>
          <p:spPr bwMode="auto">
            <a:xfrm>
              <a:off x="2486" y="1879"/>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rgbClr val="009900"/>
                  </a:solidFill>
                </a:rPr>
                <a:t>k3</a:t>
              </a:r>
              <a:endParaRPr lang="pt-BR" altLang="en-US" sz="1400" b="1">
                <a:solidFill>
                  <a:srgbClr val="FF0000"/>
                </a:solidFill>
              </a:endParaRPr>
            </a:p>
          </p:txBody>
        </p:sp>
      </p:grpSp>
    </p:spTree>
  </p:cSld>
  <p:clrMapOvr>
    <a:masterClrMapping/>
  </p:clrMapOvr>
  <p:transition>
    <p:split orient="vert"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DF8FC65-8BDE-3519-D43D-5FB3662A97F7}"/>
              </a:ext>
            </a:extLst>
          </p:cNvPr>
          <p:cNvSpPr>
            <a:spLocks noChangeArrowheads="1"/>
          </p:cNvSpPr>
          <p:nvPr/>
        </p:nvSpPr>
        <p:spPr bwMode="auto">
          <a:xfrm>
            <a:off x="0" y="6248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endParaRPr lang="en-US" altLang="en-US" sz="3200">
              <a:sym typeface="Symbol" pitchFamily="2" charset="2"/>
            </a:endParaRPr>
          </a:p>
        </p:txBody>
      </p:sp>
      <p:grpSp>
        <p:nvGrpSpPr>
          <p:cNvPr id="45059" name="Group 3">
            <a:extLst>
              <a:ext uri="{FF2B5EF4-FFF2-40B4-BE49-F238E27FC236}">
                <a16:creationId xmlns:a16="http://schemas.microsoft.com/office/drawing/2014/main" id="{58CB7C01-E06F-C7F7-B599-A0FD77629EE6}"/>
              </a:ext>
            </a:extLst>
          </p:cNvPr>
          <p:cNvGrpSpPr>
            <a:grpSpLocks/>
          </p:cNvGrpSpPr>
          <p:nvPr/>
        </p:nvGrpSpPr>
        <p:grpSpPr bwMode="auto">
          <a:xfrm>
            <a:off x="5562600" y="838200"/>
            <a:ext cx="3038475" cy="2373313"/>
            <a:chOff x="960" y="576"/>
            <a:chExt cx="1914" cy="1495"/>
          </a:xfrm>
        </p:grpSpPr>
        <p:sp>
          <p:nvSpPr>
            <p:cNvPr id="45062" name="Oval 4">
              <a:extLst>
                <a:ext uri="{FF2B5EF4-FFF2-40B4-BE49-F238E27FC236}">
                  <a16:creationId xmlns:a16="http://schemas.microsoft.com/office/drawing/2014/main" id="{44064465-6196-A372-6608-1A572DDF3301}"/>
                </a:ext>
              </a:extLst>
            </p:cNvPr>
            <p:cNvSpPr>
              <a:spLocks noChangeArrowheads="1"/>
            </p:cNvSpPr>
            <p:nvPr/>
          </p:nvSpPr>
          <p:spPr bwMode="auto">
            <a:xfrm>
              <a:off x="1056" y="672"/>
              <a:ext cx="1056" cy="1008"/>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5063" name="Oval 5">
              <a:extLst>
                <a:ext uri="{FF2B5EF4-FFF2-40B4-BE49-F238E27FC236}">
                  <a16:creationId xmlns:a16="http://schemas.microsoft.com/office/drawing/2014/main" id="{FB06848C-5D2E-8241-08E7-2563AF8DBEC5}"/>
                </a:ext>
              </a:extLst>
            </p:cNvPr>
            <p:cNvSpPr>
              <a:spLocks noChangeArrowheads="1"/>
            </p:cNvSpPr>
            <p:nvPr/>
          </p:nvSpPr>
          <p:spPr bwMode="auto">
            <a:xfrm>
              <a:off x="1536" y="1104"/>
              <a:ext cx="1104" cy="96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5064" name="Oval 6">
              <a:extLst>
                <a:ext uri="{FF2B5EF4-FFF2-40B4-BE49-F238E27FC236}">
                  <a16:creationId xmlns:a16="http://schemas.microsoft.com/office/drawing/2014/main" id="{8ED83238-E9D8-EC53-45C7-C0E6E18CAB5D}"/>
                </a:ext>
              </a:extLst>
            </p:cNvPr>
            <p:cNvSpPr>
              <a:spLocks noChangeArrowheads="1"/>
            </p:cNvSpPr>
            <p:nvPr/>
          </p:nvSpPr>
          <p:spPr bwMode="auto">
            <a:xfrm>
              <a:off x="1728" y="576"/>
              <a:ext cx="1104" cy="100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5065" name="Text Box 7">
              <a:extLst>
                <a:ext uri="{FF2B5EF4-FFF2-40B4-BE49-F238E27FC236}">
                  <a16:creationId xmlns:a16="http://schemas.microsoft.com/office/drawing/2014/main" id="{9EB89C54-E45C-74CE-1F02-A4AE0EA4A415}"/>
                </a:ext>
              </a:extLst>
            </p:cNvPr>
            <p:cNvSpPr txBox="1">
              <a:spLocks noChangeArrowheads="1"/>
            </p:cNvSpPr>
            <p:nvPr/>
          </p:nvSpPr>
          <p:spPr bwMode="auto">
            <a:xfrm>
              <a:off x="1632" y="139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d1</a:t>
              </a:r>
              <a:endParaRPr lang="pt-BR" altLang="en-US" sz="1400">
                <a:solidFill>
                  <a:schemeClr val="bg2"/>
                </a:solidFill>
              </a:endParaRPr>
            </a:p>
          </p:txBody>
        </p:sp>
        <p:sp>
          <p:nvSpPr>
            <p:cNvPr id="45066" name="Text Box 8">
              <a:extLst>
                <a:ext uri="{FF2B5EF4-FFF2-40B4-BE49-F238E27FC236}">
                  <a16:creationId xmlns:a16="http://schemas.microsoft.com/office/drawing/2014/main" id="{B35C3A94-43CA-2545-83A0-4DEBC6F01B26}"/>
                </a:ext>
              </a:extLst>
            </p:cNvPr>
            <p:cNvSpPr txBox="1">
              <a:spLocks noChangeArrowheads="1"/>
            </p:cNvSpPr>
            <p:nvPr/>
          </p:nvSpPr>
          <p:spPr bwMode="auto">
            <a:xfrm>
              <a:off x="1296" y="96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d2</a:t>
              </a:r>
            </a:p>
          </p:txBody>
        </p:sp>
        <p:sp>
          <p:nvSpPr>
            <p:cNvPr id="45067" name="Text Box 9">
              <a:extLst>
                <a:ext uri="{FF2B5EF4-FFF2-40B4-BE49-F238E27FC236}">
                  <a16:creationId xmlns:a16="http://schemas.microsoft.com/office/drawing/2014/main" id="{3D24A811-D999-9858-D5F2-9372DC9183D3}"/>
                </a:ext>
              </a:extLst>
            </p:cNvPr>
            <p:cNvSpPr txBox="1">
              <a:spLocks noChangeArrowheads="1"/>
            </p:cNvSpPr>
            <p:nvPr/>
          </p:nvSpPr>
          <p:spPr bwMode="auto">
            <a:xfrm>
              <a:off x="2160" y="129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d3</a:t>
              </a:r>
            </a:p>
          </p:txBody>
        </p:sp>
        <p:sp>
          <p:nvSpPr>
            <p:cNvPr id="45068" name="Text Box 10">
              <a:extLst>
                <a:ext uri="{FF2B5EF4-FFF2-40B4-BE49-F238E27FC236}">
                  <a16:creationId xmlns:a16="http://schemas.microsoft.com/office/drawing/2014/main" id="{995F25B6-CDBA-4399-F428-7CC414E76F9E}"/>
                </a:ext>
              </a:extLst>
            </p:cNvPr>
            <p:cNvSpPr txBox="1">
              <a:spLocks noChangeArrowheads="1"/>
            </p:cNvSpPr>
            <p:nvPr/>
          </p:nvSpPr>
          <p:spPr bwMode="auto">
            <a:xfrm>
              <a:off x="1200" y="120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d4</a:t>
              </a:r>
            </a:p>
          </p:txBody>
        </p:sp>
        <p:sp>
          <p:nvSpPr>
            <p:cNvPr id="45069" name="Text Box 11">
              <a:extLst>
                <a:ext uri="{FF2B5EF4-FFF2-40B4-BE49-F238E27FC236}">
                  <a16:creationId xmlns:a16="http://schemas.microsoft.com/office/drawing/2014/main" id="{57A4AC9C-204E-C7A4-851A-112858222D1B}"/>
                </a:ext>
              </a:extLst>
            </p:cNvPr>
            <p:cNvSpPr txBox="1">
              <a:spLocks noChangeArrowheads="1"/>
            </p:cNvSpPr>
            <p:nvPr/>
          </p:nvSpPr>
          <p:spPr bwMode="auto">
            <a:xfrm>
              <a:off x="1824" y="1200"/>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d5</a:t>
              </a:r>
            </a:p>
          </p:txBody>
        </p:sp>
        <p:sp>
          <p:nvSpPr>
            <p:cNvPr id="45070" name="Text Box 12">
              <a:extLst>
                <a:ext uri="{FF2B5EF4-FFF2-40B4-BE49-F238E27FC236}">
                  <a16:creationId xmlns:a16="http://schemas.microsoft.com/office/drawing/2014/main" id="{C16E501D-56CB-B771-970A-3EE8A5AD99BB}"/>
                </a:ext>
              </a:extLst>
            </p:cNvPr>
            <p:cNvSpPr txBox="1">
              <a:spLocks noChangeArrowheads="1"/>
            </p:cNvSpPr>
            <p:nvPr/>
          </p:nvSpPr>
          <p:spPr bwMode="auto">
            <a:xfrm>
              <a:off x="1776" y="91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d6</a:t>
              </a:r>
            </a:p>
          </p:txBody>
        </p:sp>
        <p:sp>
          <p:nvSpPr>
            <p:cNvPr id="45071" name="Text Box 13">
              <a:extLst>
                <a:ext uri="{FF2B5EF4-FFF2-40B4-BE49-F238E27FC236}">
                  <a16:creationId xmlns:a16="http://schemas.microsoft.com/office/drawing/2014/main" id="{16AF7DE6-30AD-A7B7-9B3A-E04918879CD8}"/>
                </a:ext>
              </a:extLst>
            </p:cNvPr>
            <p:cNvSpPr txBox="1">
              <a:spLocks noChangeArrowheads="1"/>
            </p:cNvSpPr>
            <p:nvPr/>
          </p:nvSpPr>
          <p:spPr bwMode="auto">
            <a:xfrm>
              <a:off x="2352" y="81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chemeClr val="bg2"/>
                  </a:solidFill>
                </a:rPr>
                <a:t>d7</a:t>
              </a:r>
            </a:p>
          </p:txBody>
        </p:sp>
        <p:sp>
          <p:nvSpPr>
            <p:cNvPr id="45072" name="Text Box 14">
              <a:extLst>
                <a:ext uri="{FF2B5EF4-FFF2-40B4-BE49-F238E27FC236}">
                  <a16:creationId xmlns:a16="http://schemas.microsoft.com/office/drawing/2014/main" id="{924B1B85-EB44-6F26-14CD-F99F527A753A}"/>
                </a:ext>
              </a:extLst>
            </p:cNvPr>
            <p:cNvSpPr txBox="1">
              <a:spLocks noChangeArrowheads="1"/>
            </p:cNvSpPr>
            <p:nvPr/>
          </p:nvSpPr>
          <p:spPr bwMode="auto">
            <a:xfrm>
              <a:off x="960" y="672"/>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t>k1</a:t>
              </a:r>
              <a:endParaRPr lang="pt-BR" altLang="en-US" sz="1400" b="1">
                <a:solidFill>
                  <a:srgbClr val="FF0000"/>
                </a:solidFill>
              </a:endParaRPr>
            </a:p>
          </p:txBody>
        </p:sp>
        <p:sp>
          <p:nvSpPr>
            <p:cNvPr id="45073" name="Text Box 15">
              <a:extLst>
                <a:ext uri="{FF2B5EF4-FFF2-40B4-BE49-F238E27FC236}">
                  <a16:creationId xmlns:a16="http://schemas.microsoft.com/office/drawing/2014/main" id="{E5D43412-A91F-F4C6-6026-646378AB071E}"/>
                </a:ext>
              </a:extLst>
            </p:cNvPr>
            <p:cNvSpPr txBox="1">
              <a:spLocks noChangeArrowheads="1"/>
            </p:cNvSpPr>
            <p:nvPr/>
          </p:nvSpPr>
          <p:spPr bwMode="auto">
            <a:xfrm>
              <a:off x="2640" y="576"/>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rgbClr val="FF0000"/>
                  </a:solidFill>
                </a:rPr>
                <a:t>k2</a:t>
              </a:r>
            </a:p>
          </p:txBody>
        </p:sp>
        <p:sp>
          <p:nvSpPr>
            <p:cNvPr id="45074" name="Text Box 16">
              <a:extLst>
                <a:ext uri="{FF2B5EF4-FFF2-40B4-BE49-F238E27FC236}">
                  <a16:creationId xmlns:a16="http://schemas.microsoft.com/office/drawing/2014/main" id="{11E5EE9C-909C-2260-6C2C-B0FA24CE493E}"/>
                </a:ext>
              </a:extLst>
            </p:cNvPr>
            <p:cNvSpPr txBox="1">
              <a:spLocks noChangeArrowheads="1"/>
            </p:cNvSpPr>
            <p:nvPr/>
          </p:nvSpPr>
          <p:spPr bwMode="auto">
            <a:xfrm>
              <a:off x="2486" y="1879"/>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en-US" sz="1400" b="1">
                  <a:solidFill>
                    <a:srgbClr val="009900"/>
                  </a:solidFill>
                </a:rPr>
                <a:t>k3</a:t>
              </a:r>
              <a:endParaRPr lang="pt-BR" altLang="en-US" sz="1400" b="1">
                <a:solidFill>
                  <a:srgbClr val="FF0000"/>
                </a:solidFill>
              </a:endParaRPr>
            </a:p>
          </p:txBody>
        </p:sp>
      </p:grpSp>
      <p:sp>
        <p:nvSpPr>
          <p:cNvPr id="45060" name="Rectangle 17">
            <a:extLst>
              <a:ext uri="{FF2B5EF4-FFF2-40B4-BE49-F238E27FC236}">
                <a16:creationId xmlns:a16="http://schemas.microsoft.com/office/drawing/2014/main" id="{9883E73B-65B5-732B-CB68-948E5438E50B}"/>
              </a:ext>
            </a:extLst>
          </p:cNvPr>
          <p:cNvSpPr>
            <a:spLocks noChangeArrowheads="1"/>
          </p:cNvSpPr>
          <p:nvPr/>
        </p:nvSpPr>
        <p:spPr bwMode="auto">
          <a:xfrm>
            <a:off x="304800" y="1211263"/>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800">
                <a:solidFill>
                  <a:schemeClr val="tx2"/>
                </a:solidFill>
              </a:rPr>
              <a:t>Inner Product Exercise</a:t>
            </a:r>
            <a:endParaRPr lang="pt-BR" altLang="en-US" sz="7200">
              <a:solidFill>
                <a:schemeClr val="tx2"/>
              </a:solidFill>
            </a:endParaRPr>
          </a:p>
        </p:txBody>
      </p:sp>
      <p:graphicFrame>
        <p:nvGraphicFramePr>
          <p:cNvPr id="45061" name="Object 18">
            <a:extLst>
              <a:ext uri="{FF2B5EF4-FFF2-40B4-BE49-F238E27FC236}">
                <a16:creationId xmlns:a16="http://schemas.microsoft.com/office/drawing/2014/main" id="{EBC98476-A524-07B1-BF67-FC0ABD3BB589}"/>
              </a:ext>
            </a:extLst>
          </p:cNvPr>
          <p:cNvGraphicFramePr>
            <a:graphicFrameLocks noChangeAspect="1"/>
          </p:cNvGraphicFramePr>
          <p:nvPr/>
        </p:nvGraphicFramePr>
        <p:xfrm>
          <a:off x="1066800" y="3057525"/>
          <a:ext cx="5800725" cy="3800475"/>
        </p:xfrm>
        <a:graphic>
          <a:graphicData uri="http://schemas.openxmlformats.org/presentationml/2006/ole">
            <mc:AlternateContent xmlns:mc="http://schemas.openxmlformats.org/markup-compatibility/2006">
              <mc:Choice xmlns:v="urn:schemas-microsoft-com:vml" Requires="v">
                <p:oleObj name="Document" r:id="rId2" imgW="17411700" imgH="11404600" progId="Word.Document.8">
                  <p:embed/>
                </p:oleObj>
              </mc:Choice>
              <mc:Fallback>
                <p:oleObj name="Document" r:id="rId2" imgW="17411700" imgH="11404600" progId="Word.Document.8">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57525"/>
                        <a:ext cx="58007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05B331-0299-4118-08F6-654BE7DFC3CA}"/>
              </a:ext>
            </a:extLst>
          </p:cNvPr>
          <p:cNvSpPr>
            <a:spLocks noChangeArrowheads="1"/>
          </p:cNvSpPr>
          <p:nvPr>
            <p:ph type="title"/>
          </p:nvPr>
        </p:nvSpPr>
        <p:spPr bwMode="auto">
          <a:xfrm>
            <a:off x="457200" y="274638"/>
            <a:ext cx="8229600" cy="6445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Cosine similarity</a:t>
            </a:r>
          </a:p>
        </p:txBody>
      </p:sp>
      <p:sp>
        <p:nvSpPr>
          <p:cNvPr id="46083" name="Rectangle 3">
            <a:extLst>
              <a:ext uri="{FF2B5EF4-FFF2-40B4-BE49-F238E27FC236}">
                <a16:creationId xmlns:a16="http://schemas.microsoft.com/office/drawing/2014/main" id="{14D404E8-9F3B-936F-9C70-0781CCC691EF}"/>
              </a:ext>
            </a:extLst>
          </p:cNvPr>
          <p:cNvSpPr>
            <a:spLocks noChangeArrowheads="1"/>
          </p:cNvSpPr>
          <p:nvPr>
            <p:ph type="body" idx="1"/>
          </p:nvPr>
        </p:nvSpPr>
        <p:spPr bwMode="auto">
          <a:xfrm>
            <a:off x="457200" y="1179513"/>
            <a:ext cx="8229600" cy="494665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Distance between vectors </a:t>
            </a:r>
            <a:r>
              <a:rPr lang="en-US" altLang="en-US" i="1"/>
              <a:t>d</a:t>
            </a:r>
            <a:r>
              <a:rPr lang="en-US" altLang="en-US" baseline="-25000"/>
              <a:t>1</a:t>
            </a:r>
            <a:r>
              <a:rPr lang="en-US" altLang="en-US"/>
              <a:t> and </a:t>
            </a:r>
            <a:r>
              <a:rPr lang="en-US" altLang="en-US" i="1"/>
              <a:t>d</a:t>
            </a:r>
            <a:r>
              <a:rPr lang="en-US" altLang="en-US" baseline="-25000"/>
              <a:t>2</a:t>
            </a:r>
            <a:r>
              <a:rPr lang="en-US" altLang="en-US"/>
              <a:t> </a:t>
            </a:r>
            <a:r>
              <a:rPr lang="en-US" altLang="en-US" i="1"/>
              <a:t>captured</a:t>
            </a:r>
            <a:r>
              <a:rPr lang="en-US" altLang="en-US"/>
              <a:t> by the cosine of the angle </a:t>
            </a:r>
            <a:r>
              <a:rPr lang="en-US" altLang="en-US" i="1"/>
              <a:t>x</a:t>
            </a:r>
            <a:r>
              <a:rPr lang="en-US" altLang="en-US"/>
              <a:t> between them</a:t>
            </a:r>
          </a:p>
          <a:p>
            <a:pPr eaLnBrk="1" hangingPunct="1"/>
            <a:r>
              <a:rPr lang="en-US" altLang="en-US"/>
              <a:t>Note – this is </a:t>
            </a:r>
            <a:r>
              <a:rPr lang="en-US" altLang="en-US" i="1"/>
              <a:t>similarity</a:t>
            </a:r>
            <a:r>
              <a:rPr lang="en-US" altLang="en-US"/>
              <a:t>, not distance</a:t>
            </a:r>
          </a:p>
          <a:p>
            <a:pPr lvl="1" eaLnBrk="1" hangingPunct="1"/>
            <a:r>
              <a:rPr lang="en-US" altLang="en-US"/>
              <a:t>No triangle inequality for similarity</a:t>
            </a:r>
          </a:p>
        </p:txBody>
      </p:sp>
      <p:grpSp>
        <p:nvGrpSpPr>
          <p:cNvPr id="46084" name="Group 4">
            <a:extLst>
              <a:ext uri="{FF2B5EF4-FFF2-40B4-BE49-F238E27FC236}">
                <a16:creationId xmlns:a16="http://schemas.microsoft.com/office/drawing/2014/main" id="{44AE57D5-3F17-0744-ED79-1DF287DCA413}"/>
              </a:ext>
            </a:extLst>
          </p:cNvPr>
          <p:cNvGrpSpPr>
            <a:grpSpLocks/>
          </p:cNvGrpSpPr>
          <p:nvPr/>
        </p:nvGrpSpPr>
        <p:grpSpPr bwMode="auto">
          <a:xfrm>
            <a:off x="1752600" y="3505200"/>
            <a:ext cx="4800600" cy="3109913"/>
            <a:chOff x="1104" y="2313"/>
            <a:chExt cx="3024" cy="1959"/>
          </a:xfrm>
        </p:grpSpPr>
        <p:cxnSp>
          <p:nvCxnSpPr>
            <p:cNvPr id="46085" name="AutoShape 5">
              <a:extLst>
                <a:ext uri="{FF2B5EF4-FFF2-40B4-BE49-F238E27FC236}">
                  <a16:creationId xmlns:a16="http://schemas.microsoft.com/office/drawing/2014/main" id="{B19BD2FA-7019-261F-6153-D60A8C78449E}"/>
                </a:ext>
              </a:extLst>
            </p:cNvPr>
            <p:cNvCxnSpPr>
              <a:cxnSpLocks noChangeShapeType="1"/>
            </p:cNvCxnSpPr>
            <p:nvPr/>
          </p:nvCxnSpPr>
          <p:spPr bwMode="auto">
            <a:xfrm>
              <a:off x="2448" y="3561"/>
              <a:ext cx="168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6" name="AutoShape 6">
              <a:extLst>
                <a:ext uri="{FF2B5EF4-FFF2-40B4-BE49-F238E27FC236}">
                  <a16:creationId xmlns:a16="http://schemas.microsoft.com/office/drawing/2014/main" id="{7C60A202-7050-F568-5660-6B4A7446DA15}"/>
                </a:ext>
              </a:extLst>
            </p:cNvPr>
            <p:cNvCxnSpPr>
              <a:cxnSpLocks noChangeShapeType="1"/>
            </p:cNvCxnSpPr>
            <p:nvPr/>
          </p:nvCxnSpPr>
          <p:spPr bwMode="auto">
            <a:xfrm flipV="1">
              <a:off x="2448" y="2361"/>
              <a:ext cx="0"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7">
              <a:extLst>
                <a:ext uri="{FF2B5EF4-FFF2-40B4-BE49-F238E27FC236}">
                  <a16:creationId xmlns:a16="http://schemas.microsoft.com/office/drawing/2014/main" id="{EC42F4E4-215B-3DF1-CCC7-67363D1CE99B}"/>
                </a:ext>
              </a:extLst>
            </p:cNvPr>
            <p:cNvCxnSpPr>
              <a:cxnSpLocks noChangeShapeType="1"/>
            </p:cNvCxnSpPr>
            <p:nvPr/>
          </p:nvCxnSpPr>
          <p:spPr bwMode="auto">
            <a:xfrm flipH="1">
              <a:off x="1344" y="3561"/>
              <a:ext cx="1104" cy="6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8" name="AutoShape 8">
              <a:extLst>
                <a:ext uri="{FF2B5EF4-FFF2-40B4-BE49-F238E27FC236}">
                  <a16:creationId xmlns:a16="http://schemas.microsoft.com/office/drawing/2014/main" id="{AC593DD0-E3ED-1E7E-056B-5BCDE09AED41}"/>
                </a:ext>
              </a:extLst>
            </p:cNvPr>
            <p:cNvCxnSpPr>
              <a:cxnSpLocks noChangeShapeType="1"/>
            </p:cNvCxnSpPr>
            <p:nvPr/>
          </p:nvCxnSpPr>
          <p:spPr bwMode="auto">
            <a:xfrm flipV="1">
              <a:off x="2448" y="3129"/>
              <a:ext cx="1200" cy="432"/>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46089" name="AutoShape 9">
              <a:extLst>
                <a:ext uri="{FF2B5EF4-FFF2-40B4-BE49-F238E27FC236}">
                  <a16:creationId xmlns:a16="http://schemas.microsoft.com/office/drawing/2014/main" id="{A7B45B55-98BC-A154-A33F-50392329B6CB}"/>
                </a:ext>
              </a:extLst>
            </p:cNvPr>
            <p:cNvCxnSpPr>
              <a:cxnSpLocks noChangeShapeType="1"/>
            </p:cNvCxnSpPr>
            <p:nvPr/>
          </p:nvCxnSpPr>
          <p:spPr bwMode="auto">
            <a:xfrm flipV="1">
              <a:off x="2448" y="2601"/>
              <a:ext cx="576" cy="96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46090" name="Text Box 10">
              <a:extLst>
                <a:ext uri="{FF2B5EF4-FFF2-40B4-BE49-F238E27FC236}">
                  <a16:creationId xmlns:a16="http://schemas.microsoft.com/office/drawing/2014/main" id="{A0277187-193A-3F12-C90D-63A36731E159}"/>
                </a:ext>
              </a:extLst>
            </p:cNvPr>
            <p:cNvSpPr txBox="1">
              <a:spLocks noChangeArrowheads="1"/>
            </p:cNvSpPr>
            <p:nvPr/>
          </p:nvSpPr>
          <p:spPr bwMode="auto">
            <a:xfrm>
              <a:off x="3782" y="35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t </a:t>
              </a:r>
              <a:r>
                <a:rPr lang="en-US" altLang="en-US" sz="1800" baseline="-25000"/>
                <a:t>1</a:t>
              </a:r>
            </a:p>
          </p:txBody>
        </p:sp>
        <p:sp>
          <p:nvSpPr>
            <p:cNvPr id="46091" name="Text Box 11">
              <a:extLst>
                <a:ext uri="{FF2B5EF4-FFF2-40B4-BE49-F238E27FC236}">
                  <a16:creationId xmlns:a16="http://schemas.microsoft.com/office/drawing/2014/main" id="{FF377C68-AADB-FD8E-4419-D490DC7C51B7}"/>
                </a:ext>
              </a:extLst>
            </p:cNvPr>
            <p:cNvSpPr txBox="1">
              <a:spLocks noChangeArrowheads="1"/>
            </p:cNvSpPr>
            <p:nvPr/>
          </p:nvSpPr>
          <p:spPr bwMode="auto">
            <a:xfrm>
              <a:off x="3024" y="2409"/>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a:t>d</a:t>
              </a:r>
              <a:r>
                <a:rPr lang="en-US" altLang="en-US" sz="1800" baseline="-25000"/>
                <a:t>2</a:t>
              </a:r>
            </a:p>
          </p:txBody>
        </p:sp>
        <p:sp>
          <p:nvSpPr>
            <p:cNvPr id="46092" name="Text Box 12">
              <a:extLst>
                <a:ext uri="{FF2B5EF4-FFF2-40B4-BE49-F238E27FC236}">
                  <a16:creationId xmlns:a16="http://schemas.microsoft.com/office/drawing/2014/main" id="{8FC864D2-BD83-1E36-F43D-D001CDBC4008}"/>
                </a:ext>
              </a:extLst>
            </p:cNvPr>
            <p:cNvSpPr txBox="1">
              <a:spLocks noChangeArrowheads="1"/>
            </p:cNvSpPr>
            <p:nvPr/>
          </p:nvSpPr>
          <p:spPr bwMode="auto">
            <a:xfrm>
              <a:off x="3600" y="298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a:t>d</a:t>
              </a:r>
              <a:r>
                <a:rPr lang="en-US" altLang="en-US" sz="1800" baseline="-25000"/>
                <a:t>1</a:t>
              </a:r>
            </a:p>
          </p:txBody>
        </p:sp>
        <p:sp>
          <p:nvSpPr>
            <p:cNvPr id="46093" name="Text Box 13">
              <a:extLst>
                <a:ext uri="{FF2B5EF4-FFF2-40B4-BE49-F238E27FC236}">
                  <a16:creationId xmlns:a16="http://schemas.microsoft.com/office/drawing/2014/main" id="{A8562A6C-EA59-CC6A-3749-514CFC8CDF82}"/>
                </a:ext>
              </a:extLst>
            </p:cNvPr>
            <p:cNvSpPr txBox="1">
              <a:spLocks noChangeArrowheads="1"/>
            </p:cNvSpPr>
            <p:nvPr/>
          </p:nvSpPr>
          <p:spPr bwMode="auto">
            <a:xfrm>
              <a:off x="2160" y="2313"/>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t </a:t>
              </a:r>
              <a:r>
                <a:rPr lang="en-US" altLang="en-US" sz="1800" baseline="-25000"/>
                <a:t>3</a:t>
              </a:r>
            </a:p>
          </p:txBody>
        </p:sp>
        <p:sp>
          <p:nvSpPr>
            <p:cNvPr id="46094" name="Text Box 14">
              <a:extLst>
                <a:ext uri="{FF2B5EF4-FFF2-40B4-BE49-F238E27FC236}">
                  <a16:creationId xmlns:a16="http://schemas.microsoft.com/office/drawing/2014/main" id="{315FC4E0-C5CE-7A7B-E7C9-7978B2607D0E}"/>
                </a:ext>
              </a:extLst>
            </p:cNvPr>
            <p:cNvSpPr txBox="1">
              <a:spLocks noChangeArrowheads="1"/>
            </p:cNvSpPr>
            <p:nvPr/>
          </p:nvSpPr>
          <p:spPr bwMode="auto">
            <a:xfrm>
              <a:off x="1104" y="4041"/>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t</a:t>
              </a:r>
              <a:r>
                <a:rPr lang="en-US" altLang="en-US" sz="1800" baseline="-25000"/>
                <a:t> 2</a:t>
              </a:r>
            </a:p>
          </p:txBody>
        </p:sp>
        <p:sp>
          <p:nvSpPr>
            <p:cNvPr id="46095" name="Freeform 15">
              <a:extLst>
                <a:ext uri="{FF2B5EF4-FFF2-40B4-BE49-F238E27FC236}">
                  <a16:creationId xmlns:a16="http://schemas.microsoft.com/office/drawing/2014/main" id="{5D9DBD62-07E8-840A-3708-CD7899ED2B35}"/>
                </a:ext>
              </a:extLst>
            </p:cNvPr>
            <p:cNvSpPr>
              <a:spLocks/>
            </p:cNvSpPr>
            <p:nvPr/>
          </p:nvSpPr>
          <p:spPr bwMode="auto">
            <a:xfrm>
              <a:off x="2592" y="3312"/>
              <a:ext cx="144" cy="153"/>
            </a:xfrm>
            <a:custGeom>
              <a:avLst/>
              <a:gdLst>
                <a:gd name="T0" fmla="*/ 0 w 144"/>
                <a:gd name="T1" fmla="*/ 30 h 112"/>
                <a:gd name="T2" fmla="*/ 96 w 144"/>
                <a:gd name="T3" fmla="*/ 30 h 112"/>
                <a:gd name="T4" fmla="*/ 144 w 144"/>
                <a:gd name="T5" fmla="*/ 209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6" name="Text Box 16">
              <a:extLst>
                <a:ext uri="{FF2B5EF4-FFF2-40B4-BE49-F238E27FC236}">
                  <a16:creationId xmlns:a16="http://schemas.microsoft.com/office/drawing/2014/main" id="{F4052466-CA75-0176-446C-90D3D98D4A49}"/>
                </a:ext>
              </a:extLst>
            </p:cNvPr>
            <p:cNvSpPr txBox="1">
              <a:spLocks noChangeArrowheads="1"/>
            </p:cNvSpPr>
            <p:nvPr/>
          </p:nvSpPr>
          <p:spPr bwMode="auto">
            <a:xfrm>
              <a:off x="2688" y="3225"/>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latin typeface="Lucida Sans Unicode" panose="020B0602030504020204" pitchFamily="34" charset="0"/>
                  <a:cs typeface="Lucida Sans Unicode" panose="020B0602030504020204" pitchFamily="34" charset="0"/>
                </a:rPr>
                <a:t>θ</a:t>
              </a:r>
            </a:p>
          </p:txBody>
        </p:sp>
      </p:grpSp>
    </p:spTree>
  </p:cSld>
  <p:clrMapOvr>
    <a:masterClrMapping/>
  </p:clrMapOvr>
  <p:transition>
    <p:split orient="vert"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EA84480-22FD-A7A1-30E8-B3F46C8BFE9C}"/>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Cosine similarity</a:t>
            </a:r>
          </a:p>
        </p:txBody>
      </p:sp>
      <p:sp>
        <p:nvSpPr>
          <p:cNvPr id="47107" name="Rectangle 3">
            <a:extLst>
              <a:ext uri="{FF2B5EF4-FFF2-40B4-BE49-F238E27FC236}">
                <a16:creationId xmlns:a16="http://schemas.microsoft.com/office/drawing/2014/main" id="{54DF1ABA-2C20-6380-A2B5-C5FE42C6018F}"/>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 vector can be </a:t>
            </a:r>
            <a:r>
              <a:rPr lang="en-US" altLang="en-US" i="1"/>
              <a:t>normalized</a:t>
            </a:r>
            <a:r>
              <a:rPr lang="en-US" altLang="en-US"/>
              <a:t> (given a length of 1) by dividing each of its components by its length</a:t>
            </a:r>
          </a:p>
          <a:p>
            <a:pPr eaLnBrk="1" hangingPunct="1"/>
            <a:endParaRPr lang="en-US" altLang="en-US"/>
          </a:p>
          <a:p>
            <a:pPr eaLnBrk="1" hangingPunct="1"/>
            <a:r>
              <a:rPr lang="en-US" altLang="en-US"/>
              <a:t>This maps vectors onto the unit sphere:</a:t>
            </a:r>
          </a:p>
          <a:p>
            <a:pPr eaLnBrk="1" hangingPunct="1">
              <a:spcBef>
                <a:spcPct val="40000"/>
              </a:spcBef>
            </a:pPr>
            <a:endParaRPr lang="en-US" altLang="en-US"/>
          </a:p>
          <a:p>
            <a:pPr eaLnBrk="1" hangingPunct="1">
              <a:spcBef>
                <a:spcPct val="40000"/>
              </a:spcBef>
            </a:pPr>
            <a:r>
              <a:rPr lang="en-US" altLang="en-US"/>
              <a:t>Longer documents don’t get more weight</a:t>
            </a:r>
          </a:p>
        </p:txBody>
      </p:sp>
      <p:graphicFrame>
        <p:nvGraphicFramePr>
          <p:cNvPr id="47108" name="Object 4">
            <a:extLst>
              <a:ext uri="{FF2B5EF4-FFF2-40B4-BE49-F238E27FC236}">
                <a16:creationId xmlns:a16="http://schemas.microsoft.com/office/drawing/2014/main" id="{F4F0677A-0164-1BCE-E8F0-AE7CEED88B55}"/>
              </a:ext>
            </a:extLst>
          </p:cNvPr>
          <p:cNvGraphicFramePr>
            <a:graphicFrameLocks noChangeAspect="1"/>
          </p:cNvGraphicFramePr>
          <p:nvPr/>
        </p:nvGraphicFramePr>
        <p:xfrm>
          <a:off x="2641600" y="4322763"/>
          <a:ext cx="3254375" cy="879475"/>
        </p:xfrm>
        <a:graphic>
          <a:graphicData uri="http://schemas.openxmlformats.org/presentationml/2006/ole">
            <mc:AlternateContent xmlns:mc="http://schemas.openxmlformats.org/markup-compatibility/2006">
              <mc:Choice xmlns:v="urn:schemas-microsoft-com:vml" Requires="v">
                <p:oleObj name="Equation" r:id="rId2" imgW="29260800" imgH="7899400" progId="Equation.3">
                  <p:embed/>
                </p:oleObj>
              </mc:Choice>
              <mc:Fallback>
                <p:oleObj name="Equation" r:id="rId2" imgW="29260800" imgH="7899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4322763"/>
                        <a:ext cx="32543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a:extLst>
              <a:ext uri="{FF2B5EF4-FFF2-40B4-BE49-F238E27FC236}">
                <a16:creationId xmlns:a16="http://schemas.microsoft.com/office/drawing/2014/main" id="{9F244170-B070-814F-5C19-D98CC1073D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2628900" imgH="4978400" progId="Equation.3">
                  <p:embed/>
                </p:oleObj>
              </mc:Choice>
              <mc:Fallback>
                <p:oleObj name="Equation" r:id="rId4" imgW="2628900" imgH="4978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a:extLst>
              <a:ext uri="{FF2B5EF4-FFF2-40B4-BE49-F238E27FC236}">
                <a16:creationId xmlns:a16="http://schemas.microsoft.com/office/drawing/2014/main" id="{10C4EFCD-B548-99C6-A087-8C8F0A7311CC}"/>
              </a:ext>
            </a:extLst>
          </p:cNvPr>
          <p:cNvGraphicFramePr>
            <a:graphicFrameLocks noChangeAspect="1"/>
          </p:cNvGraphicFramePr>
          <p:nvPr/>
        </p:nvGraphicFramePr>
        <p:xfrm>
          <a:off x="3349625" y="3106738"/>
          <a:ext cx="2120900" cy="792162"/>
        </p:xfrm>
        <a:graphic>
          <a:graphicData uri="http://schemas.openxmlformats.org/presentationml/2006/ole">
            <mc:AlternateContent xmlns:mc="http://schemas.openxmlformats.org/markup-compatibility/2006">
              <mc:Choice xmlns:v="urn:schemas-microsoft-com:vml" Requires="v">
                <p:oleObj name="Equation" r:id="rId6" imgW="19596100" imgH="7315200" progId="Equation.3">
                  <p:embed/>
                </p:oleObj>
              </mc:Choice>
              <mc:Fallback>
                <p:oleObj name="Equation" r:id="rId6" imgW="19596100" imgH="7315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9625" y="3106738"/>
                        <a:ext cx="21209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plit orient="vert"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F309107-AFED-7F6E-CC70-1AD203ED1D4F}"/>
              </a:ext>
            </a:extLst>
          </p:cNvPr>
          <p:cNvSpPr>
            <a:spLocks noChangeArrowheads="1"/>
          </p:cNvSpPr>
          <p:nvPr>
            <p:ph type="title"/>
          </p:nvPr>
        </p:nvSpPr>
        <p:spPr bwMode="auto">
          <a:xfrm>
            <a:off x="457200" y="274638"/>
            <a:ext cx="8229600" cy="6445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Cosine similarity</a:t>
            </a:r>
          </a:p>
        </p:txBody>
      </p:sp>
      <p:sp>
        <p:nvSpPr>
          <p:cNvPr id="48131" name="Rectangle 3">
            <a:extLst>
              <a:ext uri="{FF2B5EF4-FFF2-40B4-BE49-F238E27FC236}">
                <a16:creationId xmlns:a16="http://schemas.microsoft.com/office/drawing/2014/main" id="{1BCC3FC2-82C2-8E4F-BE50-BD2163ECDA9E}"/>
              </a:ext>
            </a:extLst>
          </p:cNvPr>
          <p:cNvSpPr>
            <a:spLocks noChangeArrowheads="1"/>
          </p:cNvSpPr>
          <p:nvPr>
            <p:ph type="body" idx="1"/>
          </p:nvPr>
        </p:nvSpPr>
        <p:spPr bwMode="auto">
          <a:xfrm>
            <a:off x="457200" y="3049588"/>
            <a:ext cx="8229600" cy="2757487"/>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Cosine of angle between two vectors</a:t>
            </a:r>
          </a:p>
          <a:p>
            <a:pPr eaLnBrk="1" hangingPunct="1"/>
            <a:r>
              <a:rPr lang="en-US" altLang="en-US"/>
              <a:t>The denominator involves the lengths of the vectors</a:t>
            </a:r>
          </a:p>
          <a:p>
            <a:pPr eaLnBrk="1" hangingPunct="1"/>
            <a:r>
              <a:rPr lang="en-US" altLang="en-US"/>
              <a:t>So the cosine measure is also known as the </a:t>
            </a:r>
            <a:r>
              <a:rPr lang="en-US" altLang="en-US" i="1"/>
              <a:t>normalized inner product</a:t>
            </a:r>
            <a:endParaRPr lang="en-US" altLang="en-US"/>
          </a:p>
        </p:txBody>
      </p:sp>
      <p:graphicFrame>
        <p:nvGraphicFramePr>
          <p:cNvPr id="48132" name="Object 4">
            <a:extLst>
              <a:ext uri="{FF2B5EF4-FFF2-40B4-BE49-F238E27FC236}">
                <a16:creationId xmlns:a16="http://schemas.microsoft.com/office/drawing/2014/main" id="{6D118B3B-B873-ACAB-D31A-82FCC25FF930}"/>
              </a:ext>
            </a:extLst>
          </p:cNvPr>
          <p:cNvGraphicFramePr>
            <a:graphicFrameLocks noChangeAspect="1"/>
          </p:cNvGraphicFramePr>
          <p:nvPr/>
        </p:nvGraphicFramePr>
        <p:xfrm>
          <a:off x="765175" y="1481138"/>
          <a:ext cx="7386638" cy="1497012"/>
        </p:xfrm>
        <a:graphic>
          <a:graphicData uri="http://schemas.openxmlformats.org/presentationml/2006/ole">
            <mc:AlternateContent xmlns:mc="http://schemas.openxmlformats.org/markup-compatibility/2006">
              <mc:Choice xmlns:v="urn:schemas-microsoft-com:vml" Requires="v">
                <p:oleObj name="Equation" r:id="rId3" imgW="67881500" imgH="13754100" progId="Equation.3">
                  <p:embed/>
                </p:oleObj>
              </mc:Choice>
              <mc:Fallback>
                <p:oleObj name="Equation" r:id="rId3" imgW="67881500" imgH="13754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481138"/>
                        <a:ext cx="7386638"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a:extLst>
              <a:ext uri="{FF2B5EF4-FFF2-40B4-BE49-F238E27FC236}">
                <a16:creationId xmlns:a16="http://schemas.microsoft.com/office/drawing/2014/main" id="{0AE09007-98F9-C959-46D1-C9BD9949760C}"/>
              </a:ext>
            </a:extLst>
          </p:cNvPr>
          <p:cNvGraphicFramePr>
            <a:graphicFrameLocks noChangeAspect="1"/>
          </p:cNvGraphicFramePr>
          <p:nvPr/>
        </p:nvGraphicFramePr>
        <p:xfrm>
          <a:off x="2925763" y="5688013"/>
          <a:ext cx="4097337" cy="944562"/>
        </p:xfrm>
        <a:graphic>
          <a:graphicData uri="http://schemas.openxmlformats.org/presentationml/2006/ole">
            <mc:AlternateContent xmlns:mc="http://schemas.openxmlformats.org/markup-compatibility/2006">
              <mc:Choice xmlns:v="urn:schemas-microsoft-com:vml" Requires="v">
                <p:oleObj name="Equation" r:id="rId5" imgW="34226500" imgH="7899400" progId="Equation.3">
                  <p:embed/>
                </p:oleObj>
              </mc:Choice>
              <mc:Fallback>
                <p:oleObj name="Equation" r:id="rId5" imgW="34226500" imgH="7899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763" y="5688013"/>
                        <a:ext cx="40973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plit orient="vert"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2DA58BF-2C2E-7B4A-2D18-84A283AFC2CF}"/>
              </a:ext>
            </a:extLst>
          </p:cNvPr>
          <p:cNvSpPr>
            <a:spLocks noChangeArrowheads="1"/>
          </p:cNvSpPr>
          <p:nvPr>
            <p:ph type="title"/>
          </p:nvPr>
        </p:nvSpPr>
        <p:spPr bwMode="auto">
          <a:xfrm>
            <a:off x="457200" y="274638"/>
            <a:ext cx="8229600" cy="6445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Cosine similarity exercise</a:t>
            </a:r>
          </a:p>
        </p:txBody>
      </p:sp>
      <p:sp>
        <p:nvSpPr>
          <p:cNvPr id="50179" name="Rectangle 3">
            <a:extLst>
              <a:ext uri="{FF2B5EF4-FFF2-40B4-BE49-F238E27FC236}">
                <a16:creationId xmlns:a16="http://schemas.microsoft.com/office/drawing/2014/main" id="{5EA0B5CB-694A-D0D9-02B9-0A16867079E6}"/>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i="1"/>
              <a:t>Exercise: Rank the following by decreasing cosine similarity:</a:t>
            </a:r>
          </a:p>
          <a:p>
            <a:pPr lvl="1" eaLnBrk="1" hangingPunct="1"/>
            <a:r>
              <a:rPr lang="en-US" altLang="en-US"/>
              <a:t>Two documents that have only frequent words </a:t>
            </a:r>
            <a:r>
              <a:rPr lang="en-US" altLang="en-US" b="1" i="1"/>
              <a:t>(the, a, an, of)</a:t>
            </a:r>
            <a:r>
              <a:rPr lang="en-US" altLang="en-US"/>
              <a:t> in common</a:t>
            </a:r>
          </a:p>
          <a:p>
            <a:pPr lvl="1" eaLnBrk="1" hangingPunct="1"/>
            <a:r>
              <a:rPr lang="en-US" altLang="en-US"/>
              <a:t>Two documents that have no words in common</a:t>
            </a:r>
          </a:p>
          <a:p>
            <a:pPr lvl="1" eaLnBrk="1" hangingPunct="1"/>
            <a:r>
              <a:rPr lang="en-US" altLang="en-US"/>
              <a:t>Two documents that have many rare words in common </a:t>
            </a:r>
            <a:r>
              <a:rPr lang="en-US" altLang="en-US" b="1" i="1"/>
              <a:t>(wingspan, tailfin)</a:t>
            </a:r>
            <a:endParaRPr lang="en-US" altLang="en-US"/>
          </a:p>
        </p:txBody>
      </p:sp>
    </p:spTree>
  </p:cSld>
  <p:clrMapOvr>
    <a:masterClrMapping/>
  </p:clrMapOvr>
  <p:transition>
    <p:split orient="vert"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081BEE3-6F1A-9CE9-5388-6F30DF18EAB0}"/>
              </a:ext>
            </a:extLst>
          </p:cNvPr>
          <p:cNvSpPr>
            <a:spLocks noChangeArrowheads="1"/>
          </p:cNvSpPr>
          <p:nvPr>
            <p:ph type="title"/>
          </p:nvPr>
        </p:nvSpPr>
        <p:spPr bwMode="auto">
          <a:xfrm>
            <a:off x="339725" y="59531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Cosine Similarity vs. Inner Product</a:t>
            </a:r>
          </a:p>
        </p:txBody>
      </p:sp>
      <p:sp>
        <p:nvSpPr>
          <p:cNvPr id="51203" name="Rectangle 3">
            <a:extLst>
              <a:ext uri="{FF2B5EF4-FFF2-40B4-BE49-F238E27FC236}">
                <a16:creationId xmlns:a16="http://schemas.microsoft.com/office/drawing/2014/main" id="{F35397B9-CF5B-15A0-BC20-25A33B2D23C1}"/>
              </a:ext>
            </a:extLst>
          </p:cNvPr>
          <p:cNvSpPr>
            <a:spLocks noChangeArrowheads="1"/>
          </p:cNvSpPr>
          <p:nvPr>
            <p:ph type="body" idx="1"/>
          </p:nvPr>
        </p:nvSpPr>
        <p:spPr bwMode="auto">
          <a:xfrm>
            <a:off x="457200" y="1600200"/>
            <a:ext cx="5970588" cy="11906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a:ea typeface="新細明體" panose="02020500000000000000" pitchFamily="18" charset="-120"/>
              </a:rPr>
              <a:t>Cosine similarity measures the cosine of the angle between two vectors</a:t>
            </a:r>
          </a:p>
          <a:p>
            <a:pPr eaLnBrk="1" hangingPunct="1">
              <a:lnSpc>
                <a:spcPct val="90000"/>
              </a:lnSpc>
            </a:pPr>
            <a:r>
              <a:rPr lang="en-US" altLang="zh-TW" sz="2800">
                <a:ea typeface="新細明體" panose="02020500000000000000" pitchFamily="18" charset="-120"/>
              </a:rPr>
              <a:t>Inner product normalized by the vector lengths</a:t>
            </a:r>
          </a:p>
          <a:p>
            <a:pPr eaLnBrk="1" hangingPunct="1">
              <a:lnSpc>
                <a:spcPct val="90000"/>
              </a:lnSpc>
              <a:buFontTx/>
              <a:buNone/>
            </a:pPr>
            <a:r>
              <a:rPr lang="en-US" altLang="zh-TW" sz="2800">
                <a:ea typeface="新細明體" panose="02020500000000000000" pitchFamily="18" charset="-120"/>
              </a:rPr>
              <a:t>   </a:t>
            </a:r>
          </a:p>
        </p:txBody>
      </p:sp>
      <p:sp>
        <p:nvSpPr>
          <p:cNvPr id="51204" name="Text Box 4">
            <a:extLst>
              <a:ext uri="{FF2B5EF4-FFF2-40B4-BE49-F238E27FC236}">
                <a16:creationId xmlns:a16="http://schemas.microsoft.com/office/drawing/2014/main" id="{3C000336-C83C-CB45-C6D1-BC54580D853D}"/>
              </a:ext>
            </a:extLst>
          </p:cNvPr>
          <p:cNvSpPr txBox="1">
            <a:spLocks noChangeArrowheads="1"/>
          </p:cNvSpPr>
          <p:nvPr/>
        </p:nvSpPr>
        <p:spPr bwMode="auto">
          <a:xfrm>
            <a:off x="762000" y="4419600"/>
            <a:ext cx="7924800" cy="10064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1</a:t>
            </a:r>
            <a:r>
              <a:rPr kumimoji="1" lang="en-US" altLang="zh-TW" sz="2000" i="1">
                <a:ea typeface="新細明體" panose="02020500000000000000" pitchFamily="18" charset="-120"/>
              </a:rPr>
              <a:t> = 2T</a:t>
            </a:r>
            <a:r>
              <a:rPr kumimoji="1" lang="en-US" altLang="zh-TW" sz="2000" i="1" baseline="-25000">
                <a:ea typeface="新細明體" panose="02020500000000000000" pitchFamily="18" charset="-120"/>
              </a:rPr>
              <a:t>1</a:t>
            </a:r>
            <a:r>
              <a:rPr kumimoji="1" lang="en-US" altLang="zh-TW" sz="2000" i="1">
                <a:ea typeface="新細明體" panose="02020500000000000000" pitchFamily="18" charset="-120"/>
              </a:rPr>
              <a:t> + 3T</a:t>
            </a:r>
            <a:r>
              <a:rPr kumimoji="1" lang="en-US" altLang="zh-TW" sz="2000" i="1" baseline="-25000">
                <a:ea typeface="新細明體" panose="02020500000000000000" pitchFamily="18" charset="-120"/>
              </a:rPr>
              <a:t>2</a:t>
            </a:r>
            <a:r>
              <a:rPr kumimoji="1" lang="en-US" altLang="zh-TW" sz="2000" i="1">
                <a:ea typeface="新細明體" panose="02020500000000000000" pitchFamily="18" charset="-120"/>
              </a:rPr>
              <a:t> + 5T</a:t>
            </a:r>
            <a:r>
              <a:rPr kumimoji="1" lang="en-US" altLang="zh-TW" sz="2000" i="1" baseline="-25000">
                <a:ea typeface="新細明體" panose="02020500000000000000" pitchFamily="18" charset="-120"/>
              </a:rPr>
              <a:t>3     </a:t>
            </a:r>
            <a:r>
              <a:rPr kumimoji="1" lang="en-US" altLang="zh-TW" sz="2000">
                <a:ea typeface="新細明體" panose="02020500000000000000" pitchFamily="18" charset="-120"/>
              </a:rPr>
              <a:t>CosSim(</a:t>
            </a:r>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1</a:t>
            </a:r>
            <a:r>
              <a:rPr kumimoji="1" lang="en-US" altLang="zh-TW" sz="2000" i="1">
                <a:ea typeface="新細明體" panose="02020500000000000000" pitchFamily="18" charset="-120"/>
              </a:rPr>
              <a:t> </a:t>
            </a:r>
            <a:r>
              <a:rPr kumimoji="1" lang="en-US" altLang="zh-TW" sz="2000">
                <a:ea typeface="新細明體" panose="02020500000000000000" pitchFamily="18" charset="-120"/>
              </a:rPr>
              <a:t>, </a:t>
            </a:r>
            <a:r>
              <a:rPr kumimoji="1" lang="en-US" altLang="zh-TW" sz="2000" i="1">
                <a:ea typeface="新細明體" panose="02020500000000000000" pitchFamily="18" charset="-120"/>
              </a:rPr>
              <a:t>Q</a:t>
            </a:r>
            <a:r>
              <a:rPr kumimoji="1" lang="en-US" altLang="zh-TW" sz="2000">
                <a:ea typeface="新細明體" panose="02020500000000000000" pitchFamily="18" charset="-120"/>
              </a:rPr>
              <a:t>) = 10 / </a:t>
            </a:r>
            <a:r>
              <a:rPr kumimoji="1" lang="en-US" altLang="zh-TW" sz="2000">
                <a:ea typeface="新細明體" panose="02020500000000000000" pitchFamily="18" charset="-120"/>
                <a:sym typeface="Symbol" pitchFamily="2" charset="2"/>
              </a:rPr>
              <a:t>(4+9+25)(0+0+4) = 0.81</a:t>
            </a:r>
            <a:endParaRPr kumimoji="1" lang="en-US" altLang="zh-TW" sz="2000" i="1" baseline="-25000">
              <a:ea typeface="新細明體" panose="02020500000000000000" pitchFamily="18" charset="-120"/>
            </a:endParaRPr>
          </a:p>
          <a:p>
            <a:pPr eaLnBrk="1" hangingPunct="1"/>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2</a:t>
            </a:r>
            <a:r>
              <a:rPr kumimoji="1" lang="en-US" altLang="zh-TW" sz="2000" i="1">
                <a:ea typeface="新細明體" panose="02020500000000000000" pitchFamily="18" charset="-120"/>
              </a:rPr>
              <a:t> = 3T</a:t>
            </a:r>
            <a:r>
              <a:rPr kumimoji="1" lang="en-US" altLang="zh-TW" sz="2000" i="1" baseline="-25000">
                <a:ea typeface="新細明體" panose="02020500000000000000" pitchFamily="18" charset="-120"/>
              </a:rPr>
              <a:t>1</a:t>
            </a:r>
            <a:r>
              <a:rPr kumimoji="1" lang="en-US" altLang="zh-TW" sz="2000" i="1">
                <a:ea typeface="新細明體" panose="02020500000000000000" pitchFamily="18" charset="-120"/>
              </a:rPr>
              <a:t> + 7T</a:t>
            </a:r>
            <a:r>
              <a:rPr kumimoji="1" lang="en-US" altLang="zh-TW" sz="2000" i="1" baseline="-25000">
                <a:ea typeface="新細明體" panose="02020500000000000000" pitchFamily="18" charset="-120"/>
              </a:rPr>
              <a:t>2</a:t>
            </a:r>
            <a:r>
              <a:rPr kumimoji="1" lang="en-US" altLang="zh-TW" sz="2000" i="1">
                <a:ea typeface="新細明體" panose="02020500000000000000" pitchFamily="18" charset="-120"/>
              </a:rPr>
              <a:t> + 1T</a:t>
            </a:r>
            <a:r>
              <a:rPr kumimoji="1" lang="en-US" altLang="zh-TW" sz="2000" i="1" baseline="-25000">
                <a:ea typeface="新細明體" panose="02020500000000000000" pitchFamily="18" charset="-120"/>
              </a:rPr>
              <a:t>3     </a:t>
            </a:r>
            <a:r>
              <a:rPr kumimoji="1" lang="en-US" altLang="zh-TW" sz="2000">
                <a:ea typeface="新細明體" panose="02020500000000000000" pitchFamily="18" charset="-120"/>
              </a:rPr>
              <a:t>CosSim(</a:t>
            </a:r>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2</a:t>
            </a:r>
            <a:r>
              <a:rPr kumimoji="1" lang="en-US" altLang="zh-TW" sz="2000" i="1">
                <a:ea typeface="新細明體" panose="02020500000000000000" pitchFamily="18" charset="-120"/>
              </a:rPr>
              <a:t> </a:t>
            </a:r>
            <a:r>
              <a:rPr kumimoji="1" lang="en-US" altLang="zh-TW" sz="2000">
                <a:ea typeface="新細明體" panose="02020500000000000000" pitchFamily="18" charset="-120"/>
              </a:rPr>
              <a:t>, </a:t>
            </a:r>
            <a:r>
              <a:rPr kumimoji="1" lang="en-US" altLang="zh-TW" sz="2000" i="1">
                <a:ea typeface="新細明體" panose="02020500000000000000" pitchFamily="18" charset="-120"/>
              </a:rPr>
              <a:t>Q</a:t>
            </a:r>
            <a:r>
              <a:rPr kumimoji="1" lang="en-US" altLang="zh-TW" sz="2000">
                <a:ea typeface="新細明體" panose="02020500000000000000" pitchFamily="18" charset="-120"/>
              </a:rPr>
              <a:t>) =  2 / </a:t>
            </a:r>
            <a:r>
              <a:rPr kumimoji="1" lang="en-US" altLang="zh-TW" sz="2000">
                <a:ea typeface="新細明體" panose="02020500000000000000" pitchFamily="18" charset="-120"/>
                <a:sym typeface="Symbol" pitchFamily="2" charset="2"/>
              </a:rPr>
              <a:t>(9+49+1)(0+0+4) = 0.13</a:t>
            </a:r>
            <a:endParaRPr kumimoji="1" lang="en-US" altLang="zh-TW" sz="2000" i="1" baseline="-25000">
              <a:ea typeface="新細明體" panose="02020500000000000000" pitchFamily="18" charset="-120"/>
            </a:endParaRPr>
          </a:p>
          <a:p>
            <a:pPr eaLnBrk="1" hangingPunct="1"/>
            <a:r>
              <a:rPr kumimoji="1" lang="en-US" altLang="zh-TW" sz="2000" i="1" baseline="-25000">
                <a:ea typeface="新細明體" panose="02020500000000000000" pitchFamily="18" charset="-120"/>
              </a:rPr>
              <a:t> </a:t>
            </a:r>
            <a:r>
              <a:rPr kumimoji="1" lang="en-US" altLang="zh-TW" sz="2000" i="1">
                <a:ea typeface="新細明體" panose="02020500000000000000" pitchFamily="18" charset="-120"/>
              </a:rPr>
              <a:t>Q = 0T</a:t>
            </a:r>
            <a:r>
              <a:rPr kumimoji="1" lang="en-US" altLang="zh-TW" sz="2000" i="1" baseline="-25000">
                <a:ea typeface="新細明體" panose="02020500000000000000" pitchFamily="18" charset="-120"/>
              </a:rPr>
              <a:t>1</a:t>
            </a:r>
            <a:r>
              <a:rPr kumimoji="1" lang="en-US" altLang="zh-TW" sz="2000" i="1">
                <a:ea typeface="新細明體" panose="02020500000000000000" pitchFamily="18" charset="-120"/>
              </a:rPr>
              <a:t> + 0T</a:t>
            </a:r>
            <a:r>
              <a:rPr kumimoji="1" lang="en-US" altLang="zh-TW" sz="2000" i="1" baseline="-25000">
                <a:ea typeface="新細明體" panose="02020500000000000000" pitchFamily="18" charset="-120"/>
              </a:rPr>
              <a:t>2</a:t>
            </a:r>
            <a:r>
              <a:rPr kumimoji="1" lang="en-US" altLang="zh-TW" sz="2000" i="1">
                <a:ea typeface="新細明體" panose="02020500000000000000" pitchFamily="18" charset="-120"/>
              </a:rPr>
              <a:t> + 2T</a:t>
            </a:r>
            <a:r>
              <a:rPr kumimoji="1" lang="en-US" altLang="zh-TW" sz="2000" i="1" baseline="-25000">
                <a:ea typeface="新細明體" panose="02020500000000000000" pitchFamily="18" charset="-120"/>
              </a:rPr>
              <a:t>3</a:t>
            </a:r>
            <a:endParaRPr kumimoji="1" lang="en-US" altLang="zh-TW" sz="2000">
              <a:ea typeface="新細明體" panose="02020500000000000000" pitchFamily="18" charset="-120"/>
            </a:endParaRPr>
          </a:p>
        </p:txBody>
      </p:sp>
      <p:grpSp>
        <p:nvGrpSpPr>
          <p:cNvPr id="51205" name="Group 5">
            <a:extLst>
              <a:ext uri="{FF2B5EF4-FFF2-40B4-BE49-F238E27FC236}">
                <a16:creationId xmlns:a16="http://schemas.microsoft.com/office/drawing/2014/main" id="{C6B51E5D-B1A0-6E24-2138-51E8E96DD41F}"/>
              </a:ext>
            </a:extLst>
          </p:cNvPr>
          <p:cNvGrpSpPr>
            <a:grpSpLocks/>
          </p:cNvGrpSpPr>
          <p:nvPr/>
        </p:nvGrpSpPr>
        <p:grpSpPr bwMode="auto">
          <a:xfrm>
            <a:off x="6096000" y="1295400"/>
            <a:ext cx="2487613" cy="3033713"/>
            <a:chOff x="3978" y="2152"/>
            <a:chExt cx="1567" cy="1911"/>
          </a:xfrm>
        </p:grpSpPr>
        <p:sp>
          <p:nvSpPr>
            <p:cNvPr id="51211" name="Text Box 6">
              <a:extLst>
                <a:ext uri="{FF2B5EF4-FFF2-40B4-BE49-F238E27FC236}">
                  <a16:creationId xmlns:a16="http://schemas.microsoft.com/office/drawing/2014/main" id="{5AC470CE-5206-58DC-7AF5-2F55189385BB}"/>
                </a:ext>
              </a:extLst>
            </p:cNvPr>
            <p:cNvSpPr txBox="1">
              <a:spLocks noChangeArrowheads="1"/>
            </p:cNvSpPr>
            <p:nvPr/>
          </p:nvSpPr>
          <p:spPr bwMode="auto">
            <a:xfrm>
              <a:off x="4445" y="3222"/>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2000" i="1">
                  <a:latin typeface="Symbol" pitchFamily="2" charset="2"/>
                  <a:ea typeface="新細明體" panose="02020500000000000000" pitchFamily="18" charset="-120"/>
                  <a:sym typeface="Symbol" pitchFamily="2" charset="2"/>
                </a:rPr>
                <a:t></a:t>
              </a:r>
              <a:r>
                <a:rPr kumimoji="1" lang="zh-TW" altLang="en-US" sz="2000" baseline="-25000">
                  <a:latin typeface="Symbol" pitchFamily="2" charset="2"/>
                  <a:ea typeface="新細明體" panose="02020500000000000000" pitchFamily="18" charset="-120"/>
                  <a:sym typeface="Symbol" pitchFamily="2" charset="2"/>
                </a:rPr>
                <a:t>2</a:t>
              </a:r>
              <a:endParaRPr kumimoji="1" lang="zh-TW" altLang="en-US" sz="2000">
                <a:ea typeface="新細明體" panose="02020500000000000000" pitchFamily="18" charset="-120"/>
              </a:endParaRPr>
            </a:p>
          </p:txBody>
        </p:sp>
        <p:sp>
          <p:nvSpPr>
            <p:cNvPr id="51212" name="Text Box 7">
              <a:extLst>
                <a:ext uri="{FF2B5EF4-FFF2-40B4-BE49-F238E27FC236}">
                  <a16:creationId xmlns:a16="http://schemas.microsoft.com/office/drawing/2014/main" id="{F8A6A5B4-37CC-A69B-9E3B-383F405B86C0}"/>
                </a:ext>
              </a:extLst>
            </p:cNvPr>
            <p:cNvSpPr txBox="1">
              <a:spLocks noChangeArrowheads="1"/>
            </p:cNvSpPr>
            <p:nvPr/>
          </p:nvSpPr>
          <p:spPr bwMode="auto">
            <a:xfrm>
              <a:off x="4808" y="215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3</a:t>
              </a:r>
              <a:endParaRPr kumimoji="1" lang="en-US" altLang="zh-TW" sz="2000">
                <a:ea typeface="新細明體" panose="02020500000000000000" pitchFamily="18" charset="-120"/>
              </a:endParaRPr>
            </a:p>
          </p:txBody>
        </p:sp>
        <p:sp>
          <p:nvSpPr>
            <p:cNvPr id="51213" name="Line 8">
              <a:extLst>
                <a:ext uri="{FF2B5EF4-FFF2-40B4-BE49-F238E27FC236}">
                  <a16:creationId xmlns:a16="http://schemas.microsoft.com/office/drawing/2014/main" id="{3E7F2590-6006-9C86-C062-93C3545A6CC8}"/>
                </a:ext>
              </a:extLst>
            </p:cNvPr>
            <p:cNvSpPr>
              <a:spLocks noChangeShapeType="1"/>
            </p:cNvSpPr>
            <p:nvPr/>
          </p:nvSpPr>
          <p:spPr bwMode="auto">
            <a:xfrm>
              <a:off x="4789" y="3331"/>
              <a:ext cx="7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4" name="Line 9">
              <a:extLst>
                <a:ext uri="{FF2B5EF4-FFF2-40B4-BE49-F238E27FC236}">
                  <a16:creationId xmlns:a16="http://schemas.microsoft.com/office/drawing/2014/main" id="{9E02E101-5370-168D-5BC0-E7F2DFECB38C}"/>
                </a:ext>
              </a:extLst>
            </p:cNvPr>
            <p:cNvSpPr>
              <a:spLocks noChangeShapeType="1"/>
            </p:cNvSpPr>
            <p:nvPr/>
          </p:nvSpPr>
          <p:spPr bwMode="auto">
            <a:xfrm flipH="1">
              <a:off x="4103" y="3329"/>
              <a:ext cx="681" cy="7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15" name="Line 10">
              <a:extLst>
                <a:ext uri="{FF2B5EF4-FFF2-40B4-BE49-F238E27FC236}">
                  <a16:creationId xmlns:a16="http://schemas.microsoft.com/office/drawing/2014/main" id="{1D345A61-4BDE-24E3-3D22-85E8A1D40577}"/>
                </a:ext>
              </a:extLst>
            </p:cNvPr>
            <p:cNvSpPr>
              <a:spLocks noChangeShapeType="1"/>
            </p:cNvSpPr>
            <p:nvPr/>
          </p:nvSpPr>
          <p:spPr bwMode="auto">
            <a:xfrm flipV="1">
              <a:off x="4784" y="2152"/>
              <a:ext cx="0" cy="11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16" name="Line 11">
              <a:extLst>
                <a:ext uri="{FF2B5EF4-FFF2-40B4-BE49-F238E27FC236}">
                  <a16:creationId xmlns:a16="http://schemas.microsoft.com/office/drawing/2014/main" id="{E4838909-C63A-BB10-8E9D-F93B03C3802F}"/>
                </a:ext>
              </a:extLst>
            </p:cNvPr>
            <p:cNvSpPr>
              <a:spLocks noChangeShapeType="1"/>
            </p:cNvSpPr>
            <p:nvPr/>
          </p:nvSpPr>
          <p:spPr bwMode="auto">
            <a:xfrm flipH="1" flipV="1">
              <a:off x="4481" y="2843"/>
              <a:ext cx="294" cy="484"/>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7" name="Line 12">
              <a:extLst>
                <a:ext uri="{FF2B5EF4-FFF2-40B4-BE49-F238E27FC236}">
                  <a16:creationId xmlns:a16="http://schemas.microsoft.com/office/drawing/2014/main" id="{F35F0C1A-DE7C-5B85-BA0B-EE6C20D40503}"/>
                </a:ext>
              </a:extLst>
            </p:cNvPr>
            <p:cNvSpPr>
              <a:spLocks noChangeShapeType="1"/>
            </p:cNvSpPr>
            <p:nvPr/>
          </p:nvSpPr>
          <p:spPr bwMode="auto">
            <a:xfrm flipH="1">
              <a:off x="4416" y="3321"/>
              <a:ext cx="363" cy="734"/>
            </a:xfrm>
            <a:prstGeom prst="line">
              <a:avLst/>
            </a:prstGeom>
            <a:noFill/>
            <a:ln w="57150">
              <a:solidFill>
                <a:srgbClr val="F83F24"/>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8" name="Line 13">
              <a:extLst>
                <a:ext uri="{FF2B5EF4-FFF2-40B4-BE49-F238E27FC236}">
                  <a16:creationId xmlns:a16="http://schemas.microsoft.com/office/drawing/2014/main" id="{801E122E-836F-77F3-AC00-78ADE7F4F8E6}"/>
                </a:ext>
              </a:extLst>
            </p:cNvPr>
            <p:cNvSpPr>
              <a:spLocks noChangeShapeType="1"/>
            </p:cNvSpPr>
            <p:nvPr/>
          </p:nvSpPr>
          <p:spPr bwMode="auto">
            <a:xfrm flipV="1">
              <a:off x="4784" y="2938"/>
              <a:ext cx="0" cy="39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9" name="Text Box 14">
              <a:extLst>
                <a:ext uri="{FF2B5EF4-FFF2-40B4-BE49-F238E27FC236}">
                  <a16:creationId xmlns:a16="http://schemas.microsoft.com/office/drawing/2014/main" id="{D11E73E8-5595-3053-8CBC-45A39EA02191}"/>
                </a:ext>
              </a:extLst>
            </p:cNvPr>
            <p:cNvSpPr txBox="1">
              <a:spLocks noChangeArrowheads="1"/>
            </p:cNvSpPr>
            <p:nvPr/>
          </p:nvSpPr>
          <p:spPr bwMode="auto">
            <a:xfrm>
              <a:off x="5333" y="328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1</a:t>
              </a:r>
              <a:endParaRPr kumimoji="1" lang="en-US" altLang="zh-TW" sz="2000">
                <a:ea typeface="新細明體" panose="02020500000000000000" pitchFamily="18" charset="-120"/>
              </a:endParaRPr>
            </a:p>
          </p:txBody>
        </p:sp>
        <p:sp>
          <p:nvSpPr>
            <p:cNvPr id="51220" name="Text Box 15">
              <a:extLst>
                <a:ext uri="{FF2B5EF4-FFF2-40B4-BE49-F238E27FC236}">
                  <a16:creationId xmlns:a16="http://schemas.microsoft.com/office/drawing/2014/main" id="{DFDEA50E-9986-257C-5340-0AB1A01438A3}"/>
                </a:ext>
              </a:extLst>
            </p:cNvPr>
            <p:cNvSpPr txBox="1">
              <a:spLocks noChangeArrowheads="1"/>
            </p:cNvSpPr>
            <p:nvPr/>
          </p:nvSpPr>
          <p:spPr bwMode="auto">
            <a:xfrm>
              <a:off x="3978" y="3733"/>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t</a:t>
              </a:r>
              <a:r>
                <a:rPr kumimoji="1" lang="en-US" altLang="zh-TW" sz="2000" i="1" baseline="-25000">
                  <a:ea typeface="新細明體" panose="02020500000000000000" pitchFamily="18" charset="-120"/>
                </a:rPr>
                <a:t>2</a:t>
              </a:r>
              <a:endParaRPr kumimoji="1" lang="en-US" altLang="zh-TW" sz="2000">
                <a:ea typeface="新細明體" panose="02020500000000000000" pitchFamily="18" charset="-120"/>
              </a:endParaRPr>
            </a:p>
          </p:txBody>
        </p:sp>
        <p:sp>
          <p:nvSpPr>
            <p:cNvPr id="51221" name="Text Box 16">
              <a:extLst>
                <a:ext uri="{FF2B5EF4-FFF2-40B4-BE49-F238E27FC236}">
                  <a16:creationId xmlns:a16="http://schemas.microsoft.com/office/drawing/2014/main" id="{9C3A30BD-680B-6335-6E4D-1A183274C3A6}"/>
                </a:ext>
              </a:extLst>
            </p:cNvPr>
            <p:cNvSpPr txBox="1">
              <a:spLocks noChangeArrowheads="1"/>
            </p:cNvSpPr>
            <p:nvPr/>
          </p:nvSpPr>
          <p:spPr bwMode="auto">
            <a:xfrm>
              <a:off x="4273" y="2911"/>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i="1">
                  <a:ea typeface="新細明體" panose="02020500000000000000" pitchFamily="18" charset="-120"/>
                </a:rPr>
                <a:t>D</a:t>
              </a:r>
              <a:r>
                <a:rPr kumimoji="1" lang="en-US" altLang="zh-TW" i="1" baseline="-25000">
                  <a:ea typeface="新細明體" panose="02020500000000000000" pitchFamily="18" charset="-120"/>
                </a:rPr>
                <a:t>1</a:t>
              </a:r>
            </a:p>
          </p:txBody>
        </p:sp>
        <p:sp>
          <p:nvSpPr>
            <p:cNvPr id="51222" name="Text Box 17">
              <a:extLst>
                <a:ext uri="{FF2B5EF4-FFF2-40B4-BE49-F238E27FC236}">
                  <a16:creationId xmlns:a16="http://schemas.microsoft.com/office/drawing/2014/main" id="{9EFB4E10-54CE-6401-2F5E-255F51F52E61}"/>
                </a:ext>
              </a:extLst>
            </p:cNvPr>
            <p:cNvSpPr txBox="1">
              <a:spLocks noChangeArrowheads="1"/>
            </p:cNvSpPr>
            <p:nvPr/>
          </p:nvSpPr>
          <p:spPr bwMode="auto">
            <a:xfrm>
              <a:off x="4498" y="376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i="1">
                  <a:ea typeface="新細明體" panose="02020500000000000000" pitchFamily="18" charset="-120"/>
                </a:rPr>
                <a:t>D</a:t>
              </a:r>
              <a:r>
                <a:rPr kumimoji="1" lang="en-US" altLang="zh-TW" i="1" baseline="-25000">
                  <a:ea typeface="新細明體" panose="02020500000000000000" pitchFamily="18" charset="-120"/>
                </a:rPr>
                <a:t>2</a:t>
              </a:r>
            </a:p>
          </p:txBody>
        </p:sp>
        <p:sp>
          <p:nvSpPr>
            <p:cNvPr id="51223" name="Text Box 18">
              <a:extLst>
                <a:ext uri="{FF2B5EF4-FFF2-40B4-BE49-F238E27FC236}">
                  <a16:creationId xmlns:a16="http://schemas.microsoft.com/office/drawing/2014/main" id="{549176F2-BA85-83FC-7265-212EAB61AFAE}"/>
                </a:ext>
              </a:extLst>
            </p:cNvPr>
            <p:cNvSpPr txBox="1">
              <a:spLocks noChangeArrowheads="1"/>
            </p:cNvSpPr>
            <p:nvPr/>
          </p:nvSpPr>
          <p:spPr bwMode="auto">
            <a:xfrm>
              <a:off x="4824" y="30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i="1">
                  <a:ea typeface="新細明體" panose="02020500000000000000" pitchFamily="18" charset="-120"/>
                </a:rPr>
                <a:t>Q</a:t>
              </a:r>
              <a:endParaRPr kumimoji="1" lang="en-US" altLang="zh-TW" sz="2000">
                <a:ea typeface="新細明體" panose="02020500000000000000" pitchFamily="18" charset="-120"/>
              </a:endParaRPr>
            </a:p>
          </p:txBody>
        </p:sp>
        <p:sp>
          <p:nvSpPr>
            <p:cNvPr id="51224" name="Arc 19">
              <a:extLst>
                <a:ext uri="{FF2B5EF4-FFF2-40B4-BE49-F238E27FC236}">
                  <a16:creationId xmlns:a16="http://schemas.microsoft.com/office/drawing/2014/main" id="{7DF23ADC-9122-9BFD-46F4-F97F59EEC964}"/>
                </a:ext>
              </a:extLst>
            </p:cNvPr>
            <p:cNvSpPr>
              <a:spLocks/>
            </p:cNvSpPr>
            <p:nvPr/>
          </p:nvSpPr>
          <p:spPr bwMode="auto">
            <a:xfrm>
              <a:off x="4576" y="2921"/>
              <a:ext cx="196" cy="96"/>
            </a:xfrm>
            <a:custGeom>
              <a:avLst/>
              <a:gdLst>
                <a:gd name="T0" fmla="*/ 0 w 29671"/>
                <a:gd name="T1" fmla="*/ 0 h 21600"/>
                <a:gd name="T2" fmla="*/ 0 w 29671"/>
                <a:gd name="T3" fmla="*/ 0 h 21600"/>
                <a:gd name="T4" fmla="*/ 0 w 29671"/>
                <a:gd name="T5" fmla="*/ 0 h 21600"/>
                <a:gd name="T6" fmla="*/ 0 60000 65536"/>
                <a:gd name="T7" fmla="*/ 0 60000 65536"/>
                <a:gd name="T8" fmla="*/ 0 60000 65536"/>
                <a:gd name="T9" fmla="*/ 0 w 29671"/>
                <a:gd name="T10" fmla="*/ 0 h 21600"/>
                <a:gd name="T11" fmla="*/ 29671 w 29671"/>
                <a:gd name="T12" fmla="*/ 21600 h 21600"/>
              </a:gdLst>
              <a:ahLst/>
              <a:cxnLst>
                <a:cxn ang="T6">
                  <a:pos x="T0" y="T1"/>
                </a:cxn>
                <a:cxn ang="T7">
                  <a:pos x="T2" y="T3"/>
                </a:cxn>
                <a:cxn ang="T8">
                  <a:pos x="T4" y="T5"/>
                </a:cxn>
              </a:cxnLst>
              <a:rect l="T9" t="T10" r="T11" b="T12"/>
              <a:pathLst>
                <a:path w="29671" h="21600" fill="none" extrusionOk="0">
                  <a:moveTo>
                    <a:pt x="-1" y="1564"/>
                  </a:moveTo>
                  <a:cubicBezTo>
                    <a:pt x="2565" y="531"/>
                    <a:pt x="5305" y="-1"/>
                    <a:pt x="8071" y="0"/>
                  </a:cubicBezTo>
                  <a:cubicBezTo>
                    <a:pt x="20000" y="0"/>
                    <a:pt x="29671" y="9670"/>
                    <a:pt x="29671" y="21600"/>
                  </a:cubicBezTo>
                </a:path>
                <a:path w="29671" h="21600" stroke="0" extrusionOk="0">
                  <a:moveTo>
                    <a:pt x="-1" y="1564"/>
                  </a:moveTo>
                  <a:cubicBezTo>
                    <a:pt x="2565" y="531"/>
                    <a:pt x="5305" y="-1"/>
                    <a:pt x="8071" y="0"/>
                  </a:cubicBezTo>
                  <a:cubicBezTo>
                    <a:pt x="20000" y="0"/>
                    <a:pt x="29671" y="9670"/>
                    <a:pt x="29671" y="21600"/>
                  </a:cubicBezTo>
                  <a:lnTo>
                    <a:pt x="8071" y="21600"/>
                  </a:lnTo>
                  <a:lnTo>
                    <a:pt x="-1" y="156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1225" name="Arc 20">
              <a:extLst>
                <a:ext uri="{FF2B5EF4-FFF2-40B4-BE49-F238E27FC236}">
                  <a16:creationId xmlns:a16="http://schemas.microsoft.com/office/drawing/2014/main" id="{A797654C-FD44-5CF8-4472-61FAA3C62F75}"/>
                </a:ext>
              </a:extLst>
            </p:cNvPr>
            <p:cNvSpPr>
              <a:spLocks/>
            </p:cNvSpPr>
            <p:nvPr/>
          </p:nvSpPr>
          <p:spPr bwMode="auto">
            <a:xfrm flipH="1">
              <a:off x="4627" y="3102"/>
              <a:ext cx="125" cy="5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1226" name="Text Box 21">
              <a:extLst>
                <a:ext uri="{FF2B5EF4-FFF2-40B4-BE49-F238E27FC236}">
                  <a16:creationId xmlns:a16="http://schemas.microsoft.com/office/drawing/2014/main" id="{F4C89464-287A-9765-3754-22D52E174C8D}"/>
                </a:ext>
              </a:extLst>
            </p:cNvPr>
            <p:cNvSpPr txBox="1">
              <a:spLocks noChangeArrowheads="1"/>
            </p:cNvSpPr>
            <p:nvPr/>
          </p:nvSpPr>
          <p:spPr bwMode="auto">
            <a:xfrm>
              <a:off x="4512" y="2598"/>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zh-TW" altLang="en-US" sz="2000" i="1">
                  <a:latin typeface="Symbol" pitchFamily="2" charset="2"/>
                  <a:ea typeface="新細明體" panose="02020500000000000000" pitchFamily="18" charset="-120"/>
                  <a:sym typeface="Symbol" pitchFamily="2" charset="2"/>
                </a:rPr>
                <a:t></a:t>
              </a:r>
              <a:r>
                <a:rPr kumimoji="1" lang="zh-TW" altLang="en-US" sz="2000" baseline="-25000">
                  <a:latin typeface="Symbol" pitchFamily="2" charset="2"/>
                  <a:ea typeface="新細明體" panose="02020500000000000000" pitchFamily="18" charset="-120"/>
                  <a:sym typeface="Symbol" pitchFamily="2" charset="2"/>
                </a:rPr>
                <a:t>1</a:t>
              </a:r>
              <a:endParaRPr kumimoji="1" lang="zh-TW" altLang="en-US" sz="2000">
                <a:ea typeface="新細明體" panose="02020500000000000000" pitchFamily="18" charset="-120"/>
              </a:endParaRPr>
            </a:p>
          </p:txBody>
        </p:sp>
      </p:grpSp>
      <p:sp>
        <p:nvSpPr>
          <p:cNvPr id="51206" name="Text Box 22">
            <a:extLst>
              <a:ext uri="{FF2B5EF4-FFF2-40B4-BE49-F238E27FC236}">
                <a16:creationId xmlns:a16="http://schemas.microsoft.com/office/drawing/2014/main" id="{04FA9383-6E5B-8203-AE5E-F80F0D8EFF65}"/>
              </a:ext>
            </a:extLst>
          </p:cNvPr>
          <p:cNvSpPr txBox="1">
            <a:spLocks noChangeArrowheads="1"/>
          </p:cNvSpPr>
          <p:nvPr/>
        </p:nvSpPr>
        <p:spPr bwMode="auto">
          <a:xfrm>
            <a:off x="768350" y="5562600"/>
            <a:ext cx="7842250" cy="6715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1</a:t>
            </a:r>
            <a:r>
              <a:rPr kumimoji="1" lang="en-US" altLang="zh-TW" sz="1800">
                <a:ea typeface="新細明體" panose="02020500000000000000" pitchFamily="18" charset="-120"/>
              </a:rPr>
              <a:t> is 6 times better than </a:t>
            </a:r>
            <a:r>
              <a:rPr kumimoji="1" lang="en-US" altLang="zh-TW" sz="2000" i="1">
                <a:ea typeface="新細明體" panose="02020500000000000000" pitchFamily="18" charset="-120"/>
              </a:rPr>
              <a:t>D</a:t>
            </a:r>
            <a:r>
              <a:rPr kumimoji="1" lang="en-US" altLang="zh-TW" sz="2000" i="1" baseline="-25000">
                <a:ea typeface="新細明體" panose="02020500000000000000" pitchFamily="18" charset="-120"/>
              </a:rPr>
              <a:t>2</a:t>
            </a:r>
            <a:r>
              <a:rPr kumimoji="1" lang="en-US" altLang="zh-TW" sz="1800">
                <a:ea typeface="新細明體" panose="02020500000000000000" pitchFamily="18" charset="-120"/>
              </a:rPr>
              <a:t> using cosine similarity but only 5 times better using inner product.</a:t>
            </a:r>
          </a:p>
        </p:txBody>
      </p:sp>
      <p:graphicFrame>
        <p:nvGraphicFramePr>
          <p:cNvPr id="51207" name="Object 23">
            <a:extLst>
              <a:ext uri="{FF2B5EF4-FFF2-40B4-BE49-F238E27FC236}">
                <a16:creationId xmlns:a16="http://schemas.microsoft.com/office/drawing/2014/main" id="{288F2D79-54DB-312F-8F9A-FF8162B8DCC7}"/>
              </a:ext>
            </a:extLst>
          </p:cNvPr>
          <p:cNvGraphicFramePr>
            <a:graphicFrameLocks noChangeAspect="1"/>
          </p:cNvGraphicFramePr>
          <p:nvPr/>
        </p:nvGraphicFramePr>
        <p:xfrm>
          <a:off x="2559050" y="3152775"/>
          <a:ext cx="3695700" cy="1143000"/>
        </p:xfrm>
        <a:graphic>
          <a:graphicData uri="http://schemas.openxmlformats.org/presentationml/2006/ole">
            <mc:AlternateContent xmlns:mc="http://schemas.openxmlformats.org/markup-compatibility/2006">
              <mc:Choice xmlns:v="urn:schemas-microsoft-com:vml" Requires="v">
                <p:oleObj name="Equation" r:id="rId2" imgW="43002200" imgH="20485100" progId="Equation.3">
                  <p:embed/>
                </p:oleObj>
              </mc:Choice>
              <mc:Fallback>
                <p:oleObj name="Equation" r:id="rId2" imgW="43002200" imgH="20485100" progId="Equation.3">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50" y="3152775"/>
                        <a:ext cx="3695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Rectangle 24">
            <a:extLst>
              <a:ext uri="{FF2B5EF4-FFF2-40B4-BE49-F238E27FC236}">
                <a16:creationId xmlns:a16="http://schemas.microsoft.com/office/drawing/2014/main" id="{CA84541A-4440-C9B8-07B9-25C56AEFA221}"/>
              </a:ext>
            </a:extLst>
          </p:cNvPr>
          <p:cNvSpPr>
            <a:spLocks noChangeArrowheads="1"/>
          </p:cNvSpPr>
          <p:nvPr/>
        </p:nvSpPr>
        <p:spPr bwMode="auto">
          <a:xfrm>
            <a:off x="704850" y="3533775"/>
            <a:ext cx="2430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sz="1800">
                <a:ea typeface="新細明體" panose="02020500000000000000" pitchFamily="18" charset="-120"/>
              </a:rPr>
              <a:t>CosSim(</a:t>
            </a:r>
            <a:r>
              <a:rPr kumimoji="1" lang="en-US" altLang="zh-TW" sz="1800" b="1" i="1">
                <a:ea typeface="新細明體" panose="02020500000000000000" pitchFamily="18" charset="-120"/>
              </a:rPr>
              <a:t>d</a:t>
            </a:r>
            <a:r>
              <a:rPr kumimoji="1" lang="en-US" altLang="zh-TW" sz="1800" i="1" baseline="-25000">
                <a:ea typeface="新細明體" panose="02020500000000000000" pitchFamily="18" charset="-120"/>
              </a:rPr>
              <a:t>j</a:t>
            </a:r>
            <a:r>
              <a:rPr kumimoji="1" lang="en-US" altLang="zh-TW" sz="1800">
                <a:ea typeface="新細明體" panose="02020500000000000000" pitchFamily="18" charset="-120"/>
              </a:rPr>
              <a:t>, </a:t>
            </a:r>
            <a:r>
              <a:rPr kumimoji="1" lang="en-US" altLang="zh-TW" sz="1800" b="1" i="1">
                <a:ea typeface="新細明體" panose="02020500000000000000" pitchFamily="18" charset="-120"/>
              </a:rPr>
              <a:t>q</a:t>
            </a:r>
            <a:r>
              <a:rPr kumimoji="1" lang="en-US" altLang="zh-TW" sz="1800">
                <a:ea typeface="新細明體" panose="02020500000000000000" pitchFamily="18" charset="-120"/>
              </a:rPr>
              <a:t>) =</a:t>
            </a:r>
            <a:endParaRPr kumimoji="1" lang="zh-TW" altLang="en-US" sz="1800">
              <a:ea typeface="新細明體" panose="02020500000000000000" pitchFamily="18" charset="-120"/>
            </a:endParaRPr>
          </a:p>
        </p:txBody>
      </p:sp>
      <p:sp>
        <p:nvSpPr>
          <p:cNvPr id="51209" name="Line 25">
            <a:extLst>
              <a:ext uri="{FF2B5EF4-FFF2-40B4-BE49-F238E27FC236}">
                <a16:creationId xmlns:a16="http://schemas.microsoft.com/office/drawing/2014/main" id="{24F5E96B-075D-BFFB-0F54-C77BD6720864}"/>
              </a:ext>
            </a:extLst>
          </p:cNvPr>
          <p:cNvSpPr>
            <a:spLocks noChangeShapeType="1"/>
          </p:cNvSpPr>
          <p:nvPr/>
        </p:nvSpPr>
        <p:spPr bwMode="auto">
          <a:xfrm>
            <a:off x="5715000" y="4495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26">
            <a:extLst>
              <a:ext uri="{FF2B5EF4-FFF2-40B4-BE49-F238E27FC236}">
                <a16:creationId xmlns:a16="http://schemas.microsoft.com/office/drawing/2014/main" id="{A6E8C3DD-2C7E-7A20-EA47-B1B9E03EBB46}"/>
              </a:ext>
            </a:extLst>
          </p:cNvPr>
          <p:cNvSpPr>
            <a:spLocks noChangeShapeType="1"/>
          </p:cNvSpPr>
          <p:nvPr/>
        </p:nvSpPr>
        <p:spPr bwMode="auto">
          <a:xfrm>
            <a:off x="5638800" y="48006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plit orient="vert"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A11019-A128-0BC5-9ED2-200549FAF1F2}"/>
              </a:ext>
            </a:extLst>
          </p:cNvPr>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Naïve Implementation</a:t>
            </a:r>
          </a:p>
        </p:txBody>
      </p:sp>
      <p:sp>
        <p:nvSpPr>
          <p:cNvPr id="52227" name="Rectangle 3">
            <a:extLst>
              <a:ext uri="{FF2B5EF4-FFF2-40B4-BE49-F238E27FC236}">
                <a16:creationId xmlns:a16="http://schemas.microsoft.com/office/drawing/2014/main" id="{DD7F906F-4470-ACEE-23BD-E9ADF7D337D9}"/>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2800"/>
              <a:t>Convert all documents in collection D to tf-idf weighted vectors, </a:t>
            </a:r>
            <a:r>
              <a:rPr lang="en-US" altLang="en-US" sz="2800" b="1" i="1"/>
              <a:t>d</a:t>
            </a:r>
            <a:r>
              <a:rPr lang="en-US" altLang="en-US" sz="2800" b="1" i="1" baseline="-25000"/>
              <a:t>j</a:t>
            </a:r>
            <a:r>
              <a:rPr lang="en-US" altLang="en-US" sz="2800"/>
              <a:t>, for keyword vocabulary V</a:t>
            </a:r>
          </a:p>
          <a:p>
            <a:pPr eaLnBrk="1" hangingPunct="1">
              <a:lnSpc>
                <a:spcPct val="90000"/>
              </a:lnSpc>
              <a:buFontTx/>
              <a:buNone/>
            </a:pPr>
            <a:r>
              <a:rPr lang="en-US" altLang="en-US" sz="2800"/>
              <a:t>Convert query to a tf-idf-weighted vector </a:t>
            </a:r>
            <a:r>
              <a:rPr lang="en-US" altLang="en-US" sz="2800" b="1" i="1"/>
              <a:t>q</a:t>
            </a:r>
            <a:endParaRPr lang="en-US" altLang="en-US" sz="2800"/>
          </a:p>
          <a:p>
            <a:pPr eaLnBrk="1" hangingPunct="1">
              <a:lnSpc>
                <a:spcPct val="90000"/>
              </a:lnSpc>
              <a:buFontTx/>
              <a:buNone/>
            </a:pPr>
            <a:r>
              <a:rPr lang="en-US" altLang="en-US" sz="2800"/>
              <a:t>For each </a:t>
            </a:r>
            <a:r>
              <a:rPr lang="en-US" altLang="en-US" sz="2800" b="1" i="1"/>
              <a:t>d</a:t>
            </a:r>
            <a:r>
              <a:rPr lang="en-US" altLang="en-US" sz="2800" b="1" i="1" baseline="-25000"/>
              <a:t>j</a:t>
            </a:r>
            <a:r>
              <a:rPr lang="en-US" altLang="en-US" sz="2800"/>
              <a:t> in D do</a:t>
            </a:r>
          </a:p>
          <a:p>
            <a:pPr eaLnBrk="1" hangingPunct="1">
              <a:lnSpc>
                <a:spcPct val="90000"/>
              </a:lnSpc>
              <a:buFontTx/>
              <a:buNone/>
            </a:pPr>
            <a:r>
              <a:rPr lang="en-US" altLang="en-US" sz="2800"/>
              <a:t>      Compute score s</a:t>
            </a:r>
            <a:r>
              <a:rPr lang="en-US" altLang="en-US" sz="2800" baseline="-25000"/>
              <a:t>j </a:t>
            </a:r>
            <a:r>
              <a:rPr lang="en-US" altLang="en-US" sz="2800"/>
              <a:t>= cosSim(</a:t>
            </a:r>
            <a:r>
              <a:rPr lang="en-US" altLang="en-US" sz="2800" b="1" i="1"/>
              <a:t>d</a:t>
            </a:r>
            <a:r>
              <a:rPr lang="en-US" altLang="en-US" sz="2800" b="1" i="1" baseline="-25000"/>
              <a:t>j, </a:t>
            </a:r>
            <a:r>
              <a:rPr lang="en-US" altLang="en-US" sz="2800" b="1" i="1"/>
              <a:t>q</a:t>
            </a:r>
            <a:r>
              <a:rPr lang="en-US" altLang="en-US" sz="2800"/>
              <a:t>)</a:t>
            </a:r>
          </a:p>
          <a:p>
            <a:pPr eaLnBrk="1" hangingPunct="1">
              <a:lnSpc>
                <a:spcPct val="90000"/>
              </a:lnSpc>
              <a:buFontTx/>
              <a:buNone/>
            </a:pPr>
            <a:r>
              <a:rPr lang="en-US" altLang="en-US" sz="2800"/>
              <a:t>Sort documents by decreasing score</a:t>
            </a:r>
          </a:p>
          <a:p>
            <a:pPr eaLnBrk="1" hangingPunct="1">
              <a:lnSpc>
                <a:spcPct val="90000"/>
              </a:lnSpc>
              <a:buFontTx/>
              <a:buNone/>
            </a:pPr>
            <a:r>
              <a:rPr lang="en-US" altLang="en-US" sz="2800"/>
              <a:t>Present top ranked documents to the user</a:t>
            </a:r>
          </a:p>
          <a:p>
            <a:pPr eaLnBrk="1" hangingPunct="1">
              <a:lnSpc>
                <a:spcPct val="90000"/>
              </a:lnSpc>
              <a:buFontTx/>
              <a:buNone/>
            </a:pPr>
            <a:endParaRPr lang="en-US" altLang="en-US" sz="2800"/>
          </a:p>
          <a:p>
            <a:pPr eaLnBrk="1" hangingPunct="1">
              <a:lnSpc>
                <a:spcPct val="90000"/>
              </a:lnSpc>
              <a:buFontTx/>
              <a:buNone/>
            </a:pPr>
            <a:r>
              <a:rPr lang="en-US" altLang="en-US" sz="2800">
                <a:solidFill>
                  <a:srgbClr val="000099"/>
                </a:solidFill>
              </a:rPr>
              <a:t>Time complexity:  O(|V|</a:t>
            </a:r>
            <a:r>
              <a:rPr lang="en-US" altLang="en-US" sz="2800">
                <a:solidFill>
                  <a:srgbClr val="000099"/>
                </a:solidFill>
                <a:cs typeface="Times New Roman" panose="02020603050405020304" pitchFamily="18" charset="0"/>
              </a:rPr>
              <a:t>·</a:t>
            </a:r>
            <a:r>
              <a:rPr lang="en-US" altLang="en-US" sz="2800">
                <a:solidFill>
                  <a:srgbClr val="000099"/>
                </a:solidFill>
              </a:rPr>
              <a:t>|D|)</a:t>
            </a:r>
            <a:r>
              <a:rPr lang="en-US" altLang="en-US" sz="2800"/>
              <a:t>   </a:t>
            </a:r>
            <a:r>
              <a:rPr lang="en-US" altLang="en-US" sz="2800">
                <a:solidFill>
                  <a:srgbClr val="FF0000"/>
                </a:solidFill>
              </a:rPr>
              <a:t>Bad for large V &amp; D !</a:t>
            </a:r>
          </a:p>
          <a:p>
            <a:pPr eaLnBrk="1" hangingPunct="1">
              <a:lnSpc>
                <a:spcPct val="90000"/>
              </a:lnSpc>
              <a:buFontTx/>
              <a:buNone/>
            </a:pPr>
            <a:r>
              <a:rPr lang="en-US" altLang="en-US" sz="2800">
                <a:solidFill>
                  <a:srgbClr val="FF0000"/>
                </a:solidFill>
              </a:rPr>
              <a:t>|V| = 10,000; |D| = 100,000; |V|</a:t>
            </a:r>
            <a:r>
              <a:rPr lang="en-US" altLang="en-US" sz="2800">
                <a:solidFill>
                  <a:srgbClr val="FF0000"/>
                </a:solidFill>
                <a:cs typeface="Times New Roman" panose="02020603050405020304" pitchFamily="18" charset="0"/>
              </a:rPr>
              <a:t>·</a:t>
            </a:r>
            <a:r>
              <a:rPr lang="en-US" altLang="en-US" sz="2800">
                <a:solidFill>
                  <a:srgbClr val="FF0000"/>
                </a:solidFill>
              </a:rPr>
              <a:t>|D| = 1,000,000,000</a:t>
            </a:r>
            <a:endParaRPr lang="en-US" altLang="en-US" sz="2800" b="1" i="1">
              <a:solidFill>
                <a:srgbClr val="FF0000"/>
              </a:solidFill>
            </a:endParaRPr>
          </a:p>
        </p:txBody>
      </p:sp>
    </p:spTree>
  </p:cSld>
  <p:clrMapOvr>
    <a:masterClrMapping/>
  </p:clrMapOvr>
  <p:transition>
    <p:split orient="vert"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CBA8036-1738-463C-B2FE-F87FC5C046A8}"/>
              </a:ext>
            </a:extLst>
          </p:cNvPr>
          <p:cNvSpPr>
            <a:spLocks noChangeArrowheads="1"/>
          </p:cNvSpPr>
          <p:nvPr>
            <p:ph type="title"/>
          </p:nvPr>
        </p:nvSpPr>
        <p:spPr bwMode="auto">
          <a:xfrm>
            <a:off x="284163" y="30321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Comments on Vector Space Models</a:t>
            </a:r>
          </a:p>
        </p:txBody>
      </p:sp>
      <p:sp>
        <p:nvSpPr>
          <p:cNvPr id="53251" name="Rectangle 3">
            <a:extLst>
              <a:ext uri="{FF2B5EF4-FFF2-40B4-BE49-F238E27FC236}">
                <a16:creationId xmlns:a16="http://schemas.microsoft.com/office/drawing/2014/main" id="{6A29D755-878D-D665-B034-BEDF6F35315D}"/>
              </a:ext>
            </a:extLst>
          </p:cNvPr>
          <p:cNvSpPr>
            <a:spLocks noChangeArrowheads="1"/>
          </p:cNvSpPr>
          <p:nvPr>
            <p:ph type="body" idx="1"/>
          </p:nvPr>
        </p:nvSpPr>
        <p:spPr bwMode="auto">
          <a:xfrm>
            <a:off x="457200" y="1854200"/>
            <a:ext cx="8229600" cy="444658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panose="02020500000000000000" pitchFamily="18" charset="-120"/>
              </a:rPr>
              <a:t>Simple, mathematically based approach </a:t>
            </a:r>
          </a:p>
          <a:p>
            <a:pPr eaLnBrk="1" hangingPunct="1"/>
            <a:r>
              <a:rPr lang="en-US" altLang="zh-TW">
                <a:ea typeface="新細明體" panose="02020500000000000000" pitchFamily="18" charset="-120"/>
              </a:rPr>
              <a:t>Considers both local (</a:t>
            </a:r>
            <a:r>
              <a:rPr lang="en-US" altLang="zh-TW" i="1">
                <a:ea typeface="新細明體" panose="02020500000000000000" pitchFamily="18" charset="-120"/>
              </a:rPr>
              <a:t>tf</a:t>
            </a:r>
            <a:r>
              <a:rPr lang="en-US" altLang="zh-TW">
                <a:ea typeface="新細明體" panose="02020500000000000000" pitchFamily="18" charset="-120"/>
              </a:rPr>
              <a:t>) and global (</a:t>
            </a:r>
            <a:r>
              <a:rPr lang="en-US" altLang="zh-TW" i="1">
                <a:ea typeface="新細明體" panose="02020500000000000000" pitchFamily="18" charset="-120"/>
              </a:rPr>
              <a:t>idf</a:t>
            </a:r>
            <a:r>
              <a:rPr lang="en-US" altLang="zh-TW">
                <a:ea typeface="新細明體" panose="02020500000000000000" pitchFamily="18" charset="-120"/>
              </a:rPr>
              <a:t>) word occurrence frequencies</a:t>
            </a:r>
          </a:p>
          <a:p>
            <a:pPr eaLnBrk="1" hangingPunct="1"/>
            <a:r>
              <a:rPr lang="en-US" altLang="zh-TW">
                <a:ea typeface="新細明體" panose="02020500000000000000" pitchFamily="18" charset="-120"/>
              </a:rPr>
              <a:t>Provides partial matching and ranked results</a:t>
            </a:r>
          </a:p>
          <a:p>
            <a:pPr eaLnBrk="1" hangingPunct="1"/>
            <a:r>
              <a:rPr lang="en-US" altLang="zh-TW">
                <a:ea typeface="新細明體" panose="02020500000000000000" pitchFamily="18" charset="-120"/>
              </a:rPr>
              <a:t>Tends to work quite well in practice despite obvious weaknesses</a:t>
            </a:r>
          </a:p>
          <a:p>
            <a:pPr eaLnBrk="1" hangingPunct="1"/>
            <a:r>
              <a:rPr lang="en-US" altLang="zh-TW">
                <a:ea typeface="新細明體" panose="02020500000000000000" pitchFamily="18" charset="-120"/>
              </a:rPr>
              <a:t>Allows efficient implementation for large document collections</a:t>
            </a:r>
          </a:p>
        </p:txBody>
      </p:sp>
      <p:sp>
        <p:nvSpPr>
          <p:cNvPr id="53252" name="Rectangle 4">
            <a:extLst>
              <a:ext uri="{FF2B5EF4-FFF2-40B4-BE49-F238E27FC236}">
                <a16:creationId xmlns:a16="http://schemas.microsoft.com/office/drawing/2014/main" id="{B0DFAA76-BEA5-9BFA-2A46-EC28851F3075}"/>
              </a:ext>
            </a:extLst>
          </p:cNvPr>
          <p:cNvSpPr>
            <a:spLocks noChangeArrowheads="1"/>
          </p:cNvSpPr>
          <p:nvPr/>
        </p:nvSpPr>
        <p:spPr bwMode="auto">
          <a:xfrm>
            <a:off x="6858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kumimoji="1" lang="en-US" altLang="zh-TW">
              <a:ea typeface="新細明體" panose="02020500000000000000" pitchFamily="18" charset="-120"/>
            </a:endParaRPr>
          </a:p>
        </p:txBody>
      </p:sp>
    </p:spTree>
  </p:cSld>
  <p:clrMapOvr>
    <a:masterClrMapping/>
  </p:clrMapOvr>
  <p:transition>
    <p:split orient="ver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E4F63D-30EB-257E-76F1-08A59813C809}"/>
              </a:ext>
            </a:extLst>
          </p:cNvPr>
          <p:cNvSpPr>
            <a:spLocks noChangeArrowheads="1"/>
          </p:cNvSpPr>
          <p:nvPr/>
        </p:nvSpPr>
        <p:spPr bwMode="auto">
          <a:xfrm>
            <a:off x="1466850" y="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Introduction</a:t>
            </a:r>
            <a:endParaRPr lang="pt-BR" altLang="en-US" sz="6000">
              <a:solidFill>
                <a:schemeClr val="tx2"/>
              </a:solidFill>
            </a:endParaRPr>
          </a:p>
        </p:txBody>
      </p:sp>
      <p:sp>
        <p:nvSpPr>
          <p:cNvPr id="7171" name="Rectangle 3">
            <a:extLst>
              <a:ext uri="{FF2B5EF4-FFF2-40B4-BE49-F238E27FC236}">
                <a16:creationId xmlns:a16="http://schemas.microsoft.com/office/drawing/2014/main" id="{760C7B4D-2D58-52DC-A2C0-6699C2D5BC14}"/>
              </a:ext>
            </a:extLst>
          </p:cNvPr>
          <p:cNvSpPr>
            <a:spLocks noChangeArrowheads="1"/>
          </p:cNvSpPr>
          <p:nvPr/>
        </p:nvSpPr>
        <p:spPr bwMode="auto">
          <a:xfrm>
            <a:off x="685800" y="60960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endParaRPr lang="pt-BR" altLang="en-US" sz="3200"/>
          </a:p>
          <a:p>
            <a:pPr eaLnBrk="1" hangingPunct="1">
              <a:spcBef>
                <a:spcPct val="20000"/>
              </a:spcBef>
              <a:buFontTx/>
              <a:buChar char="•"/>
            </a:pPr>
            <a:endParaRPr lang="pt-BR" altLang="en-US" sz="3200"/>
          </a:p>
        </p:txBody>
      </p:sp>
      <p:sp>
        <p:nvSpPr>
          <p:cNvPr id="7172" name="AutoShape 4">
            <a:extLst>
              <a:ext uri="{FF2B5EF4-FFF2-40B4-BE49-F238E27FC236}">
                <a16:creationId xmlns:a16="http://schemas.microsoft.com/office/drawing/2014/main" id="{9A1653CA-6C12-5A31-A43F-9ED60ECBC256}"/>
              </a:ext>
            </a:extLst>
          </p:cNvPr>
          <p:cNvSpPr>
            <a:spLocks noChangeArrowheads="1"/>
          </p:cNvSpPr>
          <p:nvPr/>
        </p:nvSpPr>
        <p:spPr bwMode="auto">
          <a:xfrm>
            <a:off x="1219200" y="11430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3" name="AutoShape 5">
            <a:extLst>
              <a:ext uri="{FF2B5EF4-FFF2-40B4-BE49-F238E27FC236}">
                <a16:creationId xmlns:a16="http://schemas.microsoft.com/office/drawing/2014/main" id="{AB132CEB-3370-C360-B745-E35FD65BC8F4}"/>
              </a:ext>
            </a:extLst>
          </p:cNvPr>
          <p:cNvSpPr>
            <a:spLocks noChangeArrowheads="1"/>
          </p:cNvSpPr>
          <p:nvPr/>
        </p:nvSpPr>
        <p:spPr bwMode="auto">
          <a:xfrm>
            <a:off x="2209800" y="18288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4" name="AutoShape 6">
            <a:extLst>
              <a:ext uri="{FF2B5EF4-FFF2-40B4-BE49-F238E27FC236}">
                <a16:creationId xmlns:a16="http://schemas.microsoft.com/office/drawing/2014/main" id="{25B01D21-6B01-7DE9-A6F6-EBFBFEE395C5}"/>
              </a:ext>
            </a:extLst>
          </p:cNvPr>
          <p:cNvSpPr>
            <a:spLocks noChangeArrowheads="1"/>
          </p:cNvSpPr>
          <p:nvPr/>
        </p:nvSpPr>
        <p:spPr bwMode="auto">
          <a:xfrm>
            <a:off x="1219200" y="18288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5" name="AutoShape 7">
            <a:extLst>
              <a:ext uri="{FF2B5EF4-FFF2-40B4-BE49-F238E27FC236}">
                <a16:creationId xmlns:a16="http://schemas.microsoft.com/office/drawing/2014/main" id="{8FFE0B94-FB29-9D38-FA5D-FEA1242C6E8D}"/>
              </a:ext>
            </a:extLst>
          </p:cNvPr>
          <p:cNvSpPr>
            <a:spLocks noChangeArrowheads="1"/>
          </p:cNvSpPr>
          <p:nvPr/>
        </p:nvSpPr>
        <p:spPr bwMode="auto">
          <a:xfrm>
            <a:off x="1219200" y="25146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6" name="AutoShape 8">
            <a:extLst>
              <a:ext uri="{FF2B5EF4-FFF2-40B4-BE49-F238E27FC236}">
                <a16:creationId xmlns:a16="http://schemas.microsoft.com/office/drawing/2014/main" id="{98912482-E9FE-EB72-4C19-1E77C6DB605C}"/>
              </a:ext>
            </a:extLst>
          </p:cNvPr>
          <p:cNvSpPr>
            <a:spLocks noChangeArrowheads="1"/>
          </p:cNvSpPr>
          <p:nvPr/>
        </p:nvSpPr>
        <p:spPr bwMode="auto">
          <a:xfrm>
            <a:off x="2209800" y="25146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7" name="AutoShape 9">
            <a:extLst>
              <a:ext uri="{FF2B5EF4-FFF2-40B4-BE49-F238E27FC236}">
                <a16:creationId xmlns:a16="http://schemas.microsoft.com/office/drawing/2014/main" id="{4F5A1DCB-1D31-81F1-F16D-2DD99EED639F}"/>
              </a:ext>
            </a:extLst>
          </p:cNvPr>
          <p:cNvSpPr>
            <a:spLocks noChangeArrowheads="1"/>
          </p:cNvSpPr>
          <p:nvPr/>
        </p:nvSpPr>
        <p:spPr bwMode="auto">
          <a:xfrm>
            <a:off x="2209800" y="1143000"/>
            <a:ext cx="762000" cy="533400"/>
          </a:xfrm>
          <a:prstGeom prst="bevel">
            <a:avLst>
              <a:gd name="adj" fmla="val 125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8" name="Text Box 10">
            <a:extLst>
              <a:ext uri="{FF2B5EF4-FFF2-40B4-BE49-F238E27FC236}">
                <a16:creationId xmlns:a16="http://schemas.microsoft.com/office/drawing/2014/main" id="{590D233A-529E-2EC5-5A10-3CA76F1BCF8D}"/>
              </a:ext>
            </a:extLst>
          </p:cNvPr>
          <p:cNvSpPr txBox="1">
            <a:spLocks noChangeArrowheads="1"/>
          </p:cNvSpPr>
          <p:nvPr/>
        </p:nvSpPr>
        <p:spPr bwMode="auto">
          <a:xfrm>
            <a:off x="1752600" y="5334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Docs</a:t>
            </a:r>
          </a:p>
        </p:txBody>
      </p:sp>
      <p:sp>
        <p:nvSpPr>
          <p:cNvPr id="7179" name="AutoShape 11">
            <a:extLst>
              <a:ext uri="{FF2B5EF4-FFF2-40B4-BE49-F238E27FC236}">
                <a16:creationId xmlns:a16="http://schemas.microsoft.com/office/drawing/2014/main" id="{976422C7-D185-2DC2-1FD2-7D4B2C1D6519}"/>
              </a:ext>
            </a:extLst>
          </p:cNvPr>
          <p:cNvSpPr>
            <a:spLocks noChangeArrowheads="1"/>
          </p:cNvSpPr>
          <p:nvPr/>
        </p:nvSpPr>
        <p:spPr bwMode="auto">
          <a:xfrm>
            <a:off x="2057400" y="4267200"/>
            <a:ext cx="914400" cy="685800"/>
          </a:xfrm>
          <a:prstGeom prst="cloudCallout">
            <a:avLst>
              <a:gd name="adj1" fmla="val -35417"/>
              <a:gd name="adj2" fmla="val 56713"/>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180" name="AutoShape 12">
            <a:extLst>
              <a:ext uri="{FF2B5EF4-FFF2-40B4-BE49-F238E27FC236}">
                <a16:creationId xmlns:a16="http://schemas.microsoft.com/office/drawing/2014/main" id="{8AC76BF5-DAB8-C2D6-4679-69EF35506347}"/>
              </a:ext>
            </a:extLst>
          </p:cNvPr>
          <p:cNvSpPr>
            <a:spLocks noChangeArrowheads="1"/>
          </p:cNvSpPr>
          <p:nvPr/>
        </p:nvSpPr>
        <p:spPr bwMode="auto">
          <a:xfrm>
            <a:off x="1447800" y="4953000"/>
            <a:ext cx="762000" cy="838200"/>
          </a:xfrm>
          <a:prstGeom prst="smileyFace">
            <a:avLst>
              <a:gd name="adj" fmla="val 4653"/>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1" name="Text Box 13">
            <a:extLst>
              <a:ext uri="{FF2B5EF4-FFF2-40B4-BE49-F238E27FC236}">
                <a16:creationId xmlns:a16="http://schemas.microsoft.com/office/drawing/2014/main" id="{1FFF4017-A2AC-2A6F-DC19-E00249BF59A5}"/>
              </a:ext>
            </a:extLst>
          </p:cNvPr>
          <p:cNvSpPr txBox="1">
            <a:spLocks noChangeArrowheads="1"/>
          </p:cNvSpPr>
          <p:nvPr/>
        </p:nvSpPr>
        <p:spPr bwMode="auto">
          <a:xfrm>
            <a:off x="1127125" y="3622675"/>
            <a:ext cx="235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Information Need</a:t>
            </a:r>
          </a:p>
        </p:txBody>
      </p:sp>
      <p:sp>
        <p:nvSpPr>
          <p:cNvPr id="7182" name="AutoShape 14">
            <a:extLst>
              <a:ext uri="{FF2B5EF4-FFF2-40B4-BE49-F238E27FC236}">
                <a16:creationId xmlns:a16="http://schemas.microsoft.com/office/drawing/2014/main" id="{C4BB4F4C-2223-F6D0-FBB5-4929921B31F6}"/>
              </a:ext>
            </a:extLst>
          </p:cNvPr>
          <p:cNvSpPr>
            <a:spLocks noChangeArrowheads="1"/>
          </p:cNvSpPr>
          <p:nvPr/>
        </p:nvSpPr>
        <p:spPr bwMode="auto">
          <a:xfrm>
            <a:off x="3505200" y="18288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3" name="AutoShape 15">
            <a:extLst>
              <a:ext uri="{FF2B5EF4-FFF2-40B4-BE49-F238E27FC236}">
                <a16:creationId xmlns:a16="http://schemas.microsoft.com/office/drawing/2014/main" id="{8BA271A7-9AF1-76F7-21C6-5ECD13AB0E67}"/>
              </a:ext>
            </a:extLst>
          </p:cNvPr>
          <p:cNvSpPr>
            <a:spLocks noChangeArrowheads="1"/>
          </p:cNvSpPr>
          <p:nvPr/>
        </p:nvSpPr>
        <p:spPr bwMode="auto">
          <a:xfrm>
            <a:off x="3505200" y="47244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4" name="Oval 16">
            <a:extLst>
              <a:ext uri="{FF2B5EF4-FFF2-40B4-BE49-F238E27FC236}">
                <a16:creationId xmlns:a16="http://schemas.microsoft.com/office/drawing/2014/main" id="{6672999A-1BA6-C820-5052-A40EF544D040}"/>
              </a:ext>
            </a:extLst>
          </p:cNvPr>
          <p:cNvSpPr>
            <a:spLocks noChangeArrowheads="1"/>
          </p:cNvSpPr>
          <p:nvPr/>
        </p:nvSpPr>
        <p:spPr bwMode="auto">
          <a:xfrm>
            <a:off x="4800600" y="1600200"/>
            <a:ext cx="1295400" cy="2667000"/>
          </a:xfrm>
          <a:prstGeom prst="ellipse">
            <a:avLst/>
          </a:prstGeom>
          <a:solidFill>
            <a:schemeClr val="accent1">
              <a:alpha val="50195"/>
            </a:schemeClr>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5" name="Oval 17" descr="White marble">
            <a:extLst>
              <a:ext uri="{FF2B5EF4-FFF2-40B4-BE49-F238E27FC236}">
                <a16:creationId xmlns:a16="http://schemas.microsoft.com/office/drawing/2014/main" id="{8608E20B-2CA2-16C9-6E82-72BE06BD9570}"/>
              </a:ext>
            </a:extLst>
          </p:cNvPr>
          <p:cNvSpPr>
            <a:spLocks noChangeArrowheads="1"/>
          </p:cNvSpPr>
          <p:nvPr/>
        </p:nvSpPr>
        <p:spPr bwMode="auto">
          <a:xfrm>
            <a:off x="4724400" y="3581400"/>
            <a:ext cx="1524000" cy="19812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6" name="Text Box 18">
            <a:extLst>
              <a:ext uri="{FF2B5EF4-FFF2-40B4-BE49-F238E27FC236}">
                <a16:creationId xmlns:a16="http://schemas.microsoft.com/office/drawing/2014/main" id="{BE7C0388-8C88-355C-8FE1-B4BE8C28B31D}"/>
              </a:ext>
            </a:extLst>
          </p:cNvPr>
          <p:cNvSpPr txBox="1">
            <a:spLocks noChangeArrowheads="1"/>
          </p:cNvSpPr>
          <p:nvPr/>
        </p:nvSpPr>
        <p:spPr bwMode="auto">
          <a:xfrm>
            <a:off x="5013325" y="650875"/>
            <a:ext cx="173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Index Terms</a:t>
            </a:r>
          </a:p>
        </p:txBody>
      </p:sp>
      <p:sp>
        <p:nvSpPr>
          <p:cNvPr id="7187" name="Text Box 19">
            <a:extLst>
              <a:ext uri="{FF2B5EF4-FFF2-40B4-BE49-F238E27FC236}">
                <a16:creationId xmlns:a16="http://schemas.microsoft.com/office/drawing/2014/main" id="{822C343C-1453-3173-43DA-CBD7C0C8F0A1}"/>
              </a:ext>
            </a:extLst>
          </p:cNvPr>
          <p:cNvSpPr txBox="1">
            <a:spLocks noChangeArrowheads="1"/>
          </p:cNvSpPr>
          <p:nvPr/>
        </p:nvSpPr>
        <p:spPr bwMode="auto">
          <a:xfrm>
            <a:off x="5943600" y="1905000"/>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doc</a:t>
            </a:r>
          </a:p>
        </p:txBody>
      </p:sp>
      <p:sp>
        <p:nvSpPr>
          <p:cNvPr id="7188" name="Text Box 20">
            <a:extLst>
              <a:ext uri="{FF2B5EF4-FFF2-40B4-BE49-F238E27FC236}">
                <a16:creationId xmlns:a16="http://schemas.microsoft.com/office/drawing/2014/main" id="{1D7170A4-9BE0-D7C9-C2E8-13184224A604}"/>
              </a:ext>
            </a:extLst>
          </p:cNvPr>
          <p:cNvSpPr txBox="1">
            <a:spLocks noChangeArrowheads="1"/>
          </p:cNvSpPr>
          <p:nvPr/>
        </p:nvSpPr>
        <p:spPr bwMode="auto">
          <a:xfrm>
            <a:off x="6019800" y="51816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query</a:t>
            </a:r>
          </a:p>
        </p:txBody>
      </p:sp>
      <p:sp>
        <p:nvSpPr>
          <p:cNvPr id="7189" name="Text Box 21">
            <a:extLst>
              <a:ext uri="{FF2B5EF4-FFF2-40B4-BE49-F238E27FC236}">
                <a16:creationId xmlns:a16="http://schemas.microsoft.com/office/drawing/2014/main" id="{BE569C47-9602-BC10-2792-91C5CF03B213}"/>
              </a:ext>
            </a:extLst>
          </p:cNvPr>
          <p:cNvSpPr txBox="1">
            <a:spLocks noChangeArrowheads="1"/>
          </p:cNvSpPr>
          <p:nvPr/>
        </p:nvSpPr>
        <p:spPr bwMode="auto">
          <a:xfrm>
            <a:off x="7927975" y="3429000"/>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Ranking</a:t>
            </a:r>
          </a:p>
        </p:txBody>
      </p:sp>
      <p:sp>
        <p:nvSpPr>
          <p:cNvPr id="7190" name="AutoShape 22">
            <a:extLst>
              <a:ext uri="{FF2B5EF4-FFF2-40B4-BE49-F238E27FC236}">
                <a16:creationId xmlns:a16="http://schemas.microsoft.com/office/drawing/2014/main" id="{B53A61C0-3426-EF0B-2E69-71B3B3867EE6}"/>
              </a:ext>
            </a:extLst>
          </p:cNvPr>
          <p:cNvSpPr>
            <a:spLocks noChangeArrowheads="1"/>
          </p:cNvSpPr>
          <p:nvPr/>
        </p:nvSpPr>
        <p:spPr bwMode="auto">
          <a:xfrm>
            <a:off x="6400800" y="3505200"/>
            <a:ext cx="1219200" cy="485775"/>
          </a:xfrm>
          <a:prstGeom prst="rightArrow">
            <a:avLst>
              <a:gd name="adj1" fmla="val 50000"/>
              <a:gd name="adj2" fmla="val 62745"/>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91" name="Text Box 23">
            <a:extLst>
              <a:ext uri="{FF2B5EF4-FFF2-40B4-BE49-F238E27FC236}">
                <a16:creationId xmlns:a16="http://schemas.microsoft.com/office/drawing/2014/main" id="{DCFC65EA-712C-FCD8-6C0A-0635BCA64BBF}"/>
              </a:ext>
            </a:extLst>
          </p:cNvPr>
          <p:cNvSpPr txBox="1">
            <a:spLocks noChangeArrowheads="1"/>
          </p:cNvSpPr>
          <p:nvPr/>
        </p:nvSpPr>
        <p:spPr bwMode="auto">
          <a:xfrm>
            <a:off x="6400800" y="3048000"/>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match</a:t>
            </a:r>
          </a:p>
        </p:txBody>
      </p:sp>
    </p:spTree>
  </p:cSld>
  <p:clrMapOvr>
    <a:masterClrMapping/>
  </p:clrMapOvr>
  <p:transition>
    <p:split orient="vert"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8F0076A-92F6-1601-D5CD-0CF8558AB37E}"/>
              </a:ext>
            </a:extLst>
          </p:cNvPr>
          <p:cNvSpPr>
            <a:spLocks noChangeArrowheads="1"/>
          </p:cNvSpPr>
          <p:nvPr>
            <p:ph type="title"/>
          </p:nvPr>
        </p:nvSpPr>
        <p:spPr bwMode="auto">
          <a:xfrm>
            <a:off x="457200" y="638175"/>
            <a:ext cx="7650163"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Problems with Vector Space Model</a:t>
            </a:r>
          </a:p>
        </p:txBody>
      </p:sp>
      <p:sp>
        <p:nvSpPr>
          <p:cNvPr id="54275" name="Rectangle 3">
            <a:extLst>
              <a:ext uri="{FF2B5EF4-FFF2-40B4-BE49-F238E27FC236}">
                <a16:creationId xmlns:a16="http://schemas.microsoft.com/office/drawing/2014/main" id="{BD520D8B-E483-46DF-BCD4-CF5F03D7E8D5}"/>
              </a:ext>
            </a:extLst>
          </p:cNvPr>
          <p:cNvSpPr>
            <a:spLocks noChangeArrowheads="1"/>
          </p:cNvSpPr>
          <p:nvPr>
            <p:ph type="body" idx="1"/>
          </p:nvPr>
        </p:nvSpPr>
        <p:spPr bwMode="auto">
          <a:xfrm>
            <a:off x="523875" y="2038350"/>
            <a:ext cx="8001000" cy="435451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800">
                <a:ea typeface="新細明體" panose="02020500000000000000" pitchFamily="18" charset="-120"/>
              </a:rPr>
              <a:t>Missing semantic information (e.g. word sense)</a:t>
            </a:r>
          </a:p>
          <a:p>
            <a:pPr eaLnBrk="1" hangingPunct="1"/>
            <a:r>
              <a:rPr lang="en-US" altLang="zh-TW" sz="2800">
                <a:ea typeface="新細明體" panose="02020500000000000000" pitchFamily="18" charset="-120"/>
              </a:rPr>
              <a:t>Missing syntactic information (e.g. phrase structure, word order, proximity information)</a:t>
            </a:r>
          </a:p>
          <a:p>
            <a:pPr eaLnBrk="1" hangingPunct="1"/>
            <a:r>
              <a:rPr lang="en-US" altLang="zh-TW" sz="2800">
                <a:ea typeface="新細明體" panose="02020500000000000000" pitchFamily="18" charset="-120"/>
              </a:rPr>
              <a:t>Assumption of term independence</a:t>
            </a:r>
          </a:p>
          <a:p>
            <a:pPr eaLnBrk="1" hangingPunct="1"/>
            <a:r>
              <a:rPr lang="en-US" altLang="zh-TW" sz="2800">
                <a:ea typeface="新細明體" panose="02020500000000000000" pitchFamily="18" charset="-120"/>
              </a:rPr>
              <a:t>Lacks the control of a Boolean model (e.g., </a:t>
            </a:r>
            <a:r>
              <a:rPr lang="en-US" altLang="zh-TW" sz="2800" i="1">
                <a:ea typeface="新細明體" panose="02020500000000000000" pitchFamily="18" charset="-120"/>
              </a:rPr>
              <a:t>requiring</a:t>
            </a:r>
            <a:r>
              <a:rPr lang="en-US" altLang="zh-TW" sz="2800">
                <a:ea typeface="新細明體" panose="02020500000000000000" pitchFamily="18" charset="-120"/>
              </a:rPr>
              <a:t> a term to appear in a document)</a:t>
            </a:r>
          </a:p>
          <a:p>
            <a:pPr lvl="1" eaLnBrk="1" hangingPunct="1"/>
            <a:r>
              <a:rPr lang="en-US" altLang="zh-TW" sz="2400">
                <a:ea typeface="新細明體" panose="02020500000000000000" pitchFamily="18" charset="-120"/>
              </a:rPr>
              <a:t>Given a two-term query “A B”, may prefer a document containing A frequently but not B, over a document that contains both A and B, but both less frequently</a:t>
            </a:r>
            <a:endParaRPr lang="en-US" altLang="en-US" sz="2400"/>
          </a:p>
        </p:txBody>
      </p:sp>
    </p:spTree>
  </p:cSld>
  <p:clrMapOvr>
    <a:masterClrMapping/>
  </p:clrMapOvr>
  <p:transition>
    <p:split orient="vert"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3E89DE2-34B7-4C4C-F10D-7EB31805BCB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Summary</a:t>
            </a:r>
          </a:p>
        </p:txBody>
      </p:sp>
      <p:sp>
        <p:nvSpPr>
          <p:cNvPr id="55299" name="Rectangle 3">
            <a:extLst>
              <a:ext uri="{FF2B5EF4-FFF2-40B4-BE49-F238E27FC236}">
                <a16:creationId xmlns:a16="http://schemas.microsoft.com/office/drawing/2014/main" id="{66D9707D-103D-E36A-03CC-929F79A8AC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Information Retrieval Models</a:t>
            </a:r>
          </a:p>
        </p:txBody>
      </p:sp>
    </p:spTree>
  </p:cSld>
  <p:clrMapOvr>
    <a:masterClrMapping/>
  </p:clrMapOvr>
  <p:transition>
    <p:split orient="vert"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87F1D30-5633-C932-3B24-F703CB49DC5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Next Time</a:t>
            </a:r>
          </a:p>
        </p:txBody>
      </p:sp>
      <p:sp>
        <p:nvSpPr>
          <p:cNvPr id="56323" name="Rectangle 3">
            <a:extLst>
              <a:ext uri="{FF2B5EF4-FFF2-40B4-BE49-F238E27FC236}">
                <a16:creationId xmlns:a16="http://schemas.microsoft.com/office/drawing/2014/main" id="{51F3F0B6-FF05-F7E7-BD31-E9A6780BF6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Evaluation in IR</a:t>
            </a:r>
          </a:p>
        </p:txBody>
      </p:sp>
    </p:spTree>
  </p:cSld>
  <p:clrMapOvr>
    <a:masterClrMapping/>
  </p:clrMapOvr>
  <p:transition>
    <p:split orient="ver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83FCE55-E9CF-0578-0BC5-CB38DD293301}"/>
              </a:ext>
            </a:extLst>
          </p:cNvPr>
          <p:cNvSpPr>
            <a:spLocks noChangeArrowheads="1"/>
          </p:cNvSpPr>
          <p:nvPr/>
        </p:nvSpPr>
        <p:spPr bwMode="auto">
          <a:xfrm>
            <a:off x="1066800" y="4572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Introduction</a:t>
            </a:r>
            <a:endParaRPr lang="pt-BR" altLang="en-US" sz="6000">
              <a:solidFill>
                <a:schemeClr val="tx2"/>
              </a:solidFill>
            </a:endParaRPr>
          </a:p>
        </p:txBody>
      </p:sp>
      <p:sp>
        <p:nvSpPr>
          <p:cNvPr id="8195" name="Rectangle 3">
            <a:extLst>
              <a:ext uri="{FF2B5EF4-FFF2-40B4-BE49-F238E27FC236}">
                <a16:creationId xmlns:a16="http://schemas.microsoft.com/office/drawing/2014/main" id="{67CEF0FC-1117-6CD9-FE49-C1B77B767FB3}"/>
              </a:ext>
            </a:extLst>
          </p:cNvPr>
          <p:cNvSpPr>
            <a:spLocks noChangeArrowheads="1"/>
          </p:cNvSpPr>
          <p:nvPr/>
        </p:nvSpPr>
        <p:spPr bwMode="auto">
          <a:xfrm>
            <a:off x="609600" y="14478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3200" dirty="0" err="1"/>
              <a:t>Matching</a:t>
            </a:r>
            <a:r>
              <a:rPr lang="pt-BR" altLang="en-US" sz="3200" dirty="0"/>
              <a:t> </a:t>
            </a:r>
            <a:r>
              <a:rPr lang="pt-BR" altLang="en-US" sz="3200" dirty="0" err="1"/>
              <a:t>at</a:t>
            </a:r>
            <a:r>
              <a:rPr lang="pt-BR" altLang="en-US" sz="3200" dirty="0"/>
              <a:t> index </a:t>
            </a:r>
            <a:r>
              <a:rPr lang="pt-BR" altLang="en-US" sz="3200" dirty="0" err="1"/>
              <a:t>term</a:t>
            </a:r>
            <a:r>
              <a:rPr lang="pt-BR" altLang="en-US" sz="3200" dirty="0"/>
              <a:t> </a:t>
            </a:r>
            <a:r>
              <a:rPr lang="pt-BR" altLang="en-US" sz="3200" dirty="0" err="1"/>
              <a:t>level</a:t>
            </a:r>
            <a:r>
              <a:rPr lang="pt-BR" altLang="en-US" sz="3200" dirty="0"/>
              <a:t> </a:t>
            </a:r>
            <a:r>
              <a:rPr lang="pt-BR" altLang="en-US" sz="3200" dirty="0" err="1"/>
              <a:t>is</a:t>
            </a:r>
            <a:r>
              <a:rPr lang="pt-BR" altLang="en-US" sz="3200" dirty="0"/>
              <a:t> quite </a:t>
            </a:r>
            <a:r>
              <a:rPr lang="pt-BR" altLang="en-US" sz="3200" dirty="0" err="1"/>
              <a:t>imprecise</a:t>
            </a:r>
            <a:endParaRPr lang="pt-BR" altLang="en-US" sz="3200" dirty="0"/>
          </a:p>
          <a:p>
            <a:pPr eaLnBrk="1" hangingPunct="1">
              <a:spcBef>
                <a:spcPct val="20000"/>
              </a:spcBef>
              <a:buFontTx/>
              <a:buChar char="•"/>
            </a:pPr>
            <a:r>
              <a:rPr lang="pt-BR" altLang="en-US" sz="3200" dirty="0"/>
              <a:t>No </a:t>
            </a:r>
            <a:r>
              <a:rPr lang="pt-BR" altLang="en-US" sz="3200" dirty="0" err="1"/>
              <a:t>surprise</a:t>
            </a:r>
            <a:r>
              <a:rPr lang="pt-BR" altLang="en-US" sz="3200" dirty="0"/>
              <a:t> </a:t>
            </a:r>
            <a:r>
              <a:rPr lang="pt-BR" altLang="en-US" sz="3200" dirty="0" err="1"/>
              <a:t>that</a:t>
            </a:r>
            <a:r>
              <a:rPr lang="pt-BR" altLang="en-US" sz="3200" dirty="0"/>
              <a:t> </a:t>
            </a:r>
            <a:r>
              <a:rPr lang="pt-BR" altLang="en-US" sz="3200" dirty="0" err="1"/>
              <a:t>users</a:t>
            </a:r>
            <a:r>
              <a:rPr lang="pt-BR" altLang="en-US" sz="3200" dirty="0"/>
              <a:t> </a:t>
            </a:r>
            <a:r>
              <a:rPr lang="pt-BR" altLang="en-US" sz="3200" dirty="0" err="1"/>
              <a:t>get</a:t>
            </a:r>
            <a:r>
              <a:rPr lang="pt-BR" altLang="en-US" sz="3200" dirty="0"/>
              <a:t> </a:t>
            </a:r>
            <a:r>
              <a:rPr lang="pt-BR" altLang="en-US" sz="3200" dirty="0" err="1"/>
              <a:t>frequently</a:t>
            </a:r>
            <a:r>
              <a:rPr lang="pt-BR" altLang="en-US" sz="3200" dirty="0"/>
              <a:t> </a:t>
            </a:r>
            <a:r>
              <a:rPr lang="pt-BR" altLang="en-US" sz="3200" dirty="0" err="1"/>
              <a:t>unsatisfied</a:t>
            </a:r>
            <a:endParaRPr lang="pt-BR" altLang="en-US" sz="3200" dirty="0"/>
          </a:p>
          <a:p>
            <a:pPr eaLnBrk="1" hangingPunct="1">
              <a:spcBef>
                <a:spcPct val="20000"/>
              </a:spcBef>
              <a:buFontTx/>
              <a:buChar char="•"/>
            </a:pPr>
            <a:r>
              <a:rPr lang="pt-BR" altLang="en-US" sz="3200" dirty="0" err="1"/>
              <a:t>Since</a:t>
            </a:r>
            <a:r>
              <a:rPr lang="pt-BR" altLang="en-US" sz="3200" dirty="0"/>
              <a:t> </a:t>
            </a:r>
            <a:r>
              <a:rPr lang="pt-BR" altLang="en-US" sz="3200" dirty="0" err="1"/>
              <a:t>most</a:t>
            </a:r>
            <a:r>
              <a:rPr lang="pt-BR" altLang="en-US" sz="3200" dirty="0"/>
              <a:t> </a:t>
            </a:r>
            <a:r>
              <a:rPr lang="pt-BR" altLang="en-US" sz="3200" dirty="0" err="1"/>
              <a:t>users</a:t>
            </a:r>
            <a:r>
              <a:rPr lang="pt-BR" altLang="en-US" sz="3200" dirty="0"/>
              <a:t> </a:t>
            </a:r>
            <a:r>
              <a:rPr lang="pt-BR" altLang="en-US" sz="3200" dirty="0" err="1"/>
              <a:t>have</a:t>
            </a:r>
            <a:r>
              <a:rPr lang="pt-BR" altLang="en-US" sz="3200" dirty="0"/>
              <a:t> no training in query </a:t>
            </a:r>
            <a:r>
              <a:rPr lang="pt-BR" altLang="en-US" sz="3200" dirty="0" err="1"/>
              <a:t>formation</a:t>
            </a:r>
            <a:r>
              <a:rPr lang="pt-BR" altLang="en-US" sz="3200" dirty="0"/>
              <a:t>, </a:t>
            </a:r>
            <a:r>
              <a:rPr lang="pt-BR" altLang="en-US" sz="3200" dirty="0" err="1"/>
              <a:t>problem</a:t>
            </a:r>
            <a:r>
              <a:rPr lang="pt-BR" altLang="en-US" sz="3200" dirty="0"/>
              <a:t> </a:t>
            </a:r>
            <a:r>
              <a:rPr lang="pt-BR" altLang="en-US" sz="3200" dirty="0" err="1"/>
              <a:t>is</a:t>
            </a:r>
            <a:r>
              <a:rPr lang="pt-BR" altLang="en-US" sz="3200" dirty="0"/>
              <a:t> </a:t>
            </a:r>
            <a:r>
              <a:rPr lang="pt-BR" altLang="en-US" sz="3200" dirty="0" err="1"/>
              <a:t>even</a:t>
            </a:r>
            <a:r>
              <a:rPr lang="pt-BR" altLang="en-US" sz="3200" dirty="0"/>
              <a:t> </a:t>
            </a:r>
            <a:r>
              <a:rPr lang="pt-BR" altLang="en-US" sz="3200" dirty="0" err="1"/>
              <a:t>worse</a:t>
            </a:r>
            <a:endParaRPr lang="pt-BR" altLang="en-US" sz="3200" dirty="0"/>
          </a:p>
          <a:p>
            <a:pPr eaLnBrk="1" hangingPunct="1">
              <a:spcBef>
                <a:spcPct val="20000"/>
              </a:spcBef>
              <a:buFontTx/>
              <a:buChar char="•"/>
            </a:pPr>
            <a:r>
              <a:rPr lang="pt-BR" altLang="en-US" sz="3200" dirty="0" err="1"/>
              <a:t>Frequent</a:t>
            </a:r>
            <a:r>
              <a:rPr lang="pt-BR" altLang="en-US" sz="3200" dirty="0"/>
              <a:t> </a:t>
            </a:r>
            <a:r>
              <a:rPr lang="pt-BR" altLang="en-US" sz="3200" dirty="0" err="1"/>
              <a:t>dissatisfaction</a:t>
            </a:r>
            <a:r>
              <a:rPr lang="pt-BR" altLang="en-US" sz="3200" dirty="0"/>
              <a:t> </a:t>
            </a:r>
            <a:r>
              <a:rPr lang="pt-BR" altLang="en-US" sz="3200" dirty="0" err="1"/>
              <a:t>of</a:t>
            </a:r>
            <a:r>
              <a:rPr lang="pt-BR" altLang="en-US" sz="3200" dirty="0"/>
              <a:t> Web </a:t>
            </a:r>
            <a:r>
              <a:rPr lang="pt-BR" altLang="en-US" sz="3200" dirty="0" err="1"/>
              <a:t>users</a:t>
            </a:r>
            <a:r>
              <a:rPr lang="pt-BR" altLang="en-US" sz="3200" dirty="0"/>
              <a:t> </a:t>
            </a:r>
          </a:p>
          <a:p>
            <a:pPr eaLnBrk="1" hangingPunct="1">
              <a:spcBef>
                <a:spcPct val="20000"/>
              </a:spcBef>
              <a:buFontTx/>
              <a:buChar char="•"/>
            </a:pPr>
            <a:r>
              <a:rPr lang="pt-BR" altLang="en-US" sz="3200" dirty="0" err="1"/>
              <a:t>Issue</a:t>
            </a:r>
            <a:r>
              <a:rPr lang="pt-BR" altLang="en-US" sz="3200" dirty="0"/>
              <a:t> </a:t>
            </a:r>
            <a:r>
              <a:rPr lang="pt-BR" altLang="en-US" sz="3200" dirty="0" err="1"/>
              <a:t>of</a:t>
            </a:r>
            <a:r>
              <a:rPr lang="pt-BR" altLang="en-US" sz="3200" dirty="0"/>
              <a:t> </a:t>
            </a:r>
            <a:r>
              <a:rPr lang="pt-BR" altLang="en-US" sz="3200" dirty="0" err="1"/>
              <a:t>deciding</a:t>
            </a:r>
            <a:r>
              <a:rPr lang="pt-BR" altLang="en-US" sz="3200" dirty="0"/>
              <a:t> </a:t>
            </a:r>
            <a:r>
              <a:rPr lang="pt-BR" altLang="en-US" sz="3200" dirty="0" err="1"/>
              <a:t>relevance</a:t>
            </a:r>
            <a:r>
              <a:rPr lang="pt-BR" altLang="en-US" sz="3200" dirty="0"/>
              <a:t> </a:t>
            </a:r>
            <a:r>
              <a:rPr lang="pt-BR" altLang="en-US" sz="3200" dirty="0" err="1"/>
              <a:t>is</a:t>
            </a:r>
            <a:r>
              <a:rPr lang="pt-BR" altLang="en-US" sz="3200" dirty="0"/>
              <a:t> </a:t>
            </a:r>
            <a:r>
              <a:rPr lang="pt-BR" altLang="en-US" sz="3200" dirty="0" err="1"/>
              <a:t>critical</a:t>
            </a:r>
            <a:r>
              <a:rPr lang="pt-BR" altLang="en-US" sz="3200" dirty="0"/>
              <a:t> for IR systems: ranking</a:t>
            </a:r>
          </a:p>
          <a:p>
            <a:pPr eaLnBrk="1" hangingPunct="1">
              <a:spcBef>
                <a:spcPct val="20000"/>
              </a:spcBef>
              <a:buFontTx/>
              <a:buChar char="•"/>
            </a:pPr>
            <a:endParaRPr lang="pt-BR" altLang="en-US" sz="3200" dirty="0"/>
          </a:p>
        </p:txBody>
      </p:sp>
    </p:spTree>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75BE48E-B330-3247-9EE2-98FAED97221C}"/>
              </a:ext>
            </a:extLst>
          </p:cNvPr>
          <p:cNvSpPr>
            <a:spLocks noChangeArrowheads="1"/>
          </p:cNvSpPr>
          <p:nvPr/>
        </p:nvSpPr>
        <p:spPr bwMode="auto">
          <a:xfrm>
            <a:off x="914400" y="3048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pt-BR" altLang="en-US" sz="4400">
                <a:solidFill>
                  <a:schemeClr val="tx2"/>
                </a:solidFill>
              </a:rPr>
              <a:t>Introduction</a:t>
            </a:r>
            <a:endParaRPr lang="pt-BR" altLang="en-US" sz="6000">
              <a:solidFill>
                <a:schemeClr val="tx2"/>
              </a:solidFill>
            </a:endParaRPr>
          </a:p>
        </p:txBody>
      </p:sp>
      <p:sp>
        <p:nvSpPr>
          <p:cNvPr id="9219" name="Rectangle 3">
            <a:extLst>
              <a:ext uri="{FF2B5EF4-FFF2-40B4-BE49-F238E27FC236}">
                <a16:creationId xmlns:a16="http://schemas.microsoft.com/office/drawing/2014/main" id="{DFDBCEB2-F67D-BC57-79E0-1B2C0CCF4C2C}"/>
              </a:ext>
            </a:extLst>
          </p:cNvPr>
          <p:cNvSpPr>
            <a:spLocks noChangeArrowheads="1"/>
          </p:cNvSpPr>
          <p:nvPr/>
        </p:nvSpPr>
        <p:spPr bwMode="auto">
          <a:xfrm>
            <a:off x="4572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pt-BR" altLang="en-US" sz="3200" dirty="0"/>
              <a:t>A </a:t>
            </a:r>
            <a:r>
              <a:rPr lang="pt-BR" altLang="en-US" sz="3200" i="1" dirty="0"/>
              <a:t>ranking</a:t>
            </a:r>
            <a:r>
              <a:rPr lang="pt-BR" altLang="en-US" sz="3200" dirty="0"/>
              <a:t> </a:t>
            </a:r>
            <a:r>
              <a:rPr lang="pt-BR" altLang="en-US" sz="3200" dirty="0" err="1"/>
              <a:t>is</a:t>
            </a:r>
            <a:r>
              <a:rPr lang="pt-BR" altLang="en-US" sz="3200" dirty="0"/>
              <a:t> </a:t>
            </a:r>
            <a:r>
              <a:rPr lang="pt-BR" altLang="en-US" sz="3200" dirty="0" err="1"/>
              <a:t>an</a:t>
            </a:r>
            <a:r>
              <a:rPr lang="pt-BR" altLang="en-US" sz="3200" dirty="0"/>
              <a:t> </a:t>
            </a:r>
            <a:r>
              <a:rPr lang="pt-BR" altLang="en-US" sz="3200" dirty="0" err="1"/>
              <a:t>ordering</a:t>
            </a:r>
            <a:r>
              <a:rPr lang="pt-BR" altLang="en-US" sz="3200" dirty="0"/>
              <a:t> </a:t>
            </a:r>
            <a:r>
              <a:rPr lang="pt-BR" altLang="en-US" sz="3200" dirty="0" err="1"/>
              <a:t>of</a:t>
            </a:r>
            <a:r>
              <a:rPr lang="pt-BR" altLang="en-US" sz="3200" dirty="0"/>
              <a:t> </a:t>
            </a:r>
            <a:r>
              <a:rPr lang="pt-BR" altLang="en-US" sz="3200" dirty="0" err="1"/>
              <a:t>the</a:t>
            </a:r>
            <a:r>
              <a:rPr lang="pt-BR" altLang="en-US" sz="3200" dirty="0"/>
              <a:t> </a:t>
            </a:r>
            <a:r>
              <a:rPr lang="pt-BR" altLang="en-US" sz="3200" dirty="0" err="1"/>
              <a:t>documents</a:t>
            </a:r>
            <a:r>
              <a:rPr lang="pt-BR" altLang="en-US" sz="3200" dirty="0"/>
              <a:t> </a:t>
            </a:r>
            <a:r>
              <a:rPr lang="pt-BR" altLang="en-US" sz="3200" dirty="0" err="1"/>
              <a:t>retrieved</a:t>
            </a:r>
            <a:r>
              <a:rPr lang="pt-BR" altLang="en-US" sz="3200" dirty="0"/>
              <a:t> </a:t>
            </a:r>
            <a:r>
              <a:rPr lang="pt-BR" altLang="en-US" sz="3200" dirty="0" err="1"/>
              <a:t>that</a:t>
            </a:r>
            <a:r>
              <a:rPr lang="pt-BR" altLang="en-US" sz="3200" dirty="0"/>
              <a:t> (</a:t>
            </a:r>
            <a:r>
              <a:rPr lang="pt-BR" altLang="en-US" sz="3200" dirty="0" err="1"/>
              <a:t>hopefully</a:t>
            </a:r>
            <a:r>
              <a:rPr lang="pt-BR" altLang="en-US" sz="3200" dirty="0"/>
              <a:t>) </a:t>
            </a:r>
            <a:r>
              <a:rPr lang="pt-BR" altLang="en-US" sz="3200" dirty="0" err="1"/>
              <a:t>reflects</a:t>
            </a:r>
            <a:r>
              <a:rPr lang="pt-BR" altLang="en-US" sz="3200" dirty="0"/>
              <a:t> </a:t>
            </a:r>
            <a:r>
              <a:rPr lang="pt-BR" altLang="en-US" sz="3200" dirty="0" err="1"/>
              <a:t>the</a:t>
            </a:r>
            <a:r>
              <a:rPr lang="pt-BR" altLang="en-US" sz="3200" dirty="0"/>
              <a:t> </a:t>
            </a:r>
            <a:r>
              <a:rPr lang="pt-BR" altLang="en-US" sz="3200" dirty="0" err="1"/>
              <a:t>relevance</a:t>
            </a:r>
            <a:r>
              <a:rPr lang="pt-BR" altLang="en-US" sz="3200" dirty="0"/>
              <a:t> </a:t>
            </a:r>
            <a:r>
              <a:rPr lang="pt-BR" altLang="en-US" sz="3200" dirty="0" err="1"/>
              <a:t>of</a:t>
            </a:r>
            <a:r>
              <a:rPr lang="pt-BR" altLang="en-US" sz="3200" dirty="0"/>
              <a:t> </a:t>
            </a:r>
            <a:r>
              <a:rPr lang="pt-BR" altLang="en-US" sz="3200" dirty="0" err="1"/>
              <a:t>the</a:t>
            </a:r>
            <a:r>
              <a:rPr lang="pt-BR" altLang="en-US" sz="3200" dirty="0"/>
              <a:t> </a:t>
            </a:r>
            <a:r>
              <a:rPr lang="pt-BR" altLang="en-US" sz="3200" dirty="0" err="1"/>
              <a:t>documents</a:t>
            </a:r>
            <a:r>
              <a:rPr lang="pt-BR" altLang="en-US" sz="3200" dirty="0"/>
              <a:t> </a:t>
            </a:r>
            <a:r>
              <a:rPr lang="pt-BR" altLang="en-US" sz="3200" dirty="0" err="1"/>
              <a:t>to</a:t>
            </a:r>
            <a:r>
              <a:rPr lang="pt-BR" altLang="en-US" sz="3200" dirty="0"/>
              <a:t> </a:t>
            </a:r>
            <a:r>
              <a:rPr lang="pt-BR" altLang="en-US" sz="3200" dirty="0" err="1"/>
              <a:t>the</a:t>
            </a:r>
            <a:r>
              <a:rPr lang="pt-BR" altLang="en-US" sz="3200" dirty="0"/>
              <a:t>  </a:t>
            </a:r>
            <a:r>
              <a:rPr lang="pt-BR" altLang="en-US" sz="3200" dirty="0" err="1"/>
              <a:t>user</a:t>
            </a:r>
            <a:r>
              <a:rPr lang="pt-BR" altLang="en-US" sz="3200" dirty="0"/>
              <a:t> query </a:t>
            </a:r>
          </a:p>
          <a:p>
            <a:pPr eaLnBrk="1" hangingPunct="1">
              <a:spcBef>
                <a:spcPct val="20000"/>
              </a:spcBef>
              <a:buFontTx/>
              <a:buChar char="•"/>
            </a:pPr>
            <a:r>
              <a:rPr lang="pt-BR" altLang="en-US" sz="3200" dirty="0"/>
              <a:t>A ranking </a:t>
            </a:r>
            <a:r>
              <a:rPr lang="pt-BR" altLang="en-US" sz="3200" dirty="0" err="1"/>
              <a:t>is</a:t>
            </a:r>
            <a:r>
              <a:rPr lang="pt-BR" altLang="en-US" sz="3200" dirty="0"/>
              <a:t> </a:t>
            </a:r>
            <a:r>
              <a:rPr lang="pt-BR" altLang="en-US" sz="3200" dirty="0" err="1"/>
              <a:t>based</a:t>
            </a:r>
            <a:r>
              <a:rPr lang="pt-BR" altLang="en-US" sz="3200" dirty="0"/>
              <a:t> </a:t>
            </a:r>
            <a:r>
              <a:rPr lang="pt-BR" altLang="en-US" sz="3200" dirty="0" err="1"/>
              <a:t>on</a:t>
            </a:r>
            <a:r>
              <a:rPr lang="pt-BR" altLang="en-US" sz="3200" dirty="0"/>
              <a:t> fundamental premisses </a:t>
            </a:r>
            <a:r>
              <a:rPr lang="pt-BR" altLang="en-US" sz="3200" dirty="0" err="1"/>
              <a:t>regarding</a:t>
            </a:r>
            <a:r>
              <a:rPr lang="pt-BR" altLang="en-US" sz="3200" dirty="0"/>
              <a:t> </a:t>
            </a:r>
            <a:r>
              <a:rPr lang="pt-BR" altLang="en-US" sz="3200" dirty="0" err="1"/>
              <a:t>the</a:t>
            </a:r>
            <a:r>
              <a:rPr lang="pt-BR" altLang="en-US" sz="3200" dirty="0"/>
              <a:t> </a:t>
            </a:r>
            <a:r>
              <a:rPr lang="pt-BR" altLang="en-US" sz="3200" dirty="0" err="1"/>
              <a:t>notion</a:t>
            </a:r>
            <a:r>
              <a:rPr lang="pt-BR" altLang="en-US" sz="3200" dirty="0"/>
              <a:t> </a:t>
            </a:r>
            <a:r>
              <a:rPr lang="pt-BR" altLang="en-US" sz="3200" dirty="0" err="1"/>
              <a:t>of</a:t>
            </a:r>
            <a:r>
              <a:rPr lang="pt-BR" altLang="en-US" sz="3200" dirty="0"/>
              <a:t> </a:t>
            </a:r>
            <a:r>
              <a:rPr lang="pt-BR" altLang="en-US" sz="3200" dirty="0" err="1"/>
              <a:t>relevance</a:t>
            </a:r>
            <a:r>
              <a:rPr lang="pt-BR" altLang="en-US" sz="3200" dirty="0"/>
              <a:t>, </a:t>
            </a:r>
            <a:r>
              <a:rPr lang="pt-BR" altLang="en-US" sz="3200" dirty="0" err="1"/>
              <a:t>such</a:t>
            </a:r>
            <a:r>
              <a:rPr lang="pt-BR" altLang="en-US" sz="3200" dirty="0"/>
              <a:t> as:</a:t>
            </a:r>
          </a:p>
          <a:p>
            <a:pPr lvl="1" eaLnBrk="1" hangingPunct="1">
              <a:spcBef>
                <a:spcPct val="20000"/>
              </a:spcBef>
              <a:buFontTx/>
              <a:buChar char="–"/>
            </a:pPr>
            <a:r>
              <a:rPr lang="pt-BR" altLang="en-US" sz="2800" dirty="0"/>
              <a:t>common sets </a:t>
            </a:r>
            <a:r>
              <a:rPr lang="pt-BR" altLang="en-US" sz="2800" dirty="0" err="1"/>
              <a:t>of</a:t>
            </a:r>
            <a:r>
              <a:rPr lang="pt-BR" altLang="en-US" sz="2800" dirty="0"/>
              <a:t> index </a:t>
            </a:r>
            <a:r>
              <a:rPr lang="pt-BR" altLang="en-US" sz="2800" dirty="0" err="1"/>
              <a:t>terms</a:t>
            </a:r>
            <a:endParaRPr lang="pt-BR" altLang="en-US" sz="2800" dirty="0"/>
          </a:p>
          <a:p>
            <a:pPr lvl="1" eaLnBrk="1" hangingPunct="1">
              <a:spcBef>
                <a:spcPct val="20000"/>
              </a:spcBef>
              <a:buFontTx/>
              <a:buChar char="–"/>
            </a:pPr>
            <a:r>
              <a:rPr lang="pt-BR" altLang="en-US" sz="2800" dirty="0" err="1"/>
              <a:t>sharing</a:t>
            </a:r>
            <a:r>
              <a:rPr lang="pt-BR" altLang="en-US" sz="2800" dirty="0"/>
              <a:t> </a:t>
            </a:r>
            <a:r>
              <a:rPr lang="pt-BR" altLang="en-US" sz="2800" dirty="0" err="1"/>
              <a:t>of</a:t>
            </a:r>
            <a:r>
              <a:rPr lang="pt-BR" altLang="en-US" sz="2800" dirty="0"/>
              <a:t> </a:t>
            </a:r>
            <a:r>
              <a:rPr lang="pt-BR" altLang="en-US" sz="2800" dirty="0" err="1"/>
              <a:t>weighted</a:t>
            </a:r>
            <a:r>
              <a:rPr lang="pt-BR" altLang="en-US" sz="2800" dirty="0"/>
              <a:t> </a:t>
            </a:r>
            <a:r>
              <a:rPr lang="pt-BR" altLang="en-US" sz="2800" dirty="0" err="1"/>
              <a:t>terms</a:t>
            </a:r>
            <a:endParaRPr lang="pt-BR" altLang="en-US" sz="2800" dirty="0"/>
          </a:p>
          <a:p>
            <a:pPr lvl="1" eaLnBrk="1" hangingPunct="1">
              <a:spcBef>
                <a:spcPct val="20000"/>
              </a:spcBef>
              <a:buFontTx/>
              <a:buChar char="–"/>
            </a:pPr>
            <a:r>
              <a:rPr lang="pt-BR" altLang="en-US" sz="2800" dirty="0" err="1"/>
              <a:t>likelihood</a:t>
            </a:r>
            <a:r>
              <a:rPr lang="pt-BR" altLang="en-US" sz="2800" dirty="0"/>
              <a:t> </a:t>
            </a:r>
            <a:r>
              <a:rPr lang="pt-BR" altLang="en-US" sz="2800" dirty="0" err="1"/>
              <a:t>of</a:t>
            </a:r>
            <a:r>
              <a:rPr lang="pt-BR" altLang="en-US" sz="2800" dirty="0"/>
              <a:t> </a:t>
            </a:r>
            <a:r>
              <a:rPr lang="pt-BR" altLang="en-US" sz="2800" dirty="0" err="1"/>
              <a:t>relevance</a:t>
            </a:r>
            <a:endParaRPr lang="pt-BR" altLang="en-US" sz="2800" dirty="0"/>
          </a:p>
          <a:p>
            <a:pPr eaLnBrk="1" hangingPunct="1">
              <a:spcBef>
                <a:spcPct val="20000"/>
              </a:spcBef>
              <a:buFontTx/>
              <a:buChar char="•"/>
            </a:pPr>
            <a:r>
              <a:rPr lang="pt-BR" altLang="en-US" sz="3200" dirty="0" err="1"/>
              <a:t>Each</a:t>
            </a:r>
            <a:r>
              <a:rPr lang="pt-BR" altLang="en-US" sz="3200" dirty="0"/>
              <a:t> set </a:t>
            </a:r>
            <a:r>
              <a:rPr lang="pt-BR" altLang="en-US" sz="3200" dirty="0" err="1"/>
              <a:t>of</a:t>
            </a:r>
            <a:r>
              <a:rPr lang="pt-BR" altLang="en-US" sz="3200" dirty="0"/>
              <a:t> </a:t>
            </a:r>
            <a:r>
              <a:rPr lang="pt-BR" altLang="en-US" sz="3200" dirty="0" err="1"/>
              <a:t>premises</a:t>
            </a:r>
            <a:r>
              <a:rPr lang="pt-BR" altLang="en-US" sz="3200" dirty="0"/>
              <a:t> leads </a:t>
            </a:r>
            <a:r>
              <a:rPr lang="pt-BR" altLang="en-US" sz="3200" dirty="0" err="1"/>
              <a:t>to</a:t>
            </a:r>
            <a:r>
              <a:rPr lang="pt-BR" altLang="en-US" sz="3200" dirty="0"/>
              <a:t> a </a:t>
            </a:r>
            <a:r>
              <a:rPr lang="pt-BR" altLang="en-US" sz="3200" dirty="0" err="1"/>
              <a:t>distinct</a:t>
            </a:r>
            <a:r>
              <a:rPr lang="pt-BR" altLang="en-US" sz="3200" dirty="0"/>
              <a:t> </a:t>
            </a:r>
            <a:r>
              <a:rPr lang="pt-BR" altLang="en-US" sz="3200" i="1" dirty="0"/>
              <a:t>IR model</a:t>
            </a:r>
            <a:endParaRPr lang="pt-BR" altLang="en-US" sz="3200" dirty="0"/>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7CAB26-5C98-1085-14CD-9D720840A84C}"/>
              </a:ext>
            </a:extLst>
          </p:cNvPr>
          <p:cNvSpPr>
            <a:spLocks noChangeArrowheads="1"/>
          </p:cNvSpPr>
          <p:nvPr>
            <p:ph type="title"/>
          </p:nvPr>
        </p:nvSpPr>
        <p:spPr bwMode="auto">
          <a:xfrm>
            <a:off x="427038" y="812800"/>
            <a:ext cx="8040687" cy="105568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800">
                <a:ea typeface="新細明體" panose="02020500000000000000" pitchFamily="18" charset="-120"/>
              </a:rPr>
              <a:t>Classes of Retrieval Models</a:t>
            </a:r>
          </a:p>
        </p:txBody>
      </p:sp>
      <p:sp>
        <p:nvSpPr>
          <p:cNvPr id="10243" name="Rectangle 3">
            <a:extLst>
              <a:ext uri="{FF2B5EF4-FFF2-40B4-BE49-F238E27FC236}">
                <a16:creationId xmlns:a16="http://schemas.microsoft.com/office/drawing/2014/main" id="{FD7E5814-DDF4-5F96-2317-8D601B8B1307}"/>
              </a:ext>
            </a:extLst>
          </p:cNvPr>
          <p:cNvSpPr>
            <a:spLocks noChangeArrowheads="1"/>
          </p:cNvSpPr>
          <p:nvPr>
            <p:ph type="body" idx="1"/>
          </p:nvPr>
        </p:nvSpPr>
        <p:spPr bwMode="auto">
          <a:xfrm>
            <a:off x="1136650" y="1690688"/>
            <a:ext cx="7219950" cy="435451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4000" dirty="0">
                <a:ea typeface="新細明體" panose="02020500000000000000" pitchFamily="18" charset="-120"/>
              </a:rPr>
              <a:t>Boolean models (set theoretic)</a:t>
            </a:r>
          </a:p>
          <a:p>
            <a:pPr lvl="1" eaLnBrk="1" hangingPunct="1">
              <a:lnSpc>
                <a:spcPct val="90000"/>
              </a:lnSpc>
            </a:pPr>
            <a:r>
              <a:rPr lang="en-US" altLang="zh-TW" sz="3600" dirty="0">
                <a:ea typeface="新細明體" panose="02020500000000000000" pitchFamily="18" charset="-120"/>
              </a:rPr>
              <a:t>Extended Boolean</a:t>
            </a:r>
          </a:p>
          <a:p>
            <a:pPr eaLnBrk="1" hangingPunct="1">
              <a:lnSpc>
                <a:spcPct val="90000"/>
              </a:lnSpc>
            </a:pPr>
            <a:r>
              <a:rPr lang="en-US" altLang="zh-TW" sz="4000" dirty="0">
                <a:ea typeface="新細明體" panose="02020500000000000000" pitchFamily="18" charset="-120"/>
              </a:rPr>
              <a:t>Vector space (VS) models (statistical/algebraic)</a:t>
            </a:r>
            <a:r>
              <a:rPr lang="en-US" altLang="zh-TW" dirty="0">
                <a:ea typeface="新細明體" panose="02020500000000000000" pitchFamily="18" charset="-120"/>
              </a:rPr>
              <a:t> </a:t>
            </a:r>
          </a:p>
          <a:p>
            <a:pPr lvl="1" eaLnBrk="1" hangingPunct="1">
              <a:lnSpc>
                <a:spcPct val="90000"/>
              </a:lnSpc>
            </a:pPr>
            <a:r>
              <a:rPr lang="en-US" altLang="zh-TW" sz="3600" dirty="0">
                <a:ea typeface="新細明體" panose="02020500000000000000" pitchFamily="18" charset="-120"/>
              </a:rPr>
              <a:t>Generalized VS</a:t>
            </a:r>
          </a:p>
          <a:p>
            <a:pPr lvl="1" eaLnBrk="1" hangingPunct="1">
              <a:lnSpc>
                <a:spcPct val="90000"/>
              </a:lnSpc>
            </a:pPr>
            <a:r>
              <a:rPr lang="en-US" altLang="zh-TW" sz="3600" dirty="0">
                <a:ea typeface="新細明體" panose="02020500000000000000" pitchFamily="18" charset="-120"/>
              </a:rPr>
              <a:t>Latent Semantic Indexing</a:t>
            </a:r>
          </a:p>
          <a:p>
            <a:pPr lvl="1" eaLnBrk="1" hangingPunct="1">
              <a:lnSpc>
                <a:spcPct val="90000"/>
              </a:lnSpc>
            </a:pPr>
            <a:r>
              <a:rPr lang="en-US" altLang="zh-TW" sz="3600" dirty="0">
                <a:ea typeface="新細明體" panose="02020500000000000000" pitchFamily="18" charset="-120"/>
              </a:rPr>
              <a:t>Latent Dirichlet Allocation</a:t>
            </a:r>
          </a:p>
          <a:p>
            <a:pPr eaLnBrk="1" hangingPunct="1">
              <a:lnSpc>
                <a:spcPct val="90000"/>
              </a:lnSpc>
            </a:pPr>
            <a:r>
              <a:rPr lang="en-US" altLang="zh-TW" sz="4000" dirty="0">
                <a:ea typeface="新細明體" panose="02020500000000000000" pitchFamily="18" charset="-120"/>
              </a:rPr>
              <a:t>Probabilistic models</a:t>
            </a:r>
          </a:p>
        </p:txBody>
      </p:sp>
    </p:spTree>
  </p:cSld>
  <p:clrMapOvr>
    <a:masterClrMapping/>
  </p:clrMapOvr>
  <p:transition>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EADC907-6B1C-AF96-9211-9D5B9298C972}"/>
              </a:ext>
            </a:extLst>
          </p:cNvPr>
          <p:cNvSpPr>
            <a:spLocks noChangeArrowheads="1"/>
          </p:cNvSpPr>
          <p:nvPr>
            <p:ph type="title"/>
          </p:nvPr>
        </p:nvSpPr>
        <p:spPr bwMode="auto">
          <a:xfrm>
            <a:off x="371475" y="47783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800"/>
              <a:t>Other Model Dimensions</a:t>
            </a:r>
          </a:p>
        </p:txBody>
      </p:sp>
      <p:sp>
        <p:nvSpPr>
          <p:cNvPr id="11267" name="Rectangle 3">
            <a:extLst>
              <a:ext uri="{FF2B5EF4-FFF2-40B4-BE49-F238E27FC236}">
                <a16:creationId xmlns:a16="http://schemas.microsoft.com/office/drawing/2014/main" id="{B9DF12FE-6B75-F6CA-0543-00B0C38A0837}"/>
              </a:ext>
            </a:extLst>
          </p:cNvPr>
          <p:cNvSpPr>
            <a:spLocks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a:t>Logical View of Documents</a:t>
            </a:r>
          </a:p>
          <a:p>
            <a:pPr lvl="1" eaLnBrk="1" hangingPunct="1"/>
            <a:r>
              <a:rPr lang="en-US" altLang="en-US" sz="3200"/>
              <a:t>Index terms</a:t>
            </a:r>
          </a:p>
          <a:p>
            <a:pPr lvl="1" eaLnBrk="1" hangingPunct="1"/>
            <a:r>
              <a:rPr lang="en-US" altLang="en-US" sz="3200"/>
              <a:t>Full text</a:t>
            </a:r>
          </a:p>
          <a:p>
            <a:pPr lvl="1" eaLnBrk="1" hangingPunct="1"/>
            <a:r>
              <a:rPr lang="en-US" altLang="en-US" sz="3200"/>
              <a:t>Full text + Structure (e.g. hypertext)</a:t>
            </a:r>
          </a:p>
          <a:p>
            <a:pPr eaLnBrk="1" hangingPunct="1"/>
            <a:r>
              <a:rPr lang="en-US" altLang="en-US" sz="3600"/>
              <a:t>User Task</a:t>
            </a:r>
          </a:p>
          <a:p>
            <a:pPr lvl="1" eaLnBrk="1" hangingPunct="1"/>
            <a:r>
              <a:rPr lang="en-US" altLang="en-US" sz="3200"/>
              <a:t>Retrieval</a:t>
            </a:r>
          </a:p>
          <a:p>
            <a:pPr lvl="1" eaLnBrk="1" hangingPunct="1"/>
            <a:r>
              <a:rPr lang="en-US" altLang="en-US" sz="3200"/>
              <a:t>Browsing</a:t>
            </a:r>
          </a:p>
        </p:txBody>
      </p:sp>
    </p:spTree>
  </p:cSld>
  <p:clrMapOvr>
    <a:masterClrMapping/>
  </p:clrMapOvr>
  <p:transition>
    <p:split orient="vert" dir="in"/>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9392</TotalTime>
  <Words>5036</Words>
  <Application>Microsoft Macintosh PowerPoint</Application>
  <PresentationFormat>On-screen Show (4:3)</PresentationFormat>
  <Paragraphs>549</Paragraphs>
  <Slides>52</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4" baseType="lpstr">
      <vt:lpstr>Times New Roman</vt:lpstr>
      <vt:lpstr>Arial</vt:lpstr>
      <vt:lpstr>新細明體</vt:lpstr>
      <vt:lpstr>Wingdings</vt:lpstr>
      <vt:lpstr>Symbol</vt:lpstr>
      <vt:lpstr>Courier New</vt:lpstr>
      <vt:lpstr>Times</vt:lpstr>
      <vt:lpstr>標楷體</vt:lpstr>
      <vt:lpstr>Lucida Sans Unicode</vt:lpstr>
      <vt:lpstr>Default Design</vt:lpstr>
      <vt:lpstr>Microsoft Word Document</vt:lpstr>
      <vt:lpstr>Microsoft Equation 3.0</vt:lpstr>
      <vt:lpstr>Information Retrieval and Web Search</vt:lpstr>
      <vt:lpstr>Outline</vt:lpstr>
      <vt:lpstr>Retrieval Models</vt:lpstr>
      <vt:lpstr>Introduction</vt:lpstr>
      <vt:lpstr>PowerPoint Presentation</vt:lpstr>
      <vt:lpstr>PowerPoint Presentation</vt:lpstr>
      <vt:lpstr>PowerPoint Presentation</vt:lpstr>
      <vt:lpstr>Classes of Retrieval Models</vt:lpstr>
      <vt:lpstr>Other Model Dimensions</vt:lpstr>
      <vt:lpstr>Retrieval Tasks</vt:lpstr>
      <vt:lpstr>PowerPoint Presentation</vt:lpstr>
      <vt:lpstr>PowerPoint Presentation</vt:lpstr>
      <vt:lpstr>PowerPoint Presentation</vt:lpstr>
      <vt:lpstr>PowerPoint Presentation</vt:lpstr>
      <vt:lpstr>Classes of Retrieval Models</vt:lpstr>
      <vt:lpstr>PowerPoint Presentation</vt:lpstr>
      <vt:lpstr>PowerPoint Presentation</vt:lpstr>
      <vt:lpstr>Common Preprocessing Steps</vt:lpstr>
      <vt:lpstr>Boolean Model</vt:lpstr>
      <vt:lpstr>Boolean Retrieval Model</vt:lpstr>
      <vt:lpstr>Boolean Models  Problems</vt:lpstr>
      <vt:lpstr>Statistical Models</vt:lpstr>
      <vt:lpstr>Statistical Retrieval </vt:lpstr>
      <vt:lpstr>Issues for Statistical Model</vt:lpstr>
      <vt:lpstr>The Vector-Space Model</vt:lpstr>
      <vt:lpstr>Graphic Representation</vt:lpstr>
      <vt:lpstr>Document Collection</vt:lpstr>
      <vt:lpstr>Term Weights: Term Frequency</vt:lpstr>
      <vt:lpstr>Term Weights: Inverse Document Frequency</vt:lpstr>
      <vt:lpstr>TF-IDF Weighting</vt:lpstr>
      <vt:lpstr>Computing TF-IDF - An Example</vt:lpstr>
      <vt:lpstr>Query Vector</vt:lpstr>
      <vt:lpstr>Similarity Measure</vt:lpstr>
      <vt:lpstr>Desiderata for proximity</vt:lpstr>
      <vt:lpstr>Euclidean distance</vt:lpstr>
      <vt:lpstr>Euclidian Distance</vt:lpstr>
      <vt:lpstr>Manhattan Distance</vt:lpstr>
      <vt:lpstr>Inner Product</vt:lpstr>
      <vt:lpstr>Properties of Inner Product</vt:lpstr>
      <vt:lpstr>Inner Product - Examples</vt:lpstr>
      <vt:lpstr>PowerPoint Presentation</vt:lpstr>
      <vt:lpstr>PowerPoint Presentation</vt:lpstr>
      <vt:lpstr>Cosine similarity</vt:lpstr>
      <vt:lpstr>Cosine similarity</vt:lpstr>
      <vt:lpstr>Cosine similarity</vt:lpstr>
      <vt:lpstr>Cosine similarity exercise</vt:lpstr>
      <vt:lpstr>Cosine Similarity vs. Inner Product</vt:lpstr>
      <vt:lpstr>Naïve Implementation</vt:lpstr>
      <vt:lpstr>Comments on Vector Space Models</vt:lpstr>
      <vt:lpstr>Problems with Vector Space Model</vt:lpstr>
      <vt:lpstr>Summary</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poli</cp:lastModifiedBy>
  <cp:revision>357</cp:revision>
  <dcterms:created xsi:type="dcterms:W3CDTF">2009-04-22T19:24:48Z</dcterms:created>
  <dcterms:modified xsi:type="dcterms:W3CDTF">2023-09-12T06:13:12Z</dcterms:modified>
</cp:coreProperties>
</file>