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3"/>
  </p:notesMasterIdLst>
  <p:sldIdLst>
    <p:sldId id="420" r:id="rId2"/>
    <p:sldId id="586" r:id="rId3"/>
    <p:sldId id="587" r:id="rId4"/>
    <p:sldId id="591" r:id="rId5"/>
    <p:sldId id="588" r:id="rId6"/>
    <p:sldId id="589" r:id="rId7"/>
    <p:sldId id="603" r:id="rId8"/>
    <p:sldId id="590" r:id="rId9"/>
    <p:sldId id="592" r:id="rId10"/>
    <p:sldId id="593" r:id="rId11"/>
    <p:sldId id="594" r:id="rId12"/>
    <p:sldId id="604" r:id="rId13"/>
    <p:sldId id="605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D90BB-0D94-467E-AC3F-8C951C248516}" v="5" dt="2022-03-02T18:07:51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826" autoAdjust="0"/>
  </p:normalViewPr>
  <p:slideViewPr>
    <p:cSldViewPr snapToGrid="0" snapToObjects="1">
      <p:cViewPr varScale="1">
        <p:scale>
          <a:sx n="114" d="100"/>
          <a:sy n="114" d="100"/>
        </p:scale>
        <p:origin x="7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8985-6936-D649-8373-BE48CA7130D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42C79-2B76-5446-AA93-4B7FDE30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course “Web Analytics for Business”. This is </a:t>
            </a:r>
            <a:r>
              <a:rPr lang="en-US" dirty="0" err="1"/>
              <a:t>Powerpoint</a:t>
            </a:r>
            <a:r>
              <a:rPr lang="en-US" dirty="0"/>
              <a:t> 1 A. You have a total of 4 </a:t>
            </a:r>
            <a:r>
              <a:rPr lang="en-US" dirty="0" err="1"/>
              <a:t>powerpoints</a:t>
            </a:r>
            <a:r>
              <a:rPr lang="en-US" dirty="0"/>
              <a:t> to go through. </a:t>
            </a:r>
          </a:p>
          <a:p>
            <a:r>
              <a:rPr lang="en-US" dirty="0"/>
              <a:t>I am your instructor Avanti Pandit.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DE7DB-8B9A-594A-BECC-F90AC70F31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 of bad customer service reaches more than </a:t>
            </a:r>
            <a:r>
              <a:rPr lang="en-US" b="1" dirty="0"/>
              <a:t>twice as many</a:t>
            </a:r>
            <a:r>
              <a:rPr lang="en-US" dirty="0"/>
              <a:t> ears as praise for a good service experience. </a:t>
            </a:r>
          </a:p>
          <a:p>
            <a:r>
              <a:rPr lang="en-US" i="1" dirty="0"/>
              <a:t>Source: White House Office of Consumer Affairs</a:t>
            </a:r>
          </a:p>
          <a:p>
            <a:r>
              <a:rPr lang="en-US" dirty="0"/>
              <a:t>https://</a:t>
            </a:r>
            <a:r>
              <a:rPr lang="en-US" dirty="0" err="1"/>
              <a:t>www.helpscout.net</a:t>
            </a:r>
            <a:r>
              <a:rPr lang="en-US" dirty="0"/>
              <a:t>/75-customer-service-facts-quotes-statistics/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F779-2D14-3945-9EB0-7BA20616D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81FFEB-A9CF-7648-8901-144B69FCD8A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8D59B2E-E497-784A-A95B-2DD27F176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sJsI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renhenry.com/blog/online-reputation-right-forgotten-ruling-good-news" TargetMode="External"/><Relationship Id="rId2" Type="http://schemas.openxmlformats.org/officeDocument/2006/relationships/hyperlink" Target="http://www.newsweek.com/man-who-sued-google-be-forgotten-2528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m/news/technology-498082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onaldTrump/" TargetMode="External"/><Relationship Id="rId2" Type="http://schemas.openxmlformats.org/officeDocument/2006/relationships/hyperlink" Target="https://www.donaldtrum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orbes.com/sites/quora/2013/09/10/does-social-media-affect-capital-markets/#d860f2456f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ancehacker.org/how-social-media-affects-stock-pric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228667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Online Reputation Management</a:t>
            </a:r>
            <a:br>
              <a:rPr lang="en-US" dirty="0"/>
            </a:br>
            <a:r>
              <a:rPr lang="en-US" dirty="0"/>
              <a:t>PPT 07A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MIS 7710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6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144"/>
            <a:ext cx="8229600" cy="5427016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None/>
            </a:pPr>
            <a:r>
              <a:rPr lang="en-US" sz="2900" b="1" u="sng" dirty="0"/>
              <a:t>WHAT?</a:t>
            </a:r>
            <a:endParaRPr lang="en-US" sz="2900" u="sng" dirty="0"/>
          </a:p>
          <a:p>
            <a:pPr lvl="1"/>
            <a:r>
              <a:rPr lang="en-US" sz="2900" b="1" dirty="0"/>
              <a:t>Monitor all mentions of you, your company, your competitors</a:t>
            </a:r>
          </a:p>
          <a:p>
            <a:pPr lvl="2"/>
            <a:r>
              <a:rPr lang="en-US" sz="2900" dirty="0"/>
              <a:t>Includes blogs, news, Twitter, </a:t>
            </a:r>
            <a:r>
              <a:rPr lang="en-US" sz="2900" dirty="0" err="1"/>
              <a:t>Youtube</a:t>
            </a:r>
            <a:r>
              <a:rPr lang="en-US" sz="2900" dirty="0"/>
              <a:t>, job listings, forums etc…</a:t>
            </a:r>
          </a:p>
          <a:p>
            <a:pPr lvl="1"/>
            <a:endParaRPr lang="en-US" sz="2600" dirty="0"/>
          </a:p>
          <a:p>
            <a:pPr marL="274320" lvl="1" indent="0">
              <a:buNone/>
            </a:pPr>
            <a:r>
              <a:rPr lang="en-US" sz="2900" b="1" u="sng" dirty="0"/>
              <a:t>HOW?</a:t>
            </a:r>
          </a:p>
          <a:p>
            <a:pPr lvl="1"/>
            <a:r>
              <a:rPr lang="en-US" sz="2900" b="1" dirty="0"/>
              <a:t>Listen to conversations</a:t>
            </a:r>
          </a:p>
          <a:p>
            <a:pPr lvl="2"/>
            <a:r>
              <a:rPr lang="en-US" sz="2900" dirty="0"/>
              <a:t>Use feed readers</a:t>
            </a:r>
          </a:p>
          <a:p>
            <a:pPr lvl="2"/>
            <a:r>
              <a:rPr lang="en-US" sz="2900" dirty="0"/>
              <a:t>Use alerts</a:t>
            </a:r>
          </a:p>
          <a:p>
            <a:pPr lvl="2"/>
            <a:r>
              <a:rPr lang="en-US" sz="2900" dirty="0"/>
              <a:t>Join forums, become a follower</a:t>
            </a:r>
          </a:p>
          <a:p>
            <a:pPr marL="274320" lvl="1" indent="0">
              <a:buNone/>
            </a:pPr>
            <a:endParaRPr lang="en-US" sz="3600" b="1" u="sng" dirty="0"/>
          </a:p>
          <a:p>
            <a:pPr lvl="1"/>
            <a:r>
              <a:rPr lang="en-US" sz="2800" b="1" dirty="0"/>
              <a:t>Use free services - RSS feeds and alerts</a:t>
            </a:r>
            <a:r>
              <a:rPr lang="en-US" sz="2800" dirty="0"/>
              <a:t> to keep informed</a:t>
            </a:r>
          </a:p>
          <a:p>
            <a:pPr lvl="2"/>
            <a:r>
              <a:rPr lang="en-US" sz="2800" dirty="0"/>
              <a:t>Google alerts</a:t>
            </a:r>
          </a:p>
          <a:p>
            <a:pPr lvl="2"/>
            <a:r>
              <a:rPr lang="en-US" sz="2800" dirty="0"/>
              <a:t>Social Mentions search engine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r>
              <a:rPr lang="en-US" sz="2800" b="1" dirty="0"/>
              <a:t>Use paid services such as </a:t>
            </a:r>
            <a:r>
              <a:rPr lang="en-US" sz="2800" b="1" dirty="0" err="1"/>
              <a:t>BrandsEye</a:t>
            </a:r>
            <a:r>
              <a:rPr lang="en-US" sz="2800" b="1" dirty="0"/>
              <a:t>, </a:t>
            </a:r>
            <a:r>
              <a:rPr lang="en-US" sz="2800" b="1" dirty="0" err="1"/>
              <a:t>Trackur</a:t>
            </a:r>
            <a:r>
              <a:rPr lang="en-US" sz="2800" b="1" dirty="0"/>
              <a:t>, </a:t>
            </a:r>
            <a:r>
              <a:rPr lang="en-US" sz="2800" b="1" dirty="0" err="1"/>
              <a:t>ViralHeat</a:t>
            </a:r>
            <a:r>
              <a:rPr lang="en-US" sz="2800" b="1" dirty="0"/>
              <a:t>, Sprout 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Alerts </a:t>
            </a:r>
            <a:br>
              <a:rPr lang="en-US" dirty="0"/>
            </a:br>
            <a:r>
              <a:rPr lang="en-US" i="1" dirty="0"/>
              <a:t>https://</a:t>
            </a:r>
            <a:r>
              <a:rPr lang="en-US" i="1" dirty="0" err="1"/>
              <a:t>www.</a:t>
            </a:r>
            <a:r>
              <a:rPr lang="en-US" b="1" i="1" dirty="0" err="1"/>
              <a:t>google</a:t>
            </a:r>
            <a:r>
              <a:rPr lang="en-US" i="1" dirty="0" err="1"/>
              <a:t>.com</a:t>
            </a:r>
            <a:r>
              <a:rPr lang="en-US" i="1" dirty="0"/>
              <a:t>/</a:t>
            </a:r>
            <a:r>
              <a:rPr lang="en-US" b="1" i="1" dirty="0"/>
              <a:t>alerts</a:t>
            </a:r>
            <a:endParaRPr lang="en-US" dirty="0"/>
          </a:p>
        </p:txBody>
      </p:sp>
      <p:pic>
        <p:nvPicPr>
          <p:cNvPr id="6" name="Picture 5" descr="Screen Shot 2015-04-07 at 10.4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611858"/>
            <a:ext cx="7845425" cy="49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55FE-4CDD-428A-98D7-BA7E8B4D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and Google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2E81-9344-4A61-A5A3-A9B68C27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u="sng" dirty="0">
                <a:solidFill>
                  <a:srgbClr val="2E1869"/>
                </a:solidFill>
                <a:effectLst/>
              </a:rPr>
              <a:t>Managing Organic Traffic spikes or drops with GA Custom Alerts</a:t>
            </a:r>
          </a:p>
          <a:p>
            <a:pPr marL="0" indent="0" algn="l">
              <a:buNone/>
            </a:pPr>
            <a:endParaRPr lang="en-US" b="1" i="0" dirty="0">
              <a:solidFill>
                <a:srgbClr val="2E1869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F3E46"/>
                </a:solidFill>
                <a:effectLst/>
              </a:rPr>
              <a:t>If you notice a change in your </a:t>
            </a:r>
            <a:r>
              <a:rPr lang="en-US" dirty="0">
                <a:solidFill>
                  <a:srgbClr val="3F3E46"/>
                </a:solidFill>
              </a:rPr>
              <a:t>web traffic pattern that is unexplained by any of your campaigns how would you investigate and analyze it?</a:t>
            </a:r>
            <a:endParaRPr lang="en-US" b="0" i="0" dirty="0">
              <a:solidFill>
                <a:srgbClr val="3F3E46"/>
              </a:solidFill>
              <a:effectLst/>
            </a:endParaRPr>
          </a:p>
          <a:p>
            <a:pPr algn="l"/>
            <a:endParaRPr lang="en-US" b="0" i="0" dirty="0">
              <a:solidFill>
                <a:srgbClr val="3F3E46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F3E46"/>
                </a:solidFill>
                <a:effectLst/>
              </a:rPr>
              <a:t>There could be any number of reasons for this:</a:t>
            </a:r>
          </a:p>
          <a:p>
            <a:pPr lvl="1"/>
            <a:r>
              <a:rPr lang="en-US" dirty="0">
                <a:solidFill>
                  <a:srgbClr val="3F3E46"/>
                </a:solidFill>
              </a:rPr>
              <a:t>Search engine update</a:t>
            </a:r>
          </a:p>
          <a:p>
            <a:pPr lvl="1"/>
            <a:r>
              <a:rPr lang="en-US" b="0" i="0" dirty="0">
                <a:solidFill>
                  <a:srgbClr val="3F3E46"/>
                </a:solidFill>
                <a:effectLst/>
              </a:rPr>
              <a:t>New competition</a:t>
            </a:r>
          </a:p>
          <a:p>
            <a:pPr lvl="1"/>
            <a:r>
              <a:rPr lang="en-US" b="0" i="0" dirty="0">
                <a:solidFill>
                  <a:srgbClr val="3F3E46"/>
                </a:solidFill>
                <a:effectLst/>
              </a:rPr>
              <a:t>Or….a story posted about your company or </a:t>
            </a:r>
            <a:r>
              <a:rPr lang="en-US" dirty="0">
                <a:solidFill>
                  <a:srgbClr val="3F3E46"/>
                </a:solidFill>
              </a:rPr>
              <a:t>a social media post or perhaps even </a:t>
            </a:r>
            <a:r>
              <a:rPr lang="en-US" b="0" i="0" dirty="0">
                <a:solidFill>
                  <a:srgbClr val="3F3E46"/>
                </a:solidFill>
                <a:effectLst/>
              </a:rPr>
              <a:t>word-of-mouth rumors that are gaining traction</a:t>
            </a:r>
          </a:p>
          <a:p>
            <a:pPr lvl="1"/>
            <a:endParaRPr lang="en-US" dirty="0">
              <a:solidFill>
                <a:srgbClr val="3F3E46"/>
              </a:solidFill>
            </a:endParaRPr>
          </a:p>
          <a:p>
            <a:pPr lvl="1"/>
            <a:r>
              <a:rPr lang="en-US" b="0" i="0" dirty="0">
                <a:solidFill>
                  <a:srgbClr val="3F3E46"/>
                </a:solidFill>
                <a:effectLst/>
              </a:rPr>
              <a:t>----- this might be causing people to do search for your brand’s name and possibly go to your site to investigate what the conversation is about. </a:t>
            </a:r>
          </a:p>
          <a:p>
            <a:pPr algn="l"/>
            <a:endParaRPr lang="en-US" dirty="0">
              <a:solidFill>
                <a:srgbClr val="3F3E46"/>
              </a:solidFill>
            </a:endParaRPr>
          </a:p>
          <a:p>
            <a:pPr algn="l"/>
            <a:r>
              <a:rPr lang="en-US" b="0" i="0" dirty="0">
                <a:solidFill>
                  <a:srgbClr val="3F3E46"/>
                </a:solidFill>
                <a:effectLst/>
              </a:rPr>
              <a:t>A good practice is to also add a custom alert in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FD372-3A52-424D-850F-43026FA0EB1D}"/>
              </a:ext>
            </a:extLst>
          </p:cNvPr>
          <p:cNvSpPr txBox="1"/>
          <p:nvPr/>
        </p:nvSpPr>
        <p:spPr>
          <a:xfrm>
            <a:off x="876300" y="6553200"/>
            <a:ext cx="7810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Source:https</a:t>
            </a:r>
            <a:r>
              <a:rPr lang="en-US" sz="900" dirty="0"/>
              <a:t>://www.bounteous.com/insights/2014/06/16/using-google-alerts-and-google-analytics-online-reputation-management/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84E5-20C3-4A07-B5D5-563E291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set up custom alerts in GA (UA)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ED87-112A-4C65-88C8-27F2B008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 good article on how to set up custom alerts.</a:t>
            </a:r>
          </a:p>
          <a:p>
            <a:endParaRPr lang="en-US" dirty="0"/>
          </a:p>
          <a:p>
            <a:r>
              <a:rPr lang="en-US" dirty="0"/>
              <a:t>Since your term project business is new, I don’t think it is necessary to set up extensive custom alerts though I did want you to be aware that this feature exists in GA.</a:t>
            </a:r>
          </a:p>
          <a:p>
            <a:endParaRPr lang="en-US" dirty="0"/>
          </a:p>
          <a:p>
            <a:r>
              <a:rPr lang="en-US" dirty="0"/>
              <a:t>Its an interesting idea and very useful!</a:t>
            </a:r>
          </a:p>
          <a:p>
            <a:r>
              <a:rPr lang="en-US" dirty="0">
                <a:hlinkClick r:id="rId2"/>
              </a:rPr>
              <a:t>https://bit.ly/3sJsIrE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out custom alert #2 &amp; custom alert #4 – change in organic traffic and change in social traffic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keyword matches</a:t>
            </a:r>
          </a:p>
          <a:p>
            <a:pPr lvl="1"/>
            <a:r>
              <a:rPr lang="en-US" sz="2400" b="1" dirty="0"/>
              <a:t>Track mentions of yourself</a:t>
            </a:r>
            <a:r>
              <a:rPr lang="en-US" sz="2400" dirty="0"/>
              <a:t>, staff, products, industry, competition</a:t>
            </a:r>
          </a:p>
          <a:p>
            <a:endParaRPr lang="en-US" dirty="0"/>
          </a:p>
          <a:p>
            <a:r>
              <a:rPr lang="en-US" dirty="0"/>
              <a:t>Use operators</a:t>
            </a:r>
          </a:p>
          <a:p>
            <a:pPr lvl="1"/>
            <a:r>
              <a:rPr lang="en-US" sz="2400" dirty="0"/>
              <a:t>Broad match (Apple Computers) – maximum results</a:t>
            </a:r>
          </a:p>
          <a:p>
            <a:pPr lvl="1"/>
            <a:r>
              <a:rPr lang="en-US" sz="2400" dirty="0"/>
              <a:t>Direct match (“Apple Computers”)</a:t>
            </a:r>
          </a:p>
          <a:p>
            <a:pPr lvl="1"/>
            <a:r>
              <a:rPr lang="en-US" sz="2400" dirty="0"/>
              <a:t>Inclusive match (</a:t>
            </a:r>
            <a:r>
              <a:rPr lang="en-US" sz="2400" dirty="0" err="1"/>
              <a:t>Apple+Computers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Exclusive/negative match (Apple – fruit)</a:t>
            </a:r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r>
              <a:rPr lang="en-US" sz="2400" b="1" dirty="0"/>
              <a:t>“Apple Computers”+ “</a:t>
            </a:r>
            <a:r>
              <a:rPr lang="en-US" sz="2400" b="1" dirty="0" err="1"/>
              <a:t>steve</a:t>
            </a:r>
            <a:r>
              <a:rPr lang="en-US" sz="2400" b="1" dirty="0"/>
              <a:t> jobs” - fruit</a:t>
            </a:r>
          </a:p>
        </p:txBody>
      </p:sp>
    </p:spTree>
    <p:extLst>
      <p:ext uri="{BB962C8B-B14F-4D97-AF65-F5344CB8AC3E}">
        <p14:creationId xmlns:p14="http://schemas.microsoft.com/office/powerpoint/2010/main" val="202389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727" r="3893"/>
          <a:stretch>
            <a:fillRect/>
          </a:stretch>
        </p:blipFill>
        <p:spPr bwMode="auto">
          <a:xfrm>
            <a:off x="0" y="1846079"/>
            <a:ext cx="9126456" cy="41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Learn, Measure, Evolve</a:t>
            </a:r>
          </a:p>
        </p:txBody>
      </p:sp>
    </p:spTree>
    <p:extLst>
      <p:ext uri="{BB962C8B-B14F-4D97-AF65-F5344CB8AC3E}">
        <p14:creationId xmlns:p14="http://schemas.microsoft.com/office/powerpoint/2010/main" val="4576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55960"/>
            <a:ext cx="6651625" cy="623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651625" y="1976202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 up a </a:t>
            </a:r>
          </a:p>
          <a:p>
            <a:r>
              <a:rPr lang="en-US" b="1" dirty="0"/>
              <a:t>response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9475" y="3154948"/>
            <a:ext cx="30957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Comment when </a:t>
            </a:r>
          </a:p>
          <a:p>
            <a:r>
              <a:rPr lang="en-US" dirty="0"/>
              <a:t>     appropriate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Listen with interest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 polite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value where possible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692" y="5955523"/>
            <a:ext cx="3109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 the positive image!!</a:t>
            </a:r>
          </a:p>
          <a:p>
            <a:r>
              <a:rPr lang="en-US" dirty="0"/>
              <a:t>Brainstorm ways to do this!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6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 - Evolve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2800" dirty="0"/>
              <a:t>Narrow the gap between business offering and stakeholder expectation</a:t>
            </a:r>
          </a:p>
          <a:p>
            <a:endParaRPr lang="en-US" sz="2800" dirty="0"/>
          </a:p>
          <a:p>
            <a:r>
              <a:rPr lang="en-US" sz="2800" dirty="0"/>
              <a:t>Use the data collected to help make statistically supported decisions about the future.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will reduce the negative perception</a:t>
            </a:r>
          </a:p>
        </p:txBody>
      </p:sp>
    </p:spTree>
    <p:extLst>
      <p:ext uri="{BB962C8B-B14F-4D97-AF65-F5344CB8AC3E}">
        <p14:creationId xmlns:p14="http://schemas.microsoft.com/office/powerpoint/2010/main" val="105819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SEO and Online reputation management 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9574"/>
            <a:ext cx="8229600" cy="44474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 savvy SEO strategy </a:t>
            </a:r>
            <a:r>
              <a:rPr lang="en-US" dirty="0"/>
              <a:t>will make use of digital assets like social media comments, links, whitepapers, </a:t>
            </a:r>
            <a:r>
              <a:rPr lang="en-US" dirty="0" err="1"/>
              <a:t>youtube</a:t>
            </a:r>
            <a:r>
              <a:rPr lang="en-US" dirty="0"/>
              <a:t> videos, press releases </a:t>
            </a:r>
            <a:r>
              <a:rPr lang="en-US" dirty="0" err="1"/>
              <a:t>etc</a:t>
            </a:r>
            <a:r>
              <a:rPr lang="en-US" dirty="0"/>
              <a:t> for </a:t>
            </a:r>
            <a:r>
              <a:rPr lang="en-US" b="1" dirty="0"/>
              <a:t>strengthening the position of POSITIVE mentions </a:t>
            </a:r>
            <a:r>
              <a:rPr lang="en-US" dirty="0"/>
              <a:t>in the search engine results pages. </a:t>
            </a:r>
          </a:p>
          <a:p>
            <a:endParaRPr lang="en-US" b="1" dirty="0"/>
          </a:p>
          <a:p>
            <a:r>
              <a:rPr lang="en-US" b="1" dirty="0"/>
              <a:t>Encourage activities that provide positive mentions </a:t>
            </a:r>
            <a:r>
              <a:rPr lang="en-US" dirty="0"/>
              <a:t>so that a brand ‘owns’ the top results page for searches for their brand. Any negative mentions should be pushed down out of sight and replaced by new mentions!</a:t>
            </a:r>
          </a:p>
          <a:p>
            <a:endParaRPr lang="en-US" dirty="0"/>
          </a:p>
          <a:p>
            <a:r>
              <a:rPr lang="en-US" dirty="0"/>
              <a:t>RECLAIM CONTROL OF THE BRAND – BE ALERT!</a:t>
            </a:r>
          </a:p>
        </p:txBody>
      </p:sp>
    </p:spTree>
    <p:extLst>
      <p:ext uri="{BB962C8B-B14F-4D97-AF65-F5344CB8AC3E}">
        <p14:creationId xmlns:p14="http://schemas.microsoft.com/office/powerpoint/2010/main" val="391502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229600" cy="134937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Interesting Article on ORM</a:t>
            </a:r>
            <a:br>
              <a:rPr lang="en-US" dirty="0"/>
            </a:br>
            <a:r>
              <a:rPr lang="en-US" dirty="0"/>
              <a:t>- debate between privacy and freedom of speech in Europe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Online reputation: Spain - landmark case - fighting to clean up image</a:t>
            </a:r>
          </a:p>
          <a:p>
            <a:r>
              <a:rPr lang="en-US" dirty="0">
                <a:hlinkClick r:id="rId2"/>
              </a:rPr>
              <a:t>http://www.newsweek.com/man-who-sued-google-be-forgotten-252854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http://www.karenhenry.com/blog/online-reputation-right-forgotten-ruling-good-news</a:t>
            </a:r>
            <a:r>
              <a:rPr lang="en-US" dirty="0"/>
              <a:t> (2014)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https://www.bbc.com/news/technology-49808208</a:t>
            </a:r>
            <a:r>
              <a:rPr lang="en-US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26692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-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brand is anything—a symbol, design, name, reputation —that separates and identifies one thing from another</a:t>
            </a:r>
          </a:p>
          <a:p>
            <a:r>
              <a:rPr lang="en-US" dirty="0"/>
              <a:t>Corporate brand- Golden Arches for McDonald,</a:t>
            </a:r>
          </a:p>
          <a:p>
            <a:r>
              <a:rPr lang="en-US" dirty="0"/>
              <a:t>Product brand – Activision’s </a:t>
            </a:r>
            <a:r>
              <a:rPr lang="en-US" b="1" dirty="0"/>
              <a:t>Guitar Hero</a:t>
            </a:r>
          </a:p>
          <a:p>
            <a:r>
              <a:rPr lang="en-US" dirty="0"/>
              <a:t>Personal brand – Donald Trump</a:t>
            </a:r>
          </a:p>
          <a:p>
            <a:pPr lvl="1"/>
            <a:r>
              <a:rPr lang="en-US" i="1" dirty="0">
                <a:hlinkClick r:id="rId2"/>
              </a:rPr>
              <a:t>https://www.</a:t>
            </a:r>
            <a:r>
              <a:rPr lang="en-US" b="1" i="1" dirty="0">
                <a:hlinkClick r:id="rId2"/>
              </a:rPr>
              <a:t>donaldtrump.com</a:t>
            </a:r>
            <a:r>
              <a:rPr lang="en-US" i="1" dirty="0">
                <a:hlinkClick r:id="rId2"/>
              </a:rPr>
              <a:t>/</a:t>
            </a:r>
            <a:endParaRPr lang="en-US" i="1" dirty="0"/>
          </a:p>
          <a:p>
            <a:pPr lvl="1"/>
            <a:r>
              <a:rPr lang="en-US" i="1" dirty="0">
                <a:hlinkClick r:id="rId3"/>
              </a:rPr>
              <a:t>https://www.facebook.com/DonaldTrump/</a:t>
            </a:r>
            <a:endParaRPr lang="en-US" i="1" dirty="0"/>
          </a:p>
          <a:p>
            <a:pPr lvl="1"/>
            <a:r>
              <a:rPr lang="en-US" i="1" dirty="0"/>
              <a:t>https://</a:t>
            </a:r>
            <a:r>
              <a:rPr lang="en-US" i="1" dirty="0" err="1"/>
              <a:t>twitter.com</a:t>
            </a:r>
            <a:r>
              <a:rPr lang="en-US" i="1" dirty="0"/>
              <a:t>/</a:t>
            </a:r>
            <a:r>
              <a:rPr lang="en-US" i="1" dirty="0" err="1"/>
              <a:t>realdonaldtrump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Positive</a:t>
            </a:r>
          </a:p>
          <a:p>
            <a:r>
              <a:rPr lang="en-US" sz="3200" dirty="0"/>
              <a:t>Negative</a:t>
            </a:r>
          </a:p>
          <a:p>
            <a:endParaRPr lang="en-US" sz="3200" dirty="0"/>
          </a:p>
          <a:p>
            <a:r>
              <a:rPr lang="en-US" sz="3200" dirty="0"/>
              <a:t>Comment when appropriate</a:t>
            </a:r>
          </a:p>
          <a:p>
            <a:r>
              <a:rPr lang="en-US" sz="3200" dirty="0"/>
              <a:t>Listen with interest</a:t>
            </a:r>
          </a:p>
          <a:p>
            <a:r>
              <a:rPr lang="en-US" sz="3200" dirty="0"/>
              <a:t>Be polite</a:t>
            </a:r>
          </a:p>
          <a:p>
            <a:r>
              <a:rPr lang="en-US" sz="3200" dirty="0"/>
              <a:t>Add value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292753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282" y="740263"/>
            <a:ext cx="8229600" cy="38793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Promote the positive image!!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Own the SERP!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Brainstorm ways your social assets and your posts can help generate  and strengthen your brand awareness!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66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Reputation Management 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it?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Understanding, managing and influencing the perception of an entity online.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Where you have social media and digital assets, you MUST have a good handle on reputation management and always be aware of mentions of your business (or industry and competitors) as this may explain variations on website traffic data.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Track</a:t>
            </a:r>
            <a:r>
              <a:rPr lang="en-ZA" b="1" dirty="0"/>
              <a:t>, </a:t>
            </a:r>
            <a:r>
              <a:rPr lang="en-ZA" dirty="0"/>
              <a:t>analyze and optimise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sz="2800" b="1" dirty="0"/>
              <a:t>Whenever you link your business to any social media (or even if you don’t) - create a process for tracking and response </a:t>
            </a:r>
          </a:p>
          <a:p>
            <a:pPr marL="0" indent="0">
              <a:buNone/>
            </a:pPr>
            <a:r>
              <a:rPr lang="en-ZA" sz="2800" b="1" dirty="0"/>
              <a:t>(part of ORM)</a:t>
            </a:r>
          </a:p>
          <a:p>
            <a:pPr marL="0" indent="0">
              <a:buNone/>
            </a:pPr>
            <a:endParaRPr lang="en-ZA" sz="2800" b="1" dirty="0"/>
          </a:p>
          <a:p>
            <a:pPr marL="0" indent="0">
              <a:buNone/>
            </a:pPr>
            <a:r>
              <a:rPr lang="en-ZA" sz="2800" dirty="0"/>
              <a:t>If you have unexplained variations in your web traffic analysis this is one area that may have contributed!!</a:t>
            </a:r>
          </a:p>
        </p:txBody>
      </p:sp>
    </p:spTree>
    <p:extLst>
      <p:ext uri="{BB962C8B-B14F-4D97-AF65-F5344CB8AC3E}">
        <p14:creationId xmlns:p14="http://schemas.microsoft.com/office/powerpoint/2010/main" val="39127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10906"/>
            <a:ext cx="8340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company’s reputation has been shown to make a difference to its bottom line.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6"/>
                </a:solidFill>
              </a:rPr>
              <a:t>“brands now control only 66% of their brand touch points” – McKinsey Quarterly</a:t>
            </a:r>
          </a:p>
          <a:p>
            <a:endParaRPr lang="en-US" sz="2800" dirty="0"/>
          </a:p>
          <a:p>
            <a:r>
              <a:rPr lang="en-US" sz="2800" b="1" dirty="0"/>
              <a:t>“…social media means has largely transferred that power to consumers. </a:t>
            </a:r>
            <a:r>
              <a:rPr lang="en-US" sz="2400" dirty="0"/>
              <a:t>(</a:t>
            </a:r>
            <a:r>
              <a:rPr lang="en-US" sz="2400" dirty="0" err="1"/>
              <a:t>Forbes.com</a:t>
            </a:r>
            <a:r>
              <a:rPr lang="en-US" sz="2400" dirty="0"/>
              <a:t>, </a:t>
            </a:r>
            <a:r>
              <a:rPr lang="is-IS" sz="2400" dirty="0"/>
              <a:t>Sep 8, 2014)</a:t>
            </a:r>
            <a:endParaRPr lang="en-US" sz="2400" dirty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97433"/>
            <a:ext cx="8042276" cy="1336956"/>
          </a:xfrm>
        </p:spPr>
        <p:txBody>
          <a:bodyPr>
            <a:normAutofit/>
          </a:bodyPr>
          <a:lstStyle/>
          <a:p>
            <a:r>
              <a:rPr lang="en-US" dirty="0"/>
              <a:t>Why have companies lost control of their brand?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9275" y="2144486"/>
            <a:ext cx="8042276" cy="4343400"/>
          </a:xfrm>
        </p:spPr>
        <p:txBody>
          <a:bodyPr>
            <a:normAutofit/>
          </a:bodyPr>
          <a:lstStyle/>
          <a:p>
            <a:r>
              <a:rPr lang="en-US" sz="2800" dirty="0"/>
              <a:t>Inexperience in managing Social media </a:t>
            </a:r>
          </a:p>
          <a:p>
            <a:pPr lvl="1"/>
            <a:r>
              <a:rPr lang="en-US" dirty="0"/>
              <a:t>Someone has a negative experience and mentions it </a:t>
            </a:r>
          </a:p>
          <a:p>
            <a:pPr lvl="1"/>
            <a:r>
              <a:rPr lang="en-US" dirty="0"/>
              <a:t>Someone has a positive experience and mentions it</a:t>
            </a:r>
          </a:p>
          <a:p>
            <a:pPr lvl="1"/>
            <a:r>
              <a:rPr lang="en-US" dirty="0"/>
              <a:t>Tracking comments before it gets out of control</a:t>
            </a:r>
          </a:p>
          <a:p>
            <a:pPr lvl="1"/>
            <a:r>
              <a:rPr lang="en-US" dirty="0"/>
              <a:t>new ways to strengthen relationships</a:t>
            </a:r>
          </a:p>
          <a:p>
            <a:r>
              <a:rPr lang="en-US" sz="2800" dirty="0"/>
              <a:t>People are relying on the internet (UGC) for their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254" y="5797290"/>
            <a:ext cx="86280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News of bad customer service reaches more than twice as many ears as praise for a good service experience. </a:t>
            </a:r>
          </a:p>
          <a:p>
            <a:pPr algn="ctr"/>
            <a:r>
              <a:rPr lang="en-US" i="1" dirty="0"/>
              <a:t>Source: White House Office of Consumer Affairs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3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managing WOM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4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Those who viewed Negative WOM </a:t>
            </a:r>
            <a:r>
              <a:rPr lang="en-US" b="1" u="sng" dirty="0">
                <a:solidFill>
                  <a:srgbClr val="FF0000"/>
                </a:solidFill>
              </a:rPr>
              <a:t>decreased</a:t>
            </a:r>
            <a:r>
              <a:rPr lang="en-US" dirty="0"/>
              <a:t> total spending by 12 percent and purchase frequency by 5 percent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i="1" dirty="0"/>
              <a:t>-BUT-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Those who </a:t>
            </a:r>
            <a:r>
              <a:rPr lang="en-US" b="1" dirty="0"/>
              <a:t>posted</a:t>
            </a:r>
            <a:r>
              <a:rPr lang="en-US" dirty="0"/>
              <a:t> NWOM and </a:t>
            </a:r>
            <a:r>
              <a:rPr lang="en-US" b="1" dirty="0">
                <a:solidFill>
                  <a:srgbClr val="00B050"/>
                </a:solidFill>
              </a:rPr>
              <a:t>then experienced the value of the brand</a:t>
            </a:r>
            <a:r>
              <a:rPr lang="en-US" dirty="0"/>
              <a:t> (that may mean brand intervened in some way and resolved their issue), </a:t>
            </a:r>
            <a:r>
              <a:rPr lang="en-US" u="sng" dirty="0"/>
              <a:t>they </a:t>
            </a:r>
            <a:r>
              <a:rPr lang="en-US" b="1" u="sng" dirty="0"/>
              <a:t>increased </a:t>
            </a:r>
            <a:r>
              <a:rPr lang="en-US" dirty="0"/>
              <a:t>spending by </a:t>
            </a:r>
            <a:r>
              <a:rPr lang="en-US" u="sng" dirty="0"/>
              <a:t>58 percent </a:t>
            </a:r>
            <a:r>
              <a:rPr lang="en-US" dirty="0"/>
              <a:t>and purchase frequency by 16 percent.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836" y="6149022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https://spiegel.medill.northwestern.edu/studies/online-negative-word-of-mouth.html</a:t>
            </a:r>
          </a:p>
        </p:txBody>
      </p:sp>
    </p:spTree>
    <p:extLst>
      <p:ext uri="{BB962C8B-B14F-4D97-AF65-F5344CB8AC3E}">
        <p14:creationId xmlns:p14="http://schemas.microsoft.com/office/powerpoint/2010/main" val="10736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impact on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0793" cy="48768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hlinkClick r:id="rId2"/>
            </a:endParaRPr>
          </a:p>
          <a:p>
            <a:endParaRPr lang="en-US" dirty="0"/>
          </a:p>
          <a:p>
            <a:r>
              <a:rPr lang="en-US" dirty="0"/>
              <a:t>Social media has been observed to have a definite impact on the markets</a:t>
            </a:r>
          </a:p>
          <a:p>
            <a:endParaRPr lang="en-US" dirty="0"/>
          </a:p>
          <a:p>
            <a:r>
              <a:rPr lang="en-US" dirty="0"/>
              <a:t>2016: The stock prices for Netflix increased by 16%, going from $70.45 to $81.72 when Reed Hastings, the CEO commented on Facebook about online viewing breaching the one billion hours mark.</a:t>
            </a:r>
          </a:p>
          <a:p>
            <a:endParaRPr lang="en-US" dirty="0"/>
          </a:p>
          <a:p>
            <a:endParaRPr lang="en-US" sz="1900" dirty="0"/>
          </a:p>
          <a:p>
            <a:endParaRPr lang="en-US" sz="19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05" y="1524000"/>
            <a:ext cx="4921503" cy="3251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7034" y="5211969"/>
            <a:ext cx="4814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http://www.forbes.com/sites/quora/2013/09/10/does-social-media-affect-capital-markets/#d860f2456f9c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https://financehacker.org/how-social-media-affects-stock-prices/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How it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 – </a:t>
            </a:r>
          </a:p>
          <a:p>
            <a:pPr lvl="1"/>
            <a:r>
              <a:rPr lang="en-US" dirty="0"/>
              <a:t>Listen to conversations; monitor all mentions</a:t>
            </a:r>
          </a:p>
          <a:p>
            <a:pPr lvl="1"/>
            <a:r>
              <a:rPr lang="en-US" dirty="0"/>
              <a:t>Use free services such as Google alerts, email alerts, RSS feeds to keep informed</a:t>
            </a:r>
          </a:p>
          <a:p>
            <a:pPr lvl="1"/>
            <a:r>
              <a:rPr lang="en-US" dirty="0"/>
              <a:t>Use paid services such as </a:t>
            </a:r>
            <a:r>
              <a:rPr lang="en-US" dirty="0" err="1"/>
              <a:t>BrandsEye</a:t>
            </a:r>
            <a:r>
              <a:rPr lang="en-US" dirty="0"/>
              <a:t> that collect mentions from all over the internet</a:t>
            </a:r>
          </a:p>
          <a:p>
            <a:r>
              <a:rPr lang="en-US" dirty="0"/>
              <a:t>LEARN, MEASURE, EVOLVE</a:t>
            </a:r>
          </a:p>
          <a:p>
            <a:pPr lvl="1"/>
            <a:r>
              <a:rPr lang="en-US" dirty="0"/>
              <a:t>Aggregate type of mention, source, credibility, influence, action</a:t>
            </a:r>
          </a:p>
          <a:p>
            <a:r>
              <a:rPr lang="en-US" dirty="0"/>
              <a:t>MANAGE THE RESPONSE</a:t>
            </a:r>
          </a:p>
          <a:p>
            <a:pPr lvl="1"/>
            <a:r>
              <a:rPr lang="en-US" dirty="0"/>
              <a:t>Comment when it’s appropriate, listen with interest, be polite, respectful and add value wherever possible</a:t>
            </a:r>
          </a:p>
          <a:p>
            <a:r>
              <a:rPr lang="en-US" dirty="0"/>
              <a:t>MAXIMIZE – Evolve</a:t>
            </a:r>
          </a:p>
          <a:p>
            <a:pPr lvl="1"/>
            <a:r>
              <a:rPr lang="en-US" dirty="0"/>
              <a:t>use the data to help make statistically supported decisions about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2.8|2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1986</TotalTime>
  <Words>1308</Words>
  <Application>Microsoft Office PowerPoint</Application>
  <PresentationFormat>On-screen Show (4:3)</PresentationFormat>
  <Paragraphs>174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Clarity</vt:lpstr>
      <vt:lpstr>Online Reputation Management PPT 07A</vt:lpstr>
      <vt:lpstr>Brand - refresher</vt:lpstr>
      <vt:lpstr>Online Reputation Management (ORM)</vt:lpstr>
      <vt:lpstr>Track, analyze and optimise</vt:lpstr>
      <vt:lpstr>Importance of ORM</vt:lpstr>
      <vt:lpstr>Why have companies lost control of their brand?</vt:lpstr>
      <vt:lpstr>The power of managing WOM</vt:lpstr>
      <vt:lpstr>Social media impact on markets</vt:lpstr>
      <vt:lpstr>ORM – How it works </vt:lpstr>
      <vt:lpstr>Monitor</vt:lpstr>
      <vt:lpstr>Google Alerts  https://www.google.com/alerts</vt:lpstr>
      <vt:lpstr>ORM and Google Analytics</vt:lpstr>
      <vt:lpstr>How to set up custom alerts in GA (UA)</vt:lpstr>
      <vt:lpstr>ORM keywords</vt:lpstr>
      <vt:lpstr>Learn, Measure, Evolve</vt:lpstr>
      <vt:lpstr>PowerPoint Presentation</vt:lpstr>
      <vt:lpstr>Continuous improvement - Evolve</vt:lpstr>
      <vt:lpstr>SEO and Online reputation management (ORM)</vt:lpstr>
      <vt:lpstr>Interesting Article on ORM - debate between privacy and freedom of speech in Europe</vt:lpstr>
      <vt:lpstr>Manage the response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Avanti Pandit</dc:creator>
  <cp:lastModifiedBy>Scott W Vann (swvann)</cp:lastModifiedBy>
  <cp:revision>243</cp:revision>
  <cp:lastPrinted>2014-02-07T22:50:51Z</cp:lastPrinted>
  <dcterms:created xsi:type="dcterms:W3CDTF">2014-01-17T23:13:02Z</dcterms:created>
  <dcterms:modified xsi:type="dcterms:W3CDTF">2022-10-18T19:34:01Z</dcterms:modified>
</cp:coreProperties>
</file>