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4.jpg" ContentType="image/jpg"/>
  <Override PartName="/ppt/media/image16.jpg" ContentType="image/jpg"/>
  <Override PartName="/ppt/media/image17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902" r:id="rId4"/>
    <p:sldId id="901" r:id="rId5"/>
    <p:sldId id="900" r:id="rId6"/>
    <p:sldId id="259" r:id="rId7"/>
    <p:sldId id="899" r:id="rId8"/>
    <p:sldId id="263" r:id="rId9"/>
    <p:sldId id="892" r:id="rId10"/>
    <p:sldId id="893" r:id="rId11"/>
    <p:sldId id="894" r:id="rId12"/>
    <p:sldId id="908" r:id="rId13"/>
    <p:sldId id="895" r:id="rId14"/>
    <p:sldId id="896" r:id="rId15"/>
    <p:sldId id="897" r:id="rId16"/>
    <p:sldId id="903" r:id="rId17"/>
    <p:sldId id="269" r:id="rId18"/>
    <p:sldId id="278" r:id="rId19"/>
    <p:sldId id="268" r:id="rId20"/>
    <p:sldId id="891" r:id="rId21"/>
    <p:sldId id="279" r:id="rId22"/>
    <p:sldId id="280" r:id="rId23"/>
    <p:sldId id="266" r:id="rId24"/>
    <p:sldId id="910" r:id="rId25"/>
    <p:sldId id="270" r:id="rId26"/>
    <p:sldId id="267" r:id="rId27"/>
    <p:sldId id="906" r:id="rId28"/>
    <p:sldId id="904" r:id="rId29"/>
    <p:sldId id="907" r:id="rId30"/>
    <p:sldId id="905" r:id="rId31"/>
    <p:sldId id="9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6"/>
    <p:restoredTop sz="86980"/>
  </p:normalViewPr>
  <p:slideViewPr>
    <p:cSldViewPr snapToGrid="0">
      <p:cViewPr varScale="1">
        <p:scale>
          <a:sx n="66" d="100"/>
          <a:sy n="66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A9EAB-A44E-134C-BBA0-E1F6C245F26D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F907A-3B1E-1740-916E-15C668D5F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9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dataset is a classic example in machine learning and is often used for demonstrating classification algorithms.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9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0866-C17A-55A9-600C-4849B87A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D8F9-A3C8-8A57-E3F2-0C967E802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526ED-14A7-063C-BF27-8715B5C6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74F1-1774-04C7-A74F-ECC78CF0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40F1-CC3B-44FF-241B-8BB9DD4F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1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B754-A042-287D-A819-8A8A76AF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20BB9-AB4C-4ED0-9DAE-5883F3BD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CFDE-F8A3-8D71-D854-69996ADD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CC5E-AA1D-6B06-9E42-E1FEE6C3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02C11-7F19-B7FC-708E-ED6A0FF8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CDFC0-506D-F7AC-1791-EC8E63309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290D3-97F4-CC1F-9DC4-41C12DC7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E6E1A-F870-90CD-A90C-024AA00E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FCAD-4FB9-DFE3-3876-6D0F919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1EB6-8DF0-DE49-5311-796DDEAD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2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55D9-D92D-4CA9-1C9B-318AFF51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36CB-0778-1491-E22D-8390DB608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9BC3A-2A57-219C-ECD5-0993F7DFB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2DAA9-F01C-8D79-6477-EF762650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2723-AE5B-A531-E0A0-40F30398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4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14CF-A108-B747-9027-FC68B8FD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4FA61-9831-CFA7-34F2-739BEF06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DC05-8386-CB00-4DF7-5BC54C23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FACBE-7FF1-9BBB-371E-47C5778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DB26-7640-5BF1-73B2-4923B5A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D8EE-73B3-4B03-A05D-DDE6B3F0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9AB4-DC42-191A-414D-3B36E7146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22C94-5EA4-886A-ED4B-CDB76D69B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0B46D-DE4F-544E-2759-F8D74E06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C5745-D2E2-FC79-BAEC-D684168F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3B86D-772A-5EBD-E60B-CC4D8318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97D9-E45D-2FF2-FDB7-733E4BDB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2545-1E7E-B4FB-1D30-193BE592C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3F773-9D89-6438-D64C-27B8737CF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BD59B-8C1F-0D60-7B2B-FD13AC971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BC3756-89E5-8E59-626F-2D1C92867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836359-6B4F-0CC9-B914-342582D4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DCC401-0AEF-38E4-0659-5FAB2C70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5D2AA-FFD5-B9D3-B786-8883C25F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0AB8-E475-4AF1-43B2-264EBBA0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89957-11EC-38FC-7414-334DC7DC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E95E4-63E4-BEDE-158F-193C9B0D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55D53-48EE-AB6A-7328-C42DF713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E15DC-525F-36C9-1851-024EE4A3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951F6-47B3-BC3D-384D-FD94FC02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54B3C-9B8B-02A6-F160-81ED8EC1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4E05-5C2A-BB7C-9D8E-04DCF2E0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9D2C-9178-B9EF-9A0E-1F6E38D0A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4675D-EA77-E127-A6FA-DA907ED6B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5578-72FF-CC93-5D6A-C82DBCA70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74A4A-75CF-98FF-62D0-B730923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B709C-85CB-6B8A-EF56-9A771DB0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3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ADD8-DD22-8219-3C96-B4C98EA4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D7027-E700-7E5E-4CAF-7224EF0C70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20CB-777A-E903-27B9-CDB16677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1757-4CC0-E10F-C86D-5A3B342C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A27E-B584-3CF4-EE09-E1827220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ED7E4-A8C4-F181-0185-5CCDF309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6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B7568-8344-D237-D7A1-A7E245ED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71982-9973-1925-3343-A25A2AE9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417C-53F4-0CA1-BE3B-6C3BA080B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9724F-BC60-FD46-A061-A0974E186EE3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8831-B101-5489-B85F-719895F22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DAF4-C62D-DEC4-969A-BE21ECD5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AFBC2-2217-8C47-BD78-889F15876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vvelga@memph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kaggle/kaggle-survey-20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zH1ovd4Ots&amp;list=PLoROMvodv4rNH7qL6-efu_q2_bPuy0adh" TargetMode="External"/><Relationship Id="rId2" Type="http://schemas.openxmlformats.org/officeDocument/2006/relationships/hyperlink" Target="https://www.youtube.com/watch?v=nKW8Ndu7Mj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COMP 7745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144DB4-CE38-65DF-58CC-D5F59EECC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14" y="511478"/>
            <a:ext cx="9153686" cy="61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80C17-78E8-A458-FCEE-92CC8F96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71115"/>
            <a:ext cx="8579757" cy="6363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8ECE96-5D83-2BE2-6FCE-55C06571A074}"/>
              </a:ext>
            </a:extLst>
          </p:cNvPr>
          <p:cNvSpPr txBox="1"/>
          <p:nvPr/>
        </p:nvSpPr>
        <p:spPr>
          <a:xfrm>
            <a:off x="5399315" y="5617028"/>
            <a:ext cx="50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HcqpanDadyQ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9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926A-CDAD-095D-A6F5-200A912B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ML Systems</a:t>
            </a:r>
          </a:p>
        </p:txBody>
      </p:sp>
      <p:pic>
        <p:nvPicPr>
          <p:cNvPr id="4" name="Picture 3" descr="A person with a face grid&#10;&#10;Description automatically generated">
            <a:extLst>
              <a:ext uri="{FF2B5EF4-FFF2-40B4-BE49-F238E27FC236}">
                <a16:creationId xmlns:a16="http://schemas.microsoft.com/office/drawing/2014/main" id="{DB77CC46-01B6-4FAC-D979-D12AC511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8" y="2837195"/>
            <a:ext cx="22352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6848E7-89CA-0D21-9924-78D41AF69A15}"/>
              </a:ext>
            </a:extLst>
          </p:cNvPr>
          <p:cNvSpPr txBox="1"/>
          <p:nvPr/>
        </p:nvSpPr>
        <p:spPr>
          <a:xfrm>
            <a:off x="313221" y="2011686"/>
            <a:ext cx="2872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Facial Recognition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C9A20-7860-EFF4-561E-D0E74CA27948}"/>
              </a:ext>
            </a:extLst>
          </p:cNvPr>
          <p:cNvSpPr txBox="1"/>
          <p:nvPr/>
        </p:nvSpPr>
        <p:spPr>
          <a:xfrm>
            <a:off x="3761271" y="1758142"/>
            <a:ext cx="347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Handwritten Digit Recognition</a:t>
            </a:r>
          </a:p>
        </p:txBody>
      </p:sp>
      <p:pic>
        <p:nvPicPr>
          <p:cNvPr id="10" name="Picture 9" descr="A close-up of numbers&#10;&#10;Description automatically generated">
            <a:extLst>
              <a:ext uri="{FF2B5EF4-FFF2-40B4-BE49-F238E27FC236}">
                <a16:creationId xmlns:a16="http://schemas.microsoft.com/office/drawing/2014/main" id="{44D1F7FC-8DE6-8F8D-1BF6-7C5D4B55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871" y="2849895"/>
            <a:ext cx="3962400" cy="3035300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72CC07E9-E8CE-BFFC-DCBF-4BB255800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817" y="3695700"/>
            <a:ext cx="3870401" cy="20297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CF9A72-E52D-46D5-5419-E805F66EC431}"/>
              </a:ext>
            </a:extLst>
          </p:cNvPr>
          <p:cNvSpPr txBox="1"/>
          <p:nvPr/>
        </p:nvSpPr>
        <p:spPr>
          <a:xfrm>
            <a:off x="8079817" y="1796242"/>
            <a:ext cx="3477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Sentiment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2493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284C2D-6423-4A3D-1C62-A0282B74D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04630"/>
            <a:ext cx="7772400" cy="52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8ABBC-23D9-0E23-CA1F-E681419F3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692322"/>
            <a:ext cx="7772400" cy="5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3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87363-286D-2877-87DA-A3A65018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687" y="511000"/>
            <a:ext cx="7781333" cy="5836000"/>
          </a:xfrm>
        </p:spPr>
      </p:pic>
    </p:spTree>
    <p:extLst>
      <p:ext uri="{BB962C8B-B14F-4D97-AF65-F5344CB8AC3E}">
        <p14:creationId xmlns:p14="http://schemas.microsoft.com/office/powerpoint/2010/main" val="1284992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884E-38F2-DB57-FB7A-8F1A3DD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Rule-based </a:t>
            </a:r>
            <a:r>
              <a:rPr lang="en-US" b="1" dirty="0"/>
              <a:t>system Vs </a:t>
            </a:r>
            <a:r>
              <a:rPr lang="en-US" b="1" dirty="0">
                <a:solidFill>
                  <a:srgbClr val="7030A0"/>
                </a:solidFill>
              </a:rPr>
              <a:t>Learning-based </a:t>
            </a:r>
            <a:r>
              <a:rPr lang="en-US" b="1" dirty="0"/>
              <a:t>System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69AA-9C73-EE22-4F98-BCB87498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482725"/>
            <a:ext cx="10515600" cy="517525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Rule-Based Systems: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perates based on a set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predefined rules.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Rules are </a:t>
            </a: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programmed 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describe how the system should make decisions or take actions in various situations.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Rule-based systems rely on a knowledge base of if-then rules, where the "if" part represents the </a:t>
            </a: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 or inputs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 "then" part represents the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or outputs.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ollow the rules in a deterministic manner and don't involve learning from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 a computer to learn </a:t>
            </a:r>
            <a:r>
              <a:rPr lang="en-US" sz="200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 using data 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interactions with an environment– without being </a:t>
            </a:r>
            <a:r>
              <a:rPr lang="en-US" sz="200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programmed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focuses on the development of computer programs that can adapt when exposed to new data 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www.youtube.com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watch?v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=_N2iIB_bLXA</a:t>
            </a:r>
          </a:p>
        </p:txBody>
      </p:sp>
    </p:spTree>
    <p:extLst>
      <p:ext uri="{BB962C8B-B14F-4D97-AF65-F5344CB8AC3E}">
        <p14:creationId xmlns:p14="http://schemas.microsoft.com/office/powerpoint/2010/main" val="314261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31C525C-B31D-FAFB-2667-70279DAC80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100133"/>
              </p:ext>
            </p:extLst>
          </p:nvPr>
        </p:nvGraphicFramePr>
        <p:xfrm>
          <a:off x="5191949" y="2825071"/>
          <a:ext cx="5554452" cy="396100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131698">
                  <a:extLst>
                    <a:ext uri="{9D8B030D-6E8A-4147-A177-3AD203B41FA5}">
                      <a16:colId xmlns:a16="http://schemas.microsoft.com/office/drawing/2014/main" val="653583469"/>
                    </a:ext>
                  </a:extLst>
                </a:gridCol>
                <a:gridCol w="1091273">
                  <a:extLst>
                    <a:ext uri="{9D8B030D-6E8A-4147-A177-3AD203B41FA5}">
                      <a16:colId xmlns:a16="http://schemas.microsoft.com/office/drawing/2014/main" val="2862477466"/>
                    </a:ext>
                  </a:extLst>
                </a:gridCol>
                <a:gridCol w="1129100">
                  <a:extLst>
                    <a:ext uri="{9D8B030D-6E8A-4147-A177-3AD203B41FA5}">
                      <a16:colId xmlns:a16="http://schemas.microsoft.com/office/drawing/2014/main" val="1605137293"/>
                    </a:ext>
                  </a:extLst>
                </a:gridCol>
                <a:gridCol w="1054130">
                  <a:extLst>
                    <a:ext uri="{9D8B030D-6E8A-4147-A177-3AD203B41FA5}">
                      <a16:colId xmlns:a16="http://schemas.microsoft.com/office/drawing/2014/main" val="2573558292"/>
                    </a:ext>
                  </a:extLst>
                </a:gridCol>
                <a:gridCol w="1148251">
                  <a:extLst>
                    <a:ext uri="{9D8B030D-6E8A-4147-A177-3AD203B41FA5}">
                      <a16:colId xmlns:a16="http://schemas.microsoft.com/office/drawing/2014/main" val="87863817"/>
                    </a:ext>
                  </a:extLst>
                </a:gridCol>
              </a:tblGrid>
              <a:tr h="563801">
                <a:tc>
                  <a:txBody>
                    <a:bodyPr/>
                    <a:lstStyle/>
                    <a:p>
                      <a:pPr fontAlgn="b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Sepal Length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Sepal Width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Petal Length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Petal Width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  <a:effectLst/>
                        </a:rPr>
                        <a:t>Species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099431"/>
                  </a:ext>
                </a:extLst>
              </a:tr>
              <a:tr h="305322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Iris-setosa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597567"/>
                  </a:ext>
                </a:extLst>
              </a:tr>
              <a:tr h="305322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4.9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Iris-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setosa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27143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4.7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1.4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Iris-versicolor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76714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6.4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3.2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Iris-versicolor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418094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6.3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3.3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Iris-virginica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592441"/>
                  </a:ext>
                </a:extLst>
              </a:tr>
              <a:tr h="469808"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5.8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2.7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5.1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Iris-virginica</a:t>
                      </a:r>
                    </a:p>
                  </a:txBody>
                  <a:tcPr marL="154388" marR="154388" marT="105487" marB="7719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8437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092A87-8819-0267-58EA-CE9CEFABADA3}"/>
              </a:ext>
            </a:extLst>
          </p:cNvPr>
          <p:cNvSpPr txBox="1"/>
          <p:nvPr/>
        </p:nvSpPr>
        <p:spPr>
          <a:xfrm>
            <a:off x="292579" y="3371393"/>
            <a:ext cx="248602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Dataset: Iris Flower Classification:</a:t>
            </a:r>
          </a:p>
          <a:p>
            <a:pPr algn="l"/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goal is to classify iris flowers into </a:t>
            </a:r>
            <a:r>
              <a:rPr lang="en-US" sz="1600" b="0" i="0" u="none" strike="noStrike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species 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</a:t>
            </a: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features: sepal length, sepal width, petal length, and petal width.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AF6D35-5727-42D7-9768-DFC10428C21F}"/>
              </a:ext>
            </a:extLst>
          </p:cNvPr>
          <p:cNvCxnSpPr>
            <a:cxnSpLocks/>
          </p:cNvCxnSpPr>
          <p:nvPr/>
        </p:nvCxnSpPr>
        <p:spPr>
          <a:xfrm flipH="1">
            <a:off x="10656408" y="3614663"/>
            <a:ext cx="530705" cy="715592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8B20E1-52F9-99AC-83E8-F24DAFCB5553}"/>
              </a:ext>
            </a:extLst>
          </p:cNvPr>
          <p:cNvSpPr/>
          <p:nvPr/>
        </p:nvSpPr>
        <p:spPr>
          <a:xfrm>
            <a:off x="5191948" y="2786800"/>
            <a:ext cx="4137789" cy="389943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7D9D7-6DD1-73DE-9AE5-78B2E4DFF441}"/>
              </a:ext>
            </a:extLst>
          </p:cNvPr>
          <p:cNvCxnSpPr>
            <a:cxnSpLocks/>
          </p:cNvCxnSpPr>
          <p:nvPr/>
        </p:nvCxnSpPr>
        <p:spPr>
          <a:xfrm>
            <a:off x="4003909" y="3771343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361E3C-6632-3654-D9E3-7634D919F66A}"/>
              </a:ext>
            </a:extLst>
          </p:cNvPr>
          <p:cNvCxnSpPr>
            <a:cxnSpLocks/>
          </p:cNvCxnSpPr>
          <p:nvPr/>
        </p:nvCxnSpPr>
        <p:spPr>
          <a:xfrm>
            <a:off x="4003908" y="4202713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2B9E39-5CC6-3385-D90B-07CE6F65C36C}"/>
              </a:ext>
            </a:extLst>
          </p:cNvPr>
          <p:cNvCxnSpPr>
            <a:cxnSpLocks/>
          </p:cNvCxnSpPr>
          <p:nvPr/>
        </p:nvCxnSpPr>
        <p:spPr>
          <a:xfrm>
            <a:off x="4003905" y="4736517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B78FDB-5C33-0A05-4EF6-CD64E2D0887E}"/>
              </a:ext>
            </a:extLst>
          </p:cNvPr>
          <p:cNvCxnSpPr>
            <a:cxnSpLocks/>
          </p:cNvCxnSpPr>
          <p:nvPr/>
        </p:nvCxnSpPr>
        <p:spPr>
          <a:xfrm>
            <a:off x="4003905" y="5364566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50B80A-F72B-53D6-B242-7231B8CBF0CE}"/>
              </a:ext>
            </a:extLst>
          </p:cNvPr>
          <p:cNvCxnSpPr>
            <a:cxnSpLocks/>
          </p:cNvCxnSpPr>
          <p:nvPr/>
        </p:nvCxnSpPr>
        <p:spPr>
          <a:xfrm>
            <a:off x="4003905" y="5923280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7920B2-2EE2-7E17-5629-C12E26BE5EBC}"/>
              </a:ext>
            </a:extLst>
          </p:cNvPr>
          <p:cNvCxnSpPr>
            <a:cxnSpLocks/>
          </p:cNvCxnSpPr>
          <p:nvPr/>
        </p:nvCxnSpPr>
        <p:spPr>
          <a:xfrm>
            <a:off x="4003905" y="6417294"/>
            <a:ext cx="924347" cy="0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3507CBB-D6E3-16D6-4DCD-F3CB5BBF84E7}"/>
              </a:ext>
            </a:extLst>
          </p:cNvPr>
          <p:cNvSpPr/>
          <p:nvPr/>
        </p:nvSpPr>
        <p:spPr>
          <a:xfrm>
            <a:off x="9419729" y="2544532"/>
            <a:ext cx="1236679" cy="4141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2D894-4606-6939-7EF8-31BE5AFEF536}"/>
              </a:ext>
            </a:extLst>
          </p:cNvPr>
          <p:cNvSpPr txBox="1"/>
          <p:nvPr/>
        </p:nvSpPr>
        <p:spPr>
          <a:xfrm>
            <a:off x="10804340" y="2544532"/>
            <a:ext cx="1236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</a:t>
            </a:r>
          </a:p>
          <a:p>
            <a:r>
              <a:rPr lang="en-US" b="1" dirty="0"/>
              <a:t>(class label)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8CCD324-6CF9-B898-CDA0-F561666B63C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206329" y="2359866"/>
            <a:ext cx="230235" cy="426934"/>
          </a:xfrm>
          <a:prstGeom prst="line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125FE3-4FD3-8E77-A0CF-77D2D99766E0}"/>
              </a:ext>
            </a:extLst>
          </p:cNvPr>
          <p:cNvSpPr txBox="1"/>
          <p:nvPr/>
        </p:nvSpPr>
        <p:spPr>
          <a:xfrm>
            <a:off x="7436564" y="2175200"/>
            <a:ext cx="139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47AA8-25EB-1C62-0C2D-7584380D7140}"/>
              </a:ext>
            </a:extLst>
          </p:cNvPr>
          <p:cNvSpPr txBox="1"/>
          <p:nvPr/>
        </p:nvSpPr>
        <p:spPr>
          <a:xfrm rot="16200000">
            <a:off x="2930057" y="5133620"/>
            <a:ext cx="9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4BD621-7814-3A6E-FDC9-D501C32C9916}"/>
                  </a:ext>
                </a:extLst>
              </p:cNvPr>
              <p:cNvSpPr txBox="1"/>
              <p:nvPr/>
            </p:nvSpPr>
            <p:spPr>
              <a:xfrm>
                <a:off x="602305" y="746560"/>
                <a:ext cx="1125987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  <a:effectLst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Typical input: 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A set of samples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,….,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 = number of samples </a:t>
                </a:r>
              </a:p>
              <a:p>
                <a:pPr marL="0" indent="0">
                  <a:buNone/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Each sample contains a </a:t>
                </a:r>
                <a:r>
                  <a:rPr lang="en-US" sz="1800" dirty="0"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list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 of features/attributes,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,….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𝑚</m:t>
                    </m:r>
                    <m:r>
                      <a:rPr lang="en-US" sz="1800" b="0" i="1" dirty="0" smtClean="0"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 number of features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Each sample has a target label (</a:t>
                </a:r>
                <a:r>
                  <a:rPr lang="en-US" sz="1800" dirty="0">
                    <a:solidFill>
                      <a:srgbClr val="C00000"/>
                    </a:solidFill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optional</a:t>
                </a:r>
                <a:r>
                  <a:rPr lang="en-US" sz="1800" dirty="0"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Tahoma" panose="020B0604030504040204" pitchFamily="34" charset="0"/>
                    <a:cs typeface="Calibri" panose="020F0502020204030204" pitchFamily="34" charset="0"/>
                  </a:rPr>
                  <a:t>For classification problem, it is a class label, while for the regression problem it is a continuous numeric value</a:t>
                </a:r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4BD621-7814-3A6E-FDC9-D501C32C9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05" y="746560"/>
                <a:ext cx="11259873" cy="1477328"/>
              </a:xfrm>
              <a:prstGeom prst="rect">
                <a:avLst/>
              </a:prstGeom>
              <a:blipFill>
                <a:blip r:embed="rId3"/>
                <a:stretch>
                  <a:fillRect l="-450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202C6A1-4A1E-D676-929E-57BF2AE2C3BC}"/>
              </a:ext>
            </a:extLst>
          </p:cNvPr>
          <p:cNvSpPr txBox="1"/>
          <p:nvPr/>
        </p:nvSpPr>
        <p:spPr>
          <a:xfrm>
            <a:off x="4787348" y="149915"/>
            <a:ext cx="3483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223478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8464" y="1410411"/>
            <a:ext cx="8239323" cy="495591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E009944-BFA2-97E8-44EA-41A0BC9C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3914" cy="53476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63AE8-FA26-9F78-75AF-588E051CB6E1}"/>
              </a:ext>
            </a:extLst>
          </p:cNvPr>
          <p:cNvSpPr txBox="1"/>
          <p:nvPr/>
        </p:nvSpPr>
        <p:spPr>
          <a:xfrm>
            <a:off x="6731045" y="5866367"/>
            <a:ext cx="479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=ukzFI9rgwfU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AB3C-BD60-4895-A2BE-69AF1B5F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99" y="350064"/>
            <a:ext cx="9034220" cy="52079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F969-5867-8568-F1EB-3182F312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612" y="1390910"/>
            <a:ext cx="10599296" cy="447024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earns how to map input data to corresponding output labels based on a set of samples (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samples), each having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	S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,….., </a:t>
            </a:r>
            <a:r>
              <a:rPr lang="en-US" sz="24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baseline="-250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 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S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,….., </a:t>
            </a:r>
            <a:r>
              <a:rPr lang="en-US" sz="24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baseline="-250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&gt;,  …,     S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f</a:t>
            </a:r>
            <a:r>
              <a:rPr lang="en-US" sz="2400" baseline="-25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,….., </a:t>
            </a:r>
            <a:r>
              <a:rPr lang="en-US" sz="24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400" baseline="-25000" dirty="0" err="1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endParaRPr lang="en-US" sz="24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upervised refers to the fact that the training process involves a teacher or supervisor who provides the algorithm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labeled examples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learn from. </a:t>
            </a: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labeled examples consist of input data and their corresponding correct output labels.</a:t>
            </a:r>
          </a:p>
          <a:p>
            <a:r>
              <a:rPr lang="en-US" sz="2400" b="1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set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samples with labels used in training process in machine learning model</a:t>
            </a:r>
          </a:p>
          <a:p>
            <a:r>
              <a:rPr lang="en-US" sz="2400" b="1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 set:  </a:t>
            </a:r>
            <a:r>
              <a:rPr lang="en-US" sz="24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new/unseen data , model predicts the target/class label of samples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1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10832-8612-73E8-A67B-A76C5416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50" y="463169"/>
            <a:ext cx="9493399" cy="6093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Salim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Sazzed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Visiting Assistant Professor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Office: TBA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Phone: 757-275-5573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Email: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ssazzed@</a:t>
            </a:r>
            <a:r>
              <a:rPr lang="en-US" alt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emphis.edu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TA: </a:t>
            </a:r>
            <a:r>
              <a:rPr lang="en-US" sz="200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Hong Shi (</a:t>
            </a:r>
            <a:r>
              <a:rPr lang="en-US" sz="2000" i="1" dirty="0" err="1">
                <a:solidFill>
                  <a:srgbClr val="2D3B4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hshi@memphis.edu</a:t>
            </a:r>
            <a:r>
              <a:rPr lang="en-US" sz="2000" i="1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sz="200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Venkat Narsimha Reddy </a:t>
            </a:r>
            <a:r>
              <a:rPr lang="en-US" sz="2000" dirty="0" err="1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Velga</a:t>
            </a:r>
            <a:r>
              <a:rPr lang="en-US" sz="200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i="1" dirty="0">
                <a:solidFill>
                  <a:srgbClr val="2D3B4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vvelga@memphis.edu</a:t>
            </a:r>
            <a:r>
              <a:rPr lang="en-US" sz="200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b="1" dirty="0">
              <a:solidFill>
                <a:srgbClr val="242424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hours: please 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interests: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learning, bioinformatics, computer vision, and natural language processing.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rgbClr val="0A7A9B"/>
              </a:solidFill>
              <a:latin typeface="MonotypeSort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page3image16893632">
            <a:extLst>
              <a:ext uri="{FF2B5EF4-FFF2-40B4-BE49-F238E27FC236}">
                <a16:creationId xmlns:a16="http://schemas.microsoft.com/office/drawing/2014/main" id="{2A97C9A6-C7B7-DE18-5B9D-D91846DF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8387"/>
            <a:ext cx="85344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746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6779-1BA7-F841-9A00-C2E0FC2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538"/>
            <a:ext cx="10515600" cy="839180"/>
          </a:xfrm>
        </p:spPr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6A39A-C4B5-2049-9DD7-7FFB8E661F81}"/>
              </a:ext>
            </a:extLst>
          </p:cNvPr>
          <p:cNvSpPr txBox="1"/>
          <p:nvPr/>
        </p:nvSpPr>
        <p:spPr>
          <a:xfrm>
            <a:off x="295309" y="6410346"/>
            <a:ext cx="259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by Dr. Kilian Weinberger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10FFBB-561B-9D4D-8762-57DE185F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2" y="3330370"/>
            <a:ext cx="2550972" cy="25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C9C0-ED1B-4E4A-B401-99A0317DCA0B}"/>
              </a:ext>
            </a:extLst>
          </p:cNvPr>
          <p:cNvSpPr txBox="1"/>
          <p:nvPr/>
        </p:nvSpPr>
        <p:spPr>
          <a:xfrm>
            <a:off x="892858" y="3574864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8CC318A-6DCF-1B4E-A5EB-8E51AB8507F3}"/>
              </a:ext>
            </a:extLst>
          </p:cNvPr>
          <p:cNvSpPr/>
          <p:nvPr/>
        </p:nvSpPr>
        <p:spPr>
          <a:xfrm>
            <a:off x="1900606" y="3680336"/>
            <a:ext cx="96135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10408-412F-2A47-9400-011C3BFCA999}"/>
              </a:ext>
            </a:extLst>
          </p:cNvPr>
          <p:cNvSpPr txBox="1"/>
          <p:nvPr/>
        </p:nvSpPr>
        <p:spPr>
          <a:xfrm>
            <a:off x="5181973" y="4548462"/>
            <a:ext cx="16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E18B57-3992-6E4A-BCE1-B433EF1073B5}"/>
              </a:ext>
            </a:extLst>
          </p:cNvPr>
          <p:cNvSpPr/>
          <p:nvPr/>
        </p:nvSpPr>
        <p:spPr>
          <a:xfrm>
            <a:off x="5241345" y="4239204"/>
            <a:ext cx="1565614" cy="3693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E27110E-8742-FF4B-973E-9BFCDB97DBD9}"/>
              </a:ext>
            </a:extLst>
          </p:cNvPr>
          <p:cNvSpPr/>
          <p:nvPr/>
        </p:nvSpPr>
        <p:spPr>
          <a:xfrm>
            <a:off x="1900606" y="5111900"/>
            <a:ext cx="961354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3789E-DC6C-7E40-B21B-30F44CA1E039}"/>
              </a:ext>
            </a:extLst>
          </p:cNvPr>
          <p:cNvSpPr txBox="1"/>
          <p:nvPr/>
        </p:nvSpPr>
        <p:spPr>
          <a:xfrm>
            <a:off x="472101" y="5004179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DC27101-9634-0A42-89EB-ADB43330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78" y="2640473"/>
            <a:ext cx="2550972" cy="25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CDA6E2-4D2A-F94A-8E03-BB254B3D31A3}"/>
              </a:ext>
            </a:extLst>
          </p:cNvPr>
          <p:cNvSpPr txBox="1"/>
          <p:nvPr/>
        </p:nvSpPr>
        <p:spPr>
          <a:xfrm>
            <a:off x="5021809" y="2624158"/>
            <a:ext cx="1230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5A39ECB-1E2F-1747-A34B-96CC3490962C}"/>
              </a:ext>
            </a:extLst>
          </p:cNvPr>
          <p:cNvSpPr/>
          <p:nvPr/>
        </p:nvSpPr>
        <p:spPr>
          <a:xfrm>
            <a:off x="6049754" y="2978101"/>
            <a:ext cx="7349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3D7F50B-28D7-584D-B9EE-F18CE5BA4945}"/>
              </a:ext>
            </a:extLst>
          </p:cNvPr>
          <p:cNvSpPr/>
          <p:nvPr/>
        </p:nvSpPr>
        <p:spPr>
          <a:xfrm>
            <a:off x="9188325" y="3680336"/>
            <a:ext cx="70884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F7EF5-0DA5-4F47-B9A5-2431E6C3C0E4}"/>
              </a:ext>
            </a:extLst>
          </p:cNvPr>
          <p:cNvSpPr txBox="1"/>
          <p:nvPr/>
        </p:nvSpPr>
        <p:spPr>
          <a:xfrm>
            <a:off x="10015330" y="3572614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86D61-94ED-E24E-9422-9AC45276F5C7}"/>
              </a:ext>
            </a:extLst>
          </p:cNvPr>
          <p:cNvSpPr txBox="1"/>
          <p:nvPr/>
        </p:nvSpPr>
        <p:spPr>
          <a:xfrm>
            <a:off x="3284232" y="2481093"/>
            <a:ext cx="150695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DA9EE-7B8B-C748-8A2C-34B140C31666}"/>
              </a:ext>
            </a:extLst>
          </p:cNvPr>
          <p:cNvSpPr txBox="1"/>
          <p:nvPr/>
        </p:nvSpPr>
        <p:spPr>
          <a:xfrm>
            <a:off x="7298151" y="1842626"/>
            <a:ext cx="13506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217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136" y="128587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Supervised</a:t>
            </a:r>
            <a:r>
              <a:rPr spc="-10" dirty="0"/>
              <a:t> </a:t>
            </a:r>
            <a:r>
              <a:rPr dirty="0"/>
              <a:t>Learning:</a:t>
            </a:r>
            <a:r>
              <a:rPr spc="-10" dirty="0"/>
              <a:t> Regression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414" y="1135797"/>
            <a:ext cx="6187846" cy="5436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BD3A68-3204-DD74-E7DE-8E5EC527D93A}"/>
              </a:ext>
            </a:extLst>
          </p:cNvPr>
          <p:cNvSpPr txBox="1"/>
          <p:nvPr/>
        </p:nvSpPr>
        <p:spPr>
          <a:xfrm>
            <a:off x="585789" y="1628775"/>
            <a:ext cx="47434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models the relationship between a </a:t>
            </a: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dependent variable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or more independent variables.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37415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understand </a:t>
            </a:r>
            <a:r>
              <a:rPr lang="en-US" sz="2000" i="0" u="none" strike="noStrike" dirty="0">
                <a:solidFill>
                  <a:schemeClr val="accent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changes in the independent variables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are associated with </a:t>
            </a: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changes in the dependent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7415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egression helps us predict or estimate the value of the dependent variable based on the values of the independent variables.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44" y="685112"/>
            <a:ext cx="8247089" cy="597599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31775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Supervised</a:t>
            </a:r>
            <a:r>
              <a:rPr sz="3800" spc="-55" dirty="0"/>
              <a:t> </a:t>
            </a:r>
            <a:r>
              <a:rPr sz="3800" dirty="0"/>
              <a:t>Learning:</a:t>
            </a:r>
            <a:r>
              <a:rPr sz="3800" spc="-40" dirty="0"/>
              <a:t> </a:t>
            </a:r>
            <a:r>
              <a:rPr sz="3800" spc="-10" dirty="0"/>
              <a:t>Classification</a:t>
            </a:r>
            <a:endParaRPr sz="3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1293" y="1634247"/>
            <a:ext cx="7162904" cy="52237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EA6F-6296-51CB-9B37-153A14D2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753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(Another example)</a:t>
            </a:r>
            <a:b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59F3-7AB9-DFE6-97DD-D2113ECDA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99085" cy="3435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ArialMT"/>
              </a:rPr>
              <a:t>Given a collection of examples (</a:t>
            </a:r>
            <a:r>
              <a:rPr lang="en-US" sz="1800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lang="en-US" sz="1800" dirty="0">
                <a:effectLst/>
                <a:latin typeface="ArialMT"/>
              </a:rPr>
              <a:t>) 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ArialMT"/>
              </a:rPr>
              <a:t>Each example contains a set of </a:t>
            </a:r>
            <a:r>
              <a:rPr lang="en-US" sz="1800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features (independent variables)</a:t>
            </a:r>
            <a:r>
              <a:rPr lang="en-US" sz="1800" dirty="0">
                <a:effectLst/>
                <a:latin typeface="ArialMT"/>
              </a:rPr>
              <a:t>, and a supervision label that serves the </a:t>
            </a:r>
            <a:r>
              <a:rPr lang="en-US" sz="1800" dirty="0">
                <a:solidFill>
                  <a:srgbClr val="D300D3"/>
                </a:solidFill>
                <a:effectLst/>
                <a:latin typeface="ArialMT"/>
              </a:rPr>
              <a:t>target </a:t>
            </a:r>
            <a:r>
              <a:rPr lang="en-US" sz="1800" dirty="0">
                <a:effectLst/>
                <a:latin typeface="ArialMT"/>
              </a:rPr>
              <a:t>or </a:t>
            </a:r>
            <a:r>
              <a:rPr lang="en-US" sz="1800" dirty="0">
                <a:solidFill>
                  <a:srgbClr val="D300D3"/>
                </a:solidFill>
                <a:effectLst/>
                <a:latin typeface="ArialMT"/>
              </a:rPr>
              <a:t>dependent variable</a:t>
            </a:r>
            <a:r>
              <a:rPr lang="en-US" sz="1800" dirty="0">
                <a:effectLst/>
                <a:latin typeface="ArialMT"/>
              </a:rPr>
              <a:t>.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C3C8105-4C28-F601-2E2C-F25B1145D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663" y="1414295"/>
            <a:ext cx="7059991" cy="38472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A9DB01-D318-E206-BE45-310D6D687AF3}"/>
              </a:ext>
            </a:extLst>
          </p:cNvPr>
          <p:cNvSpPr txBox="1"/>
          <p:nvPr/>
        </p:nvSpPr>
        <p:spPr>
          <a:xfrm>
            <a:off x="1116765" y="5715298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</a:rPr>
              <a:t>Supervised learning goal</a:t>
            </a:r>
            <a:r>
              <a:rPr lang="en-US" sz="1800" dirty="0">
                <a:effectLst/>
                <a:latin typeface="ArialMT"/>
              </a:rPr>
              <a:t>: find a </a:t>
            </a:r>
            <a:r>
              <a:rPr lang="en-US" sz="1800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lang="en-US" sz="1800" i="1" dirty="0">
                <a:effectLst/>
                <a:latin typeface="Arial" panose="020B0604020202020204" pitchFamily="34" charset="0"/>
              </a:rPr>
              <a:t>or a </a:t>
            </a:r>
            <a:r>
              <a:rPr lang="en-US" sz="1800" i="1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mapping </a:t>
            </a:r>
            <a:r>
              <a:rPr lang="en-US" sz="1800" dirty="0">
                <a:effectLst/>
                <a:latin typeface="ArialMT"/>
              </a:rPr>
              <a:t>that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ArialMT"/>
              </a:rPr>
              <a:t>best maps from the features to the target.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0093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ADF-FB12-B97B-EEED-C730F42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855" y="148353"/>
            <a:ext cx="6087894" cy="1325563"/>
          </a:xfrm>
        </p:spPr>
        <p:txBody>
          <a:bodyPr/>
          <a:lstStyle/>
          <a:p>
            <a:r>
              <a:rPr lang="en-US" b="1" dirty="0"/>
              <a:t>Unsupervised Learning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2DD99C-6F9D-21F8-19E9-D5F1602AE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38" y="1473916"/>
            <a:ext cx="5001098" cy="5018959"/>
          </a:xfrm>
        </p:spPr>
      </p:pic>
    </p:spTree>
    <p:extLst>
      <p:ext uri="{BB962C8B-B14F-4D97-AF65-F5344CB8AC3E}">
        <p14:creationId xmlns:p14="http://schemas.microsoft.com/office/powerpoint/2010/main" val="1139579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E13C-BB6D-ADA7-EC2D-78510397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127"/>
          </a:xfrm>
        </p:spPr>
        <p:txBody>
          <a:bodyPr/>
          <a:lstStyle/>
          <a:p>
            <a:r>
              <a:rPr lang="en-US" b="1" dirty="0"/>
              <a:t>Unsupervised 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E11E4C-9D22-557A-9824-AD729B04F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518" y="1540812"/>
            <a:ext cx="7866964" cy="515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71A9-2E2E-8004-80B6-A8E8614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practice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5BD1-4B02-A586-E02E-0B78CBC4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data about the size of houses on the real estate market, try to predict their price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A7A9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  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 collection of 10,000 patients, find a way to automatically group them into subgroups that are similar by different variables, such as lifespan, location, race, </a:t>
            </a:r>
            <a:r>
              <a:rPr lang="en-US" sz="20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A7A9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  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a picture of a face, predict which person’s face it is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A7A9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  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a patient with a tumor, predict whether the tumor is 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 or benign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A7A9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●  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Given a recoding of sound recorded from a party, try to identify if the sound comes from one source, or different sources, and try to segment the different sources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408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506-72E2-1972-D628-2D044DC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pPr algn="ctr"/>
            <a:r>
              <a:rPr lang="en-US" b="1" dirty="0"/>
              <a:t>Self-Supervised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70F6-FE2C-90A7-DCAA-199D734AB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annotation is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costly process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20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time-consuming and expensive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Usually, a lot more unlabeled data available than labeled</a:t>
            </a:r>
          </a:p>
          <a:p>
            <a:pPr marL="0" indent="0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we utilize some unlabeled data in learning process ?</a:t>
            </a:r>
          </a:p>
          <a:p>
            <a:pPr lvl="1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reduction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lot more data</a:t>
            </a:r>
          </a:p>
          <a:p>
            <a:pPr lvl="1"/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Limitation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00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uality and diversity of the unlabeled data  (e.g., </a:t>
            </a:r>
            <a:r>
              <a:rPr lang="en-US" sz="2000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Propagation of Errors</a:t>
            </a:r>
            <a:r>
              <a:rPr lang="en-US" sz="200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76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2463-96D1-3B10-C98E-4F5CD600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5"/>
            <a:ext cx="10515600" cy="1035050"/>
          </a:xfrm>
        </p:spPr>
        <p:txBody>
          <a:bodyPr/>
          <a:lstStyle/>
          <a:p>
            <a:pPr algn="ctr"/>
            <a:r>
              <a:rPr lang="en-US" b="1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8996-FFF7-FC9D-8960-69AC2D8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325"/>
            <a:ext cx="10515600" cy="46053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a set </a:t>
            </a:r>
            <a:r>
              <a:rPr lang="en-US" sz="24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labeled data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400" i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4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unlabeled data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(from the same distribution)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Self-Training (a simple algorithm)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a supervised model on labeled data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on unlabeled data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the most confidently classified members 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2ED0-63A8-BF64-6C29-2ECFC43A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42" y="3663104"/>
            <a:ext cx="7772400" cy="2755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07874-9114-80A0-CD48-D62B3F9AB24D}"/>
              </a:ext>
            </a:extLst>
          </p:cNvPr>
          <p:cNvSpPr txBox="1"/>
          <p:nvPr/>
        </p:nvSpPr>
        <p:spPr>
          <a:xfrm>
            <a:off x="557939" y="6418773"/>
            <a:ext cx="448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Stanford CS329, Fall-2021</a:t>
            </a:r>
          </a:p>
        </p:txBody>
      </p:sp>
    </p:spTree>
    <p:extLst>
      <p:ext uri="{BB962C8B-B14F-4D97-AF65-F5344CB8AC3E}">
        <p14:creationId xmlns:p14="http://schemas.microsoft.com/office/powerpoint/2010/main" val="51398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4210-0F8C-23C0-FAAF-6C143EE9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61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Another approach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E6EF-4B8B-927D-BE45-80A06E397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116"/>
            <a:ext cx="10515600" cy="4351338"/>
          </a:xfrm>
        </p:spPr>
        <p:txBody>
          <a:bodyPr/>
          <a:lstStyle/>
          <a:p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 rule-based system when only unlabeled data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available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 </a:t>
            </a:r>
            <a:r>
              <a:rPr lang="en-US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pseudo-labels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applying some domain-specific rules (high confidences predictions) on </a:t>
            </a:r>
            <a:r>
              <a:rPr lang="en-US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a supervised model utilizing pseudo-labeled (PL) data 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on other unlabeled data and add them to training set</a:t>
            </a:r>
          </a:p>
          <a:p>
            <a:pPr lvl="1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the model again and apply on a new set of unseen data</a:t>
            </a: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6CB6-5B4D-93D0-A775-78325408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u="sng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 requirements</a:t>
            </a:r>
            <a:endParaRPr lang="en-US" sz="28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97BD-6A9B-C6EC-9F7A-ECE9132E4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655"/>
            <a:ext cx="506650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Linear Algebra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and Matrix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 Products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Eigenvector  and eigenvalue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Statistics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Mean, Variance, etc.</a:t>
            </a:r>
          </a:p>
          <a:p>
            <a:pPr lvl="1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background with python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graph of percentages&#10;&#10;Description automatically generated">
            <a:extLst>
              <a:ext uri="{FF2B5EF4-FFF2-40B4-BE49-F238E27FC236}">
                <a16:creationId xmlns:a16="http://schemas.microsoft.com/office/drawing/2014/main" id="{E4DD45AE-D890-BA8E-499D-A26CC3C73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068" y="912789"/>
            <a:ext cx="5449093" cy="3433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0E36D-4C47-A3EC-BA44-2B98E9F75313}"/>
              </a:ext>
            </a:extLst>
          </p:cNvPr>
          <p:cNvSpPr txBox="1"/>
          <p:nvPr/>
        </p:nvSpPr>
        <p:spPr>
          <a:xfrm>
            <a:off x="6806690" y="4893989"/>
            <a:ext cx="5152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A0A0A"/>
                </a:solidFill>
                <a:effectLst/>
                <a:latin typeface="Helvetica" pitchFamily="2" charset="0"/>
              </a:rPr>
              <a:t>Note: Data are from the </a:t>
            </a:r>
            <a:r>
              <a:rPr lang="en-US" b="0" i="0" u="none" strike="noStrike" dirty="0">
                <a:solidFill>
                  <a:srgbClr val="257799"/>
                </a:solidFill>
                <a:effectLst/>
                <a:latin typeface="Helvetica" pitchFamily="2" charset="0"/>
                <a:hlinkClick r:id="rId3"/>
              </a:rPr>
              <a:t>2018 Kaggle Machine Learning and Data Science Survey</a:t>
            </a:r>
            <a:r>
              <a:rPr lang="en-US" b="0" i="0" u="none" strike="noStrike" dirty="0">
                <a:solidFill>
                  <a:srgbClr val="0A0A0A"/>
                </a:solidFill>
                <a:effectLst/>
                <a:latin typeface="Helvetica" pitchFamily="2" charset="0"/>
              </a:rPr>
              <a:t>. A total of 18,827 respondents answered the question. (source: https://c3.ai/)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76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42FC-CC80-1706-D919-BC6A4A577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5356-789F-E8E8-2FF4-6FFA9DE0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Learning: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from data -&gt;  Performs Prediction/Estimation/Grouping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Machine Learning: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mapping between input data and corresponding label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Perform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prediction/estimation. </a:t>
            </a:r>
            <a:endParaRPr lang="en-US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Machine Learning</a:t>
            </a:r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Target </a:t>
            </a:r>
            <a:r>
              <a:rPr lang="en-US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label.  Find patterns in input data to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 them </a:t>
            </a:r>
          </a:p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Self-supervised learning:  </a:t>
            </a: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 to create additional labeled data from labeled/unlabeled data</a:t>
            </a:r>
          </a:p>
        </p:txBody>
      </p:sp>
    </p:spTree>
    <p:extLst>
      <p:ext uri="{BB962C8B-B14F-4D97-AF65-F5344CB8AC3E}">
        <p14:creationId xmlns:p14="http://schemas.microsoft.com/office/powerpoint/2010/main" val="1957054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BD92-7828-79F6-9764-9BD1A9E3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/>
          </a:bodyPr>
          <a:lstStyle/>
          <a:p>
            <a:r>
              <a:rPr lang="en-US" sz="3200" b="1" dirty="0"/>
              <a:t>Useful Videos: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B9CB-46F0-3B69-9F95-1BDC1BE8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https://www.youtube.com/watch?v=nKW8Ndu7Mjw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https://www.youtube.com/watch?v=KzH1ovd4Ots&amp;list=PLoROMvodv4rNH7qL6-efu_q2_bPuy0adh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97432-122F-8B4D-33C1-D2B98C552710}"/>
              </a:ext>
            </a:extLst>
          </p:cNvPr>
          <p:cNvSpPr txBox="1"/>
          <p:nvPr/>
        </p:nvSpPr>
        <p:spPr>
          <a:xfrm>
            <a:off x="1191717" y="885138"/>
            <a:ext cx="98710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Objectives: </a:t>
            </a:r>
          </a:p>
          <a:p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Master basic concepts of machine learning, such as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representation,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kinds of learning problems,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modalities, transformation, overfitting/underfitting, bias, noise, incomplete data, etc.</a:t>
            </a: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 ML Algorithms:  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 the foundations of some commonly-used machine learning methods and algorithms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informed of the state of the art (SOTA) algorithms in the field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familiar enough with some machine learning methods in solving practical problems </a:t>
            </a:r>
          </a:p>
          <a:p>
            <a:pPr marL="0" indent="0">
              <a:buNone/>
            </a:pPr>
            <a:endParaRPr lang="en-US" sz="2400" dirty="0">
              <a:solidFill>
                <a:srgbClr val="0A7A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 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slides</a:t>
            </a:r>
            <a:r>
              <a:rPr lang="en-US" sz="24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en-US" sz="24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ouTube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videos, Online blogs.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b="1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rading: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omework assignments, paper reviews, several exams and final exams, and a term project. </a:t>
            </a:r>
          </a:p>
        </p:txBody>
      </p:sp>
    </p:spTree>
    <p:extLst>
      <p:ext uri="{BB962C8B-B14F-4D97-AF65-F5344CB8AC3E}">
        <p14:creationId xmlns:p14="http://schemas.microsoft.com/office/powerpoint/2010/main" val="2143437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1D08B-EE1E-F5BD-FD8B-C6B79C5D6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431" y="861667"/>
            <a:ext cx="9088681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A444DD-4376-A821-A039-28F67BB8720E}"/>
              </a:ext>
            </a:extLst>
          </p:cNvPr>
          <p:cNvSpPr txBox="1"/>
          <p:nvPr/>
        </p:nvSpPr>
        <p:spPr>
          <a:xfrm>
            <a:off x="1599125" y="444321"/>
            <a:ext cx="934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Policy (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subject to change</a:t>
            </a: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0EF57-AF3B-444B-C14E-E12E315C2D80}"/>
              </a:ext>
            </a:extLst>
          </p:cNvPr>
          <p:cNvSpPr txBox="1"/>
          <p:nvPr/>
        </p:nvSpPr>
        <p:spPr>
          <a:xfrm>
            <a:off x="2166102" y="1360250"/>
            <a:ext cx="825424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Assignments (2-3): </a:t>
            </a:r>
            <a:r>
              <a:rPr lang="en-US" sz="2800" dirty="0">
                <a:solidFill>
                  <a:srgbClr val="7030A0"/>
                </a:solidFill>
              </a:rPr>
              <a:t>10%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Monthly Exams (3)</a:t>
            </a:r>
            <a:r>
              <a:rPr lang="en-US" sz="2800" dirty="0">
                <a:solidFill>
                  <a:srgbClr val="7030A0"/>
                </a:solidFill>
              </a:rPr>
              <a:t>: 30% </a:t>
            </a:r>
            <a:r>
              <a:rPr lang="en-US" sz="2800" dirty="0"/>
              <a:t>( best to worst: 15% (1st) , 10% (2nd),  5% (3rd)).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Final Exams (1): </a:t>
            </a:r>
            <a:r>
              <a:rPr lang="en-US" sz="2800" dirty="0">
                <a:solidFill>
                  <a:srgbClr val="7030A0"/>
                </a:solidFill>
              </a:rPr>
              <a:t>20%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Paper Presentation (1):  </a:t>
            </a:r>
            <a:r>
              <a:rPr lang="en-US" sz="2800" dirty="0">
                <a:solidFill>
                  <a:srgbClr val="7030A0"/>
                </a:solidFill>
              </a:rPr>
              <a:t>10%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Project (1): </a:t>
            </a:r>
            <a:r>
              <a:rPr lang="en-US" sz="2800" dirty="0">
                <a:solidFill>
                  <a:srgbClr val="7030A0"/>
                </a:solidFill>
              </a:rPr>
              <a:t>30%</a:t>
            </a:r>
            <a:endParaRPr lang="en-US" sz="28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Bonus credit:  </a:t>
            </a:r>
            <a:r>
              <a:rPr lang="en-US" sz="2800" dirty="0">
                <a:solidFill>
                  <a:srgbClr val="7030A0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21679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7C2E81-52F8-D87A-CA8F-8B07D8C3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88" y="406105"/>
            <a:ext cx="8456376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3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30AB-5A1F-7B83-4C75-4AEE37EEC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49" y="929164"/>
            <a:ext cx="11033502" cy="5736614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 of machine learning problems, basic concepts, review of basics of probability, basics of linear algebra.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Supervised learning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 (linear regression, overfitting, ridge regression, LASSO, gradient descent, stochastic gradient descent)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(logistic regression , decision tree,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upport vector machine </a:t>
            </a:r>
          </a:p>
          <a:p>
            <a:pPr marL="457200" lvl="1" indent="0">
              <a:buNone/>
            </a:pP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k-nearest neighbor, ensemble learning, etc.)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 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evaluation (F1 score, ROC curve, etc.)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Unsupervised learning</a:t>
            </a:r>
            <a:b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analysis (k-means, hierarchical clustering, DBSCAN, etc.)</a:t>
            </a:r>
            <a:b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 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 Reduction (PCA, CCA, etc.)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Neural networks and Deep learning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hallow multilayer perceptron and back propagation algorithm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A7A9B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–  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Deep learning (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Convolution Neural Network (CNN))</a:t>
            </a:r>
            <a:endParaRPr lang="en-US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8E9BD-5D10-0A0E-C04C-65E5AF7B07A1}"/>
              </a:ext>
            </a:extLst>
          </p:cNvPr>
          <p:cNvSpPr txBox="1"/>
          <p:nvPr/>
        </p:nvSpPr>
        <p:spPr>
          <a:xfrm>
            <a:off x="295759" y="192222"/>
            <a:ext cx="3995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to be covered </a:t>
            </a:r>
            <a:endParaRPr lang="en-US" sz="2800" u="sng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0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AFA6F-60AA-51A0-0C48-4FD7FD6F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79" y="491947"/>
            <a:ext cx="8391041" cy="63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1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1478</Words>
  <Application>Microsoft Macintosh PowerPoint</Application>
  <PresentationFormat>Widescreen</PresentationFormat>
  <Paragraphs>195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ArialMT</vt:lpstr>
      <vt:lpstr>Calibri</vt:lpstr>
      <vt:lpstr>Calibri Light</vt:lpstr>
      <vt:lpstr>Cambria Math</vt:lpstr>
      <vt:lpstr>Courier New</vt:lpstr>
      <vt:lpstr>Helvetica</vt:lpstr>
      <vt:lpstr>MonotypeSorts</vt:lpstr>
      <vt:lpstr>Tahoma</vt:lpstr>
      <vt:lpstr>Office Theme</vt:lpstr>
      <vt:lpstr>COMP 7745 : Machine Learning   Instructor: Salim Sazzed Department of Computer Science University of Memphis   </vt:lpstr>
      <vt:lpstr>PowerPoint Presentation</vt:lpstr>
      <vt:lpstr>Background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Systems</vt:lpstr>
      <vt:lpstr>PowerPoint Presentation</vt:lpstr>
      <vt:lpstr>PowerPoint Presentation</vt:lpstr>
      <vt:lpstr>PowerPoint Presentation</vt:lpstr>
      <vt:lpstr>Rule-based system Vs Learning-based System </vt:lpstr>
      <vt:lpstr>PowerPoint Presentation</vt:lpstr>
      <vt:lpstr>Types of Learning</vt:lpstr>
      <vt:lpstr>Supervised Learning </vt:lpstr>
      <vt:lpstr>Supervised Machine learning</vt:lpstr>
      <vt:lpstr>Supervised Learning: Regression</vt:lpstr>
      <vt:lpstr>Supervised Learning: Classification</vt:lpstr>
      <vt:lpstr>Supervised Machine Learning (Another example) </vt:lpstr>
      <vt:lpstr>Unsupervised Learning </vt:lpstr>
      <vt:lpstr>Unsupervised Learning</vt:lpstr>
      <vt:lpstr>In-class practice </vt:lpstr>
      <vt:lpstr>Self-Supervised Learning </vt:lpstr>
      <vt:lpstr>Semi-supervised Learning </vt:lpstr>
      <vt:lpstr>Another approach </vt:lpstr>
      <vt:lpstr>Recap:</vt:lpstr>
      <vt:lpstr>Useful Videos: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197</cp:revision>
  <dcterms:created xsi:type="dcterms:W3CDTF">2023-08-17T21:02:02Z</dcterms:created>
  <dcterms:modified xsi:type="dcterms:W3CDTF">2023-09-04T20:56:14Z</dcterms:modified>
</cp:coreProperties>
</file>