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84" r:id="rId2"/>
    <p:sldId id="1000" r:id="rId3"/>
    <p:sldId id="1001" r:id="rId4"/>
    <p:sldId id="322" r:id="rId5"/>
    <p:sldId id="1009" r:id="rId6"/>
    <p:sldId id="1006" r:id="rId7"/>
    <p:sldId id="1005" r:id="rId8"/>
    <p:sldId id="1008" r:id="rId9"/>
    <p:sldId id="1016" r:id="rId10"/>
    <p:sldId id="1010" r:id="rId11"/>
    <p:sldId id="1015" r:id="rId12"/>
    <p:sldId id="1011" r:id="rId13"/>
    <p:sldId id="1012" r:id="rId14"/>
    <p:sldId id="1017" r:id="rId15"/>
    <p:sldId id="1018" r:id="rId16"/>
    <p:sldId id="1019" r:id="rId17"/>
    <p:sldId id="291" r:id="rId18"/>
    <p:sldId id="297" r:id="rId19"/>
    <p:sldId id="298" r:id="rId20"/>
    <p:sldId id="302" r:id="rId21"/>
    <p:sldId id="305" r:id="rId22"/>
    <p:sldId id="303" r:id="rId23"/>
    <p:sldId id="304" r:id="rId24"/>
    <p:sldId id="296" r:id="rId25"/>
    <p:sldId id="299" r:id="rId26"/>
    <p:sldId id="300" r:id="rId27"/>
    <p:sldId id="312" r:id="rId28"/>
    <p:sldId id="308" r:id="rId29"/>
    <p:sldId id="309" r:id="rId30"/>
    <p:sldId id="310" r:id="rId31"/>
    <p:sldId id="311" r:id="rId32"/>
    <p:sldId id="306" r:id="rId33"/>
    <p:sldId id="30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935"/>
    <p:restoredTop sz="94304"/>
  </p:normalViewPr>
  <p:slideViewPr>
    <p:cSldViewPr snapToGrid="0">
      <p:cViewPr varScale="1">
        <p:scale>
          <a:sx n="80" d="100"/>
          <a:sy n="80" d="100"/>
        </p:scale>
        <p:origin x="4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34B12F-07D8-C743-A81E-D2CAC0DB1B49}" type="datetimeFigureOut">
              <a:rPr lang="en-US" smtClean="0"/>
              <a:t>11/15/23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68F6E4-2D16-3B4D-9127-6DD3F3518100}" type="slidenum">
              <a:rPr lang="en-US" smtClean="0"/>
              <a:t>‹#›</a:t>
            </a:fld>
            <a:endParaRPr lang="en-US"/>
          </a:p>
        </p:txBody>
      </p:sp>
    </p:spTree>
    <p:extLst>
      <p:ext uri="{BB962C8B-B14F-4D97-AF65-F5344CB8AC3E}">
        <p14:creationId xmlns:p14="http://schemas.microsoft.com/office/powerpoint/2010/main" val="281093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6ed1d3ee59_0_10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ed1d3ee59_0_10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2636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6ed1d3ee59_0_10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ed1d3ee59_0_10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384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4158-724F-23B3-4EE8-432076E8F5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4C48A1-48A9-0E5B-5179-A569662EA9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976885-9E04-D2F1-0A5A-1347FA67B4FB}"/>
              </a:ext>
            </a:extLst>
          </p:cNvPr>
          <p:cNvSpPr>
            <a:spLocks noGrp="1"/>
          </p:cNvSpPr>
          <p:nvPr>
            <p:ph type="dt" sz="half" idx="10"/>
          </p:nvPr>
        </p:nvSpPr>
        <p:spPr/>
        <p:txBody>
          <a:bodyPr/>
          <a:lstStyle/>
          <a:p>
            <a:fld id="{C5E7C3CD-0F9B-EE4F-970E-40A3F1093953}" type="datetimeFigureOut">
              <a:rPr lang="en-US" smtClean="0"/>
              <a:t>11/15/23</a:t>
            </a:fld>
            <a:endParaRPr lang="en-US"/>
          </a:p>
        </p:txBody>
      </p:sp>
      <p:sp>
        <p:nvSpPr>
          <p:cNvPr id="5" name="Footer Placeholder 4">
            <a:extLst>
              <a:ext uri="{FF2B5EF4-FFF2-40B4-BE49-F238E27FC236}">
                <a16:creationId xmlns:a16="http://schemas.microsoft.com/office/drawing/2014/main" id="{1B7AF4FE-2AFF-C683-BB88-B025A4C0E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36516-5A38-7E0F-CF03-EAC72477FD88}"/>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844166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9093-EACE-4960-3BA1-317CDF7B2F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D6385E-D98F-330C-9A9D-E96E44CA2C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CD38AB-80BA-1C30-71E1-EB5890909F01}"/>
              </a:ext>
            </a:extLst>
          </p:cNvPr>
          <p:cNvSpPr>
            <a:spLocks noGrp="1"/>
          </p:cNvSpPr>
          <p:nvPr>
            <p:ph type="dt" sz="half" idx="10"/>
          </p:nvPr>
        </p:nvSpPr>
        <p:spPr/>
        <p:txBody>
          <a:bodyPr/>
          <a:lstStyle/>
          <a:p>
            <a:fld id="{C5E7C3CD-0F9B-EE4F-970E-40A3F1093953}" type="datetimeFigureOut">
              <a:rPr lang="en-US" smtClean="0"/>
              <a:t>11/15/23</a:t>
            </a:fld>
            <a:endParaRPr lang="en-US"/>
          </a:p>
        </p:txBody>
      </p:sp>
      <p:sp>
        <p:nvSpPr>
          <p:cNvPr id="5" name="Footer Placeholder 4">
            <a:extLst>
              <a:ext uri="{FF2B5EF4-FFF2-40B4-BE49-F238E27FC236}">
                <a16:creationId xmlns:a16="http://schemas.microsoft.com/office/drawing/2014/main" id="{92249F55-557E-A17F-E0C0-FBA1847DA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AF85A-2146-E1E4-ACD7-12230DF23257}"/>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3560769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F317C1-A367-A1A5-7153-3A5E125ABB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6835BC-DB7D-E1E2-7B2A-4740E8D643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B568A8-62A1-DBE2-9BF6-F1E8DA757023}"/>
              </a:ext>
            </a:extLst>
          </p:cNvPr>
          <p:cNvSpPr>
            <a:spLocks noGrp="1"/>
          </p:cNvSpPr>
          <p:nvPr>
            <p:ph type="dt" sz="half" idx="10"/>
          </p:nvPr>
        </p:nvSpPr>
        <p:spPr/>
        <p:txBody>
          <a:bodyPr/>
          <a:lstStyle/>
          <a:p>
            <a:fld id="{C5E7C3CD-0F9B-EE4F-970E-40A3F1093953}" type="datetimeFigureOut">
              <a:rPr lang="en-US" smtClean="0"/>
              <a:t>11/15/23</a:t>
            </a:fld>
            <a:endParaRPr lang="en-US"/>
          </a:p>
        </p:txBody>
      </p:sp>
      <p:sp>
        <p:nvSpPr>
          <p:cNvPr id="5" name="Footer Placeholder 4">
            <a:extLst>
              <a:ext uri="{FF2B5EF4-FFF2-40B4-BE49-F238E27FC236}">
                <a16:creationId xmlns:a16="http://schemas.microsoft.com/office/drawing/2014/main" id="{AB8EBF77-942E-763F-831D-B535385FE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16CDE-D442-225F-82CC-1645E7109058}"/>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2463446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9"/>
        <p:cNvGrpSpPr/>
        <p:nvPr/>
      </p:nvGrpSpPr>
      <p:grpSpPr>
        <a:xfrm>
          <a:off x="0" y="0"/>
          <a:ext cx="0" cy="0"/>
          <a:chOff x="0" y="0"/>
          <a:chExt cx="0" cy="0"/>
        </a:xfrm>
      </p:grpSpPr>
      <p:sp>
        <p:nvSpPr>
          <p:cNvPr id="41" name="Google Shape;41;p9"/>
          <p:cNvSpPr txBox="1">
            <a:spLocks noGrp="1"/>
          </p:cNvSpPr>
          <p:nvPr>
            <p:ph type="title"/>
          </p:nvPr>
        </p:nvSpPr>
        <p:spPr>
          <a:xfrm>
            <a:off x="934400" y="1469533"/>
            <a:ext cx="5161600" cy="1029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6000" b="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42" name="Google Shape;42;p9"/>
          <p:cNvSpPr txBox="1">
            <a:spLocks noGrp="1"/>
          </p:cNvSpPr>
          <p:nvPr>
            <p:ph type="subTitle" idx="1"/>
          </p:nvPr>
        </p:nvSpPr>
        <p:spPr>
          <a:xfrm>
            <a:off x="934400" y="2499233"/>
            <a:ext cx="5161600" cy="19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2535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788A-BE5B-F79B-6795-AA665F62B9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892130-9600-BFC4-34D8-A5325A5CCE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B811F0-A546-16F8-3D2D-E15239FB495B}"/>
              </a:ext>
            </a:extLst>
          </p:cNvPr>
          <p:cNvSpPr>
            <a:spLocks noGrp="1"/>
          </p:cNvSpPr>
          <p:nvPr>
            <p:ph type="dt" sz="half" idx="10"/>
          </p:nvPr>
        </p:nvSpPr>
        <p:spPr/>
        <p:txBody>
          <a:bodyPr/>
          <a:lstStyle/>
          <a:p>
            <a:fld id="{C5E7C3CD-0F9B-EE4F-970E-40A3F1093953}" type="datetimeFigureOut">
              <a:rPr lang="en-US" smtClean="0"/>
              <a:t>11/15/23</a:t>
            </a:fld>
            <a:endParaRPr lang="en-US"/>
          </a:p>
        </p:txBody>
      </p:sp>
      <p:sp>
        <p:nvSpPr>
          <p:cNvPr id="5" name="Footer Placeholder 4">
            <a:extLst>
              <a:ext uri="{FF2B5EF4-FFF2-40B4-BE49-F238E27FC236}">
                <a16:creationId xmlns:a16="http://schemas.microsoft.com/office/drawing/2014/main" id="{54A21BFF-7722-FACE-EF6F-9E9C38539B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D9C394-4DDE-D8EE-0554-905DCB1B1366}"/>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694927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1C20-C6BB-4909-9B2F-D02EF598AF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00942E-CAC2-FC85-8A9E-793FF84B57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641A35-1FFC-DB1D-0B0A-54BF3954028C}"/>
              </a:ext>
            </a:extLst>
          </p:cNvPr>
          <p:cNvSpPr>
            <a:spLocks noGrp="1"/>
          </p:cNvSpPr>
          <p:nvPr>
            <p:ph type="dt" sz="half" idx="10"/>
          </p:nvPr>
        </p:nvSpPr>
        <p:spPr/>
        <p:txBody>
          <a:bodyPr/>
          <a:lstStyle/>
          <a:p>
            <a:fld id="{C5E7C3CD-0F9B-EE4F-970E-40A3F1093953}" type="datetimeFigureOut">
              <a:rPr lang="en-US" smtClean="0"/>
              <a:t>11/15/23</a:t>
            </a:fld>
            <a:endParaRPr lang="en-US"/>
          </a:p>
        </p:txBody>
      </p:sp>
      <p:sp>
        <p:nvSpPr>
          <p:cNvPr id="5" name="Footer Placeholder 4">
            <a:extLst>
              <a:ext uri="{FF2B5EF4-FFF2-40B4-BE49-F238E27FC236}">
                <a16:creationId xmlns:a16="http://schemas.microsoft.com/office/drawing/2014/main" id="{7934D6D2-824B-880F-195F-D9DA220FF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97D733-5FB8-8D7D-3313-BD74C6785E2B}"/>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44687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ED8FC-620D-14FE-307A-3D6AA5CF58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2A4D0C-B46D-555B-B3B4-23E51BC4C0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73B58D-7856-E5F5-2E28-ADDE040D5F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A2F75B-81DD-462F-0DD1-E3226CCAF132}"/>
              </a:ext>
            </a:extLst>
          </p:cNvPr>
          <p:cNvSpPr>
            <a:spLocks noGrp="1"/>
          </p:cNvSpPr>
          <p:nvPr>
            <p:ph type="dt" sz="half" idx="10"/>
          </p:nvPr>
        </p:nvSpPr>
        <p:spPr/>
        <p:txBody>
          <a:bodyPr/>
          <a:lstStyle/>
          <a:p>
            <a:fld id="{C5E7C3CD-0F9B-EE4F-970E-40A3F1093953}" type="datetimeFigureOut">
              <a:rPr lang="en-US" smtClean="0"/>
              <a:t>11/15/23</a:t>
            </a:fld>
            <a:endParaRPr lang="en-US"/>
          </a:p>
        </p:txBody>
      </p:sp>
      <p:sp>
        <p:nvSpPr>
          <p:cNvPr id="6" name="Footer Placeholder 5">
            <a:extLst>
              <a:ext uri="{FF2B5EF4-FFF2-40B4-BE49-F238E27FC236}">
                <a16:creationId xmlns:a16="http://schemas.microsoft.com/office/drawing/2014/main" id="{B89C4357-1FEE-408B-31BC-A725B83CC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ED3286-5BE6-1553-1E96-480E8143AB05}"/>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291886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D320D-4E7B-F706-C70D-6752AFFC92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5B307B-2F6D-F448-0EA5-C4BA4C1FEC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30EF30-5330-99E4-9750-46C576BB39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13BAA4-997E-D34E-6235-C51DB9604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4B0EEE-5302-9ED7-F9C5-A8FD84C75B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FE8813-B2D2-B6D5-97A0-71B1E46320C2}"/>
              </a:ext>
            </a:extLst>
          </p:cNvPr>
          <p:cNvSpPr>
            <a:spLocks noGrp="1"/>
          </p:cNvSpPr>
          <p:nvPr>
            <p:ph type="dt" sz="half" idx="10"/>
          </p:nvPr>
        </p:nvSpPr>
        <p:spPr/>
        <p:txBody>
          <a:bodyPr/>
          <a:lstStyle/>
          <a:p>
            <a:fld id="{C5E7C3CD-0F9B-EE4F-970E-40A3F1093953}" type="datetimeFigureOut">
              <a:rPr lang="en-US" smtClean="0"/>
              <a:t>11/15/23</a:t>
            </a:fld>
            <a:endParaRPr lang="en-US"/>
          </a:p>
        </p:txBody>
      </p:sp>
      <p:sp>
        <p:nvSpPr>
          <p:cNvPr id="8" name="Footer Placeholder 7">
            <a:extLst>
              <a:ext uri="{FF2B5EF4-FFF2-40B4-BE49-F238E27FC236}">
                <a16:creationId xmlns:a16="http://schemas.microsoft.com/office/drawing/2014/main" id="{9FE6459A-8961-0152-3437-BA1BBF6B5A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C5E546-8261-9102-B2CC-19BCB106D565}"/>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1076548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6092-315D-5CA8-E6C1-FEB366D1E9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416D63-5E37-6A5B-0B92-75329D748611}"/>
              </a:ext>
            </a:extLst>
          </p:cNvPr>
          <p:cNvSpPr>
            <a:spLocks noGrp="1"/>
          </p:cNvSpPr>
          <p:nvPr>
            <p:ph type="dt" sz="half" idx="10"/>
          </p:nvPr>
        </p:nvSpPr>
        <p:spPr/>
        <p:txBody>
          <a:bodyPr/>
          <a:lstStyle/>
          <a:p>
            <a:fld id="{C5E7C3CD-0F9B-EE4F-970E-40A3F1093953}" type="datetimeFigureOut">
              <a:rPr lang="en-US" smtClean="0"/>
              <a:t>11/15/23</a:t>
            </a:fld>
            <a:endParaRPr lang="en-US"/>
          </a:p>
        </p:txBody>
      </p:sp>
      <p:sp>
        <p:nvSpPr>
          <p:cNvPr id="4" name="Footer Placeholder 3">
            <a:extLst>
              <a:ext uri="{FF2B5EF4-FFF2-40B4-BE49-F238E27FC236}">
                <a16:creationId xmlns:a16="http://schemas.microsoft.com/office/drawing/2014/main" id="{4547428B-E717-2741-0844-D0B7125F13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29BC38-A535-C1E9-34E6-DB0DAE6B64B1}"/>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2172589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33FEB-22E9-CB68-7DC2-0044565C9E4B}"/>
              </a:ext>
            </a:extLst>
          </p:cNvPr>
          <p:cNvSpPr>
            <a:spLocks noGrp="1"/>
          </p:cNvSpPr>
          <p:nvPr>
            <p:ph type="dt" sz="half" idx="10"/>
          </p:nvPr>
        </p:nvSpPr>
        <p:spPr/>
        <p:txBody>
          <a:bodyPr/>
          <a:lstStyle/>
          <a:p>
            <a:fld id="{C5E7C3CD-0F9B-EE4F-970E-40A3F1093953}" type="datetimeFigureOut">
              <a:rPr lang="en-US" smtClean="0"/>
              <a:t>11/15/23</a:t>
            </a:fld>
            <a:endParaRPr lang="en-US"/>
          </a:p>
        </p:txBody>
      </p:sp>
      <p:sp>
        <p:nvSpPr>
          <p:cNvPr id="3" name="Footer Placeholder 2">
            <a:extLst>
              <a:ext uri="{FF2B5EF4-FFF2-40B4-BE49-F238E27FC236}">
                <a16:creationId xmlns:a16="http://schemas.microsoft.com/office/drawing/2014/main" id="{5CC2DC3B-04E9-C091-35D6-AA6081391C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10BD2E-C32D-595B-50A8-9CAAB8ECF9EE}"/>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4108199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A3766-0EFB-ED0C-417C-A58D3AED2F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2BAF72-9FC9-6E65-E339-262EA24A3B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CC3B38-438E-0EE2-3F2A-EF3FD43A6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6F43A0-2211-5485-FAE3-34565C16588D}"/>
              </a:ext>
            </a:extLst>
          </p:cNvPr>
          <p:cNvSpPr>
            <a:spLocks noGrp="1"/>
          </p:cNvSpPr>
          <p:nvPr>
            <p:ph type="dt" sz="half" idx="10"/>
          </p:nvPr>
        </p:nvSpPr>
        <p:spPr/>
        <p:txBody>
          <a:bodyPr/>
          <a:lstStyle/>
          <a:p>
            <a:fld id="{C5E7C3CD-0F9B-EE4F-970E-40A3F1093953}" type="datetimeFigureOut">
              <a:rPr lang="en-US" smtClean="0"/>
              <a:t>11/15/23</a:t>
            </a:fld>
            <a:endParaRPr lang="en-US"/>
          </a:p>
        </p:txBody>
      </p:sp>
      <p:sp>
        <p:nvSpPr>
          <p:cNvPr id="6" name="Footer Placeholder 5">
            <a:extLst>
              <a:ext uri="{FF2B5EF4-FFF2-40B4-BE49-F238E27FC236}">
                <a16:creationId xmlns:a16="http://schemas.microsoft.com/office/drawing/2014/main" id="{62ADEE29-C01B-62C1-ED22-D3406DCBA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DA6C45-2C11-970C-992C-AF179D78A8A6}"/>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135375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2F96-0627-00A8-5DE0-E96634505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DBF8C5-3695-9F6E-080B-56B681333F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6BD415-0933-4453-FEDF-9CF7B202E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7F92B5-FE75-099A-9197-E25802B3A74D}"/>
              </a:ext>
            </a:extLst>
          </p:cNvPr>
          <p:cNvSpPr>
            <a:spLocks noGrp="1"/>
          </p:cNvSpPr>
          <p:nvPr>
            <p:ph type="dt" sz="half" idx="10"/>
          </p:nvPr>
        </p:nvSpPr>
        <p:spPr/>
        <p:txBody>
          <a:bodyPr/>
          <a:lstStyle/>
          <a:p>
            <a:fld id="{C5E7C3CD-0F9B-EE4F-970E-40A3F1093953}" type="datetimeFigureOut">
              <a:rPr lang="en-US" smtClean="0"/>
              <a:t>11/15/23</a:t>
            </a:fld>
            <a:endParaRPr lang="en-US"/>
          </a:p>
        </p:txBody>
      </p:sp>
      <p:sp>
        <p:nvSpPr>
          <p:cNvPr id="6" name="Footer Placeholder 5">
            <a:extLst>
              <a:ext uri="{FF2B5EF4-FFF2-40B4-BE49-F238E27FC236}">
                <a16:creationId xmlns:a16="http://schemas.microsoft.com/office/drawing/2014/main" id="{3FD42521-A151-503F-70C1-3F3783C27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19606E-FC55-66F5-7DA9-0473FBD417B8}"/>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280750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B9305D-84AE-E201-B409-7CBC610510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41D2FA-B264-89FB-98FE-1ECA1B6428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9C81A1-A337-7C38-6B8F-E995D7C7A6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7C3CD-0F9B-EE4F-970E-40A3F1093953}" type="datetimeFigureOut">
              <a:rPr lang="en-US" smtClean="0"/>
              <a:t>11/15/23</a:t>
            </a:fld>
            <a:endParaRPr lang="en-US"/>
          </a:p>
        </p:txBody>
      </p:sp>
      <p:sp>
        <p:nvSpPr>
          <p:cNvPr id="5" name="Footer Placeholder 4">
            <a:extLst>
              <a:ext uri="{FF2B5EF4-FFF2-40B4-BE49-F238E27FC236}">
                <a16:creationId xmlns:a16="http://schemas.microsoft.com/office/drawing/2014/main" id="{C5F2D598-6A7B-D38B-4F5A-B8F45316CE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665EA7-B8D2-E8F6-5EB1-F7C546BA15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B0D1D8-8DBF-9349-8199-8401BFB2A891}" type="slidenum">
              <a:rPr lang="en-US" smtClean="0"/>
              <a:t>‹#›</a:t>
            </a:fld>
            <a:endParaRPr lang="en-US"/>
          </a:p>
        </p:txBody>
      </p:sp>
    </p:spTree>
    <p:extLst>
      <p:ext uri="{BB962C8B-B14F-4D97-AF65-F5344CB8AC3E}">
        <p14:creationId xmlns:p14="http://schemas.microsoft.com/office/powerpoint/2010/main" val="828646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AA84B-CA0D-A3F1-6174-7D2D1E8F09C6}"/>
              </a:ext>
            </a:extLst>
          </p:cNvPr>
          <p:cNvSpPr>
            <a:spLocks noGrp="1"/>
          </p:cNvSpPr>
          <p:nvPr>
            <p:ph type="ctrTitle"/>
          </p:nvPr>
        </p:nvSpPr>
        <p:spPr>
          <a:xfrm>
            <a:off x="1343696" y="1648495"/>
            <a:ext cx="9075313" cy="3052293"/>
          </a:xfrm>
        </p:spPr>
        <p:txBody>
          <a:bodyPr>
            <a:normAutofit/>
          </a:bodyPr>
          <a:lstStyle/>
          <a:p>
            <a:r>
              <a:rPr lang="en-US" sz="3600" b="1" dirty="0">
                <a:solidFill>
                  <a:srgbClr val="7030A0"/>
                </a:solidFill>
                <a:effectLst/>
                <a:latin typeface="Helvetica" pitchFamily="2" charset="0"/>
                <a:cs typeface="Calibri" panose="020F0502020204030204" pitchFamily="34" charset="0"/>
              </a:rPr>
              <a:t>CS7/8745 : Machine Learning </a:t>
            </a:r>
            <a:br>
              <a:rPr lang="en-US" sz="3200" b="1" dirty="0">
                <a:effectLst/>
                <a:latin typeface="Helvetica" pitchFamily="2" charset="0"/>
                <a:cs typeface="Calibri" panose="020F0502020204030204" pitchFamily="34" charset="0"/>
              </a:rPr>
            </a:br>
            <a:br>
              <a:rPr lang="en-US" sz="3200" dirty="0">
                <a:effectLst/>
                <a:latin typeface="Helvetica" pitchFamily="2" charset="0"/>
                <a:cs typeface="Calibri" panose="020F0502020204030204" pitchFamily="34" charset="0"/>
              </a:rPr>
            </a:br>
            <a:r>
              <a:rPr lang="en-US" sz="3200" b="1" dirty="0">
                <a:effectLst/>
                <a:latin typeface="Helvetica" pitchFamily="2" charset="0"/>
                <a:cs typeface="Calibri" panose="020F0502020204030204" pitchFamily="34" charset="0"/>
              </a:rPr>
              <a:t>Instructor: </a:t>
            </a:r>
            <a:r>
              <a:rPr lang="en-US" sz="3200" dirty="0">
                <a:effectLst/>
                <a:latin typeface="Helvetica" pitchFamily="2" charset="0"/>
                <a:cs typeface="Calibri" panose="020F0502020204030204" pitchFamily="34" charset="0"/>
              </a:rPr>
              <a:t>Salim </a:t>
            </a:r>
            <a:r>
              <a:rPr lang="en-US" sz="3200" dirty="0" err="1">
                <a:effectLst/>
                <a:latin typeface="Helvetica" pitchFamily="2" charset="0"/>
                <a:cs typeface="Calibri" panose="020F0502020204030204" pitchFamily="34" charset="0"/>
              </a:rPr>
              <a:t>Sazzed</a:t>
            </a:r>
            <a:br>
              <a:rPr lang="en-US" sz="3200" dirty="0">
                <a:effectLst/>
                <a:latin typeface="Helvetica" pitchFamily="2" charset="0"/>
                <a:cs typeface="Calibri" panose="020F0502020204030204" pitchFamily="34" charset="0"/>
              </a:rPr>
            </a:br>
            <a:r>
              <a:rPr lang="en-US" sz="3200" dirty="0">
                <a:effectLst/>
                <a:latin typeface="Helvetica" pitchFamily="2" charset="0"/>
                <a:cs typeface="Calibri" panose="020F0502020204030204" pitchFamily="34" charset="0"/>
              </a:rPr>
              <a:t>Department of Computer Science</a:t>
            </a:r>
            <a:br>
              <a:rPr lang="en-US" sz="3200" dirty="0">
                <a:effectLst/>
                <a:latin typeface="Helvetica" pitchFamily="2" charset="0"/>
                <a:cs typeface="Calibri" panose="020F0502020204030204" pitchFamily="34" charset="0"/>
              </a:rPr>
            </a:br>
            <a:r>
              <a:rPr lang="en-US" sz="3200" dirty="0">
                <a:effectLst/>
                <a:latin typeface="Helvetica" pitchFamily="2" charset="0"/>
                <a:cs typeface="Calibri" panose="020F0502020204030204" pitchFamily="34" charset="0"/>
              </a:rPr>
              <a:t>University of Memphis  </a:t>
            </a:r>
            <a:br>
              <a:rPr lang="en-US" sz="3200" dirty="0">
                <a:effectLst/>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2917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1F33B2-2F34-CA98-4B8F-99F9AA569107}"/>
              </a:ext>
            </a:extLst>
          </p:cNvPr>
          <p:cNvSpPr>
            <a:spLocks noGrp="1"/>
          </p:cNvSpPr>
          <p:nvPr>
            <p:ph idx="1"/>
          </p:nvPr>
        </p:nvSpPr>
        <p:spPr>
          <a:xfrm>
            <a:off x="838200" y="1253331"/>
            <a:ext cx="10515600" cy="2665406"/>
          </a:xfrm>
        </p:spPr>
        <p:txBody>
          <a:bodyPr/>
          <a:lstStyle/>
          <a:p>
            <a:pPr marL="0" indent="0" algn="l">
              <a:buNone/>
            </a:pPr>
            <a:r>
              <a:rPr lang="en-US" b="1" i="0" u="none" strike="noStrike" dirty="0">
                <a:solidFill>
                  <a:srgbClr val="C00000"/>
                </a:solidFill>
                <a:effectLst/>
                <a:latin typeface="Avenir Book" panose="02000503020000020003" pitchFamily="2" charset="0"/>
              </a:rPr>
              <a:t>Cross-Entropy (Log Loss):</a:t>
            </a:r>
          </a:p>
          <a:p>
            <a:pPr marL="742950" lvl="1" indent="-285750" algn="l">
              <a:buFont typeface="+mj-lt"/>
              <a:buAutoNum type="arabicPeriod"/>
            </a:pPr>
            <a:r>
              <a:rPr lang="en-US" sz="2200" b="0" i="0" u="none" strike="noStrike" dirty="0">
                <a:solidFill>
                  <a:srgbClr val="374151"/>
                </a:solidFill>
                <a:effectLst/>
                <a:latin typeface="Avenir Book" panose="02000503020000020003" pitchFamily="2" charset="0"/>
              </a:rPr>
              <a:t>Cross-entropy, also known as log loss, is the loss function used in logistic regression.</a:t>
            </a:r>
          </a:p>
          <a:p>
            <a:pPr marL="742950" lvl="1" indent="-285750" algn="l">
              <a:buFont typeface="+mj-lt"/>
              <a:buAutoNum type="arabicPeriod"/>
            </a:pPr>
            <a:r>
              <a:rPr lang="en-US" sz="2200" b="0" i="0" u="none" strike="noStrike" dirty="0">
                <a:solidFill>
                  <a:srgbClr val="374151"/>
                </a:solidFill>
                <a:effectLst/>
                <a:latin typeface="Avenir Book" panose="02000503020000020003" pitchFamily="2" charset="0"/>
              </a:rPr>
              <a:t>It quantifies how well the predicted probabilities from the sigmoid function match the true class labels in the training data.</a:t>
            </a:r>
          </a:p>
          <a:p>
            <a:pPr marL="742950" lvl="1" indent="-285750" algn="l">
              <a:buFont typeface="+mj-lt"/>
              <a:buAutoNum type="arabicPeriod"/>
            </a:pPr>
            <a:r>
              <a:rPr lang="en-US" sz="2200" b="0" i="0" u="none" strike="noStrike" dirty="0">
                <a:solidFill>
                  <a:srgbClr val="374151"/>
                </a:solidFill>
                <a:effectLst/>
                <a:latin typeface="Avenir Book" panose="02000503020000020003" pitchFamily="2" charset="0"/>
              </a:rPr>
              <a:t>Cross-entropy is the function that needs to be minimized during training.</a:t>
            </a:r>
          </a:p>
          <a:p>
            <a:endParaRPr lang="en-US" dirty="0"/>
          </a:p>
        </p:txBody>
      </p:sp>
      <mc:AlternateContent xmlns:mc="http://schemas.openxmlformats.org/markup-compatibility/2006" xmlns:a14="http://schemas.microsoft.com/office/drawing/2010/main">
        <mc:Choice Requires="a14">
          <p:sp>
            <p:nvSpPr>
              <p:cNvPr id="2" name="Content Placeholder 7">
                <a:extLst>
                  <a:ext uri="{FF2B5EF4-FFF2-40B4-BE49-F238E27FC236}">
                    <a16:creationId xmlns:a16="http://schemas.microsoft.com/office/drawing/2014/main" id="{773C8BB4-1598-CAD3-2B92-0F547D52A8BB}"/>
                  </a:ext>
                </a:extLst>
              </p:cNvPr>
              <p:cNvSpPr txBox="1">
                <a:spLocks/>
              </p:cNvSpPr>
              <p:nvPr/>
            </p:nvSpPr>
            <p:spPr>
              <a:xfrm>
                <a:off x="2089485" y="4223537"/>
                <a:ext cx="8402052" cy="23693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Binary cross-entropy for a sample </a:t>
                </a:r>
                <a14:m>
                  <m:oMath xmlns:m="http://schemas.openxmlformats.org/officeDocument/2006/math">
                    <m:r>
                      <a:rPr lang="en-US" i="1" smtClean="0">
                        <a:latin typeface="Cambria Math" panose="02040503050406030204" pitchFamily="18" charset="0"/>
                      </a:rPr>
                      <m:t>𝑖</m:t>
                    </m:r>
                  </m:oMath>
                </a14:m>
                <a:r>
                  <a:rPr lang="en-US" dirty="0"/>
                  <a:t>:</a:t>
                </a:r>
              </a:p>
              <a:p>
                <a:pPr marL="0" indent="0">
                  <a:buFont typeface="Arial" panose="020B0604020202020204" pitchFamily="34" charset="0"/>
                  <a:buNone/>
                </a:pPr>
                <a:r>
                  <a:rPr lang="en-US" dirty="0"/>
                  <a:t>	 </a:t>
                </a:r>
                <a14:m>
                  <m:oMath xmlns:m="http://schemas.openxmlformats.org/officeDocument/2006/math">
                    <m:r>
                      <a:rPr lang="en-US" i="1" smtClean="0">
                        <a:latin typeface="Cambria Math" panose="02040503050406030204" pitchFamily="18" charset="0"/>
                      </a:rPr>
                      <m:t>𝐿𝑜𝑠𝑠</m:t>
                    </m:r>
                    <m:d>
                      <m:dPr>
                        <m:ctrlPr>
                          <a:rPr lang="en-US" i="1" smtClean="0">
                            <a:latin typeface="Cambria Math" panose="02040503050406030204" pitchFamily="18" charset="0"/>
                          </a:rPr>
                        </m:ctrlPr>
                      </m:dPr>
                      <m:e>
                        <m:r>
                          <a:rPr lang="en-US" i="1" smtClean="0">
                            <a:latin typeface="Cambria Math" panose="02040503050406030204" pitchFamily="18" charset="0"/>
                          </a:rPr>
                          <m:t>𝑖</m:t>
                        </m:r>
                      </m:e>
                    </m:d>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𝑦</m:t>
                        </m:r>
                      </m:e>
                      <m:sub>
                        <m:r>
                          <a:rPr lang="en-US" i="1" smtClean="0">
                            <a:latin typeface="Cambria Math" panose="02040503050406030204" pitchFamily="18" charset="0"/>
                          </a:rPr>
                          <m:t>𝑖</m:t>
                        </m:r>
                      </m:sub>
                    </m:sSub>
                    <m:r>
                      <a:rPr lang="en-US" i="1" smtClean="0">
                        <a:latin typeface="Cambria Math" panose="02040503050406030204" pitchFamily="18" charset="0"/>
                      </a:rPr>
                      <m:t>𝑙𝑜𝑔</m:t>
                    </m:r>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smtClean="0">
                                <a:latin typeface="Cambria Math" panose="02040503050406030204" pitchFamily="18" charset="0"/>
                              </a:rPr>
                              <m:t>𝑝</m:t>
                            </m:r>
                          </m:e>
                          <m:sub>
                            <m:r>
                              <a:rPr lang="en-US" i="1" smtClean="0">
                                <a:latin typeface="Cambria Math" panose="02040503050406030204" pitchFamily="18" charset="0"/>
                              </a:rPr>
                              <m:t>𝑖</m:t>
                            </m:r>
                          </m:sub>
                        </m:sSub>
                      </m:e>
                    </m:d>
                    <m:r>
                      <a:rPr lang="en-US" i="1" smtClean="0">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1−</m:t>
                        </m:r>
                        <m:sSub>
                          <m:sSubPr>
                            <m:ctrlPr>
                              <a:rPr lang="en-US" i="1" smtClean="0">
                                <a:latin typeface="Cambria Math" panose="02040503050406030204" pitchFamily="18" charset="0"/>
                              </a:rPr>
                            </m:ctrlPr>
                          </m:sSubPr>
                          <m:e>
                            <m:r>
                              <a:rPr lang="en-US" i="1" smtClean="0">
                                <a:latin typeface="Cambria Math" panose="02040503050406030204" pitchFamily="18" charset="0"/>
                              </a:rPr>
                              <m:t>𝑦</m:t>
                            </m:r>
                          </m:e>
                          <m:sub>
                            <m:r>
                              <a:rPr lang="en-US" i="1" smtClean="0">
                                <a:latin typeface="Cambria Math" panose="02040503050406030204" pitchFamily="18" charset="0"/>
                              </a:rPr>
                              <m:t>𝑖</m:t>
                            </m:r>
                          </m:sub>
                        </m:sSub>
                      </m:e>
                    </m:d>
                    <m:func>
                      <m:funcPr>
                        <m:ctrlPr>
                          <a:rPr lang="en-US" i="1" smtClean="0">
                            <a:latin typeface="Cambria Math" panose="02040503050406030204" pitchFamily="18" charset="0"/>
                          </a:rPr>
                        </m:ctrlPr>
                      </m:funcPr>
                      <m:fName>
                        <m:r>
                          <m:rPr>
                            <m:sty m:val="p"/>
                          </m:rPr>
                          <a:rPr lang="en-US" smtClean="0">
                            <a:latin typeface="Cambria Math" panose="02040503050406030204" pitchFamily="18" charset="0"/>
                          </a:rPr>
                          <m:t>log</m:t>
                        </m:r>
                      </m:fName>
                      <m:e>
                        <m:d>
                          <m:dPr>
                            <m:ctrlPr>
                              <a:rPr lang="en-US" i="1" smtClean="0">
                                <a:latin typeface="Cambria Math" panose="02040503050406030204" pitchFamily="18" charset="0"/>
                              </a:rPr>
                            </m:ctrlPr>
                          </m:dPr>
                          <m:e>
                            <m:r>
                              <a:rPr lang="en-US" i="1" smtClean="0">
                                <a:latin typeface="Cambria Math" panose="02040503050406030204" pitchFamily="18" charset="0"/>
                              </a:rPr>
                              <m:t>1−</m:t>
                            </m:r>
                            <m:sSub>
                              <m:sSubPr>
                                <m:ctrlPr>
                                  <a:rPr lang="en-US" i="1" smtClean="0">
                                    <a:latin typeface="Cambria Math" panose="02040503050406030204" pitchFamily="18" charset="0"/>
                                  </a:rPr>
                                </m:ctrlPr>
                              </m:sSubPr>
                              <m:e>
                                <m:r>
                                  <a:rPr lang="en-US" i="1" smtClean="0">
                                    <a:latin typeface="Cambria Math" panose="02040503050406030204" pitchFamily="18" charset="0"/>
                                  </a:rPr>
                                  <m:t>𝑝</m:t>
                                </m:r>
                              </m:e>
                              <m:sub>
                                <m:r>
                                  <a:rPr lang="en-US" i="1" smtClean="0">
                                    <a:latin typeface="Cambria Math" panose="02040503050406030204" pitchFamily="18" charset="0"/>
                                  </a:rPr>
                                  <m:t>𝑖</m:t>
                                </m:r>
                              </m:sub>
                            </m:sSub>
                          </m:e>
                        </m:d>
                      </m:e>
                    </m:func>
                  </m:oMath>
                </a14:m>
                <a:endParaRPr lang="en-US" dirty="0"/>
              </a:p>
              <a:p>
                <a:pPr marL="0" indent="0">
                  <a:buFont typeface="Arial" panose="020B0604020202020204" pitchFamily="34" charset="0"/>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𝑦</m:t>
                        </m:r>
                      </m:e>
                      <m:sub>
                        <m:r>
                          <a:rPr lang="en-US" i="1" smtClean="0">
                            <a:latin typeface="Cambria Math" panose="02040503050406030204" pitchFamily="18" charset="0"/>
                          </a:rPr>
                          <m:t>𝑖</m:t>
                        </m:r>
                      </m:sub>
                    </m:sSub>
                  </m:oMath>
                </a14:m>
                <a:r>
                  <a:rPr lang="en-US" dirty="0"/>
                  <a:t> = 0 or 1</a:t>
                </a:r>
              </a:p>
              <a:p>
                <a:pPr marL="0" indent="0">
                  <a:buFont typeface="Arial" panose="020B0604020202020204" pitchFamily="34" charset="0"/>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𝑝</m:t>
                        </m:r>
                      </m:e>
                      <m:sub>
                        <m:r>
                          <a:rPr lang="en-US" i="1" smtClean="0">
                            <a:latin typeface="Cambria Math" panose="02040503050406030204" pitchFamily="18" charset="0"/>
                          </a:rPr>
                          <m:t>𝑖</m:t>
                        </m:r>
                      </m:sub>
                    </m:sSub>
                    <m:r>
                      <a:rPr lang="en-US" i="1" smtClean="0">
                        <a:latin typeface="Cambria Math" panose="02040503050406030204" pitchFamily="18" charset="0"/>
                      </a:rPr>
                      <m:t>=</m:t>
                    </m:r>
                    <m:r>
                      <a:rPr lang="en-US" i="1" smtClean="0">
                        <a:latin typeface="Cambria Math" panose="02040503050406030204" pitchFamily="18" charset="0"/>
                      </a:rPr>
                      <m:t>𝑏𝑒𝑡𝑤𝑒𝑒𝑛</m:t>
                    </m:r>
                    <m:r>
                      <a:rPr lang="en-US" i="1" smtClean="0">
                        <a:latin typeface="Cambria Math" panose="02040503050406030204" pitchFamily="18" charset="0"/>
                      </a:rPr>
                      <m:t> 0 </m:t>
                    </m:r>
                    <m:r>
                      <a:rPr lang="en-US" i="1" smtClean="0">
                        <a:latin typeface="Cambria Math" panose="02040503050406030204" pitchFamily="18" charset="0"/>
                      </a:rPr>
                      <m:t>𝑡𝑜</m:t>
                    </m:r>
                    <m:r>
                      <a:rPr lang="en-US" i="1" smtClean="0">
                        <a:latin typeface="Cambria Math" panose="02040503050406030204" pitchFamily="18" charset="0"/>
                      </a:rPr>
                      <m:t> 1 (</m:t>
                    </m:r>
                    <m:r>
                      <a:rPr lang="en-US" i="1" smtClean="0">
                        <a:latin typeface="Cambria Math" panose="02040503050406030204" pitchFamily="18" charset="0"/>
                      </a:rPr>
                      <m:t>𝑖𝑛𝑐𝑙𝑢𝑠𝑖𝑣𝑒</m:t>
                    </m:r>
                    <m:r>
                      <a:rPr lang="en-US" i="1" smtClean="0">
                        <a:latin typeface="Cambria Math" panose="02040503050406030204" pitchFamily="18" charset="0"/>
                      </a:rPr>
                      <m:t>)</m:t>
                    </m:r>
                  </m:oMath>
                </a14:m>
                <a:r>
                  <a:rPr lang="en-US" dirty="0"/>
                  <a:t> </a:t>
                </a:r>
              </a:p>
              <a:p>
                <a:pPr marL="0" indent="0">
                  <a:buFont typeface="Arial" panose="020B0604020202020204" pitchFamily="34" charset="0"/>
                  <a:buNone/>
                </a:pPr>
                <a:endParaRPr lang="en-US" dirty="0"/>
              </a:p>
              <a:p>
                <a:endParaRPr lang="en-US" dirty="0"/>
              </a:p>
              <a:p>
                <a:pPr lvl="3"/>
                <a:endParaRPr lang="en-US" dirty="0"/>
              </a:p>
              <a:p>
                <a:endParaRPr lang="en-US" dirty="0"/>
              </a:p>
              <a:p>
                <a:endParaRPr lang="en-US" dirty="0"/>
              </a:p>
              <a:p>
                <a:endParaRPr lang="en-US" dirty="0"/>
              </a:p>
            </p:txBody>
          </p:sp>
        </mc:Choice>
        <mc:Fallback xmlns="">
          <p:sp>
            <p:nvSpPr>
              <p:cNvPr id="2" name="Content Placeholder 7">
                <a:extLst>
                  <a:ext uri="{FF2B5EF4-FFF2-40B4-BE49-F238E27FC236}">
                    <a16:creationId xmlns:a16="http://schemas.microsoft.com/office/drawing/2014/main" id="{773C8BB4-1598-CAD3-2B92-0F547D52A8BB}"/>
                  </a:ext>
                </a:extLst>
              </p:cNvPr>
              <p:cNvSpPr txBox="1">
                <a:spLocks noRot="1" noChangeAspect="1" noMove="1" noResize="1" noEditPoints="1" noAdjustHandles="1" noChangeArrowheads="1" noChangeShapeType="1" noTextEdit="1"/>
              </p:cNvSpPr>
              <p:nvPr/>
            </p:nvSpPr>
            <p:spPr>
              <a:xfrm>
                <a:off x="2089485" y="4223537"/>
                <a:ext cx="8402052" cy="2369359"/>
              </a:xfrm>
              <a:prstGeom prst="rect">
                <a:avLst/>
              </a:prstGeom>
              <a:blipFill>
                <a:blip r:embed="rId2"/>
                <a:stretch>
                  <a:fillRect l="-1508" t="-4255"/>
                </a:stretch>
              </a:blipFill>
            </p:spPr>
            <p:txBody>
              <a:bodyPr/>
              <a:lstStyle/>
              <a:p>
                <a:r>
                  <a:rPr lang="en-US">
                    <a:noFill/>
                  </a:rPr>
                  <a:t> </a:t>
                </a:r>
              </a:p>
            </p:txBody>
          </p:sp>
        </mc:Fallback>
      </mc:AlternateContent>
    </p:spTree>
    <p:extLst>
      <p:ext uri="{BB962C8B-B14F-4D97-AF65-F5344CB8AC3E}">
        <p14:creationId xmlns:p14="http://schemas.microsoft.com/office/powerpoint/2010/main" val="1832190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91DC9F-D8D8-ED03-C50C-13FB8981F39F}"/>
              </a:ext>
            </a:extLst>
          </p:cNvPr>
          <p:cNvSpPr>
            <a:spLocks noGrp="1"/>
          </p:cNvSpPr>
          <p:nvPr>
            <p:ph idx="1"/>
          </p:nvPr>
        </p:nvSpPr>
        <p:spPr/>
        <p:txBody>
          <a:bodyPr/>
          <a:lstStyle/>
          <a:p>
            <a:pPr algn="l">
              <a:buFont typeface="+mj-lt"/>
              <a:buAutoNum type="arabicPeriod"/>
            </a:pPr>
            <a:r>
              <a:rPr lang="en-US" sz="2400" b="1" i="0" u="none" strike="noStrike" dirty="0">
                <a:solidFill>
                  <a:srgbClr val="374151"/>
                </a:solidFill>
                <a:effectLst/>
                <a:latin typeface="Avenir Book" panose="02000503020000020003" pitchFamily="2" charset="0"/>
              </a:rPr>
              <a:t>Gradient Descent:</a:t>
            </a:r>
            <a:endParaRPr lang="en-US" sz="2400" b="0" i="0" u="none" strike="noStrike" dirty="0">
              <a:solidFill>
                <a:srgbClr val="374151"/>
              </a:solidFill>
              <a:effectLst/>
              <a:latin typeface="Avenir Book" panose="02000503020000020003" pitchFamily="2" charset="0"/>
            </a:endParaRPr>
          </a:p>
          <a:p>
            <a:pPr marL="742950" lvl="1" indent="-285750" algn="l">
              <a:buFont typeface="+mj-lt"/>
              <a:buAutoNum type="arabicPeriod"/>
            </a:pPr>
            <a:r>
              <a:rPr lang="en-US" b="0" i="0" u="none" strike="noStrike" dirty="0">
                <a:solidFill>
                  <a:srgbClr val="374151"/>
                </a:solidFill>
                <a:effectLst/>
                <a:latin typeface="Avenir Book" panose="02000503020000020003" pitchFamily="2" charset="0"/>
              </a:rPr>
              <a:t>Gradient Descent is the </a:t>
            </a:r>
            <a:r>
              <a:rPr lang="en-US" b="0" i="0" u="none" strike="noStrike" dirty="0">
                <a:solidFill>
                  <a:srgbClr val="7030A0"/>
                </a:solidFill>
                <a:effectLst/>
                <a:latin typeface="Avenir Book" panose="02000503020000020003" pitchFamily="2" charset="0"/>
              </a:rPr>
              <a:t>optimization algorithm </a:t>
            </a:r>
            <a:r>
              <a:rPr lang="en-US" b="0" i="0" u="none" strike="noStrike" dirty="0">
                <a:solidFill>
                  <a:srgbClr val="374151"/>
                </a:solidFill>
                <a:effectLst/>
                <a:latin typeface="Avenir Book" panose="02000503020000020003" pitchFamily="2" charset="0"/>
              </a:rPr>
              <a:t>used to adjust the model's parameters (Coefficients) to </a:t>
            </a:r>
            <a:r>
              <a:rPr lang="en-US" b="0" i="0" u="none" strike="noStrike" dirty="0">
                <a:solidFill>
                  <a:srgbClr val="7030A0"/>
                </a:solidFill>
                <a:effectLst/>
                <a:latin typeface="Avenir Book" panose="02000503020000020003" pitchFamily="2" charset="0"/>
              </a:rPr>
              <a:t>minimize the cross-entropy loss.</a:t>
            </a:r>
          </a:p>
          <a:p>
            <a:pPr marL="742950" lvl="1" indent="-285750" algn="l">
              <a:buFont typeface="+mj-lt"/>
              <a:buAutoNum type="arabicPeriod"/>
            </a:pPr>
            <a:r>
              <a:rPr lang="en-US" b="0" i="0" u="none" strike="noStrike" dirty="0">
                <a:solidFill>
                  <a:srgbClr val="374151"/>
                </a:solidFill>
                <a:effectLst/>
                <a:latin typeface="Avenir Book" panose="02000503020000020003" pitchFamily="2" charset="0"/>
              </a:rPr>
              <a:t>It calculates the </a:t>
            </a:r>
            <a:r>
              <a:rPr lang="en-US" b="1" i="0" u="none" strike="noStrike" dirty="0">
                <a:solidFill>
                  <a:srgbClr val="7030A0"/>
                </a:solidFill>
                <a:effectLst/>
                <a:latin typeface="Avenir Book" panose="02000503020000020003" pitchFamily="2" charset="0"/>
              </a:rPr>
              <a:t>gradients</a:t>
            </a:r>
            <a:r>
              <a:rPr lang="en-US" b="0" i="0" u="none" strike="noStrike" dirty="0">
                <a:solidFill>
                  <a:srgbClr val="374151"/>
                </a:solidFill>
                <a:effectLst/>
                <a:latin typeface="Avenir Book" panose="02000503020000020003" pitchFamily="2" charset="0"/>
              </a:rPr>
              <a:t> of the </a:t>
            </a:r>
            <a:r>
              <a:rPr lang="en-US" b="0" i="0" u="none" strike="noStrike" dirty="0">
                <a:solidFill>
                  <a:srgbClr val="7030A0"/>
                </a:solidFill>
                <a:effectLst/>
                <a:latin typeface="Avenir Book" panose="02000503020000020003" pitchFamily="2" charset="0"/>
              </a:rPr>
              <a:t>loss with respect to the parameters (</a:t>
            </a:r>
            <a:r>
              <a:rPr lang="en-US" dirty="0">
                <a:solidFill>
                  <a:srgbClr val="374151"/>
                </a:solidFill>
                <a:latin typeface="Avenir Book" panose="02000503020000020003" pitchFamily="2" charset="0"/>
              </a:rPr>
              <a:t>c</a:t>
            </a:r>
            <a:r>
              <a:rPr lang="en-US" b="0" i="0" u="none" strike="noStrike" dirty="0">
                <a:solidFill>
                  <a:srgbClr val="374151"/>
                </a:solidFill>
                <a:effectLst/>
                <a:latin typeface="Avenir Book" panose="02000503020000020003" pitchFamily="2" charset="0"/>
              </a:rPr>
              <a:t>oefficients</a:t>
            </a:r>
            <a:r>
              <a:rPr lang="en-US" b="0" i="0" u="none" strike="noStrike" dirty="0">
                <a:solidFill>
                  <a:srgbClr val="7030A0"/>
                </a:solidFill>
                <a:effectLst/>
                <a:latin typeface="Avenir Book" panose="02000503020000020003" pitchFamily="2" charset="0"/>
              </a:rPr>
              <a:t>) </a:t>
            </a:r>
            <a:r>
              <a:rPr lang="en-US" b="0" i="0" u="none" strike="noStrike" dirty="0">
                <a:solidFill>
                  <a:srgbClr val="374151"/>
                </a:solidFill>
                <a:effectLst/>
                <a:latin typeface="Avenir Book" panose="02000503020000020003" pitchFamily="2" charset="0"/>
              </a:rPr>
              <a:t>and updates the parameters (</a:t>
            </a:r>
            <a:r>
              <a:rPr lang="en-US" b="0" i="0" u="none" strike="noStrike" dirty="0">
                <a:solidFill>
                  <a:srgbClr val="7030A0"/>
                </a:solidFill>
                <a:effectLst/>
                <a:latin typeface="Avenir Book" panose="02000503020000020003" pitchFamily="2" charset="0"/>
              </a:rPr>
              <a:t>(</a:t>
            </a:r>
            <a:r>
              <a:rPr lang="en-US" dirty="0">
                <a:solidFill>
                  <a:srgbClr val="374151"/>
                </a:solidFill>
                <a:latin typeface="Avenir Book" panose="02000503020000020003" pitchFamily="2" charset="0"/>
              </a:rPr>
              <a:t>c</a:t>
            </a:r>
            <a:r>
              <a:rPr lang="en-US" b="0" i="0" u="none" strike="noStrike" dirty="0">
                <a:solidFill>
                  <a:srgbClr val="374151"/>
                </a:solidFill>
                <a:effectLst/>
                <a:latin typeface="Avenir Book" panose="02000503020000020003" pitchFamily="2" charset="0"/>
              </a:rPr>
              <a:t>oefficients</a:t>
            </a:r>
            <a:r>
              <a:rPr lang="en-US" b="0" i="0" u="none" strike="noStrike" dirty="0">
                <a:solidFill>
                  <a:srgbClr val="7030A0"/>
                </a:solidFill>
                <a:effectLst/>
                <a:latin typeface="Avenir Book" panose="02000503020000020003" pitchFamily="2" charset="0"/>
              </a:rPr>
              <a:t>) </a:t>
            </a:r>
            <a:r>
              <a:rPr lang="en-US" b="0" i="0" u="none" strike="noStrike" dirty="0">
                <a:solidFill>
                  <a:srgbClr val="374151"/>
                </a:solidFill>
                <a:effectLst/>
                <a:latin typeface="Avenir Book" panose="02000503020000020003" pitchFamily="2" charset="0"/>
              </a:rPr>
              <a:t>) iteratively in the direction that reduces the loss.</a:t>
            </a:r>
          </a:p>
          <a:p>
            <a:endParaRPr lang="en-US" dirty="0"/>
          </a:p>
        </p:txBody>
      </p:sp>
    </p:spTree>
    <p:extLst>
      <p:ext uri="{BB962C8B-B14F-4D97-AF65-F5344CB8AC3E}">
        <p14:creationId xmlns:p14="http://schemas.microsoft.com/office/powerpoint/2010/main" val="4069995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270D9A-810A-6368-E5AC-B2776791BDFB}"/>
              </a:ext>
            </a:extLst>
          </p:cNvPr>
          <p:cNvSpPr>
            <a:spLocks noGrp="1"/>
          </p:cNvSpPr>
          <p:nvPr>
            <p:ph idx="1"/>
          </p:nvPr>
        </p:nvSpPr>
        <p:spPr>
          <a:xfrm>
            <a:off x="838200" y="681038"/>
            <a:ext cx="10515600" cy="5495925"/>
          </a:xfrm>
        </p:spPr>
        <p:txBody>
          <a:bodyPr/>
          <a:lstStyle/>
          <a:p>
            <a:pPr marL="0" indent="0">
              <a:buNone/>
            </a:pPr>
            <a:r>
              <a:rPr lang="en-US" i="0" u="none" strike="noStrike" dirty="0">
                <a:solidFill>
                  <a:srgbClr val="222222"/>
                </a:solidFill>
                <a:effectLst/>
                <a:latin typeface="Avenir Book" panose="02000503020000020003" pitchFamily="2" charset="0"/>
              </a:rPr>
              <a:t>The intuition is that if you are hiking in a canyon and </a:t>
            </a:r>
            <a:r>
              <a:rPr lang="en-US" i="0" u="none" strike="noStrike" dirty="0">
                <a:solidFill>
                  <a:srgbClr val="FF0000"/>
                </a:solidFill>
                <a:effectLst/>
                <a:latin typeface="Avenir Book" panose="02000503020000020003" pitchFamily="2" charset="0"/>
              </a:rPr>
              <a:t>trying to descend most quickly down to the river at the bottom, </a:t>
            </a:r>
            <a:r>
              <a:rPr lang="en-US" i="0" u="none" strike="noStrike" dirty="0">
                <a:solidFill>
                  <a:srgbClr val="222222"/>
                </a:solidFill>
                <a:effectLst/>
                <a:latin typeface="Avenir Book" panose="02000503020000020003" pitchFamily="2" charset="0"/>
              </a:rPr>
              <a:t>you might look around yourself 360 degrees</a:t>
            </a:r>
            <a:r>
              <a:rPr lang="en-US" i="0" u="none" strike="noStrike" dirty="0">
                <a:solidFill>
                  <a:srgbClr val="FF0000"/>
                </a:solidFill>
                <a:effectLst/>
                <a:latin typeface="Avenir Book" panose="02000503020000020003" pitchFamily="2" charset="0"/>
              </a:rPr>
              <a:t>, find the direction where the ground is sloping the steepest, </a:t>
            </a:r>
            <a:r>
              <a:rPr lang="en-US" i="0" u="none" strike="noStrike" dirty="0">
                <a:solidFill>
                  <a:srgbClr val="222222"/>
                </a:solidFill>
                <a:effectLst/>
                <a:latin typeface="Avenir Book" panose="02000503020000020003" pitchFamily="2" charset="0"/>
              </a:rPr>
              <a:t>and walk downhill in that direction.</a:t>
            </a:r>
          </a:p>
          <a:p>
            <a:endParaRPr lang="en-US" dirty="0"/>
          </a:p>
        </p:txBody>
      </p:sp>
      <p:pic>
        <p:nvPicPr>
          <p:cNvPr id="5" name="Picture 4">
            <a:extLst>
              <a:ext uri="{FF2B5EF4-FFF2-40B4-BE49-F238E27FC236}">
                <a16:creationId xmlns:a16="http://schemas.microsoft.com/office/drawing/2014/main" id="{AAD6815A-0AD4-4C9A-4C3B-E38F09C2AB26}"/>
              </a:ext>
            </a:extLst>
          </p:cNvPr>
          <p:cNvPicPr>
            <a:picLocks noChangeAspect="1"/>
          </p:cNvPicPr>
          <p:nvPr/>
        </p:nvPicPr>
        <p:blipFill>
          <a:blip r:embed="rId2"/>
          <a:stretch>
            <a:fillRect/>
          </a:stretch>
        </p:blipFill>
        <p:spPr>
          <a:xfrm>
            <a:off x="3271921" y="3074314"/>
            <a:ext cx="4829342" cy="3263069"/>
          </a:xfrm>
          <a:prstGeom prst="rect">
            <a:avLst/>
          </a:prstGeom>
        </p:spPr>
      </p:pic>
    </p:spTree>
    <p:extLst>
      <p:ext uri="{BB962C8B-B14F-4D97-AF65-F5344CB8AC3E}">
        <p14:creationId xmlns:p14="http://schemas.microsoft.com/office/powerpoint/2010/main" val="3174622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BD3B8B-2F16-13D3-96C6-B4A8959EB9AE}"/>
              </a:ext>
            </a:extLst>
          </p:cNvPr>
          <p:cNvSpPr>
            <a:spLocks noGrp="1"/>
          </p:cNvSpPr>
          <p:nvPr>
            <p:ph idx="1"/>
          </p:nvPr>
        </p:nvSpPr>
        <p:spPr>
          <a:xfrm>
            <a:off x="838200" y="772068"/>
            <a:ext cx="10515600" cy="2869490"/>
          </a:xfrm>
        </p:spPr>
        <p:txBody>
          <a:bodyPr>
            <a:normAutofit lnSpcReduction="10000"/>
          </a:bodyPr>
          <a:lstStyle/>
          <a:p>
            <a:r>
              <a:rPr lang="en-US" b="0" i="0" u="none" strike="noStrike" dirty="0">
                <a:solidFill>
                  <a:srgbClr val="222222"/>
                </a:solidFill>
                <a:effectLst/>
                <a:latin typeface="Avenir Book" panose="02000503020000020003" pitchFamily="2" charset="0"/>
              </a:rPr>
              <a:t>Gradient descent changes the value of our coefficients in such a way that it always converges to minimum point or we can also say that, it aims at finding the optimal weights which minimize the loss function of our model.</a:t>
            </a:r>
          </a:p>
          <a:p>
            <a:r>
              <a:rPr lang="en-US" b="0" i="0" u="none" strike="noStrike" dirty="0">
                <a:solidFill>
                  <a:srgbClr val="222222"/>
                </a:solidFill>
                <a:effectLst/>
                <a:latin typeface="Avenir Book" panose="02000503020000020003" pitchFamily="2" charset="0"/>
              </a:rPr>
              <a:t>It is an iterative method that finds the minimum of a function by figuring out the slope at a random point and then moving in the opposite direction.</a:t>
            </a:r>
            <a:endParaRPr lang="en-US" dirty="0">
              <a:latin typeface="Avenir Book" panose="02000503020000020003" pitchFamily="2" charset="0"/>
            </a:endParaRPr>
          </a:p>
        </p:txBody>
      </p:sp>
      <p:pic>
        <p:nvPicPr>
          <p:cNvPr id="2" name="Picture 2" descr="gradient descent algorithm">
            <a:extLst>
              <a:ext uri="{FF2B5EF4-FFF2-40B4-BE49-F238E27FC236}">
                <a16:creationId xmlns:a16="http://schemas.microsoft.com/office/drawing/2014/main" id="{5CF44AAA-3199-614C-6CAB-73DCEB2AC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461" y="3445042"/>
            <a:ext cx="33147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4" descr="A graph of a graph of a learning rate&#10;&#10;Description automatically generated with medium confidence">
            <a:extLst>
              <a:ext uri="{FF2B5EF4-FFF2-40B4-BE49-F238E27FC236}">
                <a16:creationId xmlns:a16="http://schemas.microsoft.com/office/drawing/2014/main" id="{3CE13688-46E8-CC71-1244-00572F8A88D8}"/>
              </a:ext>
            </a:extLst>
          </p:cNvPr>
          <p:cNvPicPr>
            <a:picLocks noChangeAspect="1"/>
          </p:cNvPicPr>
          <p:nvPr/>
        </p:nvPicPr>
        <p:blipFill>
          <a:blip r:embed="rId3"/>
          <a:stretch>
            <a:fillRect/>
          </a:stretch>
        </p:blipFill>
        <p:spPr>
          <a:xfrm>
            <a:off x="7366190" y="4096753"/>
            <a:ext cx="4229100" cy="2336800"/>
          </a:xfrm>
          <a:prstGeom prst="rect">
            <a:avLst/>
          </a:prstGeom>
        </p:spPr>
      </p:pic>
      <p:sp>
        <p:nvSpPr>
          <p:cNvPr id="5" name="TextBox 4">
            <a:extLst>
              <a:ext uri="{FF2B5EF4-FFF2-40B4-BE49-F238E27FC236}">
                <a16:creationId xmlns:a16="http://schemas.microsoft.com/office/drawing/2014/main" id="{CF611143-9D21-D9B4-7B22-AD5FA5342770}"/>
              </a:ext>
            </a:extLst>
          </p:cNvPr>
          <p:cNvSpPr txBox="1"/>
          <p:nvPr/>
        </p:nvSpPr>
        <p:spPr>
          <a:xfrm>
            <a:off x="596710" y="5624267"/>
            <a:ext cx="6102626" cy="923330"/>
          </a:xfrm>
          <a:prstGeom prst="rect">
            <a:avLst/>
          </a:prstGeom>
          <a:noFill/>
        </p:spPr>
        <p:txBody>
          <a:bodyPr wrap="square">
            <a:spAutoFit/>
          </a:bodyPr>
          <a:lstStyle/>
          <a:p>
            <a:r>
              <a:rPr lang="en-US" dirty="0"/>
              <a:t>https://</a:t>
            </a:r>
            <a:r>
              <a:rPr lang="en-US" dirty="0" err="1"/>
              <a:t>www.analyticsvidhya.com</a:t>
            </a:r>
            <a:r>
              <a:rPr lang="en-US" dirty="0"/>
              <a:t>/blog/2021/08/conceptual-understanding-of-logistic-regression-for-data-science-beginners/</a:t>
            </a:r>
          </a:p>
        </p:txBody>
      </p:sp>
    </p:spTree>
    <p:extLst>
      <p:ext uri="{BB962C8B-B14F-4D97-AF65-F5344CB8AC3E}">
        <p14:creationId xmlns:p14="http://schemas.microsoft.com/office/powerpoint/2010/main" val="4033999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9321BB-81B7-5053-9A05-F214ECA14CD6}"/>
              </a:ext>
            </a:extLst>
          </p:cNvPr>
          <p:cNvSpPr>
            <a:spLocks noGrp="1"/>
          </p:cNvSpPr>
          <p:nvPr>
            <p:ph idx="1"/>
          </p:nvPr>
        </p:nvSpPr>
        <p:spPr>
          <a:xfrm>
            <a:off x="330868" y="622467"/>
            <a:ext cx="11530263" cy="5922712"/>
          </a:xfrm>
        </p:spPr>
        <p:txBody>
          <a:bodyPr>
            <a:normAutofit fontScale="92500" lnSpcReduction="20000"/>
          </a:bodyPr>
          <a:lstStyle/>
          <a:p>
            <a:pPr marL="0" indent="0" algn="l">
              <a:buNone/>
            </a:pPr>
            <a:r>
              <a:rPr lang="en-US" b="0" i="0" u="none" strike="noStrike" dirty="0">
                <a:solidFill>
                  <a:srgbClr val="374151"/>
                </a:solidFill>
                <a:effectLst/>
                <a:latin typeface="Söhne"/>
              </a:rPr>
              <a:t>Model training in logistic regression involves estimating the coefficients (</a:t>
            </a:r>
            <a:r>
              <a:rPr lang="el-GR" b="0" i="0" u="none" strike="noStrike" dirty="0">
                <a:solidFill>
                  <a:srgbClr val="374151"/>
                </a:solidFill>
                <a:effectLst/>
                <a:latin typeface="Söhne"/>
              </a:rPr>
              <a:t>β₀, β₁, β₂, ...) </a:t>
            </a:r>
            <a:r>
              <a:rPr lang="en-US" b="0" i="0" u="none" strike="noStrike" dirty="0">
                <a:solidFill>
                  <a:srgbClr val="374151"/>
                </a:solidFill>
                <a:effectLst/>
                <a:latin typeface="Söhne"/>
              </a:rPr>
              <a:t>of the model that best fit the observed data. </a:t>
            </a:r>
          </a:p>
          <a:p>
            <a:pPr marL="0" indent="0" algn="l">
              <a:buNone/>
            </a:pPr>
            <a:r>
              <a:rPr lang="en-US" b="0" i="0" u="none" strike="noStrike" dirty="0">
                <a:solidFill>
                  <a:srgbClr val="374151"/>
                </a:solidFill>
                <a:effectLst/>
                <a:latin typeface="Söhne"/>
              </a:rPr>
              <a:t>This is typically done using a process called maximum likelihood estimation. Here's how model training in logistic regression is performed:</a:t>
            </a:r>
          </a:p>
          <a:p>
            <a:pPr algn="l">
              <a:buFont typeface="+mj-lt"/>
              <a:buAutoNum type="arabicPeriod"/>
            </a:pPr>
            <a:r>
              <a:rPr lang="en-US" b="1" i="0" u="none" strike="noStrike" dirty="0">
                <a:solidFill>
                  <a:srgbClr val="374151"/>
                </a:solidFill>
                <a:effectLst/>
                <a:latin typeface="Söhne"/>
              </a:rPr>
              <a:t>Initialization</a:t>
            </a:r>
            <a:r>
              <a:rPr lang="en-US" b="0" i="0" u="none" strike="noStrike" dirty="0">
                <a:solidFill>
                  <a:srgbClr val="374151"/>
                </a:solidFill>
                <a:effectLst/>
                <a:latin typeface="Söhne"/>
              </a:rPr>
              <a:t>:</a:t>
            </a:r>
          </a:p>
          <a:p>
            <a:pPr marL="742950" lvl="1" indent="-285750" algn="l">
              <a:buFont typeface="+mj-lt"/>
              <a:buAutoNum type="arabicPeriod"/>
            </a:pPr>
            <a:r>
              <a:rPr lang="en-US" b="0" i="0" u="none" strike="noStrike" dirty="0">
                <a:solidFill>
                  <a:srgbClr val="374151"/>
                </a:solidFill>
                <a:effectLst/>
                <a:latin typeface="Söhne"/>
              </a:rPr>
              <a:t>Start with initial guesses or values for the coefficients (</a:t>
            </a:r>
            <a:r>
              <a:rPr lang="el-GR" b="0" i="0" u="none" strike="noStrike" dirty="0">
                <a:solidFill>
                  <a:srgbClr val="374151"/>
                </a:solidFill>
                <a:effectLst/>
                <a:latin typeface="Söhne"/>
              </a:rPr>
              <a:t>β₀, β₁, β₂, ...). </a:t>
            </a:r>
            <a:r>
              <a:rPr lang="en-US" b="0" i="0" u="none" strike="noStrike" dirty="0">
                <a:solidFill>
                  <a:srgbClr val="374151"/>
                </a:solidFill>
                <a:effectLst/>
                <a:latin typeface="Söhne"/>
              </a:rPr>
              <a:t>Often, these initial values are set to 0 or random values.</a:t>
            </a:r>
          </a:p>
          <a:p>
            <a:pPr algn="l">
              <a:buFont typeface="+mj-lt"/>
              <a:buAutoNum type="arabicPeriod"/>
            </a:pPr>
            <a:r>
              <a:rPr lang="en-US" b="1" i="0" u="none" strike="noStrike" dirty="0">
                <a:solidFill>
                  <a:srgbClr val="374151"/>
                </a:solidFill>
                <a:effectLst/>
                <a:latin typeface="Söhne"/>
              </a:rPr>
              <a:t>Calculate Log-Odds</a:t>
            </a:r>
            <a:r>
              <a:rPr lang="en-US" b="0" i="0" u="none" strike="noStrike" dirty="0">
                <a:solidFill>
                  <a:srgbClr val="374151"/>
                </a:solidFill>
                <a:effectLst/>
                <a:latin typeface="Söhne"/>
              </a:rPr>
              <a:t>:</a:t>
            </a:r>
          </a:p>
          <a:p>
            <a:pPr marL="742950" lvl="1" indent="-285750" algn="l">
              <a:buFont typeface="+mj-lt"/>
              <a:buAutoNum type="arabicPeriod"/>
            </a:pPr>
            <a:r>
              <a:rPr lang="en-US" b="0" i="0" u="none" strike="noStrike" dirty="0">
                <a:solidFill>
                  <a:srgbClr val="374151"/>
                </a:solidFill>
                <a:effectLst/>
                <a:latin typeface="Söhne"/>
              </a:rPr>
              <a:t>Use the current coefficient values to calculate the log-odds for each data point in your training dataset. The log-odds for a single data point (</a:t>
            </a:r>
            <a:r>
              <a:rPr lang="en-US" b="0" i="0" u="none" strike="noStrike" dirty="0" err="1">
                <a:solidFill>
                  <a:srgbClr val="374151"/>
                </a:solidFill>
                <a:effectLst/>
                <a:latin typeface="Söhne"/>
              </a:rPr>
              <a:t>i</a:t>
            </a:r>
            <a:r>
              <a:rPr lang="en-US" b="0" i="0" u="none" strike="noStrike" dirty="0">
                <a:solidFill>
                  <a:srgbClr val="374151"/>
                </a:solidFill>
                <a:effectLst/>
                <a:latin typeface="Söhne"/>
              </a:rPr>
              <a:t>) can be calculated as:</a:t>
            </a:r>
          </a:p>
          <a:p>
            <a:pPr marL="742950" lvl="1" indent="-285750" algn="l">
              <a:buFont typeface="+mj-lt"/>
              <a:buAutoNum type="arabicPeriod"/>
            </a:pPr>
            <a:r>
              <a:rPr lang="en-US" b="0" i="0" u="none" strike="noStrike" dirty="0">
                <a:solidFill>
                  <a:srgbClr val="374151"/>
                </a:solidFill>
                <a:effectLst/>
                <a:latin typeface="Söhne"/>
              </a:rPr>
              <a:t>Log-Odds(</a:t>
            </a:r>
            <a:r>
              <a:rPr lang="en-US" b="0" i="0" u="none" strike="noStrike" dirty="0" err="1">
                <a:solidFill>
                  <a:srgbClr val="374151"/>
                </a:solidFill>
                <a:effectLst/>
                <a:latin typeface="Söhne"/>
              </a:rPr>
              <a:t>i</a:t>
            </a:r>
            <a:r>
              <a:rPr lang="en-US" b="0" i="0" u="none" strike="noStrike" dirty="0">
                <a:solidFill>
                  <a:srgbClr val="374151"/>
                </a:solidFill>
                <a:effectLst/>
                <a:latin typeface="Söhne"/>
              </a:rPr>
              <a:t>) = </a:t>
            </a:r>
            <a:r>
              <a:rPr lang="el-GR" b="0" i="0" u="none" strike="noStrike" dirty="0">
                <a:solidFill>
                  <a:srgbClr val="374151"/>
                </a:solidFill>
                <a:effectLst/>
                <a:latin typeface="Söhne"/>
              </a:rPr>
              <a:t>β₀ + β₁</a:t>
            </a:r>
            <a:r>
              <a:rPr lang="en-US" b="0" i="0" u="none" strike="noStrike" dirty="0">
                <a:solidFill>
                  <a:srgbClr val="374151"/>
                </a:solidFill>
                <a:effectLst/>
                <a:latin typeface="Söhne"/>
              </a:rPr>
              <a:t>X₁(</a:t>
            </a:r>
            <a:r>
              <a:rPr lang="en-US" b="0" i="0" u="none" strike="noStrike" dirty="0" err="1">
                <a:solidFill>
                  <a:srgbClr val="374151"/>
                </a:solidFill>
                <a:effectLst/>
                <a:latin typeface="Söhne"/>
              </a:rPr>
              <a:t>i</a:t>
            </a:r>
            <a:r>
              <a:rPr lang="en-US" b="0" i="0" u="none" strike="noStrike" dirty="0">
                <a:solidFill>
                  <a:srgbClr val="374151"/>
                </a:solidFill>
                <a:effectLst/>
                <a:latin typeface="Söhne"/>
              </a:rPr>
              <a:t>) + </a:t>
            </a:r>
            <a:r>
              <a:rPr lang="el-GR" b="0" i="0" u="none" strike="noStrike" dirty="0">
                <a:solidFill>
                  <a:srgbClr val="374151"/>
                </a:solidFill>
                <a:effectLst/>
                <a:latin typeface="Söhne"/>
              </a:rPr>
              <a:t>β₂</a:t>
            </a:r>
            <a:r>
              <a:rPr lang="en-US" b="0" i="0" u="none" strike="noStrike" dirty="0">
                <a:solidFill>
                  <a:srgbClr val="374151"/>
                </a:solidFill>
                <a:effectLst/>
                <a:latin typeface="Söhne"/>
              </a:rPr>
              <a:t>X₂(</a:t>
            </a:r>
            <a:r>
              <a:rPr lang="en-US" b="0" i="0" u="none" strike="noStrike" dirty="0" err="1">
                <a:solidFill>
                  <a:srgbClr val="374151"/>
                </a:solidFill>
                <a:effectLst/>
                <a:latin typeface="Söhne"/>
              </a:rPr>
              <a:t>i</a:t>
            </a:r>
            <a:r>
              <a:rPr lang="en-US" b="0" i="0" u="none" strike="noStrike" dirty="0">
                <a:solidFill>
                  <a:srgbClr val="374151"/>
                </a:solidFill>
                <a:effectLst/>
                <a:latin typeface="Söhne"/>
              </a:rPr>
              <a:t>) + ... + </a:t>
            </a:r>
            <a:r>
              <a:rPr lang="el-GR" b="0" i="0" u="none" strike="noStrike" dirty="0">
                <a:solidFill>
                  <a:srgbClr val="374151"/>
                </a:solidFill>
                <a:effectLst/>
                <a:latin typeface="Söhne"/>
              </a:rPr>
              <a:t>β</a:t>
            </a:r>
            <a:r>
              <a:rPr lang="en-US" b="0" i="0" u="none" strike="noStrike" dirty="0">
                <a:solidFill>
                  <a:srgbClr val="374151"/>
                </a:solidFill>
                <a:effectLst/>
                <a:latin typeface="Söhne"/>
              </a:rPr>
              <a:t>ₖXₖ(</a:t>
            </a:r>
            <a:r>
              <a:rPr lang="en-US" b="0" i="0" u="none" strike="noStrike" dirty="0" err="1">
                <a:solidFill>
                  <a:srgbClr val="374151"/>
                </a:solidFill>
                <a:effectLst/>
                <a:latin typeface="Söhne"/>
              </a:rPr>
              <a:t>i</a:t>
            </a:r>
            <a:r>
              <a:rPr lang="en-US" b="0" i="0" u="none" strike="noStrike" dirty="0">
                <a:solidFill>
                  <a:srgbClr val="374151"/>
                </a:solidFill>
                <a:effectLst/>
                <a:latin typeface="Söhne"/>
              </a:rPr>
              <a:t>)</a:t>
            </a:r>
          </a:p>
          <a:p>
            <a:pPr marL="742950" lvl="1" indent="-285750" algn="l">
              <a:buFont typeface="+mj-lt"/>
              <a:buAutoNum type="arabicPeriod"/>
            </a:pPr>
            <a:r>
              <a:rPr lang="en-US" b="0" i="0" u="none" strike="noStrike" dirty="0">
                <a:solidFill>
                  <a:srgbClr val="374151"/>
                </a:solidFill>
                <a:effectLst/>
                <a:latin typeface="Söhne"/>
              </a:rPr>
              <a:t>This calculates the log-odds of the positive class for each data point.</a:t>
            </a:r>
          </a:p>
          <a:p>
            <a:pPr algn="l">
              <a:buFont typeface="+mj-lt"/>
              <a:buAutoNum type="arabicPeriod"/>
            </a:pPr>
            <a:r>
              <a:rPr lang="en-US" b="1" i="0" u="none" strike="noStrike" dirty="0">
                <a:solidFill>
                  <a:srgbClr val="374151"/>
                </a:solidFill>
                <a:effectLst/>
                <a:latin typeface="Söhne"/>
              </a:rPr>
              <a:t>Apply the Logistic (Sigmoid) Function</a:t>
            </a:r>
            <a:r>
              <a:rPr lang="en-US" b="0" i="0" u="none" strike="noStrike" dirty="0">
                <a:solidFill>
                  <a:srgbClr val="374151"/>
                </a:solidFill>
                <a:effectLst/>
                <a:latin typeface="Söhne"/>
              </a:rPr>
              <a:t>:</a:t>
            </a:r>
          </a:p>
          <a:p>
            <a:pPr marL="742950" lvl="1" indent="-285750" algn="l">
              <a:buFont typeface="+mj-lt"/>
              <a:buAutoNum type="arabicPeriod"/>
            </a:pPr>
            <a:r>
              <a:rPr lang="en-US" b="0" i="0" u="none" strike="noStrike" dirty="0">
                <a:solidFill>
                  <a:srgbClr val="374151"/>
                </a:solidFill>
                <a:effectLst/>
                <a:latin typeface="Söhne"/>
              </a:rPr>
              <a:t>Apply the logistic function (sigmoid function) to the calculated log-odds to obtain predicted probabilities for each data point. The logistic function is:</a:t>
            </a:r>
          </a:p>
          <a:p>
            <a:pPr marL="742950" lvl="1" indent="-285750" algn="l">
              <a:buFont typeface="+mj-lt"/>
              <a:buAutoNum type="arabicPeriod"/>
            </a:pPr>
            <a:r>
              <a:rPr lang="en-US" b="0" i="0" u="none" strike="noStrike" dirty="0">
                <a:solidFill>
                  <a:srgbClr val="374151"/>
                </a:solidFill>
                <a:effectLst/>
                <a:latin typeface="Söhne"/>
              </a:rPr>
              <a:t>P(Y(</a:t>
            </a:r>
            <a:r>
              <a:rPr lang="en-US" b="0" i="0" u="none" strike="noStrike" dirty="0" err="1">
                <a:solidFill>
                  <a:srgbClr val="374151"/>
                </a:solidFill>
                <a:effectLst/>
                <a:latin typeface="Söhne"/>
              </a:rPr>
              <a:t>i</a:t>
            </a:r>
            <a:r>
              <a:rPr lang="en-US" b="0" i="0" u="none" strike="noStrike" dirty="0">
                <a:solidFill>
                  <a:srgbClr val="374151"/>
                </a:solidFill>
                <a:effectLst/>
                <a:latin typeface="Söhne"/>
              </a:rPr>
              <a:t>) = 1) = 1 / (1 + e^(-Log-Odds(</a:t>
            </a:r>
            <a:r>
              <a:rPr lang="en-US" b="0" i="0" u="none" strike="noStrike" dirty="0" err="1">
                <a:solidFill>
                  <a:srgbClr val="374151"/>
                </a:solidFill>
                <a:effectLst/>
                <a:latin typeface="Söhne"/>
              </a:rPr>
              <a:t>i</a:t>
            </a:r>
            <a:r>
              <a:rPr lang="en-US" b="0" i="0" u="none" strike="noStrike" dirty="0">
                <a:solidFill>
                  <a:srgbClr val="374151"/>
                </a:solidFill>
                <a:effectLst/>
                <a:latin typeface="Söhne"/>
              </a:rPr>
              <a:t>)))</a:t>
            </a:r>
          </a:p>
          <a:p>
            <a:pPr marL="742950" lvl="1" indent="-285750" algn="l">
              <a:buFont typeface="+mj-lt"/>
              <a:buAutoNum type="arabicPeriod"/>
            </a:pPr>
            <a:r>
              <a:rPr lang="en-US" b="0" i="0" u="none" strike="noStrike" dirty="0">
                <a:solidFill>
                  <a:srgbClr val="374151"/>
                </a:solidFill>
                <a:effectLst/>
                <a:latin typeface="Söhne"/>
              </a:rPr>
              <a:t>P(Y(</a:t>
            </a:r>
            <a:r>
              <a:rPr lang="en-US" b="0" i="0" u="none" strike="noStrike" dirty="0" err="1">
                <a:solidFill>
                  <a:srgbClr val="374151"/>
                </a:solidFill>
                <a:effectLst/>
                <a:latin typeface="Söhne"/>
              </a:rPr>
              <a:t>i</a:t>
            </a:r>
            <a:r>
              <a:rPr lang="en-US" b="0" i="0" u="none" strike="noStrike" dirty="0">
                <a:solidFill>
                  <a:srgbClr val="374151"/>
                </a:solidFill>
                <a:effectLst/>
                <a:latin typeface="Söhne"/>
              </a:rPr>
              <a:t>) = 1) represents the predicted probability that the data point </a:t>
            </a:r>
            <a:r>
              <a:rPr lang="en-US" b="0" i="0" u="none" strike="noStrike" dirty="0" err="1">
                <a:solidFill>
                  <a:srgbClr val="374151"/>
                </a:solidFill>
                <a:effectLst/>
                <a:latin typeface="Söhne"/>
              </a:rPr>
              <a:t>i</a:t>
            </a:r>
            <a:r>
              <a:rPr lang="en-US" b="0" i="0" u="none" strike="noStrike" dirty="0">
                <a:solidFill>
                  <a:srgbClr val="374151"/>
                </a:solidFill>
                <a:effectLst/>
                <a:latin typeface="Söhne"/>
              </a:rPr>
              <a:t> belongs to the positive class.</a:t>
            </a:r>
          </a:p>
          <a:p>
            <a:endParaRPr lang="en-US" dirty="0"/>
          </a:p>
        </p:txBody>
      </p:sp>
    </p:spTree>
    <p:extLst>
      <p:ext uri="{BB962C8B-B14F-4D97-AF65-F5344CB8AC3E}">
        <p14:creationId xmlns:p14="http://schemas.microsoft.com/office/powerpoint/2010/main" val="3104494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9321BB-81B7-5053-9A05-F214ECA14CD6}"/>
              </a:ext>
            </a:extLst>
          </p:cNvPr>
          <p:cNvSpPr>
            <a:spLocks noGrp="1"/>
          </p:cNvSpPr>
          <p:nvPr>
            <p:ph idx="1"/>
          </p:nvPr>
        </p:nvSpPr>
        <p:spPr>
          <a:xfrm>
            <a:off x="838200" y="1219200"/>
            <a:ext cx="10515600" cy="4957763"/>
          </a:xfrm>
        </p:spPr>
        <p:txBody>
          <a:bodyPr>
            <a:normAutofit lnSpcReduction="10000"/>
          </a:bodyPr>
          <a:lstStyle/>
          <a:p>
            <a:pPr marL="514350" indent="-514350" algn="l">
              <a:buFont typeface="+mj-lt"/>
              <a:buAutoNum type="arabicPeriod" startAt="4"/>
            </a:pPr>
            <a:r>
              <a:rPr lang="en-US" b="1" i="0" u="none" strike="noStrike" dirty="0">
                <a:solidFill>
                  <a:srgbClr val="374151"/>
                </a:solidFill>
                <a:effectLst/>
                <a:latin typeface="Söhne"/>
              </a:rPr>
              <a:t>Compare Predictions to Actual Values</a:t>
            </a:r>
            <a:r>
              <a:rPr lang="en-US" b="0" i="0" u="none" strike="noStrike" dirty="0">
                <a:solidFill>
                  <a:srgbClr val="374151"/>
                </a:solidFill>
                <a:effectLst/>
                <a:latin typeface="Söhne"/>
              </a:rPr>
              <a:t>:</a:t>
            </a:r>
          </a:p>
          <a:p>
            <a:pPr marL="457200" lvl="1" indent="0" algn="l">
              <a:buNone/>
            </a:pPr>
            <a:r>
              <a:rPr lang="en-US" b="0" i="0" u="none" strike="noStrike" dirty="0">
                <a:solidFill>
                  <a:srgbClr val="374151"/>
                </a:solidFill>
                <a:effectLst/>
                <a:latin typeface="Söhne"/>
              </a:rPr>
              <a:t>Compare the predicted probabilities to the actual binary outcomes in your training dataset. Typically, you have values of 0 or 1 for each data point, where 1 indicates the positive class and 0 the negative class.</a:t>
            </a:r>
          </a:p>
          <a:p>
            <a:pPr marL="514350" indent="-514350" algn="l">
              <a:buFont typeface="+mj-lt"/>
              <a:buAutoNum type="arabicPeriod" startAt="4"/>
            </a:pPr>
            <a:r>
              <a:rPr lang="en-US" b="1" i="0" u="none" strike="noStrike" dirty="0">
                <a:solidFill>
                  <a:srgbClr val="374151"/>
                </a:solidFill>
                <a:effectLst/>
                <a:latin typeface="Söhne"/>
              </a:rPr>
              <a:t>Calculate  (Log)Likelihood/Cross-entropy</a:t>
            </a:r>
            <a:r>
              <a:rPr lang="en-US" b="0" i="0" u="none" strike="noStrike" dirty="0">
                <a:solidFill>
                  <a:srgbClr val="374151"/>
                </a:solidFill>
                <a:effectLst/>
                <a:latin typeface="Söhne"/>
              </a:rPr>
              <a:t>:</a:t>
            </a:r>
          </a:p>
          <a:p>
            <a:pPr marL="457200" lvl="1" indent="0" algn="l">
              <a:buNone/>
            </a:pPr>
            <a:r>
              <a:rPr lang="en-US" b="0" i="0" u="none" strike="noStrike" dirty="0">
                <a:solidFill>
                  <a:srgbClr val="374151"/>
                </a:solidFill>
                <a:effectLst/>
                <a:latin typeface="Söhne"/>
              </a:rPr>
              <a:t>Compute the likelihood of the observed data given the current model. The likelihood is a measure of how well the model fits the data and is calculated using the predicted probabilities and actual outcomes. The likelihood is a product of probabilities for all data points.</a:t>
            </a:r>
          </a:p>
          <a:p>
            <a:pPr marL="514350" indent="-514350" algn="l">
              <a:buFont typeface="+mj-lt"/>
              <a:buAutoNum type="arabicPeriod" startAt="4"/>
            </a:pPr>
            <a:r>
              <a:rPr lang="en-US" b="1" i="0" u="none" strike="noStrike" dirty="0">
                <a:solidFill>
                  <a:srgbClr val="374151"/>
                </a:solidFill>
                <a:effectLst/>
                <a:latin typeface="Söhne"/>
              </a:rPr>
              <a:t>Update Coefficients</a:t>
            </a:r>
            <a:r>
              <a:rPr lang="en-US" b="0" i="0" u="none" strike="noStrike" dirty="0">
                <a:solidFill>
                  <a:srgbClr val="374151"/>
                </a:solidFill>
                <a:effectLst/>
                <a:latin typeface="Söhne"/>
              </a:rPr>
              <a:t>:</a:t>
            </a:r>
          </a:p>
          <a:p>
            <a:pPr marL="457200" lvl="1" indent="0" algn="l">
              <a:buNone/>
            </a:pPr>
            <a:r>
              <a:rPr lang="en-US" b="0" i="0" u="none" strike="noStrike" dirty="0">
                <a:solidFill>
                  <a:srgbClr val="374151"/>
                </a:solidFill>
                <a:effectLst/>
                <a:latin typeface="Söhne"/>
              </a:rPr>
              <a:t>Use optimization techniques like gradient descent or other optimization algorithms to adjust the coefficients in a way that increases the likelihood of the observed data. The goal is to find the set of coefficients that maximize the likelihood.</a:t>
            </a:r>
          </a:p>
          <a:p>
            <a:endParaRPr lang="en-US" dirty="0"/>
          </a:p>
        </p:txBody>
      </p:sp>
    </p:spTree>
    <p:extLst>
      <p:ext uri="{BB962C8B-B14F-4D97-AF65-F5344CB8AC3E}">
        <p14:creationId xmlns:p14="http://schemas.microsoft.com/office/powerpoint/2010/main" val="647467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9321BB-81B7-5053-9A05-F214ECA14CD6}"/>
              </a:ext>
            </a:extLst>
          </p:cNvPr>
          <p:cNvSpPr>
            <a:spLocks noGrp="1"/>
          </p:cNvSpPr>
          <p:nvPr>
            <p:ph idx="1"/>
          </p:nvPr>
        </p:nvSpPr>
        <p:spPr>
          <a:xfrm>
            <a:off x="838200" y="1090863"/>
            <a:ext cx="10515600" cy="5086100"/>
          </a:xfrm>
        </p:spPr>
        <p:txBody>
          <a:bodyPr>
            <a:normAutofit lnSpcReduction="10000"/>
          </a:bodyPr>
          <a:lstStyle/>
          <a:p>
            <a:pPr marL="514350" indent="-514350">
              <a:buFont typeface="+mj-lt"/>
              <a:buAutoNum type="arabicPeriod" startAt="7"/>
            </a:pPr>
            <a:r>
              <a:rPr lang="en-US" b="1" i="0" u="none" strike="noStrike" dirty="0">
                <a:solidFill>
                  <a:srgbClr val="374151"/>
                </a:solidFill>
                <a:effectLst/>
                <a:latin typeface="Söhne"/>
              </a:rPr>
              <a:t>Repeat Iteratively</a:t>
            </a:r>
            <a:r>
              <a:rPr lang="en-US" b="0" i="0" u="none" strike="noStrike" dirty="0">
                <a:solidFill>
                  <a:srgbClr val="374151"/>
                </a:solidFill>
                <a:effectLst/>
                <a:latin typeface="Söhne"/>
              </a:rPr>
              <a:t>:</a:t>
            </a:r>
          </a:p>
          <a:p>
            <a:pPr marL="457200" lvl="1" indent="0">
              <a:buNone/>
            </a:pPr>
            <a:r>
              <a:rPr lang="en-US" b="0" i="0" u="none" strike="noStrike" dirty="0">
                <a:solidFill>
                  <a:srgbClr val="374151"/>
                </a:solidFill>
                <a:effectLst/>
                <a:latin typeface="Söhne"/>
              </a:rPr>
              <a:t>Continue the process of calculating log-odds, applying the logistic function, comparing predictions to actual values, and updating the coefficients iteratively. This process is repeated until a convergence criterion is met, such as when the change in the likelihood becomes very small or after a predefined number of iterations.</a:t>
            </a:r>
          </a:p>
          <a:p>
            <a:pPr marL="514350" indent="-514350">
              <a:buFont typeface="+mj-lt"/>
              <a:buAutoNum type="arabicPeriod" startAt="7"/>
            </a:pPr>
            <a:r>
              <a:rPr lang="en-US" b="1" i="0" u="none" strike="noStrike" dirty="0">
                <a:solidFill>
                  <a:srgbClr val="374151"/>
                </a:solidFill>
                <a:effectLst/>
                <a:latin typeface="Söhne"/>
              </a:rPr>
              <a:t>Convergence and Final Coefficients</a:t>
            </a:r>
            <a:r>
              <a:rPr lang="en-US" b="0" i="0" u="none" strike="noStrike" dirty="0">
                <a:solidFill>
                  <a:srgbClr val="374151"/>
                </a:solidFill>
                <a:effectLst/>
                <a:latin typeface="Söhne"/>
              </a:rPr>
              <a:t>:</a:t>
            </a:r>
          </a:p>
          <a:p>
            <a:pPr marL="457200" lvl="1" indent="0">
              <a:buNone/>
            </a:pPr>
            <a:r>
              <a:rPr lang="en-US" b="0" i="0" u="none" strike="noStrike" dirty="0">
                <a:solidFill>
                  <a:srgbClr val="374151"/>
                </a:solidFill>
                <a:effectLst/>
                <a:latin typeface="Söhne"/>
              </a:rPr>
              <a:t>Once the optimization process converges, you obtain the final values of the coefficients (</a:t>
            </a:r>
            <a:r>
              <a:rPr lang="el-GR" b="0" i="0" u="none" strike="noStrike" dirty="0">
                <a:solidFill>
                  <a:srgbClr val="374151"/>
                </a:solidFill>
                <a:effectLst/>
                <a:latin typeface="Söhne"/>
              </a:rPr>
              <a:t>β₀, β₁, β₂, ...). </a:t>
            </a:r>
            <a:r>
              <a:rPr lang="en-US" b="0" i="0" u="none" strike="noStrike" dirty="0">
                <a:solidFill>
                  <a:srgbClr val="374151"/>
                </a:solidFill>
                <a:effectLst/>
                <a:latin typeface="Söhne"/>
              </a:rPr>
              <a:t>These coefficients represent the best-fit model that maximizes the likelihood of the observed data.</a:t>
            </a:r>
          </a:p>
          <a:p>
            <a:pPr marL="514350" indent="-514350">
              <a:buFont typeface="+mj-lt"/>
              <a:buAutoNum type="arabicPeriod" startAt="7"/>
            </a:pPr>
            <a:r>
              <a:rPr lang="en-US" b="1" i="0" u="none" strike="noStrike" dirty="0">
                <a:solidFill>
                  <a:srgbClr val="374151"/>
                </a:solidFill>
                <a:effectLst/>
                <a:latin typeface="Söhne"/>
              </a:rPr>
              <a:t>Model Training Complete</a:t>
            </a:r>
            <a:r>
              <a:rPr lang="en-US" b="0" i="0" u="none" strike="noStrike" dirty="0">
                <a:solidFill>
                  <a:srgbClr val="374151"/>
                </a:solidFill>
                <a:effectLst/>
                <a:latin typeface="Söhne"/>
              </a:rPr>
              <a:t>:</a:t>
            </a:r>
          </a:p>
          <a:p>
            <a:pPr marL="457200" lvl="1" indent="0">
              <a:buNone/>
            </a:pPr>
            <a:r>
              <a:rPr lang="en-US" b="0" i="0" u="none" strike="noStrike" dirty="0">
                <a:solidFill>
                  <a:srgbClr val="374151"/>
                </a:solidFill>
                <a:effectLst/>
                <a:latin typeface="Söhne"/>
              </a:rPr>
              <a:t>The model training is complete when you have the final coefficients. You can now use these coefficients to make predictions on new data by calculating the log-odds and applying the logistic function.</a:t>
            </a:r>
          </a:p>
          <a:p>
            <a:endParaRPr lang="en-US" dirty="0"/>
          </a:p>
        </p:txBody>
      </p:sp>
    </p:spTree>
    <p:extLst>
      <p:ext uri="{BB962C8B-B14F-4D97-AF65-F5344CB8AC3E}">
        <p14:creationId xmlns:p14="http://schemas.microsoft.com/office/powerpoint/2010/main" val="2796544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5BF74-40BB-ACB4-A443-67C5B4D99B33}"/>
              </a:ext>
            </a:extLst>
          </p:cNvPr>
          <p:cNvSpPr>
            <a:spLocks noGrp="1"/>
          </p:cNvSpPr>
          <p:nvPr>
            <p:ph idx="1"/>
          </p:nvPr>
        </p:nvSpPr>
        <p:spPr>
          <a:xfrm>
            <a:off x="838200" y="2860882"/>
            <a:ext cx="10515600" cy="1136236"/>
          </a:xfrm>
        </p:spPr>
        <p:txBody>
          <a:bodyPr>
            <a:normAutofit/>
          </a:bodyPr>
          <a:lstStyle/>
          <a:p>
            <a:pPr marL="0" indent="0" algn="ctr">
              <a:buNone/>
            </a:pPr>
            <a:r>
              <a:rPr lang="en-US" sz="5400" b="1" dirty="0">
                <a:solidFill>
                  <a:srgbClr val="7030A0"/>
                </a:solidFill>
              </a:rPr>
              <a:t>Clustering </a:t>
            </a:r>
          </a:p>
        </p:txBody>
      </p:sp>
    </p:spTree>
    <p:extLst>
      <p:ext uri="{BB962C8B-B14F-4D97-AF65-F5344CB8AC3E}">
        <p14:creationId xmlns:p14="http://schemas.microsoft.com/office/powerpoint/2010/main" val="2992032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910C36-991A-72FC-8B22-4168B0702394}"/>
              </a:ext>
            </a:extLst>
          </p:cNvPr>
          <p:cNvSpPr>
            <a:spLocks noGrp="1"/>
          </p:cNvSpPr>
          <p:nvPr>
            <p:ph idx="1"/>
          </p:nvPr>
        </p:nvSpPr>
        <p:spPr>
          <a:xfrm>
            <a:off x="467894" y="1190694"/>
            <a:ext cx="6573253" cy="5087440"/>
          </a:xfrm>
        </p:spPr>
        <p:txBody>
          <a:bodyPr>
            <a:normAutofit/>
          </a:bodyPr>
          <a:lstStyle/>
          <a:p>
            <a:pPr marL="0" indent="0" algn="l">
              <a:buNone/>
            </a:pPr>
            <a:r>
              <a:rPr lang="en-US" b="1" dirty="0">
                <a:solidFill>
                  <a:srgbClr val="7030A0"/>
                </a:solidFill>
                <a:latin typeface="Avenir Book" panose="02000503020000020003" pitchFamily="2" charset="0"/>
              </a:rPr>
              <a:t>What is clustering?</a:t>
            </a:r>
          </a:p>
          <a:p>
            <a:pPr algn="l">
              <a:buFont typeface="Arial" panose="020B0604020202020204" pitchFamily="34" charset="0"/>
              <a:buChar char="•"/>
            </a:pPr>
            <a:r>
              <a:rPr lang="en-US" dirty="0">
                <a:solidFill>
                  <a:srgbClr val="000000"/>
                </a:solidFill>
                <a:latin typeface="Avenir Book" panose="02000503020000020003" pitchFamily="2" charset="0"/>
              </a:rPr>
              <a:t>T</a:t>
            </a:r>
            <a:r>
              <a:rPr lang="en-US" b="0" i="0" u="none" strike="noStrike" dirty="0">
                <a:solidFill>
                  <a:srgbClr val="000000"/>
                </a:solidFill>
                <a:effectLst/>
                <a:latin typeface="Avenir Book" panose="02000503020000020003" pitchFamily="2" charset="0"/>
              </a:rPr>
              <a:t>he process of </a:t>
            </a:r>
            <a:r>
              <a:rPr lang="en-US" b="1" i="0" u="none" strike="noStrike" dirty="0">
                <a:solidFill>
                  <a:srgbClr val="000000"/>
                </a:solidFill>
                <a:effectLst/>
                <a:latin typeface="Avenir Book" panose="02000503020000020003" pitchFamily="2" charset="0"/>
              </a:rPr>
              <a:t>partitioning data </a:t>
            </a:r>
            <a:r>
              <a:rPr lang="en-US" b="0" i="0" u="none" strike="noStrike" dirty="0">
                <a:solidFill>
                  <a:srgbClr val="000000"/>
                </a:solidFill>
                <a:effectLst/>
                <a:latin typeface="Avenir Book" panose="02000503020000020003" pitchFamily="2" charset="0"/>
              </a:rPr>
              <a:t>into a set of meaningful sub-classes.</a:t>
            </a:r>
          </a:p>
          <a:p>
            <a:pPr algn="l">
              <a:buFont typeface="Arial" panose="020B0604020202020204" pitchFamily="34" charset="0"/>
              <a:buChar char="•"/>
            </a:pPr>
            <a:r>
              <a:rPr lang="en-US" b="1" i="0" u="none" strike="noStrike" dirty="0">
                <a:solidFill>
                  <a:srgbClr val="C00000"/>
                </a:solidFill>
                <a:effectLst/>
                <a:latin typeface="Avenir Book" panose="02000503020000020003" pitchFamily="2" charset="0"/>
              </a:rPr>
              <a:t>Purpose</a:t>
            </a:r>
            <a:r>
              <a:rPr lang="en-US" b="0" i="0" u="none" strike="noStrike" dirty="0">
                <a:solidFill>
                  <a:srgbClr val="000000"/>
                </a:solidFill>
                <a:effectLst/>
                <a:latin typeface="Avenir Book" panose="02000503020000020003" pitchFamily="2" charset="0"/>
              </a:rPr>
              <a:t>: Uncover natural grouping or structure</a:t>
            </a:r>
          </a:p>
          <a:p>
            <a:pPr algn="l">
              <a:buFont typeface="Arial" panose="020B0604020202020204" pitchFamily="34" charset="0"/>
              <a:buChar char="•"/>
            </a:pPr>
            <a:r>
              <a:rPr lang="en-US" b="0" i="0" u="none" strike="noStrike" dirty="0">
                <a:solidFill>
                  <a:srgbClr val="000000"/>
                </a:solidFill>
                <a:effectLst/>
                <a:latin typeface="Avenir Book" panose="02000503020000020003" pitchFamily="2" charset="0"/>
              </a:rPr>
              <a:t>Multiple use cases</a:t>
            </a:r>
          </a:p>
          <a:p>
            <a:pPr marL="742950" lvl="1" indent="-285750" algn="l">
              <a:buFont typeface="Arial" panose="020B0604020202020204" pitchFamily="34" charset="0"/>
              <a:buChar char="•"/>
            </a:pPr>
            <a:r>
              <a:rPr lang="en-US" b="0" i="0" u="none" strike="noStrike" dirty="0">
                <a:solidFill>
                  <a:srgbClr val="000000"/>
                </a:solidFill>
                <a:effectLst/>
                <a:latin typeface="Avenir Book" panose="02000503020000020003" pitchFamily="2" charset="0"/>
              </a:rPr>
              <a:t>stand-alone tool to gain insight into data</a:t>
            </a:r>
          </a:p>
          <a:p>
            <a:pPr marL="742950" lvl="1" indent="-285750" algn="l">
              <a:buFont typeface="Arial" panose="020B0604020202020204" pitchFamily="34" charset="0"/>
              <a:buChar char="•"/>
            </a:pPr>
            <a:r>
              <a:rPr lang="en-US" b="0" i="0" u="none" strike="noStrike" dirty="0">
                <a:solidFill>
                  <a:srgbClr val="000000"/>
                </a:solidFill>
                <a:effectLst/>
                <a:latin typeface="Avenir Book" panose="02000503020000020003" pitchFamily="2" charset="0"/>
              </a:rPr>
              <a:t>preprocessing step for other algorithms</a:t>
            </a:r>
          </a:p>
          <a:p>
            <a:pPr marL="742950" lvl="1" indent="-285750" algn="l">
              <a:buFont typeface="Arial" panose="020B0604020202020204" pitchFamily="34" charset="0"/>
              <a:buChar char="•"/>
            </a:pPr>
            <a:r>
              <a:rPr lang="en-US" b="0" i="0" u="none" strike="noStrike" dirty="0">
                <a:solidFill>
                  <a:srgbClr val="000000"/>
                </a:solidFill>
                <a:effectLst/>
                <a:latin typeface="Avenir Book" panose="02000503020000020003" pitchFamily="2" charset="0"/>
              </a:rPr>
              <a:t>data compression</a:t>
            </a:r>
          </a:p>
          <a:p>
            <a:pPr marL="742950" lvl="1" indent="-285750" algn="l">
              <a:buFont typeface="Arial" panose="020B0604020202020204" pitchFamily="34" charset="0"/>
              <a:buChar char="•"/>
            </a:pPr>
            <a:r>
              <a:rPr lang="en-US" b="0" i="0" u="none" strike="noStrike" dirty="0">
                <a:solidFill>
                  <a:srgbClr val="000000"/>
                </a:solidFill>
                <a:effectLst/>
                <a:latin typeface="Avenir Book" panose="02000503020000020003" pitchFamily="2" charset="0"/>
              </a:rPr>
              <a:t>Outlier detection</a:t>
            </a:r>
          </a:p>
          <a:p>
            <a:endParaRPr lang="en-US" dirty="0"/>
          </a:p>
        </p:txBody>
      </p:sp>
      <p:pic>
        <p:nvPicPr>
          <p:cNvPr id="8" name="Picture 7" descr="A group of circles with triangles&#10;&#10;Description automatically generated">
            <a:extLst>
              <a:ext uri="{FF2B5EF4-FFF2-40B4-BE49-F238E27FC236}">
                <a16:creationId xmlns:a16="http://schemas.microsoft.com/office/drawing/2014/main" id="{7DEA4768-803C-8FED-227F-6C85074BA85F}"/>
              </a:ext>
            </a:extLst>
          </p:cNvPr>
          <p:cNvPicPr>
            <a:picLocks noChangeAspect="1"/>
          </p:cNvPicPr>
          <p:nvPr/>
        </p:nvPicPr>
        <p:blipFill>
          <a:blip r:embed="rId2"/>
          <a:stretch>
            <a:fillRect/>
          </a:stretch>
        </p:blipFill>
        <p:spPr>
          <a:xfrm>
            <a:off x="7041147" y="1023298"/>
            <a:ext cx="4990432" cy="4811403"/>
          </a:xfrm>
          <a:prstGeom prst="rect">
            <a:avLst/>
          </a:prstGeom>
        </p:spPr>
      </p:pic>
    </p:spTree>
    <p:extLst>
      <p:ext uri="{BB962C8B-B14F-4D97-AF65-F5344CB8AC3E}">
        <p14:creationId xmlns:p14="http://schemas.microsoft.com/office/powerpoint/2010/main" val="327987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3C45-31EE-3710-391D-9BFFA08E95D1}"/>
              </a:ext>
            </a:extLst>
          </p:cNvPr>
          <p:cNvSpPr>
            <a:spLocks noGrp="1"/>
          </p:cNvSpPr>
          <p:nvPr>
            <p:ph type="title"/>
          </p:nvPr>
        </p:nvSpPr>
        <p:spPr>
          <a:xfrm>
            <a:off x="838200" y="681038"/>
            <a:ext cx="10515600" cy="770076"/>
          </a:xfrm>
        </p:spPr>
        <p:txBody>
          <a:bodyPr>
            <a:normAutofit/>
          </a:bodyPr>
          <a:lstStyle/>
          <a:p>
            <a:r>
              <a:rPr lang="en-US" sz="3200" b="1" dirty="0"/>
              <a:t>What are clusters?</a:t>
            </a:r>
          </a:p>
        </p:txBody>
      </p:sp>
      <p:sp>
        <p:nvSpPr>
          <p:cNvPr id="3" name="Content Placeholder 2">
            <a:extLst>
              <a:ext uri="{FF2B5EF4-FFF2-40B4-BE49-F238E27FC236}">
                <a16:creationId xmlns:a16="http://schemas.microsoft.com/office/drawing/2014/main" id="{8FF8E406-8C40-557F-BEAD-9A40F04BBB64}"/>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000000"/>
                </a:solidFill>
                <a:effectLst/>
                <a:latin typeface="Helvetica Neue" panose="02000503000000020004" pitchFamily="2" charset="0"/>
              </a:rPr>
              <a:t>A subset of objects such that the distance between any two objects in the cluster is less than the distance between any object in the cluster and any object not located inside it.</a:t>
            </a:r>
          </a:p>
          <a:p>
            <a:pPr algn="l">
              <a:buFont typeface="Arial" panose="020B0604020202020204" pitchFamily="34" charset="0"/>
              <a:buChar char="•"/>
            </a:pPr>
            <a:r>
              <a:rPr lang="en-US" b="0" i="0" u="none" strike="noStrike" dirty="0">
                <a:solidFill>
                  <a:srgbClr val="000000"/>
                </a:solidFill>
                <a:effectLst/>
                <a:latin typeface="Helvetica Neue" panose="02000503000000020004" pitchFamily="2" charset="0"/>
              </a:rPr>
              <a:t>A connected region of a multidimensional space containing a relatively high density of objects.</a:t>
            </a:r>
          </a:p>
        </p:txBody>
      </p:sp>
    </p:spTree>
    <p:extLst>
      <p:ext uri="{BB962C8B-B14F-4D97-AF65-F5344CB8AC3E}">
        <p14:creationId xmlns:p14="http://schemas.microsoft.com/office/powerpoint/2010/main" val="3932285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9"/>
          <p:cNvSpPr txBox="1">
            <a:spLocks noGrp="1"/>
          </p:cNvSpPr>
          <p:nvPr>
            <p:ph type="title"/>
          </p:nvPr>
        </p:nvSpPr>
        <p:spPr>
          <a:xfrm>
            <a:off x="927596" y="786063"/>
            <a:ext cx="10336807" cy="690976"/>
          </a:xfrm>
          <a:prstGeom prst="rect">
            <a:avLst/>
          </a:prstGeom>
        </p:spPr>
        <p:txBody>
          <a:bodyPr spcFirstLastPara="1" vert="horz" wrap="square" lIns="121900" tIns="121900" rIns="121900" bIns="121900" rtlCol="0" anchor="b" anchorCtr="0">
            <a:noAutofit/>
          </a:bodyPr>
          <a:lstStyle/>
          <a:p>
            <a:pPr algn="ctr">
              <a:buClr>
                <a:schemeClr val="dk1"/>
              </a:buClr>
              <a:buSzPts val="1100"/>
            </a:pPr>
            <a:r>
              <a:rPr lang="en" sz="4267" b="1" dirty="0">
                <a:solidFill>
                  <a:srgbClr val="C00000"/>
                </a:solidFill>
              </a:rPr>
              <a:t>What is Logistic Regression?</a:t>
            </a:r>
            <a:endParaRPr sz="4267" b="1" dirty="0">
              <a:solidFill>
                <a:srgbClr val="C00000"/>
              </a:solidFill>
            </a:endParaRPr>
          </a:p>
        </p:txBody>
      </p:sp>
      <p:sp>
        <p:nvSpPr>
          <p:cNvPr id="230" name="Google Shape;230;p39"/>
          <p:cNvSpPr txBox="1">
            <a:spLocks noGrp="1"/>
          </p:cNvSpPr>
          <p:nvPr>
            <p:ph type="subTitle" idx="1"/>
          </p:nvPr>
        </p:nvSpPr>
        <p:spPr>
          <a:xfrm>
            <a:off x="808237" y="1477039"/>
            <a:ext cx="10781016" cy="5380961"/>
          </a:xfrm>
          <a:prstGeom prst="rect">
            <a:avLst/>
          </a:prstGeom>
        </p:spPr>
        <p:txBody>
          <a:bodyPr spcFirstLastPara="1" vert="horz" wrap="square" lIns="121900" tIns="121900" rIns="121900" bIns="121900" rtlCol="0" anchor="t" anchorCtr="0">
            <a:noAutofit/>
          </a:bodyPr>
          <a:lstStyle/>
          <a:p>
            <a:pPr marL="457200" indent="-457200">
              <a:buFont typeface="Arial" panose="020B0604020202020204" pitchFamily="34" charset="0"/>
              <a:buChar char="•"/>
            </a:pPr>
            <a:r>
              <a:rPr lang="en" dirty="0">
                <a:latin typeface="Avenir Book" panose="02000503020000020003" pitchFamily="2" charset="0"/>
              </a:rPr>
              <a:t>Logistic regression </a:t>
            </a:r>
            <a:r>
              <a:rPr lang="en-US" b="0" i="0" u="none" strike="noStrike" dirty="0">
                <a:solidFill>
                  <a:srgbClr val="374151"/>
                </a:solidFill>
                <a:effectLst/>
                <a:latin typeface="Avenir Book" panose="02000503020000020003" pitchFamily="2" charset="0"/>
              </a:rPr>
              <a:t>is a classification algorithm </a:t>
            </a:r>
            <a:r>
              <a:rPr lang="en" dirty="0">
                <a:latin typeface="Avenir Book" panose="02000503020000020003" pitchFamily="2" charset="0"/>
              </a:rPr>
              <a:t>used to examine relationships between independent variables (predictors) and a dependant variable (criterion)</a:t>
            </a:r>
          </a:p>
          <a:p>
            <a:pPr marL="457200" indent="-457200">
              <a:buFont typeface="Arial" panose="020B0604020202020204" pitchFamily="34" charset="0"/>
              <a:buChar char="•"/>
            </a:pPr>
            <a:endParaRPr lang="en" dirty="0">
              <a:latin typeface="Avenir Book" panose="02000503020000020003" pitchFamily="2" charset="0"/>
            </a:endParaRPr>
          </a:p>
          <a:p>
            <a:pPr marL="457200" indent="-457200">
              <a:buFont typeface="Arial" panose="020B0604020202020204" pitchFamily="34" charset="0"/>
              <a:buChar char="•"/>
            </a:pPr>
            <a:r>
              <a:rPr lang="en" dirty="0">
                <a:latin typeface="Avenir Book" panose="02000503020000020003" pitchFamily="2" charset="0"/>
              </a:rPr>
              <a:t>The main difference is in </a:t>
            </a:r>
            <a:r>
              <a:rPr lang="en" b="1" dirty="0">
                <a:latin typeface="Avenir Book" panose="02000503020000020003" pitchFamily="2" charset="0"/>
              </a:rPr>
              <a:t>logistic regression</a:t>
            </a:r>
            <a:r>
              <a:rPr lang="en" dirty="0">
                <a:latin typeface="Avenir Book" panose="02000503020000020003" pitchFamily="2" charset="0"/>
              </a:rPr>
              <a:t>, the target is </a:t>
            </a:r>
            <a:r>
              <a:rPr lang="en" i="1" dirty="0">
                <a:latin typeface="Avenir Book" panose="02000503020000020003" pitchFamily="2" charset="0"/>
              </a:rPr>
              <a:t>nominal</a:t>
            </a:r>
            <a:r>
              <a:rPr lang="en" dirty="0">
                <a:latin typeface="Avenir Book" panose="02000503020000020003" pitchFamily="2" charset="0"/>
              </a:rPr>
              <a:t> (predicting group membership). For example, do </a:t>
            </a:r>
            <a:r>
              <a:rPr lang="en" b="1" dirty="0">
                <a:latin typeface="Avenir Book" panose="02000503020000020003" pitchFamily="2" charset="0"/>
              </a:rPr>
              <a:t>age</a:t>
            </a:r>
            <a:r>
              <a:rPr lang="en" dirty="0">
                <a:latin typeface="Avenir Book" panose="02000503020000020003" pitchFamily="2" charset="0"/>
              </a:rPr>
              <a:t> and </a:t>
            </a:r>
            <a:r>
              <a:rPr lang="en" b="1" dirty="0">
                <a:latin typeface="Avenir Book" panose="02000503020000020003" pitchFamily="2" charset="0"/>
              </a:rPr>
              <a:t>gender</a:t>
            </a:r>
            <a:r>
              <a:rPr lang="en" dirty="0">
                <a:latin typeface="Avenir Book" panose="02000503020000020003" pitchFamily="2" charset="0"/>
              </a:rPr>
              <a:t> predict whether </a:t>
            </a:r>
            <a:r>
              <a:rPr lang="en" b="1" dirty="0">
                <a:latin typeface="Avenir Book" panose="02000503020000020003" pitchFamily="2" charset="0"/>
              </a:rPr>
              <a:t>one signs up for swimming lessons </a:t>
            </a:r>
            <a:r>
              <a:rPr lang="en" dirty="0">
                <a:latin typeface="Avenir Book" panose="02000503020000020003" pitchFamily="2" charset="0"/>
              </a:rPr>
              <a:t>(</a:t>
            </a:r>
            <a:r>
              <a:rPr lang="en" u="sng" dirty="0">
                <a:latin typeface="Avenir Book" panose="02000503020000020003" pitchFamily="2" charset="0"/>
              </a:rPr>
              <a:t>yes/no</a:t>
            </a:r>
            <a:r>
              <a:rPr lang="en" dirty="0">
                <a:latin typeface="Avenir Book" panose="02000503020000020003" pitchFamily="2" charset="0"/>
              </a:rPr>
              <a:t>)</a:t>
            </a:r>
          </a:p>
          <a:p>
            <a:pPr marL="457200" indent="-457200">
              <a:buFont typeface="Arial" panose="020B0604020202020204" pitchFamily="34" charset="0"/>
              <a:buChar char="•"/>
            </a:pPr>
            <a:endParaRPr lang="en" dirty="0">
              <a:latin typeface="Avenir Book" panose="02000503020000020003" pitchFamily="2" charset="0"/>
            </a:endParaRPr>
          </a:p>
          <a:p>
            <a:pPr marL="380990" indent="-380990">
              <a:spcAft>
                <a:spcPts val="1600"/>
              </a:spcAft>
              <a:buFont typeface="Arial" panose="020B0604020202020204" pitchFamily="34" charset="0"/>
              <a:buChar char="•"/>
            </a:pPr>
            <a:r>
              <a:rPr lang="en" dirty="0">
                <a:latin typeface="Avenir Book" panose="02000503020000020003" pitchFamily="2" charset="0"/>
              </a:rPr>
              <a:t>Its actually not regression, rather classification…</a:t>
            </a:r>
          </a:p>
          <a:p>
            <a:pPr marL="457200" indent="-457200">
              <a:buFont typeface="Arial" panose="020B0604020202020204" pitchFamily="34" charset="0"/>
              <a:buChar char="•"/>
            </a:pPr>
            <a:endParaRPr lang="en" sz="2667" dirty="0">
              <a:latin typeface="Avenir Book" panose="02000503020000020003" pitchFamily="2" charset="0"/>
            </a:endParaRPr>
          </a:p>
          <a:p>
            <a:pPr marL="457200" indent="-457200">
              <a:buFont typeface="Arial" panose="020B0604020202020204" pitchFamily="34" charset="0"/>
              <a:buChar char="•"/>
            </a:pPr>
            <a:endParaRPr lang="en" sz="2667" dirty="0">
              <a:latin typeface="Avenir Book" panose="02000503020000020003" pitchFamily="2" charset="0"/>
            </a:endParaRPr>
          </a:p>
          <a:p>
            <a:pPr marL="457200" indent="-457200">
              <a:buFont typeface="Arial" panose="020B0604020202020204" pitchFamily="34" charset="0"/>
              <a:buChar char="•"/>
            </a:pPr>
            <a:endParaRPr lang="en" sz="2667" dirty="0">
              <a:latin typeface="Avenir Book" panose="02000503020000020003" pitchFamily="2" charset="0"/>
            </a:endParaRPr>
          </a:p>
          <a:p>
            <a:pPr marL="0" indent="0" algn="ctr"/>
            <a:endParaRPr sz="2667" dirty="0"/>
          </a:p>
        </p:txBody>
      </p:sp>
      <p:sp>
        <p:nvSpPr>
          <p:cNvPr id="2" name="TextBox 1">
            <a:extLst>
              <a:ext uri="{FF2B5EF4-FFF2-40B4-BE49-F238E27FC236}">
                <a16:creationId xmlns:a16="http://schemas.microsoft.com/office/drawing/2014/main" id="{A5EB0340-BD42-A0CD-9B5B-1F134E7BD5ED}"/>
              </a:ext>
            </a:extLst>
          </p:cNvPr>
          <p:cNvSpPr txBox="1"/>
          <p:nvPr/>
        </p:nvSpPr>
        <p:spPr>
          <a:xfrm>
            <a:off x="1856960" y="6071937"/>
            <a:ext cx="8478078" cy="369332"/>
          </a:xfrm>
          <a:prstGeom prst="rect">
            <a:avLst/>
          </a:prstGeom>
          <a:noFill/>
        </p:spPr>
        <p:txBody>
          <a:bodyPr wrap="square">
            <a:spAutoFit/>
          </a:bodyPr>
          <a:lstStyle/>
          <a:p>
            <a:r>
              <a:rPr lang="en-US" dirty="0"/>
              <a:t>https://</a:t>
            </a:r>
            <a:r>
              <a:rPr lang="en-US" dirty="0" err="1"/>
              <a:t>careerfoundry.com</a:t>
            </a:r>
            <a:r>
              <a:rPr lang="en-US" dirty="0"/>
              <a:t>/</a:t>
            </a:r>
            <a:r>
              <a:rPr lang="en-US" dirty="0" err="1"/>
              <a:t>en</a:t>
            </a:r>
            <a:r>
              <a:rPr lang="en-US" dirty="0"/>
              <a:t>/blog/data-analytics/what-is-logistic-regression/</a:t>
            </a:r>
          </a:p>
        </p:txBody>
      </p:sp>
    </p:spTree>
    <p:extLst>
      <p:ext uri="{BB962C8B-B14F-4D97-AF65-F5344CB8AC3E}">
        <p14:creationId xmlns:p14="http://schemas.microsoft.com/office/powerpoint/2010/main" val="245327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green and blue circles&#10;&#10;Description automatically generated">
            <a:extLst>
              <a:ext uri="{FF2B5EF4-FFF2-40B4-BE49-F238E27FC236}">
                <a16:creationId xmlns:a16="http://schemas.microsoft.com/office/drawing/2014/main" id="{A407AD4B-91A0-2F12-912B-B0B9678F5F17}"/>
              </a:ext>
            </a:extLst>
          </p:cNvPr>
          <p:cNvPicPr>
            <a:picLocks noChangeAspect="1"/>
          </p:cNvPicPr>
          <p:nvPr/>
        </p:nvPicPr>
        <p:blipFill>
          <a:blip r:embed="rId2"/>
          <a:stretch>
            <a:fillRect/>
          </a:stretch>
        </p:blipFill>
        <p:spPr>
          <a:xfrm>
            <a:off x="643467" y="893571"/>
            <a:ext cx="10905066" cy="5070856"/>
          </a:xfrm>
          <a:prstGeom prst="rect">
            <a:avLst/>
          </a:prstGeom>
        </p:spPr>
      </p:pic>
    </p:spTree>
    <p:extLst>
      <p:ext uri="{BB962C8B-B14F-4D97-AF65-F5344CB8AC3E}">
        <p14:creationId xmlns:p14="http://schemas.microsoft.com/office/powerpoint/2010/main" val="2474522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9A1896-C9F5-D12E-7655-D62044CA0052}"/>
              </a:ext>
            </a:extLst>
          </p:cNvPr>
          <p:cNvSpPr>
            <a:spLocks noGrp="1"/>
          </p:cNvSpPr>
          <p:nvPr>
            <p:ph idx="1"/>
          </p:nvPr>
        </p:nvSpPr>
        <p:spPr/>
        <p:txBody>
          <a:bodyPr/>
          <a:lstStyle/>
          <a:p>
            <a:r>
              <a:rPr lang="en-US" b="0" i="0" u="none" strike="noStrike" dirty="0">
                <a:solidFill>
                  <a:srgbClr val="231F20"/>
                </a:solidFill>
                <a:effectLst/>
                <a:latin typeface="circular-xx"/>
              </a:rPr>
              <a:t>Clustering itself can be categorized into two types:</a:t>
            </a:r>
          </a:p>
          <a:p>
            <a:pPr lvl="1"/>
            <a:r>
              <a:rPr lang="en-US" b="0" i="0" u="none" strike="noStrike" dirty="0">
                <a:solidFill>
                  <a:schemeClr val="accent2">
                    <a:lumMod val="75000"/>
                  </a:schemeClr>
                </a:solidFill>
                <a:effectLst/>
                <a:latin typeface="circular-xx"/>
              </a:rPr>
              <a:t>Hard Clustering </a:t>
            </a:r>
            <a:r>
              <a:rPr lang="en-US" b="0" i="0" u="none" strike="noStrike" dirty="0">
                <a:solidFill>
                  <a:srgbClr val="231F20"/>
                </a:solidFill>
                <a:effectLst/>
                <a:latin typeface="circular-xx"/>
              </a:rPr>
              <a:t>and </a:t>
            </a:r>
            <a:r>
              <a:rPr lang="en-US" b="0" i="0" u="none" strike="noStrike" dirty="0">
                <a:solidFill>
                  <a:srgbClr val="7030A0"/>
                </a:solidFill>
                <a:effectLst/>
                <a:latin typeface="circular-xx"/>
              </a:rPr>
              <a:t>Soft Clustering. </a:t>
            </a:r>
          </a:p>
          <a:p>
            <a:pPr lvl="1"/>
            <a:r>
              <a:rPr lang="en-US" b="0" i="0" u="none" strike="noStrike" dirty="0">
                <a:solidFill>
                  <a:srgbClr val="231F20"/>
                </a:solidFill>
                <a:effectLst/>
                <a:latin typeface="circular-xx"/>
              </a:rPr>
              <a:t>In hard clustering, one data point can belong to one cluster only. </a:t>
            </a:r>
          </a:p>
          <a:p>
            <a:pPr lvl="1"/>
            <a:r>
              <a:rPr lang="en-US" b="0" i="0" u="none" strike="noStrike" dirty="0">
                <a:solidFill>
                  <a:srgbClr val="231F20"/>
                </a:solidFill>
                <a:effectLst/>
                <a:latin typeface="circular-xx"/>
              </a:rPr>
              <a:t>in soft clustering, the output provided is a probability likelihood of a data point belonging to each of the pre-defined numbers of clusters.</a:t>
            </a:r>
            <a:endParaRPr lang="en-US" dirty="0"/>
          </a:p>
        </p:txBody>
      </p:sp>
    </p:spTree>
    <p:extLst>
      <p:ext uri="{BB962C8B-B14F-4D97-AF65-F5344CB8AC3E}">
        <p14:creationId xmlns:p14="http://schemas.microsoft.com/office/powerpoint/2010/main" val="983271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73274-B983-B2DC-0C14-36A301471F38}"/>
              </a:ext>
            </a:extLst>
          </p:cNvPr>
          <p:cNvSpPr>
            <a:spLocks noGrp="1"/>
          </p:cNvSpPr>
          <p:nvPr>
            <p:ph type="title"/>
          </p:nvPr>
        </p:nvSpPr>
        <p:spPr>
          <a:xfrm>
            <a:off x="838200" y="681037"/>
            <a:ext cx="10515600" cy="666500"/>
          </a:xfrm>
        </p:spPr>
        <p:txBody>
          <a:bodyPr>
            <a:normAutofit fontScale="90000"/>
          </a:bodyPr>
          <a:lstStyle/>
          <a:p>
            <a:pPr algn="ctr"/>
            <a:r>
              <a:rPr lang="en-US" b="0" i="0" u="none" strike="noStrike" dirty="0">
                <a:solidFill>
                  <a:srgbClr val="7030A0"/>
                </a:solidFill>
                <a:effectLst/>
                <a:latin typeface="Avenir Book" panose="02000503020000020003" pitchFamily="2" charset="0"/>
              </a:rPr>
              <a:t>Unsupervised Clustering: K-means</a:t>
            </a:r>
            <a:endParaRPr lang="en-US" dirty="0">
              <a:solidFill>
                <a:srgbClr val="7030A0"/>
              </a:solidFill>
              <a:latin typeface="Avenir Book" panose="02000503020000020003" pitchFamily="2" charset="0"/>
            </a:endParaRPr>
          </a:p>
        </p:txBody>
      </p:sp>
      <p:sp>
        <p:nvSpPr>
          <p:cNvPr id="3" name="Content Placeholder 2">
            <a:extLst>
              <a:ext uri="{FF2B5EF4-FFF2-40B4-BE49-F238E27FC236}">
                <a16:creationId xmlns:a16="http://schemas.microsoft.com/office/drawing/2014/main" id="{A080B81F-2F05-8551-FCFE-04C217EE0365}"/>
              </a:ext>
            </a:extLst>
          </p:cNvPr>
          <p:cNvSpPr>
            <a:spLocks noGrp="1"/>
          </p:cNvSpPr>
          <p:nvPr>
            <p:ph idx="1"/>
          </p:nvPr>
        </p:nvSpPr>
        <p:spPr/>
        <p:txBody>
          <a:bodyPr/>
          <a:lstStyle/>
          <a:p>
            <a:r>
              <a:rPr lang="en-US" b="0" i="0" u="none" strike="noStrike" dirty="0">
                <a:solidFill>
                  <a:srgbClr val="7030A0"/>
                </a:solidFill>
                <a:effectLst/>
                <a:latin typeface="Avenir Book" panose="02000503020000020003" pitchFamily="2" charset="0"/>
              </a:rPr>
              <a:t>K-means </a:t>
            </a:r>
            <a:r>
              <a:rPr lang="en-US" b="0" i="0" u="none" strike="noStrike" dirty="0">
                <a:solidFill>
                  <a:srgbClr val="374151"/>
                </a:solidFill>
                <a:effectLst/>
                <a:latin typeface="Avenir Book" panose="02000503020000020003" pitchFamily="2" charset="0"/>
              </a:rPr>
              <a:t>is an unsupervised machine learning algorithm used for clustering data, where it groups similar data points into K clusters based on their features.</a:t>
            </a:r>
          </a:p>
          <a:p>
            <a:r>
              <a:rPr lang="en-US" b="1" i="0" u="none" strike="noStrike" dirty="0">
                <a:solidFill>
                  <a:srgbClr val="374151"/>
                </a:solidFill>
                <a:effectLst/>
                <a:latin typeface="Avenir Book" panose="02000503020000020003" pitchFamily="2" charset="0"/>
              </a:rPr>
              <a:t>K-value: </a:t>
            </a:r>
            <a:r>
              <a:rPr lang="en-US" b="0" i="0" u="none" strike="noStrike" dirty="0">
                <a:solidFill>
                  <a:srgbClr val="374151"/>
                </a:solidFill>
                <a:effectLst/>
                <a:latin typeface="Avenir Book" panose="02000503020000020003" pitchFamily="2" charset="0"/>
              </a:rPr>
              <a:t>The number of clusters (K) is a user-defined hyperparameter that you must specify before applying the algorithm. </a:t>
            </a:r>
            <a:r>
              <a:rPr lang="en-US" b="0" i="0" u="none" strike="noStrike" dirty="0">
                <a:solidFill>
                  <a:srgbClr val="C00000"/>
                </a:solidFill>
                <a:effectLst/>
                <a:latin typeface="Avenir Book" panose="02000503020000020003" pitchFamily="2" charset="0"/>
              </a:rPr>
              <a:t>Determining the optimal K value can be a challenge.</a:t>
            </a:r>
          </a:p>
          <a:p>
            <a:endParaRPr lang="en-US" b="0" i="0" u="none" strike="noStrike" dirty="0">
              <a:solidFill>
                <a:srgbClr val="374151"/>
              </a:solidFill>
              <a:effectLst/>
              <a:latin typeface="Söhne"/>
            </a:endParaRPr>
          </a:p>
          <a:p>
            <a:endParaRPr lang="en-US" dirty="0"/>
          </a:p>
        </p:txBody>
      </p:sp>
    </p:spTree>
    <p:extLst>
      <p:ext uri="{BB962C8B-B14F-4D97-AF65-F5344CB8AC3E}">
        <p14:creationId xmlns:p14="http://schemas.microsoft.com/office/powerpoint/2010/main" val="3580289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FC2C3-2BED-2781-C4CA-7794FA950202}"/>
              </a:ext>
            </a:extLst>
          </p:cNvPr>
          <p:cNvSpPr>
            <a:spLocks noGrp="1"/>
          </p:cNvSpPr>
          <p:nvPr>
            <p:ph idx="1"/>
          </p:nvPr>
        </p:nvSpPr>
        <p:spPr/>
        <p:txBody>
          <a:bodyPr/>
          <a:lstStyle/>
          <a:p>
            <a:r>
              <a:rPr lang="en-US" b="1" i="0" u="none" strike="noStrike" dirty="0">
                <a:solidFill>
                  <a:schemeClr val="accent2">
                    <a:lumMod val="75000"/>
                  </a:schemeClr>
                </a:solidFill>
                <a:effectLst/>
                <a:latin typeface="Avenir Book" panose="02000503020000020003" pitchFamily="2" charset="0"/>
              </a:rPr>
              <a:t>Centroids: </a:t>
            </a:r>
            <a:r>
              <a:rPr lang="en-US" b="0" i="0" u="none" strike="noStrike" dirty="0">
                <a:solidFill>
                  <a:srgbClr val="374151"/>
                </a:solidFill>
                <a:effectLst/>
                <a:latin typeface="Avenir Book" panose="02000503020000020003" pitchFamily="2" charset="0"/>
              </a:rPr>
              <a:t>The algorithm uses </a:t>
            </a:r>
            <a:r>
              <a:rPr lang="en-US" b="0" i="0" u="none" strike="noStrike" dirty="0">
                <a:solidFill>
                  <a:srgbClr val="7030A0"/>
                </a:solidFill>
                <a:effectLst/>
                <a:latin typeface="Avenir Book" panose="02000503020000020003" pitchFamily="2" charset="0"/>
              </a:rPr>
              <a:t>centroids,</a:t>
            </a:r>
            <a:r>
              <a:rPr lang="en-US" b="0" i="0" u="none" strike="noStrike" dirty="0">
                <a:solidFill>
                  <a:srgbClr val="374151"/>
                </a:solidFill>
                <a:effectLst/>
                <a:latin typeface="Avenir Book" panose="02000503020000020003" pitchFamily="2" charset="0"/>
              </a:rPr>
              <a:t> which are points in </a:t>
            </a:r>
            <a:r>
              <a:rPr lang="en-US" b="0" i="0" u="none" strike="noStrike" dirty="0">
                <a:solidFill>
                  <a:srgbClr val="7030A0"/>
                </a:solidFill>
                <a:effectLst/>
                <a:latin typeface="Avenir Book" panose="02000503020000020003" pitchFamily="2" charset="0"/>
              </a:rPr>
              <a:t>feature space</a:t>
            </a:r>
            <a:r>
              <a:rPr lang="en-US" b="0" i="0" u="none" strike="noStrike" dirty="0">
                <a:solidFill>
                  <a:srgbClr val="374151"/>
                </a:solidFill>
                <a:effectLst/>
                <a:latin typeface="Avenir Book" panose="02000503020000020003" pitchFamily="2" charset="0"/>
              </a:rPr>
              <a:t> that represent the </a:t>
            </a:r>
            <a:r>
              <a:rPr lang="en-US" b="0" i="0" u="none" strike="noStrike" dirty="0">
                <a:solidFill>
                  <a:srgbClr val="7030A0"/>
                </a:solidFill>
                <a:effectLst/>
                <a:latin typeface="Avenir Book" panose="02000503020000020003" pitchFamily="2" charset="0"/>
              </a:rPr>
              <a:t>center of each cluster. </a:t>
            </a:r>
            <a:r>
              <a:rPr lang="en-US" b="0" i="0" u="none" strike="noStrike" dirty="0">
                <a:solidFill>
                  <a:srgbClr val="374151"/>
                </a:solidFill>
                <a:effectLst/>
                <a:latin typeface="Avenir Book" panose="02000503020000020003" pitchFamily="2" charset="0"/>
              </a:rPr>
              <a:t>Initially, these centroids are either randomly chosen or selected using a more sophisticated initialization method like K-means++.</a:t>
            </a:r>
          </a:p>
          <a:p>
            <a:r>
              <a:rPr lang="en-US" b="1" i="0" u="none" strike="noStrike" dirty="0">
                <a:solidFill>
                  <a:schemeClr val="accent2">
                    <a:lumMod val="75000"/>
                  </a:schemeClr>
                </a:solidFill>
                <a:effectLst/>
                <a:latin typeface="Söhne"/>
              </a:rPr>
              <a:t>Hard Clustering: </a:t>
            </a:r>
            <a:r>
              <a:rPr lang="en-US" b="0" i="0" u="none" strike="noStrike" dirty="0">
                <a:solidFill>
                  <a:srgbClr val="374151"/>
                </a:solidFill>
                <a:effectLst/>
                <a:latin typeface="Söhne"/>
              </a:rPr>
              <a:t>K-means performs hard clustering, meaning each data point is assigned to exactly one cluster, represented by the nearest centroid.</a:t>
            </a:r>
          </a:p>
          <a:p>
            <a:r>
              <a:rPr lang="en-US" b="0" i="0" u="none" strike="noStrike" dirty="0">
                <a:solidFill>
                  <a:srgbClr val="7030A0"/>
                </a:solidFill>
                <a:effectLst/>
                <a:latin typeface="Söhne"/>
              </a:rPr>
              <a:t>Iterative Process:</a:t>
            </a:r>
          </a:p>
          <a:p>
            <a:endParaRPr lang="en-US" dirty="0"/>
          </a:p>
        </p:txBody>
      </p:sp>
    </p:spTree>
    <p:extLst>
      <p:ext uri="{BB962C8B-B14F-4D97-AF65-F5344CB8AC3E}">
        <p14:creationId xmlns:p14="http://schemas.microsoft.com/office/powerpoint/2010/main" val="1790806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number&#10;&#10;Description automatically generated">
            <a:extLst>
              <a:ext uri="{FF2B5EF4-FFF2-40B4-BE49-F238E27FC236}">
                <a16:creationId xmlns:a16="http://schemas.microsoft.com/office/drawing/2014/main" id="{703CD138-F839-4574-4A6D-AA2D36B42A00}"/>
              </a:ext>
            </a:extLst>
          </p:cNvPr>
          <p:cNvPicPr>
            <a:picLocks noGrp="1" noChangeAspect="1"/>
          </p:cNvPicPr>
          <p:nvPr>
            <p:ph idx="1"/>
          </p:nvPr>
        </p:nvPicPr>
        <p:blipFill>
          <a:blip r:embed="rId2"/>
          <a:stretch>
            <a:fillRect/>
          </a:stretch>
        </p:blipFill>
        <p:spPr>
          <a:xfrm>
            <a:off x="377439" y="1905138"/>
            <a:ext cx="5718561" cy="4351338"/>
          </a:xfrm>
        </p:spPr>
      </p:pic>
      <p:pic>
        <p:nvPicPr>
          <p:cNvPr id="7" name="Picture 6" descr="A diagram of different colored squares&#10;&#10;Description automatically generated">
            <a:extLst>
              <a:ext uri="{FF2B5EF4-FFF2-40B4-BE49-F238E27FC236}">
                <a16:creationId xmlns:a16="http://schemas.microsoft.com/office/drawing/2014/main" id="{C015304D-AE5B-9DDD-7D97-67AF9AFCF3AB}"/>
              </a:ext>
            </a:extLst>
          </p:cNvPr>
          <p:cNvPicPr>
            <a:picLocks noChangeAspect="1"/>
          </p:cNvPicPr>
          <p:nvPr/>
        </p:nvPicPr>
        <p:blipFill>
          <a:blip r:embed="rId3"/>
          <a:stretch>
            <a:fillRect/>
          </a:stretch>
        </p:blipFill>
        <p:spPr>
          <a:xfrm>
            <a:off x="6337300" y="2761081"/>
            <a:ext cx="5016500" cy="3644900"/>
          </a:xfrm>
          <a:prstGeom prst="rect">
            <a:avLst/>
          </a:prstGeom>
        </p:spPr>
      </p:pic>
      <p:sp>
        <p:nvSpPr>
          <p:cNvPr id="8" name="TextBox 7">
            <a:extLst>
              <a:ext uri="{FF2B5EF4-FFF2-40B4-BE49-F238E27FC236}">
                <a16:creationId xmlns:a16="http://schemas.microsoft.com/office/drawing/2014/main" id="{6CA3BF0F-3A7A-DEA4-42A9-DF823C6F4446}"/>
              </a:ext>
            </a:extLst>
          </p:cNvPr>
          <p:cNvSpPr txBox="1"/>
          <p:nvPr/>
        </p:nvSpPr>
        <p:spPr>
          <a:xfrm>
            <a:off x="6096000" y="1902719"/>
            <a:ext cx="5287617" cy="646331"/>
          </a:xfrm>
          <a:prstGeom prst="rect">
            <a:avLst/>
          </a:prstGeom>
          <a:noFill/>
        </p:spPr>
        <p:txBody>
          <a:bodyPr wrap="square" rtlCol="0">
            <a:spAutoFit/>
          </a:bodyPr>
          <a:lstStyle/>
          <a:p>
            <a:r>
              <a:rPr lang="en-US" b="0" i="0" u="none" strike="noStrike" dirty="0">
                <a:solidFill>
                  <a:srgbClr val="000000"/>
                </a:solidFill>
                <a:effectLst/>
                <a:latin typeface="Helvetica Neue" panose="02000503000000020004" pitchFamily="2" charset="0"/>
              </a:rPr>
              <a:t>2) Assign every item to its nearest cluster center (e.g. using Euclidean distance)</a:t>
            </a:r>
            <a:endParaRPr lang="en-US" dirty="0"/>
          </a:p>
        </p:txBody>
      </p:sp>
    </p:spTree>
    <p:extLst>
      <p:ext uri="{BB962C8B-B14F-4D97-AF65-F5344CB8AC3E}">
        <p14:creationId xmlns:p14="http://schemas.microsoft.com/office/powerpoint/2010/main" val="1944327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A7EDDA-EE76-8EF5-0A5A-8ECA86680684}"/>
              </a:ext>
            </a:extLst>
          </p:cNvPr>
          <p:cNvSpPr txBox="1"/>
          <p:nvPr/>
        </p:nvSpPr>
        <p:spPr>
          <a:xfrm>
            <a:off x="127497" y="370832"/>
            <a:ext cx="4422167" cy="646331"/>
          </a:xfrm>
          <a:prstGeom prst="rect">
            <a:avLst/>
          </a:prstGeom>
          <a:noFill/>
        </p:spPr>
        <p:txBody>
          <a:bodyPr wrap="square" rtlCol="0">
            <a:spAutoFit/>
          </a:bodyPr>
          <a:lstStyle/>
          <a:p>
            <a:r>
              <a:rPr lang="en-US" b="0" i="0" u="none" strike="noStrike" dirty="0">
                <a:solidFill>
                  <a:srgbClr val="000000"/>
                </a:solidFill>
                <a:effectLst/>
                <a:latin typeface="Helvetica Neue" panose="02000503000000020004" pitchFamily="2" charset="0"/>
              </a:rPr>
              <a:t>3. Move each cluster center to the mean of its assigned items</a:t>
            </a:r>
            <a:endParaRPr lang="en-US" dirty="0"/>
          </a:p>
        </p:txBody>
      </p:sp>
      <p:pic>
        <p:nvPicPr>
          <p:cNvPr id="6" name="Picture 5" descr="A diagram of a number of dots and arrows&#10;&#10;Description automatically generated">
            <a:extLst>
              <a:ext uri="{FF2B5EF4-FFF2-40B4-BE49-F238E27FC236}">
                <a16:creationId xmlns:a16="http://schemas.microsoft.com/office/drawing/2014/main" id="{02BB5557-BAA7-5467-8BA0-C626E3D919CE}"/>
              </a:ext>
            </a:extLst>
          </p:cNvPr>
          <p:cNvPicPr>
            <a:picLocks noChangeAspect="1"/>
          </p:cNvPicPr>
          <p:nvPr/>
        </p:nvPicPr>
        <p:blipFill>
          <a:blip r:embed="rId2"/>
          <a:stretch>
            <a:fillRect/>
          </a:stretch>
        </p:blipFill>
        <p:spPr>
          <a:xfrm>
            <a:off x="301156" y="1401130"/>
            <a:ext cx="4734454" cy="3505200"/>
          </a:xfrm>
          <a:prstGeom prst="rect">
            <a:avLst/>
          </a:prstGeom>
        </p:spPr>
      </p:pic>
      <p:sp>
        <p:nvSpPr>
          <p:cNvPr id="7" name="TextBox 6">
            <a:extLst>
              <a:ext uri="{FF2B5EF4-FFF2-40B4-BE49-F238E27FC236}">
                <a16:creationId xmlns:a16="http://schemas.microsoft.com/office/drawing/2014/main" id="{4952F5D7-6863-9345-213D-DCDCBDFEBC81}"/>
              </a:ext>
            </a:extLst>
          </p:cNvPr>
          <p:cNvSpPr txBox="1"/>
          <p:nvPr/>
        </p:nvSpPr>
        <p:spPr>
          <a:xfrm>
            <a:off x="5582260" y="170308"/>
            <a:ext cx="1400471" cy="5262979"/>
          </a:xfrm>
          <a:prstGeom prst="rect">
            <a:avLst/>
          </a:prstGeom>
          <a:noFill/>
        </p:spPr>
        <p:txBody>
          <a:bodyPr wrap="square" rtlCol="0">
            <a:spAutoFit/>
          </a:bodyPr>
          <a:lstStyle/>
          <a:p>
            <a:r>
              <a:rPr lang="en-US" b="0" i="0" u="none" strike="noStrike" dirty="0">
                <a:solidFill>
                  <a:srgbClr val="000000"/>
                </a:solidFill>
                <a:effectLst/>
                <a:latin typeface="Helvetica Neue" panose="02000503000000020004" pitchFamily="2" charset="0"/>
              </a:rPr>
              <a:t>4</a:t>
            </a:r>
            <a:r>
              <a:rPr lang="en-US" sz="2400" b="0" i="0" u="none" strike="noStrike" dirty="0">
                <a:solidFill>
                  <a:srgbClr val="000000"/>
                </a:solidFill>
                <a:effectLst/>
                <a:latin typeface="Helvetica Neue" panose="02000503000000020004" pitchFamily="2" charset="0"/>
              </a:rPr>
              <a:t>) Repeat steps </a:t>
            </a:r>
            <a:r>
              <a:rPr lang="en-US" sz="2400" b="1" i="0" u="none" strike="noStrike" dirty="0">
                <a:solidFill>
                  <a:srgbClr val="000000"/>
                </a:solidFill>
                <a:effectLst/>
                <a:latin typeface="Helvetica Neue" panose="02000503000000020004" pitchFamily="2" charset="0"/>
              </a:rPr>
              <a:t>2</a:t>
            </a:r>
            <a:r>
              <a:rPr lang="en-US" sz="2400" b="0" i="0" u="none" strike="noStrike" dirty="0">
                <a:solidFill>
                  <a:srgbClr val="000000"/>
                </a:solidFill>
                <a:effectLst/>
                <a:latin typeface="Helvetica Neue" panose="02000503000000020004" pitchFamily="2" charset="0"/>
              </a:rPr>
              <a:t>,3 until convergence (change in cluster assignments less than a threshold)</a:t>
            </a:r>
            <a:endParaRPr lang="en-US" sz="2400" dirty="0"/>
          </a:p>
        </p:txBody>
      </p:sp>
      <p:pic>
        <p:nvPicPr>
          <p:cNvPr id="9" name="Picture 8" descr="A diagram of a number of dots and circles&#10;&#10;Description automatically generated">
            <a:extLst>
              <a:ext uri="{FF2B5EF4-FFF2-40B4-BE49-F238E27FC236}">
                <a16:creationId xmlns:a16="http://schemas.microsoft.com/office/drawing/2014/main" id="{FF104723-2CE3-CED2-40DD-71D2A55BCC21}"/>
              </a:ext>
            </a:extLst>
          </p:cNvPr>
          <p:cNvPicPr>
            <a:picLocks noChangeAspect="1"/>
          </p:cNvPicPr>
          <p:nvPr/>
        </p:nvPicPr>
        <p:blipFill>
          <a:blip r:embed="rId3"/>
          <a:stretch>
            <a:fillRect/>
          </a:stretch>
        </p:blipFill>
        <p:spPr>
          <a:xfrm>
            <a:off x="7468677" y="199070"/>
            <a:ext cx="4422167" cy="3129534"/>
          </a:xfrm>
          <a:prstGeom prst="rect">
            <a:avLst/>
          </a:prstGeom>
        </p:spPr>
      </p:pic>
      <p:pic>
        <p:nvPicPr>
          <p:cNvPr id="11" name="Picture 10" descr="A diagram of a number of dots and arrows&#10;&#10;Description automatically generated">
            <a:extLst>
              <a:ext uri="{FF2B5EF4-FFF2-40B4-BE49-F238E27FC236}">
                <a16:creationId xmlns:a16="http://schemas.microsoft.com/office/drawing/2014/main" id="{7EB163D6-6F42-AD10-40E2-739B181AF7A3}"/>
              </a:ext>
            </a:extLst>
          </p:cNvPr>
          <p:cNvPicPr>
            <a:picLocks noChangeAspect="1"/>
          </p:cNvPicPr>
          <p:nvPr/>
        </p:nvPicPr>
        <p:blipFill>
          <a:blip r:embed="rId4"/>
          <a:stretch>
            <a:fillRect/>
          </a:stretch>
        </p:blipFill>
        <p:spPr>
          <a:xfrm>
            <a:off x="7468677" y="3529395"/>
            <a:ext cx="4478863" cy="3129535"/>
          </a:xfrm>
          <a:prstGeom prst="rect">
            <a:avLst/>
          </a:prstGeom>
        </p:spPr>
      </p:pic>
    </p:spTree>
    <p:extLst>
      <p:ext uri="{BB962C8B-B14F-4D97-AF65-F5344CB8AC3E}">
        <p14:creationId xmlns:p14="http://schemas.microsoft.com/office/powerpoint/2010/main" val="2031127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number of k2&#10;&#10;Description automatically generated">
            <a:extLst>
              <a:ext uri="{FF2B5EF4-FFF2-40B4-BE49-F238E27FC236}">
                <a16:creationId xmlns:a16="http://schemas.microsoft.com/office/drawing/2014/main" id="{90AE1637-CD42-F145-49E5-2943E312FBAC}"/>
              </a:ext>
            </a:extLst>
          </p:cNvPr>
          <p:cNvPicPr>
            <a:picLocks noGrp="1" noChangeAspect="1"/>
          </p:cNvPicPr>
          <p:nvPr>
            <p:ph idx="1"/>
          </p:nvPr>
        </p:nvPicPr>
        <p:blipFill>
          <a:blip r:embed="rId2"/>
          <a:stretch>
            <a:fillRect/>
          </a:stretch>
        </p:blipFill>
        <p:spPr>
          <a:xfrm>
            <a:off x="3299589" y="1825625"/>
            <a:ext cx="5592821" cy="4351338"/>
          </a:xfrm>
        </p:spPr>
      </p:pic>
    </p:spTree>
    <p:extLst>
      <p:ext uri="{BB962C8B-B14F-4D97-AF65-F5344CB8AC3E}">
        <p14:creationId xmlns:p14="http://schemas.microsoft.com/office/powerpoint/2010/main" val="3899648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D0802DEF-003D-C057-10D8-851C2A8C763F}"/>
              </a:ext>
            </a:extLst>
          </p:cNvPr>
          <p:cNvPicPr>
            <a:picLocks noChangeAspect="1"/>
          </p:cNvPicPr>
          <p:nvPr/>
        </p:nvPicPr>
        <p:blipFill>
          <a:blip r:embed="rId2"/>
          <a:stretch>
            <a:fillRect/>
          </a:stretch>
        </p:blipFill>
        <p:spPr>
          <a:xfrm>
            <a:off x="2104472" y="53140"/>
            <a:ext cx="8291858" cy="6751719"/>
          </a:xfrm>
          <a:prstGeom prst="rect">
            <a:avLst/>
          </a:prstGeom>
        </p:spPr>
      </p:pic>
    </p:spTree>
    <p:extLst>
      <p:ext uri="{BB962C8B-B14F-4D97-AF65-F5344CB8AC3E}">
        <p14:creationId xmlns:p14="http://schemas.microsoft.com/office/powerpoint/2010/main" val="120142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paper with black text&#10;&#10;Description automatically generated">
            <a:extLst>
              <a:ext uri="{FF2B5EF4-FFF2-40B4-BE49-F238E27FC236}">
                <a16:creationId xmlns:a16="http://schemas.microsoft.com/office/drawing/2014/main" id="{F482DCC2-FC9F-E022-C092-FEA050102EF3}"/>
              </a:ext>
            </a:extLst>
          </p:cNvPr>
          <p:cNvPicPr>
            <a:picLocks noChangeAspect="1"/>
          </p:cNvPicPr>
          <p:nvPr/>
        </p:nvPicPr>
        <p:blipFill>
          <a:blip r:embed="rId2"/>
          <a:stretch>
            <a:fillRect/>
          </a:stretch>
        </p:blipFill>
        <p:spPr>
          <a:xfrm>
            <a:off x="1262982" y="587521"/>
            <a:ext cx="9902324" cy="5682957"/>
          </a:xfrm>
          <a:prstGeom prst="rect">
            <a:avLst/>
          </a:prstGeom>
        </p:spPr>
      </p:pic>
      <p:sp>
        <p:nvSpPr>
          <p:cNvPr id="6" name="TextBox 5">
            <a:extLst>
              <a:ext uri="{FF2B5EF4-FFF2-40B4-BE49-F238E27FC236}">
                <a16:creationId xmlns:a16="http://schemas.microsoft.com/office/drawing/2014/main" id="{E4FD68B2-5229-19C2-F751-461841D974E1}"/>
              </a:ext>
            </a:extLst>
          </p:cNvPr>
          <p:cNvSpPr txBox="1"/>
          <p:nvPr/>
        </p:nvSpPr>
        <p:spPr>
          <a:xfrm>
            <a:off x="577515" y="6550223"/>
            <a:ext cx="4348755" cy="307777"/>
          </a:xfrm>
          <a:prstGeom prst="rect">
            <a:avLst/>
          </a:prstGeom>
          <a:noFill/>
        </p:spPr>
        <p:txBody>
          <a:bodyPr wrap="none" rtlCol="0">
            <a:spAutoFit/>
          </a:bodyPr>
          <a:lstStyle/>
          <a:p>
            <a:r>
              <a:rPr lang="en-US" sz="1400" dirty="0"/>
              <a:t>https://</a:t>
            </a:r>
            <a:r>
              <a:rPr lang="en-US" sz="1400" dirty="0" err="1"/>
              <a:t>csc.csudh.edu</a:t>
            </a:r>
            <a:r>
              <a:rPr lang="en-US" sz="1400" dirty="0"/>
              <a:t>/</a:t>
            </a:r>
            <a:r>
              <a:rPr lang="en-US" sz="1400" dirty="0" err="1"/>
              <a:t>btang</a:t>
            </a:r>
            <a:r>
              <a:rPr lang="en-US" sz="1400" dirty="0"/>
              <a:t>/seminar/slides/</a:t>
            </a:r>
            <a:r>
              <a:rPr lang="en-US" sz="1400" dirty="0" err="1"/>
              <a:t>DBSCAN.pdf</a:t>
            </a:r>
            <a:endParaRPr lang="en-US" sz="1400" dirty="0"/>
          </a:p>
        </p:txBody>
      </p:sp>
    </p:spTree>
    <p:extLst>
      <p:ext uri="{BB962C8B-B14F-4D97-AF65-F5344CB8AC3E}">
        <p14:creationId xmlns:p14="http://schemas.microsoft.com/office/powerpoint/2010/main" val="2445262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a graphing method&#10;&#10;Description automatically generated with medium confidence">
            <a:extLst>
              <a:ext uri="{FF2B5EF4-FFF2-40B4-BE49-F238E27FC236}">
                <a16:creationId xmlns:a16="http://schemas.microsoft.com/office/drawing/2014/main" id="{518D89DA-72CF-F16D-6380-DC226E733FEA}"/>
              </a:ext>
            </a:extLst>
          </p:cNvPr>
          <p:cNvPicPr>
            <a:picLocks noChangeAspect="1"/>
          </p:cNvPicPr>
          <p:nvPr/>
        </p:nvPicPr>
        <p:blipFill>
          <a:blip r:embed="rId2"/>
          <a:stretch>
            <a:fillRect/>
          </a:stretch>
        </p:blipFill>
        <p:spPr>
          <a:xfrm>
            <a:off x="1521516" y="305687"/>
            <a:ext cx="9530798" cy="6246626"/>
          </a:xfrm>
          <a:prstGeom prst="rect">
            <a:avLst/>
          </a:prstGeom>
        </p:spPr>
      </p:pic>
      <p:sp>
        <p:nvSpPr>
          <p:cNvPr id="6" name="TextBox 5">
            <a:extLst>
              <a:ext uri="{FF2B5EF4-FFF2-40B4-BE49-F238E27FC236}">
                <a16:creationId xmlns:a16="http://schemas.microsoft.com/office/drawing/2014/main" id="{4C016D9C-9B97-AC28-CCDD-F2968344C39B}"/>
              </a:ext>
            </a:extLst>
          </p:cNvPr>
          <p:cNvSpPr txBox="1"/>
          <p:nvPr/>
        </p:nvSpPr>
        <p:spPr>
          <a:xfrm>
            <a:off x="577515" y="6550223"/>
            <a:ext cx="4348755" cy="307777"/>
          </a:xfrm>
          <a:prstGeom prst="rect">
            <a:avLst/>
          </a:prstGeom>
          <a:noFill/>
        </p:spPr>
        <p:txBody>
          <a:bodyPr wrap="none" rtlCol="0">
            <a:spAutoFit/>
          </a:bodyPr>
          <a:lstStyle/>
          <a:p>
            <a:r>
              <a:rPr lang="en-US" sz="1400" dirty="0"/>
              <a:t>https://</a:t>
            </a:r>
            <a:r>
              <a:rPr lang="en-US" sz="1400" dirty="0" err="1"/>
              <a:t>csc.csudh.edu</a:t>
            </a:r>
            <a:r>
              <a:rPr lang="en-US" sz="1400" dirty="0"/>
              <a:t>/</a:t>
            </a:r>
            <a:r>
              <a:rPr lang="en-US" sz="1400" dirty="0" err="1"/>
              <a:t>btang</a:t>
            </a:r>
            <a:r>
              <a:rPr lang="en-US" sz="1400" dirty="0"/>
              <a:t>/seminar/slides/</a:t>
            </a:r>
            <a:r>
              <a:rPr lang="en-US" sz="1400" dirty="0" err="1"/>
              <a:t>DBSCAN.pdf</a:t>
            </a:r>
            <a:endParaRPr lang="en-US" sz="1400" dirty="0"/>
          </a:p>
        </p:txBody>
      </p:sp>
    </p:spTree>
    <p:extLst>
      <p:ext uri="{BB962C8B-B14F-4D97-AF65-F5344CB8AC3E}">
        <p14:creationId xmlns:p14="http://schemas.microsoft.com/office/powerpoint/2010/main" val="1181413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9"/>
          <p:cNvSpPr txBox="1">
            <a:spLocks noGrp="1"/>
          </p:cNvSpPr>
          <p:nvPr>
            <p:ph type="title"/>
          </p:nvPr>
        </p:nvSpPr>
        <p:spPr>
          <a:xfrm>
            <a:off x="1561467" y="850232"/>
            <a:ext cx="9277423" cy="735885"/>
          </a:xfrm>
          <a:prstGeom prst="rect">
            <a:avLst/>
          </a:prstGeom>
        </p:spPr>
        <p:txBody>
          <a:bodyPr spcFirstLastPara="1" vert="horz" wrap="square" lIns="121900" tIns="121900" rIns="121900" bIns="121900" rtlCol="0" anchor="b" anchorCtr="0">
            <a:noAutofit/>
          </a:bodyPr>
          <a:lstStyle/>
          <a:p>
            <a:pPr algn="ctr">
              <a:buClr>
                <a:schemeClr val="dk1"/>
              </a:buClr>
              <a:buSzPts val="1100"/>
            </a:pPr>
            <a:r>
              <a:rPr lang="en" sz="4267" b="1" dirty="0">
                <a:solidFill>
                  <a:srgbClr val="7030A0"/>
                </a:solidFill>
                <a:latin typeface="Avenir Book" panose="02000503020000020003" pitchFamily="2" charset="0"/>
              </a:rPr>
              <a:t>Types of Logistic Regression</a:t>
            </a:r>
            <a:endParaRPr sz="4267" b="1" dirty="0">
              <a:solidFill>
                <a:srgbClr val="7030A0"/>
              </a:solidFill>
              <a:latin typeface="Avenir Book" panose="02000503020000020003" pitchFamily="2" charset="0"/>
            </a:endParaRPr>
          </a:p>
        </p:txBody>
      </p:sp>
      <p:sp>
        <p:nvSpPr>
          <p:cNvPr id="230" name="Google Shape;230;p39"/>
          <p:cNvSpPr txBox="1">
            <a:spLocks noGrp="1"/>
          </p:cNvSpPr>
          <p:nvPr>
            <p:ph type="subTitle" idx="1"/>
          </p:nvPr>
        </p:nvSpPr>
        <p:spPr>
          <a:xfrm>
            <a:off x="975495" y="2017854"/>
            <a:ext cx="10449368" cy="4283628"/>
          </a:xfrm>
          <a:prstGeom prst="rect">
            <a:avLst/>
          </a:prstGeom>
        </p:spPr>
        <p:txBody>
          <a:bodyPr spcFirstLastPara="1" vert="horz" wrap="square" lIns="121900" tIns="121900" rIns="121900" bIns="121900" rtlCol="0" anchor="t" anchorCtr="0">
            <a:noAutofit/>
          </a:bodyPr>
          <a:lstStyle/>
          <a:p>
            <a:pPr marL="380990" indent="-380990">
              <a:spcAft>
                <a:spcPts val="1600"/>
              </a:spcAft>
              <a:buFont typeface="Arial" panose="020B0604020202020204" pitchFamily="34" charset="0"/>
              <a:buChar char="•"/>
            </a:pPr>
            <a:r>
              <a:rPr lang="en" dirty="0">
                <a:latin typeface="Avenir Book" panose="02000503020000020003" pitchFamily="2" charset="0"/>
              </a:rPr>
              <a:t>There are primarily 2 types of logistic regression: (1) Binary and (2) Multinomial models. The difference lies in the types of the criterion variable</a:t>
            </a:r>
          </a:p>
          <a:p>
            <a:pPr marL="380990" indent="-380990">
              <a:spcAft>
                <a:spcPts val="1600"/>
              </a:spcAft>
              <a:buFont typeface="Arial" panose="020B0604020202020204" pitchFamily="34" charset="0"/>
              <a:buChar char="•"/>
            </a:pPr>
            <a:r>
              <a:rPr lang="en" dirty="0">
                <a:latin typeface="Avenir Book" panose="02000503020000020003" pitchFamily="2" charset="0"/>
              </a:rPr>
              <a:t>Binary logistic regression is for a dichotomous criterion (i.e., 2-level variable)</a:t>
            </a:r>
          </a:p>
          <a:p>
            <a:pPr marL="380990" indent="-380990">
              <a:spcAft>
                <a:spcPts val="1600"/>
              </a:spcAft>
              <a:buFont typeface="Arial" panose="020B0604020202020204" pitchFamily="34" charset="0"/>
              <a:buChar char="•"/>
            </a:pPr>
            <a:r>
              <a:rPr lang="en" dirty="0">
                <a:latin typeface="Avenir Book" panose="02000503020000020003" pitchFamily="2" charset="0"/>
              </a:rPr>
              <a:t>Multinomial logistic regression is for a </a:t>
            </a:r>
            <a:r>
              <a:rPr lang="en" dirty="0" err="1">
                <a:latin typeface="Avenir Book" panose="02000503020000020003" pitchFamily="2" charset="0"/>
              </a:rPr>
              <a:t>multicategorical</a:t>
            </a:r>
            <a:r>
              <a:rPr lang="en" dirty="0">
                <a:latin typeface="Avenir Book" panose="02000503020000020003" pitchFamily="2" charset="0"/>
              </a:rPr>
              <a:t> criterion (i.e., a target variable with more than 2 levels)</a:t>
            </a:r>
          </a:p>
          <a:p>
            <a:pPr marL="380990" indent="-380990">
              <a:spcAft>
                <a:spcPts val="1600"/>
              </a:spcAft>
              <a:buFont typeface="Arial" panose="020B0604020202020204" pitchFamily="34" charset="0"/>
              <a:buChar char="•"/>
            </a:pPr>
            <a:endParaRPr lang="en" sz="2667" dirty="0"/>
          </a:p>
          <a:p>
            <a:pPr marL="380990" indent="-380990">
              <a:spcAft>
                <a:spcPts val="1600"/>
              </a:spcAft>
              <a:buFont typeface="Arial" panose="020B0604020202020204" pitchFamily="34" charset="0"/>
              <a:buChar char="•"/>
            </a:pPr>
            <a:endParaRPr sz="2667" dirty="0"/>
          </a:p>
        </p:txBody>
      </p:sp>
    </p:spTree>
    <p:extLst>
      <p:ext uri="{BB962C8B-B14F-4D97-AF65-F5344CB8AC3E}">
        <p14:creationId xmlns:p14="http://schemas.microsoft.com/office/powerpoint/2010/main" val="3235744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5410550-3B28-16EB-CE65-FC730B77286A}"/>
              </a:ext>
            </a:extLst>
          </p:cNvPr>
          <p:cNvPicPr>
            <a:picLocks noGrp="1" noChangeAspect="1"/>
          </p:cNvPicPr>
          <p:nvPr>
            <p:ph idx="1"/>
          </p:nvPr>
        </p:nvPicPr>
        <p:blipFill>
          <a:blip r:embed="rId2"/>
          <a:stretch>
            <a:fillRect/>
          </a:stretch>
        </p:blipFill>
        <p:spPr>
          <a:xfrm>
            <a:off x="2155803" y="278398"/>
            <a:ext cx="7266492" cy="6301203"/>
          </a:xfrm>
        </p:spPr>
      </p:pic>
    </p:spTree>
    <p:extLst>
      <p:ext uri="{BB962C8B-B14F-4D97-AF65-F5344CB8AC3E}">
        <p14:creationId xmlns:p14="http://schemas.microsoft.com/office/powerpoint/2010/main" val="1660710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tep-by-step program&#10;&#10;Description automatically generated">
            <a:extLst>
              <a:ext uri="{FF2B5EF4-FFF2-40B4-BE49-F238E27FC236}">
                <a16:creationId xmlns:a16="http://schemas.microsoft.com/office/drawing/2014/main" id="{6EBC6277-410E-8CEC-65BD-53F519B98A0C}"/>
              </a:ext>
            </a:extLst>
          </p:cNvPr>
          <p:cNvPicPr>
            <a:picLocks noChangeAspect="1"/>
          </p:cNvPicPr>
          <p:nvPr/>
        </p:nvPicPr>
        <p:blipFill>
          <a:blip r:embed="rId2"/>
          <a:stretch>
            <a:fillRect/>
          </a:stretch>
        </p:blipFill>
        <p:spPr>
          <a:xfrm>
            <a:off x="2609850" y="196850"/>
            <a:ext cx="6972300" cy="6464300"/>
          </a:xfrm>
          <a:prstGeom prst="rect">
            <a:avLst/>
          </a:prstGeom>
        </p:spPr>
      </p:pic>
    </p:spTree>
    <p:extLst>
      <p:ext uri="{BB962C8B-B14F-4D97-AF65-F5344CB8AC3E}">
        <p14:creationId xmlns:p14="http://schemas.microsoft.com/office/powerpoint/2010/main" val="2184109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B5A99-8CB2-E997-8D9C-D6EAD5917C53}"/>
              </a:ext>
            </a:extLst>
          </p:cNvPr>
          <p:cNvSpPr>
            <a:spLocks noGrp="1"/>
          </p:cNvSpPr>
          <p:nvPr>
            <p:ph type="title"/>
          </p:nvPr>
        </p:nvSpPr>
        <p:spPr>
          <a:xfrm>
            <a:off x="838200" y="681037"/>
            <a:ext cx="10515600" cy="490037"/>
          </a:xfrm>
        </p:spPr>
        <p:txBody>
          <a:bodyPr>
            <a:normAutofit fontScale="90000"/>
          </a:bodyPr>
          <a:lstStyle/>
          <a:p>
            <a:r>
              <a:rPr lang="en-US" b="1" i="0" u="none" strike="noStrike" dirty="0">
                <a:solidFill>
                  <a:srgbClr val="7030A0"/>
                </a:solidFill>
                <a:effectLst/>
                <a:latin typeface="Söhne"/>
              </a:rPr>
              <a:t>Strengths</a:t>
            </a:r>
            <a:r>
              <a:rPr lang="en-US" b="0" i="0" u="none" strike="noStrike" dirty="0">
                <a:solidFill>
                  <a:srgbClr val="7030A0"/>
                </a:solidFill>
                <a:effectLst/>
                <a:latin typeface="Söhne"/>
              </a:rPr>
              <a:t>:</a:t>
            </a:r>
            <a:endParaRPr lang="en-US" dirty="0">
              <a:solidFill>
                <a:srgbClr val="7030A0"/>
              </a:solidFill>
            </a:endParaRPr>
          </a:p>
        </p:txBody>
      </p:sp>
      <p:sp>
        <p:nvSpPr>
          <p:cNvPr id="3" name="Content Placeholder 2">
            <a:extLst>
              <a:ext uri="{FF2B5EF4-FFF2-40B4-BE49-F238E27FC236}">
                <a16:creationId xmlns:a16="http://schemas.microsoft.com/office/drawing/2014/main" id="{86DF4BE6-A31A-8DB8-42C2-CED9335B6C53}"/>
              </a:ext>
            </a:extLst>
          </p:cNvPr>
          <p:cNvSpPr>
            <a:spLocks noGrp="1"/>
          </p:cNvSpPr>
          <p:nvPr>
            <p:ph idx="1"/>
          </p:nvPr>
        </p:nvSpPr>
        <p:spPr>
          <a:xfrm>
            <a:off x="838200" y="1604211"/>
            <a:ext cx="10515600" cy="4572752"/>
          </a:xfrm>
        </p:spPr>
        <p:txBody>
          <a:bodyPr>
            <a:normAutofit fontScale="70000" lnSpcReduction="20000"/>
          </a:bodyPr>
          <a:lstStyle/>
          <a:p>
            <a:pPr algn="l">
              <a:buFont typeface="+mj-lt"/>
              <a:buAutoNum type="arabicPeriod"/>
            </a:pPr>
            <a:r>
              <a:rPr lang="en-US" b="1" i="0" u="none" strike="noStrike" dirty="0">
                <a:solidFill>
                  <a:srgbClr val="7030A0"/>
                </a:solidFill>
                <a:effectLst/>
                <a:latin typeface="Avenir Book" panose="02000503020000020003" pitchFamily="2" charset="0"/>
              </a:rPr>
              <a:t>Simplicity and Speed</a:t>
            </a:r>
            <a:r>
              <a:rPr lang="en-US" b="0" i="0" u="none" strike="noStrike" dirty="0">
                <a:solidFill>
                  <a:srgbClr val="7030A0"/>
                </a:solidFill>
                <a:effectLst/>
                <a:latin typeface="Avenir Book" panose="02000503020000020003" pitchFamily="2" charset="0"/>
              </a:rPr>
              <a:t>: </a:t>
            </a:r>
            <a:r>
              <a:rPr lang="en-US" b="0" i="0" u="none" strike="noStrike" dirty="0">
                <a:solidFill>
                  <a:srgbClr val="374151"/>
                </a:solidFill>
                <a:effectLst/>
                <a:latin typeface="Avenir Book" panose="02000503020000020003" pitchFamily="2" charset="0"/>
              </a:rPr>
              <a:t>K-means is relatively simple to understand and easy to implement. It is computationally efficient and works well with large datasets, making it a popular choice for exploratory data analysis and quick clustering tasks.</a:t>
            </a:r>
          </a:p>
          <a:p>
            <a:pPr algn="l">
              <a:buFont typeface="+mj-lt"/>
              <a:buAutoNum type="arabicPeriod"/>
            </a:pPr>
            <a:r>
              <a:rPr lang="en-US" b="1" i="0" u="none" strike="noStrike" dirty="0">
                <a:solidFill>
                  <a:srgbClr val="374151"/>
                </a:solidFill>
                <a:effectLst/>
                <a:latin typeface="Avenir Book" panose="02000503020000020003" pitchFamily="2" charset="0"/>
              </a:rPr>
              <a:t>Scalability</a:t>
            </a:r>
            <a:r>
              <a:rPr lang="en-US" b="0" i="0" u="none" strike="noStrike" dirty="0">
                <a:solidFill>
                  <a:srgbClr val="374151"/>
                </a:solidFill>
                <a:effectLst/>
                <a:latin typeface="Avenir Book" panose="02000503020000020003" pitchFamily="2" charset="0"/>
              </a:rPr>
              <a:t>: K-means can handle datasets with a large number of data points, making it suitable for large-scale applications.</a:t>
            </a:r>
          </a:p>
          <a:p>
            <a:pPr algn="l">
              <a:buFont typeface="+mj-lt"/>
              <a:buAutoNum type="arabicPeriod"/>
            </a:pPr>
            <a:r>
              <a:rPr lang="en-US" b="1" i="0" u="none" strike="noStrike" dirty="0">
                <a:solidFill>
                  <a:srgbClr val="374151"/>
                </a:solidFill>
                <a:effectLst/>
                <a:latin typeface="Avenir Book" panose="02000503020000020003" pitchFamily="2" charset="0"/>
              </a:rPr>
              <a:t>Interpretable Results</a:t>
            </a:r>
            <a:r>
              <a:rPr lang="en-US" b="0" i="0" u="none" strike="noStrike" dirty="0">
                <a:solidFill>
                  <a:srgbClr val="374151"/>
                </a:solidFill>
                <a:effectLst/>
                <a:latin typeface="Avenir Book" panose="02000503020000020003" pitchFamily="2" charset="0"/>
              </a:rPr>
              <a:t>: The cluster centroids in K-means provide interpretable cluster representatives. These centroids can be analyzed to gain insights into the characteristics of each cluster.</a:t>
            </a:r>
          </a:p>
          <a:p>
            <a:pPr algn="l">
              <a:buFont typeface="+mj-lt"/>
              <a:buAutoNum type="arabicPeriod"/>
            </a:pPr>
            <a:r>
              <a:rPr lang="en-US" b="1" i="0" u="none" strike="noStrike" dirty="0">
                <a:solidFill>
                  <a:srgbClr val="374151"/>
                </a:solidFill>
                <a:effectLst/>
                <a:latin typeface="Avenir Book" panose="02000503020000020003" pitchFamily="2" charset="0"/>
              </a:rPr>
              <a:t>Hard Clustering</a:t>
            </a:r>
            <a:r>
              <a:rPr lang="en-US" b="0" i="0" u="none" strike="noStrike" dirty="0">
                <a:solidFill>
                  <a:srgbClr val="374151"/>
                </a:solidFill>
                <a:effectLst/>
                <a:latin typeface="Avenir Book" panose="02000503020000020003" pitchFamily="2" charset="0"/>
              </a:rPr>
              <a:t>: K-means performs hard clustering, where each data point belongs to exactly one cluster. This can be beneficial when you need clear, non-overlapping assignments of data points to clusters.</a:t>
            </a:r>
          </a:p>
          <a:p>
            <a:pPr algn="l">
              <a:buFont typeface="+mj-lt"/>
              <a:buAutoNum type="arabicPeriod"/>
            </a:pPr>
            <a:r>
              <a:rPr lang="en-US" b="1" i="0" u="none" strike="noStrike" dirty="0">
                <a:solidFill>
                  <a:srgbClr val="374151"/>
                </a:solidFill>
                <a:effectLst/>
                <a:latin typeface="Avenir Book" panose="02000503020000020003" pitchFamily="2" charset="0"/>
              </a:rPr>
              <a:t>Suitable for Spherical Clusters</a:t>
            </a:r>
            <a:r>
              <a:rPr lang="en-US" b="0" i="0" u="none" strike="noStrike" dirty="0">
                <a:solidFill>
                  <a:srgbClr val="374151"/>
                </a:solidFill>
                <a:effectLst/>
                <a:latin typeface="Avenir Book" panose="02000503020000020003" pitchFamily="2" charset="0"/>
              </a:rPr>
              <a:t>: K-means works well when the clusters are roughly spherical and have similar sizes.</a:t>
            </a:r>
          </a:p>
          <a:p>
            <a:pPr algn="l">
              <a:buFont typeface="+mj-lt"/>
              <a:buAutoNum type="arabicPeriod"/>
            </a:pPr>
            <a:r>
              <a:rPr lang="en-US" b="1" i="0" u="none" strike="noStrike" dirty="0">
                <a:solidFill>
                  <a:srgbClr val="374151"/>
                </a:solidFill>
                <a:effectLst/>
                <a:latin typeface="Avenir Book" panose="02000503020000020003" pitchFamily="2" charset="0"/>
              </a:rPr>
              <a:t>Ease of Use</a:t>
            </a:r>
            <a:r>
              <a:rPr lang="en-US" b="0" i="0" u="none" strike="noStrike" dirty="0">
                <a:solidFill>
                  <a:srgbClr val="374151"/>
                </a:solidFill>
                <a:effectLst/>
                <a:latin typeface="Avenir Book" panose="02000503020000020003" pitchFamily="2" charset="0"/>
              </a:rPr>
              <a:t>: It is straightforward to apply and experiment with K-means, as the only required parameter is the number of clusters (K). Techniques like the elbow method can help determine a reasonable value for K.</a:t>
            </a:r>
          </a:p>
          <a:p>
            <a:endParaRPr lang="en-US" dirty="0"/>
          </a:p>
        </p:txBody>
      </p:sp>
    </p:spTree>
    <p:extLst>
      <p:ext uri="{BB962C8B-B14F-4D97-AF65-F5344CB8AC3E}">
        <p14:creationId xmlns:p14="http://schemas.microsoft.com/office/powerpoint/2010/main" val="861973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426E7-1B18-A93D-E5C2-5D348CD99F1D}"/>
              </a:ext>
            </a:extLst>
          </p:cNvPr>
          <p:cNvSpPr>
            <a:spLocks noGrp="1"/>
          </p:cNvSpPr>
          <p:nvPr>
            <p:ph type="title"/>
          </p:nvPr>
        </p:nvSpPr>
        <p:spPr>
          <a:xfrm>
            <a:off x="838200" y="681038"/>
            <a:ext cx="10515600" cy="762752"/>
          </a:xfrm>
        </p:spPr>
        <p:txBody>
          <a:bodyPr/>
          <a:lstStyle/>
          <a:p>
            <a:r>
              <a:rPr lang="en-US" b="1" dirty="0">
                <a:solidFill>
                  <a:srgbClr val="7030A0"/>
                </a:solidFill>
              </a:rPr>
              <a:t>Limitations:</a:t>
            </a:r>
          </a:p>
        </p:txBody>
      </p:sp>
      <p:sp>
        <p:nvSpPr>
          <p:cNvPr id="3" name="Content Placeholder 2">
            <a:extLst>
              <a:ext uri="{FF2B5EF4-FFF2-40B4-BE49-F238E27FC236}">
                <a16:creationId xmlns:a16="http://schemas.microsoft.com/office/drawing/2014/main" id="{F911D9DD-75EC-A66F-C5FB-A34782A0E597}"/>
              </a:ext>
            </a:extLst>
          </p:cNvPr>
          <p:cNvSpPr>
            <a:spLocks noGrp="1"/>
          </p:cNvSpPr>
          <p:nvPr>
            <p:ph idx="1"/>
          </p:nvPr>
        </p:nvSpPr>
        <p:spPr/>
        <p:txBody>
          <a:bodyPr>
            <a:normAutofit fontScale="47500" lnSpcReduction="20000"/>
          </a:bodyPr>
          <a:lstStyle/>
          <a:p>
            <a:pPr algn="l">
              <a:buFont typeface="+mj-lt"/>
              <a:buAutoNum type="arabicPeriod"/>
            </a:pPr>
            <a:r>
              <a:rPr lang="en-US" sz="3600" b="1" i="0" u="none" strike="noStrike" dirty="0">
                <a:solidFill>
                  <a:srgbClr val="374151"/>
                </a:solidFill>
                <a:effectLst/>
                <a:latin typeface="Avenir Book" panose="02000503020000020003" pitchFamily="2" charset="0"/>
              </a:rPr>
              <a:t>Sensitive to Initialization</a:t>
            </a:r>
            <a:r>
              <a:rPr lang="en-US" sz="3600" b="0" i="0" u="none" strike="noStrike" dirty="0">
                <a:solidFill>
                  <a:srgbClr val="374151"/>
                </a:solidFill>
                <a:effectLst/>
                <a:latin typeface="Avenir Book" panose="02000503020000020003" pitchFamily="2" charset="0"/>
              </a:rPr>
              <a:t>: K-means is sensitive to the initial placement of cluster centroids. Different initializations can lead to different final cluster results. Techniques like K-means++ can mitigate this problem to some extent.</a:t>
            </a:r>
          </a:p>
          <a:p>
            <a:pPr algn="l">
              <a:buFont typeface="+mj-lt"/>
              <a:buAutoNum type="arabicPeriod"/>
            </a:pPr>
            <a:r>
              <a:rPr lang="en-US" sz="3600" b="1" i="0" u="none" strike="noStrike" dirty="0">
                <a:solidFill>
                  <a:srgbClr val="374151"/>
                </a:solidFill>
                <a:effectLst/>
                <a:latin typeface="Avenir Book" panose="02000503020000020003" pitchFamily="2" charset="0"/>
              </a:rPr>
              <a:t>Dependence on K</a:t>
            </a:r>
            <a:r>
              <a:rPr lang="en-US" sz="3600" b="0" i="0" u="none" strike="noStrike" dirty="0">
                <a:solidFill>
                  <a:srgbClr val="374151"/>
                </a:solidFill>
                <a:effectLst/>
                <a:latin typeface="Avenir Book" panose="02000503020000020003" pitchFamily="2" charset="0"/>
              </a:rPr>
              <a:t>: You must specify the number of clusters (K) in advance. Choosing an inappropriate K value can result in suboptimal clusters, and determining the correct K can be challenging.</a:t>
            </a:r>
          </a:p>
          <a:p>
            <a:pPr algn="l">
              <a:buFont typeface="+mj-lt"/>
              <a:buAutoNum type="arabicPeriod"/>
            </a:pPr>
            <a:r>
              <a:rPr lang="en-US" sz="3600" b="1" i="0" u="none" strike="noStrike" dirty="0">
                <a:solidFill>
                  <a:srgbClr val="374151"/>
                </a:solidFill>
                <a:effectLst/>
                <a:latin typeface="Avenir Book" panose="02000503020000020003" pitchFamily="2" charset="0"/>
              </a:rPr>
              <a:t>Assumption of Spherical Clusters</a:t>
            </a:r>
            <a:r>
              <a:rPr lang="en-US" sz="3600" b="0" i="0" u="none" strike="noStrike" dirty="0">
                <a:solidFill>
                  <a:srgbClr val="374151"/>
                </a:solidFill>
                <a:effectLst/>
                <a:latin typeface="Avenir Book" panose="02000503020000020003" pitchFamily="2" charset="0"/>
              </a:rPr>
              <a:t>: K-means assumes that clusters are spherical, equally sized, and isotropic, which may not be true for all datasets. It can struggle with clusters of irregular shapes and varying sizes.</a:t>
            </a:r>
          </a:p>
          <a:p>
            <a:pPr algn="l">
              <a:buFont typeface="+mj-lt"/>
              <a:buAutoNum type="arabicPeriod"/>
            </a:pPr>
            <a:r>
              <a:rPr lang="en-US" sz="3600" b="1" i="0" u="none" strike="noStrike" dirty="0">
                <a:solidFill>
                  <a:srgbClr val="374151"/>
                </a:solidFill>
                <a:effectLst/>
                <a:latin typeface="Avenir Book" panose="02000503020000020003" pitchFamily="2" charset="0"/>
              </a:rPr>
              <a:t>Sensitivity to Outliers</a:t>
            </a:r>
            <a:r>
              <a:rPr lang="en-US" sz="3600" b="0" i="0" u="none" strike="noStrike" dirty="0">
                <a:solidFill>
                  <a:srgbClr val="374151"/>
                </a:solidFill>
                <a:effectLst/>
                <a:latin typeface="Avenir Book" panose="02000503020000020003" pitchFamily="2" charset="0"/>
              </a:rPr>
              <a:t>: Outliers can significantly affect K-means results, as they may pull the centroids away from the true cluster centers.</a:t>
            </a:r>
          </a:p>
          <a:p>
            <a:pPr algn="l">
              <a:buFont typeface="+mj-lt"/>
              <a:buAutoNum type="arabicPeriod"/>
            </a:pPr>
            <a:r>
              <a:rPr lang="en-US" sz="3600" b="1" i="0" u="none" strike="noStrike" dirty="0">
                <a:solidFill>
                  <a:srgbClr val="374151"/>
                </a:solidFill>
                <a:effectLst/>
                <a:latin typeface="Avenir Book" panose="02000503020000020003" pitchFamily="2" charset="0"/>
              </a:rPr>
              <a:t>Limited to Numerical Data</a:t>
            </a:r>
            <a:r>
              <a:rPr lang="en-US" sz="3600" b="0" i="0" u="none" strike="noStrike" dirty="0">
                <a:solidFill>
                  <a:srgbClr val="374151"/>
                </a:solidFill>
                <a:effectLst/>
                <a:latin typeface="Avenir Book" panose="02000503020000020003" pitchFamily="2" charset="0"/>
              </a:rPr>
              <a:t>: K-means is designed for numerical data and may not work well with categorical or text data without suitable preprocessing.</a:t>
            </a:r>
          </a:p>
          <a:p>
            <a:pPr algn="l">
              <a:buFont typeface="+mj-lt"/>
              <a:buAutoNum type="arabicPeriod"/>
            </a:pPr>
            <a:r>
              <a:rPr lang="en-US" sz="3600" b="1" i="0" u="none" strike="noStrike" dirty="0">
                <a:solidFill>
                  <a:srgbClr val="374151"/>
                </a:solidFill>
                <a:effectLst/>
                <a:latin typeface="Avenir Book" panose="02000503020000020003" pitchFamily="2" charset="0"/>
              </a:rPr>
              <a:t>Doesn't Handle Overlapping Clusters</a:t>
            </a:r>
            <a:r>
              <a:rPr lang="en-US" sz="3600" b="0" i="0" u="none" strike="noStrike" dirty="0">
                <a:solidFill>
                  <a:srgbClr val="374151"/>
                </a:solidFill>
                <a:effectLst/>
                <a:latin typeface="Avenir Book" panose="02000503020000020003" pitchFamily="2" charset="0"/>
              </a:rPr>
              <a:t>: K-means is not suitable for datasets with overlapping clusters, as it assigns each point to a single cluster.</a:t>
            </a:r>
          </a:p>
          <a:p>
            <a:pPr algn="l">
              <a:buFont typeface="+mj-lt"/>
              <a:buAutoNum type="arabicPeriod"/>
            </a:pPr>
            <a:r>
              <a:rPr lang="en-US" sz="3600" b="1" i="0" u="none" strike="noStrike" dirty="0">
                <a:solidFill>
                  <a:srgbClr val="374151"/>
                </a:solidFill>
                <a:effectLst/>
                <a:latin typeface="Avenir Book" panose="02000503020000020003" pitchFamily="2" charset="0"/>
              </a:rPr>
              <a:t>Local Minima</a:t>
            </a:r>
            <a:r>
              <a:rPr lang="en-US" sz="3600" b="0" i="0" u="none" strike="noStrike" dirty="0">
                <a:solidFill>
                  <a:srgbClr val="374151"/>
                </a:solidFill>
                <a:effectLst/>
                <a:latin typeface="Avenir Book" panose="02000503020000020003" pitchFamily="2" charset="0"/>
              </a:rPr>
              <a:t>: K-means optimization can converge to local minima, which may lead to suboptimal solutions. Multiple initializations and running the algorithm several times can help mitigate this issue.</a:t>
            </a:r>
          </a:p>
          <a:p>
            <a:pPr algn="l">
              <a:buFont typeface="+mj-lt"/>
              <a:buAutoNum type="arabicPeriod"/>
            </a:pPr>
            <a:r>
              <a:rPr lang="en-US" sz="3600" b="1" i="0" u="none" strike="noStrike" dirty="0">
                <a:solidFill>
                  <a:srgbClr val="374151"/>
                </a:solidFill>
                <a:effectLst/>
                <a:latin typeface="Avenir Book" panose="02000503020000020003" pitchFamily="2" charset="0"/>
              </a:rPr>
              <a:t>Objective Function Minimization</a:t>
            </a:r>
            <a:r>
              <a:rPr lang="en-US" sz="3600" b="0" i="0" u="none" strike="noStrike" dirty="0">
                <a:solidFill>
                  <a:srgbClr val="374151"/>
                </a:solidFill>
                <a:effectLst/>
                <a:latin typeface="Avenir Book" panose="02000503020000020003" pitchFamily="2" charset="0"/>
              </a:rPr>
              <a:t>: K-means minimizes the within-cluster variance, which may not always correspond to meaningful clusters, especially when clusters have complex shapes.</a:t>
            </a:r>
          </a:p>
          <a:p>
            <a:endParaRPr lang="en-US" dirty="0"/>
          </a:p>
        </p:txBody>
      </p:sp>
    </p:spTree>
    <p:extLst>
      <p:ext uri="{BB962C8B-B14F-4D97-AF65-F5344CB8AC3E}">
        <p14:creationId xmlns:p14="http://schemas.microsoft.com/office/powerpoint/2010/main" val="1997441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828BCD-B164-19F3-E276-38DF167AC203}"/>
              </a:ext>
            </a:extLst>
          </p:cNvPr>
          <p:cNvSpPr>
            <a:spLocks noGrp="1"/>
          </p:cNvSpPr>
          <p:nvPr>
            <p:ph idx="1"/>
          </p:nvPr>
        </p:nvSpPr>
        <p:spPr/>
        <p:txBody>
          <a:bodyPr/>
          <a:lstStyle/>
          <a:p>
            <a:pPr algn="l"/>
            <a:r>
              <a:rPr lang="en-US" sz="2400" b="0" i="0" u="none" strike="noStrike" dirty="0">
                <a:solidFill>
                  <a:srgbClr val="242424"/>
                </a:solidFill>
                <a:effectLst/>
                <a:latin typeface="Avenir Book" panose="02000503020000020003" pitchFamily="2" charset="0"/>
              </a:rPr>
              <a:t>For binary regression, we calculate the conditional probability of the dependent variable Y, given independent variable X</a:t>
            </a:r>
          </a:p>
          <a:p>
            <a:pPr lvl="1"/>
            <a:r>
              <a:rPr lang="en-US" b="0" i="0" u="none" strike="noStrike" dirty="0">
                <a:solidFill>
                  <a:srgbClr val="242424"/>
                </a:solidFill>
                <a:effectLst/>
                <a:latin typeface="Avenir Book" panose="02000503020000020003" pitchFamily="2" charset="0"/>
              </a:rPr>
              <a:t>It can be written as </a:t>
            </a:r>
            <a:r>
              <a:rPr lang="en-US" b="1" i="1" u="none" strike="noStrike" dirty="0">
                <a:solidFill>
                  <a:srgbClr val="242424"/>
                </a:solidFill>
                <a:effectLst/>
                <a:latin typeface="Avenir Book" panose="02000503020000020003" pitchFamily="2" charset="0"/>
              </a:rPr>
              <a:t>P(Y=1|X) or P(Y=0|X)</a:t>
            </a:r>
          </a:p>
          <a:p>
            <a:pPr lvl="1"/>
            <a:endParaRPr lang="en-US" b="0" i="0" u="none" strike="noStrike" dirty="0">
              <a:solidFill>
                <a:srgbClr val="242424"/>
              </a:solidFill>
              <a:effectLst/>
              <a:latin typeface="Avenir Book" panose="02000503020000020003" pitchFamily="2" charset="0"/>
            </a:endParaRPr>
          </a:p>
          <a:p>
            <a:pPr algn="l"/>
            <a:r>
              <a:rPr lang="en-US" sz="2400" i="1" u="none" strike="noStrike" dirty="0">
                <a:solidFill>
                  <a:srgbClr val="242424"/>
                </a:solidFill>
                <a:effectLst/>
                <a:latin typeface="Avenir Book" panose="02000503020000020003" pitchFamily="2" charset="0"/>
              </a:rPr>
              <a:t>This is read as the conditional probability of Y=1, given X or conditional probability of Y=0, given X.</a:t>
            </a:r>
            <a:endParaRPr lang="en-US" sz="2400" i="0" u="none" strike="noStrike" dirty="0">
              <a:solidFill>
                <a:srgbClr val="242424"/>
              </a:solidFill>
              <a:effectLst/>
              <a:latin typeface="Avenir Book" panose="02000503020000020003" pitchFamily="2" charset="0"/>
            </a:endParaRPr>
          </a:p>
          <a:p>
            <a:endParaRPr lang="en-US" dirty="0"/>
          </a:p>
        </p:txBody>
      </p:sp>
    </p:spTree>
    <p:extLst>
      <p:ext uri="{BB962C8B-B14F-4D97-AF65-F5344CB8AC3E}">
        <p14:creationId xmlns:p14="http://schemas.microsoft.com/office/powerpoint/2010/main" val="3965811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E6861F-FECD-7911-6B22-723791ECFFB6}"/>
              </a:ext>
            </a:extLst>
          </p:cNvPr>
          <p:cNvSpPr>
            <a:spLocks noGrp="1"/>
          </p:cNvSpPr>
          <p:nvPr>
            <p:ph idx="1"/>
          </p:nvPr>
        </p:nvSpPr>
        <p:spPr>
          <a:xfrm>
            <a:off x="685956" y="508265"/>
            <a:ext cx="10515600" cy="2776802"/>
          </a:xfrm>
        </p:spPr>
        <p:txBody>
          <a:bodyPr/>
          <a:lstStyle/>
          <a:p>
            <a:pPr marL="0" indent="0" algn="l">
              <a:buNone/>
            </a:pPr>
            <a:r>
              <a:rPr lang="en-US" sz="2400" b="1" i="0" u="none" strike="noStrike" dirty="0">
                <a:solidFill>
                  <a:srgbClr val="C00000"/>
                </a:solidFill>
                <a:effectLst/>
                <a:latin typeface="Avenir Book" panose="02000503020000020003" pitchFamily="2" charset="0"/>
              </a:rPr>
              <a:t>Sigmoid Function:</a:t>
            </a:r>
          </a:p>
          <a:p>
            <a:pPr lvl="1"/>
            <a:r>
              <a:rPr lang="en-US" b="0" i="0" u="none" strike="noStrike" dirty="0">
                <a:solidFill>
                  <a:srgbClr val="374151"/>
                </a:solidFill>
                <a:effectLst/>
                <a:latin typeface="Avenir Book" panose="02000503020000020003" pitchFamily="2" charset="0"/>
              </a:rPr>
              <a:t>The sigmoid function is used to model the probability of an example belonging to a particular class. It's a fundamental part of logistic regression.</a:t>
            </a:r>
          </a:p>
          <a:p>
            <a:pPr marL="457200" lvl="1" indent="0">
              <a:buNone/>
            </a:pPr>
            <a:endParaRPr lang="en-US" b="0" i="0" u="none" strike="noStrike" dirty="0">
              <a:solidFill>
                <a:srgbClr val="374151"/>
              </a:solidFill>
              <a:effectLst/>
              <a:latin typeface="Avenir Book" panose="02000503020000020003" pitchFamily="2" charset="0"/>
            </a:endParaRPr>
          </a:p>
          <a:p>
            <a:pPr lvl="1"/>
            <a:r>
              <a:rPr lang="en-US" b="0" i="0" u="none" strike="noStrike" dirty="0">
                <a:solidFill>
                  <a:srgbClr val="374151"/>
                </a:solidFill>
                <a:effectLst/>
                <a:latin typeface="Avenir Book" panose="02000503020000020003" pitchFamily="2" charset="0"/>
              </a:rPr>
              <a:t>The sigmoid function takes the linear combination of features and weights and maps it to a probability value between 0 and 1.</a:t>
            </a:r>
          </a:p>
          <a:p>
            <a:pPr lvl="1"/>
            <a:endParaRPr lang="en-US" dirty="0">
              <a:solidFill>
                <a:srgbClr val="374151"/>
              </a:solidFill>
              <a:latin typeface="Avenir Book" panose="02000503020000020003" pitchFamily="2" charset="0"/>
            </a:endParaRPr>
          </a:p>
          <a:p>
            <a:pPr lvl="2"/>
            <a:endParaRPr lang="en-US" b="0" i="0" u="none" strike="noStrike" dirty="0">
              <a:solidFill>
                <a:srgbClr val="374151"/>
              </a:solidFill>
              <a:effectLst/>
              <a:latin typeface="Avenir Book" panose="02000503020000020003" pitchFamily="2" charset="0"/>
            </a:endParaRPr>
          </a:p>
          <a:p>
            <a:pPr marL="742950" lvl="1" indent="-285750" algn="l">
              <a:buFont typeface="+mj-lt"/>
              <a:buAutoNum type="arabicPeriod"/>
            </a:pPr>
            <a:endParaRPr lang="en-US" dirty="0">
              <a:solidFill>
                <a:srgbClr val="374151"/>
              </a:solidFill>
              <a:latin typeface="Avenir Book" panose="02000503020000020003" pitchFamily="2" charset="0"/>
            </a:endParaRPr>
          </a:p>
          <a:p>
            <a:pPr marL="742950" lvl="1" indent="-285750" algn="l">
              <a:buFont typeface="+mj-lt"/>
              <a:buAutoNum type="arabicPeriod"/>
            </a:pPr>
            <a:endParaRPr lang="en-US" b="0" i="0" u="none" strike="noStrike" dirty="0">
              <a:solidFill>
                <a:srgbClr val="374151"/>
              </a:solidFill>
              <a:effectLst/>
              <a:latin typeface="Söhne"/>
            </a:endParaRPr>
          </a:p>
          <a:p>
            <a:pPr marL="742950" lvl="1" indent="-285750" algn="l">
              <a:buFont typeface="+mj-lt"/>
              <a:buAutoNum type="arabicPeriod"/>
            </a:pPr>
            <a:endParaRPr lang="en-US" b="0" i="0" u="none" strike="noStrike" dirty="0">
              <a:solidFill>
                <a:srgbClr val="374151"/>
              </a:solidFill>
              <a:effectLst/>
              <a:latin typeface="Söhne"/>
            </a:endParaRPr>
          </a:p>
          <a:p>
            <a:endParaRPr lang="en-US" dirty="0"/>
          </a:p>
        </p:txBody>
      </p:sp>
      <p:pic>
        <p:nvPicPr>
          <p:cNvPr id="6" name="Picture 5" descr="A math equation with black text&#10;&#10;Description automatically generated">
            <a:extLst>
              <a:ext uri="{FF2B5EF4-FFF2-40B4-BE49-F238E27FC236}">
                <a16:creationId xmlns:a16="http://schemas.microsoft.com/office/drawing/2014/main" id="{5273ABF9-F160-BA7B-8659-8417FD937D1A}"/>
              </a:ext>
            </a:extLst>
          </p:cNvPr>
          <p:cNvPicPr>
            <a:picLocks noChangeAspect="1"/>
          </p:cNvPicPr>
          <p:nvPr/>
        </p:nvPicPr>
        <p:blipFill>
          <a:blip r:embed="rId2"/>
          <a:stretch>
            <a:fillRect/>
          </a:stretch>
        </p:blipFill>
        <p:spPr>
          <a:xfrm>
            <a:off x="1864874" y="3572934"/>
            <a:ext cx="2976165" cy="2196432"/>
          </a:xfrm>
          <a:prstGeom prst="rect">
            <a:avLst/>
          </a:prstGeom>
        </p:spPr>
      </p:pic>
      <p:pic>
        <p:nvPicPr>
          <p:cNvPr id="8" name="Picture 7" descr="A graph of a function&#10;&#10;Description automatically generated">
            <a:extLst>
              <a:ext uri="{FF2B5EF4-FFF2-40B4-BE49-F238E27FC236}">
                <a16:creationId xmlns:a16="http://schemas.microsoft.com/office/drawing/2014/main" id="{2117D2AF-6973-62DD-176F-ACBE1B183B78}"/>
              </a:ext>
            </a:extLst>
          </p:cNvPr>
          <p:cNvPicPr>
            <a:picLocks noChangeAspect="1"/>
          </p:cNvPicPr>
          <p:nvPr/>
        </p:nvPicPr>
        <p:blipFill>
          <a:blip r:embed="rId3"/>
          <a:stretch>
            <a:fillRect/>
          </a:stretch>
        </p:blipFill>
        <p:spPr>
          <a:xfrm>
            <a:off x="5726274" y="3810000"/>
            <a:ext cx="5855502" cy="2539736"/>
          </a:xfrm>
          <a:prstGeom prst="rect">
            <a:avLst/>
          </a:prstGeom>
        </p:spPr>
      </p:pic>
    </p:spTree>
    <p:extLst>
      <p:ext uri="{BB962C8B-B14F-4D97-AF65-F5344CB8AC3E}">
        <p14:creationId xmlns:p14="http://schemas.microsoft.com/office/powerpoint/2010/main" val="3979517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EEE0B1-B8A5-A81A-153F-7A5D939B96D8}"/>
                  </a:ext>
                </a:extLst>
              </p:cNvPr>
              <p:cNvSpPr>
                <a:spLocks noGrp="1"/>
              </p:cNvSpPr>
              <p:nvPr>
                <p:ph idx="1"/>
              </p:nvPr>
            </p:nvSpPr>
            <p:spPr/>
            <p:txBody>
              <a:bodyPr>
                <a:normAutofit fontScale="92500" lnSpcReduction="20000"/>
              </a:bodyPr>
              <a:lstStyle/>
              <a:p>
                <a:pPr marL="0" indent="0" algn="l">
                  <a:buNone/>
                </a:pPr>
                <a:r>
                  <a:rPr lang="en-US" sz="2200" b="1" i="0" u="none" strike="noStrike" dirty="0">
                    <a:solidFill>
                      <a:srgbClr val="374151"/>
                    </a:solidFill>
                    <a:effectLst/>
                    <a:latin typeface="Avenir Book" panose="02000503020000020003" pitchFamily="2" charset="0"/>
                  </a:rPr>
                  <a:t>Logistic Function (Sigmoid Function):</a:t>
                </a:r>
              </a:p>
              <a:p>
                <a:pPr marL="0" indent="0" algn="l">
                  <a:buNone/>
                </a:pPr>
                <a:endParaRPr lang="en-US" sz="2200" b="0" i="0" u="none" strike="noStrike" dirty="0">
                  <a:solidFill>
                    <a:srgbClr val="374151"/>
                  </a:solidFill>
                  <a:effectLst/>
                  <a:latin typeface="Avenir Book" panose="02000503020000020003" pitchFamily="2" charset="0"/>
                </a:endParaRPr>
              </a:p>
              <a:p>
                <a:pPr marL="742950" lvl="1" indent="-285750" algn="l">
                  <a:buFont typeface="+mj-lt"/>
                  <a:buAutoNum type="arabicPeriod"/>
                </a:pPr>
                <a:r>
                  <a:rPr lang="en-US" sz="2200" b="0" i="0" u="none" strike="noStrike" dirty="0">
                    <a:solidFill>
                      <a:srgbClr val="374151"/>
                    </a:solidFill>
                    <a:effectLst/>
                    <a:latin typeface="Avenir Book" panose="02000503020000020003" pitchFamily="2" charset="0"/>
                  </a:rPr>
                  <a:t>The logistic regression model uses a logistic function (also called </a:t>
                </a:r>
                <a:r>
                  <a:rPr lang="en-US" sz="2200" b="1" i="0" u="none" strike="noStrike" dirty="0">
                    <a:solidFill>
                      <a:srgbClr val="374151"/>
                    </a:solidFill>
                    <a:effectLst/>
                    <a:latin typeface="Avenir Book" panose="02000503020000020003" pitchFamily="2" charset="0"/>
                  </a:rPr>
                  <a:t>the sigmoid function</a:t>
                </a:r>
                <a:r>
                  <a:rPr lang="en-US" sz="2200" b="0" i="0" u="none" strike="noStrike" dirty="0">
                    <a:solidFill>
                      <a:srgbClr val="374151"/>
                    </a:solidFill>
                    <a:effectLst/>
                    <a:latin typeface="Avenir Book" panose="02000503020000020003" pitchFamily="2" charset="0"/>
                  </a:rPr>
                  <a:t>) to transform a linear combination of the independent variables into a probability. The logistic function is represented as:</a:t>
                </a:r>
              </a:p>
              <a:p>
                <a:pPr marL="1828800" lvl="4" indent="0">
                  <a:buNone/>
                </a:pPr>
                <a14:m>
                  <m:oMath xmlns:m="http://schemas.openxmlformats.org/officeDocument/2006/math">
                    <m:r>
                      <a:rPr lang="en-US" sz="2200" b="0" i="1" u="none" strike="noStrike" smtClean="0">
                        <a:solidFill>
                          <a:srgbClr val="374151"/>
                        </a:solidFill>
                        <a:effectLst/>
                        <a:latin typeface="Cambria Math" panose="02040503050406030204" pitchFamily="18" charset="0"/>
                      </a:rPr>
                      <m:t>𝑍</m:t>
                    </m:r>
                    <m:r>
                      <a:rPr lang="en-US" sz="2200" b="0" i="1" u="none" strike="noStrike" smtClean="0">
                        <a:solidFill>
                          <a:srgbClr val="374151"/>
                        </a:solidFill>
                        <a:effectLst/>
                        <a:latin typeface="Cambria Math" panose="02040503050406030204" pitchFamily="18" charset="0"/>
                      </a:rPr>
                      <m:t>= </m:t>
                    </m:r>
                  </m:oMath>
                </a14:m>
                <a:r>
                  <a:rPr lang="el-GR" sz="2200" dirty="0">
                    <a:solidFill>
                      <a:srgbClr val="374151"/>
                    </a:solidFill>
                    <a:latin typeface="Avenir Book" panose="02000503020000020003" pitchFamily="2" charset="0"/>
                  </a:rPr>
                  <a:t>β₀ + β₁</a:t>
                </a:r>
                <a:r>
                  <a:rPr lang="en-US" sz="2200" dirty="0">
                    <a:solidFill>
                      <a:srgbClr val="374151"/>
                    </a:solidFill>
                    <a:latin typeface="Avenir Book" panose="02000503020000020003" pitchFamily="2" charset="0"/>
                  </a:rPr>
                  <a:t>X₁ + </a:t>
                </a:r>
                <a:r>
                  <a:rPr lang="el-GR" sz="2200" dirty="0">
                    <a:solidFill>
                      <a:srgbClr val="374151"/>
                    </a:solidFill>
                    <a:latin typeface="Avenir Book" panose="02000503020000020003" pitchFamily="2" charset="0"/>
                  </a:rPr>
                  <a:t>β₂</a:t>
                </a:r>
                <a:r>
                  <a:rPr lang="en-US" sz="2200" dirty="0">
                    <a:solidFill>
                      <a:srgbClr val="374151"/>
                    </a:solidFill>
                    <a:latin typeface="Avenir Book" panose="02000503020000020003" pitchFamily="2" charset="0"/>
                  </a:rPr>
                  <a:t>X₂ + ... + </a:t>
                </a:r>
                <a:r>
                  <a:rPr lang="el-GR" sz="2200" dirty="0">
                    <a:solidFill>
                      <a:srgbClr val="374151"/>
                    </a:solidFill>
                    <a:latin typeface="Avenir Book" panose="02000503020000020003" pitchFamily="2" charset="0"/>
                  </a:rPr>
                  <a:t>β</a:t>
                </a:r>
                <a:r>
                  <a:rPr lang="en-US" sz="2200" dirty="0">
                    <a:solidFill>
                      <a:srgbClr val="374151"/>
                    </a:solidFill>
                    <a:latin typeface="Avenir Book" panose="02000503020000020003" pitchFamily="2" charset="0"/>
                  </a:rPr>
                  <a:t>ₖXₖ</a:t>
                </a:r>
              </a:p>
              <a:p>
                <a:pPr marL="457200" lvl="1" indent="0" algn="l">
                  <a:buNone/>
                </a:pPr>
                <a:r>
                  <a:rPr lang="en-US" sz="2200" b="0" i="0" u="none" strike="noStrike" dirty="0">
                    <a:solidFill>
                      <a:srgbClr val="374151"/>
                    </a:solidFill>
                    <a:effectLst/>
                    <a:latin typeface="Avenir Book" panose="02000503020000020003" pitchFamily="2" charset="0"/>
                  </a:rPr>
                  <a:t>		P(Y = 1) = 1 / (1 + e</a:t>
                </a:r>
                <a:r>
                  <a:rPr lang="en-US" sz="2200" b="0" i="0" u="none" strike="noStrike" baseline="30000" dirty="0">
                    <a:solidFill>
                      <a:srgbClr val="374151"/>
                    </a:solidFill>
                    <a:effectLst/>
                    <a:latin typeface="Avenir Book" panose="02000503020000020003" pitchFamily="2" charset="0"/>
                  </a:rPr>
                  <a:t>-Z</a:t>
                </a:r>
                <a:r>
                  <a:rPr lang="en-US" sz="2200" b="0" i="0" u="none" strike="noStrike" dirty="0">
                    <a:solidFill>
                      <a:srgbClr val="374151"/>
                    </a:solidFill>
                    <a:effectLst/>
                    <a:latin typeface="Avenir Book" panose="02000503020000020003" pitchFamily="2" charset="0"/>
                  </a:rPr>
                  <a:t>)</a:t>
                </a:r>
              </a:p>
              <a:p>
                <a:pPr marL="457200" lvl="1" indent="0" algn="l">
                  <a:buNone/>
                </a:pPr>
                <a:endParaRPr lang="en-US" sz="2200" dirty="0">
                  <a:solidFill>
                    <a:srgbClr val="374151"/>
                  </a:solidFill>
                  <a:latin typeface="Avenir Book" panose="02000503020000020003" pitchFamily="2" charset="0"/>
                </a:endParaRPr>
              </a:p>
              <a:p>
                <a:pPr marL="457200" lvl="1" indent="0" algn="l">
                  <a:buNone/>
                </a:pPr>
                <a:r>
                  <a:rPr lang="en-US" sz="2200" b="0" i="0" u="none" strike="noStrike" dirty="0">
                    <a:solidFill>
                      <a:srgbClr val="374151"/>
                    </a:solidFill>
                    <a:effectLst/>
                    <a:latin typeface="Avenir Book" panose="02000503020000020003" pitchFamily="2" charset="0"/>
                  </a:rPr>
                  <a:t>Where, P(Y = 1) represents the probability that the dependent variable (Y) equals 1, which is the probability of the positive class.</a:t>
                </a:r>
              </a:p>
              <a:p>
                <a:pPr marL="457200" lvl="1" indent="0" algn="l">
                  <a:buNone/>
                </a:pPr>
                <a:endParaRPr lang="en-US" sz="2200" b="0" i="0" u="none" strike="noStrike" dirty="0">
                  <a:solidFill>
                    <a:srgbClr val="374151"/>
                  </a:solidFill>
                  <a:effectLst/>
                  <a:latin typeface="Avenir Book" panose="02000503020000020003" pitchFamily="2" charset="0"/>
                </a:endParaRPr>
              </a:p>
              <a:p>
                <a:pPr marL="457200" lvl="1" indent="0" algn="l">
                  <a:buNone/>
                </a:pPr>
                <a:r>
                  <a:rPr lang="en-US" sz="2200" b="0" i="0" u="none" strike="noStrike" dirty="0">
                    <a:solidFill>
                      <a:srgbClr val="374151"/>
                    </a:solidFill>
                    <a:effectLst/>
                    <a:latin typeface="Avenir Book" panose="02000503020000020003" pitchFamily="2" charset="0"/>
                  </a:rPr>
                  <a:t>A common probability threshold (e.g., 0.5) is used to classify the outcome as the positive class (Y = 1) or the negative class (Y = 0).</a:t>
                </a:r>
              </a:p>
              <a:p>
                <a:pPr marL="457200" lvl="1" indent="0" algn="l">
                  <a:buNone/>
                </a:pPr>
                <a:endParaRPr lang="en-US" sz="2200" b="0" i="0" u="none" strike="noStrike" dirty="0">
                  <a:solidFill>
                    <a:srgbClr val="374151"/>
                  </a:solidFill>
                  <a:effectLst/>
                  <a:latin typeface="Avenir Book" panose="02000503020000020003" pitchFamily="2" charset="0"/>
                </a:endParaRPr>
              </a:p>
              <a:p>
                <a:pPr marL="457200" lvl="1" indent="0" algn="l">
                  <a:buNone/>
                </a:pPr>
                <a:r>
                  <a:rPr lang="en-US" sz="2200" b="0" i="0" u="none" strike="noStrike" dirty="0">
                    <a:solidFill>
                      <a:srgbClr val="374151"/>
                    </a:solidFill>
                    <a:effectLst/>
                    <a:latin typeface="Avenir Book" panose="02000503020000020003" pitchFamily="2" charset="0"/>
                  </a:rPr>
                  <a:t>e is the base of the natural logarithm (approximately 2.71828).</a:t>
                </a:r>
              </a:p>
              <a:p>
                <a:endParaRPr lang="en-US" dirty="0"/>
              </a:p>
            </p:txBody>
          </p:sp>
        </mc:Choice>
        <mc:Fallback xmlns="">
          <p:sp>
            <p:nvSpPr>
              <p:cNvPr id="3" name="Content Placeholder 2">
                <a:extLst>
                  <a:ext uri="{FF2B5EF4-FFF2-40B4-BE49-F238E27FC236}">
                    <a16:creationId xmlns:a16="http://schemas.microsoft.com/office/drawing/2014/main" id="{98EEE0B1-B8A5-A81A-153F-7A5D939B96D8}"/>
                  </a:ext>
                </a:extLst>
              </p:cNvPr>
              <p:cNvSpPr>
                <a:spLocks noGrp="1" noRot="1" noChangeAspect="1" noMove="1" noResize="1" noEditPoints="1" noAdjustHandles="1" noChangeArrowheads="1" noChangeShapeType="1" noTextEdit="1"/>
              </p:cNvSpPr>
              <p:nvPr>
                <p:ph idx="1"/>
              </p:nvPr>
            </p:nvSpPr>
            <p:spPr>
              <a:blipFill>
                <a:blip r:embed="rId2"/>
                <a:stretch>
                  <a:fillRect l="-724" t="-2035"/>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4EF8DEF7-9D5F-2440-48E4-3FF89E692C3E}"/>
              </a:ext>
            </a:extLst>
          </p:cNvPr>
          <p:cNvSpPr txBox="1"/>
          <p:nvPr/>
        </p:nvSpPr>
        <p:spPr>
          <a:xfrm>
            <a:off x="838200" y="1008330"/>
            <a:ext cx="10134600" cy="369332"/>
          </a:xfrm>
          <a:prstGeom prst="rect">
            <a:avLst/>
          </a:prstGeom>
          <a:noFill/>
        </p:spPr>
        <p:txBody>
          <a:bodyPr wrap="square">
            <a:spAutoFit/>
          </a:bodyPr>
          <a:lstStyle/>
          <a:p>
            <a:pPr algn="l"/>
            <a:r>
              <a:rPr lang="en-US" b="1" i="1" u="none" strike="noStrike" dirty="0">
                <a:solidFill>
                  <a:srgbClr val="C00000"/>
                </a:solidFill>
                <a:effectLst/>
                <a:latin typeface="Avenir Book" panose="02000503020000020003" pitchFamily="2" charset="0"/>
              </a:rPr>
              <a:t>P(Y |X) is approximated as a sigmoid function applied to a linear combination of input features</a:t>
            </a:r>
            <a:endParaRPr lang="en-US" b="1" i="0" u="none" strike="noStrike" dirty="0">
              <a:solidFill>
                <a:srgbClr val="C00000"/>
              </a:solidFill>
              <a:effectLst/>
              <a:latin typeface="Avenir Book" panose="02000503020000020003" pitchFamily="2" charset="0"/>
            </a:endParaRPr>
          </a:p>
        </p:txBody>
      </p:sp>
    </p:spTree>
    <p:extLst>
      <p:ext uri="{BB962C8B-B14F-4D97-AF65-F5344CB8AC3E}">
        <p14:creationId xmlns:p14="http://schemas.microsoft.com/office/powerpoint/2010/main" val="3589421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logistic regression and logistic regression&#10;&#10;Description automatically generated">
            <a:extLst>
              <a:ext uri="{FF2B5EF4-FFF2-40B4-BE49-F238E27FC236}">
                <a16:creationId xmlns:a16="http://schemas.microsoft.com/office/drawing/2014/main" id="{F0C132F2-D8AE-A5DB-067E-8C51A8B6E59A}"/>
              </a:ext>
            </a:extLst>
          </p:cNvPr>
          <p:cNvPicPr>
            <a:picLocks noGrp="1" noChangeAspect="1"/>
          </p:cNvPicPr>
          <p:nvPr>
            <p:ph idx="1"/>
          </p:nvPr>
        </p:nvPicPr>
        <p:blipFill>
          <a:blip r:embed="rId2"/>
          <a:stretch>
            <a:fillRect/>
          </a:stretch>
        </p:blipFill>
        <p:spPr>
          <a:xfrm>
            <a:off x="345996" y="943308"/>
            <a:ext cx="11500007" cy="5425407"/>
          </a:xfrm>
        </p:spPr>
      </p:pic>
    </p:spTree>
    <p:extLst>
      <p:ext uri="{BB962C8B-B14F-4D97-AF65-F5344CB8AC3E}">
        <p14:creationId xmlns:p14="http://schemas.microsoft.com/office/powerpoint/2010/main" val="3284020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83A1B4-3484-6D39-5301-B4439FD18275}"/>
                  </a:ext>
                </a:extLst>
              </p:cNvPr>
              <p:cNvSpPr>
                <a:spLocks noGrp="1"/>
              </p:cNvSpPr>
              <p:nvPr>
                <p:ph idx="1"/>
              </p:nvPr>
            </p:nvSpPr>
            <p:spPr>
              <a:xfrm>
                <a:off x="838200" y="1347537"/>
                <a:ext cx="10515600" cy="4829426"/>
              </a:xfrm>
            </p:spPr>
            <p:txBody>
              <a:bodyPr>
                <a:normAutofit/>
              </a:bodyPr>
              <a:lstStyle/>
              <a:p>
                <a:pPr algn="l">
                  <a:buFont typeface="+mj-lt"/>
                  <a:buAutoNum type="arabicPeriod"/>
                </a:pPr>
                <a:r>
                  <a:rPr lang="en-US" b="1" i="0" u="none" strike="noStrike" dirty="0">
                    <a:solidFill>
                      <a:srgbClr val="374151"/>
                    </a:solidFill>
                    <a:effectLst/>
                    <a:latin typeface="Avenir Book" panose="02000503020000020003" pitchFamily="2" charset="0"/>
                  </a:rPr>
                  <a:t>Maximum Likelihood Estimation (MLE):</a:t>
                </a:r>
                <a:endParaRPr lang="en-US" b="0" i="0" u="none" strike="noStrike" dirty="0">
                  <a:solidFill>
                    <a:srgbClr val="374151"/>
                  </a:solidFill>
                  <a:effectLst/>
                  <a:latin typeface="Avenir Book" panose="02000503020000020003" pitchFamily="2" charset="0"/>
                </a:endParaRPr>
              </a:p>
              <a:p>
                <a:pPr marL="742950" lvl="1" indent="-285750" algn="l">
                  <a:buFont typeface="+mj-lt"/>
                  <a:buAutoNum type="arabicPeriod"/>
                </a:pPr>
                <a:r>
                  <a:rPr lang="en-US" b="0" i="0" u="none" strike="noStrike" dirty="0">
                    <a:solidFill>
                      <a:srgbClr val="374151"/>
                    </a:solidFill>
                    <a:effectLst/>
                    <a:latin typeface="Avenir Book" panose="02000503020000020003" pitchFamily="2" charset="0"/>
                  </a:rPr>
                  <a:t>MLE is a statistical concept used </a:t>
                </a:r>
                <a:r>
                  <a:rPr lang="en-US" b="1" i="0" u="none" strike="noStrike" dirty="0">
                    <a:solidFill>
                      <a:srgbClr val="374151"/>
                    </a:solidFill>
                    <a:effectLst/>
                    <a:latin typeface="Avenir Book" panose="02000503020000020003" pitchFamily="2" charset="0"/>
                  </a:rPr>
                  <a:t>to estimate the parameters (coefficients) </a:t>
                </a:r>
                <a:r>
                  <a:rPr lang="en-US" b="0" i="0" u="none" strike="noStrike" dirty="0">
                    <a:solidFill>
                      <a:srgbClr val="374151"/>
                    </a:solidFill>
                    <a:effectLst/>
                    <a:latin typeface="Avenir Book" panose="02000503020000020003" pitchFamily="2" charset="0"/>
                  </a:rPr>
                  <a:t>of a logistic regression model.</a:t>
                </a:r>
              </a:p>
              <a:p>
                <a:pPr marL="457200" lvl="1" indent="0">
                  <a:buNone/>
                </a:pPr>
                <a:r>
                  <a:rPr lang="en-US" b="0" u="none" strike="noStrike" dirty="0">
                    <a:solidFill>
                      <a:srgbClr val="374151"/>
                    </a:solidFill>
                    <a:effectLst/>
                    <a:latin typeface="Avenir Book" panose="02000503020000020003" pitchFamily="2" charset="0"/>
                  </a:rPr>
                  <a:t>		</a:t>
                </a:r>
                <a14:m>
                  <m:oMath xmlns:m="http://schemas.openxmlformats.org/officeDocument/2006/math">
                    <m:r>
                      <a:rPr lang="en-US" b="0" i="1" u="none" strike="noStrike" smtClean="0">
                        <a:solidFill>
                          <a:srgbClr val="374151"/>
                        </a:solidFill>
                        <a:effectLst/>
                        <a:latin typeface="Cambria Math" panose="02040503050406030204" pitchFamily="18" charset="0"/>
                      </a:rPr>
                      <m:t>𝑍</m:t>
                    </m:r>
                    <m:r>
                      <a:rPr lang="en-US" b="0" i="1" u="none" strike="noStrike" smtClean="0">
                        <a:solidFill>
                          <a:srgbClr val="374151"/>
                        </a:solidFill>
                        <a:effectLst/>
                        <a:latin typeface="Cambria Math" panose="02040503050406030204" pitchFamily="18" charset="0"/>
                      </a:rPr>
                      <m:t>= </m:t>
                    </m:r>
                  </m:oMath>
                </a14:m>
                <a:r>
                  <a:rPr lang="el-GR" dirty="0">
                    <a:solidFill>
                      <a:srgbClr val="374151"/>
                    </a:solidFill>
                    <a:latin typeface="Avenir Book" panose="02000503020000020003" pitchFamily="2" charset="0"/>
                  </a:rPr>
                  <a:t>β₀ + β₁</a:t>
                </a:r>
                <a:r>
                  <a:rPr lang="en-US" dirty="0">
                    <a:solidFill>
                      <a:srgbClr val="374151"/>
                    </a:solidFill>
                    <a:latin typeface="Avenir Book" panose="02000503020000020003" pitchFamily="2" charset="0"/>
                  </a:rPr>
                  <a:t>X₁ + </a:t>
                </a:r>
                <a:r>
                  <a:rPr lang="el-GR" dirty="0">
                    <a:solidFill>
                      <a:srgbClr val="374151"/>
                    </a:solidFill>
                    <a:latin typeface="Avenir Book" panose="02000503020000020003" pitchFamily="2" charset="0"/>
                  </a:rPr>
                  <a:t>β₂</a:t>
                </a:r>
                <a:r>
                  <a:rPr lang="en-US" dirty="0">
                    <a:solidFill>
                      <a:srgbClr val="374151"/>
                    </a:solidFill>
                    <a:latin typeface="Avenir Book" panose="02000503020000020003" pitchFamily="2" charset="0"/>
                  </a:rPr>
                  <a:t>X₂ + ... + </a:t>
                </a:r>
                <a:r>
                  <a:rPr lang="el-GR" dirty="0">
                    <a:solidFill>
                      <a:srgbClr val="374151"/>
                    </a:solidFill>
                    <a:latin typeface="Avenir Book" panose="02000503020000020003" pitchFamily="2" charset="0"/>
                  </a:rPr>
                  <a:t>β</a:t>
                </a:r>
                <a:r>
                  <a:rPr lang="en-US" dirty="0">
                    <a:solidFill>
                      <a:srgbClr val="374151"/>
                    </a:solidFill>
                    <a:latin typeface="Avenir Book" panose="02000503020000020003" pitchFamily="2" charset="0"/>
                  </a:rPr>
                  <a:t>ₖXₖ</a:t>
                </a:r>
              </a:p>
              <a:p>
                <a:pPr marL="742950" lvl="1" indent="-285750" algn="l">
                  <a:buFont typeface="+mj-lt"/>
                  <a:buAutoNum type="arabicPeriod"/>
                </a:pPr>
                <a:endParaRPr lang="en-US" b="0" i="0" u="none" strike="noStrike" dirty="0">
                  <a:solidFill>
                    <a:srgbClr val="374151"/>
                  </a:solidFill>
                  <a:effectLst/>
                  <a:latin typeface="Avenir Book" panose="02000503020000020003" pitchFamily="2" charset="0"/>
                </a:endParaRPr>
              </a:p>
              <a:p>
                <a:pPr marL="742950" lvl="1" indent="-285750">
                  <a:buFont typeface="+mj-lt"/>
                  <a:buAutoNum type="arabicPeriod"/>
                </a:pPr>
                <a:r>
                  <a:rPr lang="en-US" b="0" i="0" u="none" strike="noStrike" dirty="0">
                    <a:solidFill>
                      <a:srgbClr val="374151"/>
                    </a:solidFill>
                    <a:effectLst/>
                    <a:latin typeface="Avenir Book" panose="02000503020000020003" pitchFamily="2" charset="0"/>
                  </a:rPr>
                  <a:t>These are the parameters that the model needs to learn during the training process. Each coefficient (</a:t>
                </a:r>
                <a:r>
                  <a:rPr lang="el-GR" b="0" i="0" u="none" strike="noStrike" dirty="0">
                    <a:solidFill>
                      <a:srgbClr val="374151"/>
                    </a:solidFill>
                    <a:effectLst/>
                    <a:latin typeface="Avenir Book" panose="02000503020000020003" pitchFamily="2" charset="0"/>
                  </a:rPr>
                  <a:t>β) </a:t>
                </a:r>
                <a:r>
                  <a:rPr lang="en-US" b="0" i="0" u="none" strike="noStrike" dirty="0">
                    <a:solidFill>
                      <a:srgbClr val="374151"/>
                    </a:solidFill>
                    <a:effectLst/>
                    <a:latin typeface="Avenir Book" panose="02000503020000020003" pitchFamily="2" charset="0"/>
                  </a:rPr>
                  <a:t>corresponds to one of the independent variables (X₁, X₂, ..., Xₖ).</a:t>
                </a:r>
              </a:p>
              <a:p>
                <a:pPr marL="742950" lvl="1" indent="-285750">
                  <a:buFont typeface="+mj-lt"/>
                  <a:buAutoNum type="arabicPeriod"/>
                </a:pPr>
                <a:endParaRPr lang="en-US" b="0" i="0" u="none" strike="noStrike" dirty="0">
                  <a:solidFill>
                    <a:srgbClr val="374151"/>
                  </a:solidFill>
                  <a:effectLst/>
                  <a:latin typeface="Avenir Book" panose="02000503020000020003" pitchFamily="2" charset="0"/>
                </a:endParaRPr>
              </a:p>
              <a:p>
                <a:pPr marL="742950" lvl="1" indent="-285750" algn="l">
                  <a:buFont typeface="+mj-lt"/>
                  <a:buAutoNum type="arabicPeriod"/>
                </a:pPr>
                <a:r>
                  <a:rPr lang="en-US" b="0" i="0" u="none" strike="noStrike" dirty="0">
                    <a:solidFill>
                      <a:srgbClr val="374151"/>
                    </a:solidFill>
                    <a:effectLst/>
                    <a:latin typeface="Avenir Book" panose="02000503020000020003" pitchFamily="2" charset="0"/>
                  </a:rPr>
                  <a:t>MLE is used to determine the initial values for the parameters.</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EE83A1B4-3484-6D39-5301-B4439FD18275}"/>
                  </a:ext>
                </a:extLst>
              </p:cNvPr>
              <p:cNvSpPr>
                <a:spLocks noGrp="1" noRot="1" noChangeAspect="1" noMove="1" noResize="1" noEditPoints="1" noAdjustHandles="1" noChangeArrowheads="1" noChangeShapeType="1" noTextEdit="1"/>
              </p:cNvSpPr>
              <p:nvPr>
                <p:ph idx="1"/>
              </p:nvPr>
            </p:nvSpPr>
            <p:spPr>
              <a:xfrm>
                <a:off x="838200" y="1347537"/>
                <a:ext cx="10515600" cy="4829426"/>
              </a:xfrm>
              <a:blipFill>
                <a:blip r:embed="rId2"/>
                <a:stretch>
                  <a:fillRect l="-1448" t="-2887"/>
                </a:stretch>
              </a:blipFill>
            </p:spPr>
            <p:txBody>
              <a:bodyPr/>
              <a:lstStyle/>
              <a:p>
                <a:r>
                  <a:rPr lang="en-US">
                    <a:noFill/>
                  </a:rPr>
                  <a:t> </a:t>
                </a:r>
              </a:p>
            </p:txBody>
          </p:sp>
        </mc:Fallback>
      </mc:AlternateContent>
    </p:spTree>
    <p:extLst>
      <p:ext uri="{BB962C8B-B14F-4D97-AF65-F5344CB8AC3E}">
        <p14:creationId xmlns:p14="http://schemas.microsoft.com/office/powerpoint/2010/main" val="449787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AC8E1-1BE3-3592-BB37-1C143F44DF82}"/>
              </a:ext>
            </a:extLst>
          </p:cNvPr>
          <p:cNvSpPr>
            <a:spLocks noGrp="1"/>
          </p:cNvSpPr>
          <p:nvPr>
            <p:ph type="title"/>
          </p:nvPr>
        </p:nvSpPr>
        <p:spPr>
          <a:xfrm>
            <a:off x="838200" y="946484"/>
            <a:ext cx="10515600" cy="744204"/>
          </a:xfrm>
        </p:spPr>
        <p:txBody>
          <a:bodyPr>
            <a:normAutofit/>
          </a:bodyPr>
          <a:lstStyle/>
          <a:p>
            <a:r>
              <a:rPr lang="en-US" sz="4000" b="1" dirty="0">
                <a:solidFill>
                  <a:srgbClr val="C00000"/>
                </a:solidFill>
                <a:latin typeface="Avenir Book" panose="02000503020000020003" pitchFamily="2" charset="0"/>
              </a:rPr>
              <a:t>Log Odd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0D32B0-B753-CFFD-7164-819C4D57925C}"/>
                  </a:ext>
                </a:extLst>
              </p:cNvPr>
              <p:cNvSpPr>
                <a:spLocks noGrp="1"/>
              </p:cNvSpPr>
              <p:nvPr>
                <p:ph idx="1"/>
              </p:nvPr>
            </p:nvSpPr>
            <p:spPr/>
            <p:txBody>
              <a:bodyPr/>
              <a:lstStyle/>
              <a:p>
                <a:pPr marL="0" indent="0">
                  <a:buNone/>
                </a:pPr>
                <a:r>
                  <a:rPr lang="en-US" b="1" i="0" u="none" strike="noStrike" dirty="0">
                    <a:solidFill>
                      <a:srgbClr val="7030A0"/>
                    </a:solidFill>
                    <a:effectLst/>
                    <a:latin typeface="Avenir Book" panose="02000503020000020003" pitchFamily="2" charset="0"/>
                  </a:rPr>
                  <a:t>The result of the linear combination represents </a:t>
                </a:r>
                <a:r>
                  <a:rPr lang="en-US" b="0" i="0" u="none" strike="noStrike" dirty="0">
                    <a:solidFill>
                      <a:srgbClr val="374151"/>
                    </a:solidFill>
                    <a:effectLst/>
                    <a:latin typeface="Avenir Book" panose="02000503020000020003" pitchFamily="2" charset="0"/>
                  </a:rPr>
                  <a:t>the log-odds of the positive class. Log-odds are the natural logarithm of the odds, which is the ratio of the probability of an event occurring to the probability of it not occurring.</a:t>
                </a:r>
              </a:p>
              <a:p>
                <a:pPr marL="457200" lvl="1" indent="0">
                  <a:buNone/>
                </a:pPr>
                <a:r>
                  <a:rPr lang="en-US" dirty="0">
                    <a:solidFill>
                      <a:srgbClr val="374151"/>
                    </a:solidFill>
                    <a:latin typeface="Cambria Math" panose="02040503050406030204" pitchFamily="18" charset="0"/>
                    <a:ea typeface="Cambria Math" panose="02040503050406030204" pitchFamily="18" charset="0"/>
                  </a:rPr>
                  <a:t>Log Odd (positive class) = </a:t>
                </a:r>
                <a14:m>
                  <m:oMath xmlns:m="http://schemas.openxmlformats.org/officeDocument/2006/math">
                    <m:r>
                      <a:rPr lang="en-US" b="0" i="1" u="none" strike="noStrike" smtClean="0">
                        <a:solidFill>
                          <a:srgbClr val="374151"/>
                        </a:solidFill>
                        <a:effectLst/>
                        <a:latin typeface="Cambria Math" panose="02040503050406030204" pitchFamily="18" charset="0"/>
                        <a:ea typeface="Cambria Math" panose="02040503050406030204" pitchFamily="18" charset="0"/>
                      </a:rPr>
                      <m:t>𝑍</m:t>
                    </m:r>
                    <m:r>
                      <a:rPr lang="en-US" b="0" i="1" u="none" strike="noStrike" smtClean="0">
                        <a:solidFill>
                          <a:srgbClr val="374151"/>
                        </a:solidFill>
                        <a:effectLst/>
                        <a:latin typeface="Cambria Math" panose="02040503050406030204" pitchFamily="18" charset="0"/>
                        <a:ea typeface="Cambria Math" panose="02040503050406030204" pitchFamily="18" charset="0"/>
                      </a:rPr>
                      <m:t>= </m:t>
                    </m:r>
                  </m:oMath>
                </a14:m>
                <a:r>
                  <a:rPr lang="el-GR" dirty="0">
                    <a:solidFill>
                      <a:srgbClr val="374151"/>
                    </a:solidFill>
                    <a:latin typeface="Cambria Math" panose="02040503050406030204" pitchFamily="18" charset="0"/>
                    <a:ea typeface="Cambria Math" panose="02040503050406030204" pitchFamily="18" charset="0"/>
                  </a:rPr>
                  <a:t>β₀ + β₁</a:t>
                </a:r>
                <a:r>
                  <a:rPr lang="en-US" dirty="0">
                    <a:solidFill>
                      <a:srgbClr val="374151"/>
                    </a:solidFill>
                    <a:latin typeface="Cambria Math" panose="02040503050406030204" pitchFamily="18" charset="0"/>
                    <a:ea typeface="Cambria Math" panose="02040503050406030204" pitchFamily="18" charset="0"/>
                  </a:rPr>
                  <a:t>X₁ + </a:t>
                </a:r>
                <a:r>
                  <a:rPr lang="el-GR" dirty="0">
                    <a:solidFill>
                      <a:srgbClr val="374151"/>
                    </a:solidFill>
                    <a:latin typeface="Cambria Math" panose="02040503050406030204" pitchFamily="18" charset="0"/>
                    <a:ea typeface="Cambria Math" panose="02040503050406030204" pitchFamily="18" charset="0"/>
                  </a:rPr>
                  <a:t>β₂</a:t>
                </a:r>
                <a:r>
                  <a:rPr lang="en-US" dirty="0">
                    <a:solidFill>
                      <a:srgbClr val="374151"/>
                    </a:solidFill>
                    <a:latin typeface="Cambria Math" panose="02040503050406030204" pitchFamily="18" charset="0"/>
                    <a:ea typeface="Cambria Math" panose="02040503050406030204" pitchFamily="18" charset="0"/>
                  </a:rPr>
                  <a:t>X₂ + ... + </a:t>
                </a:r>
                <a:r>
                  <a:rPr lang="el-GR" dirty="0">
                    <a:solidFill>
                      <a:srgbClr val="374151"/>
                    </a:solidFill>
                    <a:latin typeface="Cambria Math" panose="02040503050406030204" pitchFamily="18" charset="0"/>
                    <a:ea typeface="Cambria Math" panose="02040503050406030204" pitchFamily="18" charset="0"/>
                  </a:rPr>
                  <a:t>β</a:t>
                </a:r>
                <a:r>
                  <a:rPr lang="en-US" dirty="0">
                    <a:solidFill>
                      <a:srgbClr val="374151"/>
                    </a:solidFill>
                    <a:latin typeface="Cambria Math" panose="02040503050406030204" pitchFamily="18" charset="0"/>
                    <a:ea typeface="Cambria Math" panose="02040503050406030204" pitchFamily="18" charset="0"/>
                  </a:rPr>
                  <a:t>ₖXₖ</a:t>
                </a:r>
              </a:p>
              <a:p>
                <a:pPr marL="457200" lvl="1" indent="0">
                  <a:buNone/>
                </a:pPr>
                <a:endParaRPr lang="en-US" b="0" i="0" u="none" strike="noStrike" dirty="0">
                  <a:solidFill>
                    <a:srgbClr val="374151"/>
                  </a:solidFill>
                  <a:effectLst/>
                  <a:latin typeface="Avenir Book" panose="02000503020000020003" pitchFamily="2" charset="0"/>
                </a:endParaRPr>
              </a:p>
              <a:p>
                <a:pPr marL="0" indent="0">
                  <a:buNone/>
                </a:pPr>
                <a:r>
                  <a:rPr lang="en-US" b="0" i="0" u="none" strike="noStrike" dirty="0">
                    <a:solidFill>
                      <a:srgbClr val="374151"/>
                    </a:solidFill>
                    <a:effectLst/>
                    <a:latin typeface="Avenir Book" panose="02000503020000020003" pitchFamily="2" charset="0"/>
                  </a:rPr>
                  <a:t>The logistic function (sigmoid function) transforms the log-odds into a probability between 0 and 1. This probability represents the likelihood of the dependent variable (Y) being in the positive class (Y = 1).</a:t>
                </a:r>
              </a:p>
              <a:p>
                <a:endParaRPr lang="en-US" dirty="0"/>
              </a:p>
            </p:txBody>
          </p:sp>
        </mc:Choice>
        <mc:Fallback xmlns="">
          <p:sp>
            <p:nvSpPr>
              <p:cNvPr id="3" name="Content Placeholder 2">
                <a:extLst>
                  <a:ext uri="{FF2B5EF4-FFF2-40B4-BE49-F238E27FC236}">
                    <a16:creationId xmlns:a16="http://schemas.microsoft.com/office/drawing/2014/main" id="{080D32B0-B753-CFFD-7164-819C4D57925C}"/>
                  </a:ext>
                </a:extLst>
              </p:cNvPr>
              <p:cNvSpPr>
                <a:spLocks noGrp="1" noRot="1" noChangeAspect="1" noMove="1" noResize="1" noEditPoints="1" noAdjustHandles="1" noChangeArrowheads="1" noChangeShapeType="1" noTextEdit="1"/>
              </p:cNvSpPr>
              <p:nvPr>
                <p:ph idx="1"/>
              </p:nvPr>
            </p:nvSpPr>
            <p:spPr>
              <a:blipFill>
                <a:blip r:embed="rId2"/>
                <a:stretch>
                  <a:fillRect l="-1206" t="-2035" r="-1086"/>
                </a:stretch>
              </a:blipFill>
            </p:spPr>
            <p:txBody>
              <a:bodyPr/>
              <a:lstStyle/>
              <a:p>
                <a:r>
                  <a:rPr lang="en-US">
                    <a:noFill/>
                  </a:rPr>
                  <a:t> </a:t>
                </a:r>
              </a:p>
            </p:txBody>
          </p:sp>
        </mc:Fallback>
      </mc:AlternateContent>
    </p:spTree>
    <p:extLst>
      <p:ext uri="{BB962C8B-B14F-4D97-AF65-F5344CB8AC3E}">
        <p14:creationId xmlns:p14="http://schemas.microsoft.com/office/powerpoint/2010/main" val="57152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1415</TotalTime>
  <Words>2292</Words>
  <Application>Microsoft Macintosh PowerPoint</Application>
  <PresentationFormat>Widescreen</PresentationFormat>
  <Paragraphs>136</Paragraphs>
  <Slides>33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Avenir Book</vt:lpstr>
      <vt:lpstr>Calibri</vt:lpstr>
      <vt:lpstr>Calibri Light</vt:lpstr>
      <vt:lpstr>Cambria Math</vt:lpstr>
      <vt:lpstr>circular-xx</vt:lpstr>
      <vt:lpstr>Helvetica</vt:lpstr>
      <vt:lpstr>Helvetica Neue</vt:lpstr>
      <vt:lpstr>Söhne</vt:lpstr>
      <vt:lpstr>Office Theme</vt:lpstr>
      <vt:lpstr>CS7/8745 : Machine Learning   Instructor: Salim Sazzed Department of Computer Science University of Memphis   </vt:lpstr>
      <vt:lpstr>What is Logistic Regression?</vt:lpstr>
      <vt:lpstr>Types of Logistic Regression</vt:lpstr>
      <vt:lpstr>PowerPoint Presentation</vt:lpstr>
      <vt:lpstr>PowerPoint Presentation</vt:lpstr>
      <vt:lpstr>PowerPoint Presentation</vt:lpstr>
      <vt:lpstr>PowerPoint Presentation</vt:lpstr>
      <vt:lpstr>PowerPoint Presentation</vt:lpstr>
      <vt:lpstr>Log Odd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are clusters?</vt:lpstr>
      <vt:lpstr>PowerPoint Presentation</vt:lpstr>
      <vt:lpstr>PowerPoint Presentation</vt:lpstr>
      <vt:lpstr>Unsupervised Clustering: K-means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Strengths:</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SAZZED, SALIM</dc:creator>
  <cp:lastModifiedBy>SAZZED, SALIM</cp:lastModifiedBy>
  <cp:revision>123</cp:revision>
  <dcterms:created xsi:type="dcterms:W3CDTF">2023-09-27T19:52:28Z</dcterms:created>
  <dcterms:modified xsi:type="dcterms:W3CDTF">2023-11-16T01:06:17Z</dcterms:modified>
</cp:coreProperties>
</file>