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84" r:id="rId2"/>
    <p:sldId id="295" r:id="rId3"/>
    <p:sldId id="296" r:id="rId4"/>
    <p:sldId id="894" r:id="rId5"/>
    <p:sldId id="903" r:id="rId6"/>
    <p:sldId id="891" r:id="rId7"/>
    <p:sldId id="910" r:id="rId8"/>
    <p:sldId id="904" r:id="rId9"/>
    <p:sldId id="911" r:id="rId10"/>
    <p:sldId id="259" r:id="rId11"/>
    <p:sldId id="267" r:id="rId12"/>
    <p:sldId id="257" r:id="rId13"/>
    <p:sldId id="268" r:id="rId14"/>
    <p:sldId id="269" r:id="rId15"/>
    <p:sldId id="294" r:id="rId16"/>
    <p:sldId id="293" r:id="rId17"/>
    <p:sldId id="270" r:id="rId18"/>
    <p:sldId id="271" r:id="rId19"/>
    <p:sldId id="288" r:id="rId20"/>
    <p:sldId id="272" r:id="rId21"/>
    <p:sldId id="273" r:id="rId22"/>
    <p:sldId id="912" r:id="rId23"/>
    <p:sldId id="913" r:id="rId24"/>
    <p:sldId id="915" r:id="rId25"/>
    <p:sldId id="914" r:id="rId26"/>
    <p:sldId id="917" r:id="rId27"/>
    <p:sldId id="916" r:id="rId28"/>
    <p:sldId id="274" r:id="rId29"/>
    <p:sldId id="275" r:id="rId30"/>
    <p:sldId id="27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404"/>
    <p:restoredTop sz="95304"/>
  </p:normalViewPr>
  <p:slideViewPr>
    <p:cSldViewPr snapToGrid="0">
      <p:cViewPr varScale="1">
        <p:scale>
          <a:sx n="80" d="100"/>
          <a:sy n="80" d="100"/>
        </p:scale>
        <p:origin x="5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DFEE03-DE8E-D840-AB02-2DED9B701166}" type="datetimeFigureOut">
              <a:rPr lang="en-US" smtClean="0"/>
              <a:t>9/7/23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B253A-BF36-5845-AE74-2F2362A75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4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F907A-3B1E-1740-916E-15C668D5F15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59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F907A-3B1E-1740-916E-15C668D5F1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95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81A0-9DF2-46CA-AA91-891ADE0AC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F775E-E112-0031-9798-E52957A47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BDD70-E17B-7210-8428-EFB315E96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9F2C-87B3-D84B-A680-7818F4BC22B8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06D25-E40C-FD65-0A92-1DF1BA386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BFF13-8F58-8E61-110F-D9B0FD640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FDC31-E7EC-3E40-B7AF-9E7A630C7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1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456A1-F642-D288-30B7-5365DD6E9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1EA4A4-A1D2-F422-1660-71EAA95C5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9047A-128E-4DDF-5B58-4DADFE309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9F2C-87B3-D84B-A680-7818F4BC22B8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B2A14-C64D-C78C-3D19-D33033765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49DB1-9457-052C-B6FA-693E50C1F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FDC31-E7EC-3E40-B7AF-9E7A630C7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25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85DF85-D629-3DAC-CF33-6C8F680861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49309-7052-1BF1-56B3-57A69FC81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E5E15-ED49-3FAC-C5B1-70ED96A2E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9F2C-87B3-D84B-A680-7818F4BC22B8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674C8-4D3D-8AC1-AB6E-471C3296C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D0523-637D-5292-3B7B-4E97FE69E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FDC31-E7EC-3E40-B7AF-9E7A630C7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84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8FB83-33F9-2E48-4E7D-4FD6587EA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2BF9A-5DE1-838B-51B2-873042A30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47AC8-DA5D-3A8A-685F-CE85D4443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9F2C-87B3-D84B-A680-7818F4BC22B8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B2E42-4F62-2B4B-FBCE-2683E7949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8A295-B0C9-D0A5-DEC7-2228A0F76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FDC31-E7EC-3E40-B7AF-9E7A630C7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77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00101-6313-7135-150D-549399BB7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C1333-FC12-81C5-4B7A-2937E35D6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50F07-A2CC-6681-7079-DA886A903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9F2C-87B3-D84B-A680-7818F4BC22B8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2CF0A-EEA7-B74F-B6EE-FEB489CF4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0E0D9-B224-9A50-4C8C-B0DDCE1D1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FDC31-E7EC-3E40-B7AF-9E7A630C7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93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D226A-6AEE-0C08-4C4C-F2C934C00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CC963-DA16-9414-539E-969FB8C96E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8393C-A83F-E9CB-3A31-4982EF140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FDAAD-4044-8F27-1DF0-0EEED426B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9F2C-87B3-D84B-A680-7818F4BC22B8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88A31-C8D5-926A-EB05-40812AB94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062E4-1FB1-4852-25BC-2149DED0E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FDC31-E7EC-3E40-B7AF-9E7A630C7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0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5D01A-2F3B-4316-C935-E8E008F89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AEE7A-C5CC-4327-8A55-19BC65329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84B84-F788-B3C4-DCFC-A521CCC53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FF0290-F1CB-30DB-E3A6-29EE649D1A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D82DE-E5C0-6F89-903E-FCDF4CC07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A73898-B491-CC98-48E5-6BCB51499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9F2C-87B3-D84B-A680-7818F4BC22B8}" type="datetimeFigureOut">
              <a:rPr lang="en-US" smtClean="0"/>
              <a:t>9/7/23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773613-5688-A852-3D18-DDAC98B15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9B3F85-51A4-1D09-855C-A60F5DBB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FDC31-E7EC-3E40-B7AF-9E7A630C7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6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A7791-0FDC-9D54-B662-669383DEC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60B281-65A5-C5BD-AB43-1A940DDC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9F2C-87B3-D84B-A680-7818F4BC22B8}" type="datetimeFigureOut">
              <a:rPr lang="en-US" smtClean="0"/>
              <a:t>9/7/23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A8C2C-1BD1-CBC7-5BBC-CB9CC5E99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981885-BB35-8EEB-F869-6250AC721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FDC31-E7EC-3E40-B7AF-9E7A630C7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31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DF6C65-D6C3-0560-BACE-4BAC72DD1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9F2C-87B3-D84B-A680-7818F4BC22B8}" type="datetimeFigureOut">
              <a:rPr lang="en-US" smtClean="0"/>
              <a:t>9/7/23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49CF50-F32C-DAB8-9819-A0869A5F1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49EE3-4C45-7A1F-E372-02AA05EAA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FDC31-E7EC-3E40-B7AF-9E7A630C7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46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D3E6C-6BAE-4C42-7FE5-97AE71EA4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42294-0325-5930-8ABE-FBB37DD0D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156182-2A39-DB02-2A8C-BECA5E1D9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847CF-A7F7-5BF5-6337-C74E6358D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9F2C-87B3-D84B-A680-7818F4BC22B8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95828-BC30-74C8-7FC6-38CFA715A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CD790-B30D-C024-2C76-4D98DB93D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FDC31-E7EC-3E40-B7AF-9E7A630C7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00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F2037-E21D-2D27-30B7-9713CE966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5E95B2-077D-FBD2-BBE5-1EE05E0D9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1D095-BA30-E0A7-AF60-DE0300812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73FAC-4B94-44FD-A885-EF1702356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A9F2C-87B3-D84B-A680-7818F4BC22B8}" type="datetimeFigureOut">
              <a:rPr lang="en-US" smtClean="0"/>
              <a:t>9/7/23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9487C-C3FB-D398-F411-6FD4C1BF5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FFF98-6716-B12F-532D-F58BED2CA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FDC31-E7EC-3E40-B7AF-9E7A630C7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23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1BCAC1-84D9-F83B-9F7C-FA8B60BD9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1AF59-79FC-6666-128D-2AF375E4F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26BD2-7D4C-B0BD-6952-FBE5884D96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A9F2C-87B3-D84B-A680-7818F4BC22B8}" type="datetimeFigureOut">
              <a:rPr lang="en-US" smtClean="0"/>
              <a:t>9/7/23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B819E-1110-7B4B-10FE-D9C2AEDEC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A0996-FBD6-0579-2BAE-FF3D88D2F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FDC31-E7EC-3E40-B7AF-9E7A630C7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AA84B-CA0D-A3F1-6174-7D2D1E8F0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3696" y="1648495"/>
            <a:ext cx="9075313" cy="305229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  <a:effectLst/>
                <a:latin typeface="Helvetica" pitchFamily="2" charset="0"/>
                <a:cs typeface="Calibri" panose="020F0502020204030204" pitchFamily="34" charset="0"/>
              </a:rPr>
              <a:t>CS7/8745 : Machine Learning </a:t>
            </a:r>
            <a:br>
              <a:rPr lang="en-US" sz="3200" b="1" dirty="0">
                <a:effectLst/>
                <a:latin typeface="Helvetica" pitchFamily="2" charset="0"/>
                <a:cs typeface="Calibri" panose="020F0502020204030204" pitchFamily="34" charset="0"/>
              </a:rPr>
            </a:br>
            <a:br>
              <a:rPr lang="en-US" sz="3200" dirty="0">
                <a:effectLst/>
                <a:latin typeface="Helvetica" pitchFamily="2" charset="0"/>
                <a:cs typeface="Calibri" panose="020F0502020204030204" pitchFamily="34" charset="0"/>
              </a:rPr>
            </a:br>
            <a:r>
              <a:rPr lang="en-US" sz="3200" b="1" dirty="0">
                <a:effectLst/>
                <a:latin typeface="Helvetica" pitchFamily="2" charset="0"/>
                <a:cs typeface="Calibri" panose="020F0502020204030204" pitchFamily="34" charset="0"/>
              </a:rPr>
              <a:t>Instructor: </a:t>
            </a:r>
            <a:r>
              <a:rPr lang="en-US" sz="3200" dirty="0">
                <a:effectLst/>
                <a:latin typeface="Helvetica" pitchFamily="2" charset="0"/>
                <a:cs typeface="Calibri" panose="020F0502020204030204" pitchFamily="34" charset="0"/>
              </a:rPr>
              <a:t>Salim </a:t>
            </a:r>
            <a:r>
              <a:rPr lang="en-US" sz="3200" dirty="0" err="1">
                <a:effectLst/>
                <a:latin typeface="Helvetica" pitchFamily="2" charset="0"/>
                <a:cs typeface="Calibri" panose="020F0502020204030204" pitchFamily="34" charset="0"/>
              </a:rPr>
              <a:t>Sazzed</a:t>
            </a:r>
            <a:br>
              <a:rPr lang="en-US" sz="3200" dirty="0">
                <a:effectLst/>
                <a:latin typeface="Helvetica" pitchFamily="2" charset="0"/>
                <a:cs typeface="Calibri" panose="020F0502020204030204" pitchFamily="34" charset="0"/>
              </a:rPr>
            </a:br>
            <a:r>
              <a:rPr lang="en-US" sz="3200" dirty="0">
                <a:effectLst/>
                <a:latin typeface="Helvetica" pitchFamily="2" charset="0"/>
                <a:cs typeface="Calibri" panose="020F0502020204030204" pitchFamily="34" charset="0"/>
              </a:rPr>
              <a:t>Department of Computer Science</a:t>
            </a:r>
            <a:br>
              <a:rPr lang="en-US" sz="3200" dirty="0">
                <a:effectLst/>
                <a:latin typeface="Helvetica" pitchFamily="2" charset="0"/>
                <a:cs typeface="Calibri" panose="020F0502020204030204" pitchFamily="34" charset="0"/>
              </a:rPr>
            </a:br>
            <a:r>
              <a:rPr lang="en-US" sz="3200" dirty="0">
                <a:effectLst/>
                <a:latin typeface="Helvetica" pitchFamily="2" charset="0"/>
                <a:cs typeface="Calibri" panose="020F0502020204030204" pitchFamily="34" charset="0"/>
              </a:rPr>
              <a:t>University of Memphis  </a:t>
            </a:r>
            <a:br>
              <a:rPr lang="en-US" sz="3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917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4232" y="6536074"/>
            <a:ext cx="7811060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7416448" algn="l"/>
              </a:tabLst>
            </a:pPr>
            <a:r>
              <a:rPr lang="en-US" sz="1059" dirty="0">
                <a:latin typeface="Arial"/>
                <a:cs typeface="Arial"/>
              </a:rPr>
              <a:t>Slide modified from </a:t>
            </a:r>
            <a:r>
              <a:rPr lang="en-US" sz="1059" dirty="0" err="1">
                <a:latin typeface="Arial"/>
                <a:cs typeface="Arial"/>
              </a:rPr>
              <a:t>Sargur</a:t>
            </a:r>
            <a:r>
              <a:rPr lang="en-US" sz="1059" dirty="0">
                <a:latin typeface="Arial"/>
                <a:cs typeface="Arial"/>
              </a:rPr>
              <a:t> N. Srihari </a:t>
            </a:r>
            <a:endParaRPr sz="1059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8775" y="176916"/>
            <a:ext cx="5760425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 algn="ctr">
              <a:lnSpc>
                <a:spcPct val="100000"/>
              </a:lnSpc>
              <a:spcBef>
                <a:spcPts val="88"/>
              </a:spcBef>
            </a:pPr>
            <a:r>
              <a:rPr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</a:t>
            </a:r>
            <a:r>
              <a:rPr spc="-10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</a:t>
            </a:r>
            <a:r>
              <a:rPr spc="-10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linear</a:t>
            </a:r>
            <a:r>
              <a:rPr spc="-93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pc="-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algebra?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23729" y="1990165"/>
            <a:ext cx="3044263" cy="24320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5"/>
              <p:cNvSpPr txBox="1"/>
              <p:nvPr/>
            </p:nvSpPr>
            <p:spPr>
              <a:xfrm>
                <a:off x="502814" y="1088488"/>
                <a:ext cx="8865789" cy="4488322"/>
              </a:xfrm>
              <a:prstGeom prst="rect">
                <a:avLst/>
              </a:prstGeom>
            </p:spPr>
            <p:txBody>
              <a:bodyPr vert="horz" wrap="square" lIns="0" tIns="29696" rIns="0" bIns="0" rtlCol="0">
                <a:spAutoFit/>
              </a:bodyPr>
              <a:lstStyle/>
              <a:p>
                <a:pPr marL="321066" marR="527265" indent="-299213">
                  <a:lnSpc>
                    <a:spcPts val="3344"/>
                  </a:lnSpc>
                  <a:spcBef>
                    <a:spcPts val="234"/>
                  </a:spcBef>
                  <a:buChar char="•"/>
                  <a:tabLst>
                    <a:tab pos="321066" algn="l"/>
                  </a:tabLst>
                </a:pPr>
                <a:r>
                  <a:rPr lang="en-US" sz="2824" dirty="0">
                    <a:solidFill>
                      <a:srgbClr val="3333CC"/>
                    </a:solidFill>
                    <a:latin typeface="Arial"/>
                    <a:cs typeface="Arial"/>
                  </a:rPr>
                  <a:t>Linear</a:t>
                </a:r>
                <a:r>
                  <a:rPr lang="en-US" sz="2824" spc="-93" dirty="0">
                    <a:solidFill>
                      <a:srgbClr val="3333CC"/>
                    </a:solidFill>
                    <a:latin typeface="Arial"/>
                    <a:cs typeface="Arial"/>
                  </a:rPr>
                  <a:t> </a:t>
                </a:r>
                <a:r>
                  <a:rPr lang="en-US" sz="2824" dirty="0">
                    <a:solidFill>
                      <a:srgbClr val="3333CC"/>
                    </a:solidFill>
                    <a:latin typeface="Arial"/>
                    <a:cs typeface="Arial"/>
                  </a:rPr>
                  <a:t>algebra</a:t>
                </a:r>
                <a:r>
                  <a:rPr lang="en-US" sz="2824" spc="-93" dirty="0">
                    <a:solidFill>
                      <a:srgbClr val="3333CC"/>
                    </a:solidFill>
                    <a:latin typeface="Arial"/>
                    <a:cs typeface="Arial"/>
                  </a:rPr>
                  <a:t> </a:t>
                </a:r>
                <a:r>
                  <a:rPr lang="en-US" sz="2824" dirty="0">
                    <a:solidFill>
                      <a:srgbClr val="3333CC"/>
                    </a:solidFill>
                    <a:latin typeface="Arial"/>
                    <a:cs typeface="Arial"/>
                  </a:rPr>
                  <a:t>is</a:t>
                </a:r>
                <a:r>
                  <a:rPr lang="en-US" sz="2824" spc="-93" dirty="0">
                    <a:solidFill>
                      <a:srgbClr val="3333CC"/>
                    </a:solidFill>
                    <a:latin typeface="Arial"/>
                    <a:cs typeface="Arial"/>
                  </a:rPr>
                  <a:t> </a:t>
                </a:r>
                <a:r>
                  <a:rPr lang="en-US" sz="2824" dirty="0">
                    <a:solidFill>
                      <a:srgbClr val="3333CC"/>
                    </a:solidFill>
                    <a:latin typeface="Arial"/>
                    <a:cs typeface="Arial"/>
                  </a:rPr>
                  <a:t>the</a:t>
                </a:r>
                <a:r>
                  <a:rPr lang="en-US" sz="2824" spc="-93" dirty="0">
                    <a:solidFill>
                      <a:srgbClr val="3333CC"/>
                    </a:solidFill>
                    <a:latin typeface="Arial"/>
                    <a:cs typeface="Arial"/>
                  </a:rPr>
                  <a:t> </a:t>
                </a:r>
                <a:r>
                  <a:rPr lang="en-US" sz="2824" dirty="0">
                    <a:solidFill>
                      <a:srgbClr val="3333CC"/>
                    </a:solidFill>
                    <a:latin typeface="Arial"/>
                    <a:cs typeface="Arial"/>
                  </a:rPr>
                  <a:t>branch</a:t>
                </a:r>
                <a:r>
                  <a:rPr lang="en-US" sz="2824" spc="-97" dirty="0">
                    <a:solidFill>
                      <a:srgbClr val="3333CC"/>
                    </a:solidFill>
                    <a:latin typeface="Arial"/>
                    <a:cs typeface="Arial"/>
                  </a:rPr>
                  <a:t> </a:t>
                </a:r>
                <a:r>
                  <a:rPr lang="en-US" sz="2824" dirty="0">
                    <a:solidFill>
                      <a:srgbClr val="3333CC"/>
                    </a:solidFill>
                    <a:latin typeface="Arial"/>
                    <a:cs typeface="Arial"/>
                  </a:rPr>
                  <a:t>of</a:t>
                </a:r>
                <a:r>
                  <a:rPr lang="en-US" sz="2824" spc="-84" dirty="0">
                    <a:solidFill>
                      <a:srgbClr val="3333CC"/>
                    </a:solidFill>
                    <a:latin typeface="Arial"/>
                    <a:cs typeface="Arial"/>
                  </a:rPr>
                  <a:t> </a:t>
                </a:r>
                <a:r>
                  <a:rPr lang="en-US" sz="2824" spc="-22" dirty="0">
                    <a:solidFill>
                      <a:srgbClr val="3333CC"/>
                    </a:solidFill>
                    <a:latin typeface="Arial"/>
                    <a:cs typeface="Arial"/>
                  </a:rPr>
                  <a:t>mathematics </a:t>
                </a:r>
                <a:r>
                  <a:rPr lang="en-US" sz="2824" spc="-9" dirty="0">
                    <a:solidFill>
                      <a:srgbClr val="3333CC"/>
                    </a:solidFill>
                    <a:latin typeface="Arial"/>
                    <a:cs typeface="Arial"/>
                  </a:rPr>
                  <a:t>concerning</a:t>
                </a:r>
                <a:r>
                  <a:rPr lang="en-US" sz="2824" spc="-141" dirty="0">
                    <a:solidFill>
                      <a:srgbClr val="3333CC"/>
                    </a:solidFill>
                    <a:latin typeface="Arial"/>
                    <a:cs typeface="Arial"/>
                  </a:rPr>
                  <a:t> </a:t>
                </a:r>
                <a:r>
                  <a:rPr lang="en-US" sz="2824" b="1" dirty="0">
                    <a:solidFill>
                      <a:schemeClr val="accent2">
                        <a:lumMod val="50000"/>
                      </a:schemeClr>
                    </a:solidFill>
                    <a:latin typeface="Arial"/>
                    <a:cs typeface="Arial"/>
                  </a:rPr>
                  <a:t>linear</a:t>
                </a:r>
                <a:r>
                  <a:rPr lang="en-US" sz="2824" b="1" spc="-119" dirty="0">
                    <a:solidFill>
                      <a:schemeClr val="accent2">
                        <a:lumMod val="50000"/>
                      </a:schemeClr>
                    </a:solidFill>
                    <a:latin typeface="Arial"/>
                    <a:cs typeface="Arial"/>
                  </a:rPr>
                  <a:t> </a:t>
                </a:r>
                <a:r>
                  <a:rPr lang="en-US" sz="2824" b="1" dirty="0">
                    <a:solidFill>
                      <a:schemeClr val="accent2">
                        <a:lumMod val="50000"/>
                      </a:schemeClr>
                    </a:solidFill>
                    <a:latin typeface="Arial"/>
                    <a:cs typeface="Arial"/>
                  </a:rPr>
                  <a:t>equations</a:t>
                </a:r>
                <a:r>
                  <a:rPr lang="en-US" sz="2824" b="1" spc="-119" dirty="0">
                    <a:solidFill>
                      <a:schemeClr val="accent2">
                        <a:lumMod val="50000"/>
                      </a:schemeClr>
                    </a:solidFill>
                    <a:latin typeface="Arial"/>
                    <a:cs typeface="Arial"/>
                  </a:rPr>
                  <a:t> </a:t>
                </a:r>
                <a:r>
                  <a:rPr lang="en-US" sz="2824" dirty="0">
                    <a:solidFill>
                      <a:srgbClr val="3333CC"/>
                    </a:solidFill>
                    <a:latin typeface="Arial"/>
                    <a:cs typeface="Arial"/>
                  </a:rPr>
                  <a:t>such</a:t>
                </a:r>
                <a:r>
                  <a:rPr lang="en-US" sz="2824" spc="-128" dirty="0">
                    <a:solidFill>
                      <a:srgbClr val="3333CC"/>
                    </a:solidFill>
                    <a:latin typeface="Arial"/>
                    <a:cs typeface="Arial"/>
                  </a:rPr>
                  <a:t> </a:t>
                </a:r>
                <a:r>
                  <a:rPr lang="en-US" sz="2824" spc="-31" dirty="0">
                    <a:solidFill>
                      <a:srgbClr val="3333CC"/>
                    </a:solidFill>
                    <a:latin typeface="Arial"/>
                    <a:cs typeface="Arial"/>
                  </a:rPr>
                  <a:t>as</a:t>
                </a:r>
                <a:endParaRPr lang="en-US" sz="2824" dirty="0">
                  <a:latin typeface="Arial"/>
                  <a:cs typeface="Arial"/>
                </a:endParaRPr>
              </a:p>
              <a:p>
                <a:pPr marL="819754">
                  <a:spcBef>
                    <a:spcPts val="494"/>
                  </a:spcBef>
                </a:pPr>
                <a:r>
                  <a:rPr lang="en-US" sz="2824" i="1" spc="-9" dirty="0">
                    <a:latin typeface="Times New Roman"/>
                    <a:cs typeface="Times New Roman"/>
                  </a:rPr>
                  <a:t>a</a:t>
                </a:r>
                <a:r>
                  <a:rPr lang="en-US" sz="2780" spc="-13" baseline="-18518" dirty="0">
                    <a:latin typeface="Times New Roman"/>
                    <a:cs typeface="Times New Roman"/>
                  </a:rPr>
                  <a:t>1</a:t>
                </a:r>
                <a:r>
                  <a:rPr lang="en-US" sz="2824" i="1" spc="-9" dirty="0">
                    <a:latin typeface="Times New Roman"/>
                    <a:cs typeface="Times New Roman"/>
                  </a:rPr>
                  <a:t>x</a:t>
                </a:r>
                <a:r>
                  <a:rPr lang="en-US" sz="2780" spc="-13" baseline="-18518" dirty="0">
                    <a:latin typeface="Times New Roman"/>
                    <a:cs typeface="Times New Roman"/>
                  </a:rPr>
                  <a:t>1</a:t>
                </a:r>
                <a:r>
                  <a:rPr lang="en-US" sz="2824" spc="-9" dirty="0">
                    <a:latin typeface="Times New Roman"/>
                    <a:cs typeface="Times New Roman"/>
                  </a:rPr>
                  <a:t>+…..+</a:t>
                </a:r>
                <a:r>
                  <a:rPr lang="en-US" sz="2824" i="1" spc="-9" dirty="0">
                    <a:latin typeface="Times New Roman"/>
                    <a:cs typeface="Times New Roman"/>
                  </a:rPr>
                  <a:t>a</a:t>
                </a:r>
                <a:r>
                  <a:rPr lang="en-US" sz="2780" i="1" spc="-13" baseline="-18518" dirty="0">
                    <a:latin typeface="Times New Roman"/>
                    <a:cs typeface="Times New Roman"/>
                  </a:rPr>
                  <a:t>n</a:t>
                </a:r>
                <a:r>
                  <a:rPr lang="en-US" sz="2824" i="1" spc="-9" dirty="0">
                    <a:latin typeface="Times New Roman"/>
                    <a:cs typeface="Times New Roman"/>
                  </a:rPr>
                  <a:t>x</a:t>
                </a:r>
                <a:r>
                  <a:rPr lang="en-US" sz="2780" i="1" spc="-13" baseline="-18518" dirty="0">
                    <a:latin typeface="Times New Roman"/>
                    <a:cs typeface="Times New Roman"/>
                  </a:rPr>
                  <a:t>n</a:t>
                </a:r>
                <a:r>
                  <a:rPr lang="en-US" sz="2824" spc="-9" dirty="0">
                    <a:latin typeface="Times New Roman"/>
                    <a:cs typeface="Times New Roman"/>
                  </a:rPr>
                  <a:t>=</a:t>
                </a:r>
                <a:r>
                  <a:rPr lang="en-US" sz="2824" i="1" spc="-9" dirty="0">
                    <a:latin typeface="Times New Roman"/>
                    <a:cs typeface="Times New Roman"/>
                  </a:rPr>
                  <a:t>b</a:t>
                </a:r>
              </a:p>
              <a:p>
                <a:pPr marL="421364" lvl="1">
                  <a:spcBef>
                    <a:spcPts val="476"/>
                  </a:spcBef>
                  <a:tabLst>
                    <a:tab pos="670148" algn="l"/>
                  </a:tabLst>
                </a:pPr>
                <a:endParaRPr lang="en-US" sz="2471" dirty="0">
                  <a:solidFill>
                    <a:srgbClr val="336600"/>
                  </a:solidFill>
                  <a:latin typeface="Arial"/>
                  <a:cs typeface="Arial"/>
                </a:endParaRPr>
              </a:p>
              <a:p>
                <a:pPr marL="421364" lvl="1">
                  <a:spcBef>
                    <a:spcPts val="476"/>
                  </a:spcBef>
                  <a:tabLst>
                    <a:tab pos="670148" algn="l"/>
                  </a:tabLst>
                </a:pPr>
                <a:r>
                  <a:rPr lang="en-US" sz="2471" dirty="0">
                    <a:solidFill>
                      <a:srgbClr val="336600"/>
                    </a:solidFill>
                    <a:latin typeface="Arial"/>
                    <a:cs typeface="Arial"/>
                  </a:rPr>
                  <a:t>Where, </a:t>
                </a:r>
                <a14:m>
                  <m:oMath xmlns:m="http://schemas.openxmlformats.org/officeDocument/2006/math">
                    <m:r>
                      <a:rPr lang="en-US" sz="2471" b="0" i="1" smtClean="0">
                        <a:solidFill>
                          <a:srgbClr val="336600"/>
                        </a:solidFill>
                        <a:latin typeface="Cambria Math" panose="02040503050406030204" pitchFamily="18" charset="0"/>
                        <a:cs typeface="Arial"/>
                      </a:rPr>
                      <m:t>𝑥</m:t>
                    </m:r>
                  </m:oMath>
                </a14:m>
                <a:r>
                  <a:rPr lang="en-US" sz="2471" dirty="0">
                    <a:solidFill>
                      <a:srgbClr val="336600"/>
                    </a:solidFill>
                    <a:latin typeface="Arial"/>
                    <a:cs typeface="Arial"/>
                  </a:rPr>
                  <a:t> =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71" i="1" smtClean="0">
                            <a:solidFill>
                              <a:srgbClr val="3366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ar-AE" sz="2471" i="1">
                                <a:solidFill>
                                  <a:srgbClr val="33660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71" i="1">
                                      <a:solidFill>
                                        <a:srgbClr val="3366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ar-AE" sz="2471" i="1">
                                      <a:solidFill>
                                        <a:srgbClr val="3366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71" i="1">
                                      <a:solidFill>
                                        <a:srgbClr val="3366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71" i="1">
                                      <a:solidFill>
                                        <a:srgbClr val="3366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sz="2471" i="1">
                                      <a:solidFill>
                                        <a:srgbClr val="3366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𝑥</m:t>
                                  </m:r>
                                </m:e>
                                <m:sub>
                                  <m:eqArr>
                                    <m:eqArrPr>
                                      <m:ctrlPr>
                                        <a:rPr lang="en-US" sz="2471" i="1">
                                          <a:solidFill>
                                            <a:srgbClr val="336600"/>
                                          </a:solidFill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2471" i="1">
                                          <a:solidFill>
                                            <a:srgbClr val="336600"/>
                                          </a:solidFill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n-US" sz="2471" i="1">
                                          <a:solidFill>
                                            <a:srgbClr val="336600"/>
                                          </a:solidFill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.</m:t>
                                      </m:r>
                                    </m:e>
                                  </m:eqArr>
                                </m:sub>
                              </m:sSub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2471" i="1">
                                      <a:solidFill>
                                        <a:srgbClr val="3366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eqArrPr>
                                <m:e>
                                  <m:r>
                                    <a:rPr lang="en-US" sz="2471" b="0" i="1" smtClean="0">
                                      <a:solidFill>
                                        <a:srgbClr val="3366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.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71" i="1">
                                          <a:solidFill>
                                            <a:srgbClr val="336600"/>
                                          </a:solidFill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71" i="1">
                                          <a:solidFill>
                                            <a:srgbClr val="336600"/>
                                          </a:solidFill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71" i="1">
                                          <a:solidFill>
                                            <a:srgbClr val="336600"/>
                                          </a:solidFill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US" sz="2471" dirty="0">
                    <a:solidFill>
                      <a:srgbClr val="336600"/>
                    </a:solidFill>
                    <a:latin typeface="Arial"/>
                    <a:cs typeface="Arial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71" b="0" i="1" smtClean="0">
                        <a:solidFill>
                          <a:srgbClr val="336600"/>
                        </a:solidFill>
                        <a:latin typeface="Cambria Math" panose="02040503050406030204" pitchFamily="18" charset="0"/>
                        <a:cs typeface="Arial"/>
                      </a:rPr>
                      <m:t>𝑎</m:t>
                    </m:r>
                    <m:r>
                      <a:rPr lang="en-US" sz="2471" b="0" i="1" smtClean="0">
                        <a:solidFill>
                          <a:srgbClr val="33660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en-US" sz="2471" dirty="0">
                    <a:solidFill>
                      <a:srgbClr val="336600"/>
                    </a:solidFill>
                    <a:latin typeface="Arial"/>
                    <a:cs typeface="Arial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71" i="1" smtClean="0">
                            <a:solidFill>
                              <a:srgbClr val="336600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71" i="1">
                                <a:solidFill>
                                  <a:srgbClr val="336600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71" i="1">
                                    <a:solidFill>
                                      <a:srgbClr val="3366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471" i="1">
                                          <a:solidFill>
                                            <a:srgbClr val="336600"/>
                                          </a:solidFill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71" i="1">
                                          <a:solidFill>
                                            <a:srgbClr val="336600"/>
                                          </a:solidFill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2471" i="1">
                                          <a:solidFill>
                                            <a:srgbClr val="336600"/>
                                          </a:solidFill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471" i="1">
                                          <a:solidFill>
                                            <a:srgbClr val="336600"/>
                                          </a:solidFill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71" i="1">
                                          <a:solidFill>
                                            <a:srgbClr val="336600"/>
                                          </a:solidFill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71" i="1">
                                          <a:solidFill>
                                            <a:srgbClr val="336600"/>
                                          </a:solidFill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en-US" sz="2471" b="0" i="1" smtClean="0">
                                      <a:solidFill>
                                        <a:srgbClr val="3366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.</m:t>
                                  </m:r>
                                </m:e>
                              </m:mr>
                            </m:m>
                          </m:e>
                          <m:e>
                            <m:sSub>
                              <m:sSubPr>
                                <m:ctrlPr>
                                  <a:rPr lang="en-US" sz="2471" i="1">
                                    <a:solidFill>
                                      <a:srgbClr val="3366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sSubPr>
                              <m:e>
                                <m:r>
                                  <a:rPr lang="en-US" sz="2471" i="1">
                                    <a:solidFill>
                                      <a:srgbClr val="3366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471" i="1">
                                    <a:solidFill>
                                      <a:srgbClr val="336600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𝑛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endParaRPr lang="en-US" sz="2471" dirty="0">
                  <a:solidFill>
                    <a:srgbClr val="336600"/>
                  </a:solidFill>
                  <a:latin typeface="Arial"/>
                  <a:cs typeface="Arial"/>
                </a:endParaRPr>
              </a:p>
              <a:p>
                <a:pPr marL="421364" lvl="1">
                  <a:spcBef>
                    <a:spcPts val="476"/>
                  </a:spcBef>
                  <a:tabLst>
                    <a:tab pos="670148" algn="l"/>
                  </a:tabLst>
                </a:pPr>
                <a14:m>
                  <m:oMath xmlns:m="http://schemas.openxmlformats.org/officeDocument/2006/math">
                    <m:r>
                      <a:rPr lang="en-US" sz="2471" b="0" i="1" smtClean="0">
                        <a:solidFill>
                          <a:srgbClr val="336600"/>
                        </a:solidFill>
                        <a:latin typeface="Cambria Math" panose="02040503050406030204" pitchFamily="18" charset="0"/>
                        <a:cs typeface="Arial"/>
                      </a:rPr>
                      <m:t>𝑥</m:t>
                    </m:r>
                  </m:oMath>
                </a14:m>
                <a:r>
                  <a:rPr lang="en-US" sz="2471" dirty="0">
                    <a:solidFill>
                      <a:srgbClr val="336600"/>
                    </a:solidFill>
                    <a:latin typeface="Arial"/>
                    <a:cs typeface="Arial"/>
                  </a:rPr>
                  <a:t> = a set of independent variables</a:t>
                </a:r>
              </a:p>
              <a:p>
                <a:pPr marL="421364" lvl="1">
                  <a:spcBef>
                    <a:spcPts val="476"/>
                  </a:spcBef>
                  <a:tabLst>
                    <a:tab pos="670148" algn="l"/>
                  </a:tabLst>
                </a:pPr>
                <a14:m>
                  <m:oMath xmlns:m="http://schemas.openxmlformats.org/officeDocument/2006/math">
                    <m:r>
                      <a:rPr lang="en-US" sz="2471" b="0" i="1" smtClean="0">
                        <a:solidFill>
                          <a:srgbClr val="336600"/>
                        </a:solidFill>
                        <a:latin typeface="Cambria Math" panose="02040503050406030204" pitchFamily="18" charset="0"/>
                        <a:cs typeface="Arial"/>
                      </a:rPr>
                      <m:t>𝑎</m:t>
                    </m:r>
                  </m:oMath>
                </a14:m>
                <a:r>
                  <a:rPr lang="en-US" sz="2471" dirty="0">
                    <a:solidFill>
                      <a:srgbClr val="336600"/>
                    </a:solidFill>
                    <a:latin typeface="Arial"/>
                    <a:cs typeface="Arial"/>
                  </a:rPr>
                  <a:t> = a set of coefficients </a:t>
                </a:r>
              </a:p>
              <a:p>
                <a:pPr marL="421364" lvl="1">
                  <a:spcBef>
                    <a:spcPts val="476"/>
                  </a:spcBef>
                  <a:tabLst>
                    <a:tab pos="670148" algn="l"/>
                  </a:tabLst>
                </a:pPr>
                <a14:m>
                  <m:oMath xmlns:m="http://schemas.openxmlformats.org/officeDocument/2006/math">
                    <m:r>
                      <a:rPr lang="en-US" sz="2471" b="0" i="1" smtClean="0">
                        <a:solidFill>
                          <a:srgbClr val="336600"/>
                        </a:solidFill>
                        <a:latin typeface="Cambria Math" panose="02040503050406030204" pitchFamily="18" charset="0"/>
                        <a:cs typeface="Arial"/>
                      </a:rPr>
                      <m:t>𝑏</m:t>
                    </m:r>
                    <m:r>
                      <a:rPr lang="en-US" sz="2471" b="0" i="1" smtClean="0">
                        <a:solidFill>
                          <a:srgbClr val="336600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en-US" sz="2471" dirty="0">
                    <a:solidFill>
                      <a:srgbClr val="336600"/>
                    </a:solidFill>
                    <a:latin typeface="Arial"/>
                    <a:cs typeface="Arial"/>
                  </a:rPr>
                  <a:t> = dependent variable</a:t>
                </a:r>
              </a:p>
            </p:txBody>
          </p:sp>
        </mc:Choice>
        <mc:Fallback xmlns=""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14" y="1088488"/>
                <a:ext cx="8865789" cy="4488322"/>
              </a:xfrm>
              <a:prstGeom prst="rect">
                <a:avLst/>
              </a:prstGeom>
              <a:blipFill>
                <a:blip r:embed="rId3"/>
                <a:stretch>
                  <a:fillRect l="-2146" t="-1690" b="-3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9225958" y="6856554"/>
            <a:ext cx="285291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5255">
              <a:lnSpc>
                <a:spcPts val="1645"/>
              </a:lnSpc>
            </a:pPr>
            <a:fld id="{81D60167-4931-47E6-BA6A-407CBD079E47}" type="slidenum">
              <a:rPr lang="en-US" smtClean="0"/>
              <a:pPr marL="135255">
                <a:lnSpc>
                  <a:spcPts val="1645"/>
                </a:lnSpc>
              </a:pPr>
              <a:t>10</a:t>
            </a:fld>
            <a:endParaRPr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ACB96D-9877-1A1E-0009-55690EEC881A}"/>
              </a:ext>
            </a:extLst>
          </p:cNvPr>
          <p:cNvCxnSpPr>
            <a:cxnSpLocks/>
          </p:cNvCxnSpPr>
          <p:nvPr/>
        </p:nvCxnSpPr>
        <p:spPr>
          <a:xfrm flipH="1">
            <a:off x="3868272" y="2238233"/>
            <a:ext cx="703728" cy="0"/>
          </a:xfrm>
          <a:prstGeom prst="line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540492D-21C1-A4EC-918A-189D32866B45}"/>
              </a:ext>
            </a:extLst>
          </p:cNvPr>
          <p:cNvSpPr txBox="1"/>
          <p:nvPr/>
        </p:nvSpPr>
        <p:spPr>
          <a:xfrm>
            <a:off x="4588336" y="2053567"/>
            <a:ext cx="2067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Dependent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8BE3F13-9D40-81C1-1D5F-FB5130DD92A0}"/>
                  </a:ext>
                </a:extLst>
              </p:cNvPr>
              <p:cNvSpPr txBox="1"/>
              <p:nvPr/>
            </p:nvSpPr>
            <p:spPr>
              <a:xfrm>
                <a:off x="360168" y="2542425"/>
                <a:ext cx="2670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= independent variables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8BE3F13-9D40-81C1-1D5F-FB5130DD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68" y="2542425"/>
                <a:ext cx="2670218" cy="369332"/>
              </a:xfrm>
              <a:prstGeom prst="rect">
                <a:avLst/>
              </a:prstGeom>
              <a:blipFill>
                <a:blip r:embed="rId4"/>
                <a:stretch>
                  <a:fillRect t="-6667" r="-94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404884" y="917486"/>
            <a:ext cx="11382232" cy="3712268"/>
          </a:xfrm>
          <a:prstGeom prst="rect">
            <a:avLst/>
          </a:prstGeom>
        </p:spPr>
        <p:txBody>
          <a:bodyPr vert="horz" wrap="square" lIns="0" tIns="84044" rIns="0" bIns="0" rtlCol="0">
            <a:spAutoFit/>
          </a:bodyPr>
          <a:lstStyle/>
          <a:p>
            <a:pPr marL="332272" indent="-298653">
              <a:spcBef>
                <a:spcPts val="649"/>
              </a:spcBef>
              <a:buFontTx/>
              <a:buChar char="•"/>
              <a:tabLst>
                <a:tab pos="332272" algn="l"/>
              </a:tabLst>
            </a:pPr>
            <a:r>
              <a:rPr lang="en-US" sz="2824" dirty="0">
                <a:solidFill>
                  <a:srgbClr val="3333CC"/>
                </a:solidFill>
                <a:latin typeface="Arial"/>
                <a:cs typeface="Arial"/>
              </a:rPr>
              <a:t>Linear</a:t>
            </a:r>
            <a:r>
              <a:rPr lang="en-US" sz="2824" spc="-1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lang="en-US" sz="2824" dirty="0">
                <a:solidFill>
                  <a:srgbClr val="3333CC"/>
                </a:solidFill>
                <a:latin typeface="Arial"/>
                <a:cs typeface="Arial"/>
              </a:rPr>
              <a:t>algebra</a:t>
            </a:r>
            <a:r>
              <a:rPr lang="en-US" sz="2824" spc="-119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lang="en-US" sz="2824" dirty="0">
                <a:solidFill>
                  <a:srgbClr val="3333CC"/>
                </a:solidFill>
                <a:latin typeface="Arial"/>
                <a:cs typeface="Arial"/>
              </a:rPr>
              <a:t>is</a:t>
            </a:r>
            <a:r>
              <a:rPr lang="en-US" sz="2824" spc="-1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lang="en-US" sz="2824" spc="-9" dirty="0">
                <a:solidFill>
                  <a:srgbClr val="3333CC"/>
                </a:solidFill>
                <a:latin typeface="Arial"/>
                <a:cs typeface="Arial"/>
              </a:rPr>
              <a:t>fundamental</a:t>
            </a:r>
            <a:r>
              <a:rPr lang="en-US" sz="2824" spc="-10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lang="en-US" sz="2824" dirty="0">
                <a:solidFill>
                  <a:srgbClr val="3333CC"/>
                </a:solidFill>
                <a:latin typeface="Arial"/>
                <a:cs typeface="Arial"/>
              </a:rPr>
              <a:t>to</a:t>
            </a:r>
            <a:r>
              <a:rPr lang="en-US" sz="2824" spc="-119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lang="en-US" sz="2824" dirty="0">
                <a:solidFill>
                  <a:srgbClr val="3333CC"/>
                </a:solidFill>
                <a:latin typeface="Arial"/>
                <a:cs typeface="Arial"/>
              </a:rPr>
              <a:t>geometry,</a:t>
            </a:r>
            <a:r>
              <a:rPr lang="en-US" sz="2824" spc="-106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lang="en-US" sz="2824" spc="-22" dirty="0">
                <a:solidFill>
                  <a:srgbClr val="3333CC"/>
                </a:solidFill>
                <a:latin typeface="Arial"/>
                <a:cs typeface="Arial"/>
              </a:rPr>
              <a:t>for </a:t>
            </a:r>
            <a:r>
              <a:rPr lang="en-US" sz="2824" dirty="0">
                <a:solidFill>
                  <a:srgbClr val="3333CC"/>
                </a:solidFill>
                <a:latin typeface="Arial"/>
                <a:cs typeface="Arial"/>
              </a:rPr>
              <a:t>defining</a:t>
            </a:r>
            <a:r>
              <a:rPr lang="en-US" sz="2824" spc="-128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lang="en-US" sz="2824" dirty="0">
                <a:solidFill>
                  <a:srgbClr val="3333CC"/>
                </a:solidFill>
                <a:latin typeface="Arial"/>
                <a:cs typeface="Arial"/>
              </a:rPr>
              <a:t>objects</a:t>
            </a:r>
            <a:r>
              <a:rPr lang="en-US" sz="2824" spc="-1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lang="en-US" sz="2824" dirty="0">
                <a:solidFill>
                  <a:srgbClr val="3333CC"/>
                </a:solidFill>
                <a:latin typeface="Arial"/>
                <a:cs typeface="Arial"/>
              </a:rPr>
              <a:t>such</a:t>
            </a:r>
            <a:r>
              <a:rPr lang="en-US" sz="2824" spc="-119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lang="en-US" sz="2824" dirty="0">
                <a:solidFill>
                  <a:srgbClr val="3333CC"/>
                </a:solidFill>
                <a:latin typeface="Arial"/>
                <a:cs typeface="Arial"/>
              </a:rPr>
              <a:t>as</a:t>
            </a:r>
            <a:r>
              <a:rPr lang="en-US" sz="2824" spc="-1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lang="en-US" sz="2824" dirty="0">
                <a:solidFill>
                  <a:srgbClr val="3333CC"/>
                </a:solidFill>
                <a:latin typeface="Arial"/>
                <a:cs typeface="Arial"/>
              </a:rPr>
              <a:t>lines,</a:t>
            </a:r>
            <a:r>
              <a:rPr lang="en-US" sz="2824" spc="-106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lang="en-US" sz="2824" dirty="0">
                <a:solidFill>
                  <a:srgbClr val="3333CC"/>
                </a:solidFill>
                <a:latin typeface="Arial"/>
                <a:cs typeface="Arial"/>
              </a:rPr>
              <a:t>planes,</a:t>
            </a:r>
            <a:r>
              <a:rPr lang="en-US" sz="2824" spc="-10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lang="en-US" sz="2824" spc="-18" dirty="0">
                <a:solidFill>
                  <a:srgbClr val="3333CC"/>
                </a:solidFill>
                <a:latin typeface="Arial"/>
                <a:cs typeface="Arial"/>
              </a:rPr>
              <a:t>rotations</a:t>
            </a:r>
            <a:endParaRPr lang="en-US" sz="2824" dirty="0">
              <a:solidFill>
                <a:srgbClr val="3333CC"/>
              </a:solidFill>
              <a:latin typeface="Arial"/>
              <a:cs typeface="Arial"/>
            </a:endParaRPr>
          </a:p>
          <a:p>
            <a:pPr marL="332272" indent="-298653">
              <a:spcBef>
                <a:spcPts val="649"/>
              </a:spcBef>
              <a:buChar char="•"/>
              <a:tabLst>
                <a:tab pos="332272" algn="l"/>
              </a:tabLst>
            </a:pP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Essential</a:t>
            </a:r>
            <a:r>
              <a:rPr sz="2824" spc="-1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for</a:t>
            </a:r>
            <a:r>
              <a:rPr sz="2824" spc="-1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spc="-9" dirty="0">
                <a:solidFill>
                  <a:srgbClr val="3333CC"/>
                </a:solidFill>
                <a:latin typeface="Arial"/>
                <a:cs typeface="Arial"/>
              </a:rPr>
              <a:t>understanding</a:t>
            </a:r>
            <a:r>
              <a:rPr sz="2824" spc="-1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ML</a:t>
            </a:r>
            <a:r>
              <a:rPr sz="2824" spc="-1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spc="-9" dirty="0">
                <a:solidFill>
                  <a:srgbClr val="3333CC"/>
                </a:solidFill>
                <a:latin typeface="Arial"/>
                <a:cs typeface="Arial"/>
              </a:rPr>
              <a:t>algorithms</a:t>
            </a:r>
            <a:endParaRPr sz="2824" dirty="0">
              <a:latin typeface="Arial"/>
              <a:cs typeface="Arial"/>
            </a:endParaRPr>
          </a:p>
          <a:p>
            <a:pPr marL="681914" marR="198915" lvl="1" indent="-249344">
              <a:lnSpc>
                <a:spcPts val="2903"/>
              </a:lnSpc>
              <a:spcBef>
                <a:spcPts val="732"/>
              </a:spcBef>
              <a:buChar char="–"/>
              <a:tabLst>
                <a:tab pos="681914" algn="l"/>
              </a:tabLst>
            </a:pPr>
            <a:r>
              <a:rPr sz="2471" dirty="0">
                <a:solidFill>
                  <a:srgbClr val="336600"/>
                </a:solidFill>
                <a:latin typeface="Arial"/>
                <a:cs typeface="Arial"/>
              </a:rPr>
              <a:t>E.g.,</a:t>
            </a:r>
            <a:r>
              <a:rPr sz="2471" spc="-75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471" dirty="0">
                <a:solidFill>
                  <a:srgbClr val="336600"/>
                </a:solidFill>
                <a:latin typeface="Arial"/>
                <a:cs typeface="Arial"/>
              </a:rPr>
              <a:t>We</a:t>
            </a:r>
            <a:r>
              <a:rPr sz="2471" spc="-75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471" dirty="0">
                <a:solidFill>
                  <a:srgbClr val="336600"/>
                </a:solidFill>
                <a:latin typeface="Arial"/>
                <a:cs typeface="Arial"/>
              </a:rPr>
              <a:t>convert</a:t>
            </a:r>
            <a:r>
              <a:rPr sz="2471" spc="-75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471" dirty="0">
                <a:solidFill>
                  <a:srgbClr val="336600"/>
                </a:solidFill>
                <a:latin typeface="Arial"/>
                <a:cs typeface="Arial"/>
              </a:rPr>
              <a:t>input</a:t>
            </a:r>
            <a:r>
              <a:rPr sz="2471" spc="-71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471" dirty="0">
                <a:solidFill>
                  <a:srgbClr val="336600"/>
                </a:solidFill>
                <a:latin typeface="Arial"/>
                <a:cs typeface="Arial"/>
              </a:rPr>
              <a:t>vectors</a:t>
            </a:r>
            <a:r>
              <a:rPr sz="2471" spc="-84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471" dirty="0">
                <a:latin typeface="Times New Roman"/>
                <a:cs typeface="Times New Roman"/>
              </a:rPr>
              <a:t>(</a:t>
            </a:r>
            <a:r>
              <a:rPr sz="2471" i="1" dirty="0">
                <a:latin typeface="Times New Roman"/>
                <a:cs typeface="Times New Roman"/>
              </a:rPr>
              <a:t>x</a:t>
            </a:r>
            <a:r>
              <a:rPr sz="2382" baseline="-18518" dirty="0">
                <a:latin typeface="Times New Roman"/>
                <a:cs typeface="Times New Roman"/>
              </a:rPr>
              <a:t>1</a:t>
            </a:r>
            <a:r>
              <a:rPr sz="2471" dirty="0">
                <a:latin typeface="Times New Roman"/>
                <a:cs typeface="Times New Roman"/>
              </a:rPr>
              <a:t>,..,</a:t>
            </a:r>
            <a:r>
              <a:rPr sz="2471" i="1" dirty="0">
                <a:latin typeface="Times New Roman"/>
                <a:cs typeface="Times New Roman"/>
              </a:rPr>
              <a:t>x</a:t>
            </a:r>
            <a:r>
              <a:rPr sz="2382" i="1" baseline="-18518" dirty="0">
                <a:latin typeface="Times New Roman"/>
                <a:cs typeface="Times New Roman"/>
              </a:rPr>
              <a:t>n</a:t>
            </a:r>
            <a:r>
              <a:rPr sz="2471" dirty="0">
                <a:latin typeface="Times New Roman"/>
                <a:cs typeface="Times New Roman"/>
              </a:rPr>
              <a:t>)</a:t>
            </a:r>
            <a:r>
              <a:rPr sz="2471" spc="-62" dirty="0">
                <a:latin typeface="Times New Roman"/>
                <a:cs typeface="Times New Roman"/>
              </a:rPr>
              <a:t> </a:t>
            </a:r>
            <a:r>
              <a:rPr sz="2471" dirty="0">
                <a:solidFill>
                  <a:srgbClr val="336600"/>
                </a:solidFill>
                <a:latin typeface="Arial"/>
                <a:cs typeface="Arial"/>
              </a:rPr>
              <a:t>into</a:t>
            </a:r>
            <a:r>
              <a:rPr sz="2471" spc="-71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471" spc="-9" dirty="0">
                <a:solidFill>
                  <a:srgbClr val="336600"/>
                </a:solidFill>
                <a:latin typeface="Arial"/>
                <a:cs typeface="Arial"/>
              </a:rPr>
              <a:t>outputs </a:t>
            </a:r>
            <a:r>
              <a:rPr sz="2471" dirty="0">
                <a:solidFill>
                  <a:srgbClr val="336600"/>
                </a:solidFill>
                <a:latin typeface="Arial"/>
                <a:cs typeface="Arial"/>
              </a:rPr>
              <a:t>by</a:t>
            </a:r>
            <a:r>
              <a:rPr sz="2471" spc="-62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471" dirty="0">
                <a:solidFill>
                  <a:srgbClr val="336600"/>
                </a:solidFill>
                <a:latin typeface="Arial"/>
                <a:cs typeface="Arial"/>
              </a:rPr>
              <a:t>a</a:t>
            </a:r>
            <a:r>
              <a:rPr sz="2471" spc="-49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471" dirty="0">
                <a:solidFill>
                  <a:srgbClr val="336600"/>
                </a:solidFill>
                <a:latin typeface="Arial"/>
                <a:cs typeface="Arial"/>
              </a:rPr>
              <a:t>series</a:t>
            </a:r>
            <a:r>
              <a:rPr sz="2471" spc="-53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471" dirty="0">
                <a:solidFill>
                  <a:srgbClr val="336600"/>
                </a:solidFill>
                <a:latin typeface="Arial"/>
                <a:cs typeface="Arial"/>
              </a:rPr>
              <a:t>of</a:t>
            </a:r>
            <a:r>
              <a:rPr sz="2471" spc="-49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471" dirty="0">
                <a:solidFill>
                  <a:srgbClr val="336600"/>
                </a:solidFill>
                <a:latin typeface="Arial"/>
                <a:cs typeface="Arial"/>
              </a:rPr>
              <a:t>linear</a:t>
            </a:r>
            <a:r>
              <a:rPr sz="2471" spc="-40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471" spc="-9" dirty="0">
                <a:solidFill>
                  <a:srgbClr val="336600"/>
                </a:solidFill>
                <a:latin typeface="Arial"/>
                <a:cs typeface="Arial"/>
              </a:rPr>
              <a:t>transformations</a:t>
            </a:r>
            <a:endParaRPr sz="2471" dirty="0">
              <a:latin typeface="Arial"/>
              <a:cs typeface="Arial"/>
            </a:endParaRPr>
          </a:p>
          <a:p>
            <a:pPr marL="332272" indent="-298653">
              <a:spcBef>
                <a:spcPts val="490"/>
              </a:spcBef>
              <a:buChar char="•"/>
              <a:tabLst>
                <a:tab pos="332272" algn="l"/>
              </a:tabLst>
            </a:pP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Here</a:t>
            </a:r>
            <a:r>
              <a:rPr sz="2824" spc="-7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we</a:t>
            </a:r>
            <a:r>
              <a:rPr sz="2824" spc="-7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spc="-9" dirty="0">
                <a:solidFill>
                  <a:srgbClr val="3333CC"/>
                </a:solidFill>
                <a:latin typeface="Arial"/>
                <a:cs typeface="Arial"/>
              </a:rPr>
              <a:t>discuss:</a:t>
            </a:r>
            <a:endParaRPr sz="2824" dirty="0">
              <a:latin typeface="Arial"/>
              <a:cs typeface="Arial"/>
            </a:endParaRPr>
          </a:p>
          <a:p>
            <a:pPr marL="681354" lvl="1" indent="-248784">
              <a:spcBef>
                <a:spcPts val="565"/>
              </a:spcBef>
              <a:buChar char="–"/>
              <a:tabLst>
                <a:tab pos="681354" algn="l"/>
              </a:tabLst>
            </a:pPr>
            <a:r>
              <a:rPr sz="2471" dirty="0">
                <a:solidFill>
                  <a:srgbClr val="336600"/>
                </a:solidFill>
                <a:latin typeface="Arial"/>
                <a:cs typeface="Arial"/>
              </a:rPr>
              <a:t>Concepts</a:t>
            </a:r>
            <a:r>
              <a:rPr sz="2471" spc="-84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471" dirty="0">
                <a:solidFill>
                  <a:srgbClr val="336600"/>
                </a:solidFill>
                <a:latin typeface="Arial"/>
                <a:cs typeface="Arial"/>
              </a:rPr>
              <a:t>of</a:t>
            </a:r>
            <a:r>
              <a:rPr sz="2471" spc="-75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471" dirty="0">
                <a:solidFill>
                  <a:srgbClr val="336600"/>
                </a:solidFill>
                <a:latin typeface="Arial"/>
                <a:cs typeface="Arial"/>
              </a:rPr>
              <a:t>linear</a:t>
            </a:r>
            <a:r>
              <a:rPr sz="2471" spc="-71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471" dirty="0">
                <a:solidFill>
                  <a:srgbClr val="336600"/>
                </a:solidFill>
                <a:latin typeface="Arial"/>
                <a:cs typeface="Arial"/>
              </a:rPr>
              <a:t>algebra</a:t>
            </a:r>
            <a:r>
              <a:rPr sz="2471" spc="-75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471" dirty="0">
                <a:solidFill>
                  <a:srgbClr val="336600"/>
                </a:solidFill>
                <a:latin typeface="Arial"/>
                <a:cs typeface="Arial"/>
              </a:rPr>
              <a:t>needed</a:t>
            </a:r>
            <a:r>
              <a:rPr sz="2471" spc="-75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471" dirty="0">
                <a:solidFill>
                  <a:srgbClr val="336600"/>
                </a:solidFill>
                <a:latin typeface="Arial"/>
                <a:cs typeface="Arial"/>
              </a:rPr>
              <a:t>for</a:t>
            </a:r>
            <a:r>
              <a:rPr sz="2471" spc="-71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471" spc="-22" dirty="0">
                <a:solidFill>
                  <a:srgbClr val="336600"/>
                </a:solidFill>
                <a:latin typeface="Arial"/>
                <a:cs typeface="Arial"/>
              </a:rPr>
              <a:t>ML</a:t>
            </a:r>
            <a:endParaRPr sz="2471" dirty="0">
              <a:latin typeface="Arial"/>
              <a:cs typeface="Arial"/>
            </a:endParaRPr>
          </a:p>
          <a:p>
            <a:pPr marL="681354" lvl="1" indent="-248784">
              <a:spcBef>
                <a:spcPts val="574"/>
              </a:spcBef>
              <a:buChar char="–"/>
              <a:tabLst>
                <a:tab pos="681354" algn="l"/>
              </a:tabLst>
            </a:pPr>
            <a:r>
              <a:rPr sz="2471" dirty="0">
                <a:solidFill>
                  <a:srgbClr val="336600"/>
                </a:solidFill>
                <a:latin typeface="Arial"/>
                <a:cs typeface="Arial"/>
              </a:rPr>
              <a:t>Omit</a:t>
            </a:r>
            <a:r>
              <a:rPr sz="2471" spc="-84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471" dirty="0">
                <a:solidFill>
                  <a:srgbClr val="336600"/>
                </a:solidFill>
                <a:latin typeface="Arial"/>
                <a:cs typeface="Arial"/>
              </a:rPr>
              <a:t>other</a:t>
            </a:r>
            <a:r>
              <a:rPr sz="2471" spc="-71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471" dirty="0">
                <a:solidFill>
                  <a:srgbClr val="336600"/>
                </a:solidFill>
                <a:latin typeface="Arial"/>
                <a:cs typeface="Arial"/>
              </a:rPr>
              <a:t>aspects</a:t>
            </a:r>
            <a:r>
              <a:rPr sz="2471" spc="-75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471" dirty="0">
                <a:solidFill>
                  <a:srgbClr val="336600"/>
                </a:solidFill>
                <a:latin typeface="Arial"/>
                <a:cs typeface="Arial"/>
              </a:rPr>
              <a:t>of</a:t>
            </a:r>
            <a:r>
              <a:rPr sz="2471" spc="-75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471" dirty="0">
                <a:solidFill>
                  <a:srgbClr val="336600"/>
                </a:solidFill>
                <a:latin typeface="Arial"/>
                <a:cs typeface="Arial"/>
              </a:rPr>
              <a:t>linear</a:t>
            </a:r>
            <a:r>
              <a:rPr sz="2471" spc="-66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471" spc="-9" dirty="0">
                <a:solidFill>
                  <a:srgbClr val="336600"/>
                </a:solidFill>
                <a:latin typeface="Arial"/>
                <a:cs typeface="Arial"/>
              </a:rPr>
              <a:t>algebra</a:t>
            </a:r>
            <a:endParaRPr sz="2471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F3017-97B4-A0E0-2F12-225AA352E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Topics in Linear Algebra for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3B519-F3E3-0462-B414-B69080642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lang="en-US" sz="2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ector and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sz="2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atrix 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Know how to do matrix-matrix addition/multiplication and its rules </a:t>
            </a:r>
          </a:p>
          <a:p>
            <a:r>
              <a:rPr lang="en-US" sz="24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Identity Matrix, Determinant, Inverse Matrix.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56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9225958" y="6856554"/>
            <a:ext cx="285291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5255">
              <a:lnSpc>
                <a:spcPts val="1645"/>
              </a:lnSpc>
            </a:pPr>
            <a:fld id="{81D60167-4931-47E6-BA6A-407CBD079E47}" type="slidenum">
              <a:rPr lang="en-US" smtClean="0"/>
              <a:pPr marL="135255">
                <a:lnSpc>
                  <a:spcPts val="1645"/>
                </a:lnSpc>
              </a:pPr>
              <a:t>13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98059" y="562764"/>
            <a:ext cx="9278471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3182080">
              <a:lnSpc>
                <a:spcPct val="100000"/>
              </a:lnSpc>
              <a:spcBef>
                <a:spcPts val="88"/>
              </a:spcBef>
            </a:pPr>
            <a:r>
              <a:rPr spc="-18" dirty="0"/>
              <a:t>Scalar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5"/>
              <p:cNvSpPr txBox="1"/>
              <p:nvPr/>
            </p:nvSpPr>
            <p:spPr>
              <a:xfrm>
                <a:off x="2551804" y="1578556"/>
                <a:ext cx="7425914" cy="4013954"/>
              </a:xfrm>
              <a:prstGeom prst="rect">
                <a:avLst/>
              </a:prstGeom>
            </p:spPr>
            <p:txBody>
              <a:bodyPr vert="horz" wrap="square" lIns="0" tIns="84044" rIns="0" bIns="0" rtlCol="0">
                <a:spAutoFit/>
              </a:bodyPr>
              <a:lstStyle/>
              <a:p>
                <a:pPr marL="332272" indent="-298653">
                  <a:spcBef>
                    <a:spcPts val="662"/>
                  </a:spcBef>
                  <a:buChar char="•"/>
                  <a:tabLst>
                    <a:tab pos="332272" algn="l"/>
                  </a:tabLst>
                </a:pPr>
                <a:r>
                  <a:rPr lang="en-US" sz="2824" dirty="0">
                    <a:solidFill>
                      <a:srgbClr val="3333CC"/>
                    </a:solidFill>
                    <a:latin typeface="Arial"/>
                    <a:cs typeface="Arial"/>
                  </a:rPr>
                  <a:t>Single</a:t>
                </a:r>
                <a:r>
                  <a:rPr lang="en-US" sz="2824" spc="-119" dirty="0">
                    <a:solidFill>
                      <a:srgbClr val="3333CC"/>
                    </a:solidFill>
                    <a:latin typeface="Arial"/>
                    <a:cs typeface="Arial"/>
                  </a:rPr>
                  <a:t> </a:t>
                </a:r>
                <a:r>
                  <a:rPr lang="en-US" sz="2824" spc="-9" dirty="0">
                    <a:solidFill>
                      <a:srgbClr val="3333CC"/>
                    </a:solidFill>
                    <a:latin typeface="Arial"/>
                    <a:cs typeface="Arial"/>
                  </a:rPr>
                  <a:t>number</a:t>
                </a:r>
                <a:endParaRPr lang="en-US" sz="2824" dirty="0">
                  <a:latin typeface="Arial"/>
                  <a:cs typeface="Arial"/>
                </a:endParaRPr>
              </a:p>
              <a:p>
                <a:pPr marL="681354" marR="26896" lvl="1" indent="-249344">
                  <a:lnSpc>
                    <a:spcPts val="2903"/>
                  </a:lnSpc>
                  <a:spcBef>
                    <a:spcPts val="649"/>
                  </a:spcBef>
                  <a:buChar char="–"/>
                  <a:tabLst>
                    <a:tab pos="681354" algn="l"/>
                  </a:tabLst>
                </a:pPr>
                <a:r>
                  <a:rPr lang="en-US" sz="2471" dirty="0">
                    <a:solidFill>
                      <a:srgbClr val="336600"/>
                    </a:solidFill>
                    <a:latin typeface="Arial"/>
                    <a:cs typeface="Arial"/>
                  </a:rPr>
                  <a:t>In</a:t>
                </a:r>
                <a:r>
                  <a:rPr lang="en-US" sz="2471" spc="-75" dirty="0">
                    <a:solidFill>
                      <a:srgbClr val="336600"/>
                    </a:solidFill>
                    <a:latin typeface="Arial"/>
                    <a:cs typeface="Arial"/>
                  </a:rPr>
                  <a:t> </a:t>
                </a:r>
                <a:r>
                  <a:rPr lang="en-US" sz="2471" dirty="0">
                    <a:solidFill>
                      <a:srgbClr val="336600"/>
                    </a:solidFill>
                    <a:latin typeface="Arial"/>
                    <a:cs typeface="Arial"/>
                  </a:rPr>
                  <a:t>contrast</a:t>
                </a:r>
                <a:r>
                  <a:rPr lang="en-US" sz="2471" spc="-62" dirty="0">
                    <a:solidFill>
                      <a:srgbClr val="336600"/>
                    </a:solidFill>
                    <a:latin typeface="Arial"/>
                    <a:cs typeface="Arial"/>
                  </a:rPr>
                  <a:t> </a:t>
                </a:r>
                <a:r>
                  <a:rPr lang="en-US" sz="2471" dirty="0">
                    <a:solidFill>
                      <a:srgbClr val="336600"/>
                    </a:solidFill>
                    <a:latin typeface="Arial"/>
                    <a:cs typeface="Arial"/>
                  </a:rPr>
                  <a:t>to</a:t>
                </a:r>
                <a:r>
                  <a:rPr lang="en-US" sz="2471" spc="-66" dirty="0">
                    <a:solidFill>
                      <a:srgbClr val="336600"/>
                    </a:solidFill>
                    <a:latin typeface="Arial"/>
                    <a:cs typeface="Arial"/>
                  </a:rPr>
                  <a:t> </a:t>
                </a:r>
                <a:r>
                  <a:rPr lang="en-US" sz="2471" dirty="0">
                    <a:solidFill>
                      <a:srgbClr val="336600"/>
                    </a:solidFill>
                    <a:latin typeface="Arial"/>
                    <a:cs typeface="Arial"/>
                  </a:rPr>
                  <a:t>other</a:t>
                </a:r>
                <a:r>
                  <a:rPr lang="en-US" sz="2471" spc="-57" dirty="0">
                    <a:solidFill>
                      <a:srgbClr val="336600"/>
                    </a:solidFill>
                    <a:latin typeface="Arial"/>
                    <a:cs typeface="Arial"/>
                  </a:rPr>
                  <a:t> </a:t>
                </a:r>
                <a:r>
                  <a:rPr lang="en-US" sz="2471" dirty="0">
                    <a:solidFill>
                      <a:srgbClr val="336600"/>
                    </a:solidFill>
                    <a:latin typeface="Arial"/>
                    <a:cs typeface="Arial"/>
                  </a:rPr>
                  <a:t>objects</a:t>
                </a:r>
                <a:r>
                  <a:rPr lang="en-US" sz="2471" spc="-71" dirty="0">
                    <a:solidFill>
                      <a:srgbClr val="336600"/>
                    </a:solidFill>
                    <a:latin typeface="Arial"/>
                    <a:cs typeface="Arial"/>
                  </a:rPr>
                  <a:t> </a:t>
                </a:r>
                <a:r>
                  <a:rPr lang="en-US" sz="2471" dirty="0">
                    <a:solidFill>
                      <a:srgbClr val="336600"/>
                    </a:solidFill>
                    <a:latin typeface="Arial"/>
                    <a:cs typeface="Arial"/>
                  </a:rPr>
                  <a:t>in</a:t>
                </a:r>
                <a:r>
                  <a:rPr lang="en-US" sz="2471" spc="-62" dirty="0">
                    <a:solidFill>
                      <a:srgbClr val="336600"/>
                    </a:solidFill>
                    <a:latin typeface="Arial"/>
                    <a:cs typeface="Arial"/>
                  </a:rPr>
                  <a:t> </a:t>
                </a:r>
                <a:r>
                  <a:rPr lang="en-US" sz="2471" dirty="0">
                    <a:solidFill>
                      <a:srgbClr val="336600"/>
                    </a:solidFill>
                    <a:latin typeface="Arial"/>
                    <a:cs typeface="Arial"/>
                  </a:rPr>
                  <a:t>linear</a:t>
                </a:r>
                <a:r>
                  <a:rPr lang="en-US" sz="2471" spc="-57" dirty="0">
                    <a:solidFill>
                      <a:srgbClr val="336600"/>
                    </a:solidFill>
                    <a:latin typeface="Arial"/>
                    <a:cs typeface="Arial"/>
                  </a:rPr>
                  <a:t> </a:t>
                </a:r>
                <a:r>
                  <a:rPr lang="en-US" sz="2471" spc="-9" dirty="0">
                    <a:solidFill>
                      <a:srgbClr val="336600"/>
                    </a:solidFill>
                    <a:latin typeface="Arial"/>
                    <a:cs typeface="Arial"/>
                  </a:rPr>
                  <a:t>algebra, </a:t>
                </a:r>
                <a:r>
                  <a:rPr lang="en-US" sz="2471" dirty="0">
                    <a:solidFill>
                      <a:srgbClr val="336600"/>
                    </a:solidFill>
                    <a:latin typeface="Arial"/>
                    <a:cs typeface="Arial"/>
                  </a:rPr>
                  <a:t>which</a:t>
                </a:r>
                <a:r>
                  <a:rPr lang="en-US" sz="2471" spc="-66" dirty="0">
                    <a:solidFill>
                      <a:srgbClr val="336600"/>
                    </a:solidFill>
                    <a:latin typeface="Arial"/>
                    <a:cs typeface="Arial"/>
                  </a:rPr>
                  <a:t> </a:t>
                </a:r>
                <a:r>
                  <a:rPr lang="en-US" sz="2471" dirty="0">
                    <a:solidFill>
                      <a:srgbClr val="336600"/>
                    </a:solidFill>
                    <a:latin typeface="Arial"/>
                    <a:cs typeface="Arial"/>
                  </a:rPr>
                  <a:t>are</a:t>
                </a:r>
                <a:r>
                  <a:rPr lang="en-US" sz="2471" spc="-66" dirty="0">
                    <a:solidFill>
                      <a:srgbClr val="336600"/>
                    </a:solidFill>
                    <a:latin typeface="Arial"/>
                    <a:cs typeface="Arial"/>
                  </a:rPr>
                  <a:t> </a:t>
                </a:r>
                <a:r>
                  <a:rPr lang="en-US" sz="2471" dirty="0">
                    <a:solidFill>
                      <a:srgbClr val="336600"/>
                    </a:solidFill>
                    <a:latin typeface="Arial"/>
                    <a:cs typeface="Arial"/>
                  </a:rPr>
                  <a:t>usually</a:t>
                </a:r>
                <a:r>
                  <a:rPr lang="en-US" sz="2471" spc="-71" dirty="0">
                    <a:solidFill>
                      <a:srgbClr val="336600"/>
                    </a:solidFill>
                    <a:latin typeface="Arial"/>
                    <a:cs typeface="Arial"/>
                  </a:rPr>
                  <a:t> </a:t>
                </a:r>
                <a:r>
                  <a:rPr lang="en-US" sz="2471" dirty="0">
                    <a:solidFill>
                      <a:srgbClr val="336600"/>
                    </a:solidFill>
                    <a:latin typeface="Arial"/>
                    <a:cs typeface="Arial"/>
                  </a:rPr>
                  <a:t>arrays</a:t>
                </a:r>
                <a:r>
                  <a:rPr lang="en-US" sz="2471" spc="-71" dirty="0">
                    <a:solidFill>
                      <a:srgbClr val="336600"/>
                    </a:solidFill>
                    <a:latin typeface="Arial"/>
                    <a:cs typeface="Arial"/>
                  </a:rPr>
                  <a:t> </a:t>
                </a:r>
                <a:r>
                  <a:rPr lang="en-US" sz="2471" dirty="0">
                    <a:solidFill>
                      <a:srgbClr val="336600"/>
                    </a:solidFill>
                    <a:latin typeface="Arial"/>
                    <a:cs typeface="Arial"/>
                  </a:rPr>
                  <a:t>of</a:t>
                </a:r>
                <a:r>
                  <a:rPr lang="en-US" sz="2471" spc="-62" dirty="0">
                    <a:solidFill>
                      <a:srgbClr val="336600"/>
                    </a:solidFill>
                    <a:latin typeface="Arial"/>
                    <a:cs typeface="Arial"/>
                  </a:rPr>
                  <a:t> </a:t>
                </a:r>
                <a:r>
                  <a:rPr lang="en-US" sz="2471" spc="-9" dirty="0">
                    <a:solidFill>
                      <a:srgbClr val="336600"/>
                    </a:solidFill>
                    <a:latin typeface="Arial"/>
                    <a:cs typeface="Arial"/>
                  </a:rPr>
                  <a:t>numbers</a:t>
                </a:r>
                <a:endParaRPr lang="en-US" sz="2471" dirty="0">
                  <a:latin typeface="Arial"/>
                  <a:cs typeface="Arial"/>
                </a:endParaRPr>
              </a:p>
              <a:p>
                <a:pPr marL="332272" indent="-298653">
                  <a:spcBef>
                    <a:spcPts val="574"/>
                  </a:spcBef>
                  <a:buChar char="•"/>
                  <a:tabLst>
                    <a:tab pos="332272" algn="l"/>
                  </a:tabLst>
                </a:pPr>
                <a:r>
                  <a:rPr lang="en-US" sz="2824" spc="-9" dirty="0">
                    <a:solidFill>
                      <a:srgbClr val="3333CC"/>
                    </a:solidFill>
                    <a:latin typeface="Arial"/>
                    <a:cs typeface="Arial"/>
                  </a:rPr>
                  <a:t>Represented</a:t>
                </a:r>
                <a:r>
                  <a:rPr lang="en-US" sz="2824" spc="-84" dirty="0">
                    <a:solidFill>
                      <a:srgbClr val="3333CC"/>
                    </a:solidFill>
                    <a:latin typeface="Arial"/>
                    <a:cs typeface="Arial"/>
                  </a:rPr>
                  <a:t> </a:t>
                </a:r>
                <a:r>
                  <a:rPr lang="en-US" sz="2824" dirty="0">
                    <a:solidFill>
                      <a:srgbClr val="3333CC"/>
                    </a:solidFill>
                    <a:latin typeface="Arial"/>
                    <a:cs typeface="Arial"/>
                  </a:rPr>
                  <a:t>in</a:t>
                </a:r>
                <a:r>
                  <a:rPr lang="en-US" sz="2824" spc="-75" dirty="0">
                    <a:solidFill>
                      <a:srgbClr val="3333CC"/>
                    </a:solidFill>
                    <a:latin typeface="Arial"/>
                    <a:cs typeface="Arial"/>
                  </a:rPr>
                  <a:t> </a:t>
                </a:r>
                <a:r>
                  <a:rPr lang="en-US" sz="2824" spc="-26" dirty="0">
                    <a:solidFill>
                      <a:srgbClr val="3333CC"/>
                    </a:solidFill>
                    <a:latin typeface="Arial"/>
                    <a:cs typeface="Arial"/>
                  </a:rPr>
                  <a:t>lower-</a:t>
                </a:r>
                <a:r>
                  <a:rPr lang="en-US" sz="2824" dirty="0">
                    <a:solidFill>
                      <a:srgbClr val="3333CC"/>
                    </a:solidFill>
                    <a:latin typeface="Arial"/>
                    <a:cs typeface="Arial"/>
                  </a:rPr>
                  <a:t>case</a:t>
                </a:r>
                <a:r>
                  <a:rPr lang="en-US" sz="2824" spc="-79" dirty="0">
                    <a:solidFill>
                      <a:srgbClr val="3333CC"/>
                    </a:solidFill>
                    <a:latin typeface="Arial"/>
                    <a:cs typeface="Arial"/>
                  </a:rPr>
                  <a:t> </a:t>
                </a:r>
                <a:r>
                  <a:rPr lang="en-US" sz="2824" dirty="0">
                    <a:solidFill>
                      <a:srgbClr val="3333CC"/>
                    </a:solidFill>
                    <a:latin typeface="Arial"/>
                    <a:cs typeface="Arial"/>
                  </a:rPr>
                  <a:t>italic</a:t>
                </a:r>
                <a:r>
                  <a:rPr lang="en-US" sz="2824" spc="-71" dirty="0">
                    <a:solidFill>
                      <a:srgbClr val="3333CC"/>
                    </a:solidFill>
                    <a:latin typeface="Arial"/>
                    <a:cs typeface="Arial"/>
                  </a:rPr>
                  <a:t> </a:t>
                </a:r>
                <a:r>
                  <a:rPr lang="en-US" sz="2824" i="1" spc="-44" dirty="0">
                    <a:latin typeface="Times New Roman"/>
                    <a:cs typeface="Times New Roman"/>
                  </a:rPr>
                  <a:t>x</a:t>
                </a:r>
                <a:endParaRPr lang="en-US" sz="2824" dirty="0">
                  <a:latin typeface="Times New Roman"/>
                  <a:cs typeface="Times New Roman"/>
                </a:endParaRPr>
              </a:p>
              <a:p>
                <a:pPr marL="680794" lvl="1" indent="-248784">
                  <a:spcBef>
                    <a:spcPts val="587"/>
                  </a:spcBef>
                  <a:buChar char="–"/>
                  <a:tabLst>
                    <a:tab pos="680794" algn="l"/>
                  </a:tabLst>
                </a:pPr>
                <a:r>
                  <a:rPr lang="en-US" sz="2471" dirty="0">
                    <a:solidFill>
                      <a:srgbClr val="336600"/>
                    </a:solidFill>
                    <a:latin typeface="Arial"/>
                    <a:cs typeface="Arial"/>
                  </a:rPr>
                  <a:t>They</a:t>
                </a:r>
                <a:r>
                  <a:rPr lang="en-US" sz="2471" spc="-57" dirty="0">
                    <a:solidFill>
                      <a:srgbClr val="336600"/>
                    </a:solidFill>
                    <a:latin typeface="Arial"/>
                    <a:cs typeface="Arial"/>
                  </a:rPr>
                  <a:t> </a:t>
                </a:r>
                <a:r>
                  <a:rPr lang="en-US" sz="2471" dirty="0">
                    <a:solidFill>
                      <a:srgbClr val="336600"/>
                    </a:solidFill>
                    <a:latin typeface="Arial"/>
                    <a:cs typeface="Arial"/>
                  </a:rPr>
                  <a:t>can</a:t>
                </a:r>
                <a:r>
                  <a:rPr lang="en-US" sz="2471" spc="-44" dirty="0">
                    <a:solidFill>
                      <a:srgbClr val="336600"/>
                    </a:solidFill>
                    <a:latin typeface="Arial"/>
                    <a:cs typeface="Arial"/>
                  </a:rPr>
                  <a:t> </a:t>
                </a:r>
                <a:r>
                  <a:rPr lang="en-US" sz="2471" dirty="0">
                    <a:solidFill>
                      <a:srgbClr val="336600"/>
                    </a:solidFill>
                    <a:latin typeface="Arial"/>
                    <a:cs typeface="Arial"/>
                  </a:rPr>
                  <a:t>be</a:t>
                </a:r>
                <a:r>
                  <a:rPr lang="en-US" sz="2471" spc="-44" dirty="0">
                    <a:solidFill>
                      <a:srgbClr val="336600"/>
                    </a:solidFill>
                    <a:latin typeface="Arial"/>
                    <a:cs typeface="Arial"/>
                  </a:rPr>
                  <a:t> </a:t>
                </a:r>
                <a:r>
                  <a:rPr lang="en-US" sz="2471" spc="-18" dirty="0">
                    <a:solidFill>
                      <a:srgbClr val="336600"/>
                    </a:solidFill>
                    <a:latin typeface="Arial"/>
                    <a:cs typeface="Arial"/>
                  </a:rPr>
                  <a:t>real-</a:t>
                </a:r>
                <a:r>
                  <a:rPr lang="en-US" sz="2471" dirty="0">
                    <a:solidFill>
                      <a:srgbClr val="336600"/>
                    </a:solidFill>
                    <a:latin typeface="Arial"/>
                    <a:cs typeface="Arial"/>
                  </a:rPr>
                  <a:t>valued</a:t>
                </a:r>
                <a:r>
                  <a:rPr lang="en-US" sz="2471" spc="-49" dirty="0">
                    <a:solidFill>
                      <a:srgbClr val="336600"/>
                    </a:solidFill>
                    <a:latin typeface="Arial"/>
                    <a:cs typeface="Arial"/>
                  </a:rPr>
                  <a:t> </a:t>
                </a:r>
                <a:r>
                  <a:rPr lang="en-US" sz="2471" dirty="0">
                    <a:solidFill>
                      <a:srgbClr val="336600"/>
                    </a:solidFill>
                    <a:latin typeface="Arial"/>
                    <a:cs typeface="Arial"/>
                  </a:rPr>
                  <a:t>or</a:t>
                </a:r>
                <a:r>
                  <a:rPr lang="en-US" sz="2471" spc="-44" dirty="0">
                    <a:solidFill>
                      <a:srgbClr val="336600"/>
                    </a:solidFill>
                    <a:latin typeface="Arial"/>
                    <a:cs typeface="Arial"/>
                  </a:rPr>
                  <a:t> </a:t>
                </a:r>
                <a:r>
                  <a:rPr lang="en-US" sz="2471" dirty="0">
                    <a:solidFill>
                      <a:srgbClr val="336600"/>
                    </a:solidFill>
                    <a:latin typeface="Arial"/>
                    <a:cs typeface="Arial"/>
                  </a:rPr>
                  <a:t>be</a:t>
                </a:r>
                <a:r>
                  <a:rPr lang="en-US" sz="2471" spc="-44" dirty="0">
                    <a:solidFill>
                      <a:srgbClr val="336600"/>
                    </a:solidFill>
                    <a:latin typeface="Arial"/>
                    <a:cs typeface="Arial"/>
                  </a:rPr>
                  <a:t> </a:t>
                </a:r>
                <a:r>
                  <a:rPr lang="en-US" sz="2471" spc="-9" dirty="0">
                    <a:solidFill>
                      <a:srgbClr val="336600"/>
                    </a:solidFill>
                    <a:latin typeface="Arial"/>
                    <a:cs typeface="Arial"/>
                  </a:rPr>
                  <a:t>integers</a:t>
                </a:r>
                <a:endParaRPr lang="en-US" sz="2471" dirty="0">
                  <a:latin typeface="Arial"/>
                  <a:cs typeface="Arial"/>
                </a:endParaRPr>
              </a:p>
              <a:p>
                <a:pPr marL="1029876" lvl="2" indent="-198915">
                  <a:spcBef>
                    <a:spcPts val="543"/>
                  </a:spcBef>
                  <a:buChar char="•"/>
                  <a:tabLst>
                    <a:tab pos="1029876" algn="l"/>
                  </a:tabLst>
                </a:pPr>
                <a:r>
                  <a:rPr lang="en-US" sz="3177" baseline="1157" dirty="0">
                    <a:solidFill>
                      <a:srgbClr val="660066"/>
                    </a:solidFill>
                    <a:latin typeface="Arial"/>
                    <a:cs typeface="Arial"/>
                  </a:rPr>
                  <a:t>E.g.,</a:t>
                </a:r>
                <a:r>
                  <a:rPr lang="en-US" sz="3177" spc="-92" baseline="1157" dirty="0">
                    <a:solidFill>
                      <a:srgbClr val="660066"/>
                    </a:solidFill>
                    <a:latin typeface="Arial"/>
                    <a:cs typeface="Arial"/>
                  </a:rPr>
                  <a:t> </a:t>
                </a:r>
                <a:r>
                  <a:rPr lang="en-US" sz="3177" baseline="1157" dirty="0">
                    <a:solidFill>
                      <a:srgbClr val="660066"/>
                    </a:solidFill>
                    <a:latin typeface="Arial"/>
                    <a:cs typeface="Arial"/>
                  </a:rPr>
                  <a:t>let</a:t>
                </a:r>
                <a:r>
                  <a:rPr lang="en-US" sz="3177" spc="364" baseline="1157" dirty="0">
                    <a:solidFill>
                      <a:srgbClr val="660066"/>
                    </a:solidFill>
                    <a:latin typeface="Arial"/>
                    <a:cs typeface="Arial"/>
                  </a:rPr>
                  <a:t> </a:t>
                </a:r>
                <a:r>
                  <a:rPr lang="en-US" sz="2074" i="1" spc="71" dirty="0">
                    <a:latin typeface="Calibri"/>
                    <a:cs typeface="Calibri"/>
                  </a:rPr>
                  <a:t>x </a:t>
                </a:r>
                <a14:m>
                  <m:oMath xmlns:m="http://schemas.openxmlformats.org/officeDocument/2006/math">
                    <m:r>
                      <a:rPr lang="en-US" sz="2074" i="1" spc="7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∈</m:t>
                    </m:r>
                    <m:r>
                      <a:rPr lang="en-US" sz="2074" b="0" i="1" spc="7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/>
                      </a:rPr>
                      <m:t>𝑅</m:t>
                    </m:r>
                  </m:oMath>
                </a14:m>
                <a:r>
                  <a:rPr lang="en-US" sz="2074" spc="-702" dirty="0">
                    <a:latin typeface="Symbol"/>
                    <a:cs typeface="Symbol"/>
                  </a:rPr>
                  <a:t>.       </a:t>
                </a:r>
              </a:p>
              <a:p>
                <a:pPr marL="830961" lvl="2">
                  <a:spcBef>
                    <a:spcPts val="543"/>
                  </a:spcBef>
                  <a:tabLst>
                    <a:tab pos="1029876" algn="l"/>
                  </a:tabLst>
                </a:pPr>
                <a:r>
                  <a:rPr lang="en-US" sz="1765" dirty="0">
                    <a:latin typeface="Arial"/>
                    <a:cs typeface="Arial"/>
                  </a:rPr>
                  <a:t>	- Defining</a:t>
                </a:r>
                <a:r>
                  <a:rPr lang="en-US" sz="1765" spc="-53" dirty="0">
                    <a:latin typeface="Arial"/>
                    <a:cs typeface="Arial"/>
                  </a:rPr>
                  <a:t> </a:t>
                </a:r>
                <a:r>
                  <a:rPr lang="en-US" sz="1765" dirty="0">
                    <a:latin typeface="Arial"/>
                    <a:cs typeface="Arial"/>
                  </a:rPr>
                  <a:t>a</a:t>
                </a:r>
                <a:r>
                  <a:rPr lang="en-US" sz="1765" spc="-49" dirty="0">
                    <a:latin typeface="Arial"/>
                    <a:cs typeface="Arial"/>
                  </a:rPr>
                  <a:t> </a:t>
                </a:r>
                <a:r>
                  <a:rPr lang="en-US" sz="1765" spc="-18" dirty="0">
                    <a:latin typeface="Arial"/>
                    <a:cs typeface="Arial"/>
                  </a:rPr>
                  <a:t>real-</a:t>
                </a:r>
                <a:r>
                  <a:rPr lang="en-US" sz="1765" dirty="0">
                    <a:latin typeface="Arial"/>
                    <a:cs typeface="Arial"/>
                  </a:rPr>
                  <a:t>valued</a:t>
                </a:r>
                <a:r>
                  <a:rPr lang="en-US" sz="1765" spc="-49" dirty="0">
                    <a:latin typeface="Arial"/>
                    <a:cs typeface="Arial"/>
                  </a:rPr>
                  <a:t> </a:t>
                </a:r>
                <a:r>
                  <a:rPr lang="en-US" sz="1765" spc="-9" dirty="0">
                    <a:latin typeface="Arial"/>
                    <a:cs typeface="Arial"/>
                  </a:rPr>
                  <a:t>scalar (both irrational and rational numbers)</a:t>
                </a:r>
                <a:endParaRPr lang="en-US" sz="1765" dirty="0">
                  <a:latin typeface="Arial"/>
                  <a:cs typeface="Arial"/>
                </a:endParaRPr>
              </a:p>
              <a:p>
                <a:pPr marL="830960" lvl="2" indent="198915">
                  <a:lnSpc>
                    <a:spcPts val="3106"/>
                  </a:lnSpc>
                  <a:buChar char="•"/>
                  <a:tabLst>
                    <a:tab pos="1029876" algn="l"/>
                  </a:tabLst>
                </a:pPr>
                <a:r>
                  <a:rPr lang="en-US" sz="2118" dirty="0">
                    <a:solidFill>
                      <a:srgbClr val="660066"/>
                    </a:solidFill>
                    <a:latin typeface="Arial"/>
                    <a:cs typeface="Arial"/>
                  </a:rPr>
                  <a:t>E.g.,</a:t>
                </a:r>
                <a:r>
                  <a:rPr lang="en-US" sz="2118" spc="-106" dirty="0">
                    <a:solidFill>
                      <a:srgbClr val="660066"/>
                    </a:solidFill>
                    <a:latin typeface="Arial"/>
                    <a:cs typeface="Arial"/>
                  </a:rPr>
                  <a:t> </a:t>
                </a:r>
                <a:r>
                  <a:rPr lang="en-US" sz="2118" spc="-9" dirty="0">
                    <a:solidFill>
                      <a:srgbClr val="660066"/>
                    </a:solidFill>
                    <a:latin typeface="Arial"/>
                    <a:cs typeface="Arial"/>
                  </a:rPr>
                  <a:t>let</a:t>
                </a:r>
                <a:r>
                  <a:rPr lang="en-US" sz="2118" spc="-296" dirty="0">
                    <a:solidFill>
                      <a:srgbClr val="660066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118" b="0" i="1" spc="-296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  <a:cs typeface="Arial"/>
                      </a:rPr>
                      <m:t>𝑛</m:t>
                    </m:r>
                    <m:r>
                      <a:rPr lang="en-US" sz="2118" b="0" i="1" spc="-296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∈</m:t>
                    </m:r>
                    <m:r>
                      <a:rPr lang="en-US" sz="2118" b="0" i="1" spc="-296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/>
                      </a:rPr>
                      <m:t>𝑁</m:t>
                    </m:r>
                  </m:oMath>
                </a14:m>
                <a:r>
                  <a:rPr lang="en-US" sz="3905" spc="364" baseline="-6591" dirty="0">
                    <a:latin typeface="Times New Roman"/>
                    <a:cs typeface="Times New Roman"/>
                  </a:rPr>
                  <a:t> </a:t>
                </a:r>
                <a:r>
                  <a:rPr lang="en-US" sz="2118" dirty="0">
                    <a:solidFill>
                      <a:srgbClr val="660066"/>
                    </a:solidFill>
                    <a:latin typeface="Arial"/>
                    <a:cs typeface="Arial"/>
                  </a:rPr>
                  <a:t>be</a:t>
                </a:r>
                <a:r>
                  <a:rPr lang="en-US" sz="2118" spc="-49" dirty="0">
                    <a:solidFill>
                      <a:srgbClr val="660066"/>
                    </a:solidFill>
                    <a:latin typeface="Arial"/>
                    <a:cs typeface="Arial"/>
                  </a:rPr>
                  <a:t> </a:t>
                </a:r>
                <a:r>
                  <a:rPr lang="en-US" sz="2118" dirty="0">
                    <a:solidFill>
                      <a:srgbClr val="660066"/>
                    </a:solidFill>
                    <a:latin typeface="Arial"/>
                    <a:cs typeface="Arial"/>
                  </a:rPr>
                  <a:t>the</a:t>
                </a:r>
                <a:r>
                  <a:rPr lang="en-US" sz="2118" spc="-40" dirty="0">
                    <a:solidFill>
                      <a:srgbClr val="660066"/>
                    </a:solidFill>
                    <a:latin typeface="Arial"/>
                    <a:cs typeface="Arial"/>
                  </a:rPr>
                  <a:t> </a:t>
                </a:r>
                <a:r>
                  <a:rPr lang="en-US" sz="2118" dirty="0">
                    <a:solidFill>
                      <a:srgbClr val="660066"/>
                    </a:solidFill>
                    <a:latin typeface="Arial"/>
                    <a:cs typeface="Arial"/>
                  </a:rPr>
                  <a:t>number</a:t>
                </a:r>
                <a:r>
                  <a:rPr lang="en-US" sz="2118" spc="-40" dirty="0">
                    <a:solidFill>
                      <a:srgbClr val="660066"/>
                    </a:solidFill>
                    <a:latin typeface="Arial"/>
                    <a:cs typeface="Arial"/>
                  </a:rPr>
                  <a:t> </a:t>
                </a:r>
                <a:r>
                  <a:rPr lang="en-US" sz="2118" dirty="0">
                    <a:solidFill>
                      <a:srgbClr val="660066"/>
                    </a:solidFill>
                    <a:latin typeface="Arial"/>
                    <a:cs typeface="Arial"/>
                  </a:rPr>
                  <a:t>of</a:t>
                </a:r>
                <a:r>
                  <a:rPr lang="en-US" sz="2118" spc="-44" dirty="0">
                    <a:solidFill>
                      <a:srgbClr val="660066"/>
                    </a:solidFill>
                    <a:latin typeface="Arial"/>
                    <a:cs typeface="Arial"/>
                  </a:rPr>
                  <a:t> </a:t>
                </a:r>
                <a:r>
                  <a:rPr lang="en-US" sz="2118" spc="-9" dirty="0">
                    <a:solidFill>
                      <a:srgbClr val="660066"/>
                    </a:solidFill>
                    <a:latin typeface="Arial"/>
                    <a:cs typeface="Arial"/>
                  </a:rPr>
                  <a:t>units. </a:t>
                </a:r>
                <a:endParaRPr lang="en-US" sz="2118" dirty="0">
                  <a:latin typeface="Arial"/>
                  <a:cs typeface="Arial"/>
                </a:endParaRPr>
              </a:p>
              <a:p>
                <a:pPr marL="1429387" lvl="3" indent="-198915">
                  <a:spcBef>
                    <a:spcPts val="278"/>
                  </a:spcBef>
                  <a:buChar char="–"/>
                  <a:tabLst>
                    <a:tab pos="1429387" algn="l"/>
                  </a:tabLst>
                </a:pPr>
                <a:r>
                  <a:rPr lang="en-US" sz="1765" dirty="0">
                    <a:latin typeface="Arial"/>
                    <a:cs typeface="Arial"/>
                  </a:rPr>
                  <a:t>Defining</a:t>
                </a:r>
                <a:r>
                  <a:rPr lang="en-US" sz="1765" spc="-88" dirty="0">
                    <a:latin typeface="Arial"/>
                    <a:cs typeface="Arial"/>
                  </a:rPr>
                  <a:t> </a:t>
                </a:r>
                <a:r>
                  <a:rPr lang="en-US" sz="1765" dirty="0">
                    <a:latin typeface="Arial"/>
                    <a:cs typeface="Arial"/>
                  </a:rPr>
                  <a:t>a</a:t>
                </a:r>
                <a:r>
                  <a:rPr lang="en-US" sz="1765" spc="-75" dirty="0">
                    <a:latin typeface="Arial"/>
                    <a:cs typeface="Arial"/>
                  </a:rPr>
                  <a:t> </a:t>
                </a:r>
                <a:r>
                  <a:rPr lang="en-US" sz="1765" dirty="0">
                    <a:latin typeface="Arial"/>
                    <a:cs typeface="Arial"/>
                  </a:rPr>
                  <a:t>natural</a:t>
                </a:r>
                <a:r>
                  <a:rPr lang="en-US" sz="1765" spc="-71" dirty="0">
                    <a:latin typeface="Arial"/>
                    <a:cs typeface="Arial"/>
                  </a:rPr>
                  <a:t> </a:t>
                </a:r>
                <a:r>
                  <a:rPr lang="en-US" sz="1765" dirty="0">
                    <a:latin typeface="Arial"/>
                    <a:cs typeface="Arial"/>
                  </a:rPr>
                  <a:t>number</a:t>
                </a:r>
                <a:r>
                  <a:rPr lang="en-US" sz="1765" spc="-75" dirty="0">
                    <a:latin typeface="Arial"/>
                    <a:cs typeface="Arial"/>
                  </a:rPr>
                  <a:t> </a:t>
                </a:r>
                <a:r>
                  <a:rPr lang="en-US" sz="1765" spc="-9" dirty="0">
                    <a:latin typeface="Arial"/>
                    <a:cs typeface="Arial"/>
                  </a:rPr>
                  <a:t>scalar</a:t>
                </a:r>
                <a:endParaRPr sz="1765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804" y="1578556"/>
                <a:ext cx="7425914" cy="4013954"/>
              </a:xfrm>
              <a:prstGeom prst="rect">
                <a:avLst/>
              </a:prstGeom>
              <a:blipFill>
                <a:blip r:embed="rId2"/>
                <a:stretch>
                  <a:fillRect l="-2393" t="-631" b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96743" y="185010"/>
            <a:ext cx="2294646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 algn="ctr">
              <a:lnSpc>
                <a:spcPct val="100000"/>
              </a:lnSpc>
              <a:spcBef>
                <a:spcPts val="88"/>
              </a:spcBef>
            </a:pPr>
            <a:r>
              <a:rPr b="1" spc="-18" dirty="0"/>
              <a:t>Vector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43392" y="910656"/>
            <a:ext cx="7391400" cy="2433789"/>
          </a:xfrm>
          <a:prstGeom prst="rect">
            <a:avLst/>
          </a:prstGeom>
        </p:spPr>
        <p:txBody>
          <a:bodyPr vert="horz" wrap="square" lIns="0" tIns="83484" rIns="0" bIns="0" rtlCol="0">
            <a:spAutoFit/>
          </a:bodyPr>
          <a:lstStyle/>
          <a:p>
            <a:pPr marL="309859" indent="-298653">
              <a:spcBef>
                <a:spcPts val="657"/>
              </a:spcBef>
              <a:buChar char="•"/>
              <a:tabLst>
                <a:tab pos="309859" algn="l"/>
              </a:tabLst>
            </a:pP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An</a:t>
            </a:r>
            <a:r>
              <a:rPr sz="2824" spc="-1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array</a:t>
            </a:r>
            <a:r>
              <a:rPr lang="en-US" sz="2824" dirty="0">
                <a:solidFill>
                  <a:srgbClr val="3333CC"/>
                </a:solidFill>
                <a:latin typeface="Arial"/>
                <a:cs typeface="Arial"/>
              </a:rPr>
              <a:t>/sequence</a:t>
            </a:r>
            <a:r>
              <a:rPr sz="2824" spc="-93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of</a:t>
            </a:r>
            <a:r>
              <a:rPr sz="2824" spc="-88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numbers</a:t>
            </a:r>
            <a:r>
              <a:rPr sz="2824" spc="-93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arranged</a:t>
            </a:r>
            <a:r>
              <a:rPr sz="2824" spc="-10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in</a:t>
            </a:r>
            <a:r>
              <a:rPr sz="2824" spc="-97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spc="-9" dirty="0">
                <a:solidFill>
                  <a:srgbClr val="3333CC"/>
                </a:solidFill>
                <a:latin typeface="Arial"/>
                <a:cs typeface="Arial"/>
              </a:rPr>
              <a:t>order</a:t>
            </a:r>
            <a:endParaRPr sz="2824" dirty="0">
              <a:latin typeface="Arial"/>
              <a:cs typeface="Arial"/>
            </a:endParaRPr>
          </a:p>
          <a:p>
            <a:pPr marL="309859" indent="-298653">
              <a:spcBef>
                <a:spcPts val="574"/>
              </a:spcBef>
              <a:buChar char="•"/>
              <a:tabLst>
                <a:tab pos="309859" algn="l"/>
              </a:tabLst>
            </a:pP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Each</a:t>
            </a:r>
            <a:r>
              <a:rPr sz="2824" spc="-106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n</a:t>
            </a:r>
            <a:r>
              <a:rPr lang="en-US" sz="2824" dirty="0">
                <a:solidFill>
                  <a:srgbClr val="3333CC"/>
                </a:solidFill>
                <a:latin typeface="Arial"/>
                <a:cs typeface="Arial"/>
              </a:rPr>
              <a:t>umber is</a:t>
            </a:r>
            <a:r>
              <a:rPr sz="2824" spc="-79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identified</a:t>
            </a:r>
            <a:r>
              <a:rPr sz="2824" spc="-93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by</a:t>
            </a:r>
            <a:r>
              <a:rPr sz="2824" spc="-8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an</a:t>
            </a:r>
            <a:r>
              <a:rPr sz="2824" spc="-93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spc="-9" dirty="0">
                <a:solidFill>
                  <a:srgbClr val="3333CC"/>
                </a:solidFill>
                <a:latin typeface="Arial"/>
                <a:cs typeface="Arial"/>
              </a:rPr>
              <a:t>index</a:t>
            </a:r>
            <a:endParaRPr sz="2824" dirty="0">
              <a:latin typeface="Arial"/>
              <a:cs typeface="Arial"/>
            </a:endParaRPr>
          </a:p>
          <a:p>
            <a:pPr marL="309859" indent="-298653">
              <a:spcBef>
                <a:spcPts val="591"/>
              </a:spcBef>
              <a:buChar char="•"/>
              <a:tabLst>
                <a:tab pos="309859" algn="l"/>
              </a:tabLst>
            </a:pP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Written</a:t>
            </a:r>
            <a:r>
              <a:rPr sz="2824" spc="-79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in</a:t>
            </a:r>
            <a:r>
              <a:rPr sz="2824" spc="-79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spc="-22" dirty="0">
                <a:solidFill>
                  <a:srgbClr val="3333CC"/>
                </a:solidFill>
                <a:latin typeface="Arial"/>
                <a:cs typeface="Arial"/>
              </a:rPr>
              <a:t>lower-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case</a:t>
            </a:r>
            <a:r>
              <a:rPr sz="2824" spc="-79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bold</a:t>
            </a:r>
            <a:r>
              <a:rPr sz="2824" spc="-79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such</a:t>
            </a:r>
            <a:r>
              <a:rPr sz="2824" spc="-79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as</a:t>
            </a:r>
            <a:r>
              <a:rPr sz="2824" spc="-7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b="1" i="1" spc="-44" dirty="0">
                <a:latin typeface="Times New Roman"/>
                <a:cs typeface="Times New Roman"/>
              </a:rPr>
              <a:t>x</a:t>
            </a:r>
            <a:endParaRPr sz="2824" dirty="0">
              <a:latin typeface="Times New Roman"/>
              <a:cs typeface="Times New Roman"/>
            </a:endParaRPr>
          </a:p>
          <a:p>
            <a:pPr marL="410157">
              <a:spcBef>
                <a:spcPts val="565"/>
              </a:spcBef>
            </a:pPr>
            <a:r>
              <a:rPr sz="2471" dirty="0">
                <a:solidFill>
                  <a:srgbClr val="336600"/>
                </a:solidFill>
                <a:latin typeface="Arial"/>
                <a:cs typeface="Arial"/>
              </a:rPr>
              <a:t>–</a:t>
            </a:r>
            <a:r>
              <a:rPr sz="2471" spc="-146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471" dirty="0">
                <a:solidFill>
                  <a:srgbClr val="336600"/>
                </a:solidFill>
                <a:latin typeface="Arial"/>
                <a:cs typeface="Arial"/>
              </a:rPr>
              <a:t>its</a:t>
            </a:r>
            <a:r>
              <a:rPr sz="2471" spc="-62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471" dirty="0">
                <a:solidFill>
                  <a:srgbClr val="336600"/>
                </a:solidFill>
                <a:latin typeface="Arial"/>
                <a:cs typeface="Arial"/>
              </a:rPr>
              <a:t>ele</a:t>
            </a:r>
            <a:r>
              <a:rPr lang="en-US" sz="2471" dirty="0">
                <a:solidFill>
                  <a:srgbClr val="336600"/>
                </a:solidFill>
                <a:latin typeface="Arial"/>
                <a:cs typeface="Arial"/>
              </a:rPr>
              <a:t>men</a:t>
            </a:r>
            <a:r>
              <a:rPr sz="2471" dirty="0">
                <a:solidFill>
                  <a:srgbClr val="336600"/>
                </a:solidFill>
                <a:latin typeface="Arial"/>
                <a:cs typeface="Arial"/>
              </a:rPr>
              <a:t>ts</a:t>
            </a:r>
            <a:r>
              <a:rPr sz="2471" spc="-66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471" dirty="0">
                <a:solidFill>
                  <a:srgbClr val="336600"/>
                </a:solidFill>
                <a:latin typeface="Arial"/>
                <a:cs typeface="Arial"/>
              </a:rPr>
              <a:t>are</a:t>
            </a:r>
            <a:r>
              <a:rPr sz="2471" spc="-57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471" dirty="0">
                <a:solidFill>
                  <a:srgbClr val="336600"/>
                </a:solidFill>
                <a:latin typeface="Arial"/>
                <a:cs typeface="Arial"/>
              </a:rPr>
              <a:t>in</a:t>
            </a:r>
            <a:r>
              <a:rPr sz="2471" spc="-62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471" dirty="0">
                <a:solidFill>
                  <a:srgbClr val="336600"/>
                </a:solidFill>
                <a:latin typeface="Arial"/>
                <a:cs typeface="Arial"/>
              </a:rPr>
              <a:t>italics</a:t>
            </a:r>
            <a:r>
              <a:rPr sz="2471" spc="-62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471" dirty="0">
                <a:solidFill>
                  <a:srgbClr val="336600"/>
                </a:solidFill>
                <a:latin typeface="Arial"/>
                <a:cs typeface="Arial"/>
              </a:rPr>
              <a:t>lower</a:t>
            </a:r>
            <a:r>
              <a:rPr sz="2471" spc="-57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471" dirty="0">
                <a:solidFill>
                  <a:srgbClr val="336600"/>
                </a:solidFill>
                <a:latin typeface="Arial"/>
                <a:cs typeface="Arial"/>
              </a:rPr>
              <a:t>case,</a:t>
            </a:r>
            <a:r>
              <a:rPr sz="2471" spc="-57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471" spc="-9" dirty="0">
                <a:solidFill>
                  <a:srgbClr val="336600"/>
                </a:solidFill>
                <a:latin typeface="Arial"/>
                <a:cs typeface="Arial"/>
              </a:rPr>
              <a:t>subscripted</a:t>
            </a:r>
            <a:endParaRPr sz="2471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75285" y="4604273"/>
            <a:ext cx="5857315" cy="44592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09859" indent="-298653">
              <a:spcBef>
                <a:spcPts val="88"/>
              </a:spcBef>
              <a:buChar char="•"/>
              <a:tabLst>
                <a:tab pos="309859" algn="l"/>
              </a:tabLst>
            </a:pP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If</a:t>
            </a:r>
            <a:r>
              <a:rPr sz="2824" spc="-7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each</a:t>
            </a:r>
            <a:r>
              <a:rPr sz="2824" spc="-62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element</a:t>
            </a:r>
            <a:r>
              <a:rPr sz="2824" spc="-49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is</a:t>
            </a:r>
            <a:r>
              <a:rPr sz="2824" spc="-57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in</a:t>
            </a:r>
            <a:r>
              <a:rPr sz="2824" spc="-57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i="1" dirty="0">
                <a:latin typeface="Times New Roman"/>
                <a:cs typeface="Times New Roman"/>
              </a:rPr>
              <a:t>R</a:t>
            </a:r>
            <a:r>
              <a:rPr sz="2824" i="1" spc="18" dirty="0">
                <a:latin typeface="Times New Roman"/>
                <a:cs typeface="Times New Roman"/>
              </a:rPr>
              <a:t> </a:t>
            </a:r>
            <a:r>
              <a:rPr sz="2824" spc="-18" dirty="0">
                <a:solidFill>
                  <a:srgbClr val="3333CC"/>
                </a:solidFill>
                <a:latin typeface="Arial"/>
                <a:cs typeface="Arial"/>
              </a:rPr>
              <a:t>then</a:t>
            </a:r>
            <a:r>
              <a:rPr sz="2824" spc="-176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b="1" i="1" dirty="0">
                <a:latin typeface="Times New Roman"/>
                <a:cs typeface="Times New Roman"/>
              </a:rPr>
              <a:t>x</a:t>
            </a:r>
            <a:r>
              <a:rPr sz="2824" b="1" i="1" spc="-115" dirty="0">
                <a:latin typeface="Times New Roman"/>
                <a:cs typeface="Times New Roman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is</a:t>
            </a:r>
            <a:r>
              <a:rPr sz="2824" spc="-57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in</a:t>
            </a:r>
            <a:r>
              <a:rPr sz="2824" spc="-62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i="1" spc="-44" dirty="0">
                <a:latin typeface="Times New Roman"/>
                <a:cs typeface="Times New Roman"/>
              </a:rPr>
              <a:t>R</a:t>
            </a:r>
            <a:endParaRPr sz="2824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06857" y="4628030"/>
            <a:ext cx="140074" cy="29645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853" i="1" dirty="0">
                <a:latin typeface="Times New Roman"/>
                <a:cs typeface="Times New Roman"/>
              </a:rPr>
              <a:t>n</a:t>
            </a:r>
            <a:endParaRPr sz="1853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75285" y="5058656"/>
            <a:ext cx="6937562" cy="963823"/>
          </a:xfrm>
          <a:prstGeom prst="rect">
            <a:avLst/>
          </a:prstGeom>
        </p:spPr>
        <p:txBody>
          <a:bodyPr vert="horz" wrap="square" lIns="0" tIns="84044" rIns="0" bIns="0" rtlCol="0">
            <a:spAutoFit/>
          </a:bodyPr>
          <a:lstStyle/>
          <a:p>
            <a:pPr marL="309859" indent="-298653">
              <a:spcBef>
                <a:spcPts val="662"/>
              </a:spcBef>
              <a:buChar char="•"/>
              <a:tabLst>
                <a:tab pos="309859" algn="l"/>
              </a:tabLst>
            </a:pP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We</a:t>
            </a:r>
            <a:r>
              <a:rPr sz="2824" spc="-8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can</a:t>
            </a:r>
            <a:r>
              <a:rPr sz="2824" spc="-8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think</a:t>
            </a:r>
            <a:r>
              <a:rPr sz="2824" spc="-7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of</a:t>
            </a:r>
            <a:r>
              <a:rPr sz="2824" spc="-7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vectors</a:t>
            </a:r>
            <a:r>
              <a:rPr sz="2824" spc="-7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as</a:t>
            </a:r>
            <a:r>
              <a:rPr sz="2824" spc="-7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points</a:t>
            </a:r>
            <a:r>
              <a:rPr sz="2824" spc="-7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in</a:t>
            </a:r>
            <a:r>
              <a:rPr sz="2824" spc="-79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spc="-9" dirty="0">
                <a:solidFill>
                  <a:srgbClr val="3333CC"/>
                </a:solidFill>
                <a:latin typeface="Arial"/>
                <a:cs typeface="Arial"/>
              </a:rPr>
              <a:t>space</a:t>
            </a:r>
            <a:endParaRPr sz="2824" dirty="0">
              <a:latin typeface="Arial"/>
              <a:cs typeface="Arial"/>
            </a:endParaRPr>
          </a:p>
          <a:p>
            <a:pPr marL="410157">
              <a:spcBef>
                <a:spcPts val="499"/>
              </a:spcBef>
            </a:pPr>
            <a:r>
              <a:rPr sz="2471" dirty="0">
                <a:solidFill>
                  <a:srgbClr val="336600"/>
                </a:solidFill>
                <a:latin typeface="Arial"/>
                <a:cs typeface="Arial"/>
              </a:rPr>
              <a:t>–</a:t>
            </a:r>
            <a:r>
              <a:rPr sz="2471" spc="-154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471" dirty="0">
                <a:solidFill>
                  <a:srgbClr val="336600"/>
                </a:solidFill>
                <a:latin typeface="Arial"/>
                <a:cs typeface="Arial"/>
              </a:rPr>
              <a:t>Each</a:t>
            </a:r>
            <a:r>
              <a:rPr sz="2471" spc="-75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471" dirty="0">
                <a:solidFill>
                  <a:srgbClr val="336600"/>
                </a:solidFill>
                <a:latin typeface="Arial"/>
                <a:cs typeface="Arial"/>
              </a:rPr>
              <a:t>element</a:t>
            </a:r>
            <a:r>
              <a:rPr sz="2471" spc="-71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471" dirty="0">
                <a:solidFill>
                  <a:srgbClr val="336600"/>
                </a:solidFill>
                <a:latin typeface="Arial"/>
                <a:cs typeface="Arial"/>
              </a:rPr>
              <a:t>gives</a:t>
            </a:r>
            <a:r>
              <a:rPr sz="2471" spc="-75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471" dirty="0">
                <a:solidFill>
                  <a:srgbClr val="336600"/>
                </a:solidFill>
                <a:latin typeface="Arial"/>
                <a:cs typeface="Arial"/>
              </a:rPr>
              <a:t>coordinate</a:t>
            </a:r>
            <a:r>
              <a:rPr sz="2471" spc="-71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471" dirty="0">
                <a:solidFill>
                  <a:srgbClr val="336600"/>
                </a:solidFill>
                <a:latin typeface="Arial"/>
                <a:cs typeface="Arial"/>
              </a:rPr>
              <a:t>along</a:t>
            </a:r>
            <a:r>
              <a:rPr sz="2471" spc="-71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471" dirty="0">
                <a:solidFill>
                  <a:srgbClr val="336600"/>
                </a:solidFill>
                <a:latin typeface="Arial"/>
                <a:cs typeface="Arial"/>
              </a:rPr>
              <a:t>an</a:t>
            </a:r>
            <a:r>
              <a:rPr sz="2471" spc="-71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471" spc="-18" dirty="0">
                <a:solidFill>
                  <a:srgbClr val="336600"/>
                </a:solidFill>
                <a:latin typeface="Arial"/>
                <a:cs typeface="Arial"/>
              </a:rPr>
              <a:t>axis</a:t>
            </a:r>
            <a:endParaRPr sz="2471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3FCB8D4-F2B8-0DCE-C6DD-C45E9246E3AA}"/>
                  </a:ext>
                </a:extLst>
              </p:cNvPr>
              <p:cNvSpPr txBox="1"/>
              <p:nvPr/>
            </p:nvSpPr>
            <p:spPr>
              <a:xfrm>
                <a:off x="3788217" y="3800725"/>
                <a:ext cx="68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3FCB8D4-F2B8-0DCE-C6DD-C45E9246E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217" y="3800725"/>
                <a:ext cx="680827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BE3A693-99B3-4D53-B55A-75A6FD9246DC}"/>
                  </a:ext>
                </a:extLst>
              </p:cNvPr>
              <p:cNvSpPr txBox="1"/>
              <p:nvPr/>
            </p:nvSpPr>
            <p:spPr>
              <a:xfrm>
                <a:off x="4496743" y="3352906"/>
                <a:ext cx="853576" cy="1326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BE3A693-99B3-4D53-B55A-75A6FD924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743" y="3352906"/>
                <a:ext cx="853576" cy="1326710"/>
              </a:xfrm>
              <a:prstGeom prst="rect">
                <a:avLst/>
              </a:prstGeom>
              <a:blipFill>
                <a:blip r:embed="rId3"/>
                <a:stretch>
                  <a:fillRect b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DB44014F-ADA8-8037-6ADF-99BD68986022}"/>
              </a:ext>
            </a:extLst>
          </p:cNvPr>
          <p:cNvSpPr txBox="1"/>
          <p:nvPr/>
        </p:nvSpPr>
        <p:spPr>
          <a:xfrm>
            <a:off x="5037604" y="3189529"/>
            <a:ext cx="6808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+mj-lt"/>
                <a:ea typeface="Ayuthaya" pitchFamily="2" charset="-34"/>
                <a:cs typeface="Ayuthaya" pitchFamily="2" charset="-34"/>
              </a:rPr>
              <a:t>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27C4C2-4DC5-4DBA-46F5-AC636D9EBA6A}"/>
              </a:ext>
            </a:extLst>
          </p:cNvPr>
          <p:cNvSpPr txBox="1"/>
          <p:nvPr/>
        </p:nvSpPr>
        <p:spPr>
          <a:xfrm rot="10800000">
            <a:off x="4128630" y="3344445"/>
            <a:ext cx="6808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+mj-lt"/>
                <a:ea typeface="Ayuthaya" pitchFamily="2" charset="-34"/>
                <a:cs typeface="Ayuthaya" pitchFamily="2" charset="-34"/>
              </a:rPr>
              <a:t>]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7620F-98CA-7785-154E-50BEEDD92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1588"/>
            <a:ext cx="10515600" cy="59740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Norm of a vector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64073-D6E2-1EDD-7786-C9F3843CF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Vector norms are mathematical concepts that </a:t>
            </a:r>
            <a:r>
              <a:rPr lang="en-US" i="0" u="none" strike="noStrike" dirty="0">
                <a:solidFill>
                  <a:schemeClr val="accent2">
                    <a:lumMod val="50000"/>
                  </a:schemeClr>
                </a:solidFill>
                <a:effectLst/>
                <a:latin typeface="Söhne"/>
              </a:rPr>
              <a:t>assign a non-negative length 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or size to vectors in a vector space. </a:t>
            </a:r>
          </a:p>
          <a:p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They are used to quantify the "size" or "magnitude" of vectors and are essential in various mathematical and scientific fields, including linear algebra, calculus, optimization, and signal processing. </a:t>
            </a:r>
          </a:p>
          <a:p>
            <a:r>
              <a:rPr lang="en-US" b="1" i="0" u="none" strike="noStrike" dirty="0">
                <a:solidFill>
                  <a:srgbClr val="374151"/>
                </a:solidFill>
                <a:effectLst/>
                <a:latin typeface="Söhne"/>
              </a:rPr>
              <a:t>Different vector norms exist, </a:t>
            </a:r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each with its own properties and applications. </a:t>
            </a:r>
          </a:p>
          <a:p>
            <a:r>
              <a:rPr lang="en-US" b="0" i="0" u="none" strike="noStrike" dirty="0">
                <a:effectLst/>
                <a:latin typeface="Söhne"/>
              </a:rPr>
              <a:t>These vector norms have various applications in machine learning, optimization, signal processing, and other fields.</a:t>
            </a:r>
          </a:p>
          <a:p>
            <a:r>
              <a:rPr lang="en-US" b="0" i="0" u="none" strike="noStrike" dirty="0">
                <a:effectLst/>
                <a:latin typeface="Söhne"/>
              </a:rPr>
              <a:t> The choice of which norm to use depends on the specific problem and the properties you want to emphasize in the vectors you are working with.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412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DACEB-C335-70C0-AC01-BFC6D9BCC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81168"/>
            <a:ext cx="10515600" cy="645528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Norm of a Vector</a:t>
            </a:r>
          </a:p>
        </p:txBody>
      </p:sp>
      <p:pic>
        <p:nvPicPr>
          <p:cNvPr id="5" name="Picture 4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1C7F1C22-0A18-E698-4795-7AC8AECC8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046" y="1086854"/>
            <a:ext cx="9573990" cy="3300984"/>
          </a:xfrm>
          <a:prstGeom prst="rect">
            <a:avLst/>
          </a:prstGeom>
        </p:spPr>
      </p:pic>
      <p:pic>
        <p:nvPicPr>
          <p:cNvPr id="9" name="Picture 8" descr="A close-up of text&#10;&#10;Description automatically generated">
            <a:extLst>
              <a:ext uri="{FF2B5EF4-FFF2-40B4-BE49-F238E27FC236}">
                <a16:creationId xmlns:a16="http://schemas.microsoft.com/office/drawing/2014/main" id="{B127C614-3FEF-A60B-82C1-0AAD6C257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046" y="4623413"/>
            <a:ext cx="8345670" cy="199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955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xfrm>
            <a:off x="9225958" y="6856554"/>
            <a:ext cx="285291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5255">
              <a:lnSpc>
                <a:spcPts val="1645"/>
              </a:lnSpc>
            </a:pPr>
            <a:fld id="{81D60167-4931-47E6-BA6A-407CBD079E47}" type="slidenum">
              <a:rPr lang="en-US" smtClean="0"/>
              <a:pPr marL="135255">
                <a:lnSpc>
                  <a:spcPts val="1645"/>
                </a:lnSpc>
              </a:pPr>
              <a:t>17</a:t>
            </a:fld>
            <a:endParaRPr spc="-22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142914" y="306592"/>
            <a:ext cx="2361752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spc="-18" dirty="0"/>
              <a:t>Matri</a:t>
            </a:r>
            <a:r>
              <a:rPr lang="en-US" spc="-18" dirty="0"/>
              <a:t>x</a:t>
            </a:r>
            <a:endParaRPr spc="-18" dirty="0"/>
          </a:p>
        </p:txBody>
      </p:sp>
      <p:sp>
        <p:nvSpPr>
          <p:cNvPr id="5" name="object 5"/>
          <p:cNvSpPr txBox="1"/>
          <p:nvPr/>
        </p:nvSpPr>
        <p:spPr>
          <a:xfrm>
            <a:off x="2152873" y="1051816"/>
            <a:ext cx="7822826" cy="3037344"/>
          </a:xfrm>
          <a:prstGeom prst="rect">
            <a:avLst/>
          </a:prstGeom>
        </p:spPr>
        <p:txBody>
          <a:bodyPr vert="horz" wrap="square" lIns="0" tIns="80682" rIns="0" bIns="0" rtlCol="0">
            <a:spAutoFit/>
          </a:bodyPr>
          <a:lstStyle/>
          <a:p>
            <a:pPr marL="332272" indent="-298653">
              <a:spcBef>
                <a:spcPts val="635"/>
              </a:spcBef>
              <a:buChar char="•"/>
              <a:tabLst>
                <a:tab pos="332272" algn="l"/>
              </a:tabLst>
            </a:pPr>
            <a:r>
              <a:rPr sz="2824" spc="-22" dirty="0">
                <a:latin typeface="Times New Roman"/>
                <a:cs typeface="Times New Roman"/>
              </a:rPr>
              <a:t>2</a:t>
            </a:r>
            <a:r>
              <a:rPr sz="2824" spc="-22" dirty="0">
                <a:latin typeface="Arial"/>
                <a:cs typeface="Arial"/>
              </a:rPr>
              <a:t>-</a:t>
            </a:r>
            <a:r>
              <a:rPr sz="2824" dirty="0">
                <a:latin typeface="Arial"/>
                <a:cs typeface="Arial"/>
              </a:rPr>
              <a:t>D</a:t>
            </a:r>
            <a:r>
              <a:rPr sz="2824" spc="-71" dirty="0"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array</a:t>
            </a:r>
            <a:r>
              <a:rPr sz="2824" spc="-53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of</a:t>
            </a:r>
            <a:r>
              <a:rPr sz="2824" spc="-49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spc="-9" dirty="0">
                <a:solidFill>
                  <a:srgbClr val="3333CC"/>
                </a:solidFill>
                <a:latin typeface="Arial"/>
                <a:cs typeface="Arial"/>
              </a:rPr>
              <a:t>numbers</a:t>
            </a:r>
            <a:endParaRPr sz="2824" dirty="0">
              <a:latin typeface="Arial"/>
              <a:cs typeface="Arial"/>
            </a:endParaRPr>
          </a:p>
          <a:p>
            <a:pPr marL="432570">
              <a:spcBef>
                <a:spcPts val="481"/>
              </a:spcBef>
            </a:pPr>
            <a:r>
              <a:rPr sz="2471" dirty="0">
                <a:solidFill>
                  <a:srgbClr val="336600"/>
                </a:solidFill>
                <a:latin typeface="Arial"/>
                <a:cs typeface="Arial"/>
              </a:rPr>
              <a:t>–</a:t>
            </a:r>
            <a:r>
              <a:rPr sz="2471" spc="-150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471" dirty="0">
                <a:solidFill>
                  <a:srgbClr val="336600"/>
                </a:solidFill>
                <a:latin typeface="Arial"/>
                <a:cs typeface="Arial"/>
              </a:rPr>
              <a:t>So</a:t>
            </a:r>
            <a:r>
              <a:rPr sz="2471" spc="-62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471" dirty="0">
                <a:solidFill>
                  <a:srgbClr val="336600"/>
                </a:solidFill>
                <a:latin typeface="Arial"/>
                <a:cs typeface="Arial"/>
              </a:rPr>
              <a:t>each</a:t>
            </a:r>
            <a:r>
              <a:rPr sz="2471" spc="-66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471" dirty="0">
                <a:solidFill>
                  <a:srgbClr val="336600"/>
                </a:solidFill>
                <a:latin typeface="Arial"/>
                <a:cs typeface="Arial"/>
              </a:rPr>
              <a:t>element</a:t>
            </a:r>
            <a:r>
              <a:rPr sz="2471" spc="-62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471" dirty="0">
                <a:solidFill>
                  <a:srgbClr val="336600"/>
                </a:solidFill>
                <a:latin typeface="Arial"/>
                <a:cs typeface="Arial"/>
              </a:rPr>
              <a:t>identified</a:t>
            </a:r>
            <a:r>
              <a:rPr sz="2471" spc="-66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471" dirty="0">
                <a:solidFill>
                  <a:srgbClr val="336600"/>
                </a:solidFill>
                <a:latin typeface="Arial"/>
                <a:cs typeface="Arial"/>
              </a:rPr>
              <a:t>by</a:t>
            </a:r>
            <a:r>
              <a:rPr sz="2471" spc="-66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471" dirty="0">
                <a:solidFill>
                  <a:srgbClr val="336600"/>
                </a:solidFill>
                <a:latin typeface="Arial"/>
                <a:cs typeface="Arial"/>
              </a:rPr>
              <a:t>two</a:t>
            </a:r>
            <a:r>
              <a:rPr sz="2471" spc="-62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471" spc="-9" dirty="0">
                <a:solidFill>
                  <a:srgbClr val="336600"/>
                </a:solidFill>
                <a:latin typeface="Arial"/>
                <a:cs typeface="Arial"/>
              </a:rPr>
              <a:t>indices</a:t>
            </a:r>
            <a:endParaRPr sz="2471" dirty="0">
              <a:latin typeface="Arial"/>
              <a:cs typeface="Arial"/>
            </a:endParaRPr>
          </a:p>
          <a:p>
            <a:pPr marL="332272" indent="-298653">
              <a:spcBef>
                <a:spcPts val="662"/>
              </a:spcBef>
              <a:buChar char="•"/>
              <a:tabLst>
                <a:tab pos="332272" algn="l"/>
              </a:tabLst>
            </a:pP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Denoted</a:t>
            </a:r>
            <a:r>
              <a:rPr sz="2824" spc="-1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by</a:t>
            </a:r>
            <a:r>
              <a:rPr sz="2824" spc="-106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bold</a:t>
            </a:r>
            <a:r>
              <a:rPr sz="2824" spc="-1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typeface</a:t>
            </a:r>
            <a:r>
              <a:rPr sz="2824" spc="-12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b="1" i="1" spc="-44" dirty="0">
                <a:latin typeface="Times New Roman"/>
                <a:cs typeface="Times New Roman"/>
              </a:rPr>
              <a:t>A</a:t>
            </a:r>
            <a:endParaRPr sz="2824" dirty="0">
              <a:latin typeface="Times New Roman"/>
              <a:cs typeface="Times New Roman"/>
            </a:endParaRPr>
          </a:p>
          <a:p>
            <a:pPr marL="681354" lvl="1" indent="-248784">
              <a:spcBef>
                <a:spcPts val="587"/>
              </a:spcBef>
              <a:buChar char="–"/>
              <a:tabLst>
                <a:tab pos="681354" algn="l"/>
              </a:tabLst>
            </a:pPr>
            <a:r>
              <a:rPr sz="2471" dirty="0">
                <a:solidFill>
                  <a:srgbClr val="336600"/>
                </a:solidFill>
                <a:latin typeface="Arial"/>
                <a:cs typeface="Arial"/>
              </a:rPr>
              <a:t>Elements</a:t>
            </a:r>
            <a:r>
              <a:rPr sz="2471" spc="-79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471" dirty="0">
                <a:solidFill>
                  <a:srgbClr val="336600"/>
                </a:solidFill>
                <a:latin typeface="Arial"/>
                <a:cs typeface="Arial"/>
              </a:rPr>
              <a:t>indicated</a:t>
            </a:r>
            <a:r>
              <a:rPr sz="2471" spc="-66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471" dirty="0">
                <a:solidFill>
                  <a:srgbClr val="336600"/>
                </a:solidFill>
                <a:latin typeface="Arial"/>
                <a:cs typeface="Arial"/>
              </a:rPr>
              <a:t>by</a:t>
            </a:r>
            <a:r>
              <a:rPr sz="2471" spc="-71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471" dirty="0">
                <a:solidFill>
                  <a:srgbClr val="336600"/>
                </a:solidFill>
                <a:latin typeface="Arial"/>
                <a:cs typeface="Arial"/>
              </a:rPr>
              <a:t>name</a:t>
            </a:r>
            <a:r>
              <a:rPr sz="2471" spc="-66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471" dirty="0">
                <a:solidFill>
                  <a:srgbClr val="336600"/>
                </a:solidFill>
                <a:latin typeface="Arial"/>
                <a:cs typeface="Arial"/>
              </a:rPr>
              <a:t>in</a:t>
            </a:r>
            <a:r>
              <a:rPr sz="2471" spc="-66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471" dirty="0">
                <a:solidFill>
                  <a:srgbClr val="336600"/>
                </a:solidFill>
                <a:latin typeface="Arial"/>
                <a:cs typeface="Arial"/>
              </a:rPr>
              <a:t>italic</a:t>
            </a:r>
            <a:r>
              <a:rPr sz="2471" spc="-71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471" dirty="0">
                <a:solidFill>
                  <a:srgbClr val="336600"/>
                </a:solidFill>
                <a:latin typeface="Arial"/>
                <a:cs typeface="Arial"/>
              </a:rPr>
              <a:t>but</a:t>
            </a:r>
            <a:r>
              <a:rPr sz="2471" spc="-66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471" dirty="0">
                <a:solidFill>
                  <a:srgbClr val="336600"/>
                </a:solidFill>
                <a:latin typeface="Arial"/>
                <a:cs typeface="Arial"/>
              </a:rPr>
              <a:t>not</a:t>
            </a:r>
            <a:r>
              <a:rPr sz="2471" spc="-66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471" spc="-18" dirty="0">
                <a:solidFill>
                  <a:srgbClr val="336600"/>
                </a:solidFill>
                <a:latin typeface="Arial"/>
                <a:cs typeface="Arial"/>
              </a:rPr>
              <a:t>bold</a:t>
            </a:r>
            <a:endParaRPr sz="2471" dirty="0">
              <a:latin typeface="Arial"/>
              <a:cs typeface="Arial"/>
            </a:endParaRPr>
          </a:p>
          <a:p>
            <a:pPr marL="1029876" lvl="2" indent="-198915">
              <a:spcBef>
                <a:spcPts val="375"/>
              </a:spcBef>
              <a:buFont typeface="Times New Roman"/>
              <a:buChar char="•"/>
              <a:tabLst>
                <a:tab pos="1029876" algn="l"/>
              </a:tabLst>
            </a:pPr>
            <a:r>
              <a:rPr sz="2118" i="1" dirty="0">
                <a:latin typeface="Times New Roman"/>
                <a:cs typeface="Times New Roman"/>
              </a:rPr>
              <a:t>A</a:t>
            </a:r>
            <a:r>
              <a:rPr sz="2118" baseline="-17361" dirty="0">
                <a:latin typeface="Times New Roman"/>
                <a:cs typeface="Times New Roman"/>
              </a:rPr>
              <a:t>1,1</a:t>
            </a:r>
            <a:r>
              <a:rPr sz="2118" spc="-106" baseline="-17361" dirty="0">
                <a:latin typeface="Times New Roman"/>
                <a:cs typeface="Times New Roman"/>
              </a:rPr>
              <a:t> </a:t>
            </a:r>
            <a:r>
              <a:rPr sz="2118" dirty="0">
                <a:solidFill>
                  <a:srgbClr val="660066"/>
                </a:solidFill>
                <a:latin typeface="Arial"/>
                <a:cs typeface="Arial"/>
              </a:rPr>
              <a:t>is</a:t>
            </a:r>
            <a:r>
              <a:rPr sz="2118" spc="-57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118" dirty="0">
                <a:solidFill>
                  <a:srgbClr val="660066"/>
                </a:solidFill>
                <a:latin typeface="Arial"/>
                <a:cs typeface="Arial"/>
              </a:rPr>
              <a:t>the</a:t>
            </a:r>
            <a:r>
              <a:rPr sz="2118" spc="-57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118" dirty="0">
                <a:solidFill>
                  <a:srgbClr val="660066"/>
                </a:solidFill>
                <a:latin typeface="Arial"/>
                <a:cs typeface="Arial"/>
              </a:rPr>
              <a:t>top</a:t>
            </a:r>
            <a:r>
              <a:rPr sz="2118" spc="-57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118" dirty="0">
                <a:solidFill>
                  <a:srgbClr val="660066"/>
                </a:solidFill>
                <a:latin typeface="Arial"/>
                <a:cs typeface="Arial"/>
              </a:rPr>
              <a:t>left</a:t>
            </a:r>
            <a:r>
              <a:rPr sz="2118" spc="-57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118" dirty="0">
                <a:solidFill>
                  <a:srgbClr val="660066"/>
                </a:solidFill>
                <a:latin typeface="Arial"/>
                <a:cs typeface="Arial"/>
              </a:rPr>
              <a:t>entry</a:t>
            </a:r>
            <a:r>
              <a:rPr sz="2118" spc="-62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118" dirty="0">
                <a:solidFill>
                  <a:srgbClr val="660066"/>
                </a:solidFill>
                <a:latin typeface="Arial"/>
                <a:cs typeface="Arial"/>
              </a:rPr>
              <a:t>and</a:t>
            </a:r>
            <a:r>
              <a:rPr sz="2118" spc="-53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118" i="1" dirty="0">
                <a:latin typeface="Times New Roman"/>
                <a:cs typeface="Times New Roman"/>
              </a:rPr>
              <a:t>A</a:t>
            </a:r>
            <a:r>
              <a:rPr sz="2118" i="1" baseline="-17361" dirty="0">
                <a:latin typeface="Times New Roman"/>
                <a:cs typeface="Times New Roman"/>
              </a:rPr>
              <a:t>m,n</a:t>
            </a:r>
            <a:r>
              <a:rPr sz="2118" i="1" spc="-53" baseline="-17361" dirty="0">
                <a:latin typeface="Times New Roman"/>
                <a:cs typeface="Times New Roman"/>
              </a:rPr>
              <a:t> </a:t>
            </a:r>
            <a:r>
              <a:rPr sz="2118" dirty="0">
                <a:solidFill>
                  <a:srgbClr val="660066"/>
                </a:solidFill>
                <a:latin typeface="Arial"/>
                <a:cs typeface="Arial"/>
              </a:rPr>
              <a:t>is</a:t>
            </a:r>
            <a:r>
              <a:rPr sz="2118" spc="-62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118" dirty="0">
                <a:solidFill>
                  <a:srgbClr val="660066"/>
                </a:solidFill>
                <a:latin typeface="Arial"/>
                <a:cs typeface="Arial"/>
              </a:rPr>
              <a:t>the</a:t>
            </a:r>
            <a:r>
              <a:rPr sz="2118" spc="-53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118" dirty="0">
                <a:solidFill>
                  <a:srgbClr val="660066"/>
                </a:solidFill>
                <a:latin typeface="Arial"/>
                <a:cs typeface="Arial"/>
              </a:rPr>
              <a:t>bottom</a:t>
            </a:r>
            <a:r>
              <a:rPr sz="2118" spc="-66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118" dirty="0">
                <a:solidFill>
                  <a:srgbClr val="660066"/>
                </a:solidFill>
                <a:latin typeface="Arial"/>
                <a:cs typeface="Arial"/>
              </a:rPr>
              <a:t>right</a:t>
            </a:r>
            <a:r>
              <a:rPr sz="2118" spc="-57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118" spc="-9" dirty="0">
                <a:solidFill>
                  <a:srgbClr val="660066"/>
                </a:solidFill>
                <a:latin typeface="Arial"/>
                <a:cs typeface="Arial"/>
              </a:rPr>
              <a:t>entry</a:t>
            </a:r>
            <a:endParaRPr sz="2118" dirty="0">
              <a:latin typeface="Arial"/>
              <a:cs typeface="Arial"/>
            </a:endParaRPr>
          </a:p>
          <a:p>
            <a:pPr marL="1030996" marR="26896" lvl="2" indent="-199475">
              <a:lnSpc>
                <a:spcPts val="2453"/>
              </a:lnSpc>
              <a:spcBef>
                <a:spcPts val="622"/>
              </a:spcBef>
              <a:buChar char="•"/>
              <a:tabLst>
                <a:tab pos="1030996" algn="l"/>
              </a:tabLst>
            </a:pPr>
            <a:r>
              <a:rPr sz="2118" dirty="0">
                <a:solidFill>
                  <a:srgbClr val="660066"/>
                </a:solidFill>
                <a:latin typeface="Arial"/>
                <a:cs typeface="Arial"/>
              </a:rPr>
              <a:t>We</a:t>
            </a:r>
            <a:r>
              <a:rPr sz="2118" spc="-66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118" dirty="0">
                <a:solidFill>
                  <a:srgbClr val="660066"/>
                </a:solidFill>
                <a:latin typeface="Arial"/>
                <a:cs typeface="Arial"/>
              </a:rPr>
              <a:t>can</a:t>
            </a:r>
            <a:r>
              <a:rPr sz="2118" spc="-57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118" dirty="0">
                <a:solidFill>
                  <a:srgbClr val="660066"/>
                </a:solidFill>
                <a:latin typeface="Arial"/>
                <a:cs typeface="Arial"/>
              </a:rPr>
              <a:t>identify</a:t>
            </a:r>
            <a:r>
              <a:rPr sz="2118" spc="-53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118" dirty="0">
                <a:solidFill>
                  <a:srgbClr val="660066"/>
                </a:solidFill>
                <a:latin typeface="Arial"/>
                <a:cs typeface="Arial"/>
              </a:rPr>
              <a:t>nos</a:t>
            </a:r>
            <a:r>
              <a:rPr sz="2118" spc="-57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118" dirty="0">
                <a:solidFill>
                  <a:srgbClr val="660066"/>
                </a:solidFill>
                <a:latin typeface="Arial"/>
                <a:cs typeface="Arial"/>
              </a:rPr>
              <a:t>in</a:t>
            </a:r>
            <a:r>
              <a:rPr sz="2118" spc="-53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118" dirty="0">
                <a:solidFill>
                  <a:srgbClr val="660066"/>
                </a:solidFill>
                <a:latin typeface="Arial"/>
                <a:cs typeface="Arial"/>
              </a:rPr>
              <a:t>vertical</a:t>
            </a:r>
            <a:r>
              <a:rPr sz="2118" spc="-49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118" dirty="0">
                <a:solidFill>
                  <a:srgbClr val="660066"/>
                </a:solidFill>
                <a:latin typeface="Arial"/>
                <a:cs typeface="Arial"/>
              </a:rPr>
              <a:t>column</a:t>
            </a:r>
            <a:r>
              <a:rPr sz="2118" spc="-57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118" i="1" dirty="0">
                <a:latin typeface="Calibri"/>
                <a:cs typeface="Calibri"/>
              </a:rPr>
              <a:t>j</a:t>
            </a:r>
            <a:r>
              <a:rPr sz="2118" i="1" spc="62" dirty="0">
                <a:latin typeface="Calibri"/>
                <a:cs typeface="Calibri"/>
              </a:rPr>
              <a:t> </a:t>
            </a:r>
            <a:r>
              <a:rPr sz="2118" dirty="0">
                <a:solidFill>
                  <a:srgbClr val="660066"/>
                </a:solidFill>
                <a:latin typeface="Arial"/>
                <a:cs typeface="Arial"/>
              </a:rPr>
              <a:t>by</a:t>
            </a:r>
            <a:r>
              <a:rPr sz="2118" spc="-62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118" dirty="0">
                <a:solidFill>
                  <a:srgbClr val="660066"/>
                </a:solidFill>
                <a:latin typeface="Arial"/>
                <a:cs typeface="Arial"/>
              </a:rPr>
              <a:t>writing</a:t>
            </a:r>
            <a:r>
              <a:rPr sz="2118" spc="-53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118" dirty="0">
                <a:latin typeface="Calibri"/>
                <a:cs typeface="Calibri"/>
              </a:rPr>
              <a:t>:</a:t>
            </a:r>
            <a:r>
              <a:rPr sz="2118" spc="53" dirty="0">
                <a:latin typeface="Calibri"/>
                <a:cs typeface="Calibri"/>
              </a:rPr>
              <a:t> </a:t>
            </a:r>
            <a:r>
              <a:rPr sz="2118" dirty="0">
                <a:solidFill>
                  <a:srgbClr val="660066"/>
                </a:solidFill>
                <a:latin typeface="Arial"/>
                <a:cs typeface="Arial"/>
              </a:rPr>
              <a:t>for</a:t>
            </a:r>
            <a:r>
              <a:rPr sz="2118" spc="-49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118" spc="-22" dirty="0">
                <a:solidFill>
                  <a:srgbClr val="660066"/>
                </a:solidFill>
                <a:latin typeface="Arial"/>
                <a:cs typeface="Arial"/>
              </a:rPr>
              <a:t>the </a:t>
            </a:r>
            <a:r>
              <a:rPr sz="2118" dirty="0">
                <a:solidFill>
                  <a:srgbClr val="660066"/>
                </a:solidFill>
                <a:latin typeface="Arial"/>
                <a:cs typeface="Arial"/>
              </a:rPr>
              <a:t>horizontal</a:t>
            </a:r>
            <a:r>
              <a:rPr sz="2118" spc="-119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118" spc="-9" dirty="0">
                <a:solidFill>
                  <a:srgbClr val="660066"/>
                </a:solidFill>
                <a:latin typeface="Arial"/>
                <a:cs typeface="Arial"/>
              </a:rPr>
              <a:t>coordinate</a:t>
            </a:r>
            <a:endParaRPr sz="2118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73144" y="4088803"/>
            <a:ext cx="769284" cy="33723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210122" indent="-198915">
              <a:spcBef>
                <a:spcPts val="88"/>
              </a:spcBef>
              <a:buChar char="•"/>
              <a:tabLst>
                <a:tab pos="210122" algn="l"/>
              </a:tabLst>
            </a:pPr>
            <a:r>
              <a:rPr sz="2118" spc="-9" dirty="0">
                <a:solidFill>
                  <a:srgbClr val="660066"/>
                </a:solidFill>
                <a:latin typeface="Arial"/>
                <a:cs typeface="Arial"/>
              </a:rPr>
              <a:t>E.g.,</a:t>
            </a:r>
            <a:endParaRPr sz="2118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52873" y="4868058"/>
            <a:ext cx="7845799" cy="888015"/>
          </a:xfrm>
          <a:prstGeom prst="rect">
            <a:avLst/>
          </a:prstGeom>
        </p:spPr>
        <p:txBody>
          <a:bodyPr vert="horz" wrap="square" lIns="0" tIns="62753" rIns="0" bIns="0" rtlCol="0">
            <a:spAutoFit/>
          </a:bodyPr>
          <a:lstStyle/>
          <a:p>
            <a:pPr marL="1029876" indent="-198915">
              <a:spcBef>
                <a:spcPts val="494"/>
              </a:spcBef>
              <a:buFont typeface="Times New Roman"/>
              <a:buChar char="•"/>
              <a:tabLst>
                <a:tab pos="1029876" algn="l"/>
              </a:tabLst>
            </a:pPr>
            <a:r>
              <a:rPr sz="2118" i="1" dirty="0">
                <a:latin typeface="Times New Roman"/>
                <a:cs typeface="Times New Roman"/>
              </a:rPr>
              <a:t>A</a:t>
            </a:r>
            <a:r>
              <a:rPr sz="2118" i="1" baseline="-17361" dirty="0">
                <a:latin typeface="Times New Roman"/>
                <a:cs typeface="Times New Roman"/>
              </a:rPr>
              <a:t>i</a:t>
            </a:r>
            <a:r>
              <a:rPr sz="2118" baseline="-17361" dirty="0">
                <a:solidFill>
                  <a:srgbClr val="660066"/>
                </a:solidFill>
                <a:latin typeface="Times New Roman"/>
                <a:cs typeface="Times New Roman"/>
              </a:rPr>
              <a:t>:</a:t>
            </a:r>
            <a:r>
              <a:rPr sz="2118" spc="205" baseline="-17361" dirty="0">
                <a:solidFill>
                  <a:srgbClr val="660066"/>
                </a:solidFill>
                <a:latin typeface="Times New Roman"/>
                <a:cs typeface="Times New Roman"/>
              </a:rPr>
              <a:t> </a:t>
            </a:r>
            <a:r>
              <a:rPr sz="2118" dirty="0">
                <a:solidFill>
                  <a:srgbClr val="660066"/>
                </a:solidFill>
                <a:latin typeface="Arial"/>
                <a:cs typeface="Arial"/>
              </a:rPr>
              <a:t>is</a:t>
            </a:r>
            <a:r>
              <a:rPr sz="2118" spc="-44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118" i="1" dirty="0">
                <a:latin typeface="Times New Roman"/>
                <a:cs typeface="Times New Roman"/>
              </a:rPr>
              <a:t>i</a:t>
            </a:r>
            <a:r>
              <a:rPr sz="2118" baseline="24305" dirty="0">
                <a:solidFill>
                  <a:srgbClr val="660066"/>
                </a:solidFill>
                <a:latin typeface="Arial"/>
                <a:cs typeface="Arial"/>
              </a:rPr>
              <a:t>th</a:t>
            </a:r>
            <a:r>
              <a:rPr sz="2118" spc="224" baseline="2430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118" dirty="0">
                <a:solidFill>
                  <a:srgbClr val="660066"/>
                </a:solidFill>
                <a:latin typeface="Arial"/>
                <a:cs typeface="Arial"/>
              </a:rPr>
              <a:t>row</a:t>
            </a:r>
            <a:r>
              <a:rPr sz="2118" spc="-44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118" dirty="0">
                <a:solidFill>
                  <a:srgbClr val="660066"/>
                </a:solidFill>
                <a:latin typeface="Arial"/>
                <a:cs typeface="Arial"/>
              </a:rPr>
              <a:t>of</a:t>
            </a:r>
            <a:r>
              <a:rPr sz="2118" spc="-40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118" i="1" dirty="0">
                <a:latin typeface="Times New Roman"/>
                <a:cs typeface="Times New Roman"/>
              </a:rPr>
              <a:t>A</a:t>
            </a:r>
            <a:r>
              <a:rPr sz="2118" dirty="0">
                <a:solidFill>
                  <a:srgbClr val="660066"/>
                </a:solidFill>
                <a:latin typeface="Times New Roman"/>
                <a:cs typeface="Times New Roman"/>
              </a:rPr>
              <a:t>,</a:t>
            </a:r>
            <a:r>
              <a:rPr sz="2118" spc="-31" dirty="0">
                <a:solidFill>
                  <a:srgbClr val="660066"/>
                </a:solidFill>
                <a:latin typeface="Times New Roman"/>
                <a:cs typeface="Times New Roman"/>
              </a:rPr>
              <a:t> </a:t>
            </a:r>
            <a:r>
              <a:rPr sz="2118" i="1" dirty="0">
                <a:latin typeface="Times New Roman"/>
                <a:cs typeface="Times New Roman"/>
              </a:rPr>
              <a:t>A</a:t>
            </a:r>
            <a:r>
              <a:rPr sz="2118" i="1" baseline="-17361" dirty="0">
                <a:latin typeface="Times New Roman"/>
                <a:cs typeface="Times New Roman"/>
              </a:rPr>
              <a:t>:j</a:t>
            </a:r>
            <a:r>
              <a:rPr sz="2118" i="1" spc="224" baseline="-17361" dirty="0">
                <a:latin typeface="Times New Roman"/>
                <a:cs typeface="Times New Roman"/>
              </a:rPr>
              <a:t> </a:t>
            </a:r>
            <a:r>
              <a:rPr sz="2118" dirty="0">
                <a:solidFill>
                  <a:srgbClr val="660066"/>
                </a:solidFill>
                <a:latin typeface="Arial"/>
                <a:cs typeface="Arial"/>
              </a:rPr>
              <a:t>is</a:t>
            </a:r>
            <a:r>
              <a:rPr sz="2118" spc="-49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118" i="1" dirty="0">
                <a:latin typeface="Times New Roman"/>
                <a:cs typeface="Times New Roman"/>
              </a:rPr>
              <a:t>j</a:t>
            </a:r>
            <a:r>
              <a:rPr sz="2118" baseline="24305" dirty="0">
                <a:solidFill>
                  <a:srgbClr val="660066"/>
                </a:solidFill>
                <a:latin typeface="Arial"/>
                <a:cs typeface="Arial"/>
              </a:rPr>
              <a:t>th</a:t>
            </a:r>
            <a:r>
              <a:rPr sz="2118" spc="231" baseline="24305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118" dirty="0">
                <a:solidFill>
                  <a:srgbClr val="660066"/>
                </a:solidFill>
                <a:latin typeface="Arial"/>
                <a:cs typeface="Arial"/>
              </a:rPr>
              <a:t>column</a:t>
            </a:r>
            <a:r>
              <a:rPr sz="2118" spc="-44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118" dirty="0">
                <a:solidFill>
                  <a:srgbClr val="660066"/>
                </a:solidFill>
                <a:latin typeface="Arial"/>
                <a:cs typeface="Arial"/>
              </a:rPr>
              <a:t>of</a:t>
            </a:r>
            <a:r>
              <a:rPr sz="2118" spc="-44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118" b="1" i="1" spc="-44" dirty="0">
                <a:latin typeface="Times New Roman"/>
                <a:cs typeface="Times New Roman"/>
              </a:rPr>
              <a:t>A</a:t>
            </a:r>
            <a:endParaRPr sz="2118">
              <a:latin typeface="Times New Roman"/>
              <a:cs typeface="Times New Roman"/>
            </a:endParaRPr>
          </a:p>
          <a:p>
            <a:pPr marL="332272" indent="-298653">
              <a:spcBef>
                <a:spcPts val="543"/>
              </a:spcBef>
              <a:buChar char="•"/>
              <a:tabLst>
                <a:tab pos="332272" algn="l"/>
              </a:tabLst>
            </a:pP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If</a:t>
            </a:r>
            <a:r>
              <a:rPr sz="2824" spc="-7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i="1" dirty="0">
                <a:latin typeface="Times New Roman"/>
                <a:cs typeface="Times New Roman"/>
              </a:rPr>
              <a:t>A</a:t>
            </a:r>
            <a:r>
              <a:rPr sz="2824" i="1" spc="9" dirty="0">
                <a:latin typeface="Times New Roman"/>
                <a:cs typeface="Times New Roman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has</a:t>
            </a:r>
            <a:r>
              <a:rPr sz="2824" spc="-66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shape</a:t>
            </a:r>
            <a:r>
              <a:rPr sz="2824" spc="-7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of</a:t>
            </a:r>
            <a:r>
              <a:rPr sz="2824" spc="-62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height</a:t>
            </a:r>
            <a:r>
              <a:rPr sz="2824" spc="-66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i="1" dirty="0">
                <a:latin typeface="Times New Roman"/>
                <a:cs typeface="Times New Roman"/>
              </a:rPr>
              <a:t>m</a:t>
            </a:r>
            <a:r>
              <a:rPr sz="2824" i="1" spc="4" dirty="0">
                <a:latin typeface="Times New Roman"/>
                <a:cs typeface="Times New Roman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and</a:t>
            </a:r>
            <a:r>
              <a:rPr sz="2824" spc="-7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width</a:t>
            </a:r>
            <a:r>
              <a:rPr sz="2824" spc="-7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i="1" dirty="0">
                <a:latin typeface="Times New Roman"/>
                <a:cs typeface="Times New Roman"/>
              </a:rPr>
              <a:t>n</a:t>
            </a:r>
            <a:r>
              <a:rPr sz="2824" i="1" spc="13" dirty="0">
                <a:latin typeface="Times New Roman"/>
                <a:cs typeface="Times New Roman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with</a:t>
            </a:r>
            <a:r>
              <a:rPr sz="2824" spc="-66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spc="-9" dirty="0">
                <a:solidFill>
                  <a:srgbClr val="3333CC"/>
                </a:solidFill>
                <a:latin typeface="Arial"/>
                <a:cs typeface="Arial"/>
              </a:rPr>
              <a:t>real-</a:t>
            </a:r>
            <a:endParaRPr sz="2824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74482" y="5736515"/>
            <a:ext cx="1835524" cy="44592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values</a:t>
            </a:r>
            <a:r>
              <a:rPr sz="2824" spc="-119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spc="-18" dirty="0">
                <a:solidFill>
                  <a:srgbClr val="3333CC"/>
                </a:solidFill>
                <a:latin typeface="Arial"/>
                <a:cs typeface="Arial"/>
              </a:rPr>
              <a:t>then</a:t>
            </a:r>
            <a:endParaRPr sz="2824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60660" y="4359493"/>
            <a:ext cx="153521" cy="13352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794" spc="-22" dirty="0">
                <a:latin typeface="Cambria"/>
                <a:cs typeface="Cambria"/>
              </a:rPr>
              <a:t>1,1</a:t>
            </a:r>
            <a:endParaRPr sz="794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79859" y="4222620"/>
            <a:ext cx="126066" cy="222953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368" i="1" spc="4" dirty="0">
                <a:latin typeface="Cambria"/>
                <a:cs typeface="Cambria"/>
              </a:rPr>
              <a:t>A</a:t>
            </a:r>
            <a:endParaRPr sz="1368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69361" y="4359493"/>
            <a:ext cx="155762" cy="13352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794" spc="-22" dirty="0">
                <a:latin typeface="Cambria"/>
                <a:cs typeface="Cambria"/>
              </a:rPr>
              <a:t>1,2</a:t>
            </a:r>
            <a:endParaRPr sz="794" dirty="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79859" y="4535145"/>
            <a:ext cx="126066" cy="222953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368" i="1" spc="4" dirty="0">
                <a:latin typeface="Cambria"/>
                <a:cs typeface="Cambria"/>
              </a:rPr>
              <a:t>A</a:t>
            </a:r>
            <a:endParaRPr sz="1368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62943" y="4672018"/>
            <a:ext cx="562535" cy="13352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419683" algn="l"/>
              </a:tabLst>
            </a:pPr>
            <a:r>
              <a:rPr sz="794" spc="-22" dirty="0">
                <a:latin typeface="Cambria"/>
                <a:cs typeface="Cambria"/>
              </a:rPr>
              <a:t>2,1</a:t>
            </a:r>
            <a:r>
              <a:rPr sz="794" dirty="0">
                <a:latin typeface="Cambria"/>
                <a:cs typeface="Cambria"/>
              </a:rPr>
              <a:t>	</a:t>
            </a:r>
            <a:r>
              <a:rPr sz="794" spc="-22" dirty="0">
                <a:latin typeface="Cambria"/>
                <a:cs typeface="Cambria"/>
              </a:rPr>
              <a:t>2,2</a:t>
            </a:r>
            <a:endParaRPr sz="794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70195" y="4169240"/>
            <a:ext cx="349063" cy="222953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33619">
              <a:spcBef>
                <a:spcPts val="97"/>
              </a:spcBef>
            </a:pPr>
            <a:r>
              <a:rPr sz="1368" dirty="0">
                <a:latin typeface="Symbol"/>
                <a:cs typeface="Symbol"/>
              </a:rPr>
              <a:t></a:t>
            </a:r>
            <a:r>
              <a:rPr sz="1368" spc="93" dirty="0">
                <a:latin typeface="Times New Roman"/>
                <a:cs typeface="Times New Roman"/>
              </a:rPr>
              <a:t>  </a:t>
            </a:r>
            <a:r>
              <a:rPr sz="2052" i="1" spc="-66" baseline="-17921" dirty="0">
                <a:latin typeface="Cambria"/>
                <a:cs typeface="Cambria"/>
              </a:rPr>
              <a:t>A</a:t>
            </a:r>
            <a:endParaRPr sz="2052" baseline="-17921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05338" y="4382760"/>
            <a:ext cx="399490" cy="222953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33619">
              <a:spcBef>
                <a:spcPts val="97"/>
              </a:spcBef>
            </a:pPr>
            <a:r>
              <a:rPr sz="1368" b="1" i="1" dirty="0">
                <a:latin typeface="Cambria"/>
                <a:cs typeface="Cambria"/>
              </a:rPr>
              <a:t>A</a:t>
            </a:r>
            <a:r>
              <a:rPr sz="1368" b="1" i="1" spc="-124" dirty="0">
                <a:latin typeface="Cambria"/>
                <a:cs typeface="Cambria"/>
              </a:rPr>
              <a:t> </a:t>
            </a:r>
            <a:r>
              <a:rPr sz="1368" dirty="0">
                <a:latin typeface="Symbol"/>
                <a:cs typeface="Symbol"/>
              </a:rPr>
              <a:t></a:t>
            </a:r>
            <a:r>
              <a:rPr sz="1368" spc="-44" dirty="0">
                <a:latin typeface="Times New Roman"/>
                <a:cs typeface="Times New Roman"/>
              </a:rPr>
              <a:t> </a:t>
            </a:r>
            <a:r>
              <a:rPr sz="2052" spc="-66" baseline="12544" dirty="0">
                <a:latin typeface="Symbol"/>
                <a:cs typeface="Symbol"/>
              </a:rPr>
              <a:t></a:t>
            </a:r>
            <a:endParaRPr sz="2052" baseline="12544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70195" y="4512333"/>
            <a:ext cx="349063" cy="222953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33619">
              <a:spcBef>
                <a:spcPts val="97"/>
              </a:spcBef>
            </a:pPr>
            <a:r>
              <a:rPr sz="1368" dirty="0">
                <a:latin typeface="Symbol"/>
                <a:cs typeface="Symbol"/>
              </a:rPr>
              <a:t></a:t>
            </a:r>
            <a:r>
              <a:rPr sz="1368" spc="93" dirty="0">
                <a:latin typeface="Times New Roman"/>
                <a:cs typeface="Times New Roman"/>
              </a:rPr>
              <a:t>  </a:t>
            </a:r>
            <a:r>
              <a:rPr sz="2052" i="1" spc="-66" baseline="-7168" dirty="0">
                <a:latin typeface="Cambria"/>
                <a:cs typeface="Cambria"/>
              </a:rPr>
              <a:t>A</a:t>
            </a:r>
            <a:endParaRPr sz="2052" baseline="-7168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92606" y="4651486"/>
            <a:ext cx="1013012" cy="222953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  <a:tabLst>
                <a:tab pos="934060" algn="l"/>
              </a:tabLst>
            </a:pPr>
            <a:r>
              <a:rPr sz="1368" spc="-44" dirty="0">
                <a:latin typeface="Symbol"/>
                <a:cs typeface="Symbol"/>
              </a:rPr>
              <a:t></a:t>
            </a:r>
            <a:r>
              <a:rPr sz="1368" dirty="0">
                <a:latin typeface="Times New Roman"/>
                <a:cs typeface="Times New Roman"/>
              </a:rPr>
              <a:t>	</a:t>
            </a:r>
            <a:r>
              <a:rPr sz="1368" spc="-44" dirty="0">
                <a:latin typeface="Symbol"/>
                <a:cs typeface="Symbol"/>
              </a:rPr>
              <a:t></a:t>
            </a:r>
            <a:endParaRPr sz="1368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15497" y="4169240"/>
            <a:ext cx="90207" cy="397167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lnSpc>
                <a:spcPts val="1496"/>
              </a:lnSpc>
              <a:spcBef>
                <a:spcPts val="97"/>
              </a:spcBef>
            </a:pPr>
            <a:r>
              <a:rPr sz="1368" spc="4" dirty="0">
                <a:latin typeface="Symbol"/>
                <a:cs typeface="Symbol"/>
              </a:rPr>
              <a:t></a:t>
            </a:r>
            <a:endParaRPr sz="1368">
              <a:latin typeface="Symbol"/>
              <a:cs typeface="Symbol"/>
            </a:endParaRPr>
          </a:p>
          <a:p>
            <a:pPr marL="11206">
              <a:lnSpc>
                <a:spcPts val="1496"/>
              </a:lnSpc>
            </a:pPr>
            <a:r>
              <a:rPr sz="1368" spc="4" dirty="0">
                <a:latin typeface="Symbol"/>
                <a:cs typeface="Symbol"/>
              </a:rPr>
              <a:t></a:t>
            </a:r>
            <a:endParaRPr sz="1368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15497" y="4512333"/>
            <a:ext cx="90207" cy="222953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368" spc="4" dirty="0">
                <a:latin typeface="Symbol"/>
                <a:cs typeface="Symbol"/>
              </a:rPr>
              <a:t></a:t>
            </a:r>
            <a:endParaRPr sz="1368">
              <a:latin typeface="Symbol"/>
              <a:cs typeface="Symbo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20"/>
              <p:cNvSpPr txBox="1"/>
              <p:nvPr/>
            </p:nvSpPr>
            <p:spPr>
              <a:xfrm>
                <a:off x="5386418" y="5670083"/>
                <a:ext cx="937372" cy="481142"/>
              </a:xfrm>
              <a:prstGeom prst="rect">
                <a:avLst/>
              </a:prstGeom>
            </p:spPr>
            <p:txBody>
              <a:bodyPr vert="horz" wrap="square" lIns="0" tIns="13447" rIns="0" bIns="0" rtlCol="0">
                <a:spAutoFit/>
              </a:bodyPr>
              <a:lstStyle/>
              <a:p>
                <a:pPr marL="33619">
                  <a:spcBef>
                    <a:spcPts val="106"/>
                  </a:spcBef>
                </a:pPr>
                <a:r>
                  <a:rPr lang="en-US" sz="3110" b="1" i="1" baseline="-24822" dirty="0">
                    <a:latin typeface="Cambria"/>
                    <a:cs typeface="Cambria"/>
                  </a:rPr>
                  <a:t>A</a:t>
                </a:r>
                <a:r>
                  <a:rPr lang="en-US" sz="3110" b="1" i="1" spc="-344" baseline="-24822" dirty="0">
                    <a:latin typeface="Cambria"/>
                    <a:cs typeface="Cambria"/>
                  </a:rPr>
                  <a:t> </a:t>
                </a:r>
                <a:r>
                  <a:rPr lang="en-US" sz="3110" spc="-79" baseline="-24822" dirty="0">
                    <a:latin typeface="Symbol"/>
                    <a:cs typeface="Symbol"/>
                  </a:rPr>
                  <a:t></a:t>
                </a:r>
                <a14:m>
                  <m:oMath xmlns:m="http://schemas.openxmlformats.org/officeDocument/2006/math">
                    <m:r>
                      <a:rPr lang="en-US" sz="3110" b="0" i="1" spc="-79" baseline="-24822" smtClean="0">
                        <a:latin typeface="Cambria Math" panose="02040503050406030204" pitchFamily="18" charset="0"/>
                        <a:cs typeface="Symbol"/>
                      </a:rPr>
                      <m:t>𝑅</m:t>
                    </m:r>
                  </m:oMath>
                </a14:m>
                <a:r>
                  <a:rPr lang="en-US" sz="1191" i="1" spc="-53" dirty="0" err="1">
                    <a:latin typeface="Cambria"/>
                    <a:cs typeface="Cambria"/>
                  </a:rPr>
                  <a:t>m</a:t>
                </a:r>
                <a:r>
                  <a:rPr lang="en-US" sz="1191" spc="-53" dirty="0" err="1">
                    <a:latin typeface="Symbol"/>
                    <a:cs typeface="Symbol"/>
                  </a:rPr>
                  <a:t></a:t>
                </a:r>
                <a:r>
                  <a:rPr lang="en-US" sz="1191" i="1" spc="-53" dirty="0" err="1">
                    <a:latin typeface="Cambria"/>
                    <a:cs typeface="Cambria"/>
                  </a:rPr>
                  <a:t>n</a:t>
                </a:r>
                <a:endParaRPr sz="1191" dirty="0">
                  <a:latin typeface="Cambria"/>
                  <a:cs typeface="Cambria"/>
                </a:endParaRPr>
              </a:p>
            </p:txBody>
          </p:sp>
        </mc:Choice>
        <mc:Fallback xmlns="">
          <p:sp>
            <p:nvSpPr>
              <p:cNvPr id="20" name="object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418" y="5670083"/>
                <a:ext cx="937372" cy="481142"/>
              </a:xfrm>
              <a:prstGeom prst="rect">
                <a:avLst/>
              </a:prstGeom>
              <a:blipFill>
                <a:blip r:embed="rId2"/>
                <a:stretch>
                  <a:fillRect l="-13514" b="-4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25846" y="635182"/>
            <a:ext cx="5662136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dirty="0"/>
              <a:t>Transpose</a:t>
            </a:r>
            <a:r>
              <a:rPr spc="-115" dirty="0"/>
              <a:t> </a:t>
            </a:r>
            <a:r>
              <a:rPr dirty="0"/>
              <a:t>of</a:t>
            </a:r>
            <a:r>
              <a:rPr spc="-97" dirty="0"/>
              <a:t> </a:t>
            </a:r>
            <a:r>
              <a:rPr dirty="0"/>
              <a:t>a</a:t>
            </a:r>
            <a:r>
              <a:rPr spc="-101" dirty="0"/>
              <a:t> </a:t>
            </a:r>
            <a:r>
              <a:rPr spc="-9" dirty="0"/>
              <a:t>Matrix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32221" y="1575995"/>
            <a:ext cx="7375151" cy="3238440"/>
          </a:xfrm>
          <a:prstGeom prst="rect">
            <a:avLst/>
          </a:prstGeom>
        </p:spPr>
        <p:txBody>
          <a:bodyPr vert="horz" wrap="square" lIns="0" tIns="86285" rIns="0" bIns="0" rtlCol="0">
            <a:spAutoFit/>
          </a:bodyPr>
          <a:lstStyle/>
          <a:p>
            <a:pPr marL="321066" indent="-298653">
              <a:spcBef>
                <a:spcPts val="679"/>
              </a:spcBef>
              <a:buChar char="•"/>
              <a:tabLst>
                <a:tab pos="321066" algn="l"/>
              </a:tabLst>
            </a:pP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An</a:t>
            </a:r>
            <a:r>
              <a:rPr sz="2824" spc="-132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important</a:t>
            </a:r>
            <a:r>
              <a:rPr sz="2824" spc="-1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operation</a:t>
            </a:r>
            <a:r>
              <a:rPr sz="2824" spc="-119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on</a:t>
            </a:r>
            <a:r>
              <a:rPr sz="2824" spc="-119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spc="-9" dirty="0">
                <a:solidFill>
                  <a:srgbClr val="3333CC"/>
                </a:solidFill>
                <a:latin typeface="Arial"/>
                <a:cs typeface="Arial"/>
              </a:rPr>
              <a:t>matrices</a:t>
            </a:r>
            <a:endParaRPr sz="2824">
              <a:latin typeface="Arial"/>
              <a:cs typeface="Arial"/>
            </a:endParaRPr>
          </a:p>
          <a:p>
            <a:pPr marL="321066" indent="-298653">
              <a:spcBef>
                <a:spcPts val="596"/>
              </a:spcBef>
              <a:buChar char="•"/>
              <a:tabLst>
                <a:tab pos="321066" algn="l"/>
              </a:tabLst>
            </a:pP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The</a:t>
            </a:r>
            <a:r>
              <a:rPr sz="2824" spc="-88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transpose</a:t>
            </a:r>
            <a:r>
              <a:rPr sz="2824" spc="-8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of</a:t>
            </a:r>
            <a:r>
              <a:rPr sz="2824" spc="-7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824" spc="-8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matrix</a:t>
            </a:r>
            <a:r>
              <a:rPr sz="2824" spc="-97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b="1" i="1" dirty="0">
                <a:latin typeface="Times New Roman"/>
                <a:cs typeface="Times New Roman"/>
              </a:rPr>
              <a:t>A</a:t>
            </a:r>
            <a:r>
              <a:rPr sz="2824" b="1" i="1" spc="-4" dirty="0">
                <a:latin typeface="Times New Roman"/>
                <a:cs typeface="Times New Roman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is</a:t>
            </a:r>
            <a:r>
              <a:rPr sz="2824" spc="-8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denoted</a:t>
            </a:r>
            <a:r>
              <a:rPr sz="2824" spc="-88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as</a:t>
            </a:r>
            <a:r>
              <a:rPr sz="2824" spc="-7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b="1" i="1" spc="-22" dirty="0">
                <a:latin typeface="Times New Roman"/>
                <a:cs typeface="Times New Roman"/>
              </a:rPr>
              <a:t>A</a:t>
            </a:r>
            <a:r>
              <a:rPr sz="2780" spc="-33" baseline="23809" dirty="0">
                <a:latin typeface="Times New Roman"/>
                <a:cs typeface="Times New Roman"/>
              </a:rPr>
              <a:t>T</a:t>
            </a:r>
            <a:endParaRPr sz="2780" baseline="23809">
              <a:latin typeface="Times New Roman"/>
              <a:cs typeface="Times New Roman"/>
            </a:endParaRPr>
          </a:p>
          <a:p>
            <a:pPr marL="321066" indent="-298653">
              <a:spcBef>
                <a:spcPts val="675"/>
              </a:spcBef>
              <a:buChar char="•"/>
              <a:tabLst>
                <a:tab pos="321066" algn="l"/>
              </a:tabLst>
            </a:pP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Defined</a:t>
            </a:r>
            <a:r>
              <a:rPr sz="2824" spc="-137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spc="-22" dirty="0">
                <a:solidFill>
                  <a:srgbClr val="3333CC"/>
                </a:solidFill>
                <a:latin typeface="Arial"/>
                <a:cs typeface="Arial"/>
              </a:rPr>
              <a:t>as</a:t>
            </a:r>
            <a:endParaRPr sz="2824">
              <a:latin typeface="Arial"/>
              <a:cs typeface="Arial"/>
            </a:endParaRPr>
          </a:p>
          <a:p>
            <a:pPr marL="2415557">
              <a:spcBef>
                <a:spcPts val="1725"/>
              </a:spcBef>
            </a:pPr>
            <a:r>
              <a:rPr sz="3177" spc="-13" baseline="11574" dirty="0">
                <a:latin typeface="Times New Roman"/>
                <a:cs typeface="Times New Roman"/>
              </a:rPr>
              <a:t>(</a:t>
            </a:r>
            <a:r>
              <a:rPr sz="3177" b="1" spc="-13" baseline="11574" dirty="0">
                <a:latin typeface="Times New Roman"/>
                <a:cs typeface="Times New Roman"/>
              </a:rPr>
              <a:t>A</a:t>
            </a:r>
            <a:r>
              <a:rPr sz="2118" spc="-13" baseline="41666" dirty="0">
                <a:latin typeface="Times New Roman"/>
                <a:cs typeface="Times New Roman"/>
              </a:rPr>
              <a:t>T</a:t>
            </a:r>
            <a:r>
              <a:rPr sz="3177" spc="-13" baseline="11574" dirty="0">
                <a:latin typeface="Times New Roman"/>
                <a:cs typeface="Times New Roman"/>
              </a:rPr>
              <a:t>)</a:t>
            </a:r>
            <a:r>
              <a:rPr sz="1412" i="1" spc="-9" dirty="0">
                <a:latin typeface="Times New Roman"/>
                <a:cs typeface="Times New Roman"/>
              </a:rPr>
              <a:t>i,j</a:t>
            </a:r>
            <a:r>
              <a:rPr sz="3177" spc="-13" baseline="11574" dirty="0">
                <a:latin typeface="Times New Roman"/>
                <a:cs typeface="Times New Roman"/>
              </a:rPr>
              <a:t>=</a:t>
            </a:r>
            <a:r>
              <a:rPr sz="3177" i="1" spc="-13" baseline="11574" dirty="0">
                <a:latin typeface="Times New Roman"/>
                <a:cs typeface="Times New Roman"/>
              </a:rPr>
              <a:t>A</a:t>
            </a:r>
            <a:r>
              <a:rPr sz="1412" i="1" spc="-9" dirty="0">
                <a:latin typeface="Times New Roman"/>
                <a:cs typeface="Times New Roman"/>
              </a:rPr>
              <a:t>j,i</a:t>
            </a:r>
            <a:endParaRPr sz="1412">
              <a:latin typeface="Times New Roman"/>
              <a:cs typeface="Times New Roman"/>
            </a:endParaRPr>
          </a:p>
          <a:p>
            <a:pPr marL="669587" lvl="1" indent="-248784">
              <a:spcBef>
                <a:spcPts val="282"/>
              </a:spcBef>
              <a:buChar char="–"/>
              <a:tabLst>
                <a:tab pos="669587" algn="l"/>
              </a:tabLst>
            </a:pPr>
            <a:r>
              <a:rPr sz="2471" dirty="0">
                <a:solidFill>
                  <a:srgbClr val="336600"/>
                </a:solidFill>
                <a:latin typeface="Arial"/>
                <a:cs typeface="Arial"/>
              </a:rPr>
              <a:t>The</a:t>
            </a:r>
            <a:r>
              <a:rPr sz="2471" spc="-71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471" dirty="0">
                <a:solidFill>
                  <a:srgbClr val="336600"/>
                </a:solidFill>
                <a:latin typeface="Arial"/>
                <a:cs typeface="Arial"/>
              </a:rPr>
              <a:t>mirror</a:t>
            </a:r>
            <a:r>
              <a:rPr sz="2471" spc="-66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471" dirty="0">
                <a:solidFill>
                  <a:srgbClr val="336600"/>
                </a:solidFill>
                <a:latin typeface="Arial"/>
                <a:cs typeface="Arial"/>
              </a:rPr>
              <a:t>image</a:t>
            </a:r>
            <a:r>
              <a:rPr sz="2471" spc="-71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471" dirty="0">
                <a:solidFill>
                  <a:srgbClr val="336600"/>
                </a:solidFill>
                <a:latin typeface="Arial"/>
                <a:cs typeface="Arial"/>
              </a:rPr>
              <a:t>across</a:t>
            </a:r>
            <a:r>
              <a:rPr sz="2471" spc="-75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471" dirty="0">
                <a:solidFill>
                  <a:srgbClr val="336600"/>
                </a:solidFill>
                <a:latin typeface="Arial"/>
                <a:cs typeface="Arial"/>
              </a:rPr>
              <a:t>a</a:t>
            </a:r>
            <a:r>
              <a:rPr sz="2471" spc="-71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471" dirty="0">
                <a:solidFill>
                  <a:srgbClr val="336600"/>
                </a:solidFill>
                <a:latin typeface="Arial"/>
                <a:cs typeface="Arial"/>
              </a:rPr>
              <a:t>diagonal</a:t>
            </a:r>
            <a:r>
              <a:rPr sz="2471" spc="-62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471" spc="-18" dirty="0">
                <a:solidFill>
                  <a:srgbClr val="336600"/>
                </a:solidFill>
                <a:latin typeface="Arial"/>
                <a:cs typeface="Arial"/>
              </a:rPr>
              <a:t>line</a:t>
            </a:r>
            <a:endParaRPr sz="2471">
              <a:latin typeface="Arial"/>
              <a:cs typeface="Arial"/>
            </a:endParaRPr>
          </a:p>
          <a:p>
            <a:pPr marL="1019229" marR="265033" lvl="2" indent="-199475">
              <a:lnSpc>
                <a:spcPts val="2453"/>
              </a:lnSpc>
              <a:spcBef>
                <a:spcPts val="635"/>
              </a:spcBef>
              <a:buChar char="•"/>
              <a:tabLst>
                <a:tab pos="1019229" algn="l"/>
              </a:tabLst>
            </a:pPr>
            <a:r>
              <a:rPr sz="2118" dirty="0">
                <a:solidFill>
                  <a:srgbClr val="660066"/>
                </a:solidFill>
                <a:latin typeface="Arial"/>
                <a:cs typeface="Arial"/>
              </a:rPr>
              <a:t>Called</a:t>
            </a:r>
            <a:r>
              <a:rPr sz="2118" spc="-62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118" dirty="0">
                <a:solidFill>
                  <a:srgbClr val="660066"/>
                </a:solidFill>
                <a:latin typeface="Arial"/>
                <a:cs typeface="Arial"/>
              </a:rPr>
              <a:t>the</a:t>
            </a:r>
            <a:r>
              <a:rPr sz="2118" spc="-62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118" dirty="0">
                <a:solidFill>
                  <a:srgbClr val="660066"/>
                </a:solidFill>
                <a:latin typeface="Arial"/>
                <a:cs typeface="Arial"/>
              </a:rPr>
              <a:t>main</a:t>
            </a:r>
            <a:r>
              <a:rPr sz="2118" spc="-57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118" dirty="0">
                <a:solidFill>
                  <a:srgbClr val="660066"/>
                </a:solidFill>
                <a:latin typeface="Arial"/>
                <a:cs typeface="Arial"/>
              </a:rPr>
              <a:t>diagonal</a:t>
            </a:r>
            <a:r>
              <a:rPr sz="2118" spc="-53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118" dirty="0">
                <a:solidFill>
                  <a:srgbClr val="660066"/>
                </a:solidFill>
                <a:latin typeface="Arial"/>
                <a:cs typeface="Arial"/>
              </a:rPr>
              <a:t>,</a:t>
            </a:r>
            <a:r>
              <a:rPr sz="2118" spc="-62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118" dirty="0">
                <a:solidFill>
                  <a:srgbClr val="660066"/>
                </a:solidFill>
                <a:latin typeface="Arial"/>
                <a:cs typeface="Arial"/>
              </a:rPr>
              <a:t>running</a:t>
            </a:r>
            <a:r>
              <a:rPr sz="2118" spc="-62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118" dirty="0">
                <a:solidFill>
                  <a:srgbClr val="660066"/>
                </a:solidFill>
                <a:latin typeface="Arial"/>
                <a:cs typeface="Arial"/>
              </a:rPr>
              <a:t>down</a:t>
            </a:r>
            <a:r>
              <a:rPr sz="2118" spc="-57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118" dirty="0">
                <a:solidFill>
                  <a:srgbClr val="660066"/>
                </a:solidFill>
                <a:latin typeface="Arial"/>
                <a:cs typeface="Arial"/>
              </a:rPr>
              <a:t>to</a:t>
            </a:r>
            <a:r>
              <a:rPr sz="2118" spc="-62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118" dirty="0">
                <a:solidFill>
                  <a:srgbClr val="660066"/>
                </a:solidFill>
                <a:latin typeface="Arial"/>
                <a:cs typeface="Arial"/>
              </a:rPr>
              <a:t>the</a:t>
            </a:r>
            <a:r>
              <a:rPr sz="2118" spc="-57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118" spc="-9" dirty="0">
                <a:solidFill>
                  <a:srgbClr val="660066"/>
                </a:solidFill>
                <a:latin typeface="Arial"/>
                <a:cs typeface="Arial"/>
              </a:rPr>
              <a:t>right </a:t>
            </a:r>
            <a:r>
              <a:rPr sz="2118" dirty="0">
                <a:solidFill>
                  <a:srgbClr val="660066"/>
                </a:solidFill>
                <a:latin typeface="Arial"/>
                <a:cs typeface="Arial"/>
              </a:rPr>
              <a:t>starting</a:t>
            </a:r>
            <a:r>
              <a:rPr sz="2118" spc="-84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118" dirty="0">
                <a:solidFill>
                  <a:srgbClr val="660066"/>
                </a:solidFill>
                <a:latin typeface="Arial"/>
                <a:cs typeface="Arial"/>
              </a:rPr>
              <a:t>from</a:t>
            </a:r>
            <a:r>
              <a:rPr sz="2118" spc="-79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118" dirty="0">
                <a:solidFill>
                  <a:srgbClr val="660066"/>
                </a:solidFill>
                <a:latin typeface="Arial"/>
                <a:cs typeface="Arial"/>
              </a:rPr>
              <a:t>upper</a:t>
            </a:r>
            <a:r>
              <a:rPr sz="2118" spc="-66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118" dirty="0">
                <a:solidFill>
                  <a:srgbClr val="660066"/>
                </a:solidFill>
                <a:latin typeface="Arial"/>
                <a:cs typeface="Arial"/>
              </a:rPr>
              <a:t>left</a:t>
            </a:r>
            <a:r>
              <a:rPr sz="2118" spc="-71" dirty="0">
                <a:solidFill>
                  <a:srgbClr val="660066"/>
                </a:solidFill>
                <a:latin typeface="Arial"/>
                <a:cs typeface="Arial"/>
              </a:rPr>
              <a:t> </a:t>
            </a:r>
            <a:r>
              <a:rPr sz="2118" spc="-9" dirty="0">
                <a:solidFill>
                  <a:srgbClr val="660066"/>
                </a:solidFill>
                <a:latin typeface="Arial"/>
                <a:cs typeface="Arial"/>
              </a:rPr>
              <a:t>corner</a:t>
            </a:r>
            <a:endParaRPr sz="2118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35783" y="5328778"/>
            <a:ext cx="131669" cy="113203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662" spc="-22" dirty="0">
                <a:latin typeface="Cambria"/>
                <a:cs typeface="Cambria"/>
              </a:rPr>
              <a:t>1,1</a:t>
            </a:r>
            <a:endParaRPr sz="662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76221" y="5328778"/>
            <a:ext cx="133910" cy="113203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662" spc="-22" dirty="0">
                <a:latin typeface="Cambria"/>
                <a:cs typeface="Cambria"/>
              </a:rPr>
              <a:t>1,2</a:t>
            </a:r>
            <a:endParaRPr sz="662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01665" y="5214609"/>
            <a:ext cx="448795" cy="18840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  <a:tabLst>
                <a:tab pos="351323" algn="l"/>
              </a:tabLst>
            </a:pPr>
            <a:r>
              <a:rPr sz="1147" i="1" spc="-44" dirty="0">
                <a:latin typeface="Cambria"/>
                <a:cs typeface="Cambria"/>
              </a:rPr>
              <a:t>A</a:t>
            </a:r>
            <a:r>
              <a:rPr sz="1147" i="1" dirty="0">
                <a:latin typeface="Cambria"/>
                <a:cs typeface="Cambria"/>
              </a:rPr>
              <a:t>	</a:t>
            </a:r>
            <a:r>
              <a:rPr sz="1147" i="1" spc="-44" dirty="0">
                <a:latin typeface="Cambria"/>
                <a:cs typeface="Cambria"/>
              </a:rPr>
              <a:t>A</a:t>
            </a:r>
            <a:endParaRPr sz="1147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16658" y="5328778"/>
            <a:ext cx="133910" cy="113203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662" spc="-22" dirty="0">
                <a:latin typeface="Cambria"/>
                <a:cs typeface="Cambria"/>
              </a:rPr>
              <a:t>1,3</a:t>
            </a:r>
            <a:endParaRPr sz="662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37684" y="5589462"/>
            <a:ext cx="129988" cy="113203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662" spc="-22" dirty="0">
                <a:latin typeface="Cambria"/>
                <a:cs typeface="Cambria"/>
              </a:rPr>
              <a:t>2,1</a:t>
            </a:r>
            <a:endParaRPr sz="662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78122" y="5589462"/>
            <a:ext cx="131669" cy="113203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662" spc="-22" dirty="0">
                <a:latin typeface="Cambria"/>
                <a:cs typeface="Cambria"/>
              </a:rPr>
              <a:t>2,2</a:t>
            </a:r>
            <a:endParaRPr sz="662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90090" y="5163233"/>
            <a:ext cx="301999" cy="188468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33619">
              <a:spcBef>
                <a:spcPts val="93"/>
              </a:spcBef>
            </a:pPr>
            <a:r>
              <a:rPr sz="1147" dirty="0">
                <a:latin typeface="Symbol"/>
                <a:cs typeface="Symbol"/>
              </a:rPr>
              <a:t></a:t>
            </a:r>
            <a:r>
              <a:rPr sz="1147" spc="441" dirty="0">
                <a:latin typeface="Times New Roman"/>
                <a:cs typeface="Times New Roman"/>
              </a:rPr>
              <a:t> </a:t>
            </a:r>
            <a:r>
              <a:rPr sz="1721" i="1" spc="-66" baseline="-19230" dirty="0">
                <a:latin typeface="Cambria"/>
                <a:cs typeface="Cambria"/>
              </a:rPr>
              <a:t>A</a:t>
            </a:r>
            <a:endParaRPr sz="1721" baseline="-1923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12502" y="5833021"/>
            <a:ext cx="79001" cy="18840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147" dirty="0">
                <a:latin typeface="Symbol"/>
                <a:cs typeface="Symbol"/>
              </a:rPr>
              <a:t></a:t>
            </a:r>
            <a:endParaRPr sz="1147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12502" y="5303279"/>
            <a:ext cx="79001" cy="18840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147" dirty="0">
                <a:latin typeface="Symbol"/>
                <a:cs typeface="Symbol"/>
              </a:rPr>
              <a:t></a:t>
            </a:r>
            <a:endParaRPr sz="1147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12502" y="5583373"/>
            <a:ext cx="79001" cy="18840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147" dirty="0">
                <a:latin typeface="Symbol"/>
                <a:cs typeface="Symbol"/>
              </a:rPr>
              <a:t></a:t>
            </a:r>
            <a:endParaRPr sz="1147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12502" y="5563368"/>
            <a:ext cx="1060076" cy="409162"/>
          </a:xfrm>
          <a:prstGeom prst="rect">
            <a:avLst/>
          </a:prstGeom>
        </p:spPr>
        <p:txBody>
          <a:bodyPr vert="horz" wrap="square" lIns="0" tIns="37540" rIns="0" bIns="0" rtlCol="0">
            <a:spAutoFit/>
          </a:bodyPr>
          <a:lstStyle/>
          <a:p>
            <a:pPr marR="26896" algn="r">
              <a:spcBef>
                <a:spcPts val="296"/>
              </a:spcBef>
            </a:pPr>
            <a:r>
              <a:rPr sz="662" spc="-22" dirty="0">
                <a:latin typeface="Cambria"/>
                <a:cs typeface="Cambria"/>
              </a:rPr>
              <a:t>2,3</a:t>
            </a:r>
            <a:endParaRPr sz="662">
              <a:latin typeface="Cambria"/>
              <a:cs typeface="Cambria"/>
            </a:endParaRPr>
          </a:p>
          <a:p>
            <a:pPr marL="11206">
              <a:lnSpc>
                <a:spcPts val="1138"/>
              </a:lnSpc>
              <a:spcBef>
                <a:spcPts val="361"/>
              </a:spcBef>
              <a:tabLst>
                <a:tab pos="499809" algn="l"/>
                <a:tab pos="840486" algn="l"/>
              </a:tabLst>
            </a:pPr>
            <a:r>
              <a:rPr sz="1721" baseline="4273" dirty="0">
                <a:latin typeface="Symbol"/>
                <a:cs typeface="Symbol"/>
              </a:rPr>
              <a:t></a:t>
            </a:r>
            <a:r>
              <a:rPr sz="1721" spc="662" baseline="4273" dirty="0">
                <a:latin typeface="Times New Roman"/>
                <a:cs typeface="Times New Roman"/>
              </a:rPr>
              <a:t> </a:t>
            </a:r>
            <a:r>
              <a:rPr sz="1147" i="1" spc="-44" dirty="0">
                <a:latin typeface="Cambria"/>
                <a:cs typeface="Cambria"/>
              </a:rPr>
              <a:t>A</a:t>
            </a:r>
            <a:r>
              <a:rPr sz="1147" i="1" dirty="0">
                <a:latin typeface="Cambria"/>
                <a:cs typeface="Cambria"/>
              </a:rPr>
              <a:t>	</a:t>
            </a:r>
            <a:r>
              <a:rPr sz="1147" i="1" spc="-44" dirty="0">
                <a:latin typeface="Cambria"/>
                <a:cs typeface="Cambria"/>
              </a:rPr>
              <a:t>A</a:t>
            </a:r>
            <a:r>
              <a:rPr sz="1147" i="1" dirty="0">
                <a:latin typeface="Cambria"/>
                <a:cs typeface="Cambria"/>
              </a:rPr>
              <a:t>	</a:t>
            </a:r>
            <a:r>
              <a:rPr sz="1147" i="1" spc="-44" dirty="0">
                <a:latin typeface="Cambria"/>
                <a:cs typeface="Cambria"/>
              </a:rPr>
              <a:t>A</a:t>
            </a:r>
            <a:endParaRPr sz="1147">
              <a:latin typeface="Cambria"/>
              <a:cs typeface="Cambria"/>
            </a:endParaRPr>
          </a:p>
          <a:p>
            <a:pPr marL="235896">
              <a:lnSpc>
                <a:spcPts val="556"/>
              </a:lnSpc>
              <a:tabLst>
                <a:tab pos="576573" algn="l"/>
                <a:tab pos="917250" algn="l"/>
              </a:tabLst>
            </a:pPr>
            <a:r>
              <a:rPr sz="662" spc="-22" dirty="0">
                <a:latin typeface="Cambria"/>
                <a:cs typeface="Cambria"/>
              </a:rPr>
              <a:t>3,1</a:t>
            </a:r>
            <a:r>
              <a:rPr sz="662" dirty="0">
                <a:latin typeface="Cambria"/>
                <a:cs typeface="Cambria"/>
              </a:rPr>
              <a:t>	</a:t>
            </a:r>
            <a:r>
              <a:rPr sz="662" spc="-22" dirty="0">
                <a:latin typeface="Cambria"/>
                <a:cs typeface="Cambria"/>
              </a:rPr>
              <a:t>3,2</a:t>
            </a:r>
            <a:r>
              <a:rPr sz="662" dirty="0">
                <a:latin typeface="Cambria"/>
                <a:cs typeface="Cambria"/>
              </a:rPr>
              <a:t>	</a:t>
            </a:r>
            <a:r>
              <a:rPr sz="662" spc="-22" dirty="0">
                <a:latin typeface="Cambria"/>
                <a:cs typeface="Cambria"/>
              </a:rPr>
              <a:t>3,3</a:t>
            </a:r>
            <a:endParaRPr sz="662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21681" y="5163233"/>
            <a:ext cx="79001" cy="18840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147" dirty="0">
                <a:latin typeface="Symbol"/>
                <a:cs typeface="Symbol"/>
              </a:rPr>
              <a:t></a:t>
            </a:r>
            <a:endParaRPr sz="1147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21681" y="5833021"/>
            <a:ext cx="79001" cy="18840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147" dirty="0">
                <a:latin typeface="Symbol"/>
                <a:cs typeface="Symbol"/>
              </a:rPr>
              <a:t></a:t>
            </a:r>
            <a:endParaRPr sz="1147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21681" y="5303279"/>
            <a:ext cx="79001" cy="18840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147" dirty="0">
                <a:latin typeface="Symbol"/>
                <a:cs typeface="Symbol"/>
              </a:rPr>
              <a:t></a:t>
            </a:r>
            <a:endParaRPr sz="1147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21681" y="5583373"/>
            <a:ext cx="79001" cy="18840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147" dirty="0">
                <a:latin typeface="Symbol"/>
                <a:cs typeface="Symbol"/>
              </a:rPr>
              <a:t></a:t>
            </a:r>
            <a:endParaRPr sz="1147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721681" y="5723420"/>
            <a:ext cx="79001" cy="18840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147" dirty="0">
                <a:latin typeface="Symbol"/>
                <a:cs typeface="Symbol"/>
              </a:rPr>
              <a:t></a:t>
            </a:r>
            <a:endParaRPr sz="1147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88140" y="5328778"/>
            <a:ext cx="131669" cy="113203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662" spc="-22" dirty="0">
                <a:latin typeface="Cambria"/>
                <a:cs typeface="Cambria"/>
              </a:rPr>
              <a:t>1,1</a:t>
            </a:r>
            <a:endParaRPr sz="662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30478" y="5328778"/>
            <a:ext cx="129988" cy="113203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662" spc="-22" dirty="0">
                <a:latin typeface="Cambria"/>
                <a:cs typeface="Cambria"/>
              </a:rPr>
              <a:t>2,1</a:t>
            </a:r>
            <a:endParaRPr sz="662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54022" y="5214609"/>
            <a:ext cx="448795" cy="18840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  <a:tabLst>
                <a:tab pos="351323" algn="l"/>
              </a:tabLst>
            </a:pPr>
            <a:r>
              <a:rPr sz="1147" i="1" spc="-44" dirty="0">
                <a:latin typeface="Cambria"/>
                <a:cs typeface="Cambria"/>
              </a:rPr>
              <a:t>A</a:t>
            </a:r>
            <a:r>
              <a:rPr sz="1147" i="1" dirty="0">
                <a:latin typeface="Cambria"/>
                <a:cs typeface="Cambria"/>
              </a:rPr>
              <a:t>	</a:t>
            </a:r>
            <a:r>
              <a:rPr sz="1147" i="1" spc="-44" dirty="0">
                <a:latin typeface="Cambria"/>
                <a:cs typeface="Cambria"/>
              </a:rPr>
              <a:t>A</a:t>
            </a:r>
            <a:endParaRPr sz="1147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170916" y="5328778"/>
            <a:ext cx="129988" cy="113203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662" spc="-22" dirty="0">
                <a:latin typeface="Cambria"/>
                <a:cs typeface="Cambria"/>
              </a:rPr>
              <a:t>3,1</a:t>
            </a:r>
            <a:endParaRPr sz="662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88140" y="5589462"/>
            <a:ext cx="133910" cy="113203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662" spc="-22" dirty="0">
                <a:latin typeface="Cambria"/>
                <a:cs typeface="Cambria"/>
              </a:rPr>
              <a:t>1,2</a:t>
            </a:r>
            <a:endParaRPr sz="662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42447" y="5163233"/>
            <a:ext cx="301999" cy="188468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33619">
              <a:spcBef>
                <a:spcPts val="93"/>
              </a:spcBef>
            </a:pPr>
            <a:r>
              <a:rPr sz="1147" dirty="0">
                <a:latin typeface="Symbol"/>
                <a:cs typeface="Symbol"/>
              </a:rPr>
              <a:t></a:t>
            </a:r>
            <a:r>
              <a:rPr sz="1147" spc="441" dirty="0">
                <a:latin typeface="Times New Roman"/>
                <a:cs typeface="Times New Roman"/>
              </a:rPr>
              <a:t> </a:t>
            </a:r>
            <a:r>
              <a:rPr sz="1721" i="1" spc="-66" baseline="-19230" dirty="0">
                <a:latin typeface="Cambria"/>
                <a:cs typeface="Cambria"/>
              </a:rPr>
              <a:t>A</a:t>
            </a:r>
            <a:endParaRPr sz="1721" baseline="-19230">
              <a:latin typeface="Cambria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830479" y="5589462"/>
            <a:ext cx="131669" cy="113203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662" spc="-22" dirty="0">
                <a:latin typeface="Cambria"/>
                <a:cs typeface="Cambria"/>
              </a:rPr>
              <a:t>2,2</a:t>
            </a:r>
            <a:endParaRPr sz="662">
              <a:latin typeface="Cambria"/>
              <a:cs typeface="Cambr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754022" y="5475293"/>
            <a:ext cx="448795" cy="18840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  <a:tabLst>
                <a:tab pos="351323" algn="l"/>
              </a:tabLst>
            </a:pPr>
            <a:r>
              <a:rPr sz="1147" i="1" spc="-44" dirty="0">
                <a:latin typeface="Cambria"/>
                <a:cs typeface="Cambria"/>
              </a:rPr>
              <a:t>A</a:t>
            </a:r>
            <a:r>
              <a:rPr sz="1147" i="1" dirty="0">
                <a:latin typeface="Cambria"/>
                <a:cs typeface="Cambria"/>
              </a:rPr>
              <a:t>	</a:t>
            </a:r>
            <a:r>
              <a:rPr sz="1147" i="1" spc="-44" dirty="0">
                <a:latin typeface="Cambria"/>
                <a:cs typeface="Cambria"/>
              </a:rPr>
              <a:t>A</a:t>
            </a:r>
            <a:endParaRPr sz="1147">
              <a:latin typeface="Cambria"/>
              <a:cs typeface="Cambr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170916" y="5589462"/>
            <a:ext cx="131669" cy="113203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662" spc="-22" dirty="0">
                <a:latin typeface="Cambria"/>
                <a:cs typeface="Cambria"/>
              </a:rPr>
              <a:t>3,2</a:t>
            </a:r>
            <a:endParaRPr sz="662">
              <a:latin typeface="Cambria"/>
              <a:cs typeface="Cambr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072048" y="5788496"/>
            <a:ext cx="253253" cy="188468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33619">
              <a:spcBef>
                <a:spcPts val="93"/>
              </a:spcBef>
            </a:pPr>
            <a:r>
              <a:rPr sz="1721" i="1" spc="-26" baseline="19230" dirty="0">
                <a:latin typeface="Cambria"/>
                <a:cs typeface="Cambria"/>
              </a:rPr>
              <a:t>A</a:t>
            </a:r>
            <a:r>
              <a:rPr sz="662" spc="-18" dirty="0">
                <a:latin typeface="Cambria"/>
                <a:cs typeface="Cambria"/>
              </a:rPr>
              <a:t>3,3</a:t>
            </a:r>
            <a:endParaRPr sz="662">
              <a:latin typeface="Cambria"/>
              <a:cs typeface="Cambr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64859" y="5833021"/>
            <a:ext cx="79001" cy="18840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147" dirty="0">
                <a:latin typeface="Symbol"/>
                <a:cs typeface="Symbol"/>
              </a:rPr>
              <a:t></a:t>
            </a:r>
            <a:endParaRPr sz="1147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264859" y="5303279"/>
            <a:ext cx="79001" cy="18840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147" dirty="0">
                <a:latin typeface="Symbol"/>
                <a:cs typeface="Symbol"/>
              </a:rPr>
              <a:t></a:t>
            </a:r>
            <a:endParaRPr sz="1147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358265" y="5475293"/>
            <a:ext cx="2208679" cy="188468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44826">
              <a:spcBef>
                <a:spcPts val="93"/>
              </a:spcBef>
              <a:tabLst>
                <a:tab pos="754196" algn="l"/>
                <a:tab pos="1094873" algn="l"/>
                <a:tab pos="1374475" algn="l"/>
              </a:tabLst>
            </a:pPr>
            <a:r>
              <a:rPr sz="1147" i="1" dirty="0">
                <a:latin typeface="Cambria"/>
                <a:cs typeface="Cambria"/>
              </a:rPr>
              <a:t>A</a:t>
            </a:r>
            <a:r>
              <a:rPr sz="1147" i="1" spc="-75" dirty="0">
                <a:latin typeface="Cambria"/>
                <a:cs typeface="Cambria"/>
              </a:rPr>
              <a:t> </a:t>
            </a:r>
            <a:r>
              <a:rPr sz="1147" dirty="0">
                <a:latin typeface="Symbol"/>
                <a:cs typeface="Symbol"/>
              </a:rPr>
              <a:t></a:t>
            </a:r>
            <a:r>
              <a:rPr sz="1147" spc="-40" dirty="0">
                <a:latin typeface="Times New Roman"/>
                <a:cs typeface="Times New Roman"/>
              </a:rPr>
              <a:t> </a:t>
            </a:r>
            <a:r>
              <a:rPr sz="1721" baseline="12820" dirty="0">
                <a:latin typeface="Symbol"/>
                <a:cs typeface="Symbol"/>
              </a:rPr>
              <a:t></a:t>
            </a:r>
            <a:r>
              <a:rPr sz="1721" spc="112" baseline="12820" dirty="0">
                <a:latin typeface="Times New Roman"/>
                <a:cs typeface="Times New Roman"/>
              </a:rPr>
              <a:t>  </a:t>
            </a:r>
            <a:r>
              <a:rPr sz="1147" i="1" spc="-44" dirty="0">
                <a:latin typeface="Cambria"/>
                <a:cs typeface="Cambria"/>
              </a:rPr>
              <a:t>A</a:t>
            </a:r>
            <a:r>
              <a:rPr sz="1147" i="1" dirty="0">
                <a:latin typeface="Cambria"/>
                <a:cs typeface="Cambria"/>
              </a:rPr>
              <a:t>	</a:t>
            </a:r>
            <a:r>
              <a:rPr sz="1147" i="1" spc="-44" dirty="0">
                <a:latin typeface="Cambria"/>
                <a:cs typeface="Cambria"/>
              </a:rPr>
              <a:t>A</a:t>
            </a:r>
            <a:r>
              <a:rPr sz="1147" i="1" dirty="0">
                <a:latin typeface="Cambria"/>
                <a:cs typeface="Cambria"/>
              </a:rPr>
              <a:t>	</a:t>
            </a:r>
            <a:r>
              <a:rPr sz="1147" i="1" spc="-44" dirty="0">
                <a:latin typeface="Cambria"/>
                <a:cs typeface="Cambria"/>
              </a:rPr>
              <a:t>A</a:t>
            </a:r>
            <a:r>
              <a:rPr sz="1147" i="1" dirty="0">
                <a:latin typeface="Cambria"/>
                <a:cs typeface="Cambria"/>
              </a:rPr>
              <a:t>	</a:t>
            </a:r>
            <a:r>
              <a:rPr sz="1721" baseline="12820" dirty="0">
                <a:latin typeface="Symbol"/>
                <a:cs typeface="Symbol"/>
              </a:rPr>
              <a:t></a:t>
            </a:r>
            <a:r>
              <a:rPr sz="1721" spc="-172" baseline="12820" dirty="0">
                <a:latin typeface="Times New Roman"/>
                <a:cs typeface="Times New Roman"/>
              </a:rPr>
              <a:t> </a:t>
            </a:r>
            <a:r>
              <a:rPr sz="1147" dirty="0">
                <a:latin typeface="Symbol"/>
                <a:cs typeface="Symbol"/>
              </a:rPr>
              <a:t></a:t>
            </a:r>
            <a:r>
              <a:rPr sz="1147" spc="-49" dirty="0">
                <a:latin typeface="Times New Roman"/>
                <a:cs typeface="Times New Roman"/>
              </a:rPr>
              <a:t> </a:t>
            </a:r>
            <a:r>
              <a:rPr sz="1147" i="1" dirty="0">
                <a:latin typeface="Cambria"/>
                <a:cs typeface="Cambria"/>
              </a:rPr>
              <a:t>A</a:t>
            </a:r>
            <a:r>
              <a:rPr sz="993" i="1" baseline="44444" dirty="0">
                <a:latin typeface="Cambria"/>
                <a:cs typeface="Cambria"/>
              </a:rPr>
              <a:t>T</a:t>
            </a:r>
            <a:r>
              <a:rPr sz="993" i="1" spc="304" baseline="44444" dirty="0">
                <a:latin typeface="Cambria"/>
                <a:cs typeface="Cambria"/>
              </a:rPr>
              <a:t> </a:t>
            </a:r>
            <a:r>
              <a:rPr sz="1147" dirty="0">
                <a:latin typeface="Symbol"/>
                <a:cs typeface="Symbol"/>
              </a:rPr>
              <a:t></a:t>
            </a:r>
            <a:r>
              <a:rPr sz="1147" spc="-40" dirty="0">
                <a:latin typeface="Times New Roman"/>
                <a:cs typeface="Times New Roman"/>
              </a:rPr>
              <a:t> </a:t>
            </a:r>
            <a:r>
              <a:rPr sz="1721" baseline="12820" dirty="0">
                <a:latin typeface="Symbol"/>
                <a:cs typeface="Symbol"/>
              </a:rPr>
              <a:t></a:t>
            </a:r>
            <a:r>
              <a:rPr sz="1721" spc="649" baseline="12820" dirty="0">
                <a:latin typeface="Times New Roman"/>
                <a:cs typeface="Times New Roman"/>
              </a:rPr>
              <a:t> </a:t>
            </a:r>
            <a:r>
              <a:rPr sz="1147" i="1" spc="-44" dirty="0">
                <a:latin typeface="Cambria"/>
                <a:cs typeface="Cambria"/>
              </a:rPr>
              <a:t>A</a:t>
            </a:r>
            <a:endParaRPr sz="1147" dirty="0">
              <a:latin typeface="Cambria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264859" y="5583373"/>
            <a:ext cx="79001" cy="18840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147" dirty="0">
                <a:latin typeface="Symbol"/>
                <a:cs typeface="Symbol"/>
              </a:rPr>
              <a:t></a:t>
            </a:r>
            <a:endParaRPr sz="1147">
              <a:latin typeface="Symbol"/>
              <a:cs typeface="Symbo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264859" y="5735978"/>
            <a:ext cx="708772" cy="22995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lnSpc>
                <a:spcPts val="1138"/>
              </a:lnSpc>
              <a:spcBef>
                <a:spcPts val="93"/>
              </a:spcBef>
              <a:tabLst>
                <a:tab pos="499809" algn="l"/>
              </a:tabLst>
            </a:pPr>
            <a:r>
              <a:rPr sz="1721" baseline="4273" dirty="0">
                <a:latin typeface="Symbol"/>
                <a:cs typeface="Symbol"/>
              </a:rPr>
              <a:t></a:t>
            </a:r>
            <a:r>
              <a:rPr sz="1721" spc="662" baseline="4273" dirty="0">
                <a:latin typeface="Times New Roman"/>
                <a:cs typeface="Times New Roman"/>
              </a:rPr>
              <a:t> </a:t>
            </a:r>
            <a:r>
              <a:rPr sz="1147" i="1" spc="-44" dirty="0">
                <a:latin typeface="Cambria"/>
                <a:cs typeface="Cambria"/>
              </a:rPr>
              <a:t>A</a:t>
            </a:r>
            <a:r>
              <a:rPr sz="1147" i="1" dirty="0">
                <a:latin typeface="Cambria"/>
                <a:cs typeface="Cambria"/>
              </a:rPr>
              <a:t>	</a:t>
            </a:r>
            <a:r>
              <a:rPr sz="1147" i="1" spc="-44" dirty="0">
                <a:latin typeface="Cambria"/>
                <a:cs typeface="Cambria"/>
              </a:rPr>
              <a:t>A</a:t>
            </a:r>
            <a:endParaRPr sz="1147">
              <a:latin typeface="Cambria"/>
              <a:cs typeface="Cambria"/>
            </a:endParaRPr>
          </a:p>
          <a:p>
            <a:pPr marL="234215">
              <a:lnSpc>
                <a:spcPts val="556"/>
              </a:lnSpc>
              <a:tabLst>
                <a:tab pos="576573" algn="l"/>
              </a:tabLst>
            </a:pPr>
            <a:r>
              <a:rPr sz="662" spc="-22" dirty="0">
                <a:latin typeface="Cambria"/>
                <a:cs typeface="Cambria"/>
              </a:rPr>
              <a:t>1,3</a:t>
            </a:r>
            <a:r>
              <a:rPr sz="662" dirty="0">
                <a:latin typeface="Cambria"/>
                <a:cs typeface="Cambria"/>
              </a:rPr>
              <a:t>	</a:t>
            </a:r>
            <a:r>
              <a:rPr sz="662" spc="-22" dirty="0">
                <a:latin typeface="Cambria"/>
                <a:cs typeface="Cambria"/>
              </a:rPr>
              <a:t>2,3</a:t>
            </a:r>
            <a:endParaRPr sz="662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374037" y="5833021"/>
            <a:ext cx="79001" cy="18840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147" dirty="0">
                <a:latin typeface="Symbol"/>
                <a:cs typeface="Symbol"/>
              </a:rPr>
              <a:t></a:t>
            </a:r>
            <a:endParaRPr sz="1147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374037" y="5163233"/>
            <a:ext cx="79001" cy="601786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lnSpc>
                <a:spcPts val="1240"/>
              </a:lnSpc>
              <a:spcBef>
                <a:spcPts val="93"/>
              </a:spcBef>
            </a:pPr>
            <a:r>
              <a:rPr sz="1147" dirty="0">
                <a:latin typeface="Symbol"/>
                <a:cs typeface="Symbol"/>
              </a:rPr>
              <a:t></a:t>
            </a:r>
            <a:endParaRPr sz="1147">
              <a:latin typeface="Symbol"/>
              <a:cs typeface="Symbol"/>
            </a:endParaRPr>
          </a:p>
          <a:p>
            <a:pPr marL="11206">
              <a:lnSpc>
                <a:spcPts val="1103"/>
              </a:lnSpc>
            </a:pPr>
            <a:r>
              <a:rPr sz="1147" dirty="0">
                <a:latin typeface="Symbol"/>
                <a:cs typeface="Symbol"/>
              </a:rPr>
              <a:t></a:t>
            </a:r>
            <a:endParaRPr sz="1147">
              <a:latin typeface="Symbol"/>
              <a:cs typeface="Symbol"/>
            </a:endParaRPr>
          </a:p>
          <a:p>
            <a:pPr marL="11206">
              <a:lnSpc>
                <a:spcPts val="1103"/>
              </a:lnSpc>
            </a:pPr>
            <a:r>
              <a:rPr sz="1147" dirty="0">
                <a:latin typeface="Symbol"/>
                <a:cs typeface="Symbol"/>
              </a:rPr>
              <a:t></a:t>
            </a:r>
            <a:endParaRPr sz="1147">
              <a:latin typeface="Symbol"/>
              <a:cs typeface="Symbol"/>
            </a:endParaRPr>
          </a:p>
          <a:p>
            <a:pPr marL="11206">
              <a:lnSpc>
                <a:spcPts val="1240"/>
              </a:lnSpc>
            </a:pPr>
            <a:r>
              <a:rPr sz="1147" dirty="0">
                <a:latin typeface="Symbol"/>
                <a:cs typeface="Symbol"/>
              </a:rPr>
              <a:t></a:t>
            </a:r>
            <a:endParaRPr sz="1147"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374037" y="5723420"/>
            <a:ext cx="79001" cy="188404"/>
          </a:xfrm>
          <a:prstGeom prst="rect">
            <a:avLst/>
          </a:prstGeom>
        </p:spPr>
        <p:txBody>
          <a:bodyPr vert="horz" wrap="square" lIns="0" tIns="11766" rIns="0" bIns="0" rtlCol="0">
            <a:spAutoFit/>
          </a:bodyPr>
          <a:lstStyle/>
          <a:p>
            <a:pPr marL="11206">
              <a:spcBef>
                <a:spcPts val="93"/>
              </a:spcBef>
            </a:pPr>
            <a:r>
              <a:rPr sz="1147" dirty="0">
                <a:latin typeface="Symbol"/>
                <a:cs typeface="Symbol"/>
              </a:rPr>
              <a:t></a:t>
            </a:r>
            <a:endParaRPr sz="1147">
              <a:latin typeface="Symbol"/>
              <a:cs typeface="Symbo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083923" y="5325898"/>
            <a:ext cx="129988" cy="112071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662" spc="-22" dirty="0">
                <a:latin typeface="Cambria"/>
                <a:cs typeface="Cambria"/>
              </a:rPr>
              <a:t>1,1</a:t>
            </a:r>
            <a:endParaRPr sz="662">
              <a:latin typeface="Cambria"/>
              <a:cs typeface="Cambr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345822" y="5213532"/>
            <a:ext cx="107576" cy="184437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103" i="1" spc="18" dirty="0">
                <a:latin typeface="Cambria"/>
                <a:cs typeface="Cambria"/>
              </a:rPr>
              <a:t>A</a:t>
            </a:r>
            <a:endParaRPr sz="1103">
              <a:latin typeface="Cambria"/>
              <a:cs typeface="Cambr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419260" y="5325898"/>
            <a:ext cx="132229" cy="112071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662" spc="-22" dirty="0">
                <a:latin typeface="Cambria"/>
                <a:cs typeface="Cambria"/>
              </a:rPr>
              <a:t>1,2</a:t>
            </a:r>
            <a:endParaRPr sz="662">
              <a:latin typeface="Cambria"/>
              <a:cs typeface="Cambr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085797" y="5582464"/>
            <a:ext cx="128307" cy="112071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662" spc="-22" dirty="0">
                <a:latin typeface="Cambria"/>
                <a:cs typeface="Cambria"/>
              </a:rPr>
              <a:t>2,1</a:t>
            </a:r>
            <a:endParaRPr sz="662">
              <a:latin typeface="Cambria"/>
              <a:cs typeface="Cambr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421133" y="5582464"/>
            <a:ext cx="129988" cy="112071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662" spc="-22" dirty="0">
                <a:latin typeface="Cambria"/>
                <a:cs typeface="Cambria"/>
              </a:rPr>
              <a:t>2,2</a:t>
            </a:r>
            <a:endParaRPr sz="662">
              <a:latin typeface="Cambria"/>
              <a:cs typeface="Cambr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841576" y="5162969"/>
            <a:ext cx="298637" cy="184500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33619">
              <a:spcBef>
                <a:spcPts val="115"/>
              </a:spcBef>
            </a:pPr>
            <a:r>
              <a:rPr sz="1103" dirty="0">
                <a:latin typeface="Symbol"/>
                <a:cs typeface="Symbol"/>
              </a:rPr>
              <a:t></a:t>
            </a:r>
            <a:r>
              <a:rPr sz="1103" spc="84" dirty="0">
                <a:latin typeface="Times New Roman"/>
                <a:cs typeface="Times New Roman"/>
              </a:rPr>
              <a:t>  </a:t>
            </a:r>
            <a:r>
              <a:rPr sz="1655" i="1" spc="-66" baseline="-20000" dirty="0">
                <a:latin typeface="Cambria"/>
                <a:cs typeface="Cambria"/>
              </a:rPr>
              <a:t>A</a:t>
            </a:r>
            <a:endParaRPr sz="1655" baseline="-20000">
              <a:latin typeface="Cambria"/>
              <a:cs typeface="Cambri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863988" y="5822176"/>
            <a:ext cx="77881" cy="184437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103" spc="9" dirty="0">
                <a:latin typeface="Symbol"/>
                <a:cs typeface="Symbol"/>
              </a:rPr>
              <a:t></a:t>
            </a:r>
            <a:endParaRPr sz="1103">
              <a:latin typeface="Symbol"/>
              <a:cs typeface="Symbo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863988" y="5300802"/>
            <a:ext cx="77881" cy="184437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103" spc="9" dirty="0">
                <a:latin typeface="Symbol"/>
                <a:cs typeface="Symbol"/>
              </a:rPr>
              <a:t></a:t>
            </a:r>
            <a:endParaRPr sz="1103">
              <a:latin typeface="Symbol"/>
              <a:cs typeface="Symbo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613056" y="5470100"/>
            <a:ext cx="862293" cy="184500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44826">
              <a:spcBef>
                <a:spcPts val="115"/>
              </a:spcBef>
              <a:tabLst>
                <a:tab pos="743549" algn="l"/>
              </a:tabLst>
            </a:pPr>
            <a:r>
              <a:rPr sz="1103" i="1" dirty="0">
                <a:latin typeface="Cambria"/>
                <a:cs typeface="Cambria"/>
              </a:rPr>
              <a:t>A</a:t>
            </a:r>
            <a:r>
              <a:rPr sz="1103" i="1" spc="-62" dirty="0">
                <a:latin typeface="Cambria"/>
                <a:cs typeface="Cambria"/>
              </a:rPr>
              <a:t> </a:t>
            </a:r>
            <a:r>
              <a:rPr sz="1103" dirty="0">
                <a:latin typeface="Symbol"/>
                <a:cs typeface="Symbol"/>
              </a:rPr>
              <a:t></a:t>
            </a:r>
            <a:r>
              <a:rPr sz="1103" spc="-26" dirty="0">
                <a:latin typeface="Times New Roman"/>
                <a:cs typeface="Times New Roman"/>
              </a:rPr>
              <a:t> </a:t>
            </a:r>
            <a:r>
              <a:rPr sz="1655" baseline="13333" dirty="0">
                <a:latin typeface="Symbol"/>
                <a:cs typeface="Symbol"/>
              </a:rPr>
              <a:t></a:t>
            </a:r>
            <a:r>
              <a:rPr sz="1655" spc="139" baseline="13333" dirty="0">
                <a:latin typeface="Times New Roman"/>
                <a:cs typeface="Times New Roman"/>
              </a:rPr>
              <a:t>  </a:t>
            </a:r>
            <a:r>
              <a:rPr sz="1103" i="1" spc="-44" dirty="0">
                <a:latin typeface="Cambria"/>
                <a:cs typeface="Cambria"/>
              </a:rPr>
              <a:t>A</a:t>
            </a:r>
            <a:r>
              <a:rPr sz="1103" i="1" dirty="0">
                <a:latin typeface="Cambria"/>
                <a:cs typeface="Cambria"/>
              </a:rPr>
              <a:t>	</a:t>
            </a:r>
            <a:r>
              <a:rPr sz="1103" i="1" spc="-44" dirty="0">
                <a:latin typeface="Cambria"/>
                <a:cs typeface="Cambria"/>
              </a:rPr>
              <a:t>A</a:t>
            </a:r>
            <a:endParaRPr sz="1103">
              <a:latin typeface="Cambria"/>
              <a:cs typeface="Cambri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863988" y="5576471"/>
            <a:ext cx="77881" cy="184437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103" spc="9" dirty="0">
                <a:latin typeface="Symbol"/>
                <a:cs typeface="Symbol"/>
              </a:rPr>
              <a:t></a:t>
            </a:r>
            <a:endParaRPr sz="1103">
              <a:latin typeface="Symbol"/>
              <a:cs typeface="Symbo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863988" y="5726666"/>
            <a:ext cx="698687" cy="232783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lnSpc>
                <a:spcPts val="1085"/>
              </a:lnSpc>
              <a:spcBef>
                <a:spcPts val="115"/>
              </a:spcBef>
              <a:tabLst>
                <a:tab pos="492525" algn="l"/>
              </a:tabLst>
            </a:pPr>
            <a:r>
              <a:rPr sz="1655" baseline="4444" dirty="0">
                <a:latin typeface="Symbol"/>
                <a:cs typeface="Symbol"/>
              </a:rPr>
              <a:t></a:t>
            </a:r>
            <a:r>
              <a:rPr sz="1655" spc="125" baseline="4444" dirty="0">
                <a:latin typeface="Times New Roman"/>
                <a:cs typeface="Times New Roman"/>
              </a:rPr>
              <a:t>  </a:t>
            </a:r>
            <a:r>
              <a:rPr sz="1103" i="1" spc="-44" dirty="0">
                <a:latin typeface="Cambria"/>
                <a:cs typeface="Cambria"/>
              </a:rPr>
              <a:t>A</a:t>
            </a:r>
            <a:r>
              <a:rPr sz="1103" i="1" dirty="0">
                <a:latin typeface="Cambria"/>
                <a:cs typeface="Cambria"/>
              </a:rPr>
              <a:t>	</a:t>
            </a:r>
            <a:r>
              <a:rPr sz="1103" i="1" spc="-44" dirty="0">
                <a:latin typeface="Cambria"/>
                <a:cs typeface="Cambria"/>
              </a:rPr>
              <a:t>A</a:t>
            </a:r>
            <a:endParaRPr sz="1103">
              <a:latin typeface="Cambria"/>
              <a:cs typeface="Cambria"/>
            </a:endParaRPr>
          </a:p>
          <a:p>
            <a:pPr marL="232534">
              <a:lnSpc>
                <a:spcPts val="556"/>
              </a:lnSpc>
              <a:tabLst>
                <a:tab pos="568169" algn="l"/>
              </a:tabLst>
            </a:pPr>
            <a:r>
              <a:rPr sz="662" spc="-22" dirty="0">
                <a:latin typeface="Cambria"/>
                <a:cs typeface="Cambria"/>
              </a:rPr>
              <a:t>3,1</a:t>
            </a:r>
            <a:r>
              <a:rPr sz="662" dirty="0">
                <a:latin typeface="Cambria"/>
                <a:cs typeface="Cambria"/>
              </a:rPr>
              <a:t>	</a:t>
            </a:r>
            <a:r>
              <a:rPr sz="662" spc="-22" dirty="0">
                <a:latin typeface="Cambria"/>
                <a:cs typeface="Cambria"/>
              </a:rPr>
              <a:t>3,2</a:t>
            </a:r>
            <a:endParaRPr sz="662">
              <a:latin typeface="Cambria"/>
              <a:cs typeface="Cambri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832154" y="5162968"/>
            <a:ext cx="77881" cy="184437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103" spc="9" dirty="0">
                <a:latin typeface="Symbol"/>
                <a:cs typeface="Symbol"/>
              </a:rPr>
              <a:t></a:t>
            </a:r>
            <a:endParaRPr sz="1103">
              <a:latin typeface="Symbol"/>
              <a:cs typeface="Symbo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832154" y="5822176"/>
            <a:ext cx="77881" cy="184437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103" spc="9" dirty="0">
                <a:latin typeface="Symbol"/>
                <a:cs typeface="Symbol"/>
              </a:rPr>
              <a:t></a:t>
            </a:r>
            <a:endParaRPr sz="1103">
              <a:latin typeface="Symbol"/>
              <a:cs typeface="Symbo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832154" y="5300802"/>
            <a:ext cx="77881" cy="184437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103" spc="9" dirty="0">
                <a:latin typeface="Symbol"/>
                <a:cs typeface="Symbol"/>
              </a:rPr>
              <a:t></a:t>
            </a:r>
            <a:endParaRPr sz="1103">
              <a:latin typeface="Symbol"/>
              <a:cs typeface="Symbo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832154" y="5576471"/>
            <a:ext cx="77881" cy="184437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103" spc="9" dirty="0">
                <a:latin typeface="Symbol"/>
                <a:cs typeface="Symbol"/>
              </a:rPr>
              <a:t></a:t>
            </a:r>
            <a:endParaRPr sz="1103">
              <a:latin typeface="Symbol"/>
              <a:cs typeface="Symbo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832154" y="5714306"/>
            <a:ext cx="77881" cy="184437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103" spc="9" dirty="0">
                <a:latin typeface="Symbol"/>
                <a:cs typeface="Symbol"/>
              </a:rPr>
              <a:t></a:t>
            </a:r>
            <a:endParaRPr sz="1103">
              <a:latin typeface="Symbol"/>
              <a:cs typeface="Symbo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587130" y="5325898"/>
            <a:ext cx="129988" cy="112071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662" spc="-22" dirty="0">
                <a:latin typeface="Cambria"/>
                <a:cs typeface="Cambria"/>
              </a:rPr>
              <a:t>1,1</a:t>
            </a:r>
            <a:endParaRPr sz="662">
              <a:latin typeface="Cambria"/>
              <a:cs typeface="Cambri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924339" y="5325898"/>
            <a:ext cx="128307" cy="112071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662" spc="-22" dirty="0">
                <a:latin typeface="Cambria"/>
                <a:cs typeface="Cambria"/>
              </a:rPr>
              <a:t>2,1</a:t>
            </a:r>
            <a:endParaRPr sz="662">
              <a:latin typeface="Cambria"/>
              <a:cs typeface="Cambri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849029" y="5213532"/>
            <a:ext cx="442632" cy="184437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  <a:tabLst>
                <a:tab pos="346280" algn="l"/>
              </a:tabLst>
            </a:pPr>
            <a:r>
              <a:rPr sz="1103" i="1" spc="-44" dirty="0">
                <a:latin typeface="Cambria"/>
                <a:cs typeface="Cambria"/>
              </a:rPr>
              <a:t>A</a:t>
            </a:r>
            <a:r>
              <a:rPr sz="1103" i="1" dirty="0">
                <a:latin typeface="Cambria"/>
                <a:cs typeface="Cambria"/>
              </a:rPr>
              <a:t>	</a:t>
            </a:r>
            <a:r>
              <a:rPr sz="1103" i="1" spc="-44" dirty="0">
                <a:latin typeface="Cambria"/>
                <a:cs typeface="Cambria"/>
              </a:rPr>
              <a:t>A</a:t>
            </a:r>
            <a:endParaRPr sz="1103">
              <a:latin typeface="Cambria"/>
              <a:cs typeface="Cambri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9259675" y="5325898"/>
            <a:ext cx="128307" cy="112071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662" spc="-22" dirty="0">
                <a:latin typeface="Cambria"/>
                <a:cs typeface="Cambria"/>
              </a:rPr>
              <a:t>3,1</a:t>
            </a:r>
            <a:endParaRPr sz="662">
              <a:latin typeface="Cambria"/>
              <a:cs typeface="Cambri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587130" y="5582464"/>
            <a:ext cx="132229" cy="112071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662" spc="-22" dirty="0">
                <a:latin typeface="Cambria"/>
                <a:cs typeface="Cambria"/>
              </a:rPr>
              <a:t>1,2</a:t>
            </a:r>
            <a:endParaRPr sz="662">
              <a:latin typeface="Cambria"/>
              <a:cs typeface="Cambri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8924338" y="5582464"/>
            <a:ext cx="129988" cy="112071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662" spc="-22" dirty="0">
                <a:latin typeface="Cambria"/>
                <a:cs typeface="Cambria"/>
              </a:rPr>
              <a:t>2,2</a:t>
            </a:r>
            <a:endParaRPr sz="662">
              <a:latin typeface="Cambria"/>
              <a:cs typeface="Cambri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9259675" y="5582464"/>
            <a:ext cx="129988" cy="112071"/>
          </a:xfrm>
          <a:prstGeom prst="rect">
            <a:avLst/>
          </a:prstGeom>
        </p:spPr>
        <p:txBody>
          <a:bodyPr vert="horz" wrap="square" lIns="0" tIns="10085" rIns="0" bIns="0" rtlCol="0">
            <a:spAutoFit/>
          </a:bodyPr>
          <a:lstStyle/>
          <a:p>
            <a:pPr marL="11206">
              <a:spcBef>
                <a:spcPts val="79"/>
              </a:spcBef>
            </a:pPr>
            <a:r>
              <a:rPr sz="662" spc="-22" dirty="0">
                <a:latin typeface="Cambria"/>
                <a:cs typeface="Cambria"/>
              </a:rPr>
              <a:t>3,2</a:t>
            </a:r>
            <a:endParaRPr sz="662">
              <a:latin typeface="Cambria"/>
              <a:cs typeface="Cambri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8344782" y="5169711"/>
            <a:ext cx="298637" cy="184500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33619">
              <a:spcBef>
                <a:spcPts val="115"/>
              </a:spcBef>
            </a:pPr>
            <a:r>
              <a:rPr sz="1103" dirty="0">
                <a:latin typeface="Symbol"/>
                <a:cs typeface="Symbol"/>
              </a:rPr>
              <a:t></a:t>
            </a:r>
            <a:r>
              <a:rPr sz="1103" spc="84" dirty="0">
                <a:latin typeface="Times New Roman"/>
                <a:cs typeface="Times New Roman"/>
              </a:rPr>
              <a:t>  </a:t>
            </a:r>
            <a:r>
              <a:rPr sz="1655" i="1" spc="-66" baseline="-17777" dirty="0">
                <a:latin typeface="Cambria"/>
                <a:cs typeface="Cambria"/>
              </a:rPr>
              <a:t>A</a:t>
            </a:r>
            <a:endParaRPr sz="1655" baseline="-17777">
              <a:latin typeface="Cambria"/>
              <a:cs typeface="Cambri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8367194" y="5815434"/>
            <a:ext cx="77881" cy="184437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103" spc="9" dirty="0">
                <a:latin typeface="Symbol"/>
                <a:cs typeface="Symbol"/>
              </a:rPr>
              <a:t></a:t>
            </a:r>
            <a:endParaRPr sz="1103">
              <a:latin typeface="Symbol"/>
              <a:cs typeface="Symbo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367194" y="5307544"/>
            <a:ext cx="77881" cy="184437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103" spc="9" dirty="0">
                <a:latin typeface="Symbol"/>
                <a:cs typeface="Symbol"/>
              </a:rPr>
              <a:t></a:t>
            </a:r>
            <a:endParaRPr sz="1103">
              <a:latin typeface="Symbol"/>
              <a:cs typeface="Symbo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798536" y="5470100"/>
            <a:ext cx="1515596" cy="184500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44826">
              <a:spcBef>
                <a:spcPts val="115"/>
              </a:spcBef>
              <a:tabLst>
                <a:tab pos="1061254" algn="l"/>
                <a:tab pos="1396888" algn="l"/>
              </a:tabLst>
            </a:pPr>
            <a:r>
              <a:rPr sz="1655" baseline="13333" dirty="0">
                <a:latin typeface="Symbol"/>
                <a:cs typeface="Symbol"/>
              </a:rPr>
              <a:t></a:t>
            </a:r>
            <a:r>
              <a:rPr sz="1655" spc="-158" baseline="13333" dirty="0">
                <a:latin typeface="Times New Roman"/>
                <a:cs typeface="Times New Roman"/>
              </a:rPr>
              <a:t> </a:t>
            </a:r>
            <a:r>
              <a:rPr sz="1103" dirty="0">
                <a:latin typeface="Symbol"/>
                <a:cs typeface="Symbol"/>
              </a:rPr>
              <a:t></a:t>
            </a:r>
            <a:r>
              <a:rPr sz="1103" spc="-22" dirty="0">
                <a:latin typeface="Times New Roman"/>
                <a:cs typeface="Times New Roman"/>
              </a:rPr>
              <a:t> </a:t>
            </a:r>
            <a:r>
              <a:rPr sz="1103" i="1" dirty="0">
                <a:latin typeface="Cambria"/>
                <a:cs typeface="Cambria"/>
              </a:rPr>
              <a:t>A</a:t>
            </a:r>
            <a:r>
              <a:rPr sz="993" i="1" baseline="40740" dirty="0">
                <a:latin typeface="Cambria"/>
                <a:cs typeface="Cambria"/>
              </a:rPr>
              <a:t>T</a:t>
            </a:r>
            <a:r>
              <a:rPr sz="993" i="1" spc="311" baseline="40740" dirty="0">
                <a:latin typeface="Cambria"/>
                <a:cs typeface="Cambria"/>
              </a:rPr>
              <a:t> </a:t>
            </a:r>
            <a:r>
              <a:rPr sz="1103" dirty="0">
                <a:latin typeface="Symbol"/>
                <a:cs typeface="Symbol"/>
              </a:rPr>
              <a:t></a:t>
            </a:r>
            <a:r>
              <a:rPr sz="1103" spc="-22" dirty="0">
                <a:latin typeface="Times New Roman"/>
                <a:cs typeface="Times New Roman"/>
              </a:rPr>
              <a:t> </a:t>
            </a:r>
            <a:r>
              <a:rPr sz="1655" baseline="8888" dirty="0">
                <a:latin typeface="Symbol"/>
                <a:cs typeface="Symbol"/>
              </a:rPr>
              <a:t></a:t>
            </a:r>
            <a:r>
              <a:rPr sz="1655" spc="132" baseline="8888" dirty="0">
                <a:latin typeface="Times New Roman"/>
                <a:cs typeface="Times New Roman"/>
              </a:rPr>
              <a:t>  </a:t>
            </a:r>
            <a:r>
              <a:rPr sz="1103" i="1" spc="-44" dirty="0">
                <a:latin typeface="Cambria"/>
                <a:cs typeface="Cambria"/>
              </a:rPr>
              <a:t>A</a:t>
            </a:r>
            <a:r>
              <a:rPr sz="1103" i="1" dirty="0">
                <a:latin typeface="Cambria"/>
                <a:cs typeface="Cambria"/>
              </a:rPr>
              <a:t>	</a:t>
            </a:r>
            <a:r>
              <a:rPr sz="1103" i="1" spc="-44" dirty="0">
                <a:latin typeface="Cambria"/>
                <a:cs typeface="Cambria"/>
              </a:rPr>
              <a:t>A</a:t>
            </a:r>
            <a:r>
              <a:rPr sz="1103" i="1" dirty="0">
                <a:latin typeface="Cambria"/>
                <a:cs typeface="Cambria"/>
              </a:rPr>
              <a:t>	</a:t>
            </a:r>
            <a:r>
              <a:rPr sz="1103" i="1" spc="-44" dirty="0">
                <a:latin typeface="Cambria"/>
                <a:cs typeface="Cambria"/>
              </a:rPr>
              <a:t>A</a:t>
            </a:r>
            <a:endParaRPr sz="1103">
              <a:latin typeface="Cambria"/>
              <a:cs typeface="Cambri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8367194" y="5583213"/>
            <a:ext cx="77881" cy="184437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103" spc="9" dirty="0">
                <a:latin typeface="Symbol"/>
                <a:cs typeface="Symbol"/>
              </a:rPr>
              <a:t></a:t>
            </a:r>
            <a:endParaRPr sz="1103">
              <a:latin typeface="Symbol"/>
              <a:cs typeface="Symbo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8367194" y="5721048"/>
            <a:ext cx="77881" cy="184437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103" spc="9" dirty="0">
                <a:latin typeface="Symbol"/>
                <a:cs typeface="Symbol"/>
              </a:rPr>
              <a:t></a:t>
            </a:r>
            <a:endParaRPr sz="1103">
              <a:latin typeface="Symbol"/>
              <a:cs typeface="Symbo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9459754" y="5815434"/>
            <a:ext cx="77881" cy="184437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103" spc="9" dirty="0">
                <a:latin typeface="Symbol"/>
                <a:cs typeface="Symbol"/>
              </a:rPr>
              <a:t></a:t>
            </a:r>
            <a:endParaRPr sz="1103">
              <a:latin typeface="Symbol"/>
              <a:cs typeface="Symbo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9459754" y="5169710"/>
            <a:ext cx="77881" cy="604615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lnSpc>
                <a:spcPts val="1204"/>
              </a:lnSpc>
              <a:spcBef>
                <a:spcPts val="115"/>
              </a:spcBef>
            </a:pPr>
            <a:r>
              <a:rPr sz="1103" spc="9" dirty="0">
                <a:latin typeface="Symbol"/>
                <a:cs typeface="Symbol"/>
              </a:rPr>
              <a:t></a:t>
            </a:r>
            <a:endParaRPr sz="1103">
              <a:latin typeface="Symbol"/>
              <a:cs typeface="Symbol"/>
            </a:endParaRPr>
          </a:p>
          <a:p>
            <a:pPr marL="11206">
              <a:lnSpc>
                <a:spcPts val="1085"/>
              </a:lnSpc>
            </a:pPr>
            <a:r>
              <a:rPr sz="1103" spc="9" dirty="0">
                <a:latin typeface="Symbol"/>
                <a:cs typeface="Symbol"/>
              </a:rPr>
              <a:t></a:t>
            </a:r>
            <a:endParaRPr sz="1103">
              <a:latin typeface="Symbol"/>
              <a:cs typeface="Symbol"/>
            </a:endParaRPr>
          </a:p>
          <a:p>
            <a:pPr marL="11206">
              <a:lnSpc>
                <a:spcPts val="1085"/>
              </a:lnSpc>
            </a:pPr>
            <a:r>
              <a:rPr sz="1103" spc="9" dirty="0">
                <a:latin typeface="Symbol"/>
                <a:cs typeface="Symbol"/>
              </a:rPr>
              <a:t></a:t>
            </a:r>
            <a:endParaRPr sz="1103">
              <a:latin typeface="Symbol"/>
              <a:cs typeface="Symbol"/>
            </a:endParaRPr>
          </a:p>
          <a:p>
            <a:pPr marL="11206">
              <a:lnSpc>
                <a:spcPts val="1204"/>
              </a:lnSpc>
            </a:pPr>
            <a:r>
              <a:rPr sz="1103" spc="9" dirty="0">
                <a:latin typeface="Symbol"/>
                <a:cs typeface="Symbol"/>
              </a:rPr>
              <a:t></a:t>
            </a:r>
            <a:endParaRPr sz="1103">
              <a:latin typeface="Symbol"/>
              <a:cs typeface="Symbol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9459754" y="5721048"/>
            <a:ext cx="77881" cy="184437"/>
          </a:xfrm>
          <a:prstGeom prst="rect">
            <a:avLst/>
          </a:prstGeom>
        </p:spPr>
        <p:txBody>
          <a:bodyPr vert="horz" wrap="square" lIns="0" tIns="14568" rIns="0" bIns="0" rtlCol="0">
            <a:spAutoFit/>
          </a:bodyPr>
          <a:lstStyle/>
          <a:p>
            <a:pPr marL="11206">
              <a:spcBef>
                <a:spcPts val="115"/>
              </a:spcBef>
            </a:pPr>
            <a:r>
              <a:rPr sz="1103" spc="9" dirty="0">
                <a:latin typeface="Symbol"/>
                <a:cs typeface="Symbol"/>
              </a:rPr>
              <a:t></a:t>
            </a:r>
            <a:endParaRPr sz="1103">
              <a:latin typeface="Symbol"/>
              <a:cs typeface="Symbol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6622365" y="4926055"/>
            <a:ext cx="942415" cy="769284"/>
            <a:chOff x="5625747" y="5582862"/>
            <a:chExt cx="1068070" cy="871855"/>
          </a:xfrm>
        </p:grpSpPr>
        <p:sp>
          <p:nvSpPr>
            <p:cNvPr id="73" name="object 73"/>
            <p:cNvSpPr/>
            <p:nvPr/>
          </p:nvSpPr>
          <p:spPr>
            <a:xfrm>
              <a:off x="5858087" y="5845386"/>
              <a:ext cx="829310" cy="603250"/>
            </a:xfrm>
            <a:custGeom>
              <a:avLst/>
              <a:gdLst/>
              <a:ahLst/>
              <a:cxnLst/>
              <a:rect l="l" t="t" r="r" b="b"/>
              <a:pathLst>
                <a:path w="829309" h="603250">
                  <a:moveTo>
                    <a:pt x="0" y="0"/>
                  </a:moveTo>
                  <a:lnTo>
                    <a:pt x="828886" y="602826"/>
                  </a:lnTo>
                </a:path>
              </a:pathLst>
            </a:custGeom>
            <a:ln w="1255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4" name="object 74"/>
            <p:cNvSpPr/>
            <p:nvPr/>
          </p:nvSpPr>
          <p:spPr>
            <a:xfrm>
              <a:off x="5626059" y="5582862"/>
              <a:ext cx="458470" cy="330200"/>
            </a:xfrm>
            <a:custGeom>
              <a:avLst/>
              <a:gdLst/>
              <a:ahLst/>
              <a:cxnLst/>
              <a:rect l="l" t="t" r="r" b="b"/>
              <a:pathLst>
                <a:path w="458470" h="330200">
                  <a:moveTo>
                    <a:pt x="447982" y="30585"/>
                  </a:moveTo>
                  <a:lnTo>
                    <a:pt x="446077" y="30585"/>
                  </a:lnTo>
                  <a:lnTo>
                    <a:pt x="446500" y="43136"/>
                  </a:lnTo>
                  <a:lnTo>
                    <a:pt x="424617" y="43873"/>
                  </a:lnTo>
                  <a:lnTo>
                    <a:pt x="390754" y="66655"/>
                  </a:lnTo>
                  <a:lnTo>
                    <a:pt x="389991" y="70558"/>
                  </a:lnTo>
                  <a:lnTo>
                    <a:pt x="393863" y="76313"/>
                  </a:lnTo>
                  <a:lnTo>
                    <a:pt x="397765" y="77076"/>
                  </a:lnTo>
                  <a:lnTo>
                    <a:pt x="458129" y="36461"/>
                  </a:lnTo>
                  <a:lnTo>
                    <a:pt x="447982" y="30585"/>
                  </a:lnTo>
                  <a:close/>
                </a:path>
                <a:path w="458470" h="330200">
                  <a:moveTo>
                    <a:pt x="424194" y="31321"/>
                  </a:moveTo>
                  <a:lnTo>
                    <a:pt x="411648" y="31743"/>
                  </a:lnTo>
                  <a:lnTo>
                    <a:pt x="395518" y="33370"/>
                  </a:lnTo>
                  <a:lnTo>
                    <a:pt x="396789" y="45864"/>
                  </a:lnTo>
                  <a:lnTo>
                    <a:pt x="412071" y="44295"/>
                  </a:lnTo>
                  <a:lnTo>
                    <a:pt x="424617" y="43873"/>
                  </a:lnTo>
                  <a:lnTo>
                    <a:pt x="434446" y="37259"/>
                  </a:lnTo>
                  <a:lnTo>
                    <a:pt x="424194" y="31321"/>
                  </a:lnTo>
                  <a:close/>
                </a:path>
                <a:path w="458470" h="330200">
                  <a:moveTo>
                    <a:pt x="434446" y="37259"/>
                  </a:moveTo>
                  <a:lnTo>
                    <a:pt x="424617" y="43873"/>
                  </a:lnTo>
                  <a:lnTo>
                    <a:pt x="446500" y="43136"/>
                  </a:lnTo>
                  <a:lnTo>
                    <a:pt x="446471" y="42294"/>
                  </a:lnTo>
                  <a:lnTo>
                    <a:pt x="443141" y="42294"/>
                  </a:lnTo>
                  <a:lnTo>
                    <a:pt x="434446" y="37259"/>
                  </a:lnTo>
                  <a:close/>
                </a:path>
                <a:path w="458470" h="330200">
                  <a:moveTo>
                    <a:pt x="442782" y="31650"/>
                  </a:moveTo>
                  <a:lnTo>
                    <a:pt x="434446" y="37259"/>
                  </a:lnTo>
                  <a:lnTo>
                    <a:pt x="443141" y="42294"/>
                  </a:lnTo>
                  <a:lnTo>
                    <a:pt x="442782" y="31650"/>
                  </a:lnTo>
                  <a:close/>
                </a:path>
                <a:path w="458470" h="330200">
                  <a:moveTo>
                    <a:pt x="446113" y="31650"/>
                  </a:moveTo>
                  <a:lnTo>
                    <a:pt x="442782" y="31650"/>
                  </a:lnTo>
                  <a:lnTo>
                    <a:pt x="443141" y="42294"/>
                  </a:lnTo>
                  <a:lnTo>
                    <a:pt x="446471" y="42294"/>
                  </a:lnTo>
                  <a:lnTo>
                    <a:pt x="446113" y="31650"/>
                  </a:lnTo>
                  <a:close/>
                </a:path>
                <a:path w="458470" h="330200">
                  <a:moveTo>
                    <a:pt x="446077" y="30585"/>
                  </a:moveTo>
                  <a:lnTo>
                    <a:pt x="424194" y="31321"/>
                  </a:lnTo>
                  <a:lnTo>
                    <a:pt x="434446" y="37259"/>
                  </a:lnTo>
                  <a:lnTo>
                    <a:pt x="442782" y="31650"/>
                  </a:lnTo>
                  <a:lnTo>
                    <a:pt x="446113" y="31650"/>
                  </a:lnTo>
                  <a:lnTo>
                    <a:pt x="446077" y="30585"/>
                  </a:lnTo>
                  <a:close/>
                </a:path>
                <a:path w="458470" h="330200">
                  <a:moveTo>
                    <a:pt x="395170" y="0"/>
                  </a:moveTo>
                  <a:lnTo>
                    <a:pt x="391328" y="1023"/>
                  </a:lnTo>
                  <a:lnTo>
                    <a:pt x="387852" y="7025"/>
                  </a:lnTo>
                  <a:lnTo>
                    <a:pt x="388876" y="10867"/>
                  </a:lnTo>
                  <a:lnTo>
                    <a:pt x="424194" y="31321"/>
                  </a:lnTo>
                  <a:lnTo>
                    <a:pt x="446077" y="30585"/>
                  </a:lnTo>
                  <a:lnTo>
                    <a:pt x="447982" y="30585"/>
                  </a:lnTo>
                  <a:lnTo>
                    <a:pt x="395170" y="0"/>
                  </a:lnTo>
                  <a:close/>
                </a:path>
                <a:path w="458470" h="330200">
                  <a:moveTo>
                    <a:pt x="357686" y="37807"/>
                  </a:moveTo>
                  <a:lnTo>
                    <a:pt x="322579" y="43825"/>
                  </a:lnTo>
                  <a:lnTo>
                    <a:pt x="307952" y="47378"/>
                  </a:lnTo>
                  <a:lnTo>
                    <a:pt x="310929" y="59579"/>
                  </a:lnTo>
                  <a:lnTo>
                    <a:pt x="324702" y="56203"/>
                  </a:lnTo>
                  <a:lnTo>
                    <a:pt x="359808" y="50185"/>
                  </a:lnTo>
                  <a:lnTo>
                    <a:pt x="357686" y="37807"/>
                  </a:lnTo>
                  <a:close/>
                </a:path>
                <a:path w="458470" h="330200">
                  <a:moveTo>
                    <a:pt x="271103" y="57087"/>
                  </a:moveTo>
                  <a:lnTo>
                    <a:pt x="240659" y="66864"/>
                  </a:lnTo>
                  <a:lnTo>
                    <a:pt x="223296" y="73877"/>
                  </a:lnTo>
                  <a:lnTo>
                    <a:pt x="228011" y="85517"/>
                  </a:lnTo>
                  <a:lnTo>
                    <a:pt x="244500" y="78821"/>
                  </a:lnTo>
                  <a:lnTo>
                    <a:pt x="274942" y="69044"/>
                  </a:lnTo>
                  <a:lnTo>
                    <a:pt x="271103" y="57087"/>
                  </a:lnTo>
                  <a:close/>
                </a:path>
                <a:path w="458470" h="330200">
                  <a:moveTo>
                    <a:pt x="188432" y="89334"/>
                  </a:moveTo>
                  <a:lnTo>
                    <a:pt x="167695" y="99672"/>
                  </a:lnTo>
                  <a:lnTo>
                    <a:pt x="144096" y="113945"/>
                  </a:lnTo>
                  <a:lnTo>
                    <a:pt x="150604" y="124687"/>
                  </a:lnTo>
                  <a:lnTo>
                    <a:pt x="173299" y="110911"/>
                  </a:lnTo>
                  <a:lnTo>
                    <a:pt x="194035" y="100573"/>
                  </a:lnTo>
                  <a:lnTo>
                    <a:pt x="188432" y="89334"/>
                  </a:lnTo>
                  <a:close/>
                </a:path>
                <a:path w="458470" h="330200">
                  <a:moveTo>
                    <a:pt x="112744" y="135769"/>
                  </a:moveTo>
                  <a:lnTo>
                    <a:pt x="105495" y="141086"/>
                  </a:lnTo>
                  <a:lnTo>
                    <a:pt x="79004" y="164666"/>
                  </a:lnTo>
                  <a:lnTo>
                    <a:pt x="74245" y="169838"/>
                  </a:lnTo>
                  <a:lnTo>
                    <a:pt x="83527" y="178297"/>
                  </a:lnTo>
                  <a:lnTo>
                    <a:pt x="87360" y="174040"/>
                  </a:lnTo>
                  <a:lnTo>
                    <a:pt x="112923" y="151213"/>
                  </a:lnTo>
                  <a:lnTo>
                    <a:pt x="120172" y="145896"/>
                  </a:lnTo>
                  <a:lnTo>
                    <a:pt x="112744" y="135769"/>
                  </a:lnTo>
                  <a:close/>
                </a:path>
                <a:path w="458470" h="330200">
                  <a:moveTo>
                    <a:pt x="49335" y="198983"/>
                  </a:moveTo>
                  <a:lnTo>
                    <a:pt x="36407" y="216875"/>
                  </a:lnTo>
                  <a:lnTo>
                    <a:pt x="22440" y="242216"/>
                  </a:lnTo>
                  <a:lnTo>
                    <a:pt x="33449" y="248260"/>
                  </a:lnTo>
                  <a:lnTo>
                    <a:pt x="46587" y="224231"/>
                  </a:lnTo>
                  <a:lnTo>
                    <a:pt x="59516" y="206338"/>
                  </a:lnTo>
                  <a:lnTo>
                    <a:pt x="49335" y="198983"/>
                  </a:lnTo>
                  <a:close/>
                </a:path>
                <a:path w="458470" h="330200">
                  <a:moveTo>
                    <a:pt x="8298" y="278933"/>
                  </a:moveTo>
                  <a:lnTo>
                    <a:pt x="2180" y="305658"/>
                  </a:lnTo>
                  <a:lnTo>
                    <a:pt x="316" y="321654"/>
                  </a:lnTo>
                  <a:lnTo>
                    <a:pt x="0" y="329537"/>
                  </a:lnTo>
                  <a:lnTo>
                    <a:pt x="12550" y="330012"/>
                  </a:lnTo>
                  <a:lnTo>
                    <a:pt x="12793" y="323077"/>
                  </a:lnTo>
                  <a:lnTo>
                    <a:pt x="14422" y="308460"/>
                  </a:lnTo>
                  <a:lnTo>
                    <a:pt x="20540" y="281735"/>
                  </a:lnTo>
                  <a:lnTo>
                    <a:pt x="8298" y="2789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588"/>
            </a:p>
          </p:txBody>
        </p:sp>
        <p:sp>
          <p:nvSpPr>
            <p:cNvPr id="75" name="object 75"/>
            <p:cNvSpPr/>
            <p:nvPr/>
          </p:nvSpPr>
          <p:spPr>
            <a:xfrm>
              <a:off x="5632027" y="5920739"/>
              <a:ext cx="452120" cy="301625"/>
            </a:xfrm>
            <a:custGeom>
              <a:avLst/>
              <a:gdLst/>
              <a:ahLst/>
              <a:cxnLst/>
              <a:rect l="l" t="t" r="r" b="b"/>
              <a:pathLst>
                <a:path w="452120" h="301625">
                  <a:moveTo>
                    <a:pt x="452120" y="301413"/>
                  </a:moveTo>
                  <a:lnTo>
                    <a:pt x="395407" y="299064"/>
                  </a:lnTo>
                  <a:lnTo>
                    <a:pt x="340796" y="292207"/>
                  </a:lnTo>
                  <a:lnTo>
                    <a:pt x="288711" y="281124"/>
                  </a:lnTo>
                  <a:lnTo>
                    <a:pt x="239576" y="266098"/>
                  </a:lnTo>
                  <a:lnTo>
                    <a:pt x="193814" y="247410"/>
                  </a:lnTo>
                  <a:lnTo>
                    <a:pt x="151849" y="225343"/>
                  </a:lnTo>
                  <a:lnTo>
                    <a:pt x="114104" y="200180"/>
                  </a:lnTo>
                  <a:lnTo>
                    <a:pt x="81004" y="172203"/>
                  </a:lnTo>
                  <a:lnTo>
                    <a:pt x="52972" y="141695"/>
                  </a:lnTo>
                  <a:lnTo>
                    <a:pt x="30432" y="108939"/>
                  </a:lnTo>
                  <a:lnTo>
                    <a:pt x="13808" y="74215"/>
                  </a:lnTo>
                  <a:lnTo>
                    <a:pt x="3522" y="37808"/>
                  </a:lnTo>
                  <a:lnTo>
                    <a:pt x="0" y="0"/>
                  </a:lnTo>
                </a:path>
              </a:pathLst>
            </a:custGeom>
            <a:ln w="125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588"/>
            </a:p>
          </p:txBody>
        </p:sp>
      </p:grpSp>
      <p:sp>
        <p:nvSpPr>
          <p:cNvPr id="76" name="object 76"/>
          <p:cNvSpPr txBox="1">
            <a:spLocks noGrp="1"/>
          </p:cNvSpPr>
          <p:nvPr>
            <p:ph type="sldNum" sz="quarter" idx="7"/>
          </p:nvPr>
        </p:nvSpPr>
        <p:spPr>
          <a:xfrm>
            <a:off x="9225958" y="6856554"/>
            <a:ext cx="285291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5255">
              <a:lnSpc>
                <a:spcPts val="1645"/>
              </a:lnSpc>
            </a:pPr>
            <a:fld id="{81D60167-4931-47E6-BA6A-407CBD079E47}" type="slidenum">
              <a:rPr lang="en-US" smtClean="0"/>
              <a:pPr marL="135255">
                <a:lnSpc>
                  <a:spcPts val="1645"/>
                </a:lnSpc>
              </a:pPr>
              <a:t>18</a:t>
            </a:fld>
            <a:endParaRPr spc="-22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1C29A8-6C29-288D-F1C9-5EF062BF66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207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would be the  A</a:t>
                </a:r>
                <a:r>
                  <a:rPr lang="en-US" baseline="30000" dirty="0"/>
                  <a:t>T</a:t>
                </a:r>
                <a:r>
                  <a:rPr lang="en-US" dirty="0"/>
                  <a:t>?</a:t>
                </a:r>
                <a:r>
                  <a:rPr lang="en-US" baseline="30000" dirty="0"/>
                  <a:t> </a:t>
                </a:r>
              </a:p>
              <a:p>
                <a:pPr marL="0" indent="0">
                  <a:buNone/>
                </a:pPr>
                <a:endParaRPr lang="en-US" baseline="300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1. A</a:t>
                </a:r>
                <a:r>
                  <a:rPr lang="en-US" baseline="30000" dirty="0"/>
                  <a:t>T</a:t>
                </a:r>
                <a:r>
                  <a:rPr lang="en-US" dirty="0"/>
                  <a:t>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      2. A</a:t>
                </a:r>
                <a:r>
                  <a:rPr lang="en-US" baseline="30000" dirty="0"/>
                  <a:t>T</a:t>
                </a:r>
                <a:r>
                  <a:rPr lang="en-US" dirty="0"/>
                  <a:t>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         3. A</a:t>
                </a:r>
                <a:r>
                  <a:rPr lang="en-US" baseline="30000" dirty="0"/>
                  <a:t>T</a:t>
                </a:r>
                <a:r>
                  <a:rPr lang="en-US" dirty="0"/>
                  <a:t>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aseline="30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1C29A8-6C29-288D-F1C9-5EF062BF66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20725"/>
                <a:ext cx="10515600" cy="4351338"/>
              </a:xfrm>
              <a:blipFill>
                <a:blip r:embed="rId2"/>
                <a:stretch>
                  <a:fillRect l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622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CB37-B4AD-597D-3054-73D3F25D9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5894"/>
            <a:ext cx="10515600" cy="25995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>
                <a:solidFill>
                  <a:schemeClr val="accent2">
                    <a:lumMod val="50000"/>
                  </a:schemeClr>
                </a:solidFill>
              </a:rPr>
              <a:t>Week 2, Class 1</a:t>
            </a:r>
          </a:p>
        </p:txBody>
      </p:sp>
    </p:spTree>
    <p:extLst>
      <p:ext uri="{BB962C8B-B14F-4D97-AF65-F5344CB8AC3E}">
        <p14:creationId xmlns:p14="http://schemas.microsoft.com/office/powerpoint/2010/main" val="4160331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xfrm>
            <a:off x="9225958" y="6856554"/>
            <a:ext cx="285291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5255">
              <a:lnSpc>
                <a:spcPts val="1645"/>
              </a:lnSpc>
            </a:pPr>
            <a:fld id="{81D60167-4931-47E6-BA6A-407CBD079E47}" type="slidenum">
              <a:rPr lang="en-US" smtClean="0"/>
              <a:pPr marL="135255">
                <a:lnSpc>
                  <a:spcPts val="1645"/>
                </a:lnSpc>
              </a:pPr>
              <a:t>20</a:t>
            </a:fld>
            <a:endParaRPr spc="-22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364820" y="245722"/>
            <a:ext cx="9278471" cy="1365532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307618">
              <a:lnSpc>
                <a:spcPct val="100000"/>
              </a:lnSpc>
              <a:spcBef>
                <a:spcPts val="88"/>
              </a:spcBef>
            </a:pPr>
            <a:r>
              <a:rPr dirty="0"/>
              <a:t>Vectors</a:t>
            </a:r>
            <a:r>
              <a:rPr lang="en-US" dirty="0"/>
              <a:t> can be considered</a:t>
            </a:r>
            <a:r>
              <a:rPr spc="-128" dirty="0"/>
              <a:t> </a:t>
            </a:r>
            <a:r>
              <a:rPr dirty="0"/>
              <a:t>as</a:t>
            </a:r>
            <a:r>
              <a:rPr spc="-119" dirty="0"/>
              <a:t> </a:t>
            </a:r>
            <a:r>
              <a:rPr dirty="0"/>
              <a:t>special</a:t>
            </a:r>
            <a:r>
              <a:rPr spc="-106" dirty="0"/>
              <a:t> </a:t>
            </a:r>
            <a:r>
              <a:rPr dirty="0"/>
              <a:t>case</a:t>
            </a:r>
            <a:r>
              <a:rPr spc="-119" dirty="0"/>
              <a:t> </a:t>
            </a:r>
            <a:r>
              <a:rPr dirty="0"/>
              <a:t>of</a:t>
            </a:r>
            <a:r>
              <a:rPr spc="-106" dirty="0"/>
              <a:t> </a:t>
            </a:r>
            <a:r>
              <a:rPr spc="-9" dirty="0"/>
              <a:t>matrix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63010" y="1780390"/>
            <a:ext cx="6882093" cy="1526104"/>
          </a:xfrm>
          <a:prstGeom prst="rect">
            <a:avLst/>
          </a:prstGeom>
        </p:spPr>
        <p:txBody>
          <a:bodyPr vert="horz" wrap="square" lIns="0" tIns="83484" rIns="0" bIns="0" rtlCol="0">
            <a:spAutoFit/>
          </a:bodyPr>
          <a:lstStyle/>
          <a:p>
            <a:pPr marL="321066" indent="-298653">
              <a:spcBef>
                <a:spcPts val="657"/>
              </a:spcBef>
              <a:buChar char="•"/>
              <a:tabLst>
                <a:tab pos="321066" algn="l"/>
              </a:tabLst>
            </a:pP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Vectors</a:t>
            </a:r>
            <a:r>
              <a:rPr sz="2824" spc="-106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are</a:t>
            </a:r>
            <a:r>
              <a:rPr sz="2824" spc="-10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matrices</a:t>
            </a:r>
            <a:r>
              <a:rPr sz="2824" spc="-93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with</a:t>
            </a:r>
            <a:r>
              <a:rPr sz="2824" spc="-10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824" spc="-10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single</a:t>
            </a:r>
            <a:r>
              <a:rPr sz="2824" spc="-97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spc="-9" dirty="0">
                <a:solidFill>
                  <a:srgbClr val="3333CC"/>
                </a:solidFill>
                <a:latin typeface="Arial"/>
                <a:cs typeface="Arial"/>
              </a:rPr>
              <a:t>column</a:t>
            </a:r>
            <a:endParaRPr sz="2824">
              <a:latin typeface="Arial"/>
              <a:cs typeface="Arial"/>
            </a:endParaRPr>
          </a:p>
          <a:p>
            <a:pPr marL="321066" indent="-298653">
              <a:spcBef>
                <a:spcPts val="574"/>
              </a:spcBef>
              <a:buChar char="•"/>
              <a:tabLst>
                <a:tab pos="321066" algn="l"/>
              </a:tabLst>
            </a:pP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Often</a:t>
            </a:r>
            <a:r>
              <a:rPr sz="2824" spc="-1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written</a:t>
            </a:r>
            <a:r>
              <a:rPr sz="2824" spc="-97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spc="-18" dirty="0">
                <a:solidFill>
                  <a:srgbClr val="3333CC"/>
                </a:solidFill>
                <a:latin typeface="Arial"/>
                <a:cs typeface="Arial"/>
              </a:rPr>
              <a:t>in-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line</a:t>
            </a:r>
            <a:r>
              <a:rPr sz="2824" spc="-10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using</a:t>
            </a:r>
            <a:r>
              <a:rPr sz="2824" spc="-10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spc="-9" dirty="0">
                <a:solidFill>
                  <a:srgbClr val="3333CC"/>
                </a:solidFill>
                <a:latin typeface="Arial"/>
                <a:cs typeface="Arial"/>
              </a:rPr>
              <a:t>transpose</a:t>
            </a:r>
            <a:endParaRPr sz="2824">
              <a:latin typeface="Arial"/>
              <a:cs typeface="Arial"/>
            </a:endParaRPr>
          </a:p>
          <a:p>
            <a:pPr marR="434811" algn="ctr">
              <a:spcBef>
                <a:spcPts val="944"/>
              </a:spcBef>
            </a:pPr>
            <a:r>
              <a:rPr sz="2471" b="1" i="1" dirty="0">
                <a:latin typeface="Times New Roman"/>
                <a:cs typeface="Times New Roman"/>
              </a:rPr>
              <a:t>x</a:t>
            </a:r>
            <a:r>
              <a:rPr sz="2471" b="1" i="1" spc="-22" dirty="0">
                <a:latin typeface="Times New Roman"/>
                <a:cs typeface="Times New Roman"/>
              </a:rPr>
              <a:t> </a:t>
            </a:r>
            <a:r>
              <a:rPr sz="2471" dirty="0">
                <a:latin typeface="Times New Roman"/>
                <a:cs typeface="Times New Roman"/>
              </a:rPr>
              <a:t>=</a:t>
            </a:r>
            <a:r>
              <a:rPr sz="2471" spc="-26" dirty="0">
                <a:latin typeface="Times New Roman"/>
                <a:cs typeface="Times New Roman"/>
              </a:rPr>
              <a:t> </a:t>
            </a:r>
            <a:r>
              <a:rPr sz="2471" spc="-9" dirty="0">
                <a:latin typeface="Times New Roman"/>
                <a:cs typeface="Times New Roman"/>
              </a:rPr>
              <a:t>[</a:t>
            </a:r>
            <a:r>
              <a:rPr sz="2471" i="1" spc="-9" dirty="0">
                <a:latin typeface="Times New Roman"/>
                <a:cs typeface="Times New Roman"/>
              </a:rPr>
              <a:t>x</a:t>
            </a:r>
            <a:r>
              <a:rPr sz="2382" spc="-13" baseline="-18518" dirty="0">
                <a:latin typeface="Times New Roman"/>
                <a:cs typeface="Times New Roman"/>
              </a:rPr>
              <a:t>1</a:t>
            </a:r>
            <a:r>
              <a:rPr sz="2471" i="1" spc="-9" dirty="0">
                <a:latin typeface="Times New Roman"/>
                <a:cs typeface="Times New Roman"/>
              </a:rPr>
              <a:t>,..,x</a:t>
            </a:r>
            <a:r>
              <a:rPr sz="2382" i="1" spc="-13" baseline="-18518" dirty="0">
                <a:latin typeface="Times New Roman"/>
                <a:cs typeface="Times New Roman"/>
              </a:rPr>
              <a:t>n</a:t>
            </a:r>
            <a:r>
              <a:rPr sz="2471" spc="-9" dirty="0">
                <a:latin typeface="Times New Roman"/>
                <a:cs typeface="Times New Roman"/>
              </a:rPr>
              <a:t>]</a:t>
            </a:r>
            <a:r>
              <a:rPr sz="2382" spc="-13" baseline="24691" dirty="0">
                <a:latin typeface="Times New Roman"/>
                <a:cs typeface="Times New Roman"/>
              </a:rPr>
              <a:t>T</a:t>
            </a:r>
            <a:endParaRPr sz="2382" baseline="24691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00976" y="3712143"/>
            <a:ext cx="64994" cy="103633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574" spc="18" dirty="0">
                <a:latin typeface="Cambria"/>
                <a:cs typeface="Cambria"/>
              </a:rPr>
              <a:t>1</a:t>
            </a:r>
            <a:endParaRPr sz="574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02707" y="3938272"/>
            <a:ext cx="64994" cy="103633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574" spc="18" dirty="0">
                <a:latin typeface="Cambria"/>
                <a:cs typeface="Cambria"/>
              </a:rPr>
              <a:t>2</a:t>
            </a:r>
            <a:endParaRPr sz="574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77210" y="4060515"/>
            <a:ext cx="330574" cy="171472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33619">
              <a:spcBef>
                <a:spcPts val="119"/>
              </a:spcBef>
            </a:pPr>
            <a:r>
              <a:rPr sz="1015" b="1" i="1" spc="75" dirty="0">
                <a:latin typeface="Palatino Linotype"/>
                <a:cs typeface="Palatino Linotype"/>
              </a:rPr>
              <a:t>x</a:t>
            </a:r>
            <a:r>
              <a:rPr sz="1015" b="1" i="1" spc="-53" dirty="0">
                <a:latin typeface="Palatino Linotype"/>
                <a:cs typeface="Palatino Linotype"/>
              </a:rPr>
              <a:t> </a:t>
            </a:r>
            <a:r>
              <a:rPr sz="1015" i="1" dirty="0">
                <a:latin typeface="Times New Roman"/>
                <a:cs typeface="Times New Roman"/>
              </a:rPr>
              <a:t>=</a:t>
            </a:r>
            <a:r>
              <a:rPr sz="1015" i="1" spc="-66" dirty="0">
                <a:latin typeface="Times New Roman"/>
                <a:cs typeface="Times New Roman"/>
              </a:rPr>
              <a:t> </a:t>
            </a:r>
            <a:r>
              <a:rPr sz="1522" spc="-66" baseline="-7246" dirty="0">
                <a:latin typeface="Symbol"/>
                <a:cs typeface="Symbol"/>
              </a:rPr>
              <a:t></a:t>
            </a:r>
            <a:endParaRPr sz="1522" baseline="-7246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77936" y="3567739"/>
            <a:ext cx="451037" cy="171472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44826">
              <a:spcBef>
                <a:spcPts val="119"/>
              </a:spcBef>
              <a:tabLst>
                <a:tab pos="365331" algn="l"/>
              </a:tabLst>
            </a:pPr>
            <a:r>
              <a:rPr sz="1015" dirty="0">
                <a:latin typeface="Symbol"/>
                <a:cs typeface="Symbol"/>
              </a:rPr>
              <a:t></a:t>
            </a:r>
            <a:r>
              <a:rPr sz="1015" spc="318" dirty="0">
                <a:latin typeface="Times New Roman"/>
                <a:cs typeface="Times New Roman"/>
              </a:rPr>
              <a:t> </a:t>
            </a:r>
            <a:r>
              <a:rPr sz="1522" i="1" spc="-66" baseline="-16908" dirty="0">
                <a:latin typeface="Calibri"/>
                <a:cs typeface="Calibri"/>
              </a:rPr>
              <a:t>x</a:t>
            </a:r>
            <a:r>
              <a:rPr sz="1522" i="1" baseline="-16908" dirty="0">
                <a:latin typeface="Calibri"/>
                <a:cs typeface="Calibri"/>
              </a:rPr>
              <a:t>	</a:t>
            </a:r>
            <a:r>
              <a:rPr sz="1015" spc="-44" dirty="0">
                <a:latin typeface="Symbol"/>
                <a:cs typeface="Symbol"/>
              </a:rPr>
              <a:t></a:t>
            </a:r>
            <a:endParaRPr sz="1015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11554" y="3695175"/>
            <a:ext cx="395007" cy="171472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  <a:tabLst>
                <a:tab pos="331712" algn="l"/>
              </a:tabLst>
            </a:pPr>
            <a:r>
              <a:rPr sz="1015" spc="-44" dirty="0">
                <a:latin typeface="Symbol"/>
                <a:cs typeface="Symbol"/>
              </a:rPr>
              <a:t></a:t>
            </a:r>
            <a:r>
              <a:rPr sz="1015" dirty="0">
                <a:latin typeface="Times New Roman"/>
                <a:cs typeface="Times New Roman"/>
              </a:rPr>
              <a:t>	</a:t>
            </a:r>
            <a:r>
              <a:rPr sz="1015" spc="-44" dirty="0">
                <a:latin typeface="Symbol"/>
                <a:cs typeface="Symbol"/>
              </a:rPr>
              <a:t></a:t>
            </a:r>
            <a:endParaRPr sz="1015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11554" y="3822611"/>
            <a:ext cx="395007" cy="171472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  <a:tabLst>
                <a:tab pos="331712" algn="l"/>
              </a:tabLst>
            </a:pPr>
            <a:r>
              <a:rPr sz="1015" dirty="0">
                <a:latin typeface="Symbol"/>
                <a:cs typeface="Symbol"/>
              </a:rPr>
              <a:t></a:t>
            </a:r>
            <a:r>
              <a:rPr sz="1015" spc="318" dirty="0">
                <a:latin typeface="Times New Roman"/>
                <a:cs typeface="Times New Roman"/>
              </a:rPr>
              <a:t> </a:t>
            </a:r>
            <a:r>
              <a:rPr sz="1522" i="1" spc="-66" baseline="-4830" dirty="0">
                <a:latin typeface="Calibri"/>
                <a:cs typeface="Calibri"/>
              </a:rPr>
              <a:t>x</a:t>
            </a:r>
            <a:r>
              <a:rPr sz="1522" i="1" baseline="-4830" dirty="0">
                <a:latin typeface="Calibri"/>
                <a:cs typeface="Calibri"/>
              </a:rPr>
              <a:t>	</a:t>
            </a:r>
            <a:r>
              <a:rPr sz="1015" spc="-44" dirty="0">
                <a:latin typeface="Symbol"/>
                <a:cs typeface="Symbol"/>
              </a:rPr>
              <a:t></a:t>
            </a:r>
            <a:endParaRPr sz="1015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11554" y="3950047"/>
            <a:ext cx="395007" cy="171472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  <a:tabLst>
                <a:tab pos="331712" algn="l"/>
              </a:tabLst>
            </a:pPr>
            <a:r>
              <a:rPr sz="1015" spc="-44" dirty="0">
                <a:latin typeface="Symbol"/>
                <a:cs typeface="Symbol"/>
              </a:rPr>
              <a:t></a:t>
            </a:r>
            <a:r>
              <a:rPr sz="1015" dirty="0">
                <a:latin typeface="Times New Roman"/>
                <a:cs typeface="Times New Roman"/>
              </a:rPr>
              <a:t>	</a:t>
            </a:r>
            <a:r>
              <a:rPr sz="1015" spc="-44" dirty="0">
                <a:latin typeface="Symbol"/>
                <a:cs typeface="Symbol"/>
              </a:rPr>
              <a:t></a:t>
            </a:r>
            <a:endParaRPr sz="1015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32567" y="4077483"/>
            <a:ext cx="73959" cy="171472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015" spc="9" dirty="0">
                <a:latin typeface="Symbol"/>
                <a:cs typeface="Symbol"/>
              </a:rPr>
              <a:t></a:t>
            </a:r>
            <a:endParaRPr sz="1015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89142" y="4204919"/>
            <a:ext cx="439831" cy="297404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33619">
              <a:lnSpc>
                <a:spcPts val="1112"/>
              </a:lnSpc>
              <a:spcBef>
                <a:spcPts val="119"/>
              </a:spcBef>
              <a:tabLst>
                <a:tab pos="354125" algn="l"/>
              </a:tabLst>
            </a:pPr>
            <a:r>
              <a:rPr sz="1015" spc="-44" dirty="0">
                <a:latin typeface="Symbol"/>
                <a:cs typeface="Symbol"/>
              </a:rPr>
              <a:t></a:t>
            </a:r>
            <a:r>
              <a:rPr sz="1015" dirty="0">
                <a:latin typeface="Times New Roman"/>
                <a:cs typeface="Times New Roman"/>
              </a:rPr>
              <a:t>	</a:t>
            </a:r>
            <a:r>
              <a:rPr sz="1015" spc="-44" dirty="0">
                <a:latin typeface="Symbol"/>
                <a:cs typeface="Symbol"/>
              </a:rPr>
              <a:t></a:t>
            </a:r>
            <a:endParaRPr sz="1015">
              <a:latin typeface="Symbol"/>
              <a:cs typeface="Symbol"/>
            </a:endParaRPr>
          </a:p>
          <a:p>
            <a:pPr marL="33619">
              <a:lnSpc>
                <a:spcPts val="1112"/>
              </a:lnSpc>
              <a:tabLst>
                <a:tab pos="354125" algn="l"/>
              </a:tabLst>
            </a:pPr>
            <a:r>
              <a:rPr sz="1015" dirty="0">
                <a:latin typeface="Symbol"/>
                <a:cs typeface="Symbol"/>
              </a:rPr>
              <a:t></a:t>
            </a:r>
            <a:r>
              <a:rPr sz="1015" spc="304" dirty="0">
                <a:latin typeface="Times New Roman"/>
                <a:cs typeface="Times New Roman"/>
              </a:rPr>
              <a:t> </a:t>
            </a:r>
            <a:r>
              <a:rPr sz="1522" i="1" spc="-66" baseline="-36231" dirty="0">
                <a:latin typeface="Calibri"/>
                <a:cs typeface="Calibri"/>
              </a:rPr>
              <a:t>x</a:t>
            </a:r>
            <a:r>
              <a:rPr sz="1522" i="1" baseline="-36231" dirty="0">
                <a:latin typeface="Calibri"/>
                <a:cs typeface="Calibri"/>
              </a:rPr>
              <a:t>	</a:t>
            </a:r>
            <a:r>
              <a:rPr sz="1015" spc="-44" dirty="0">
                <a:latin typeface="Symbol"/>
                <a:cs typeface="Symbol"/>
              </a:rPr>
              <a:t></a:t>
            </a:r>
            <a:endParaRPr sz="1015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11554" y="4464984"/>
            <a:ext cx="395007" cy="171409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  <a:tabLst>
                <a:tab pos="202277" algn="l"/>
              </a:tabLst>
            </a:pPr>
            <a:r>
              <a:rPr sz="1522" spc="-66" baseline="2415" dirty="0">
                <a:latin typeface="Symbol"/>
                <a:cs typeface="Symbol"/>
              </a:rPr>
              <a:t></a:t>
            </a:r>
            <a:r>
              <a:rPr sz="1522" baseline="2415" dirty="0">
                <a:latin typeface="Times New Roman"/>
                <a:cs typeface="Times New Roman"/>
              </a:rPr>
              <a:t>	</a:t>
            </a:r>
            <a:r>
              <a:rPr sz="574" i="1" dirty="0">
                <a:latin typeface="Cambria"/>
                <a:cs typeface="Cambria"/>
              </a:rPr>
              <a:t>n</a:t>
            </a:r>
            <a:r>
              <a:rPr sz="574" i="1" spc="224" dirty="0">
                <a:latin typeface="Cambria"/>
                <a:cs typeface="Cambria"/>
              </a:rPr>
              <a:t>  </a:t>
            </a:r>
            <a:r>
              <a:rPr sz="1522" spc="-66" baseline="2415" dirty="0">
                <a:latin typeface="Symbol"/>
                <a:cs typeface="Symbol"/>
              </a:rPr>
              <a:t></a:t>
            </a:r>
            <a:endParaRPr sz="1522" baseline="2415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51804" y="4509960"/>
            <a:ext cx="6135780" cy="1248909"/>
          </a:xfrm>
          <a:prstGeom prst="rect">
            <a:avLst/>
          </a:prstGeom>
        </p:spPr>
        <p:txBody>
          <a:bodyPr vert="horz" wrap="square" lIns="0" tIns="77321" rIns="0" bIns="0" rtlCol="0">
            <a:spAutoFit/>
          </a:bodyPr>
          <a:lstStyle/>
          <a:p>
            <a:pPr marR="1014186" algn="ctr">
              <a:spcBef>
                <a:spcPts val="609"/>
              </a:spcBef>
              <a:tabLst>
                <a:tab pos="320505" algn="l"/>
              </a:tabLst>
            </a:pPr>
            <a:r>
              <a:rPr sz="1015" spc="-22" dirty="0">
                <a:latin typeface="Symbol"/>
                <a:cs typeface="Symbol"/>
              </a:rPr>
              <a:t></a:t>
            </a:r>
            <a:r>
              <a:rPr sz="1522" spc="-33" baseline="-9661" dirty="0">
                <a:latin typeface="Symbol"/>
                <a:cs typeface="Symbol"/>
              </a:rPr>
              <a:t></a:t>
            </a:r>
            <a:r>
              <a:rPr sz="1522" baseline="-9661" dirty="0">
                <a:latin typeface="Times New Roman"/>
                <a:cs typeface="Times New Roman"/>
              </a:rPr>
              <a:t>	</a:t>
            </a:r>
            <a:r>
              <a:rPr sz="1015" spc="-22" dirty="0">
                <a:latin typeface="Symbol"/>
                <a:cs typeface="Symbol"/>
              </a:rPr>
              <a:t></a:t>
            </a:r>
            <a:r>
              <a:rPr sz="1522" spc="-33" baseline="-9661" dirty="0">
                <a:latin typeface="Symbol"/>
                <a:cs typeface="Symbol"/>
              </a:rPr>
              <a:t></a:t>
            </a:r>
            <a:endParaRPr sz="1522" baseline="-9661">
              <a:latin typeface="Symbol"/>
              <a:cs typeface="Symbol"/>
            </a:endParaRPr>
          </a:p>
          <a:p>
            <a:pPr marL="332272" indent="-298653">
              <a:lnSpc>
                <a:spcPts val="3366"/>
              </a:lnSpc>
              <a:spcBef>
                <a:spcPts val="1332"/>
              </a:spcBef>
              <a:buChar char="•"/>
              <a:tabLst>
                <a:tab pos="332272" algn="l"/>
              </a:tabLst>
            </a:pP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824" spc="-79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scalar</a:t>
            </a:r>
            <a:r>
              <a:rPr sz="2824" spc="-66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is</a:t>
            </a:r>
            <a:r>
              <a:rPr sz="2824" spc="-66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824" spc="-7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matrix</a:t>
            </a:r>
            <a:r>
              <a:rPr sz="2824" spc="-66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with</a:t>
            </a:r>
            <a:r>
              <a:rPr sz="2824" spc="-7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one</a:t>
            </a:r>
            <a:r>
              <a:rPr sz="2824" spc="-7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spc="-9" dirty="0">
                <a:solidFill>
                  <a:srgbClr val="3333CC"/>
                </a:solidFill>
                <a:latin typeface="Arial"/>
                <a:cs typeface="Arial"/>
              </a:rPr>
              <a:t>element</a:t>
            </a:r>
            <a:endParaRPr sz="2824">
              <a:latin typeface="Arial"/>
              <a:cs typeface="Arial"/>
            </a:endParaRPr>
          </a:p>
          <a:p>
            <a:pPr marL="1629422">
              <a:lnSpc>
                <a:spcPts val="3366"/>
              </a:lnSpc>
            </a:pPr>
            <a:r>
              <a:rPr sz="2824" i="1" spc="-18" dirty="0">
                <a:latin typeface="Times New Roman"/>
                <a:cs typeface="Times New Roman"/>
              </a:rPr>
              <a:t>a=a</a:t>
            </a:r>
            <a:r>
              <a:rPr sz="2780" spc="-26" baseline="23809" dirty="0">
                <a:latin typeface="Times New Roman"/>
                <a:cs typeface="Times New Roman"/>
              </a:rPr>
              <a:t>T</a:t>
            </a:r>
            <a:endParaRPr sz="2780" baseline="23809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46387" y="4057051"/>
            <a:ext cx="66675" cy="103633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574" i="1" spc="18" dirty="0">
                <a:latin typeface="Cambria"/>
                <a:cs typeface="Cambria"/>
              </a:rPr>
              <a:t>T</a:t>
            </a:r>
            <a:endParaRPr sz="574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76971" y="4060515"/>
            <a:ext cx="941854" cy="171472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015" dirty="0">
                <a:latin typeface="Symbol"/>
                <a:cs typeface="Symbol"/>
              </a:rPr>
              <a:t></a:t>
            </a:r>
            <a:r>
              <a:rPr sz="1015" spc="154" dirty="0">
                <a:latin typeface="Times New Roman"/>
                <a:cs typeface="Times New Roman"/>
              </a:rPr>
              <a:t> </a:t>
            </a:r>
            <a:r>
              <a:rPr sz="1015" b="1" i="1" spc="75" dirty="0">
                <a:latin typeface="Palatino Linotype"/>
                <a:cs typeface="Palatino Linotype"/>
              </a:rPr>
              <a:t>x</a:t>
            </a:r>
            <a:r>
              <a:rPr sz="1015" b="1" i="1" spc="141" dirty="0">
                <a:latin typeface="Palatino Linotype"/>
                <a:cs typeface="Palatino Linotype"/>
              </a:rPr>
              <a:t>  </a:t>
            </a:r>
            <a:r>
              <a:rPr sz="1015" dirty="0">
                <a:latin typeface="Symbol"/>
                <a:cs typeface="Symbol"/>
              </a:rPr>
              <a:t></a:t>
            </a:r>
            <a:r>
              <a:rPr sz="1015" spc="-18" dirty="0">
                <a:latin typeface="Times New Roman"/>
                <a:cs typeface="Times New Roman"/>
              </a:rPr>
              <a:t> </a:t>
            </a:r>
            <a:r>
              <a:rPr sz="1522" baseline="4830" dirty="0">
                <a:latin typeface="Symbol"/>
                <a:cs typeface="Symbol"/>
              </a:rPr>
              <a:t></a:t>
            </a:r>
            <a:r>
              <a:rPr sz="1015" i="1" dirty="0">
                <a:latin typeface="Calibri"/>
                <a:cs typeface="Calibri"/>
              </a:rPr>
              <a:t>x</a:t>
            </a:r>
            <a:r>
              <a:rPr sz="1015" i="1" spc="274" dirty="0">
                <a:latin typeface="Calibri"/>
                <a:cs typeface="Calibri"/>
              </a:rPr>
              <a:t> </a:t>
            </a:r>
            <a:r>
              <a:rPr sz="1015" i="1" dirty="0">
                <a:latin typeface="Times New Roman"/>
                <a:cs typeface="Times New Roman"/>
              </a:rPr>
              <a:t>,</a:t>
            </a:r>
            <a:r>
              <a:rPr sz="1015" i="1" dirty="0">
                <a:latin typeface="Calibri"/>
                <a:cs typeface="Calibri"/>
              </a:rPr>
              <a:t>x</a:t>
            </a:r>
            <a:r>
              <a:rPr sz="1015" i="1" spc="278" dirty="0">
                <a:latin typeface="Calibri"/>
                <a:cs typeface="Calibri"/>
              </a:rPr>
              <a:t> </a:t>
            </a:r>
            <a:r>
              <a:rPr sz="1015" i="1" spc="-18" dirty="0">
                <a:latin typeface="Times New Roman"/>
                <a:cs typeface="Times New Roman"/>
              </a:rPr>
              <a:t>,..</a:t>
            </a:r>
            <a:r>
              <a:rPr sz="1015" i="1" spc="-18" dirty="0">
                <a:latin typeface="Calibri"/>
                <a:cs typeface="Calibri"/>
              </a:rPr>
              <a:t>x</a:t>
            </a:r>
            <a:endParaRPr sz="1015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64252" y="4050126"/>
            <a:ext cx="73959" cy="171472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</a:pPr>
            <a:r>
              <a:rPr sz="1015" spc="9" dirty="0">
                <a:latin typeface="Symbol"/>
                <a:cs typeface="Symbol"/>
              </a:rPr>
              <a:t></a:t>
            </a:r>
            <a:endParaRPr sz="1015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33386" y="4112459"/>
            <a:ext cx="604557" cy="171472"/>
          </a:xfrm>
          <a:prstGeom prst="rect">
            <a:avLst/>
          </a:prstGeom>
        </p:spPr>
        <p:txBody>
          <a:bodyPr vert="horz" wrap="square" lIns="0" tIns="15128" rIns="0" bIns="0" rtlCol="0">
            <a:spAutoFit/>
          </a:bodyPr>
          <a:lstStyle/>
          <a:p>
            <a:pPr marL="11206">
              <a:spcBef>
                <a:spcPts val="119"/>
              </a:spcBef>
              <a:tabLst>
                <a:tab pos="481318" algn="l"/>
              </a:tabLst>
            </a:pPr>
            <a:r>
              <a:rPr sz="1015" dirty="0">
                <a:latin typeface="Symbol"/>
                <a:cs typeface="Symbol"/>
              </a:rPr>
              <a:t></a:t>
            </a:r>
            <a:r>
              <a:rPr sz="1015" spc="282" dirty="0">
                <a:latin typeface="Times New Roman"/>
                <a:cs typeface="Times New Roman"/>
              </a:rPr>
              <a:t> </a:t>
            </a:r>
            <a:r>
              <a:rPr sz="860" baseline="4273" dirty="0">
                <a:latin typeface="Cambria"/>
                <a:cs typeface="Cambria"/>
              </a:rPr>
              <a:t>1</a:t>
            </a:r>
            <a:r>
              <a:rPr sz="860" spc="443" baseline="4273" dirty="0">
                <a:latin typeface="Cambria"/>
                <a:cs typeface="Cambria"/>
              </a:rPr>
              <a:t>  </a:t>
            </a:r>
            <a:r>
              <a:rPr sz="860" spc="-66" baseline="4273" dirty="0">
                <a:latin typeface="Cambria"/>
                <a:cs typeface="Cambria"/>
              </a:rPr>
              <a:t>2</a:t>
            </a:r>
            <a:r>
              <a:rPr sz="860" baseline="4273" dirty="0">
                <a:latin typeface="Cambria"/>
                <a:cs typeface="Cambria"/>
              </a:rPr>
              <a:t>	</a:t>
            </a:r>
            <a:r>
              <a:rPr sz="860" i="1" baseline="4273" dirty="0">
                <a:latin typeface="Cambria"/>
                <a:cs typeface="Cambria"/>
              </a:rPr>
              <a:t>n</a:t>
            </a:r>
            <a:r>
              <a:rPr sz="860" i="1" spc="53" baseline="4273" dirty="0">
                <a:latin typeface="Cambria"/>
                <a:cs typeface="Cambria"/>
              </a:rPr>
              <a:t> </a:t>
            </a:r>
            <a:r>
              <a:rPr sz="1015" spc="-44" dirty="0">
                <a:latin typeface="Symbol"/>
                <a:cs typeface="Symbol"/>
              </a:rPr>
              <a:t></a:t>
            </a:r>
            <a:endParaRPr sz="1015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9225958" y="6856554"/>
            <a:ext cx="285291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5255">
              <a:lnSpc>
                <a:spcPts val="1645"/>
              </a:lnSpc>
            </a:pPr>
            <a:fld id="{81D60167-4931-47E6-BA6A-407CBD079E47}" type="slidenum">
              <a:rPr lang="en-US" smtClean="0"/>
              <a:pPr marL="135255">
                <a:lnSpc>
                  <a:spcPts val="1645"/>
                </a:lnSpc>
              </a:pPr>
              <a:t>21</a:t>
            </a:fld>
            <a:endParaRPr spc="-22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88272" y="331594"/>
            <a:ext cx="4600402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dirty="0"/>
              <a:t>Matrix</a:t>
            </a:r>
            <a:r>
              <a:rPr spc="-150" dirty="0"/>
              <a:t> </a:t>
            </a:r>
            <a:r>
              <a:rPr spc="-9" dirty="0"/>
              <a:t>Addition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75285" y="1320502"/>
            <a:ext cx="7722534" cy="1756898"/>
          </a:xfrm>
          <a:prstGeom prst="rect">
            <a:avLst/>
          </a:prstGeom>
        </p:spPr>
        <p:txBody>
          <a:bodyPr vert="horz" wrap="square" lIns="0" tIns="21851" rIns="0" bIns="0" rtlCol="0">
            <a:spAutoFit/>
          </a:bodyPr>
          <a:lstStyle/>
          <a:p>
            <a:pPr marL="309859" marR="4483" indent="-299213">
              <a:lnSpc>
                <a:spcPct val="97500"/>
              </a:lnSpc>
              <a:spcBef>
                <a:spcPts val="172"/>
              </a:spcBef>
              <a:buChar char="•"/>
              <a:tabLst>
                <a:tab pos="309859" algn="l"/>
              </a:tabLst>
            </a:pP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We</a:t>
            </a:r>
            <a:r>
              <a:rPr sz="2824" spc="-88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can</a:t>
            </a:r>
            <a:r>
              <a:rPr sz="2824" spc="-88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add</a:t>
            </a:r>
            <a:r>
              <a:rPr sz="2824" spc="-8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matrices</a:t>
            </a:r>
            <a:r>
              <a:rPr sz="2824" spc="-79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to</a:t>
            </a:r>
            <a:r>
              <a:rPr sz="2824" spc="-88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each</a:t>
            </a:r>
            <a:r>
              <a:rPr sz="2824" spc="-8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other</a:t>
            </a:r>
            <a:r>
              <a:rPr sz="2824" spc="-79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if</a:t>
            </a:r>
            <a:r>
              <a:rPr sz="2824" spc="-79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they</a:t>
            </a:r>
            <a:r>
              <a:rPr sz="2824" spc="-7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spc="-18" dirty="0">
                <a:solidFill>
                  <a:srgbClr val="3333CC"/>
                </a:solidFill>
                <a:latin typeface="Arial"/>
                <a:cs typeface="Arial"/>
              </a:rPr>
              <a:t>have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the</a:t>
            </a:r>
            <a:r>
              <a:rPr sz="2824" spc="-12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same</a:t>
            </a:r>
            <a:r>
              <a:rPr sz="2824" spc="-1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shape,</a:t>
            </a:r>
            <a:r>
              <a:rPr sz="2824" spc="-97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by</a:t>
            </a:r>
            <a:r>
              <a:rPr sz="2824" spc="-10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adding</a:t>
            </a:r>
            <a:r>
              <a:rPr sz="2824" spc="-1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spc="-9" dirty="0">
                <a:solidFill>
                  <a:srgbClr val="3333CC"/>
                </a:solidFill>
                <a:latin typeface="Arial"/>
                <a:cs typeface="Arial"/>
              </a:rPr>
              <a:t>corresponding elements</a:t>
            </a:r>
            <a:endParaRPr sz="2824" dirty="0">
              <a:latin typeface="Arial"/>
              <a:cs typeface="Arial"/>
            </a:endParaRPr>
          </a:p>
          <a:p>
            <a:pPr marL="410157">
              <a:spcBef>
                <a:spcPts val="587"/>
              </a:spcBef>
            </a:pPr>
            <a:r>
              <a:rPr sz="2471" dirty="0">
                <a:solidFill>
                  <a:srgbClr val="336600"/>
                </a:solidFill>
                <a:latin typeface="Arial"/>
                <a:cs typeface="Arial"/>
              </a:rPr>
              <a:t>–</a:t>
            </a:r>
            <a:r>
              <a:rPr sz="2471" spc="-128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471" dirty="0">
                <a:solidFill>
                  <a:srgbClr val="336600"/>
                </a:solidFill>
                <a:latin typeface="Arial"/>
                <a:cs typeface="Arial"/>
              </a:rPr>
              <a:t>If</a:t>
            </a:r>
            <a:r>
              <a:rPr sz="2471" spc="-53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471" i="1" dirty="0">
                <a:latin typeface="Times New Roman"/>
                <a:cs typeface="Times New Roman"/>
              </a:rPr>
              <a:t>A</a:t>
            </a:r>
            <a:r>
              <a:rPr sz="2471" i="1" spc="9" dirty="0">
                <a:latin typeface="Times New Roman"/>
                <a:cs typeface="Times New Roman"/>
              </a:rPr>
              <a:t> </a:t>
            </a:r>
            <a:r>
              <a:rPr sz="2471" dirty="0">
                <a:solidFill>
                  <a:srgbClr val="336600"/>
                </a:solidFill>
                <a:latin typeface="Arial"/>
                <a:cs typeface="Arial"/>
              </a:rPr>
              <a:t>and</a:t>
            </a:r>
            <a:r>
              <a:rPr sz="2471" spc="-49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471" i="1" dirty="0">
                <a:latin typeface="Times New Roman"/>
                <a:cs typeface="Times New Roman"/>
              </a:rPr>
              <a:t>B</a:t>
            </a:r>
            <a:r>
              <a:rPr sz="2471" i="1" spc="9" dirty="0">
                <a:latin typeface="Times New Roman"/>
                <a:cs typeface="Times New Roman"/>
              </a:rPr>
              <a:t> </a:t>
            </a:r>
            <a:r>
              <a:rPr sz="2471" dirty="0">
                <a:solidFill>
                  <a:srgbClr val="336600"/>
                </a:solidFill>
                <a:latin typeface="Arial"/>
                <a:cs typeface="Arial"/>
              </a:rPr>
              <a:t>have</a:t>
            </a:r>
            <a:r>
              <a:rPr sz="2471" spc="-49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471" dirty="0">
                <a:solidFill>
                  <a:srgbClr val="336600"/>
                </a:solidFill>
                <a:latin typeface="Arial"/>
                <a:cs typeface="Arial"/>
              </a:rPr>
              <a:t>same</a:t>
            </a:r>
            <a:r>
              <a:rPr sz="2471" spc="-53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471" dirty="0">
                <a:solidFill>
                  <a:srgbClr val="336600"/>
                </a:solidFill>
                <a:latin typeface="Arial"/>
                <a:cs typeface="Arial"/>
              </a:rPr>
              <a:t>shape</a:t>
            </a:r>
            <a:r>
              <a:rPr sz="2471" spc="-53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471" dirty="0">
                <a:solidFill>
                  <a:srgbClr val="336600"/>
                </a:solidFill>
                <a:latin typeface="Arial"/>
                <a:cs typeface="Arial"/>
              </a:rPr>
              <a:t>(</a:t>
            </a:r>
            <a:r>
              <a:rPr lang="en-US" sz="2471" dirty="0">
                <a:solidFill>
                  <a:srgbClr val="336600"/>
                </a:solidFill>
                <a:latin typeface="Arial"/>
                <a:cs typeface="Arial"/>
              </a:rPr>
              <a:t>row </a:t>
            </a:r>
            <a:r>
              <a:rPr sz="2471" spc="-53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471" i="1" dirty="0">
                <a:latin typeface="Times New Roman"/>
                <a:cs typeface="Times New Roman"/>
              </a:rPr>
              <a:t>m</a:t>
            </a:r>
            <a:r>
              <a:rPr sz="2471" dirty="0">
                <a:solidFill>
                  <a:srgbClr val="336600"/>
                </a:solidFill>
                <a:latin typeface="Arial"/>
                <a:cs typeface="Arial"/>
              </a:rPr>
              <a:t>,</a:t>
            </a:r>
            <a:r>
              <a:rPr sz="2471" spc="-53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lang="en-US" sz="2471" dirty="0">
                <a:solidFill>
                  <a:srgbClr val="336600"/>
                </a:solidFill>
                <a:latin typeface="Arial"/>
                <a:cs typeface="Arial"/>
              </a:rPr>
              <a:t>column</a:t>
            </a:r>
            <a:r>
              <a:rPr sz="2471" spc="-49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471" i="1" spc="-22" dirty="0">
                <a:latin typeface="Times New Roman"/>
                <a:cs typeface="Times New Roman"/>
              </a:rPr>
              <a:t>n</a:t>
            </a:r>
            <a:r>
              <a:rPr sz="2471" spc="-22" dirty="0">
                <a:solidFill>
                  <a:srgbClr val="336600"/>
                </a:solidFill>
                <a:latin typeface="Arial"/>
                <a:cs typeface="Arial"/>
              </a:rPr>
              <a:t>)</a:t>
            </a:r>
            <a:endParaRPr sz="2471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5285" y="3628017"/>
            <a:ext cx="7606553" cy="44592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09859" indent="-298653">
              <a:spcBef>
                <a:spcPts val="88"/>
              </a:spcBef>
              <a:buChar char="•"/>
              <a:tabLst>
                <a:tab pos="309859" algn="l"/>
              </a:tabLst>
            </a:pP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824" spc="-8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scalar</a:t>
            </a:r>
            <a:r>
              <a:rPr sz="2824" spc="-66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can</a:t>
            </a:r>
            <a:r>
              <a:rPr sz="2824" spc="-7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be</a:t>
            </a:r>
            <a:r>
              <a:rPr sz="2824" spc="-7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added</a:t>
            </a:r>
            <a:r>
              <a:rPr sz="2824" spc="-7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to</a:t>
            </a:r>
            <a:r>
              <a:rPr sz="2824" spc="-7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824" spc="-7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matrix</a:t>
            </a:r>
            <a:r>
              <a:rPr sz="2824" spc="-66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or</a:t>
            </a:r>
            <a:r>
              <a:rPr sz="2824" spc="-66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spc="-9" dirty="0">
                <a:solidFill>
                  <a:srgbClr val="3333CC"/>
                </a:solidFill>
                <a:latin typeface="Arial"/>
                <a:cs typeface="Arial"/>
              </a:rPr>
              <a:t>multiplied</a:t>
            </a:r>
            <a:endParaRPr sz="2824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74483" y="4052943"/>
            <a:ext cx="1734110" cy="445922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by</a:t>
            </a:r>
            <a:r>
              <a:rPr sz="2824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824" spc="-4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spc="-9" dirty="0">
                <a:solidFill>
                  <a:srgbClr val="3333CC"/>
                </a:solidFill>
                <a:latin typeface="Arial"/>
                <a:cs typeface="Arial"/>
              </a:rPr>
              <a:t>scalar</a:t>
            </a:r>
            <a:endParaRPr sz="2824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97733" y="3158891"/>
            <a:ext cx="2330263" cy="304420"/>
          </a:xfrm>
          <a:prstGeom prst="rect">
            <a:avLst/>
          </a:prstGeom>
          <a:ln w="9419">
            <a:solidFill>
              <a:srgbClr val="000000"/>
            </a:solidFill>
          </a:ln>
        </p:spPr>
        <p:txBody>
          <a:bodyPr vert="horz" wrap="square" lIns="0" tIns="39221" rIns="0" bIns="0" rtlCol="0">
            <a:spAutoFit/>
          </a:bodyPr>
          <a:lstStyle/>
          <a:p>
            <a:pPr marL="3922">
              <a:spcBef>
                <a:spcPts val="309"/>
              </a:spcBef>
            </a:pPr>
            <a:r>
              <a:rPr sz="1721" i="1" spc="287" dirty="0">
                <a:latin typeface="Cambria"/>
                <a:cs typeface="Cambria"/>
              </a:rPr>
              <a:t>C</a:t>
            </a:r>
            <a:r>
              <a:rPr sz="1721" i="1" spc="-40" dirty="0">
                <a:latin typeface="Cambria"/>
                <a:cs typeface="Cambria"/>
              </a:rPr>
              <a:t> </a:t>
            </a:r>
            <a:r>
              <a:rPr sz="1721" i="1" spc="251" dirty="0">
                <a:latin typeface="Cambria"/>
                <a:cs typeface="Cambria"/>
              </a:rPr>
              <a:t>=A</a:t>
            </a:r>
            <a:r>
              <a:rPr sz="1721" spc="251" dirty="0">
                <a:latin typeface="Cambria"/>
                <a:cs typeface="Cambria"/>
              </a:rPr>
              <a:t>+</a:t>
            </a:r>
            <a:r>
              <a:rPr sz="1721" i="1" spc="251" dirty="0">
                <a:latin typeface="Cambria"/>
                <a:cs typeface="Cambria"/>
              </a:rPr>
              <a:t>B</a:t>
            </a:r>
            <a:r>
              <a:rPr sz="1721" i="1" spc="-22" dirty="0">
                <a:latin typeface="Cambria"/>
                <a:cs typeface="Cambria"/>
              </a:rPr>
              <a:t> </a:t>
            </a:r>
            <a:r>
              <a:rPr sz="1721" spc="101" dirty="0">
                <a:latin typeface="Symbol"/>
                <a:cs typeface="Symbol"/>
              </a:rPr>
              <a:t></a:t>
            </a:r>
            <a:r>
              <a:rPr sz="1721" i="1" spc="101" dirty="0">
                <a:latin typeface="Cambria"/>
                <a:cs typeface="Cambria"/>
              </a:rPr>
              <a:t>C</a:t>
            </a:r>
            <a:r>
              <a:rPr sz="1456" i="1" spc="152" baseline="-35353" dirty="0">
                <a:latin typeface="Cambria"/>
                <a:cs typeface="Cambria"/>
              </a:rPr>
              <a:t>i,j</a:t>
            </a:r>
            <a:r>
              <a:rPr sz="1456" i="1" spc="244" baseline="-35353" dirty="0">
                <a:latin typeface="Cambria"/>
                <a:cs typeface="Cambria"/>
              </a:rPr>
              <a:t> </a:t>
            </a:r>
            <a:r>
              <a:rPr sz="1721" i="1" spc="397" dirty="0">
                <a:latin typeface="Cambria"/>
                <a:cs typeface="Cambria"/>
              </a:rPr>
              <a:t>=</a:t>
            </a:r>
            <a:r>
              <a:rPr sz="1721" i="1" spc="-93" dirty="0">
                <a:latin typeface="Cambria"/>
                <a:cs typeface="Cambria"/>
              </a:rPr>
              <a:t> </a:t>
            </a:r>
            <a:r>
              <a:rPr sz="1721" i="1" spc="57" dirty="0">
                <a:latin typeface="Cambria"/>
                <a:cs typeface="Cambria"/>
              </a:rPr>
              <a:t>A</a:t>
            </a:r>
            <a:r>
              <a:rPr sz="1456" i="1" spc="86" baseline="-35353" dirty="0">
                <a:latin typeface="Cambria"/>
                <a:cs typeface="Cambria"/>
              </a:rPr>
              <a:t>i,j</a:t>
            </a:r>
            <a:r>
              <a:rPr sz="1456" i="1" spc="26" baseline="-35353" dirty="0">
                <a:latin typeface="Cambria"/>
                <a:cs typeface="Cambria"/>
              </a:rPr>
              <a:t> </a:t>
            </a:r>
            <a:r>
              <a:rPr sz="1721" spc="40" dirty="0">
                <a:latin typeface="Cambria"/>
                <a:cs typeface="Cambria"/>
              </a:rPr>
              <a:t>+</a:t>
            </a:r>
            <a:r>
              <a:rPr sz="1721" i="1" spc="40" dirty="0">
                <a:latin typeface="Cambria"/>
                <a:cs typeface="Cambria"/>
              </a:rPr>
              <a:t>B</a:t>
            </a:r>
            <a:r>
              <a:rPr sz="1456" i="1" spc="59" baseline="-35353" dirty="0">
                <a:latin typeface="Cambria"/>
                <a:cs typeface="Cambria"/>
              </a:rPr>
              <a:t>i,j</a:t>
            </a:r>
            <a:endParaRPr sz="1456" baseline="-35353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96127" y="4156215"/>
            <a:ext cx="2366122" cy="304420"/>
          </a:xfrm>
          <a:prstGeom prst="rect">
            <a:avLst/>
          </a:prstGeom>
          <a:ln w="9419">
            <a:solidFill>
              <a:srgbClr val="000000"/>
            </a:solidFill>
          </a:ln>
        </p:spPr>
        <p:txBody>
          <a:bodyPr vert="horz" wrap="square" lIns="0" tIns="39221" rIns="0" bIns="0" rtlCol="0">
            <a:spAutoFit/>
          </a:bodyPr>
          <a:lstStyle/>
          <a:p>
            <a:pPr marL="26335">
              <a:spcBef>
                <a:spcPts val="309"/>
              </a:spcBef>
            </a:pPr>
            <a:r>
              <a:rPr sz="1721" i="1" spc="234" dirty="0">
                <a:latin typeface="Calibri"/>
                <a:cs typeface="Calibri"/>
              </a:rPr>
              <a:t>D=aB</a:t>
            </a:r>
            <a:r>
              <a:rPr sz="1721" spc="234" dirty="0">
                <a:latin typeface="Cambria"/>
                <a:cs typeface="Cambria"/>
              </a:rPr>
              <a:t>+</a:t>
            </a:r>
            <a:r>
              <a:rPr sz="1721" i="1" spc="234" dirty="0">
                <a:latin typeface="Calibri"/>
                <a:cs typeface="Calibri"/>
              </a:rPr>
              <a:t>c</a:t>
            </a:r>
            <a:r>
              <a:rPr sz="1721" i="1" spc="-31" dirty="0">
                <a:latin typeface="Calibri"/>
                <a:cs typeface="Calibri"/>
              </a:rPr>
              <a:t> </a:t>
            </a:r>
            <a:r>
              <a:rPr sz="1721" spc="-22" dirty="0">
                <a:latin typeface="Symbol"/>
                <a:cs typeface="Symbol"/>
              </a:rPr>
              <a:t></a:t>
            </a:r>
            <a:r>
              <a:rPr sz="1721" spc="-234" dirty="0">
                <a:latin typeface="Times New Roman"/>
                <a:cs typeface="Times New Roman"/>
              </a:rPr>
              <a:t> </a:t>
            </a:r>
            <a:r>
              <a:rPr sz="1721" i="1" spc="88" dirty="0">
                <a:latin typeface="Calibri"/>
                <a:cs typeface="Calibri"/>
              </a:rPr>
              <a:t>D</a:t>
            </a:r>
            <a:r>
              <a:rPr sz="1456" i="1" spc="132" baseline="-35353" dirty="0">
                <a:latin typeface="Calibri"/>
                <a:cs typeface="Calibri"/>
              </a:rPr>
              <a:t>i,j</a:t>
            </a:r>
            <a:r>
              <a:rPr sz="1456" i="1" spc="244" baseline="-35353" dirty="0">
                <a:latin typeface="Calibri"/>
                <a:cs typeface="Calibri"/>
              </a:rPr>
              <a:t> </a:t>
            </a:r>
            <a:r>
              <a:rPr sz="1721" i="1" spc="168" dirty="0">
                <a:latin typeface="Calibri"/>
                <a:cs typeface="Calibri"/>
              </a:rPr>
              <a:t>=aB</a:t>
            </a:r>
            <a:r>
              <a:rPr sz="1456" i="1" spc="251" baseline="-35353" dirty="0">
                <a:latin typeface="Calibri"/>
                <a:cs typeface="Calibri"/>
              </a:rPr>
              <a:t>i,j</a:t>
            </a:r>
            <a:r>
              <a:rPr sz="1456" i="1" spc="19" baseline="-35353" dirty="0">
                <a:latin typeface="Calibri"/>
                <a:cs typeface="Calibri"/>
              </a:rPr>
              <a:t> </a:t>
            </a:r>
            <a:r>
              <a:rPr sz="1721" spc="-22" dirty="0">
                <a:latin typeface="Cambria"/>
                <a:cs typeface="Cambria"/>
              </a:rPr>
              <a:t>+</a:t>
            </a:r>
            <a:r>
              <a:rPr sz="1721" i="1" spc="-22" dirty="0">
                <a:latin typeface="Calibri"/>
                <a:cs typeface="Calibri"/>
              </a:rPr>
              <a:t>c</a:t>
            </a:r>
            <a:endParaRPr sz="1721">
              <a:latin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35A2BE9-0355-80E7-8866-768FEE285285}"/>
                  </a:ext>
                </a:extLst>
              </p:cNvPr>
              <p:cNvSpPr txBox="1"/>
              <p:nvPr/>
            </p:nvSpPr>
            <p:spPr>
              <a:xfrm>
                <a:off x="2474483" y="4723853"/>
                <a:ext cx="1194879" cy="831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35A2BE9-0355-80E7-8866-768FEE285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483" y="4723853"/>
                <a:ext cx="1194879" cy="831253"/>
              </a:xfrm>
              <a:prstGeom prst="rect">
                <a:avLst/>
              </a:prstGeom>
              <a:blipFill>
                <a:blip r:embed="rId2"/>
                <a:stretch>
                  <a:fillRect l="-3158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1BD3EBB-AED3-7F3D-DD9A-D43B4807A7A3}"/>
                  </a:ext>
                </a:extLst>
              </p:cNvPr>
              <p:cNvSpPr txBox="1"/>
              <p:nvPr/>
            </p:nvSpPr>
            <p:spPr>
              <a:xfrm>
                <a:off x="3897733" y="4744474"/>
                <a:ext cx="1411246" cy="11082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B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1BD3EBB-AED3-7F3D-DD9A-D43B4807A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733" y="4744474"/>
                <a:ext cx="1411246" cy="1108252"/>
              </a:xfrm>
              <a:prstGeom prst="rect">
                <a:avLst/>
              </a:prstGeom>
              <a:blipFill>
                <a:blip r:embed="rId3"/>
                <a:stretch>
                  <a:fillRect l="-3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0A6CDDB-7A41-E1A3-BA4E-CA36DC0FF99B}"/>
                  </a:ext>
                </a:extLst>
              </p:cNvPr>
              <p:cNvSpPr txBox="1"/>
              <p:nvPr/>
            </p:nvSpPr>
            <p:spPr>
              <a:xfrm>
                <a:off x="2474483" y="6060106"/>
                <a:ext cx="6100548" cy="8312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C = A + B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0A6CDDB-7A41-E1A3-BA4E-CA36DC0FF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483" y="6060106"/>
                <a:ext cx="6100548" cy="831253"/>
              </a:xfrm>
              <a:prstGeom prst="rect">
                <a:avLst/>
              </a:prstGeom>
              <a:blipFill>
                <a:blip r:embed="rId4"/>
                <a:stretch>
                  <a:fillRect l="-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22DC6-8BEF-B19D-97A6-EF740121C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Week 2 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(Class 2)</a:t>
            </a:r>
          </a:p>
        </p:txBody>
      </p:sp>
    </p:spTree>
    <p:extLst>
      <p:ext uri="{BB962C8B-B14F-4D97-AF65-F5344CB8AC3E}">
        <p14:creationId xmlns:p14="http://schemas.microsoft.com/office/powerpoint/2010/main" val="63465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90C42-E55B-8807-9A46-6461A06BF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Recap: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65019A-3A03-B573-E208-13BAB7BA7A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989770"/>
                <a:ext cx="11081657" cy="5982529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0" indent="0">
                  <a:buNone/>
                </a:pPr>
                <a:r>
                  <a:rPr lang="en-US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Scaler:  </a:t>
                </a:r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 single value (e.g., 10, 20, 50, -100)</a:t>
                </a:r>
              </a:p>
              <a:p>
                <a:pPr marL="0" indent="0">
                  <a:buNone/>
                </a:pPr>
                <a:endPara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𝑥</m:t>
                    </m:r>
                  </m:oMath>
                </a14:m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is a real number (R) scaler, it can contain any number between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−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∞</m:t>
                    </m:r>
                  </m:oMath>
                </a14:m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+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∞</m:t>
                    </m:r>
                  </m:oMath>
                </a14:m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and can be written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 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ahoma" panose="020B0604030504040204" pitchFamily="34" charset="0"/>
                      </a:rPr>
                      <m:t>𝑅</m:t>
                    </m:r>
                  </m:oMath>
                </a14:m>
                <a:r>
                  <a:rPr lang="en-US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Vector: </a:t>
                </a:r>
                <a:r>
                  <a:rPr lang="en-US" dirty="0"/>
                  <a:t>A vector is </a:t>
                </a:r>
                <a:r>
                  <a:rPr lang="en-US" i="1" dirty="0"/>
                  <a:t>a list of numbers</a:t>
                </a:r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,… 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𝒏</m:t>
                            </m:r>
                          </m:sub>
                        </m:sSub>
                      </m:e>
                    </m:d>
                  </m:oMath>
                </a14:m>
                <a:endParaRPr lang="en-US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0" indent="0">
                  <a:buNone/>
                </a:pPr>
                <a:r>
                  <a:rPr lang="en-US" b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	 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65019A-3A03-B573-E208-13BAB7BA7A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989770"/>
                <a:ext cx="11081657" cy="5982529"/>
              </a:xfrm>
              <a:blipFill>
                <a:blip r:embed="rId2"/>
                <a:stretch>
                  <a:fillRect l="-1030" r="-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0F38B1-9B8C-DEF9-11D8-D4EF7DF6CBE8}"/>
                  </a:ext>
                </a:extLst>
              </p:cNvPr>
              <p:cNvSpPr txBox="1"/>
              <p:nvPr/>
            </p:nvSpPr>
            <p:spPr>
              <a:xfrm>
                <a:off x="2269659" y="5498898"/>
                <a:ext cx="68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0F38B1-9B8C-DEF9-11D8-D4EF7DF6C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659" y="5498898"/>
                <a:ext cx="680827" cy="369332"/>
              </a:xfrm>
              <a:prstGeom prst="rect">
                <a:avLst/>
              </a:prstGeom>
              <a:blipFill>
                <a:blip r:embed="rId3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91ED29-D274-74B6-41B1-6090F151AFF2}"/>
                  </a:ext>
                </a:extLst>
              </p:cNvPr>
              <p:cNvSpPr txBox="1"/>
              <p:nvPr/>
            </p:nvSpPr>
            <p:spPr>
              <a:xfrm>
                <a:off x="2978185" y="5051079"/>
                <a:ext cx="853576" cy="1326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eqArr>
                              <m:eqAr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C91ED29-D274-74B6-41B1-6090F151A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185" y="5051079"/>
                <a:ext cx="853576" cy="13267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59DE31F-84AD-0A8E-01D9-7D1D089A7018}"/>
              </a:ext>
            </a:extLst>
          </p:cNvPr>
          <p:cNvSpPr txBox="1"/>
          <p:nvPr/>
        </p:nvSpPr>
        <p:spPr>
          <a:xfrm>
            <a:off x="3519046" y="4887702"/>
            <a:ext cx="6808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+mj-lt"/>
                <a:ea typeface="Ayuthaya" pitchFamily="2" charset="-34"/>
                <a:cs typeface="Ayuthaya" pitchFamily="2" charset="-34"/>
              </a:rPr>
              <a:t>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EA2253-24DE-8E47-E5F3-D4C310E78974}"/>
              </a:ext>
            </a:extLst>
          </p:cNvPr>
          <p:cNvSpPr txBox="1"/>
          <p:nvPr/>
        </p:nvSpPr>
        <p:spPr>
          <a:xfrm rot="10800000">
            <a:off x="2610072" y="5042618"/>
            <a:ext cx="6808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+mj-lt"/>
                <a:ea typeface="Ayuthaya" pitchFamily="2" charset="-34"/>
                <a:cs typeface="Ayuthaya" pitchFamily="2" charset="-34"/>
              </a:rPr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8F2AFD-5DC5-9D86-0F81-56E22C1F72B1}"/>
              </a:ext>
            </a:extLst>
          </p:cNvPr>
          <p:cNvSpPr txBox="1"/>
          <p:nvPr/>
        </p:nvSpPr>
        <p:spPr>
          <a:xfrm>
            <a:off x="4199873" y="4482575"/>
            <a:ext cx="1235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 vector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F9D43B-6D91-4854-393C-CA1386E0E304}"/>
              </a:ext>
            </a:extLst>
          </p:cNvPr>
          <p:cNvSpPr txBox="1"/>
          <p:nvPr/>
        </p:nvSpPr>
        <p:spPr>
          <a:xfrm>
            <a:off x="4199873" y="5487866"/>
            <a:ext cx="155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Column vector</a:t>
            </a:r>
          </a:p>
        </p:txBody>
      </p:sp>
    </p:spTree>
    <p:extLst>
      <p:ext uri="{BB962C8B-B14F-4D97-AF65-F5344CB8AC3E}">
        <p14:creationId xmlns:p14="http://schemas.microsoft.com/office/powerpoint/2010/main" val="4247334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5E309CD5-9272-6720-20EB-EC9CE2C63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046" y="1086854"/>
            <a:ext cx="9573990" cy="3300984"/>
          </a:xfrm>
          <a:prstGeom prst="rect">
            <a:avLst/>
          </a:prstGeom>
        </p:spPr>
      </p:pic>
      <p:pic>
        <p:nvPicPr>
          <p:cNvPr id="5" name="Picture 4" descr="A close-up of text&#10;&#10;Description automatically generated">
            <a:extLst>
              <a:ext uri="{FF2B5EF4-FFF2-40B4-BE49-F238E27FC236}">
                <a16:creationId xmlns:a16="http://schemas.microsoft.com/office/drawing/2014/main" id="{98C70069-6399-FDE5-4F24-899CC787A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046" y="4623413"/>
            <a:ext cx="8345670" cy="199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3170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E5152-D632-4BF9-7D53-A0B59B718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313" y="434090"/>
            <a:ext cx="10515600" cy="58118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Matrix: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be considered as a collection of vectors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A group of black letters&#10;&#10;Description automatically generated">
            <a:extLst>
              <a:ext uri="{FF2B5EF4-FFF2-40B4-BE49-F238E27FC236}">
                <a16:creationId xmlns:a16="http://schemas.microsoft.com/office/drawing/2014/main" id="{F1313AFD-11E1-D83E-EED6-830FE1FA9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627" y="4409654"/>
            <a:ext cx="3721100" cy="2133600"/>
          </a:xfrm>
          <a:prstGeom prst="rect">
            <a:avLst/>
          </a:prstGeom>
        </p:spPr>
      </p:pic>
      <p:pic>
        <p:nvPicPr>
          <p:cNvPr id="11" name="Picture 10" descr="A group of black letters&#10;&#10;Description automatically generated">
            <a:extLst>
              <a:ext uri="{FF2B5EF4-FFF2-40B4-BE49-F238E27FC236}">
                <a16:creationId xmlns:a16="http://schemas.microsoft.com/office/drawing/2014/main" id="{35FD25A6-A79F-7B06-7C48-12B4A6571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13" y="1308100"/>
            <a:ext cx="3454400" cy="2120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BC0B07-337D-FAAB-A64B-BAAD2B17F49A}"/>
              </a:ext>
            </a:extLst>
          </p:cNvPr>
          <p:cNvSpPr txBox="1"/>
          <p:nvPr/>
        </p:nvSpPr>
        <p:spPr>
          <a:xfrm>
            <a:off x="362313" y="3850718"/>
            <a:ext cx="4702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Transpose of a vector:</a:t>
            </a:r>
          </a:p>
        </p:txBody>
      </p:sp>
    </p:spTree>
    <p:extLst>
      <p:ext uri="{BB962C8B-B14F-4D97-AF65-F5344CB8AC3E}">
        <p14:creationId xmlns:p14="http://schemas.microsoft.com/office/powerpoint/2010/main" val="3302213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63CA4-52AC-07EE-26AD-0AB9D11DA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Matrix Addition: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911074-BA5E-76B0-C9C1-937CD4607B73}"/>
                  </a:ext>
                </a:extLst>
              </p:cNvPr>
              <p:cNvSpPr txBox="1"/>
              <p:nvPr/>
            </p:nvSpPr>
            <p:spPr>
              <a:xfrm>
                <a:off x="2265477" y="2172161"/>
                <a:ext cx="2332649" cy="913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3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911074-BA5E-76B0-C9C1-937CD4607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477" y="2172161"/>
                <a:ext cx="2332649" cy="913520"/>
              </a:xfrm>
              <a:prstGeom prst="rect">
                <a:avLst/>
              </a:prstGeom>
              <a:blipFill>
                <a:blip r:embed="rId2"/>
                <a:stretch>
                  <a:fillRect l="-6522" b="-10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31BF04-3C94-DDA5-652D-BA5152514D26}"/>
                  </a:ext>
                </a:extLst>
              </p:cNvPr>
              <p:cNvSpPr txBox="1"/>
              <p:nvPr/>
            </p:nvSpPr>
            <p:spPr>
              <a:xfrm>
                <a:off x="5855913" y="2172161"/>
                <a:ext cx="2739447" cy="913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</m:mr>
                          <m:m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3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831BF04-3C94-DDA5-652D-BA5152514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913" y="2172161"/>
                <a:ext cx="2739447" cy="913520"/>
              </a:xfrm>
              <a:prstGeom prst="rect">
                <a:avLst/>
              </a:prstGeom>
              <a:blipFill>
                <a:blip r:embed="rId3"/>
                <a:stretch>
                  <a:fillRect l="-5556" b="-10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F16F4C-1D2A-C0AE-1F21-CF53F759D334}"/>
                  </a:ext>
                </a:extLst>
              </p:cNvPr>
              <p:cNvSpPr txBox="1"/>
              <p:nvPr/>
            </p:nvSpPr>
            <p:spPr>
              <a:xfrm>
                <a:off x="3289960" y="4106774"/>
                <a:ext cx="4083071" cy="12416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 = A + B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F16F4C-1D2A-C0AE-1F21-CF53F759D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9960" y="4106774"/>
                <a:ext cx="4083071" cy="1241687"/>
              </a:xfrm>
              <a:prstGeom prst="rect">
                <a:avLst/>
              </a:prstGeom>
              <a:blipFill>
                <a:blip r:embed="rId4"/>
                <a:stretch>
                  <a:fillRect l="-3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3981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68431-8AE8-F1A1-A7B1-8087122F6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/>
              <a:t>New Topics</a:t>
            </a:r>
          </a:p>
        </p:txBody>
      </p:sp>
    </p:spTree>
    <p:extLst>
      <p:ext uri="{BB962C8B-B14F-4D97-AF65-F5344CB8AC3E}">
        <p14:creationId xmlns:p14="http://schemas.microsoft.com/office/powerpoint/2010/main" val="14223817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9225958" y="6856554"/>
            <a:ext cx="285291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5255">
              <a:lnSpc>
                <a:spcPts val="1645"/>
              </a:lnSpc>
            </a:pPr>
            <a:fld id="{81D60167-4931-47E6-BA6A-407CBD079E47}" type="slidenum">
              <a:rPr lang="en-US" smtClean="0"/>
              <a:pPr marL="135255">
                <a:lnSpc>
                  <a:spcPts val="1645"/>
                </a:lnSpc>
              </a:pPr>
              <a:t>28</a:t>
            </a:fld>
            <a:endParaRPr spc="-22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9383" y="105599"/>
            <a:ext cx="9278471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732522">
              <a:lnSpc>
                <a:spcPct val="100000"/>
              </a:lnSpc>
              <a:spcBef>
                <a:spcPts val="88"/>
              </a:spcBef>
            </a:pPr>
            <a:r>
              <a:rPr lang="en-US" b="1" spc="-18" dirty="0"/>
              <a:t>Matrix Multiplication</a:t>
            </a:r>
            <a:endParaRPr b="1" spc="-18" dirty="0"/>
          </a:p>
        </p:txBody>
      </p:sp>
      <p:sp>
        <p:nvSpPr>
          <p:cNvPr id="4" name="object 4"/>
          <p:cNvSpPr txBox="1"/>
          <p:nvPr/>
        </p:nvSpPr>
        <p:spPr>
          <a:xfrm>
            <a:off x="1091524" y="1036874"/>
            <a:ext cx="8728363" cy="2029858"/>
          </a:xfrm>
          <a:prstGeom prst="rect">
            <a:avLst/>
          </a:prstGeom>
        </p:spPr>
        <p:txBody>
          <a:bodyPr vert="horz" wrap="square" lIns="0" tIns="2801" rIns="0" bIns="0" rtlCol="0">
            <a:spAutoFit/>
          </a:bodyPr>
          <a:lstStyle/>
          <a:p>
            <a:pPr marL="309859" marR="4483" indent="-299213">
              <a:lnSpc>
                <a:spcPct val="101899"/>
              </a:lnSpc>
              <a:spcBef>
                <a:spcPts val="22"/>
              </a:spcBef>
              <a:buChar char="•"/>
              <a:tabLst>
                <a:tab pos="309859" algn="l"/>
              </a:tabLst>
            </a:pP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For</a:t>
            </a:r>
            <a:r>
              <a:rPr sz="2824" spc="-88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spc="-18" dirty="0">
                <a:solidFill>
                  <a:srgbClr val="3333CC"/>
                </a:solidFill>
                <a:latin typeface="Arial"/>
                <a:cs typeface="Arial"/>
              </a:rPr>
              <a:t>product</a:t>
            </a:r>
            <a:r>
              <a:rPr sz="2824" b="1" spc="-18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118" b="1" i="1" dirty="0">
                <a:latin typeface="Times New Roman"/>
                <a:cs typeface="Times New Roman"/>
              </a:rPr>
              <a:t>C=AB</a:t>
            </a:r>
            <a:r>
              <a:rPr sz="2118" b="1" i="1" spc="-53" dirty="0">
                <a:latin typeface="Times New Roman"/>
                <a:cs typeface="Times New Roman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to</a:t>
            </a:r>
            <a:r>
              <a:rPr sz="2824" spc="-7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be</a:t>
            </a:r>
            <a:r>
              <a:rPr sz="2824" spc="-79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defined,</a:t>
            </a:r>
            <a:r>
              <a:rPr sz="2824" spc="-57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118" b="1" dirty="0">
                <a:latin typeface="Times New Roman"/>
                <a:cs typeface="Times New Roman"/>
              </a:rPr>
              <a:t>A</a:t>
            </a:r>
            <a:r>
              <a:rPr sz="2118" b="1" i="1" spc="49" dirty="0">
                <a:latin typeface="Times New Roman"/>
                <a:cs typeface="Times New Roman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has</a:t>
            </a:r>
            <a:r>
              <a:rPr sz="2824" spc="-66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to</a:t>
            </a:r>
            <a:r>
              <a:rPr sz="2824" spc="-7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spc="-18" dirty="0">
                <a:solidFill>
                  <a:srgbClr val="3333CC"/>
                </a:solidFill>
                <a:latin typeface="Arial"/>
                <a:cs typeface="Arial"/>
              </a:rPr>
              <a:t>have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the</a:t>
            </a:r>
            <a:r>
              <a:rPr sz="2824" spc="-88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same</a:t>
            </a:r>
            <a:r>
              <a:rPr sz="2824" spc="-88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no.</a:t>
            </a:r>
            <a:r>
              <a:rPr sz="2824" spc="-7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of</a:t>
            </a:r>
            <a:r>
              <a:rPr sz="2824" spc="-7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columns</a:t>
            </a:r>
            <a:r>
              <a:rPr sz="2824" spc="-7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as</a:t>
            </a:r>
            <a:r>
              <a:rPr sz="2824" spc="-79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the</a:t>
            </a:r>
            <a:r>
              <a:rPr sz="2824" spc="-88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no.</a:t>
            </a:r>
            <a:r>
              <a:rPr sz="2824" spc="-7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of</a:t>
            </a:r>
            <a:r>
              <a:rPr sz="2824" spc="-7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rows</a:t>
            </a:r>
            <a:r>
              <a:rPr sz="2824" spc="-7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of</a:t>
            </a:r>
            <a:r>
              <a:rPr sz="2824" spc="-62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118" b="1" i="1" spc="-44" dirty="0">
                <a:latin typeface="Times New Roman"/>
                <a:cs typeface="Times New Roman"/>
              </a:rPr>
              <a:t>B</a:t>
            </a:r>
            <a:endParaRPr lang="en-US" sz="2118" b="1" i="1" spc="-44" dirty="0">
              <a:latin typeface="Times New Roman"/>
              <a:cs typeface="Times New Roman"/>
            </a:endParaRPr>
          </a:p>
          <a:p>
            <a:pPr marL="309859" marR="4483" indent="-299213">
              <a:lnSpc>
                <a:spcPct val="101899"/>
              </a:lnSpc>
              <a:spcBef>
                <a:spcPts val="22"/>
              </a:spcBef>
              <a:buChar char="•"/>
              <a:tabLst>
                <a:tab pos="309859" algn="l"/>
              </a:tabLst>
            </a:pPr>
            <a:endParaRPr sz="2118" dirty="0">
              <a:latin typeface="Times New Roman"/>
              <a:cs typeface="Times New Roman"/>
            </a:endParaRPr>
          </a:p>
          <a:p>
            <a:pPr marL="410157">
              <a:lnSpc>
                <a:spcPts val="2934"/>
              </a:lnSpc>
              <a:spcBef>
                <a:spcPts val="503"/>
              </a:spcBef>
            </a:pPr>
            <a:r>
              <a:rPr sz="2471" dirty="0">
                <a:solidFill>
                  <a:srgbClr val="336600"/>
                </a:solidFill>
                <a:latin typeface="Arial"/>
                <a:cs typeface="Arial"/>
              </a:rPr>
              <a:t>–</a:t>
            </a:r>
            <a:r>
              <a:rPr sz="2471" spc="-119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471" dirty="0">
                <a:solidFill>
                  <a:srgbClr val="336600"/>
                </a:solidFill>
                <a:latin typeface="Arial"/>
                <a:cs typeface="Arial"/>
              </a:rPr>
              <a:t>If</a:t>
            </a:r>
            <a:r>
              <a:rPr sz="2471" spc="-44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118" b="1" dirty="0">
                <a:latin typeface="Times New Roman"/>
                <a:cs typeface="Times New Roman"/>
              </a:rPr>
              <a:t>A</a:t>
            </a:r>
            <a:r>
              <a:rPr sz="2118" b="1" i="1" spc="110" dirty="0">
                <a:latin typeface="Times New Roman"/>
                <a:cs typeface="Times New Roman"/>
              </a:rPr>
              <a:t> </a:t>
            </a:r>
            <a:r>
              <a:rPr sz="2471" dirty="0">
                <a:solidFill>
                  <a:srgbClr val="336600"/>
                </a:solidFill>
                <a:latin typeface="Arial"/>
                <a:cs typeface="Arial"/>
              </a:rPr>
              <a:t>is</a:t>
            </a:r>
            <a:r>
              <a:rPr sz="2471" spc="-49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471" dirty="0">
                <a:solidFill>
                  <a:srgbClr val="336600"/>
                </a:solidFill>
                <a:latin typeface="Arial"/>
                <a:cs typeface="Arial"/>
              </a:rPr>
              <a:t>of</a:t>
            </a:r>
            <a:r>
              <a:rPr sz="2471" spc="-40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471" dirty="0">
                <a:solidFill>
                  <a:srgbClr val="336600"/>
                </a:solidFill>
                <a:latin typeface="Arial"/>
                <a:cs typeface="Arial"/>
              </a:rPr>
              <a:t>shape</a:t>
            </a:r>
            <a:r>
              <a:rPr sz="2471" spc="-44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471" i="1" dirty="0">
                <a:latin typeface="Times New Roman"/>
                <a:cs typeface="Times New Roman"/>
              </a:rPr>
              <a:t>m</a:t>
            </a:r>
            <a:r>
              <a:rPr sz="2471" dirty="0">
                <a:latin typeface="Arial"/>
                <a:cs typeface="Arial"/>
              </a:rPr>
              <a:t>x</a:t>
            </a:r>
            <a:r>
              <a:rPr sz="2471" i="1" dirty="0">
                <a:latin typeface="Times New Roman"/>
                <a:cs typeface="Times New Roman"/>
              </a:rPr>
              <a:t>n</a:t>
            </a:r>
            <a:r>
              <a:rPr sz="2471" i="1" spc="26" dirty="0">
                <a:latin typeface="Times New Roman"/>
                <a:cs typeface="Times New Roman"/>
              </a:rPr>
              <a:t> </a:t>
            </a:r>
            <a:r>
              <a:rPr sz="2471" dirty="0">
                <a:solidFill>
                  <a:srgbClr val="336600"/>
                </a:solidFill>
                <a:latin typeface="Arial"/>
                <a:cs typeface="Arial"/>
              </a:rPr>
              <a:t>and</a:t>
            </a:r>
            <a:r>
              <a:rPr sz="2471" spc="-40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118" dirty="0">
                <a:latin typeface="Times New Roman"/>
                <a:cs typeface="Times New Roman"/>
              </a:rPr>
              <a:t>B</a:t>
            </a:r>
            <a:r>
              <a:rPr sz="2118" i="1" spc="106" dirty="0">
                <a:latin typeface="Times New Roman"/>
                <a:cs typeface="Times New Roman"/>
              </a:rPr>
              <a:t> </a:t>
            </a:r>
            <a:r>
              <a:rPr sz="2471" dirty="0">
                <a:solidFill>
                  <a:srgbClr val="336600"/>
                </a:solidFill>
                <a:latin typeface="Arial"/>
                <a:cs typeface="Arial"/>
              </a:rPr>
              <a:t>is</a:t>
            </a:r>
            <a:r>
              <a:rPr sz="2471" spc="-44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471" dirty="0">
                <a:solidFill>
                  <a:srgbClr val="336600"/>
                </a:solidFill>
                <a:latin typeface="Arial"/>
                <a:cs typeface="Arial"/>
              </a:rPr>
              <a:t>of</a:t>
            </a:r>
            <a:r>
              <a:rPr sz="2471" spc="-44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471" dirty="0">
                <a:solidFill>
                  <a:srgbClr val="336600"/>
                </a:solidFill>
                <a:latin typeface="Arial"/>
                <a:cs typeface="Arial"/>
              </a:rPr>
              <a:t>shape</a:t>
            </a:r>
            <a:r>
              <a:rPr sz="2471" spc="-40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471" i="1" dirty="0">
                <a:latin typeface="Times New Roman"/>
                <a:cs typeface="Times New Roman"/>
              </a:rPr>
              <a:t>n</a:t>
            </a:r>
            <a:r>
              <a:rPr sz="2471" dirty="0">
                <a:latin typeface="Arial"/>
                <a:cs typeface="Arial"/>
              </a:rPr>
              <a:t>x</a:t>
            </a:r>
            <a:r>
              <a:rPr sz="2471" i="1" dirty="0">
                <a:latin typeface="Times New Roman"/>
                <a:cs typeface="Times New Roman"/>
              </a:rPr>
              <a:t>p</a:t>
            </a:r>
            <a:r>
              <a:rPr sz="2471" i="1" spc="26" dirty="0">
                <a:latin typeface="Times New Roman"/>
                <a:cs typeface="Times New Roman"/>
              </a:rPr>
              <a:t> </a:t>
            </a:r>
            <a:r>
              <a:rPr sz="2471" spc="-18" dirty="0">
                <a:solidFill>
                  <a:srgbClr val="336600"/>
                </a:solidFill>
                <a:latin typeface="Arial"/>
                <a:cs typeface="Arial"/>
              </a:rPr>
              <a:t>then</a:t>
            </a:r>
            <a:endParaRPr sz="2471" dirty="0">
              <a:latin typeface="Arial"/>
              <a:cs typeface="Arial"/>
            </a:endParaRPr>
          </a:p>
          <a:p>
            <a:pPr marL="659501">
              <a:lnSpc>
                <a:spcPts val="2934"/>
              </a:lnSpc>
            </a:pPr>
            <a:r>
              <a:rPr sz="2471" i="1" dirty="0">
                <a:solidFill>
                  <a:srgbClr val="336600"/>
                </a:solidFill>
                <a:latin typeface="Arial"/>
                <a:cs typeface="Arial"/>
              </a:rPr>
              <a:t>matrix</a:t>
            </a:r>
            <a:r>
              <a:rPr sz="2471" i="1" spc="-71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471" i="1" dirty="0">
                <a:solidFill>
                  <a:srgbClr val="336600"/>
                </a:solidFill>
                <a:latin typeface="Arial"/>
                <a:cs typeface="Arial"/>
              </a:rPr>
              <a:t>product</a:t>
            </a:r>
            <a:r>
              <a:rPr sz="2471" i="1" spc="-53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118" b="1" i="1" dirty="0">
                <a:latin typeface="Times New Roman"/>
                <a:cs typeface="Times New Roman"/>
              </a:rPr>
              <a:t>C </a:t>
            </a:r>
            <a:r>
              <a:rPr sz="2471" dirty="0">
                <a:solidFill>
                  <a:srgbClr val="336600"/>
                </a:solidFill>
                <a:latin typeface="Arial"/>
                <a:cs typeface="Arial"/>
              </a:rPr>
              <a:t>is</a:t>
            </a:r>
            <a:r>
              <a:rPr sz="2471" spc="-62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471" dirty="0">
                <a:solidFill>
                  <a:srgbClr val="336600"/>
                </a:solidFill>
                <a:latin typeface="Arial"/>
                <a:cs typeface="Arial"/>
              </a:rPr>
              <a:t>of</a:t>
            </a:r>
            <a:r>
              <a:rPr sz="2471" spc="-57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471" dirty="0">
                <a:solidFill>
                  <a:srgbClr val="336600"/>
                </a:solidFill>
                <a:latin typeface="Arial"/>
                <a:cs typeface="Arial"/>
              </a:rPr>
              <a:t>shape</a:t>
            </a:r>
            <a:r>
              <a:rPr sz="2471" spc="-53" dirty="0">
                <a:solidFill>
                  <a:srgbClr val="336600"/>
                </a:solidFill>
                <a:latin typeface="Arial"/>
                <a:cs typeface="Arial"/>
              </a:rPr>
              <a:t> </a:t>
            </a:r>
            <a:r>
              <a:rPr sz="2471" i="1" spc="-22" dirty="0">
                <a:latin typeface="Times New Roman"/>
                <a:cs typeface="Times New Roman"/>
              </a:rPr>
              <a:t>m</a:t>
            </a:r>
            <a:r>
              <a:rPr sz="2471" spc="-22" dirty="0">
                <a:latin typeface="Arial"/>
                <a:cs typeface="Arial"/>
              </a:rPr>
              <a:t>x</a:t>
            </a:r>
            <a:r>
              <a:rPr sz="2471" i="1" spc="-22" dirty="0">
                <a:latin typeface="Times New Roman"/>
                <a:cs typeface="Times New Roman"/>
              </a:rPr>
              <a:t>p</a:t>
            </a:r>
            <a:endParaRPr sz="2471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98961" y="2978172"/>
            <a:ext cx="2496671" cy="662821"/>
          </a:xfrm>
          <a:prstGeom prst="rect">
            <a:avLst/>
          </a:prstGeom>
        </p:spPr>
        <p:txBody>
          <a:bodyPr vert="horz" wrap="square" lIns="0" tIns="66115" rIns="0" bIns="0" rtlCol="0">
            <a:spAutoFit/>
          </a:bodyPr>
          <a:lstStyle/>
          <a:p>
            <a:pPr marL="44826">
              <a:spcBef>
                <a:spcPts val="521"/>
              </a:spcBef>
            </a:pPr>
            <a:r>
              <a:rPr sz="1765" i="1" spc="322" dirty="0">
                <a:latin typeface="Cambria"/>
                <a:cs typeface="Cambria"/>
              </a:rPr>
              <a:t>C</a:t>
            </a:r>
            <a:r>
              <a:rPr sz="1765" i="1" spc="-35" dirty="0">
                <a:latin typeface="Cambria"/>
                <a:cs typeface="Cambria"/>
              </a:rPr>
              <a:t> </a:t>
            </a:r>
            <a:r>
              <a:rPr sz="1765" i="1" spc="401" dirty="0">
                <a:latin typeface="Cambria"/>
                <a:cs typeface="Cambria"/>
              </a:rPr>
              <a:t>=AB</a:t>
            </a:r>
            <a:r>
              <a:rPr sz="1765" i="1" spc="-13" dirty="0">
                <a:latin typeface="Cambria"/>
                <a:cs typeface="Cambria"/>
              </a:rPr>
              <a:t> </a:t>
            </a:r>
            <a:r>
              <a:rPr sz="1765" spc="119" dirty="0">
                <a:latin typeface="Symbol"/>
                <a:cs typeface="Symbol"/>
              </a:rPr>
              <a:t></a:t>
            </a:r>
            <a:r>
              <a:rPr sz="1765" i="1" spc="119" dirty="0">
                <a:latin typeface="Cambria"/>
                <a:cs typeface="Cambria"/>
              </a:rPr>
              <a:t>C</a:t>
            </a:r>
            <a:r>
              <a:rPr sz="1522" i="1" spc="178" baseline="-36231" dirty="0">
                <a:latin typeface="Cambria"/>
                <a:cs typeface="Cambria"/>
              </a:rPr>
              <a:t>i,j</a:t>
            </a:r>
            <a:r>
              <a:rPr sz="1522" i="1" spc="244" baseline="-36231" dirty="0">
                <a:latin typeface="Cambria"/>
                <a:cs typeface="Cambria"/>
              </a:rPr>
              <a:t> </a:t>
            </a:r>
            <a:r>
              <a:rPr sz="1765" i="1" spc="437" dirty="0">
                <a:latin typeface="Cambria"/>
                <a:cs typeface="Cambria"/>
              </a:rPr>
              <a:t>=</a:t>
            </a:r>
            <a:r>
              <a:rPr sz="1765" i="1" spc="-31" dirty="0">
                <a:latin typeface="Cambria"/>
                <a:cs typeface="Cambria"/>
              </a:rPr>
              <a:t> </a:t>
            </a:r>
            <a:r>
              <a:rPr sz="4037" spc="66" baseline="-7285" dirty="0">
                <a:latin typeface="Symbol"/>
                <a:cs typeface="Symbol"/>
              </a:rPr>
              <a:t></a:t>
            </a:r>
            <a:r>
              <a:rPr sz="1765" i="1" spc="44" dirty="0">
                <a:latin typeface="Cambria"/>
                <a:cs typeface="Cambria"/>
              </a:rPr>
              <a:t>A</a:t>
            </a:r>
            <a:r>
              <a:rPr sz="1522" i="1" spc="66" baseline="-36231" dirty="0">
                <a:latin typeface="Cambria"/>
                <a:cs typeface="Cambria"/>
              </a:rPr>
              <a:t>i,k</a:t>
            </a:r>
            <a:r>
              <a:rPr sz="1765" i="1" spc="44" dirty="0">
                <a:latin typeface="Cambria"/>
                <a:cs typeface="Cambria"/>
              </a:rPr>
              <a:t>B</a:t>
            </a:r>
            <a:r>
              <a:rPr sz="1522" i="1" spc="66" baseline="-36231" dirty="0">
                <a:latin typeface="Cambria"/>
                <a:cs typeface="Cambria"/>
              </a:rPr>
              <a:t>k,j</a:t>
            </a:r>
            <a:endParaRPr sz="1522" baseline="-36231" dirty="0">
              <a:latin typeface="Cambria"/>
              <a:cs typeface="Cambria"/>
            </a:endParaRPr>
          </a:p>
          <a:p>
            <a:pPr marR="712172" algn="r">
              <a:spcBef>
                <a:spcPts val="193"/>
              </a:spcBef>
            </a:pPr>
            <a:r>
              <a:rPr sz="1015" i="1" spc="9" dirty="0">
                <a:latin typeface="Cambria"/>
                <a:cs typeface="Cambria"/>
              </a:rPr>
              <a:t>k</a:t>
            </a:r>
            <a:endParaRPr sz="1015" dirty="0">
              <a:latin typeface="Cambria"/>
              <a:cs typeface="Cambri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DF253D7-6E3C-486D-A8EB-C34FE8F603EC}"/>
                  </a:ext>
                </a:extLst>
              </p:cNvPr>
              <p:cNvSpPr txBox="1"/>
              <p:nvPr/>
            </p:nvSpPr>
            <p:spPr>
              <a:xfrm>
                <a:off x="2259515" y="3591194"/>
                <a:ext cx="1439446" cy="554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dirty="0"/>
                  <a:t>A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DF253D7-6E3C-486D-A8EB-C34FE8F60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9515" y="3591194"/>
                <a:ext cx="1439446" cy="554254"/>
              </a:xfrm>
              <a:prstGeom prst="rect">
                <a:avLst/>
              </a:prstGeom>
              <a:blipFill>
                <a:blip r:embed="rId2"/>
                <a:stretch>
                  <a:fillRect l="-4386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2B986D-2976-7C65-E2BF-98D3E27BBC89}"/>
                  </a:ext>
                </a:extLst>
              </p:cNvPr>
              <p:cNvSpPr txBox="1"/>
              <p:nvPr/>
            </p:nvSpPr>
            <p:spPr>
              <a:xfrm>
                <a:off x="3906984" y="3591194"/>
                <a:ext cx="1205343" cy="554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dirty="0"/>
                  <a:t>B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2B986D-2976-7C65-E2BF-98D3E27BB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984" y="3591194"/>
                <a:ext cx="1205343" cy="554254"/>
              </a:xfrm>
              <a:prstGeom prst="rect">
                <a:avLst/>
              </a:prstGeom>
              <a:blipFill>
                <a:blip r:embed="rId3"/>
                <a:stretch>
                  <a:fillRect l="-4167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68C053F-317C-625A-5C43-EB4ABFFAB1EF}"/>
              </a:ext>
            </a:extLst>
          </p:cNvPr>
          <p:cNvSpPr txBox="1"/>
          <p:nvPr/>
        </p:nvSpPr>
        <p:spPr>
          <a:xfrm>
            <a:off x="1385454" y="4616432"/>
            <a:ext cx="872836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We want to compute C = A * B.</a:t>
            </a:r>
          </a:p>
          <a:p>
            <a:pPr algn="l"/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The resulting matrix C will be a 2x2 matrix, and its elements will be computed as follows:</a:t>
            </a:r>
          </a:p>
          <a:p>
            <a:pPr algn="l"/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C[1][1] = (2 * 3) + (1 * 5) = 6 + 5 = 11</a:t>
            </a:r>
          </a:p>
          <a:p>
            <a:pPr algn="l"/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C[1][2] = (2 * 4) + (1 * 6) = 8 + 6 = 14</a:t>
            </a:r>
          </a:p>
          <a:p>
            <a:pPr algn="l"/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C[2][1] = (0 * 3) + (-1 * 5) = 0 - 5 = -5</a:t>
            </a:r>
          </a:p>
          <a:p>
            <a:pPr algn="l"/>
            <a:r>
              <a:rPr 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C[2][2] = (0 * 4) + (-1 * 6) = 0 - 6 = -6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FBC86B-9CCB-72E2-490D-06B7A61EEE70}"/>
                  </a:ext>
                </a:extLst>
              </p:cNvPr>
              <p:cNvSpPr txBox="1"/>
              <p:nvPr/>
            </p:nvSpPr>
            <p:spPr>
              <a:xfrm>
                <a:off x="6885711" y="5543966"/>
                <a:ext cx="1690253" cy="554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dirty="0"/>
                  <a:t>C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FBC86B-9CCB-72E2-490D-06B7A61EE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5711" y="5543966"/>
                <a:ext cx="1690253" cy="554319"/>
              </a:xfrm>
              <a:prstGeom prst="rect">
                <a:avLst/>
              </a:prstGeom>
              <a:blipFill>
                <a:blip r:embed="rId4"/>
                <a:stretch>
                  <a:fillRect l="-2985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9225958" y="6856554"/>
            <a:ext cx="285291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5255">
              <a:lnSpc>
                <a:spcPts val="1645"/>
              </a:lnSpc>
            </a:pPr>
            <a:fld id="{81D60167-4931-47E6-BA6A-407CBD079E47}" type="slidenum">
              <a:rPr lang="en-US" smtClean="0"/>
              <a:pPr marL="135255">
                <a:lnSpc>
                  <a:spcPts val="1645"/>
                </a:lnSpc>
              </a:pPr>
              <a:t>29</a:t>
            </a:fld>
            <a:endParaRPr spc="-22" dirty="0"/>
          </a:p>
        </p:txBody>
      </p:sp>
      <p:sp>
        <p:nvSpPr>
          <p:cNvPr id="2" name="object 2"/>
          <p:cNvSpPr txBox="1"/>
          <p:nvPr/>
        </p:nvSpPr>
        <p:spPr>
          <a:xfrm>
            <a:off x="2191076" y="455407"/>
            <a:ext cx="7811060" cy="17430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7416448" algn="l"/>
              </a:tabLst>
            </a:pPr>
            <a:r>
              <a:rPr sz="1059" spc="-9" dirty="0">
                <a:latin typeface="Arial"/>
                <a:cs typeface="Arial"/>
              </a:rPr>
              <a:t>Machine</a:t>
            </a:r>
            <a:r>
              <a:rPr sz="1059" spc="-22" dirty="0">
                <a:latin typeface="Arial"/>
                <a:cs typeface="Arial"/>
              </a:rPr>
              <a:t> </a:t>
            </a:r>
            <a:r>
              <a:rPr sz="1059" spc="-9" dirty="0">
                <a:latin typeface="Arial"/>
                <a:cs typeface="Arial"/>
              </a:rPr>
              <a:t>Learning</a:t>
            </a:r>
            <a:r>
              <a:rPr sz="1059" dirty="0">
                <a:latin typeface="Arial"/>
                <a:cs typeface="Arial"/>
              </a:rPr>
              <a:t>	</a:t>
            </a:r>
            <a:r>
              <a:rPr sz="1059" spc="-9" dirty="0">
                <a:latin typeface="Arial"/>
                <a:cs typeface="Arial"/>
              </a:rPr>
              <a:t>Srihari</a:t>
            </a:r>
            <a:endParaRPr sz="1059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38203" y="812683"/>
            <a:ext cx="5368556" cy="688424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>
              <a:lnSpc>
                <a:spcPct val="100000"/>
              </a:lnSpc>
              <a:spcBef>
                <a:spcPts val="88"/>
              </a:spcBef>
            </a:pPr>
            <a:r>
              <a:rPr dirty="0"/>
              <a:t>Multiplying</a:t>
            </a:r>
            <a:r>
              <a:rPr spc="-238" dirty="0"/>
              <a:t> </a:t>
            </a:r>
            <a:r>
              <a:rPr spc="-9" dirty="0"/>
              <a:t>Vectors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64080" y="1853005"/>
            <a:ext cx="7490572" cy="223945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321066" marR="89092" indent="-299213">
              <a:lnSpc>
                <a:spcPts val="3265"/>
              </a:lnSpc>
              <a:spcBef>
                <a:spcPts val="300"/>
              </a:spcBef>
              <a:buChar char="•"/>
              <a:tabLst>
                <a:tab pos="321066" algn="l"/>
              </a:tabLst>
            </a:pP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Dot</a:t>
            </a:r>
            <a:r>
              <a:rPr sz="2824" spc="-8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product</a:t>
            </a:r>
            <a:r>
              <a:rPr sz="2824" spc="-8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between</a:t>
            </a:r>
            <a:r>
              <a:rPr sz="2824" spc="-88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two</a:t>
            </a:r>
            <a:r>
              <a:rPr sz="2824" spc="-88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vectors</a:t>
            </a:r>
            <a:r>
              <a:rPr sz="2824" spc="-106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b="1" i="1" dirty="0">
                <a:latin typeface="Times New Roman"/>
                <a:cs typeface="Times New Roman"/>
              </a:rPr>
              <a:t>x</a:t>
            </a:r>
            <a:r>
              <a:rPr sz="2824" b="1" i="1" spc="-13" dirty="0">
                <a:latin typeface="Times New Roman"/>
                <a:cs typeface="Times New Roman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and</a:t>
            </a:r>
            <a:r>
              <a:rPr sz="2824" spc="-93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b="1" i="1" dirty="0">
                <a:latin typeface="Times New Roman"/>
                <a:cs typeface="Times New Roman"/>
              </a:rPr>
              <a:t>y </a:t>
            </a:r>
            <a:r>
              <a:rPr sz="2824" spc="-22" dirty="0">
                <a:solidFill>
                  <a:srgbClr val="3333CC"/>
                </a:solidFill>
                <a:latin typeface="Arial"/>
                <a:cs typeface="Arial"/>
              </a:rPr>
              <a:t>of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same</a:t>
            </a:r>
            <a:r>
              <a:rPr sz="2824" spc="-1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spc="-9" dirty="0">
                <a:solidFill>
                  <a:srgbClr val="3333CC"/>
                </a:solidFill>
                <a:latin typeface="Arial"/>
                <a:cs typeface="Arial"/>
              </a:rPr>
              <a:t>dimensionality</a:t>
            </a:r>
            <a:r>
              <a:rPr sz="2824" spc="-10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is</a:t>
            </a:r>
            <a:r>
              <a:rPr sz="2824" spc="-97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the</a:t>
            </a:r>
            <a:r>
              <a:rPr sz="2824" spc="-106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matrix</a:t>
            </a:r>
            <a:r>
              <a:rPr sz="2824" spc="-97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product</a:t>
            </a:r>
            <a:r>
              <a:rPr sz="2824" spc="-88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b="1" i="1" spc="-22" dirty="0">
                <a:latin typeface="Times New Roman"/>
                <a:cs typeface="Times New Roman"/>
              </a:rPr>
              <a:t>x</a:t>
            </a:r>
            <a:r>
              <a:rPr sz="2780" spc="-33" baseline="23809" dirty="0">
                <a:latin typeface="Times New Roman"/>
                <a:cs typeface="Times New Roman"/>
              </a:rPr>
              <a:t>T</a:t>
            </a:r>
            <a:r>
              <a:rPr sz="2824" b="1" i="1" spc="-22" dirty="0">
                <a:latin typeface="Times New Roman"/>
                <a:cs typeface="Times New Roman"/>
              </a:rPr>
              <a:t>y</a:t>
            </a:r>
            <a:endParaRPr sz="2824" dirty="0">
              <a:latin typeface="Times New Roman"/>
              <a:cs typeface="Times New Roman"/>
            </a:endParaRPr>
          </a:p>
          <a:p>
            <a:pPr marL="321066" marR="15689" indent="-299213">
              <a:lnSpc>
                <a:spcPct val="97800"/>
              </a:lnSpc>
              <a:spcBef>
                <a:spcPts val="640"/>
              </a:spcBef>
              <a:buChar char="•"/>
              <a:tabLst>
                <a:tab pos="321066" algn="l"/>
              </a:tabLst>
            </a:pP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We</a:t>
            </a:r>
            <a:r>
              <a:rPr sz="2824" spc="-10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can</a:t>
            </a:r>
            <a:r>
              <a:rPr sz="2824" spc="-97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think</a:t>
            </a:r>
            <a:r>
              <a:rPr sz="2824" spc="-93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of</a:t>
            </a:r>
            <a:r>
              <a:rPr sz="2824" spc="-93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matrix</a:t>
            </a:r>
            <a:r>
              <a:rPr sz="2824" spc="-88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product</a:t>
            </a:r>
            <a:r>
              <a:rPr sz="2824" spc="-8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71" i="1" dirty="0">
                <a:latin typeface="Times New Roman"/>
                <a:cs typeface="Times New Roman"/>
              </a:rPr>
              <a:t>C=AB</a:t>
            </a:r>
            <a:r>
              <a:rPr sz="2471" i="1" spc="-75" dirty="0">
                <a:latin typeface="Times New Roman"/>
                <a:cs typeface="Times New Roman"/>
              </a:rPr>
              <a:t> </a:t>
            </a:r>
            <a:r>
              <a:rPr sz="2824" spc="-31" dirty="0">
                <a:solidFill>
                  <a:srgbClr val="3333CC"/>
                </a:solidFill>
                <a:latin typeface="Arial"/>
                <a:cs typeface="Arial"/>
              </a:rPr>
              <a:t>as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computing</a:t>
            </a:r>
            <a:r>
              <a:rPr sz="2824" spc="-93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71" i="1" dirty="0">
                <a:latin typeface="Times New Roman"/>
                <a:cs typeface="Times New Roman"/>
              </a:rPr>
              <a:t>C</a:t>
            </a:r>
            <a:r>
              <a:rPr sz="2382" i="1" baseline="-18518" dirty="0">
                <a:latin typeface="Times New Roman"/>
                <a:cs typeface="Times New Roman"/>
              </a:rPr>
              <a:t>ij</a:t>
            </a:r>
            <a:r>
              <a:rPr sz="2382" i="1" spc="383" baseline="-18518" dirty="0">
                <a:latin typeface="Times New Roman"/>
                <a:cs typeface="Times New Roman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the</a:t>
            </a:r>
            <a:r>
              <a:rPr sz="2824" spc="-88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dot</a:t>
            </a:r>
            <a:r>
              <a:rPr sz="2824" spc="-71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product</a:t>
            </a:r>
            <a:r>
              <a:rPr sz="2824" spc="-7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of</a:t>
            </a:r>
            <a:r>
              <a:rPr sz="2824" spc="-7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row</a:t>
            </a:r>
            <a:r>
              <a:rPr sz="2824" spc="-79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i="1" dirty="0">
                <a:latin typeface="Times New Roman"/>
                <a:cs typeface="Times New Roman"/>
              </a:rPr>
              <a:t>i</a:t>
            </a:r>
            <a:r>
              <a:rPr sz="2824" i="1" spc="-66" dirty="0">
                <a:latin typeface="Times New Roman"/>
                <a:cs typeface="Times New Roman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of</a:t>
            </a:r>
            <a:r>
              <a:rPr sz="2824" spc="-7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i="1" dirty="0">
                <a:latin typeface="Times New Roman"/>
                <a:cs typeface="Times New Roman"/>
              </a:rPr>
              <a:t>A</a:t>
            </a:r>
            <a:r>
              <a:rPr sz="2824" i="1" spc="-4" dirty="0">
                <a:latin typeface="Times New Roman"/>
                <a:cs typeface="Times New Roman"/>
              </a:rPr>
              <a:t> </a:t>
            </a:r>
            <a:r>
              <a:rPr sz="2824" spc="-22" dirty="0">
                <a:solidFill>
                  <a:srgbClr val="3333CC"/>
                </a:solidFill>
                <a:latin typeface="Arial"/>
                <a:cs typeface="Arial"/>
              </a:rPr>
              <a:t>and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column</a:t>
            </a:r>
            <a:r>
              <a:rPr sz="2824" spc="-7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i="1" dirty="0">
                <a:latin typeface="Times New Roman"/>
                <a:cs typeface="Times New Roman"/>
              </a:rPr>
              <a:t>j</a:t>
            </a:r>
            <a:r>
              <a:rPr sz="2824" i="1" spc="-124" dirty="0">
                <a:latin typeface="Times New Roman"/>
                <a:cs typeface="Times New Roman"/>
              </a:rPr>
              <a:t> </a:t>
            </a:r>
            <a:r>
              <a:rPr sz="2824" dirty="0">
                <a:solidFill>
                  <a:srgbClr val="3333CC"/>
                </a:solidFill>
                <a:latin typeface="Arial"/>
                <a:cs typeface="Arial"/>
              </a:rPr>
              <a:t>of</a:t>
            </a:r>
            <a:r>
              <a:rPr sz="2824" spc="-62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24" i="1" spc="-44" dirty="0">
                <a:latin typeface="Times New Roman"/>
                <a:cs typeface="Times New Roman"/>
              </a:rPr>
              <a:t>B</a:t>
            </a:r>
            <a:endParaRPr sz="2824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BACDA4-3A5E-4C45-00EF-ECED394B3A75}"/>
              </a:ext>
            </a:extLst>
          </p:cNvPr>
          <p:cNvSpPr txBox="1"/>
          <p:nvPr/>
        </p:nvSpPr>
        <p:spPr>
          <a:xfrm>
            <a:off x="3048000" y="228581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Recap</a:t>
            </a:r>
            <a:endParaRPr lang="en-US" sz="5400" dirty="0">
              <a:solidFill>
                <a:srgbClr val="00206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3865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9225958" y="6856554"/>
            <a:ext cx="285291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5255">
              <a:lnSpc>
                <a:spcPts val="1645"/>
              </a:lnSpc>
            </a:pPr>
            <a:fld id="{81D60167-4931-47E6-BA6A-407CBD079E47}" type="slidenum">
              <a:rPr lang="en-US" smtClean="0"/>
              <a:pPr marL="135255">
                <a:lnSpc>
                  <a:spcPts val="1645"/>
                </a:lnSpc>
              </a:pPr>
              <a:t>30</a:t>
            </a:fld>
            <a:endParaRPr spc="-22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70233" y="538363"/>
            <a:ext cx="8651534" cy="503758"/>
          </a:xfrm>
          <a:prstGeom prst="rect">
            <a:avLst/>
          </a:prstGeom>
        </p:spPr>
        <p:txBody>
          <a:bodyPr vert="horz" wrap="square" lIns="0" tIns="11206" rIns="0" bIns="0" rtlCol="0" anchor="ctr">
            <a:spAutoFit/>
          </a:bodyPr>
          <a:lstStyle/>
          <a:p>
            <a:pPr marL="11206" algn="ctr">
              <a:lnSpc>
                <a:spcPct val="100000"/>
              </a:lnSpc>
              <a:spcBef>
                <a:spcPts val="88"/>
              </a:spcBef>
            </a:pPr>
            <a:r>
              <a:rPr sz="32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Matrix</a:t>
            </a:r>
            <a:r>
              <a:rPr lang="en-US" sz="32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Vector</a:t>
            </a:r>
            <a:r>
              <a:rPr sz="3200" spc="-168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9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Properties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687028" y="1355061"/>
            <a:ext cx="8366243" cy="4460818"/>
          </a:xfrm>
          <a:prstGeom prst="rect">
            <a:avLst/>
          </a:prstGeom>
        </p:spPr>
        <p:txBody>
          <a:bodyPr vert="horz" wrap="square" lIns="0" tIns="83484" rIns="0" bIns="0" rtlCol="0">
            <a:spAutoFit/>
          </a:bodyPr>
          <a:lstStyle/>
          <a:p>
            <a:pPr marL="321066" indent="-298653">
              <a:spcBef>
                <a:spcPts val="657"/>
              </a:spcBef>
              <a:buChar char="•"/>
              <a:tabLst>
                <a:tab pos="321066" algn="l"/>
              </a:tabLst>
            </a:pPr>
            <a:r>
              <a:rPr sz="2400" spc="-9" dirty="0">
                <a:solidFill>
                  <a:srgbClr val="33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Distributivity</a:t>
            </a:r>
            <a:r>
              <a:rPr sz="2400" spc="-119" dirty="0">
                <a:solidFill>
                  <a:srgbClr val="33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dirty="0">
                <a:solidFill>
                  <a:srgbClr val="33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</a:t>
            </a:r>
            <a:r>
              <a:rPr sz="2400" spc="-101" dirty="0">
                <a:solidFill>
                  <a:srgbClr val="33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dirty="0">
                <a:solidFill>
                  <a:srgbClr val="33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addition:</a:t>
            </a:r>
            <a:r>
              <a:rPr sz="2400" spc="-124" dirty="0">
                <a:solidFill>
                  <a:srgbClr val="33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i="1" spc="-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2400" spc="-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sz="2400" i="1" spc="-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sz="2400" spc="-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</a:t>
            </a:r>
            <a:r>
              <a:rPr sz="2400" i="1" spc="-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sz="2400" spc="-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)=</a:t>
            </a:r>
            <a:r>
              <a:rPr sz="2400" i="1" spc="-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</a:t>
            </a:r>
            <a:r>
              <a:rPr sz="2400" spc="-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</a:t>
            </a:r>
            <a:r>
              <a:rPr sz="2400" i="1" spc="-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21066" indent="-298653">
              <a:spcBef>
                <a:spcPts val="574"/>
              </a:spcBef>
              <a:buChar char="•"/>
              <a:tabLst>
                <a:tab pos="321066" algn="l"/>
              </a:tabLst>
            </a:pPr>
            <a:r>
              <a:rPr sz="2400" spc="-9" dirty="0">
                <a:solidFill>
                  <a:srgbClr val="33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Associativity:</a:t>
            </a:r>
            <a:r>
              <a:rPr sz="2400" spc="-119" dirty="0">
                <a:solidFill>
                  <a:srgbClr val="33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i="1" spc="-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2400" spc="-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sz="2400" i="1" spc="-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BC</a:t>
            </a:r>
            <a:r>
              <a:rPr sz="2400" spc="-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)=(</a:t>
            </a:r>
            <a:r>
              <a:rPr sz="2400" i="1" spc="-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</a:t>
            </a:r>
            <a:r>
              <a:rPr sz="2400" spc="-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sz="2400" i="1" spc="-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21066" indent="-298653">
              <a:spcBef>
                <a:spcPts val="591"/>
              </a:spcBef>
              <a:buChar char="•"/>
              <a:tabLst>
                <a:tab pos="321066" algn="l"/>
              </a:tabLst>
            </a:pPr>
            <a:r>
              <a:rPr sz="24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</a:t>
            </a:r>
            <a:r>
              <a:rPr sz="2400" spc="-106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spc="-9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commutative</a:t>
            </a:r>
            <a:r>
              <a:rPr lang="en-US" sz="2400" spc="-9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(in general)</a:t>
            </a:r>
            <a:r>
              <a:rPr sz="2400" spc="-9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sz="2400" spc="-106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i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</a:t>
            </a:r>
            <a:r>
              <a:rPr lang="en-US" sz="2400" i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!</a:t>
            </a:r>
            <a:r>
              <a:rPr sz="2400" i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=BA</a:t>
            </a:r>
            <a:r>
              <a:rPr sz="2400" i="1" spc="-97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2400" i="1" spc="-97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78266" lvl="1" indent="-298653">
              <a:spcBef>
                <a:spcPts val="591"/>
              </a:spcBef>
              <a:buChar char="•"/>
              <a:tabLst>
                <a:tab pos="321066" algn="l"/>
              </a:tabLst>
            </a:pPr>
            <a:r>
              <a:rPr lang="en-US" sz="2400" i="1" spc="-97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Order matters</a:t>
            </a:r>
          </a:p>
          <a:p>
            <a:pPr marL="778266" lvl="1" indent="-298653">
              <a:spcBef>
                <a:spcPts val="591"/>
              </a:spcBef>
              <a:buChar char="•"/>
              <a:tabLst>
                <a:tab pos="321066" algn="l"/>
              </a:tabLst>
            </a:pPr>
            <a:r>
              <a:rPr lang="en-US" sz="2400" spc="-97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Why not multiplicative?</a:t>
            </a:r>
          </a:p>
          <a:p>
            <a:pPr marL="321066" indent="-298653">
              <a:spcBef>
                <a:spcPts val="591"/>
              </a:spcBef>
              <a:buChar char="•"/>
              <a:tabLst>
                <a:tab pos="321066" algn="l"/>
              </a:tabLst>
            </a:pPr>
            <a:r>
              <a:rPr lang="en-US" sz="2400" b="1" dirty="0">
                <a:solidFill>
                  <a:srgbClr val="33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 about addition? </a:t>
            </a:r>
          </a:p>
          <a:p>
            <a:pPr marL="321066" indent="-298653">
              <a:spcBef>
                <a:spcPts val="591"/>
              </a:spcBef>
              <a:buChar char="•"/>
              <a:tabLst>
                <a:tab pos="321066" algn="l"/>
              </a:tabLst>
            </a:pPr>
            <a:r>
              <a:rPr sz="2400" dirty="0">
                <a:solidFill>
                  <a:srgbClr val="33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Dot</a:t>
            </a:r>
            <a:r>
              <a:rPr sz="2400" spc="-115" dirty="0">
                <a:solidFill>
                  <a:srgbClr val="33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dirty="0">
                <a:solidFill>
                  <a:srgbClr val="33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</a:t>
            </a:r>
            <a:r>
              <a:rPr sz="2400" spc="-101" dirty="0">
                <a:solidFill>
                  <a:srgbClr val="33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dirty="0">
                <a:solidFill>
                  <a:srgbClr val="33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between</a:t>
            </a:r>
            <a:r>
              <a:rPr sz="2400" spc="-110" dirty="0">
                <a:solidFill>
                  <a:srgbClr val="33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dirty="0">
                <a:solidFill>
                  <a:srgbClr val="33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vectors</a:t>
            </a:r>
            <a:r>
              <a:rPr sz="2400" spc="-106" dirty="0">
                <a:solidFill>
                  <a:srgbClr val="33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dirty="0">
                <a:solidFill>
                  <a:srgbClr val="33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</a:t>
            </a:r>
            <a:r>
              <a:rPr sz="2400" spc="-101" dirty="0">
                <a:solidFill>
                  <a:srgbClr val="33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spc="-9" dirty="0">
                <a:solidFill>
                  <a:srgbClr val="33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commutative: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21066">
              <a:lnSpc>
                <a:spcPts val="3379"/>
              </a:lnSpc>
            </a:pPr>
            <a:r>
              <a:rPr sz="2400" b="1" i="1" spc="-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r>
              <a:rPr sz="2400" spc="-13" baseline="2380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2400" b="1" i="1" spc="-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sz="2400" spc="-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sz="2400" b="1" i="1" spc="-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</a:t>
            </a:r>
            <a:r>
              <a:rPr sz="2400" spc="-13" baseline="2380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2400" b="1" i="1" spc="-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21066" marR="289688" indent="-299213">
              <a:lnSpc>
                <a:spcPts val="3344"/>
              </a:lnSpc>
              <a:spcBef>
                <a:spcPts val="706"/>
              </a:spcBef>
              <a:buChar char="•"/>
              <a:tabLst>
                <a:tab pos="321066" algn="l"/>
              </a:tabLst>
            </a:pPr>
            <a:r>
              <a:rPr sz="2400" dirty="0">
                <a:solidFill>
                  <a:srgbClr val="33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Transpose</a:t>
            </a:r>
            <a:r>
              <a:rPr sz="2400" spc="-101" dirty="0">
                <a:solidFill>
                  <a:srgbClr val="33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dirty="0">
                <a:solidFill>
                  <a:srgbClr val="33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sz="2400" spc="-88" dirty="0">
                <a:solidFill>
                  <a:srgbClr val="33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dirty="0">
                <a:solidFill>
                  <a:srgbClr val="33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2400" spc="-88" dirty="0">
                <a:solidFill>
                  <a:srgbClr val="33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dirty="0">
                <a:solidFill>
                  <a:srgbClr val="33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matrix</a:t>
            </a:r>
            <a:r>
              <a:rPr sz="2400" spc="-88" dirty="0">
                <a:solidFill>
                  <a:srgbClr val="33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dirty="0">
                <a:solidFill>
                  <a:srgbClr val="33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</a:t>
            </a:r>
            <a:r>
              <a:rPr sz="2400" spc="-88" dirty="0">
                <a:solidFill>
                  <a:srgbClr val="33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dirty="0">
                <a:solidFill>
                  <a:srgbClr val="33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</a:t>
            </a:r>
            <a:r>
              <a:rPr sz="2400" spc="-88" dirty="0">
                <a:solidFill>
                  <a:srgbClr val="33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dirty="0">
                <a:solidFill>
                  <a:srgbClr val="33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2400" spc="-88" dirty="0">
                <a:solidFill>
                  <a:srgbClr val="33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spc="-18" dirty="0">
                <a:solidFill>
                  <a:srgbClr val="33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simple </a:t>
            </a:r>
            <a:r>
              <a:rPr sz="2400" dirty="0">
                <a:solidFill>
                  <a:srgbClr val="33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form:</a:t>
            </a:r>
            <a:r>
              <a:rPr sz="2400" spc="-110" dirty="0">
                <a:solidFill>
                  <a:srgbClr val="3333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2400" spc="-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sz="2400" i="1" spc="-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</a:t>
            </a:r>
            <a:r>
              <a:rPr sz="2400" spc="-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sz="2400" spc="-13" baseline="2380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2400" spc="-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sz="2400" i="1" spc="-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r>
              <a:rPr sz="2400" spc="-13" baseline="2380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sz="2400" i="1" spc="-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2400" spc="-13" baseline="2380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endParaRPr sz="2400" baseline="23809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B80C17-78E8-A458-FCEE-92CC8F965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00" y="271115"/>
            <a:ext cx="8579757" cy="63635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8ECE96-5D83-2BE2-6FCE-55C06571A074}"/>
              </a:ext>
            </a:extLst>
          </p:cNvPr>
          <p:cNvSpPr txBox="1"/>
          <p:nvPr/>
        </p:nvSpPr>
        <p:spPr>
          <a:xfrm>
            <a:off x="5399315" y="5617028"/>
            <a:ext cx="5014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</a:t>
            </a:r>
            <a:r>
              <a:rPr lang="en-US" dirty="0" err="1"/>
              <a:t>HcqpanDadyQ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690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8884E-38F2-DB57-FB7A-8F1A3DDBA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02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Rule-based </a:t>
            </a:r>
            <a:r>
              <a:rPr lang="en-US" b="1" dirty="0"/>
              <a:t>system Vs </a:t>
            </a:r>
            <a:r>
              <a:rPr lang="en-US" b="1" dirty="0">
                <a:solidFill>
                  <a:srgbClr val="7030A0"/>
                </a:solidFill>
              </a:rPr>
              <a:t>Learning-based </a:t>
            </a:r>
            <a:r>
              <a:rPr lang="en-US" b="1" dirty="0"/>
              <a:t>System</a:t>
            </a:r>
            <a:r>
              <a:rPr lang="en-US" b="1" dirty="0">
                <a:solidFill>
                  <a:srgbClr val="7030A0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069AA-9C73-EE22-4F98-BCB874988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025" y="1482725"/>
            <a:ext cx="10515600" cy="5175250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000" b="1" i="0" u="none" strike="noStrike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Rule-Based Systems: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37415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lang="en-US" sz="2000" b="0" i="0" u="none" strike="noStrike" dirty="0">
                <a:solidFill>
                  <a:srgbClr val="37415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perates based on a set </a:t>
            </a:r>
            <a:r>
              <a:rPr lang="en-US" sz="2000" b="0" i="0" u="none" strike="noStrike" dirty="0">
                <a:solidFill>
                  <a:srgbClr val="C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predefined rules.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b="0" i="0" u="none" strike="noStrike" dirty="0">
                <a:solidFill>
                  <a:srgbClr val="37415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Rules are </a:t>
            </a:r>
            <a:r>
              <a:rPr lang="en-US" sz="2000" b="0" i="0" u="none" strike="noStrike" dirty="0">
                <a:solidFill>
                  <a:srgbClr val="7030A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explicitly programmed  </a:t>
            </a:r>
            <a:r>
              <a:rPr lang="en-US" sz="2000" b="0" i="0" u="none" strike="noStrike" dirty="0">
                <a:solidFill>
                  <a:srgbClr val="37415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describe how the system should make decisions or take actions in various situations.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b="0" i="0" u="none" strike="noStrike" dirty="0">
                <a:solidFill>
                  <a:srgbClr val="37415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Rule-based systems rely on a knowledge base of if-then rules, where the "if" part represents the </a:t>
            </a:r>
            <a:r>
              <a:rPr lang="en-US" sz="2000" b="1" i="0" u="none" strike="noStrike" dirty="0">
                <a:solidFill>
                  <a:srgbClr val="37415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conditions or inputs</a:t>
            </a:r>
            <a:r>
              <a:rPr lang="en-US" sz="2000" b="0" i="0" u="none" strike="noStrike" dirty="0">
                <a:solidFill>
                  <a:srgbClr val="37415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and the "then" part represents the </a:t>
            </a:r>
            <a:r>
              <a:rPr lang="en-US" sz="2000" b="0" i="0" u="none" strike="noStrike" dirty="0">
                <a:solidFill>
                  <a:srgbClr val="C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actions or outputs.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37415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</a:t>
            </a:r>
            <a:r>
              <a:rPr lang="en-US" sz="2000" b="0" i="0" u="none" strike="noStrike" dirty="0">
                <a:solidFill>
                  <a:srgbClr val="37415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ollow the rules in a deterministic manner and don't involve learning from data.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 Learning: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Teach a computer to learn </a:t>
            </a:r>
            <a:r>
              <a:rPr lang="en-US" sz="2000" dirty="0">
                <a:solidFill>
                  <a:srgbClr val="C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concepts using data 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 interactions with an environment– without being </a:t>
            </a:r>
            <a:r>
              <a:rPr lang="en-US" sz="2000" dirty="0">
                <a:solidFill>
                  <a:srgbClr val="C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explicitly programmed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 focuses on the development of computer programs that can adapt when exposed to new data </a:t>
            </a:r>
          </a:p>
          <a:p>
            <a:pPr marL="457200" lvl="1" indent="0"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https://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www.youtube.com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watch?v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=_N2iIB_bLXA</a:t>
            </a:r>
          </a:p>
        </p:txBody>
      </p:sp>
    </p:spTree>
    <p:extLst>
      <p:ext uri="{BB962C8B-B14F-4D97-AF65-F5344CB8AC3E}">
        <p14:creationId xmlns:p14="http://schemas.microsoft.com/office/powerpoint/2010/main" val="3142619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B6779-1BA7-F841-9A00-C2E0FC2A6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0538"/>
            <a:ext cx="10515600" cy="839180"/>
          </a:xfrm>
        </p:spPr>
        <p:txBody>
          <a:bodyPr/>
          <a:lstStyle/>
          <a:p>
            <a:r>
              <a:rPr lang="en-US" dirty="0"/>
              <a:t>Supervised Machine learning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86A39A-C4B5-2049-9DD7-7FFB8E661F81}"/>
              </a:ext>
            </a:extLst>
          </p:cNvPr>
          <p:cNvSpPr txBox="1"/>
          <p:nvPr/>
        </p:nvSpPr>
        <p:spPr>
          <a:xfrm>
            <a:off x="295309" y="6410346"/>
            <a:ext cx="25980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Example by Dr. Kilian Weinberger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210FFBB-561B-9D4D-8762-57DE185FF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22" y="3330370"/>
            <a:ext cx="2550972" cy="255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B4C9C0-ED1B-4E4A-B401-99A0317DCA0B}"/>
              </a:ext>
            </a:extLst>
          </p:cNvPr>
          <p:cNvSpPr txBox="1"/>
          <p:nvPr/>
        </p:nvSpPr>
        <p:spPr>
          <a:xfrm>
            <a:off x="892858" y="3574864"/>
            <a:ext cx="961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18CC318A-6DCF-1B4E-A5EB-8E51AB8507F3}"/>
              </a:ext>
            </a:extLst>
          </p:cNvPr>
          <p:cNvSpPr/>
          <p:nvPr/>
        </p:nvSpPr>
        <p:spPr>
          <a:xfrm>
            <a:off x="1900606" y="3680336"/>
            <a:ext cx="96135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D10408-412F-2A47-9400-011C3BFCA999}"/>
              </a:ext>
            </a:extLst>
          </p:cNvPr>
          <p:cNvSpPr txBox="1"/>
          <p:nvPr/>
        </p:nvSpPr>
        <p:spPr>
          <a:xfrm>
            <a:off x="5181973" y="4548462"/>
            <a:ext cx="16027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Program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7CE18B57-3992-6E4A-BCE1-B433EF1073B5}"/>
              </a:ext>
            </a:extLst>
          </p:cNvPr>
          <p:cNvSpPr/>
          <p:nvPr/>
        </p:nvSpPr>
        <p:spPr>
          <a:xfrm>
            <a:off x="5241345" y="4239204"/>
            <a:ext cx="1565614" cy="3693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CE27110E-8742-FF4B-973E-9BFCDB97DBD9}"/>
              </a:ext>
            </a:extLst>
          </p:cNvPr>
          <p:cNvSpPr/>
          <p:nvPr/>
        </p:nvSpPr>
        <p:spPr>
          <a:xfrm>
            <a:off x="1900606" y="5111900"/>
            <a:ext cx="961354" cy="3693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73789E-DC6C-7E40-B21B-30F44CA1E039}"/>
              </a:ext>
            </a:extLst>
          </p:cNvPr>
          <p:cNvSpPr txBox="1"/>
          <p:nvPr/>
        </p:nvSpPr>
        <p:spPr>
          <a:xfrm>
            <a:off x="472101" y="5004179"/>
            <a:ext cx="13821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Output</a:t>
            </a: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5DC27101-9634-0A42-89EB-ADB43330F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978" y="2640473"/>
            <a:ext cx="2550972" cy="255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7CDA6E2-4D2A-F94A-8E03-BB254B3D31A3}"/>
              </a:ext>
            </a:extLst>
          </p:cNvPr>
          <p:cNvSpPr txBox="1"/>
          <p:nvPr/>
        </p:nvSpPr>
        <p:spPr>
          <a:xfrm>
            <a:off x="5021809" y="2624158"/>
            <a:ext cx="12309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New Data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C5A39ECB-1E2F-1747-A34B-96CC3490962C}"/>
              </a:ext>
            </a:extLst>
          </p:cNvPr>
          <p:cNvSpPr/>
          <p:nvPr/>
        </p:nvSpPr>
        <p:spPr>
          <a:xfrm>
            <a:off x="6049754" y="2978101"/>
            <a:ext cx="73496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03D7F50B-28D7-584D-B9EE-F18CE5BA4945}"/>
              </a:ext>
            </a:extLst>
          </p:cNvPr>
          <p:cNvSpPr/>
          <p:nvPr/>
        </p:nvSpPr>
        <p:spPr>
          <a:xfrm>
            <a:off x="9188325" y="3680336"/>
            <a:ext cx="708849" cy="3693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3F7EF5-0DA5-4F47-B9A5-2431E6C3C0E4}"/>
              </a:ext>
            </a:extLst>
          </p:cNvPr>
          <p:cNvSpPr txBox="1"/>
          <p:nvPr/>
        </p:nvSpPr>
        <p:spPr>
          <a:xfrm>
            <a:off x="10015330" y="3572614"/>
            <a:ext cx="13821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Output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086D61-94ED-E24E-9422-9AC45276F5C7}"/>
              </a:ext>
            </a:extLst>
          </p:cNvPr>
          <p:cNvSpPr txBox="1"/>
          <p:nvPr/>
        </p:nvSpPr>
        <p:spPr>
          <a:xfrm>
            <a:off x="3284232" y="2481093"/>
            <a:ext cx="1506951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/>
              <a:t>Training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DDA9EE-7B8B-C748-8A2C-34B140C31666}"/>
              </a:ext>
            </a:extLst>
          </p:cNvPr>
          <p:cNvSpPr txBox="1"/>
          <p:nvPr/>
        </p:nvSpPr>
        <p:spPr>
          <a:xfrm>
            <a:off x="7298151" y="1842626"/>
            <a:ext cx="1350626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132172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67ADF-FB12-B97B-EEED-C730F42E5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0472" y="533365"/>
            <a:ext cx="4671055" cy="541458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Unsupervised Learning 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D2DD99C-6F9D-21F8-19E9-D5F1602AE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9438" y="1473916"/>
            <a:ext cx="5001098" cy="5018959"/>
          </a:xfrm>
        </p:spPr>
      </p:pic>
    </p:spTree>
    <p:extLst>
      <p:ext uri="{BB962C8B-B14F-4D97-AF65-F5344CB8AC3E}">
        <p14:creationId xmlns:p14="http://schemas.microsoft.com/office/powerpoint/2010/main" val="1139579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12463-96D1-3B10-C98E-4F5CD6002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75"/>
            <a:ext cx="10515600" cy="1035050"/>
          </a:xfrm>
        </p:spPr>
        <p:txBody>
          <a:bodyPr/>
          <a:lstStyle/>
          <a:p>
            <a:pPr algn="ctr"/>
            <a:r>
              <a:rPr lang="en-US" b="1" dirty="0"/>
              <a:t>Semi-supervised 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88996-FFF7-FC9D-8960-69AC2D871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0325"/>
            <a:ext cx="10515600" cy="460533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Assume a set </a:t>
            </a:r>
            <a:r>
              <a:rPr lang="en-US" sz="2400" i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  <a:r>
              <a:rPr lang="en-US" sz="24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labeled data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lang="en-US" sz="2400" i="1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lang="en-US" sz="24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of unlabeled data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(from the same distribution)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Self-Training (a simple algorithm)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 a supervised model on labeled data 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apply on unlabeled data 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the most confidently classified members of 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to </a:t>
            </a: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Repeat</a:t>
            </a:r>
          </a:p>
          <a:p>
            <a:pPr lvl="1"/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672ED0-63A8-BF64-6C29-2ECFC43AD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242" y="3663104"/>
            <a:ext cx="7772400" cy="27556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307874-9114-80A0-CD48-D62B3F9AB24D}"/>
              </a:ext>
            </a:extLst>
          </p:cNvPr>
          <p:cNvSpPr txBox="1"/>
          <p:nvPr/>
        </p:nvSpPr>
        <p:spPr>
          <a:xfrm>
            <a:off x="557939" y="6418773"/>
            <a:ext cx="448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modified from Stanford CS329, Fall-2021</a:t>
            </a:r>
          </a:p>
        </p:txBody>
      </p:sp>
    </p:spTree>
    <p:extLst>
      <p:ext uri="{BB962C8B-B14F-4D97-AF65-F5344CB8AC3E}">
        <p14:creationId xmlns:p14="http://schemas.microsoft.com/office/powerpoint/2010/main" val="513988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68465-ADBA-EBB9-7403-DA41BC1C3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3841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 Topics</a:t>
            </a:r>
          </a:p>
        </p:txBody>
      </p:sp>
    </p:spTree>
    <p:extLst>
      <p:ext uri="{BB962C8B-B14F-4D97-AF65-F5344CB8AC3E}">
        <p14:creationId xmlns:p14="http://schemas.microsoft.com/office/powerpoint/2010/main" val="2213833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1560</TotalTime>
  <Words>1634</Words>
  <Application>Microsoft Macintosh PowerPoint</Application>
  <PresentationFormat>Widescreen</PresentationFormat>
  <Paragraphs>303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3" baseType="lpstr">
      <vt:lpstr>Arial</vt:lpstr>
      <vt:lpstr>Calibri</vt:lpstr>
      <vt:lpstr>Calibri Light</vt:lpstr>
      <vt:lpstr>Cambria</vt:lpstr>
      <vt:lpstr>Cambria Math</vt:lpstr>
      <vt:lpstr>Courier New</vt:lpstr>
      <vt:lpstr>Helvetica</vt:lpstr>
      <vt:lpstr>Palatino Linotype</vt:lpstr>
      <vt:lpstr>Söhne</vt:lpstr>
      <vt:lpstr>Symbol</vt:lpstr>
      <vt:lpstr>Tahoma</vt:lpstr>
      <vt:lpstr>Times New Roman</vt:lpstr>
      <vt:lpstr>Office Theme</vt:lpstr>
      <vt:lpstr>CS7/8745 : Machine Learning   Instructor: Salim Sazzed Department of Computer Science University of Memphis   </vt:lpstr>
      <vt:lpstr>PowerPoint Presentation</vt:lpstr>
      <vt:lpstr>PowerPoint Presentation</vt:lpstr>
      <vt:lpstr>PowerPoint Presentation</vt:lpstr>
      <vt:lpstr>Rule-based system Vs Learning-based System </vt:lpstr>
      <vt:lpstr>Supervised Machine learning</vt:lpstr>
      <vt:lpstr>Unsupervised Learning </vt:lpstr>
      <vt:lpstr>Semi-supervised Learning </vt:lpstr>
      <vt:lpstr>PowerPoint Presentation</vt:lpstr>
      <vt:lpstr>What is linear algebra?</vt:lpstr>
      <vt:lpstr>PowerPoint Presentation</vt:lpstr>
      <vt:lpstr>Topics in Linear Algebra for ML</vt:lpstr>
      <vt:lpstr>Scalar</vt:lpstr>
      <vt:lpstr>Vector</vt:lpstr>
      <vt:lpstr>Norm of a vector </vt:lpstr>
      <vt:lpstr>Norm of a Vector</vt:lpstr>
      <vt:lpstr>Matrix</vt:lpstr>
      <vt:lpstr>Transpose of a Matrix</vt:lpstr>
      <vt:lpstr>PowerPoint Presentation</vt:lpstr>
      <vt:lpstr>Vectors can be considered as special case of matrix</vt:lpstr>
      <vt:lpstr>Matrix Addition</vt:lpstr>
      <vt:lpstr>PowerPoint Presentation</vt:lpstr>
      <vt:lpstr>Recap: </vt:lpstr>
      <vt:lpstr>PowerPoint Presentation</vt:lpstr>
      <vt:lpstr>PowerPoint Presentation</vt:lpstr>
      <vt:lpstr>Matrix Addition:</vt:lpstr>
      <vt:lpstr>PowerPoint Presentation</vt:lpstr>
      <vt:lpstr>Matrix Multiplication</vt:lpstr>
      <vt:lpstr>Multiplying Vectors</vt:lpstr>
      <vt:lpstr>Matrix and Vector Properties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Sazzed, Salim</dc:creator>
  <cp:lastModifiedBy>SAZZED, SALIM</cp:lastModifiedBy>
  <cp:revision>134</cp:revision>
  <dcterms:created xsi:type="dcterms:W3CDTF">2023-08-20T01:31:53Z</dcterms:created>
  <dcterms:modified xsi:type="dcterms:W3CDTF">2023-09-08T01:39:35Z</dcterms:modified>
</cp:coreProperties>
</file>