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4" r:id="rId2"/>
    <p:sldId id="947" r:id="rId3"/>
    <p:sldId id="940" r:id="rId4"/>
    <p:sldId id="941" r:id="rId5"/>
    <p:sldId id="942" r:id="rId6"/>
    <p:sldId id="943" r:id="rId7"/>
    <p:sldId id="944" r:id="rId8"/>
    <p:sldId id="948" r:id="rId9"/>
    <p:sldId id="949" r:id="rId10"/>
    <p:sldId id="950" r:id="rId11"/>
    <p:sldId id="951" r:id="rId12"/>
    <p:sldId id="961" r:id="rId13"/>
    <p:sldId id="962" r:id="rId14"/>
    <p:sldId id="960" r:id="rId15"/>
    <p:sldId id="969" r:id="rId16"/>
    <p:sldId id="970" r:id="rId17"/>
    <p:sldId id="968" r:id="rId18"/>
    <p:sldId id="926" r:id="rId19"/>
    <p:sldId id="963" r:id="rId20"/>
    <p:sldId id="964" r:id="rId21"/>
    <p:sldId id="965" r:id="rId22"/>
    <p:sldId id="930" r:id="rId23"/>
    <p:sldId id="934" r:id="rId24"/>
    <p:sldId id="935" r:id="rId25"/>
    <p:sldId id="9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63"/>
    <p:restoredTop sz="95304"/>
  </p:normalViewPr>
  <p:slideViewPr>
    <p:cSldViewPr snapToGrid="0">
      <p:cViewPr varScale="1">
        <p:scale>
          <a:sx n="80" d="100"/>
          <a:sy n="80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FEE03-DE8E-D840-AB02-2DED9B70116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B253A-BF36-5845-AE74-2F2362A7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1A0-9DF2-46CA-AA91-891ADE0A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F775E-E112-0031-9798-E52957A4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D70-E17B-7210-8428-EFB315E9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6D25-E40C-FD65-0A92-1DF1BA38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FF13-8F58-8E61-110F-D9B0FD64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6A1-F642-D288-30B7-5365DD6E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A4A4-A1D2-F422-1660-71EAA95C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047A-128E-4DDF-5B58-4DADFE3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2A14-C64D-C78C-3D19-D3303376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9DB1-9457-052C-B6FA-693E50C1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5DF85-D629-3DAC-CF33-6C8F6808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9309-7052-1BF1-56B3-57A69FC8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5E15-ED49-3FAC-C5B1-70ED96A2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4C8-4D3D-8AC1-AB6E-471C3296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523-637D-5292-3B7B-4E97FE6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B83-33F9-2E48-4E7D-4FD6587E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F9A-5DE1-838B-51B2-873042A3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7AC8-DA5D-3A8A-685F-CE85D44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2E42-4F62-2B4B-FBCE-2683E79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A295-B0C9-D0A5-DEC7-2228A0F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101-6313-7135-150D-549399BB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1333-FC12-81C5-4B7A-2937E35D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F07-A2CC-6681-7079-DA886A9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F0A-EEA7-B74F-B6EE-FEB489C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E0D9-B224-9A50-4C8C-B0DDCE1D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226A-6AEE-0C08-4C4C-F2C934C0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C963-DA16-9414-539E-969FB8C9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393C-A83F-E9CB-3A31-4982EF14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DAAD-4044-8F27-1DF0-0EEED42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8A31-C8D5-926A-EB05-40812AB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62E4-1FB1-4852-25BC-2149DED0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D01A-2F3B-4316-C935-E8E008F8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EE7A-C5CC-4327-8A55-19BC6532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4B84-F788-B3C4-DCFC-A521CCC5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F0290-F1CB-30DB-E3A6-29EE649D1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82DE-E5C0-6F89-903E-FCDF4CC0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73898-B491-CC98-48E5-6BCB514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73613-5688-A852-3D18-DDAC98B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B3F85-51A4-1D09-855C-A60F5DBB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791-0FDC-9D54-B662-669383D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0B281-65A5-C5BD-AB43-1A940DD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A8C2C-1BD1-CBC7-5BBC-CB9CC5E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1885-BB35-8EEB-F869-6250AC7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F6C65-D6C3-0560-BACE-4BAC72DD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CF50-F32C-DAB8-9819-A0869A5F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9EE3-4C45-7A1F-E372-02AA05EA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E6C-6BAE-4C42-7FE5-97AE71EA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2294-0325-5930-8ABE-FBB37DD0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6182-2A39-DB02-2A8C-BECA5E1D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47CF-A7F7-5BF5-6337-C74E6358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5828-BC30-74C8-7FC6-38CFA715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D790-B30D-C024-2C76-4D98DB9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2037-E21D-2D27-30B7-9713CE96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E95B2-077D-FBD2-BBE5-1EE05E0D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D095-BA30-E0A7-AF60-DE030081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3FAC-4B94-44FD-A885-EF170235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487C-C3FB-D398-F411-6FD4C1BF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FF98-6716-B12F-532D-F58BED2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CAC1-84D9-F83B-9F7C-FA8B60BD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AF59-79FC-6666-128D-2AF375E4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6BD2-7D4C-B0BD-6952-FBE5884D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9F2C-87B3-D84B-A680-7818F4BC22B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819E-1110-7B4B-10FE-D9C2AEDE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0996-FBD6-0579-2BAE-FF3D88D2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QVDhxE1-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CD2F-A23B-256D-46F2-7C112C7A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8" y="657726"/>
            <a:ext cx="10986837" cy="590349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3400" b="1" i="0" u="sng" strike="noStrike" dirty="0">
                <a:solidFill>
                  <a:srgbClr val="7030A0"/>
                </a:solidFill>
                <a:effectLst/>
                <a:latin typeface="Söhne"/>
              </a:rPr>
              <a:t>Semi-Structured Data:</a:t>
            </a:r>
          </a:p>
          <a:p>
            <a:pPr marL="0" indent="0" algn="l">
              <a:buNone/>
            </a:pPr>
            <a:endParaRPr lang="en-US" sz="3400" b="1" i="0" u="sng" strike="noStrike" dirty="0">
              <a:solidFill>
                <a:srgbClr val="7030A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Definition: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 Semi-structured data is data that does not conform to a strict, predefined structure like structured data </a:t>
            </a:r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Söhne"/>
              </a:rPr>
              <a:t>but has some level of inherent structure or organization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Characteristics:</a:t>
            </a: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may not be stored in tables, but it still has a </a:t>
            </a:r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Söhne"/>
              </a:rPr>
              <a:t>logical structure 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that can be leveraged.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Semi-structured data often uses flexible formats like </a:t>
            </a:r>
            <a:r>
              <a:rPr lang="en-US" sz="3200" b="0" i="0" u="none" strike="noStrike" dirty="0">
                <a:solidFill>
                  <a:srgbClr val="C00000"/>
                </a:solidFill>
                <a:effectLst/>
                <a:latin typeface="Söhne"/>
              </a:rPr>
              <a:t>JSON, XML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, or key-value pairs.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Data elements may be nested or hierarchical, allowing for complex data relationships.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Field names or tags are used to identify data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JSON (JavaScript Object Notation) documents, which contain nested key-value pairs.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XML files that use tags to organize data hierarchically.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NoSQL databases like MongoDB, which store data in flexible, document-like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 Cases:</a:t>
            </a: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Semi-structured data is well-suited for scenarios where data can vary in structure or where a dynamic schema is required.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often used in web applications, data interchange formats, and unstructured text with some inherent structure.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89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09DE-B716-22D2-FDE0-758CE431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852"/>
            <a:ext cx="10515600" cy="5198395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Unstructured Data: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7030A0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Definition: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Unstructured data is data that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Söhne"/>
              </a:rPr>
              <a:t>lacks a specific structure or format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It does not fit neatly into tables or predefined schemas.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Characteristics: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It includes text, images, audio, and other types of data that do not have a fixed structure.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Natural language text, images, and multimedia content are typical examples.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Text documents (e.g., PDFs, Word documents) with no specific structure.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Image files, videos, and audio recordings.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Söhne"/>
              </a:rPr>
              <a:t>Social media posts, chat logs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email content.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Use Cases: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Unstructured data is common in scenarios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where human language and creativity are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involved.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Natural Language Processing (NLP) and computer vision techniques are used to extract meaning and insights from unstructured data.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Use cases include sentiment analysis, image recognition, and content categorization.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1F6F6-2094-4F02-C2B8-5245594FCE89}"/>
              </a:ext>
            </a:extLst>
          </p:cNvPr>
          <p:cNvSpPr txBox="1"/>
          <p:nvPr/>
        </p:nvSpPr>
        <p:spPr>
          <a:xfrm>
            <a:off x="1395663" y="61769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https://www.youtube.com/watch?v=aQVDhxE1-sE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cYlzIeXAAtI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0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A9A6-0BED-5111-427A-F5876BB6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815"/>
            <a:ext cx="10515600" cy="528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Numerical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and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categorical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are two primary types of variables in statistics and data analysis. </a:t>
            </a:r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Numerical Variables: 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represent quantities that can be measured on a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continuous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or discrete scale. </a:t>
            </a:r>
          </a:p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Examples: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Age, height, weight, temperature, income, number of children, etc.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They have an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order or meaningful relationship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between values. For example, if one person is 10 years old and another is 20 years old, we know the second person is older.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They can be continuous (e.g., height measured in inches) or discrete (e.g., number of siblings)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070-8DA5-58A3-4596-C8D407D1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815"/>
            <a:ext cx="10515600" cy="528014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Categorical Variables: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Categorical variables represent categories or labels. They do not have a natural order or numerical interpretation.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Examples: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Gender, color, marital status, types of fruits, etc.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Properties:</a:t>
            </a:r>
            <a:endParaRPr lang="en-US" b="0" i="0" u="none" strike="noStrike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They represent distinct categories or groups.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There is no meaningful way to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perform arithmetic operations on categorical variables.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Representation: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Categorical variables are often represented using labels or codes. For example, "Male" and "Female" for gender, or "Red," "Blue," and "Green" for colors.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1E48-D981-4729-0258-441A829A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Real-world data has-</a:t>
            </a:r>
          </a:p>
          <a:p>
            <a:pPr lvl="1"/>
            <a:r>
              <a:rPr lang="en-US" altLang="en-US" b="1" dirty="0"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Missing values: </a:t>
            </a:r>
            <a:r>
              <a:rPr lang="en-US" b="0" i="0" u="none" strike="noStrike" dirty="0"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 collection errors, incomplete records, etc.</a:t>
            </a:r>
            <a:endParaRPr lang="en-US" altLang="en-US" dirty="0">
              <a:latin typeface="Avenir Book" panose="02000503020000020003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en-US" b="1" dirty="0"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Inconsistent data: </a:t>
            </a:r>
            <a:r>
              <a:rPr lang="en-US" b="0" i="0" u="none" strike="noStrike" dirty="0"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human data entry errors, measurement errors, or discrepancies between data sources.</a:t>
            </a:r>
          </a:p>
          <a:p>
            <a:pPr lvl="1"/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Outliers</a:t>
            </a:r>
            <a:r>
              <a:rPr lang="en-US" b="1" i="0" u="none" strike="noStrike" dirty="0"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b="0" i="0" u="none" strike="noStrike" dirty="0"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 Outliers are data points that deviate significantly from the majority of the data</a:t>
            </a:r>
            <a:r>
              <a:rPr lang="en-US" dirty="0"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0" i="0" u="none" strike="noStrike" dirty="0">
                <a:effectLst/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can distort statistical analyses and machine learning models.</a:t>
            </a:r>
            <a:endParaRPr lang="en-US" altLang="en-US" dirty="0">
              <a:latin typeface="Avenir Book" panose="02000503020000020003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59253D-D389-C1B2-8F7C-D79F4BC6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628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7030A0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 Cleaning</a:t>
            </a:r>
            <a:endParaRPr lang="en-US" sz="4000" b="1" dirty="0">
              <a:solidFill>
                <a:srgbClr val="7030A0"/>
              </a:solidFill>
              <a:latin typeface="Avenir Book" panose="02000503020000020003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2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DD16-F1B0-7D2E-2AF0-191605A1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490037"/>
          </a:xfrm>
        </p:spPr>
        <p:txBody>
          <a:bodyPr>
            <a:noAutofit/>
          </a:bodyPr>
          <a:lstStyle/>
          <a:p>
            <a:r>
              <a:rPr lang="en-US" sz="3200" b="1" u="sng" dirty="0">
                <a:latin typeface="Avenir Book" panose="02000503020000020003" pitchFamily="2" charset="0"/>
              </a:rPr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41B2-5709-FD68-5956-FA5D502D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930"/>
            <a:ext cx="10515600" cy="4775033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3200" b="1" i="0" u="none" strike="noStrike" dirty="0">
                <a:solidFill>
                  <a:srgbClr val="7030A0"/>
                </a:solidFill>
                <a:effectLst/>
                <a:latin typeface="Söhne"/>
              </a:rPr>
              <a:t>Example: Predicting House Prices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Suppose you are working on a machine learning project to predict house prices based on various features. You have a dataset that includes the following features: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Square Footage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size of the house in square feet.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Number of Bedrooms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number of bedrooms in the house.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Number of Bathrooms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number of bathrooms in the house.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Year Built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year the house was built.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Garage Size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The size of the garage in square feet.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Year Built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Data on the year a house was built might be missing for very old or very new properties, especially if it was not properly recorded.</a:t>
            </a: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Garage Size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Houses without garages will have missing values for this feature. Not all houses have garages.</a:t>
            </a: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Number of Bedrooms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Number of Bathrooms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: In some cases, this information may be missing due to errors in data entry or because the house is unconventional (e.g., a studio apartment with no distinct bedrooms).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7ECB-F06D-53B0-C534-3E08DA95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190"/>
            <a:ext cx="10515600" cy="51334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Avenir Book" panose="02000503020000020003" pitchFamily="2" charset="0"/>
              </a:rPr>
              <a:t>Inconsistent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F85E-3335-8102-275C-9A701796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933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>
                <a:effectLst/>
                <a:latin typeface="Avenir Book" panose="02000503020000020003" pitchFamily="2" charset="0"/>
              </a:rPr>
              <a:t>Inconsistent data refers to data that is contradictory, conflicting, or doesn't conform to expected patterns or rules within a dataset. Here are some examples of inconsistent data:</a:t>
            </a:r>
          </a:p>
          <a:p>
            <a:endParaRPr lang="en-US" sz="4200" dirty="0">
              <a:effectLst/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r>
              <a:rPr lang="en-US" sz="42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1. Inconsistent Date Formats:</a:t>
            </a:r>
            <a:r>
              <a:rPr lang="en-US" sz="4200" dirty="0">
                <a:solidFill>
                  <a:srgbClr val="C00000"/>
                </a:solidFill>
                <a:latin typeface="Avenir Book" panose="02000503020000020003" pitchFamily="2" charset="0"/>
              </a:rPr>
              <a:t> 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 a dataset containing dates, some entries might use different date formats (e.g., MM/DD/YYYY and DD-MM-YYYY) instead of adhering to a consistent format.</a:t>
            </a:r>
          </a:p>
          <a:p>
            <a:pPr marL="914400" lvl="1" indent="-457200">
              <a:buAutoNum type="arabicPeriod"/>
            </a:pPr>
            <a:endParaRPr lang="en-US" sz="42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r>
              <a:rPr lang="en-US" sz="42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2. Inconsistent Units: </a:t>
            </a:r>
            <a:r>
              <a:rPr lang="en-US" sz="4200" dirty="0">
                <a:solidFill>
                  <a:srgbClr val="374151"/>
                </a:solidFill>
                <a:latin typeface="Avenir Book" panose="02000503020000020003" pitchFamily="2" charset="0"/>
              </a:rPr>
              <a:t>A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dataset might have some values in meters and others in feet without clear conversions.</a:t>
            </a:r>
          </a:p>
          <a:p>
            <a:pPr marL="457200" lvl="1" indent="0">
              <a:buNone/>
            </a:pPr>
            <a:endParaRPr lang="en-US" sz="4200" b="0" i="0" u="none" strike="noStrike" dirty="0">
              <a:solidFill>
                <a:srgbClr val="C00000"/>
              </a:solidFill>
              <a:effectLst/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r>
              <a:rPr lang="en-US" sz="42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3. Out-of-Range Values: 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example, a temperature reading of -500°C would be inconsistent in most contexts.</a:t>
            </a:r>
          </a:p>
          <a:p>
            <a:pPr marL="0" indent="0" algn="l">
              <a:buNone/>
            </a:pPr>
            <a:endParaRPr lang="en-US" sz="42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sz="4200" dirty="0">
                <a:solidFill>
                  <a:srgbClr val="374151"/>
                </a:solidFill>
                <a:latin typeface="Avenir Book" panose="02000503020000020003" pitchFamily="2" charset="0"/>
              </a:rPr>
              <a:t>       </a:t>
            </a:r>
            <a:r>
              <a:rPr lang="en-US" sz="4200" dirty="0">
                <a:solidFill>
                  <a:srgbClr val="C00000"/>
                </a:solidFill>
                <a:latin typeface="Avenir Book" panose="02000503020000020003" pitchFamily="2" charset="0"/>
              </a:rPr>
              <a:t>4</a:t>
            </a:r>
            <a:r>
              <a:rPr lang="en-US" sz="42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. D</a:t>
            </a:r>
            <a:r>
              <a:rPr lang="en-US" sz="42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ata Entry Errors:  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Typos or data entry errors can lead to inconsistencies. For example, a product's weight  might be recorded as 150 </a:t>
            </a:r>
            <a:r>
              <a:rPr lang="en-US" sz="4200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lbs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one place and 105 </a:t>
            </a:r>
            <a:r>
              <a:rPr lang="en-US" sz="4200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lbs</a:t>
            </a:r>
            <a:r>
              <a:rPr lang="en-US" sz="42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another.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085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3DA9-03C5-A8CE-C676-32D98598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Addressing 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EBFB-661A-B14C-B81C-F6C0132D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in missing values, smooth noisy data, identify or remove outliers, and resolve inconsistencies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1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96C0E90-A9AB-3612-E976-F6479FB71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599" y="445169"/>
            <a:ext cx="7162800" cy="762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chemeClr val="accent2"/>
                </a:solidFill>
                <a:latin typeface="Avenir Book" panose="02000503020000020003" pitchFamily="2" charset="0"/>
              </a:rPr>
              <a:t>How to Handle Missing Data?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7F1FFE6-CCE0-B2D0-4805-77AE401BF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156" y="1315380"/>
            <a:ext cx="10856165" cy="502114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Ignore the tuple/sample: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done when class label is missing (assuming the task is classification—not effective in certain cases) 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 in the missing value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manually (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guessing/based on experience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tedious + infeasible?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a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constant (e.g., -1, ‘NA’, ‘Unknown’)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fill in the missing value: e.g., “unknown”, a new class?! 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attribute mean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fill in the missing value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attribute mean for all samples of the same class to fill in the missing value: smarter.</a:t>
            </a:r>
          </a:p>
          <a:p>
            <a:pPr>
              <a:lnSpc>
                <a:spcPct val="140000"/>
              </a:lnSpc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most probable value to fill in the missing value: </a:t>
            </a: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inference-based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such as regression, Bayesian formula, decision tree.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E8BC0-64F3-9D92-7E59-747642E41934}"/>
              </a:ext>
            </a:extLst>
          </p:cNvPr>
          <p:cNvSpPr txBox="1"/>
          <p:nvPr/>
        </p:nvSpPr>
        <p:spPr>
          <a:xfrm>
            <a:off x="230156" y="6444734"/>
            <a:ext cx="830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Slides modified from: </a:t>
            </a:r>
            <a:r>
              <a:rPr lang="en-US" altLang="en-US" sz="1800" dirty="0"/>
              <a:t>Vasileios </a:t>
            </a:r>
            <a:r>
              <a:rPr lang="en-US" altLang="en-US" sz="1800" dirty="0" err="1"/>
              <a:t>Megalooikonomou</a:t>
            </a:r>
            <a:r>
              <a:rPr lang="en-US" altLang="en-US" dirty="0"/>
              <a:t>, </a:t>
            </a:r>
            <a:r>
              <a:rPr lang="en-US" altLang="en-US" sz="1800" dirty="0"/>
              <a:t>Temple University</a:t>
            </a:r>
          </a:p>
        </p:txBody>
      </p:sp>
    </p:spTree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8622-DDD4-38DA-8732-44E54FC8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3D0A-9640-48F6-4D71-9EB46D4B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72C37"/>
                </a:solidFill>
                <a:effectLst/>
                <a:latin typeface="Avenir Book" panose="02000503020000020003" pitchFamily="2" charset="0"/>
              </a:rPr>
              <a:t>Most Frequent Value</a:t>
            </a:r>
          </a:p>
          <a:p>
            <a:pPr algn="l"/>
            <a:r>
              <a:rPr lang="en-US" b="0" i="0" u="none" strike="noStrike" dirty="0">
                <a:solidFill>
                  <a:srgbClr val="272C37"/>
                </a:solidFill>
                <a:effectLst/>
                <a:latin typeface="Avenir Book" panose="02000503020000020003" pitchFamily="2" charset="0"/>
              </a:rPr>
              <a:t>K-Nearest Neighbors: </a:t>
            </a:r>
            <a:r>
              <a:rPr lang="en-US" b="0" i="0" u="none" strike="noStrike" dirty="0">
                <a:solidFill>
                  <a:srgbClr val="51565E"/>
                </a:solidFill>
                <a:effectLst/>
                <a:latin typeface="Avenir Book" panose="02000503020000020003" pitchFamily="2" charset="0"/>
              </a:rPr>
              <a:t>The objective is to find </a:t>
            </a:r>
            <a:r>
              <a:rPr lang="en-US" b="1" i="0" u="none" strike="noStrike" dirty="0">
                <a:solidFill>
                  <a:srgbClr val="51565E"/>
                </a:solidFill>
                <a:effectLst/>
                <a:latin typeface="Avenir Book" panose="02000503020000020003" pitchFamily="2" charset="0"/>
              </a:rPr>
              <a:t>the k nearest(similar) examples</a:t>
            </a:r>
            <a:r>
              <a:rPr lang="en-US" b="0" i="0" u="none" strike="noStrike" dirty="0">
                <a:solidFill>
                  <a:srgbClr val="51565E"/>
                </a:solidFill>
                <a:effectLst/>
                <a:latin typeface="Avenir Book" panose="02000503020000020003" pitchFamily="2" charset="0"/>
              </a:rPr>
              <a:t> in the data where the value in the relevant feature is not absent and then substitute the value of the feature that occurs most frequently in the group.</a:t>
            </a:r>
          </a:p>
          <a:p>
            <a:endParaRPr lang="en-US" b="0" i="0" u="none" strike="noStrike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6C1-6919-51A8-850A-F928BD6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422" y="2829175"/>
            <a:ext cx="6990347" cy="904625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Data for machine learning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3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8C71B-0403-8FD9-4861-0F51B46DF7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1795" y="1725845"/>
          <a:ext cx="6099296" cy="4252919"/>
        </p:xfrm>
        <a:graphic>
          <a:graphicData uri="http://schemas.openxmlformats.org/drawingml/2006/table">
            <a:tbl>
              <a:tblPr/>
              <a:tblGrid>
                <a:gridCol w="1524824">
                  <a:extLst>
                    <a:ext uri="{9D8B030D-6E8A-4147-A177-3AD203B41FA5}">
                      <a16:colId xmlns:a16="http://schemas.microsoft.com/office/drawing/2014/main" val="3870314579"/>
                    </a:ext>
                  </a:extLst>
                </a:gridCol>
                <a:gridCol w="1524824">
                  <a:extLst>
                    <a:ext uri="{9D8B030D-6E8A-4147-A177-3AD203B41FA5}">
                      <a16:colId xmlns:a16="http://schemas.microsoft.com/office/drawing/2014/main" val="3940248099"/>
                    </a:ext>
                  </a:extLst>
                </a:gridCol>
                <a:gridCol w="1524824">
                  <a:extLst>
                    <a:ext uri="{9D8B030D-6E8A-4147-A177-3AD203B41FA5}">
                      <a16:colId xmlns:a16="http://schemas.microsoft.com/office/drawing/2014/main" val="1569739546"/>
                    </a:ext>
                  </a:extLst>
                </a:gridCol>
                <a:gridCol w="1524824">
                  <a:extLst>
                    <a:ext uri="{9D8B030D-6E8A-4147-A177-3AD203B41FA5}">
                      <a16:colId xmlns:a16="http://schemas.microsoft.com/office/drawing/2014/main" val="1791078000"/>
                    </a:ext>
                  </a:extLst>
                </a:gridCol>
              </a:tblGrid>
              <a:tr h="386629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Sample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Feature 1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Feature 2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Class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500338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64718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300353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236812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5.4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109451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2.7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4.3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728563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243601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3.6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74145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554617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3.8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674135"/>
                  </a:ext>
                </a:extLst>
              </a:tr>
              <a:tr h="38662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3.0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191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8022AA-8D58-A045-62D0-A9C8ADBFD234}"/>
              </a:ext>
            </a:extLst>
          </p:cNvPr>
          <p:cNvSpPr txBox="1"/>
          <p:nvPr/>
        </p:nvSpPr>
        <p:spPr>
          <a:xfrm>
            <a:off x="7244862" y="1529866"/>
            <a:ext cx="4466492" cy="199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1. Use attribute mean </a:t>
            </a:r>
            <a:r>
              <a:rPr lang="en-US" altLang="en-US" sz="1800" dirty="0"/>
              <a:t>to fill in the missing value-</a:t>
            </a:r>
          </a:p>
          <a:p>
            <a:pPr>
              <a:lnSpc>
                <a:spcPct val="140000"/>
              </a:lnSpc>
            </a:pPr>
            <a:endParaRPr lang="en-US" altLang="en-US" dirty="0"/>
          </a:p>
          <a:p>
            <a:pPr>
              <a:lnSpc>
                <a:spcPct val="140000"/>
              </a:lnSpc>
            </a:pPr>
            <a:r>
              <a:rPr lang="en-US" altLang="en-US" sz="1800" dirty="0"/>
              <a:t>2. Use the </a:t>
            </a:r>
            <a:r>
              <a:rPr lang="en-US" altLang="en-US" sz="1800" dirty="0">
                <a:solidFill>
                  <a:srgbClr val="FF0000"/>
                </a:solidFill>
              </a:rPr>
              <a:t>attribute mean for all samples of the same class </a:t>
            </a:r>
            <a:r>
              <a:rPr lang="en-US" altLang="en-US" sz="1800" dirty="0"/>
              <a:t>to fill in the missing value.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EBB3A-87ED-276B-497B-11FA0C260AF8}"/>
              </a:ext>
            </a:extLst>
          </p:cNvPr>
          <p:cNvSpPr txBox="1"/>
          <p:nvPr/>
        </p:nvSpPr>
        <p:spPr>
          <a:xfrm>
            <a:off x="3021931" y="648403"/>
            <a:ext cx="63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Data with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numerical</a:t>
            </a:r>
            <a:r>
              <a:rPr lang="en-US" sz="2400" dirty="0">
                <a:latin typeface="Avenir Book" panose="02000503020000020003" pitchFamily="2" charset="0"/>
              </a:rPr>
              <a:t> attribute’s value missing</a:t>
            </a:r>
          </a:p>
        </p:txBody>
      </p:sp>
    </p:spTree>
    <p:extLst>
      <p:ext uri="{BB962C8B-B14F-4D97-AF65-F5344CB8AC3E}">
        <p14:creationId xmlns:p14="http://schemas.microsoft.com/office/powerpoint/2010/main" val="74457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8BCB44-E758-1B00-4EAB-D63F3FB0B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776402"/>
              </p:ext>
            </p:extLst>
          </p:nvPr>
        </p:nvGraphicFramePr>
        <p:xfrm>
          <a:off x="846626" y="1213338"/>
          <a:ext cx="5395912" cy="4708201"/>
        </p:xfrm>
        <a:graphic>
          <a:graphicData uri="http://schemas.openxmlformats.org/drawingml/2006/table">
            <a:tbl>
              <a:tblPr/>
              <a:tblGrid>
                <a:gridCol w="1348978">
                  <a:extLst>
                    <a:ext uri="{9D8B030D-6E8A-4147-A177-3AD203B41FA5}">
                      <a16:colId xmlns:a16="http://schemas.microsoft.com/office/drawing/2014/main" val="952330053"/>
                    </a:ext>
                  </a:extLst>
                </a:gridCol>
                <a:gridCol w="1348978">
                  <a:extLst>
                    <a:ext uri="{9D8B030D-6E8A-4147-A177-3AD203B41FA5}">
                      <a16:colId xmlns:a16="http://schemas.microsoft.com/office/drawing/2014/main" val="2418896172"/>
                    </a:ext>
                  </a:extLst>
                </a:gridCol>
                <a:gridCol w="1348978">
                  <a:extLst>
                    <a:ext uri="{9D8B030D-6E8A-4147-A177-3AD203B41FA5}">
                      <a16:colId xmlns:a16="http://schemas.microsoft.com/office/drawing/2014/main" val="2388149701"/>
                    </a:ext>
                  </a:extLst>
                </a:gridCol>
                <a:gridCol w="1348978">
                  <a:extLst>
                    <a:ext uri="{9D8B030D-6E8A-4147-A177-3AD203B41FA5}">
                      <a16:colId xmlns:a16="http://schemas.microsoft.com/office/drawing/2014/main" val="1181909222"/>
                    </a:ext>
                  </a:extLst>
                </a:gridCol>
              </a:tblGrid>
              <a:tr h="701221"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Sample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Category 1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Category 2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Class</a:t>
                      </a:r>
                    </a:p>
                  </a:txBody>
                  <a:tcPr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713202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34065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858668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117597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Yellow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27139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810557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Green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54627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Yellow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299869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00684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Blue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3071"/>
                  </a:ext>
                </a:extLst>
              </a:tr>
              <a:tr h="40069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Yellow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High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4541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364427-9D51-E512-36A0-3FB9FF9C84B5}"/>
              </a:ext>
            </a:extLst>
          </p:cNvPr>
          <p:cNvSpPr txBox="1"/>
          <p:nvPr/>
        </p:nvSpPr>
        <p:spPr>
          <a:xfrm>
            <a:off x="7684477" y="2092569"/>
            <a:ext cx="4070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Most frequent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v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alue</a:t>
            </a:r>
          </a:p>
          <a:p>
            <a:pPr marL="342900" indent="-342900">
              <a:buFontTx/>
              <a:buAutoNum type="arabicPeriod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Most frequent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v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alue of same class</a:t>
            </a:r>
            <a:endParaRPr lang="en-US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B14CF-F7F6-8A10-83CA-0B6AD16ECEEB}"/>
              </a:ext>
            </a:extLst>
          </p:cNvPr>
          <p:cNvSpPr txBox="1"/>
          <p:nvPr/>
        </p:nvSpPr>
        <p:spPr>
          <a:xfrm>
            <a:off x="2836389" y="474796"/>
            <a:ext cx="6519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venir Book" panose="02000503020000020003" pitchFamily="2" charset="0"/>
              </a:rPr>
              <a:t>Data with </a:t>
            </a:r>
            <a:r>
              <a:rPr lang="en-US" sz="2400" b="1" dirty="0">
                <a:solidFill>
                  <a:srgbClr val="FF0000"/>
                </a:solidFill>
                <a:latin typeface="Avenir Book" panose="02000503020000020003" pitchFamily="2" charset="0"/>
              </a:rPr>
              <a:t>categorical</a:t>
            </a:r>
            <a:r>
              <a:rPr lang="en-US" sz="2400" dirty="0">
                <a:latin typeface="Avenir Book" panose="02000503020000020003" pitchFamily="2" charset="0"/>
              </a:rPr>
              <a:t> attribute’s value missing</a:t>
            </a:r>
          </a:p>
        </p:txBody>
      </p:sp>
    </p:spTree>
    <p:extLst>
      <p:ext uri="{BB962C8B-B14F-4D97-AF65-F5344CB8AC3E}">
        <p14:creationId xmlns:p14="http://schemas.microsoft.com/office/powerpoint/2010/main" val="328282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EB32CE-C60C-D6C7-CA30-1C9492BA1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8258" y="434515"/>
            <a:ext cx="4532683" cy="609004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Data Transformation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13FF24-592A-FC01-FF98-EE57E60E1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3957" y="1893034"/>
            <a:ext cx="3684906" cy="4332773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accent2"/>
                </a:solidFill>
              </a:rPr>
              <a:t>Min-max normalization</a:t>
            </a:r>
          </a:p>
          <a:p>
            <a:pPr marL="0" indent="0">
              <a:buNone/>
            </a:pPr>
            <a:endParaRPr lang="en-US" altLang="en-US" sz="3600" dirty="0"/>
          </a:p>
          <a:p>
            <a:r>
              <a:rPr lang="en-US" altLang="en-US" sz="3600" dirty="0">
                <a:solidFill>
                  <a:schemeClr val="accent2"/>
                </a:solidFill>
              </a:rPr>
              <a:t>Z-score normalization</a:t>
            </a:r>
            <a:endParaRPr lang="en-US" altLang="en-US" sz="3600" dirty="0"/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80DB764F-EDE9-9E9B-17B2-9831BB56A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28900" imgH="4978400" progId="Equation.3">
                  <p:embed/>
                </p:oleObj>
              </mc:Choice>
              <mc:Fallback>
                <p:oleObj name="Equation" r:id="rId2" imgW="2628900" imgH="4978400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80DB764F-EDE9-9E9B-17B2-9831BB56A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5C8FB6D-A133-C3E4-4BEB-3B489A9F7E6F}"/>
              </a:ext>
            </a:extLst>
          </p:cNvPr>
          <p:cNvSpPr txBox="1"/>
          <p:nvPr/>
        </p:nvSpPr>
        <p:spPr>
          <a:xfrm>
            <a:off x="115313" y="1043519"/>
            <a:ext cx="78858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u="sng" dirty="0">
                <a:solidFill>
                  <a:srgbClr val="C00000"/>
                </a:solidFill>
                <a:latin typeface="Avenir Book" panose="02000503020000020003" pitchFamily="2" charset="0"/>
              </a:rPr>
              <a:t>Normalization:</a:t>
            </a:r>
            <a:r>
              <a:rPr lang="en-US" sz="2800" b="1" u="sng" dirty="0">
                <a:latin typeface="Avenir Book" panose="02000503020000020003" pitchFamily="2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Data normalization, rescale numerical features to a common scale (0 to 1, -1 to +1).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Avenir Book" panose="02000503020000020003" pitchFamily="2" charset="0"/>
              </a:rPr>
              <a:t>N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ormalization ensures that all numerical features have similar scales, so they don't dominate or bias the learning algorithms.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Normalization is especially important for machine learning algorithms that rely on distance metrics, such as k-nearest neighbors (KNN) and support vector machines (SVM), and for deep learning neural networks.</a:t>
            </a:r>
            <a:endParaRPr lang="en-US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  <p:transition>
    <p:checke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D3CC-E5B8-6F88-2E57-FC03D7B6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28"/>
            <a:ext cx="5257800" cy="500649"/>
          </a:xfrm>
        </p:spPr>
        <p:txBody>
          <a:bodyPr>
            <a:noAutofit/>
          </a:bodyPr>
          <a:lstStyle/>
          <a:p>
            <a:r>
              <a:rPr lang="en-US" altLang="en-US" sz="3600" b="1" u="sng" dirty="0">
                <a:solidFill>
                  <a:srgbClr val="7030A0"/>
                </a:solidFill>
              </a:rPr>
              <a:t>Min-max normalization:</a:t>
            </a:r>
            <a:endParaRPr lang="en-US" sz="3600" b="1" u="sn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F74F7-476B-3FD9-5E4D-417CA3321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1035"/>
                <a:ext cx="10515600" cy="4767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b="1" i="0" u="none" strike="noStrike" dirty="0">
                    <a:solidFill>
                      <a:srgbClr val="C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Min-max </a:t>
                </a:r>
                <a:r>
                  <a:rPr lang="en-US" sz="24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en-US" sz="2400" b="1" i="0" u="none" strike="noStrike" dirty="0">
                    <a:solidFill>
                      <a:srgbClr val="C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ormalization, </a:t>
                </a:r>
                <a:r>
                  <a:rPr lang="en-US" sz="24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also known as </a:t>
                </a:r>
                <a:r>
                  <a:rPr lang="en-US" sz="2400" b="1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min-max scaling</a:t>
                </a:r>
                <a:r>
                  <a:rPr lang="en-US" sz="24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is a common data transformation technique.</a:t>
                </a:r>
              </a:p>
              <a:p>
                <a:r>
                  <a:rPr lang="en-US" sz="24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</a:t>
                </a:r>
                <a:r>
                  <a:rPr lang="en-US" sz="24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escale data to a specific range, typically between </a:t>
                </a:r>
                <a:r>
                  <a:rPr lang="en-US" sz="2400" b="0" i="0" u="none" strike="noStrike" dirty="0">
                    <a:solidFill>
                      <a:srgbClr val="C0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 and 1</a:t>
                </a:r>
                <a:r>
                  <a:rPr lang="en-US" sz="24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  <a:p>
                <a:r>
                  <a:rPr lang="en-US" sz="2400" dirty="0">
                    <a:solidFill>
                      <a:srgbClr val="37415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</a:t>
                </a:r>
                <a:r>
                  <a:rPr lang="en-US" sz="2400" b="0" i="0" u="none" strike="noStrike" dirty="0">
                    <a:solidFill>
                      <a:srgbClr val="37415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ring all the values in a dataset onto a common scale </a:t>
                </a:r>
                <a:r>
                  <a:rPr lang="en-US" sz="2400" b="0" i="0" u="none" strike="noStrike" dirty="0">
                    <a:solidFill>
                      <a:srgbClr val="FF000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distorting the data's distribution. </a:t>
                </a:r>
              </a:p>
              <a:p>
                <a:pPr marL="0" indent="0">
                  <a:buNone/>
                </a:pPr>
                <a:endPara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</m:oMath>
                  </m:oMathPara>
                </a14:m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𝑚𝑎𝑥𝑖𝑚𝑢𝑚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F74F7-476B-3FD9-5E4D-417CA3321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1035"/>
                <a:ext cx="10515600" cy="4767680"/>
              </a:xfrm>
              <a:blipFill>
                <a:blip r:embed="rId2"/>
                <a:stretch>
                  <a:fillRect l="-844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119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845644F-766F-28E4-FAD5-29854DF6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99" y="1684421"/>
            <a:ext cx="4206104" cy="3876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003C87-E539-41EA-194A-CCE9666109AF}"/>
              </a:ext>
            </a:extLst>
          </p:cNvPr>
          <p:cNvSpPr txBox="1"/>
          <p:nvPr/>
        </p:nvSpPr>
        <p:spPr>
          <a:xfrm>
            <a:off x="6593305" y="1888007"/>
            <a:ext cx="4443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Compute normalized exam scores for all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969BF1-4E99-71EF-E11C-A63593C89D08}"/>
                  </a:ext>
                </a:extLst>
              </p:cNvPr>
              <p:cNvSpPr txBox="1"/>
              <p:nvPr/>
            </p:nvSpPr>
            <p:spPr>
              <a:xfrm>
                <a:off x="6593305" y="3946651"/>
                <a:ext cx="4219074" cy="781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969BF1-4E99-71EF-E11C-A63593C8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05" y="3946651"/>
                <a:ext cx="4219074" cy="78124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13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14E2-12F8-7C15-245B-99D4220A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285" y="720623"/>
            <a:ext cx="10515600" cy="31795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Alice: (85 - 72) / (96 - 72) =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Bob: (92 - 72) / (96 - 72) = 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Charlie: (78 - 72) / (96 - 72) = 0.25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David: (96 - 72) / (96 - 72) = 1.0000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Eve: (88 - 72) / (96 - 72)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 Frank: (72 - 72) / (96 - 72) = 0.0000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AD386-BBD3-40FC-4578-E63B78A9F715}"/>
              </a:ext>
            </a:extLst>
          </p:cNvPr>
          <p:cNvSpPr txBox="1"/>
          <p:nvPr/>
        </p:nvSpPr>
        <p:spPr>
          <a:xfrm>
            <a:off x="838199" y="4288085"/>
            <a:ext cx="10864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The </a:t>
            </a:r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Min-max normalization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technique scales the data linearly, preserving the relative differences between values while bringing them into the desired range.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This can be useful in various machine learning algorithms and data analysis tasks, especially when different features or variables have different units or scales.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B55-D9F6-D8A1-3671-71BF0743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7030A0"/>
                </a:solidFill>
              </a:rPr>
              <a:t>Data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C5664-F70B-703F-019A-87A69AAE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 machine learning, "modalities" refer to different types or modes of data, each representing a distinct aspect of information.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906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174-77E1-2A68-CC5C-B04DC985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4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Text Modality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0525-B964-4B44-DAB1-C1155405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Text data includes natural language text in the form of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documents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articles, reviews, and more.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Documents:</a:t>
            </a:r>
            <a:endParaRPr lang="en-US" sz="16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Social Media Posts: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Pages: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Reviews:</a:t>
            </a:r>
            <a:endParaRPr lang="en-US" sz="16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News Articles: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Medical Records: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Legal Documents: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2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Chat Logs</a:t>
            </a:r>
            <a:endParaRPr lang="en-US" sz="1600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Natural Language Processing (NLP) techniques are used to process and analyze text data.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5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BB76-D1E3-955B-222A-7AE6A6EF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Image Modality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91B-38CC-C10A-65D7-D6D37574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Image data consists of visual information, typically in the form of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Söhne"/>
              </a:rPr>
              <a:t>2D or 3D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arrays of pixels.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Convolutional Neural Networks (CNNs)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are commonly used to analyze and extract features from image data.</a:t>
            </a:r>
          </a:p>
          <a:p>
            <a:endParaRPr lang="en-US" dirty="0"/>
          </a:p>
        </p:txBody>
      </p:sp>
      <p:pic>
        <p:nvPicPr>
          <p:cNvPr id="4" name="Content Placeholder 4" descr="A close-up of a brain tumor&#10;&#10;Description automatically generated">
            <a:extLst>
              <a:ext uri="{FF2B5EF4-FFF2-40B4-BE49-F238E27FC236}">
                <a16:creationId xmlns:a16="http://schemas.microsoft.com/office/drawing/2014/main" id="{2DFBB10E-18BC-1597-05F1-F929CF2A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460832" y="3748153"/>
            <a:ext cx="1892968" cy="1892968"/>
          </a:xfrm>
          <a:prstGeom prst="rect">
            <a:avLst/>
          </a:prstGeom>
        </p:spPr>
      </p:pic>
      <p:pic>
        <p:nvPicPr>
          <p:cNvPr id="5" name="Picture 4" descr="A close-up of a white object&#10;&#10;Description automatically generated">
            <a:extLst>
              <a:ext uri="{FF2B5EF4-FFF2-40B4-BE49-F238E27FC236}">
                <a16:creationId xmlns:a16="http://schemas.microsoft.com/office/drawing/2014/main" id="{F9716CF3-52BC-AD5B-51F9-519F4DE7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99032" y="1406900"/>
            <a:ext cx="1892968" cy="2043782"/>
          </a:xfrm>
          <a:prstGeom prst="rect">
            <a:avLst/>
          </a:prstGeom>
        </p:spPr>
      </p:pic>
      <p:pic>
        <p:nvPicPr>
          <p:cNvPr id="6" name="Picture 5" descr="A collage of different maps&#10;&#10;Description automatically generated">
            <a:extLst>
              <a:ext uri="{FF2B5EF4-FFF2-40B4-BE49-F238E27FC236}">
                <a16:creationId xmlns:a16="http://schemas.microsoft.com/office/drawing/2014/main" id="{C43E8624-222B-6D40-E344-4909498B9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32957" y="1397465"/>
            <a:ext cx="3919905" cy="1416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DE5928-CF86-C9B0-CA83-1C4881D6D28E}"/>
              </a:ext>
            </a:extLst>
          </p:cNvPr>
          <p:cNvSpPr txBox="1"/>
          <p:nvPr/>
        </p:nvSpPr>
        <p:spPr>
          <a:xfrm flipH="1">
            <a:off x="5813126" y="570760"/>
            <a:ext cx="117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Biological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8ED0F-29F7-25F3-5F7E-AD91D22A136E}"/>
              </a:ext>
            </a:extLst>
          </p:cNvPr>
          <p:cNvSpPr txBox="1"/>
          <p:nvPr/>
        </p:nvSpPr>
        <p:spPr>
          <a:xfrm flipH="1">
            <a:off x="8652741" y="478041"/>
            <a:ext cx="292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 sensing data (taken from satellite/drone)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DDDB4-AC2C-2016-2CC4-54DF608F517D}"/>
              </a:ext>
            </a:extLst>
          </p:cNvPr>
          <p:cNvSpPr txBox="1"/>
          <p:nvPr/>
        </p:nvSpPr>
        <p:spPr>
          <a:xfrm flipH="1">
            <a:off x="9702998" y="6056315"/>
            <a:ext cx="1650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medical imaging data</a:t>
            </a:r>
          </a:p>
        </p:txBody>
      </p:sp>
      <p:pic>
        <p:nvPicPr>
          <p:cNvPr id="10" name="Picture 9" descr="A collage of various household appliances&#10;&#10;Description automatically generated">
            <a:extLst>
              <a:ext uri="{FF2B5EF4-FFF2-40B4-BE49-F238E27FC236}">
                <a16:creationId xmlns:a16="http://schemas.microsoft.com/office/drawing/2014/main" id="{1266683D-D12C-72CB-A91C-2347BDC96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813126" y="4476632"/>
            <a:ext cx="2998645" cy="2161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8E3740-71B0-05E9-76BB-9A6CB513C819}"/>
              </a:ext>
            </a:extLst>
          </p:cNvPr>
          <p:cNvSpPr txBox="1"/>
          <p:nvPr/>
        </p:nvSpPr>
        <p:spPr>
          <a:xfrm flipH="1">
            <a:off x="6401871" y="3748375"/>
            <a:ext cx="191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Ecommerce product data</a:t>
            </a:r>
          </a:p>
        </p:txBody>
      </p:sp>
    </p:spTree>
    <p:extLst>
      <p:ext uri="{BB962C8B-B14F-4D97-AF65-F5344CB8AC3E}">
        <p14:creationId xmlns:p14="http://schemas.microsoft.com/office/powerpoint/2010/main" val="10595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0E1B-4ADC-31AC-8D54-F3673859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b="1" i="0" u="none" strike="noStrike">
                <a:effectLst/>
                <a:latin typeface="Söhne"/>
              </a:rPr>
              <a:t>Audio/Speech Modality</a:t>
            </a: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3728-7908-CE89-31C3-CE833318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 u="none" strike="noStrike">
                <a:effectLst/>
                <a:latin typeface="Söhne"/>
              </a:rPr>
              <a:t>Audio data represents sound information, often recorded as waveforms.</a:t>
            </a:r>
          </a:p>
          <a:p>
            <a:r>
              <a:rPr lang="en-US" sz="2200" b="0" i="0" u="none" strike="noStrike">
                <a:effectLst/>
                <a:latin typeface="Söhne"/>
              </a:rPr>
              <a:t>Techniques such as spectrogram analysis and audio processing are used for feature extraction and analysis.</a:t>
            </a:r>
          </a:p>
          <a:p>
            <a:endParaRPr lang="en-US" sz="2200"/>
          </a:p>
        </p:txBody>
      </p:sp>
      <p:pic>
        <p:nvPicPr>
          <p:cNvPr id="4" name="Content Placeholder 4" descr="A blue sound wave on a black background&#10;&#10;Description automatically generated">
            <a:extLst>
              <a:ext uri="{FF2B5EF4-FFF2-40B4-BE49-F238E27FC236}">
                <a16:creationId xmlns:a16="http://schemas.microsoft.com/office/drawing/2014/main" id="{618690EE-E47D-5E96-8D9A-93DE3444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0018"/>
            <a:ext cx="6903720" cy="431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80F5-06E8-AB60-FA01-23EDCD9D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Modality: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D27-A42A-DB96-D347-9E242A0E7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 series data is collected or </a:t>
            </a:r>
            <a:r>
              <a:rPr lang="en-US" dirty="0">
                <a:solidFill>
                  <a:srgbClr val="C00000"/>
                </a:solidFill>
              </a:rPr>
              <a:t>recorded over time at regular </a:t>
            </a:r>
            <a:r>
              <a:rPr lang="en-US" dirty="0"/>
              <a:t>intervals.</a:t>
            </a:r>
          </a:p>
          <a:p>
            <a:r>
              <a:rPr lang="en-US" dirty="0"/>
              <a:t>Each data point in a time series is associated with a specific timestamp or time period, making it a sequence of data points ordered chronologically.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Time series data is widely used in various fields, including finance, economics, environmental science, engineering, and more, to analyze and make predictions based on temporal patterns and trends.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40AA3-E058-701D-BC38-8A09F9D0AE86}"/>
              </a:ext>
            </a:extLst>
          </p:cNvPr>
          <p:cNvSpPr txBox="1"/>
          <p:nvPr/>
        </p:nvSpPr>
        <p:spPr>
          <a:xfrm>
            <a:off x="6866022" y="1690688"/>
            <a:ext cx="46040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Financial Forecasting: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Predicting stock prices, currency exchange rates, and economic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Demand Forecasting: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Forecasting product demand for inventory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Environmental Monitoring: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Analyzing temperature, humidity, pollution levels, and weather patterns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Energy Consumption: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Modeling and predicting electricity and energy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Healthcare: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Monitoring patient vital signs and disease progression.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Industrial Processes: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Monitoring and optimizing manufacturing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Traffic and Transportation: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7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6364-6FBE-A094-89B7-7A793DAE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Avenir Book" panose="02000503020000020003" pitchFamily="2" charset="0"/>
                <a:ea typeface="Tahoma" panose="020B0604030504040204" pitchFamily="34" charset="0"/>
                <a:cs typeface="Tahoma" panose="020B0604030504040204" pitchFamily="34" charset="0"/>
              </a:rPr>
              <a:t>Data Organization 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DDF4-1922-976B-487D-D305921D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Structured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data,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semi-structured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data, and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unstructured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data represent different levels of organization and format in data.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They are used to describe how data is stored, managed, and processed.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5A9878-BB48-EE45-D834-8FB17A54000B}"/>
              </a:ext>
            </a:extLst>
          </p:cNvPr>
          <p:cNvSpPr txBox="1"/>
          <p:nvPr/>
        </p:nvSpPr>
        <p:spPr>
          <a:xfrm>
            <a:off x="1" y="258901"/>
            <a:ext cx="760395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strike="noStrike" dirty="0">
                <a:solidFill>
                  <a:srgbClr val="7030A0"/>
                </a:solidFill>
                <a:effectLst/>
                <a:latin typeface="Söhne"/>
              </a:rPr>
              <a:t>Structured Data:</a:t>
            </a:r>
          </a:p>
          <a:p>
            <a:pPr algn="l"/>
            <a:endParaRPr lang="en-US" sz="2400" b="0" i="0" u="sng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Definition: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Structured data is data that is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Söhne"/>
              </a:rPr>
              <a:t>highly organized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Söhne"/>
              </a:rPr>
              <a:t>follows a predefined schema or structure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Characteristics:</a:t>
            </a:r>
            <a:endParaRPr lang="en-US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typically stored in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Söhne"/>
              </a:rPr>
              <a:t>tabular form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, with rows and columns.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Each column represents a specific attribute or field, and each row represents a single record or entry.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 data values in each cell adhere to a specific data type (e.g., integers, strings, dates).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Examples:</a:t>
            </a:r>
            <a:endParaRPr lang="en-US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Relational databases, where data is stored in tables with defined schemas.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Spreadsheets like Microsoft Excel or Google Sheets.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CSV files and SQL databases.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Söhne"/>
              </a:rPr>
              <a:t>Use Cases:</a:t>
            </a:r>
            <a:endParaRPr lang="en-US" sz="20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1143000" lvl="2" indent="-228600" algn="l"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is suitable for scenarios where data is well-organized and can be easily queried and analyzed using SQL or other structured query languages.</a:t>
            </a:r>
          </a:p>
          <a:p>
            <a:endParaRPr lang="en-US" dirty="0"/>
          </a:p>
        </p:txBody>
      </p:sp>
      <p:pic>
        <p:nvPicPr>
          <p:cNvPr id="2" name="Content Placeholder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766B95E-49C8-1B89-D1BF-62BA51D32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644" y="1497164"/>
            <a:ext cx="4631356" cy="1518751"/>
          </a:xfrm>
        </p:spPr>
      </p:pic>
    </p:spTree>
    <p:extLst>
      <p:ext uri="{BB962C8B-B14F-4D97-AF65-F5344CB8AC3E}">
        <p14:creationId xmlns:p14="http://schemas.microsoft.com/office/powerpoint/2010/main" val="32966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2162</Words>
  <Application>Microsoft Macintosh PowerPoint</Application>
  <PresentationFormat>Widescreen</PresentationFormat>
  <Paragraphs>255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Avenir Book</vt:lpstr>
      <vt:lpstr>Calibri</vt:lpstr>
      <vt:lpstr>Calibri Light</vt:lpstr>
      <vt:lpstr>Cambria Math</vt:lpstr>
      <vt:lpstr>Helvetica</vt:lpstr>
      <vt:lpstr>Roboto</vt:lpstr>
      <vt:lpstr>Söhne</vt:lpstr>
      <vt:lpstr>Tahoma</vt:lpstr>
      <vt:lpstr>Office Theme</vt:lpstr>
      <vt:lpstr>Equation</vt:lpstr>
      <vt:lpstr>CS7/8745 : Machine Learning   Instructor: Salim Sazzed Department of Computer Science University of Memphis   </vt:lpstr>
      <vt:lpstr>Data for machine learning</vt:lpstr>
      <vt:lpstr>Data Modalities</vt:lpstr>
      <vt:lpstr>Text Modality</vt:lpstr>
      <vt:lpstr>Image Modality</vt:lpstr>
      <vt:lpstr>Audio/Speech Modality</vt:lpstr>
      <vt:lpstr>Time Series Modality:</vt:lpstr>
      <vt:lpstr>Data Organization and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</vt:lpstr>
      <vt:lpstr>Missing Data</vt:lpstr>
      <vt:lpstr>Inconsistent Data</vt:lpstr>
      <vt:lpstr>Addressing Data Issues</vt:lpstr>
      <vt:lpstr>How to Handle Missing Data?</vt:lpstr>
      <vt:lpstr>Other ways…..</vt:lpstr>
      <vt:lpstr>PowerPoint Presentation</vt:lpstr>
      <vt:lpstr>PowerPoint Presentation</vt:lpstr>
      <vt:lpstr>Data Transformation</vt:lpstr>
      <vt:lpstr>Min-max normalization: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325</cp:revision>
  <dcterms:created xsi:type="dcterms:W3CDTF">2023-08-20T01:31:53Z</dcterms:created>
  <dcterms:modified xsi:type="dcterms:W3CDTF">2023-09-29T00:41:21Z</dcterms:modified>
</cp:coreProperties>
</file>