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4" r:id="rId2"/>
    <p:sldId id="270" r:id="rId3"/>
    <p:sldId id="285" r:id="rId4"/>
    <p:sldId id="286" r:id="rId5"/>
    <p:sldId id="287" r:id="rId6"/>
    <p:sldId id="271" r:id="rId7"/>
    <p:sldId id="274" r:id="rId8"/>
    <p:sldId id="275" r:id="rId9"/>
    <p:sldId id="276" r:id="rId10"/>
    <p:sldId id="277" r:id="rId11"/>
    <p:sldId id="272" r:id="rId12"/>
    <p:sldId id="273" r:id="rId13"/>
    <p:sldId id="278" r:id="rId14"/>
    <p:sldId id="279" r:id="rId15"/>
    <p:sldId id="280" r:id="rId16"/>
    <p:sldId id="28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39"/>
    <p:restoredTop sz="94304"/>
  </p:normalViewPr>
  <p:slideViewPr>
    <p:cSldViewPr snapToGrid="0">
      <p:cViewPr varScale="1">
        <p:scale>
          <a:sx n="80" d="100"/>
          <a:sy n="80" d="100"/>
        </p:scale>
        <p:origin x="7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4158-724F-23B3-4EE8-432076E8F5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4C48A1-48A9-0E5B-5179-A569662EA9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976885-9E04-D2F1-0A5A-1347FA67B4FB}"/>
              </a:ext>
            </a:extLst>
          </p:cNvPr>
          <p:cNvSpPr>
            <a:spLocks noGrp="1"/>
          </p:cNvSpPr>
          <p:nvPr>
            <p:ph type="dt" sz="half" idx="10"/>
          </p:nvPr>
        </p:nvSpPr>
        <p:spPr/>
        <p:txBody>
          <a:bodyPr/>
          <a:lstStyle/>
          <a:p>
            <a:fld id="{C5E7C3CD-0F9B-EE4F-970E-40A3F1093953}" type="datetimeFigureOut">
              <a:rPr lang="en-US" smtClean="0"/>
              <a:t>10/9/23</a:t>
            </a:fld>
            <a:endParaRPr lang="en-US"/>
          </a:p>
        </p:txBody>
      </p:sp>
      <p:sp>
        <p:nvSpPr>
          <p:cNvPr id="5" name="Footer Placeholder 4">
            <a:extLst>
              <a:ext uri="{FF2B5EF4-FFF2-40B4-BE49-F238E27FC236}">
                <a16:creationId xmlns:a16="http://schemas.microsoft.com/office/drawing/2014/main" id="{1B7AF4FE-2AFF-C683-BB88-B025A4C0E2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336516-5A38-7E0F-CF03-EAC72477FD88}"/>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844166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99093-EACE-4960-3BA1-317CDF7B2F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D6385E-D98F-330C-9A9D-E96E44CA2C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CD38AB-80BA-1C30-71E1-EB5890909F01}"/>
              </a:ext>
            </a:extLst>
          </p:cNvPr>
          <p:cNvSpPr>
            <a:spLocks noGrp="1"/>
          </p:cNvSpPr>
          <p:nvPr>
            <p:ph type="dt" sz="half" idx="10"/>
          </p:nvPr>
        </p:nvSpPr>
        <p:spPr/>
        <p:txBody>
          <a:bodyPr/>
          <a:lstStyle/>
          <a:p>
            <a:fld id="{C5E7C3CD-0F9B-EE4F-970E-40A3F1093953}" type="datetimeFigureOut">
              <a:rPr lang="en-US" smtClean="0"/>
              <a:t>10/9/23</a:t>
            </a:fld>
            <a:endParaRPr lang="en-US"/>
          </a:p>
        </p:txBody>
      </p:sp>
      <p:sp>
        <p:nvSpPr>
          <p:cNvPr id="5" name="Footer Placeholder 4">
            <a:extLst>
              <a:ext uri="{FF2B5EF4-FFF2-40B4-BE49-F238E27FC236}">
                <a16:creationId xmlns:a16="http://schemas.microsoft.com/office/drawing/2014/main" id="{92249F55-557E-A17F-E0C0-FBA1847DA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AF85A-2146-E1E4-ACD7-12230DF23257}"/>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3560769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F317C1-A367-A1A5-7153-3A5E125ABB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6835BC-DB7D-E1E2-7B2A-4740E8D643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B568A8-62A1-DBE2-9BF6-F1E8DA757023}"/>
              </a:ext>
            </a:extLst>
          </p:cNvPr>
          <p:cNvSpPr>
            <a:spLocks noGrp="1"/>
          </p:cNvSpPr>
          <p:nvPr>
            <p:ph type="dt" sz="half" idx="10"/>
          </p:nvPr>
        </p:nvSpPr>
        <p:spPr/>
        <p:txBody>
          <a:bodyPr/>
          <a:lstStyle/>
          <a:p>
            <a:fld id="{C5E7C3CD-0F9B-EE4F-970E-40A3F1093953}" type="datetimeFigureOut">
              <a:rPr lang="en-US" smtClean="0"/>
              <a:t>10/9/23</a:t>
            </a:fld>
            <a:endParaRPr lang="en-US"/>
          </a:p>
        </p:txBody>
      </p:sp>
      <p:sp>
        <p:nvSpPr>
          <p:cNvPr id="5" name="Footer Placeholder 4">
            <a:extLst>
              <a:ext uri="{FF2B5EF4-FFF2-40B4-BE49-F238E27FC236}">
                <a16:creationId xmlns:a16="http://schemas.microsoft.com/office/drawing/2014/main" id="{AB8EBF77-942E-763F-831D-B535385FE8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16CDE-D442-225F-82CC-1645E7109058}"/>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2463446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A788A-BE5B-F79B-6795-AA665F62B9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892130-9600-BFC4-34D8-A5325A5CCE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B811F0-A546-16F8-3D2D-E15239FB495B}"/>
              </a:ext>
            </a:extLst>
          </p:cNvPr>
          <p:cNvSpPr>
            <a:spLocks noGrp="1"/>
          </p:cNvSpPr>
          <p:nvPr>
            <p:ph type="dt" sz="half" idx="10"/>
          </p:nvPr>
        </p:nvSpPr>
        <p:spPr/>
        <p:txBody>
          <a:bodyPr/>
          <a:lstStyle/>
          <a:p>
            <a:fld id="{C5E7C3CD-0F9B-EE4F-970E-40A3F1093953}" type="datetimeFigureOut">
              <a:rPr lang="en-US" smtClean="0"/>
              <a:t>10/9/23</a:t>
            </a:fld>
            <a:endParaRPr lang="en-US"/>
          </a:p>
        </p:txBody>
      </p:sp>
      <p:sp>
        <p:nvSpPr>
          <p:cNvPr id="5" name="Footer Placeholder 4">
            <a:extLst>
              <a:ext uri="{FF2B5EF4-FFF2-40B4-BE49-F238E27FC236}">
                <a16:creationId xmlns:a16="http://schemas.microsoft.com/office/drawing/2014/main" id="{54A21BFF-7722-FACE-EF6F-9E9C38539B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D9C394-4DDE-D8EE-0554-905DCB1B1366}"/>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694927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1C20-C6BB-4909-9B2F-D02EF598AF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00942E-CAC2-FC85-8A9E-793FF84B57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641A35-1FFC-DB1D-0B0A-54BF3954028C}"/>
              </a:ext>
            </a:extLst>
          </p:cNvPr>
          <p:cNvSpPr>
            <a:spLocks noGrp="1"/>
          </p:cNvSpPr>
          <p:nvPr>
            <p:ph type="dt" sz="half" idx="10"/>
          </p:nvPr>
        </p:nvSpPr>
        <p:spPr/>
        <p:txBody>
          <a:bodyPr/>
          <a:lstStyle/>
          <a:p>
            <a:fld id="{C5E7C3CD-0F9B-EE4F-970E-40A3F1093953}" type="datetimeFigureOut">
              <a:rPr lang="en-US" smtClean="0"/>
              <a:t>10/9/23</a:t>
            </a:fld>
            <a:endParaRPr lang="en-US"/>
          </a:p>
        </p:txBody>
      </p:sp>
      <p:sp>
        <p:nvSpPr>
          <p:cNvPr id="5" name="Footer Placeholder 4">
            <a:extLst>
              <a:ext uri="{FF2B5EF4-FFF2-40B4-BE49-F238E27FC236}">
                <a16:creationId xmlns:a16="http://schemas.microsoft.com/office/drawing/2014/main" id="{7934D6D2-824B-880F-195F-D9DA220FF5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97D733-5FB8-8D7D-3313-BD74C6785E2B}"/>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44687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ED8FC-620D-14FE-307A-3D6AA5CF58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2A4D0C-B46D-555B-B3B4-23E51BC4C0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73B58D-7856-E5F5-2E28-ADDE040D5F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A2F75B-81DD-462F-0DD1-E3226CCAF132}"/>
              </a:ext>
            </a:extLst>
          </p:cNvPr>
          <p:cNvSpPr>
            <a:spLocks noGrp="1"/>
          </p:cNvSpPr>
          <p:nvPr>
            <p:ph type="dt" sz="half" idx="10"/>
          </p:nvPr>
        </p:nvSpPr>
        <p:spPr/>
        <p:txBody>
          <a:bodyPr/>
          <a:lstStyle/>
          <a:p>
            <a:fld id="{C5E7C3CD-0F9B-EE4F-970E-40A3F1093953}" type="datetimeFigureOut">
              <a:rPr lang="en-US" smtClean="0"/>
              <a:t>10/9/23</a:t>
            </a:fld>
            <a:endParaRPr lang="en-US"/>
          </a:p>
        </p:txBody>
      </p:sp>
      <p:sp>
        <p:nvSpPr>
          <p:cNvPr id="6" name="Footer Placeholder 5">
            <a:extLst>
              <a:ext uri="{FF2B5EF4-FFF2-40B4-BE49-F238E27FC236}">
                <a16:creationId xmlns:a16="http://schemas.microsoft.com/office/drawing/2014/main" id="{B89C4357-1FEE-408B-31BC-A725B83CCE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ED3286-5BE6-1553-1E96-480E8143AB05}"/>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291886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D320D-4E7B-F706-C70D-6752AFFC92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5B307B-2F6D-F448-0EA5-C4BA4C1FEC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30EF30-5330-99E4-9750-46C576BB39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13BAA4-997E-D34E-6235-C51DB9604D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4B0EEE-5302-9ED7-F9C5-A8FD84C75B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FE8813-B2D2-B6D5-97A0-71B1E46320C2}"/>
              </a:ext>
            </a:extLst>
          </p:cNvPr>
          <p:cNvSpPr>
            <a:spLocks noGrp="1"/>
          </p:cNvSpPr>
          <p:nvPr>
            <p:ph type="dt" sz="half" idx="10"/>
          </p:nvPr>
        </p:nvSpPr>
        <p:spPr/>
        <p:txBody>
          <a:bodyPr/>
          <a:lstStyle/>
          <a:p>
            <a:fld id="{C5E7C3CD-0F9B-EE4F-970E-40A3F1093953}" type="datetimeFigureOut">
              <a:rPr lang="en-US" smtClean="0"/>
              <a:t>10/9/23</a:t>
            </a:fld>
            <a:endParaRPr lang="en-US"/>
          </a:p>
        </p:txBody>
      </p:sp>
      <p:sp>
        <p:nvSpPr>
          <p:cNvPr id="8" name="Footer Placeholder 7">
            <a:extLst>
              <a:ext uri="{FF2B5EF4-FFF2-40B4-BE49-F238E27FC236}">
                <a16:creationId xmlns:a16="http://schemas.microsoft.com/office/drawing/2014/main" id="{9FE6459A-8961-0152-3437-BA1BBF6B5A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C5E546-8261-9102-B2CC-19BCB106D565}"/>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1076548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16092-315D-5CA8-E6C1-FEB366D1E9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416D63-5E37-6A5B-0B92-75329D748611}"/>
              </a:ext>
            </a:extLst>
          </p:cNvPr>
          <p:cNvSpPr>
            <a:spLocks noGrp="1"/>
          </p:cNvSpPr>
          <p:nvPr>
            <p:ph type="dt" sz="half" idx="10"/>
          </p:nvPr>
        </p:nvSpPr>
        <p:spPr/>
        <p:txBody>
          <a:bodyPr/>
          <a:lstStyle/>
          <a:p>
            <a:fld id="{C5E7C3CD-0F9B-EE4F-970E-40A3F1093953}" type="datetimeFigureOut">
              <a:rPr lang="en-US" smtClean="0"/>
              <a:t>10/9/23</a:t>
            </a:fld>
            <a:endParaRPr lang="en-US"/>
          </a:p>
        </p:txBody>
      </p:sp>
      <p:sp>
        <p:nvSpPr>
          <p:cNvPr id="4" name="Footer Placeholder 3">
            <a:extLst>
              <a:ext uri="{FF2B5EF4-FFF2-40B4-BE49-F238E27FC236}">
                <a16:creationId xmlns:a16="http://schemas.microsoft.com/office/drawing/2014/main" id="{4547428B-E717-2741-0844-D0B7125F13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29BC38-A535-C1E9-34E6-DB0DAE6B64B1}"/>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2172589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233FEB-22E9-CB68-7DC2-0044565C9E4B}"/>
              </a:ext>
            </a:extLst>
          </p:cNvPr>
          <p:cNvSpPr>
            <a:spLocks noGrp="1"/>
          </p:cNvSpPr>
          <p:nvPr>
            <p:ph type="dt" sz="half" idx="10"/>
          </p:nvPr>
        </p:nvSpPr>
        <p:spPr/>
        <p:txBody>
          <a:bodyPr/>
          <a:lstStyle/>
          <a:p>
            <a:fld id="{C5E7C3CD-0F9B-EE4F-970E-40A3F1093953}" type="datetimeFigureOut">
              <a:rPr lang="en-US" smtClean="0"/>
              <a:t>10/9/23</a:t>
            </a:fld>
            <a:endParaRPr lang="en-US"/>
          </a:p>
        </p:txBody>
      </p:sp>
      <p:sp>
        <p:nvSpPr>
          <p:cNvPr id="3" name="Footer Placeholder 2">
            <a:extLst>
              <a:ext uri="{FF2B5EF4-FFF2-40B4-BE49-F238E27FC236}">
                <a16:creationId xmlns:a16="http://schemas.microsoft.com/office/drawing/2014/main" id="{5CC2DC3B-04E9-C091-35D6-AA6081391C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10BD2E-C32D-595B-50A8-9CAAB8ECF9EE}"/>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4108199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A3766-0EFB-ED0C-417C-A58D3AED2F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2BAF72-9FC9-6E65-E339-262EA24A3B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CC3B38-438E-0EE2-3F2A-EF3FD43A6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6F43A0-2211-5485-FAE3-34565C16588D}"/>
              </a:ext>
            </a:extLst>
          </p:cNvPr>
          <p:cNvSpPr>
            <a:spLocks noGrp="1"/>
          </p:cNvSpPr>
          <p:nvPr>
            <p:ph type="dt" sz="half" idx="10"/>
          </p:nvPr>
        </p:nvSpPr>
        <p:spPr/>
        <p:txBody>
          <a:bodyPr/>
          <a:lstStyle/>
          <a:p>
            <a:fld id="{C5E7C3CD-0F9B-EE4F-970E-40A3F1093953}" type="datetimeFigureOut">
              <a:rPr lang="en-US" smtClean="0"/>
              <a:t>10/9/23</a:t>
            </a:fld>
            <a:endParaRPr lang="en-US"/>
          </a:p>
        </p:txBody>
      </p:sp>
      <p:sp>
        <p:nvSpPr>
          <p:cNvPr id="6" name="Footer Placeholder 5">
            <a:extLst>
              <a:ext uri="{FF2B5EF4-FFF2-40B4-BE49-F238E27FC236}">
                <a16:creationId xmlns:a16="http://schemas.microsoft.com/office/drawing/2014/main" id="{62ADEE29-C01B-62C1-ED22-D3406DCBA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DA6C45-2C11-970C-992C-AF179D78A8A6}"/>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135375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2F96-0627-00A8-5DE0-E96634505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DBF8C5-3695-9F6E-080B-56B681333F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6BD415-0933-4453-FEDF-9CF7B202E6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7F92B5-FE75-099A-9197-E25802B3A74D}"/>
              </a:ext>
            </a:extLst>
          </p:cNvPr>
          <p:cNvSpPr>
            <a:spLocks noGrp="1"/>
          </p:cNvSpPr>
          <p:nvPr>
            <p:ph type="dt" sz="half" idx="10"/>
          </p:nvPr>
        </p:nvSpPr>
        <p:spPr/>
        <p:txBody>
          <a:bodyPr/>
          <a:lstStyle/>
          <a:p>
            <a:fld id="{C5E7C3CD-0F9B-EE4F-970E-40A3F1093953}" type="datetimeFigureOut">
              <a:rPr lang="en-US" smtClean="0"/>
              <a:t>10/9/23</a:t>
            </a:fld>
            <a:endParaRPr lang="en-US"/>
          </a:p>
        </p:txBody>
      </p:sp>
      <p:sp>
        <p:nvSpPr>
          <p:cNvPr id="6" name="Footer Placeholder 5">
            <a:extLst>
              <a:ext uri="{FF2B5EF4-FFF2-40B4-BE49-F238E27FC236}">
                <a16:creationId xmlns:a16="http://schemas.microsoft.com/office/drawing/2014/main" id="{3FD42521-A151-503F-70C1-3F3783C27B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19606E-FC55-66F5-7DA9-0473FBD417B8}"/>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280750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B9305D-84AE-E201-B409-7CBC610510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41D2FA-B264-89FB-98FE-1ECA1B6428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9C81A1-A337-7C38-6B8F-E995D7C7A6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E7C3CD-0F9B-EE4F-970E-40A3F1093953}" type="datetimeFigureOut">
              <a:rPr lang="en-US" smtClean="0"/>
              <a:t>10/9/23</a:t>
            </a:fld>
            <a:endParaRPr lang="en-US"/>
          </a:p>
        </p:txBody>
      </p:sp>
      <p:sp>
        <p:nvSpPr>
          <p:cNvPr id="5" name="Footer Placeholder 4">
            <a:extLst>
              <a:ext uri="{FF2B5EF4-FFF2-40B4-BE49-F238E27FC236}">
                <a16:creationId xmlns:a16="http://schemas.microsoft.com/office/drawing/2014/main" id="{C5F2D598-6A7B-D38B-4F5A-B8F45316CE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665EA7-B8D2-E8F6-5EB1-F7C546BA15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B0D1D8-8DBF-9349-8199-8401BFB2A891}" type="slidenum">
              <a:rPr lang="en-US" smtClean="0"/>
              <a:t>‹#›</a:t>
            </a:fld>
            <a:endParaRPr lang="en-US"/>
          </a:p>
        </p:txBody>
      </p:sp>
    </p:spTree>
    <p:extLst>
      <p:ext uri="{BB962C8B-B14F-4D97-AF65-F5344CB8AC3E}">
        <p14:creationId xmlns:p14="http://schemas.microsoft.com/office/powerpoint/2010/main" val="828646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AA84B-CA0D-A3F1-6174-7D2D1E8F09C6}"/>
              </a:ext>
            </a:extLst>
          </p:cNvPr>
          <p:cNvSpPr>
            <a:spLocks noGrp="1"/>
          </p:cNvSpPr>
          <p:nvPr>
            <p:ph type="ctrTitle"/>
          </p:nvPr>
        </p:nvSpPr>
        <p:spPr>
          <a:xfrm>
            <a:off x="1343696" y="1648495"/>
            <a:ext cx="9075313" cy="3052293"/>
          </a:xfrm>
        </p:spPr>
        <p:txBody>
          <a:bodyPr>
            <a:normAutofit/>
          </a:bodyPr>
          <a:lstStyle/>
          <a:p>
            <a:r>
              <a:rPr lang="en-US" sz="3600" b="1" dirty="0">
                <a:solidFill>
                  <a:srgbClr val="7030A0"/>
                </a:solidFill>
                <a:effectLst/>
                <a:latin typeface="Helvetica" pitchFamily="2" charset="0"/>
                <a:cs typeface="Calibri" panose="020F0502020204030204" pitchFamily="34" charset="0"/>
              </a:rPr>
              <a:t>CS7/8745 : Machine Learning </a:t>
            </a:r>
            <a:br>
              <a:rPr lang="en-US" sz="3200" b="1" dirty="0">
                <a:effectLst/>
                <a:latin typeface="Helvetica" pitchFamily="2" charset="0"/>
                <a:cs typeface="Calibri" panose="020F0502020204030204" pitchFamily="34" charset="0"/>
              </a:rPr>
            </a:br>
            <a:br>
              <a:rPr lang="en-US" sz="3200" dirty="0">
                <a:effectLst/>
                <a:latin typeface="Helvetica" pitchFamily="2" charset="0"/>
                <a:cs typeface="Calibri" panose="020F0502020204030204" pitchFamily="34" charset="0"/>
              </a:rPr>
            </a:br>
            <a:r>
              <a:rPr lang="en-US" sz="3200" b="1" dirty="0">
                <a:effectLst/>
                <a:latin typeface="Helvetica" pitchFamily="2" charset="0"/>
                <a:cs typeface="Calibri" panose="020F0502020204030204" pitchFamily="34" charset="0"/>
              </a:rPr>
              <a:t>Instructor: </a:t>
            </a:r>
            <a:r>
              <a:rPr lang="en-US" sz="3200" dirty="0">
                <a:effectLst/>
                <a:latin typeface="Helvetica" pitchFamily="2" charset="0"/>
                <a:cs typeface="Calibri" panose="020F0502020204030204" pitchFamily="34" charset="0"/>
              </a:rPr>
              <a:t>Salim </a:t>
            </a:r>
            <a:r>
              <a:rPr lang="en-US" sz="3200" dirty="0" err="1">
                <a:effectLst/>
                <a:latin typeface="Helvetica" pitchFamily="2" charset="0"/>
                <a:cs typeface="Calibri" panose="020F0502020204030204" pitchFamily="34" charset="0"/>
              </a:rPr>
              <a:t>Sazzed</a:t>
            </a:r>
            <a:br>
              <a:rPr lang="en-US" sz="3200" dirty="0">
                <a:effectLst/>
                <a:latin typeface="Helvetica" pitchFamily="2" charset="0"/>
                <a:cs typeface="Calibri" panose="020F0502020204030204" pitchFamily="34" charset="0"/>
              </a:rPr>
            </a:br>
            <a:r>
              <a:rPr lang="en-US" sz="3200" dirty="0">
                <a:effectLst/>
                <a:latin typeface="Helvetica" pitchFamily="2" charset="0"/>
                <a:cs typeface="Calibri" panose="020F0502020204030204" pitchFamily="34" charset="0"/>
              </a:rPr>
              <a:t>Department of Computer Science</a:t>
            </a:r>
            <a:br>
              <a:rPr lang="en-US" sz="3200" dirty="0">
                <a:effectLst/>
                <a:latin typeface="Helvetica" pitchFamily="2" charset="0"/>
                <a:cs typeface="Calibri" panose="020F0502020204030204" pitchFamily="34" charset="0"/>
              </a:rPr>
            </a:br>
            <a:r>
              <a:rPr lang="en-US" sz="3200" dirty="0">
                <a:effectLst/>
                <a:latin typeface="Helvetica" pitchFamily="2" charset="0"/>
                <a:cs typeface="Calibri" panose="020F0502020204030204" pitchFamily="34" charset="0"/>
              </a:rPr>
              <a:t>University of Memphis  </a:t>
            </a:r>
            <a:br>
              <a:rPr lang="en-US" sz="3200" dirty="0">
                <a:effectLst/>
                <a:latin typeface="Calibri" panose="020F0502020204030204" pitchFamily="34" charset="0"/>
                <a:cs typeface="Calibri" panose="020F0502020204030204" pitchFamily="34" charset="0"/>
              </a:rPr>
            </a:b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2917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EB0D245-D84D-5380-FF33-A2C1247503F3}"/>
              </a:ext>
            </a:extLst>
          </p:cNvPr>
          <p:cNvGraphicFramePr>
            <a:graphicFrameLocks noGrp="1"/>
          </p:cNvGraphicFramePr>
          <p:nvPr>
            <p:extLst>
              <p:ext uri="{D42A27DB-BD31-4B8C-83A1-F6EECF244321}">
                <p14:modId xmlns:p14="http://schemas.microsoft.com/office/powerpoint/2010/main" val="4236745997"/>
              </p:ext>
            </p:extLst>
          </p:nvPr>
        </p:nvGraphicFramePr>
        <p:xfrm>
          <a:off x="1700213" y="517526"/>
          <a:ext cx="4081461" cy="5191760"/>
        </p:xfrm>
        <a:graphic>
          <a:graphicData uri="http://schemas.openxmlformats.org/drawingml/2006/table">
            <a:tbl>
              <a:tblPr firstRow="1" bandRow="1">
                <a:tableStyleId>{5C22544A-7EE6-4342-B048-85BDC9FD1C3A}</a:tableStyleId>
              </a:tblPr>
              <a:tblGrid>
                <a:gridCol w="1360487">
                  <a:extLst>
                    <a:ext uri="{9D8B030D-6E8A-4147-A177-3AD203B41FA5}">
                      <a16:colId xmlns:a16="http://schemas.microsoft.com/office/drawing/2014/main" val="783897740"/>
                    </a:ext>
                  </a:extLst>
                </a:gridCol>
                <a:gridCol w="1353635">
                  <a:extLst>
                    <a:ext uri="{9D8B030D-6E8A-4147-A177-3AD203B41FA5}">
                      <a16:colId xmlns:a16="http://schemas.microsoft.com/office/drawing/2014/main" val="265063783"/>
                    </a:ext>
                  </a:extLst>
                </a:gridCol>
                <a:gridCol w="1367339">
                  <a:extLst>
                    <a:ext uri="{9D8B030D-6E8A-4147-A177-3AD203B41FA5}">
                      <a16:colId xmlns:a16="http://schemas.microsoft.com/office/drawing/2014/main" val="3288606681"/>
                    </a:ext>
                  </a:extLst>
                </a:gridCol>
              </a:tblGrid>
              <a:tr h="370840">
                <a:tc>
                  <a:txBody>
                    <a:bodyPr/>
                    <a:lstStyle/>
                    <a:p>
                      <a:pPr algn="ctr"/>
                      <a:r>
                        <a:rPr lang="en-US" dirty="0"/>
                        <a:t>Sample</a:t>
                      </a:r>
                    </a:p>
                  </a:txBody>
                  <a:tcPr/>
                </a:tc>
                <a:tc>
                  <a:txBody>
                    <a:bodyPr/>
                    <a:lstStyle/>
                    <a:p>
                      <a:pPr algn="ctr"/>
                      <a:r>
                        <a:rPr lang="en-US" dirty="0"/>
                        <a:t>Actual value</a:t>
                      </a:r>
                    </a:p>
                  </a:txBody>
                  <a:tcPr/>
                </a:tc>
                <a:tc>
                  <a:txBody>
                    <a:bodyPr/>
                    <a:lstStyle/>
                    <a:p>
                      <a:pPr algn="ctr"/>
                      <a:r>
                        <a:rPr lang="en-US" dirty="0"/>
                        <a:t>Prediction </a:t>
                      </a:r>
                    </a:p>
                  </a:txBody>
                  <a:tcPr/>
                </a:tc>
                <a:extLst>
                  <a:ext uri="{0D108BD9-81ED-4DB2-BD59-A6C34878D82A}">
                    <a16:rowId xmlns:a16="http://schemas.microsoft.com/office/drawing/2014/main" val="972020217"/>
                  </a:ext>
                </a:extLst>
              </a:tr>
              <a:tr h="370840">
                <a:tc>
                  <a:txBody>
                    <a:bodyPr/>
                    <a:lstStyle/>
                    <a:p>
                      <a:pPr algn="ctr"/>
                      <a:r>
                        <a:rPr lang="en-US" dirty="0">
                          <a:solidFill>
                            <a:srgbClr val="7030A0"/>
                          </a:solidFill>
                        </a:rPr>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499838828"/>
                  </a:ext>
                </a:extLst>
              </a:tr>
              <a:tr h="370840">
                <a:tc>
                  <a:txBody>
                    <a:bodyPr/>
                    <a:lstStyle/>
                    <a:p>
                      <a:pPr algn="ctr"/>
                      <a:r>
                        <a:rPr lang="en-US" dirty="0">
                          <a:solidFill>
                            <a:srgbClr val="7030A0"/>
                          </a:solidFill>
                        </a:rPr>
                        <a:t>2</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576461547"/>
                  </a:ext>
                </a:extLst>
              </a:tr>
              <a:tr h="370840">
                <a:tc>
                  <a:txBody>
                    <a:bodyPr/>
                    <a:lstStyle/>
                    <a:p>
                      <a:pPr algn="ctr"/>
                      <a:r>
                        <a:rPr lang="en-US" dirty="0">
                          <a:solidFill>
                            <a:srgbClr val="7030A0"/>
                          </a:solidFill>
                        </a:rPr>
                        <a:t>3</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234127484"/>
                  </a:ext>
                </a:extLst>
              </a:tr>
              <a:tr h="370840">
                <a:tc>
                  <a:txBody>
                    <a:bodyPr/>
                    <a:lstStyle/>
                    <a:p>
                      <a:pPr algn="ctr"/>
                      <a:r>
                        <a:rPr lang="en-US" dirty="0">
                          <a:solidFill>
                            <a:srgbClr val="7030A0"/>
                          </a:solidFill>
                        </a:rPr>
                        <a:t>4</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437471335"/>
                  </a:ext>
                </a:extLst>
              </a:tr>
              <a:tr h="370840">
                <a:tc>
                  <a:txBody>
                    <a:bodyPr/>
                    <a:lstStyle/>
                    <a:p>
                      <a:pPr algn="ctr"/>
                      <a:r>
                        <a:rPr lang="en-US" dirty="0">
                          <a:solidFill>
                            <a:srgbClr val="7030A0"/>
                          </a:solidFill>
                        </a:rPr>
                        <a:t>5</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532442542"/>
                  </a:ext>
                </a:extLst>
              </a:tr>
              <a:tr h="370840">
                <a:tc>
                  <a:txBody>
                    <a:bodyPr/>
                    <a:lstStyle/>
                    <a:p>
                      <a:pPr algn="ctr"/>
                      <a:r>
                        <a:rPr lang="en-US" dirty="0">
                          <a:solidFill>
                            <a:srgbClr val="7030A0"/>
                          </a:solidFill>
                        </a:rPr>
                        <a:t>6</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031000129"/>
                  </a:ext>
                </a:extLst>
              </a:tr>
              <a:tr h="370840">
                <a:tc>
                  <a:txBody>
                    <a:bodyPr/>
                    <a:lstStyle/>
                    <a:p>
                      <a:pPr algn="ctr"/>
                      <a:r>
                        <a:rPr lang="en-US" dirty="0">
                          <a:solidFill>
                            <a:srgbClr val="7030A0"/>
                          </a:solidFill>
                        </a:rPr>
                        <a:t>7</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376365479"/>
                  </a:ext>
                </a:extLst>
              </a:tr>
              <a:tr h="370840">
                <a:tc>
                  <a:txBody>
                    <a:bodyPr/>
                    <a:lstStyle/>
                    <a:p>
                      <a:pPr algn="ctr"/>
                      <a:r>
                        <a:rPr lang="en-US" dirty="0">
                          <a:solidFill>
                            <a:srgbClr val="7030A0"/>
                          </a:solidFill>
                        </a:rPr>
                        <a:t>8</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865825176"/>
                  </a:ext>
                </a:extLst>
              </a:tr>
              <a:tr h="370840">
                <a:tc>
                  <a:txBody>
                    <a:bodyPr/>
                    <a:lstStyle/>
                    <a:p>
                      <a:pPr algn="ctr"/>
                      <a:r>
                        <a:rPr lang="en-US" dirty="0">
                          <a:solidFill>
                            <a:srgbClr val="7030A0"/>
                          </a:solidFill>
                        </a:rPr>
                        <a:t>9</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435167261"/>
                  </a:ext>
                </a:extLst>
              </a:tr>
              <a:tr h="370840">
                <a:tc>
                  <a:txBody>
                    <a:bodyPr/>
                    <a:lstStyle/>
                    <a:p>
                      <a:pPr algn="ctr"/>
                      <a:r>
                        <a:rPr lang="en-US" dirty="0">
                          <a:solidFill>
                            <a:srgbClr val="7030A0"/>
                          </a:solidFill>
                        </a:rPr>
                        <a:t>10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611163355"/>
                  </a:ext>
                </a:extLst>
              </a:tr>
              <a:tr h="370840">
                <a:tc>
                  <a:txBody>
                    <a:bodyPr/>
                    <a:lstStyle/>
                    <a:p>
                      <a:pPr algn="ctr"/>
                      <a:r>
                        <a:rPr lang="en-US" dirty="0">
                          <a:solidFill>
                            <a:srgbClr val="7030A0"/>
                          </a:solidFill>
                        </a:rPr>
                        <a:t>11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573796061"/>
                  </a:ext>
                </a:extLst>
              </a:tr>
              <a:tr h="370840">
                <a:tc>
                  <a:txBody>
                    <a:bodyPr/>
                    <a:lstStyle/>
                    <a:p>
                      <a:pPr algn="ctr"/>
                      <a:r>
                        <a:rPr lang="en-US" dirty="0">
                          <a:solidFill>
                            <a:srgbClr val="7030A0"/>
                          </a:solidFill>
                        </a:rPr>
                        <a:t>12</a:t>
                      </a:r>
                    </a:p>
                  </a:txBody>
                  <a:tcPr/>
                </a:tc>
                <a:tc>
                  <a:txBody>
                    <a:bodyPr/>
                    <a:lstStyle/>
                    <a:p>
                      <a:pPr algn="ctr"/>
                      <a:r>
                        <a:rPr lang="en-US" dirty="0"/>
                        <a:t>0 </a:t>
                      </a:r>
                    </a:p>
                  </a:txBody>
                  <a:tcPr/>
                </a:tc>
                <a:tc>
                  <a:txBody>
                    <a:bodyPr/>
                    <a:lstStyle/>
                    <a:p>
                      <a:pPr algn="ctr"/>
                      <a:r>
                        <a:rPr lang="en-US" dirty="0"/>
                        <a:t>1</a:t>
                      </a:r>
                    </a:p>
                  </a:txBody>
                  <a:tcPr/>
                </a:tc>
                <a:extLst>
                  <a:ext uri="{0D108BD9-81ED-4DB2-BD59-A6C34878D82A}">
                    <a16:rowId xmlns:a16="http://schemas.microsoft.com/office/drawing/2014/main" val="3284172721"/>
                  </a:ext>
                </a:extLst>
              </a:tr>
              <a:tr h="370840">
                <a:tc>
                  <a:txBody>
                    <a:bodyPr/>
                    <a:lstStyle/>
                    <a:p>
                      <a:pPr algn="ctr"/>
                      <a:r>
                        <a:rPr lang="en-US" dirty="0">
                          <a:solidFill>
                            <a:srgbClr val="7030A0"/>
                          </a:solidFill>
                        </a:rPr>
                        <a:t>13</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149504986"/>
                  </a:ext>
                </a:extLst>
              </a:tr>
            </a:tbl>
          </a:graphicData>
        </a:graphic>
      </p:graphicFrame>
      <p:sp>
        <p:nvSpPr>
          <p:cNvPr id="5" name="TextBox 4">
            <a:extLst>
              <a:ext uri="{FF2B5EF4-FFF2-40B4-BE49-F238E27FC236}">
                <a16:creationId xmlns:a16="http://schemas.microsoft.com/office/drawing/2014/main" id="{21566460-815D-5182-4FAF-0927A60A538B}"/>
              </a:ext>
            </a:extLst>
          </p:cNvPr>
          <p:cNvSpPr txBox="1"/>
          <p:nvPr/>
        </p:nvSpPr>
        <p:spPr>
          <a:xfrm>
            <a:off x="6586539" y="785813"/>
            <a:ext cx="4648200" cy="1569660"/>
          </a:xfrm>
          <a:prstGeom prst="rect">
            <a:avLst/>
          </a:prstGeom>
          <a:noFill/>
        </p:spPr>
        <p:txBody>
          <a:bodyPr wrap="square" rtlCol="0">
            <a:spAutoFit/>
          </a:bodyPr>
          <a:lstStyle/>
          <a:p>
            <a:r>
              <a:rPr lang="en-US" sz="2400" b="1" u="sng" dirty="0"/>
              <a:t>Compute-</a:t>
            </a:r>
            <a:r>
              <a:rPr lang="en-US" sz="2400" dirty="0"/>
              <a:t> </a:t>
            </a:r>
          </a:p>
          <a:p>
            <a:r>
              <a:rPr lang="en-US" sz="2400" dirty="0"/>
              <a:t>true positive (TP), true negative (TN), false positive (FP), and false negative (FN)  and accuracy </a:t>
            </a:r>
          </a:p>
        </p:txBody>
      </p:sp>
      <p:sp>
        <p:nvSpPr>
          <p:cNvPr id="6" name="Content Placeholder 2">
            <a:extLst>
              <a:ext uri="{FF2B5EF4-FFF2-40B4-BE49-F238E27FC236}">
                <a16:creationId xmlns:a16="http://schemas.microsoft.com/office/drawing/2014/main" id="{36F781A3-EEDD-F6A5-FBA8-C2D65310BD2E}"/>
              </a:ext>
            </a:extLst>
          </p:cNvPr>
          <p:cNvSpPr>
            <a:spLocks noGrp="1"/>
          </p:cNvSpPr>
          <p:nvPr>
            <p:ph idx="1"/>
          </p:nvPr>
        </p:nvSpPr>
        <p:spPr>
          <a:xfrm>
            <a:off x="6586539" y="3429000"/>
            <a:ext cx="4648200" cy="474663"/>
          </a:xfrm>
        </p:spPr>
        <p:txBody>
          <a:bodyPr/>
          <a:lstStyle/>
          <a:p>
            <a:pPr marL="0" indent="0">
              <a:buNone/>
            </a:pPr>
            <a:r>
              <a:rPr lang="en-US" sz="2000" b="0" i="0" u="none" strike="noStrike" dirty="0">
                <a:solidFill>
                  <a:srgbClr val="374151"/>
                </a:solidFill>
                <a:effectLst/>
                <a:latin typeface="Söhne"/>
              </a:rPr>
              <a:t>Accuracy = (TP + TN) / (TP + TN + FP + FN)</a:t>
            </a:r>
          </a:p>
          <a:p>
            <a:pPr marL="0" indent="0">
              <a:buNone/>
            </a:pPr>
            <a:endParaRPr lang="en-US" dirty="0">
              <a:solidFill>
                <a:srgbClr val="374151"/>
              </a:solidFill>
              <a:latin typeface="Söhne"/>
            </a:endParaRPr>
          </a:p>
          <a:p>
            <a:pPr marL="0" indent="0">
              <a:buNone/>
            </a:pPr>
            <a:endParaRPr lang="en-US" dirty="0"/>
          </a:p>
        </p:txBody>
      </p:sp>
    </p:spTree>
    <p:extLst>
      <p:ext uri="{BB962C8B-B14F-4D97-AF65-F5344CB8AC3E}">
        <p14:creationId xmlns:p14="http://schemas.microsoft.com/office/powerpoint/2010/main" val="3453256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61B24-A149-37C2-E996-7F5F238BC456}"/>
              </a:ext>
            </a:extLst>
          </p:cNvPr>
          <p:cNvSpPr>
            <a:spLocks noGrp="1"/>
          </p:cNvSpPr>
          <p:nvPr>
            <p:ph type="title"/>
          </p:nvPr>
        </p:nvSpPr>
        <p:spPr>
          <a:xfrm>
            <a:off x="838200" y="869794"/>
            <a:ext cx="10515600" cy="579865"/>
          </a:xfrm>
        </p:spPr>
        <p:txBody>
          <a:bodyPr>
            <a:normAutofit fontScale="90000"/>
          </a:bodyPr>
          <a:lstStyle/>
          <a:p>
            <a:r>
              <a:rPr lang="en-US" b="1" i="0" u="none" strike="noStrike" dirty="0">
                <a:effectLst/>
                <a:latin typeface="Söhne"/>
              </a:rPr>
              <a:t>Precision</a:t>
            </a:r>
            <a:r>
              <a:rPr lang="en-US" b="0" i="0" u="none" strike="noStrike" dirty="0">
                <a:solidFill>
                  <a:srgbClr val="374151"/>
                </a:solidFill>
                <a:effectLst/>
                <a:latin typeface="Söhne"/>
              </a:rPr>
              <a:t>:</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1EBB96-C9AE-B1BE-5E25-23D4AF97BBAF}"/>
                  </a:ext>
                </a:extLst>
              </p:cNvPr>
              <p:cNvSpPr>
                <a:spLocks noGrp="1"/>
              </p:cNvSpPr>
              <p:nvPr>
                <p:ph idx="1"/>
              </p:nvPr>
            </p:nvSpPr>
            <p:spPr/>
            <p:txBody>
              <a:bodyPr/>
              <a:lstStyle/>
              <a:p>
                <a:pPr marL="0" indent="0">
                  <a:buNone/>
                </a:pPr>
                <a:r>
                  <a:rPr lang="en-US" b="1" dirty="0">
                    <a:solidFill>
                      <a:srgbClr val="374151"/>
                    </a:solidFill>
                    <a:latin typeface="Avenir Book" panose="02000503020000020003" pitchFamily="2" charset="0"/>
                  </a:rPr>
                  <a:t>P</a:t>
                </a:r>
                <a:r>
                  <a:rPr lang="en-US" b="1" i="0" u="none" strike="noStrike" dirty="0">
                    <a:solidFill>
                      <a:srgbClr val="374151"/>
                    </a:solidFill>
                    <a:effectLst/>
                    <a:latin typeface="Avenir Book" panose="02000503020000020003" pitchFamily="2" charset="0"/>
                  </a:rPr>
                  <a:t>recision measures </a:t>
                </a:r>
                <a:r>
                  <a:rPr lang="en-US" b="0" i="0" u="none" strike="noStrike" dirty="0">
                    <a:solidFill>
                      <a:srgbClr val="374151"/>
                    </a:solidFill>
                    <a:effectLst/>
                    <a:latin typeface="Avenir Book" panose="02000503020000020003" pitchFamily="2" charset="0"/>
                  </a:rPr>
                  <a:t>the ratio </a:t>
                </a:r>
                <a:r>
                  <a:rPr lang="en-US" b="1" i="0" u="none" strike="noStrike" dirty="0">
                    <a:solidFill>
                      <a:srgbClr val="374151"/>
                    </a:solidFill>
                    <a:effectLst/>
                    <a:latin typeface="Avenir Book" panose="02000503020000020003" pitchFamily="2" charset="0"/>
                  </a:rPr>
                  <a:t>of </a:t>
                </a:r>
                <a:r>
                  <a:rPr lang="en-US" b="1" i="0" u="none" strike="noStrike" dirty="0">
                    <a:solidFill>
                      <a:schemeClr val="accent6">
                        <a:lumMod val="50000"/>
                      </a:schemeClr>
                    </a:solidFill>
                    <a:effectLst/>
                    <a:latin typeface="Avenir Book" panose="02000503020000020003" pitchFamily="2" charset="0"/>
                  </a:rPr>
                  <a:t>correctly predicted positive instances</a:t>
                </a:r>
                <a:r>
                  <a:rPr lang="en-US" b="1" i="0" u="none" strike="noStrike" dirty="0">
                    <a:solidFill>
                      <a:srgbClr val="374151"/>
                    </a:solidFill>
                    <a:effectLst/>
                    <a:latin typeface="Avenir Book" panose="02000503020000020003" pitchFamily="2" charset="0"/>
                  </a:rPr>
                  <a:t> </a:t>
                </a:r>
                <a:r>
                  <a:rPr lang="en-US" b="0" i="0" u="none" strike="noStrike" dirty="0">
                    <a:solidFill>
                      <a:srgbClr val="374151"/>
                    </a:solidFill>
                    <a:effectLst/>
                    <a:latin typeface="Avenir Book" panose="02000503020000020003" pitchFamily="2" charset="0"/>
                  </a:rPr>
                  <a:t>to the </a:t>
                </a:r>
                <a:r>
                  <a:rPr lang="en-US" b="0" i="0" u="none" strike="noStrike" dirty="0">
                    <a:solidFill>
                      <a:srgbClr val="7030A0"/>
                    </a:solidFill>
                    <a:effectLst/>
                    <a:latin typeface="Avenir Book" panose="02000503020000020003" pitchFamily="2" charset="0"/>
                  </a:rPr>
                  <a:t>total predicted positive instances</a:t>
                </a:r>
                <a:r>
                  <a:rPr lang="en-US" b="0" i="0" u="none" strike="noStrike" dirty="0">
                    <a:solidFill>
                      <a:srgbClr val="374151"/>
                    </a:solidFill>
                    <a:effectLst/>
                    <a:latin typeface="Avenir Book" panose="02000503020000020003" pitchFamily="2" charset="0"/>
                  </a:rPr>
                  <a:t>.</a:t>
                </a:r>
              </a:p>
              <a:p>
                <a:pPr marL="0" indent="0">
                  <a:buNone/>
                </a:pPr>
                <a:r>
                  <a:rPr lang="en-US" b="0" i="0" u="none" strike="noStrike" dirty="0">
                    <a:solidFill>
                      <a:srgbClr val="374151"/>
                    </a:solidFill>
                    <a:effectLst/>
                    <a:latin typeface="Avenir Book" panose="02000503020000020003" pitchFamily="2" charset="0"/>
                  </a:rPr>
                  <a:t>It is important when you want to minimize false positives, such as in medical diagnoses or spam detection</a:t>
                </a:r>
              </a:p>
              <a:p>
                <a:pPr marL="0" indent="0">
                  <a:buNone/>
                </a:pPr>
                <a:endParaRPr lang="en-US" dirty="0">
                  <a:solidFill>
                    <a:srgbClr val="374151"/>
                  </a:solidFill>
                  <a:latin typeface="Avenir Book" panose="02000503020000020003" pitchFamily="2" charset="0"/>
                </a:endParaRPr>
              </a:p>
              <a:p>
                <a:pPr marL="0" indent="0">
                  <a:buNone/>
                </a:pPr>
                <a:r>
                  <a:rPr lang="en-US" dirty="0">
                    <a:solidFill>
                      <a:srgbClr val="374151"/>
                    </a:solidFill>
                    <a:latin typeface="Avenir Book" panose="02000503020000020003" pitchFamily="2" charset="0"/>
                  </a:rPr>
                  <a:t>Precision = </a:t>
                </a:r>
                <a14:m>
                  <m:oMath xmlns:m="http://schemas.openxmlformats.org/officeDocument/2006/math">
                    <m:f>
                      <m:fPr>
                        <m:ctrlPr>
                          <a:rPr lang="en-US" i="1" smtClean="0">
                            <a:solidFill>
                              <a:srgbClr val="374151"/>
                            </a:solidFill>
                            <a:latin typeface="Cambria Math" panose="02040503050406030204" pitchFamily="18" charset="0"/>
                          </a:rPr>
                        </m:ctrlPr>
                      </m:fPr>
                      <m:num>
                        <m:r>
                          <a:rPr lang="en-US" b="0" i="1" smtClean="0">
                            <a:solidFill>
                              <a:srgbClr val="374151"/>
                            </a:solidFill>
                            <a:latin typeface="Cambria Math" panose="02040503050406030204" pitchFamily="18" charset="0"/>
                          </a:rPr>
                          <m:t>𝑇𝑃</m:t>
                        </m:r>
                      </m:num>
                      <m:den>
                        <m:r>
                          <a:rPr lang="en-US" b="0" i="1" smtClean="0">
                            <a:solidFill>
                              <a:srgbClr val="374151"/>
                            </a:solidFill>
                            <a:latin typeface="Cambria Math" panose="02040503050406030204" pitchFamily="18" charset="0"/>
                          </a:rPr>
                          <m:t>𝑇𝑃</m:t>
                        </m:r>
                        <m:r>
                          <a:rPr lang="en-US" b="0" i="1" smtClean="0">
                            <a:solidFill>
                              <a:srgbClr val="374151"/>
                            </a:solidFill>
                            <a:latin typeface="Cambria Math" panose="02040503050406030204" pitchFamily="18" charset="0"/>
                          </a:rPr>
                          <m:t>+</m:t>
                        </m:r>
                        <m:r>
                          <a:rPr lang="en-US" b="0" i="1" smtClean="0">
                            <a:solidFill>
                              <a:srgbClr val="374151"/>
                            </a:solidFill>
                            <a:latin typeface="Cambria Math" panose="02040503050406030204" pitchFamily="18" charset="0"/>
                          </a:rPr>
                          <m:t>𝐹𝑃</m:t>
                        </m:r>
                      </m:den>
                    </m:f>
                  </m:oMath>
                </a14:m>
                <a:endParaRPr lang="en-US" dirty="0">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061EBB96-C9AE-B1BE-5E25-23D4AF97BBAF}"/>
                  </a:ext>
                </a:extLst>
              </p:cNvPr>
              <p:cNvSpPr>
                <a:spLocks noGrp="1" noRot="1" noChangeAspect="1" noMove="1" noResize="1" noEditPoints="1" noAdjustHandles="1" noChangeArrowheads="1" noChangeShapeType="1" noTextEdit="1"/>
              </p:cNvSpPr>
              <p:nvPr>
                <p:ph idx="1"/>
              </p:nvPr>
            </p:nvSpPr>
            <p:spPr>
              <a:blipFill>
                <a:blip r:embed="rId2"/>
                <a:stretch>
                  <a:fillRect l="-1206" t="-2035" r="-1568"/>
                </a:stretch>
              </a:blipFill>
            </p:spPr>
            <p:txBody>
              <a:bodyPr/>
              <a:lstStyle/>
              <a:p>
                <a:r>
                  <a:rPr lang="en-US">
                    <a:noFill/>
                  </a:rPr>
                  <a:t> </a:t>
                </a:r>
              </a:p>
            </p:txBody>
          </p:sp>
        </mc:Fallback>
      </mc:AlternateContent>
    </p:spTree>
    <p:extLst>
      <p:ext uri="{BB962C8B-B14F-4D97-AF65-F5344CB8AC3E}">
        <p14:creationId xmlns:p14="http://schemas.microsoft.com/office/powerpoint/2010/main" val="2893315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94CC2-1221-8160-6D1A-AAA4DC00085A}"/>
              </a:ext>
            </a:extLst>
          </p:cNvPr>
          <p:cNvSpPr>
            <a:spLocks noGrp="1"/>
          </p:cNvSpPr>
          <p:nvPr>
            <p:ph type="title"/>
          </p:nvPr>
        </p:nvSpPr>
        <p:spPr>
          <a:xfrm>
            <a:off x="838200" y="681037"/>
            <a:ext cx="10515600" cy="777875"/>
          </a:xfrm>
        </p:spPr>
        <p:txBody>
          <a:bodyPr>
            <a:normAutofit/>
          </a:bodyPr>
          <a:lstStyle/>
          <a:p>
            <a:r>
              <a:rPr lang="en-US" sz="3600" b="1" dirty="0">
                <a:latin typeface="Avenir Book" panose="02000503020000020003" pitchFamily="2" charset="0"/>
              </a:rPr>
              <a:t>Recall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B6F752-90E5-F085-FC21-19B07D3A595C}"/>
                  </a:ext>
                </a:extLst>
              </p:cNvPr>
              <p:cNvSpPr>
                <a:spLocks noGrp="1"/>
              </p:cNvSpPr>
              <p:nvPr>
                <p:ph idx="1"/>
              </p:nvPr>
            </p:nvSpPr>
            <p:spPr/>
            <p:txBody>
              <a:bodyPr/>
              <a:lstStyle/>
              <a:p>
                <a:r>
                  <a:rPr lang="en-US" b="1" i="0" u="none" strike="noStrike" dirty="0">
                    <a:solidFill>
                      <a:srgbClr val="374151"/>
                    </a:solidFill>
                    <a:effectLst/>
                    <a:latin typeface="Söhne"/>
                  </a:rPr>
                  <a:t>Recall (Sensitivity or True Positive Rate)</a:t>
                </a:r>
                <a:r>
                  <a:rPr lang="en-US" b="0" i="0" u="none" strike="noStrike" dirty="0">
                    <a:solidFill>
                      <a:srgbClr val="374151"/>
                    </a:solidFill>
                    <a:effectLst/>
                    <a:latin typeface="Söhne"/>
                  </a:rPr>
                  <a:t>: Recall measures the ratio of correctly predicted positive instances to the total actual positive instances. </a:t>
                </a:r>
              </a:p>
              <a:p>
                <a:r>
                  <a:rPr lang="en-US" b="0" i="0" u="none" strike="noStrike" dirty="0">
                    <a:solidFill>
                      <a:srgbClr val="374151"/>
                    </a:solidFill>
                    <a:effectLst/>
                    <a:latin typeface="Söhne"/>
                  </a:rPr>
                  <a:t>It is crucial when you want to minimize false negatives, such as in disease detection.</a:t>
                </a:r>
              </a:p>
              <a:p>
                <a:endParaRPr lang="en-US" dirty="0">
                  <a:solidFill>
                    <a:srgbClr val="374151"/>
                  </a:solidFill>
                  <a:latin typeface="Söhne"/>
                </a:endParaRPr>
              </a:p>
              <a:p>
                <a:r>
                  <a:rPr lang="en-US" dirty="0">
                    <a:solidFill>
                      <a:srgbClr val="374151"/>
                    </a:solidFill>
                    <a:latin typeface="Avenir Book" panose="02000503020000020003" pitchFamily="2" charset="0"/>
                  </a:rPr>
                  <a:t>Recall  = </a:t>
                </a:r>
                <a14:m>
                  <m:oMath xmlns:m="http://schemas.openxmlformats.org/officeDocument/2006/math">
                    <m:f>
                      <m:fPr>
                        <m:ctrlPr>
                          <a:rPr lang="en-US" i="1" smtClean="0">
                            <a:solidFill>
                              <a:srgbClr val="374151"/>
                            </a:solidFill>
                            <a:latin typeface="Cambria Math" panose="02040503050406030204" pitchFamily="18" charset="0"/>
                          </a:rPr>
                        </m:ctrlPr>
                      </m:fPr>
                      <m:num>
                        <m:r>
                          <a:rPr lang="en-US" b="0" i="1" smtClean="0">
                            <a:solidFill>
                              <a:srgbClr val="374151"/>
                            </a:solidFill>
                            <a:latin typeface="Cambria Math" panose="02040503050406030204" pitchFamily="18" charset="0"/>
                          </a:rPr>
                          <m:t>𝑇𝑃</m:t>
                        </m:r>
                      </m:num>
                      <m:den>
                        <m:r>
                          <a:rPr lang="en-US" b="0" i="1" smtClean="0">
                            <a:solidFill>
                              <a:srgbClr val="374151"/>
                            </a:solidFill>
                            <a:latin typeface="Cambria Math" panose="02040503050406030204" pitchFamily="18" charset="0"/>
                          </a:rPr>
                          <m:t>𝑇𝑃</m:t>
                        </m:r>
                        <m:r>
                          <a:rPr lang="en-US" b="0" i="1" smtClean="0">
                            <a:solidFill>
                              <a:srgbClr val="374151"/>
                            </a:solidFill>
                            <a:latin typeface="Cambria Math" panose="02040503050406030204" pitchFamily="18" charset="0"/>
                          </a:rPr>
                          <m:t>+</m:t>
                        </m:r>
                        <m:r>
                          <a:rPr lang="en-US" b="0" i="1" smtClean="0">
                            <a:solidFill>
                              <a:srgbClr val="374151"/>
                            </a:solidFill>
                            <a:latin typeface="Cambria Math" panose="02040503050406030204" pitchFamily="18" charset="0"/>
                          </a:rPr>
                          <m:t>𝐹𝑁</m:t>
                        </m:r>
                      </m:den>
                    </m:f>
                  </m:oMath>
                </a14:m>
                <a:endParaRPr lang="en-US" dirty="0">
                  <a:latin typeface="Avenir Book" panose="02000503020000020003" pitchFamily="2" charset="0"/>
                </a:endParaRPr>
              </a:p>
              <a:p>
                <a:endParaRPr lang="en-US" b="0" i="0" u="none" strike="noStrike" dirty="0">
                  <a:solidFill>
                    <a:srgbClr val="374151"/>
                  </a:solidFill>
                  <a:effectLst/>
                  <a:latin typeface="Söhne"/>
                </a:endParaRPr>
              </a:p>
              <a:p>
                <a:endParaRPr lang="en-US" dirty="0"/>
              </a:p>
            </p:txBody>
          </p:sp>
        </mc:Choice>
        <mc:Fallback xmlns="">
          <p:sp>
            <p:nvSpPr>
              <p:cNvPr id="3" name="Content Placeholder 2">
                <a:extLst>
                  <a:ext uri="{FF2B5EF4-FFF2-40B4-BE49-F238E27FC236}">
                    <a16:creationId xmlns:a16="http://schemas.microsoft.com/office/drawing/2014/main" id="{33B6F752-90E5-F085-FC21-19B07D3A595C}"/>
                  </a:ext>
                </a:extLst>
              </p:cNvPr>
              <p:cNvSpPr>
                <a:spLocks noGrp="1" noRot="1" noChangeAspect="1" noMove="1" noResize="1" noEditPoints="1" noAdjustHandles="1" noChangeArrowheads="1" noChangeShapeType="1" noTextEdit="1"/>
              </p:cNvSpPr>
              <p:nvPr>
                <p:ph idx="1"/>
              </p:nvPr>
            </p:nvSpPr>
            <p:spPr>
              <a:blipFill>
                <a:blip r:embed="rId2"/>
                <a:stretch>
                  <a:fillRect l="-1086" t="-2326" r="-965"/>
                </a:stretch>
              </a:blipFill>
            </p:spPr>
            <p:txBody>
              <a:bodyPr/>
              <a:lstStyle/>
              <a:p>
                <a:r>
                  <a:rPr lang="en-US">
                    <a:noFill/>
                  </a:rPr>
                  <a:t> </a:t>
                </a:r>
              </a:p>
            </p:txBody>
          </p:sp>
        </mc:Fallback>
      </mc:AlternateContent>
    </p:spTree>
    <p:extLst>
      <p:ext uri="{BB962C8B-B14F-4D97-AF65-F5344CB8AC3E}">
        <p14:creationId xmlns:p14="http://schemas.microsoft.com/office/powerpoint/2010/main" val="3354638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95EDD-B422-F619-1A00-AA28C9E62D71}"/>
              </a:ext>
            </a:extLst>
          </p:cNvPr>
          <p:cNvSpPr>
            <a:spLocks noGrp="1"/>
          </p:cNvSpPr>
          <p:nvPr>
            <p:ph type="title"/>
          </p:nvPr>
        </p:nvSpPr>
        <p:spPr>
          <a:xfrm>
            <a:off x="414338" y="628650"/>
            <a:ext cx="6477000" cy="2214561"/>
          </a:xfrm>
        </p:spPr>
        <p:txBody>
          <a:bodyPr>
            <a:noAutofit/>
          </a:bodyPr>
          <a:lstStyle/>
          <a:p>
            <a:r>
              <a:rPr lang="en-US" sz="2800" b="1" dirty="0">
                <a:latin typeface="Avenir Book" panose="02000503020000020003" pitchFamily="2" charset="0"/>
              </a:rPr>
              <a:t>F1 score: </a:t>
            </a:r>
            <a:r>
              <a:rPr lang="en-US" sz="2800" b="0" i="0" u="none" strike="noStrike" dirty="0">
                <a:solidFill>
                  <a:srgbClr val="374151"/>
                </a:solidFill>
                <a:effectLst/>
                <a:latin typeface="Avenir Book" panose="02000503020000020003" pitchFamily="2" charset="0"/>
              </a:rPr>
              <a:t>The harmonic mean of precision and recall, providing a balanced measure of a model's performance.</a:t>
            </a:r>
            <a:endParaRPr lang="en-US" sz="2800" dirty="0">
              <a:latin typeface="Avenir Book" panose="02000503020000020003" pitchFamily="2"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C76FE4-595C-0F2A-1178-E58BB8F41F1E}"/>
                  </a:ext>
                </a:extLst>
              </p:cNvPr>
              <p:cNvSpPr>
                <a:spLocks noGrp="1"/>
              </p:cNvSpPr>
              <p:nvPr>
                <p:ph idx="1"/>
              </p:nvPr>
            </p:nvSpPr>
            <p:spPr>
              <a:xfrm>
                <a:off x="600075" y="2700338"/>
                <a:ext cx="6291263" cy="3219449"/>
              </a:xfrm>
            </p:spPr>
            <p:txBody>
              <a:bodyPr/>
              <a:lstStyle/>
              <a:p>
                <a:pPr marL="0" indent="0">
                  <a:buNone/>
                </a:pPr>
                <a:endParaRPr lang="en-US" dirty="0">
                  <a:latin typeface="Avenir Book" panose="02000503020000020003" pitchFamily="2" charset="0"/>
                </a:endParaRPr>
              </a:p>
              <a:p>
                <a:pPr marL="0" indent="0">
                  <a:buNone/>
                </a:pPr>
                <a:r>
                  <a:rPr lang="en-US" b="0" i="0" u="none" strike="noStrike" dirty="0">
                    <a:solidFill>
                      <a:srgbClr val="374151"/>
                    </a:solidFill>
                    <a:effectLst/>
                    <a:latin typeface="Avenir Book" panose="02000503020000020003" pitchFamily="2" charset="0"/>
                  </a:rPr>
                  <a:t>F1 Score =  </a:t>
                </a:r>
                <a14:m>
                  <m:oMath xmlns:m="http://schemas.openxmlformats.org/officeDocument/2006/math">
                    <m:f>
                      <m:fPr>
                        <m:ctrlPr>
                          <a:rPr lang="en-US" b="0" i="1" u="none" strike="noStrike" smtClean="0">
                            <a:solidFill>
                              <a:srgbClr val="374151"/>
                            </a:solidFill>
                            <a:effectLst/>
                            <a:latin typeface="Cambria Math" panose="02040503050406030204" pitchFamily="18" charset="0"/>
                          </a:rPr>
                        </m:ctrlPr>
                      </m:fPr>
                      <m:num>
                        <m:r>
                          <m:rPr>
                            <m:nor/>
                          </m:rPr>
                          <a:rPr lang="en-US" dirty="0">
                            <a:solidFill>
                              <a:srgbClr val="374151"/>
                            </a:solidFill>
                            <a:latin typeface="Avenir Book" panose="02000503020000020003" pitchFamily="2" charset="0"/>
                          </a:rPr>
                          <m:t>2 ∗ (</m:t>
                        </m:r>
                        <m:r>
                          <m:rPr>
                            <m:nor/>
                          </m:rPr>
                          <a:rPr lang="en-US" dirty="0">
                            <a:solidFill>
                              <a:srgbClr val="374151"/>
                            </a:solidFill>
                            <a:latin typeface="Avenir Book" panose="02000503020000020003" pitchFamily="2" charset="0"/>
                          </a:rPr>
                          <m:t>Precision</m:t>
                        </m:r>
                        <m:r>
                          <m:rPr>
                            <m:nor/>
                          </m:rPr>
                          <a:rPr lang="en-US" dirty="0">
                            <a:solidFill>
                              <a:srgbClr val="374151"/>
                            </a:solidFill>
                            <a:latin typeface="Avenir Book" panose="02000503020000020003" pitchFamily="2" charset="0"/>
                          </a:rPr>
                          <m:t> ∗ </m:t>
                        </m:r>
                        <m:r>
                          <m:rPr>
                            <m:nor/>
                          </m:rPr>
                          <a:rPr lang="en-US" dirty="0">
                            <a:solidFill>
                              <a:srgbClr val="374151"/>
                            </a:solidFill>
                            <a:latin typeface="Avenir Book" panose="02000503020000020003" pitchFamily="2" charset="0"/>
                          </a:rPr>
                          <m:t>Recall</m:t>
                        </m:r>
                        <m:r>
                          <m:rPr>
                            <m:nor/>
                          </m:rPr>
                          <a:rPr lang="en-US" dirty="0">
                            <a:solidFill>
                              <a:srgbClr val="374151"/>
                            </a:solidFill>
                            <a:latin typeface="Avenir Book" panose="02000503020000020003" pitchFamily="2" charset="0"/>
                          </a:rPr>
                          <m:t>)</m:t>
                        </m:r>
                      </m:num>
                      <m:den>
                        <m:r>
                          <m:rPr>
                            <m:nor/>
                          </m:rPr>
                          <a:rPr lang="en-US" dirty="0">
                            <a:solidFill>
                              <a:srgbClr val="374151"/>
                            </a:solidFill>
                            <a:latin typeface="Avenir Book" panose="02000503020000020003" pitchFamily="2" charset="0"/>
                          </a:rPr>
                          <m:t>Precision</m:t>
                        </m:r>
                        <m:r>
                          <m:rPr>
                            <m:nor/>
                          </m:rPr>
                          <a:rPr lang="en-US" dirty="0">
                            <a:solidFill>
                              <a:srgbClr val="374151"/>
                            </a:solidFill>
                            <a:latin typeface="Avenir Book" panose="02000503020000020003" pitchFamily="2" charset="0"/>
                          </a:rPr>
                          <m:t> + </m:t>
                        </m:r>
                        <m:r>
                          <m:rPr>
                            <m:nor/>
                          </m:rPr>
                          <a:rPr lang="en-US" dirty="0">
                            <a:solidFill>
                              <a:srgbClr val="374151"/>
                            </a:solidFill>
                            <a:latin typeface="Avenir Book" panose="02000503020000020003" pitchFamily="2" charset="0"/>
                          </a:rPr>
                          <m:t>Recall</m:t>
                        </m:r>
                      </m:den>
                    </m:f>
                  </m:oMath>
                </a14:m>
                <a:endParaRPr lang="en-US" dirty="0">
                  <a:latin typeface="Avenir Book" panose="02000503020000020003" pitchFamily="2" charset="0"/>
                </a:endParaRPr>
              </a:p>
              <a:p>
                <a:pPr marL="0" indent="0">
                  <a:buNone/>
                </a:pPr>
                <a:endParaRPr lang="en-US" dirty="0">
                  <a:latin typeface="Avenir Book" panose="02000503020000020003" pitchFamily="2" charset="0"/>
                </a:endParaRPr>
              </a:p>
              <a:p>
                <a:pPr marL="0" indent="0">
                  <a:buNone/>
                </a:pPr>
                <a:r>
                  <a:rPr lang="en-US" dirty="0">
                    <a:solidFill>
                      <a:srgbClr val="374151"/>
                    </a:solidFill>
                    <a:latin typeface="Avenir Book" panose="02000503020000020003" pitchFamily="2" charset="0"/>
                  </a:rPr>
                  <a:t>Precision = </a:t>
                </a:r>
                <a14:m>
                  <m:oMath xmlns:m="http://schemas.openxmlformats.org/officeDocument/2006/math">
                    <m:f>
                      <m:fPr>
                        <m:ctrlPr>
                          <a:rPr lang="en-US" i="1" smtClean="0">
                            <a:solidFill>
                              <a:srgbClr val="374151"/>
                            </a:solidFill>
                            <a:latin typeface="Cambria Math" panose="02040503050406030204" pitchFamily="18" charset="0"/>
                          </a:rPr>
                        </m:ctrlPr>
                      </m:fPr>
                      <m:num>
                        <m:r>
                          <a:rPr lang="en-US" b="0" i="1" smtClean="0">
                            <a:solidFill>
                              <a:srgbClr val="374151"/>
                            </a:solidFill>
                            <a:latin typeface="Cambria Math" panose="02040503050406030204" pitchFamily="18" charset="0"/>
                          </a:rPr>
                          <m:t>𝑇𝑃</m:t>
                        </m:r>
                      </m:num>
                      <m:den>
                        <m:r>
                          <a:rPr lang="en-US" b="0" i="1" smtClean="0">
                            <a:solidFill>
                              <a:srgbClr val="374151"/>
                            </a:solidFill>
                            <a:latin typeface="Cambria Math" panose="02040503050406030204" pitchFamily="18" charset="0"/>
                          </a:rPr>
                          <m:t>𝑇𝑃</m:t>
                        </m:r>
                        <m:r>
                          <a:rPr lang="en-US" b="0" i="1" smtClean="0">
                            <a:solidFill>
                              <a:srgbClr val="374151"/>
                            </a:solidFill>
                            <a:latin typeface="Cambria Math" panose="02040503050406030204" pitchFamily="18" charset="0"/>
                          </a:rPr>
                          <m:t>+</m:t>
                        </m:r>
                        <m:r>
                          <a:rPr lang="en-US" b="0" i="1" smtClean="0">
                            <a:solidFill>
                              <a:srgbClr val="374151"/>
                            </a:solidFill>
                            <a:latin typeface="Cambria Math" panose="02040503050406030204" pitchFamily="18" charset="0"/>
                          </a:rPr>
                          <m:t>𝐹𝑃</m:t>
                        </m:r>
                      </m:den>
                    </m:f>
                  </m:oMath>
                </a14:m>
                <a:endParaRPr lang="en-US" dirty="0">
                  <a:latin typeface="Avenir Book" panose="02000503020000020003" pitchFamily="2" charset="0"/>
                </a:endParaRPr>
              </a:p>
              <a:p>
                <a:pPr marL="0" indent="0">
                  <a:buNone/>
                </a:pPr>
                <a:r>
                  <a:rPr lang="en-US" dirty="0">
                    <a:solidFill>
                      <a:srgbClr val="374151"/>
                    </a:solidFill>
                    <a:latin typeface="Avenir Book" panose="02000503020000020003" pitchFamily="2" charset="0"/>
                  </a:rPr>
                  <a:t>Recall  = </a:t>
                </a:r>
                <a14:m>
                  <m:oMath xmlns:m="http://schemas.openxmlformats.org/officeDocument/2006/math">
                    <m:f>
                      <m:fPr>
                        <m:ctrlPr>
                          <a:rPr lang="en-US" i="1" smtClean="0">
                            <a:solidFill>
                              <a:srgbClr val="374151"/>
                            </a:solidFill>
                            <a:latin typeface="Cambria Math" panose="02040503050406030204" pitchFamily="18" charset="0"/>
                          </a:rPr>
                        </m:ctrlPr>
                      </m:fPr>
                      <m:num>
                        <m:r>
                          <a:rPr lang="en-US" b="0" i="1" smtClean="0">
                            <a:solidFill>
                              <a:srgbClr val="374151"/>
                            </a:solidFill>
                            <a:latin typeface="Cambria Math" panose="02040503050406030204" pitchFamily="18" charset="0"/>
                          </a:rPr>
                          <m:t>𝑇𝑃</m:t>
                        </m:r>
                      </m:num>
                      <m:den>
                        <m:r>
                          <a:rPr lang="en-US" b="0" i="1" smtClean="0">
                            <a:solidFill>
                              <a:srgbClr val="374151"/>
                            </a:solidFill>
                            <a:latin typeface="Cambria Math" panose="02040503050406030204" pitchFamily="18" charset="0"/>
                          </a:rPr>
                          <m:t>𝑇𝑃</m:t>
                        </m:r>
                        <m:r>
                          <a:rPr lang="en-US" b="0" i="1" smtClean="0">
                            <a:solidFill>
                              <a:srgbClr val="374151"/>
                            </a:solidFill>
                            <a:latin typeface="Cambria Math" panose="02040503050406030204" pitchFamily="18" charset="0"/>
                          </a:rPr>
                          <m:t>+</m:t>
                        </m:r>
                        <m:r>
                          <a:rPr lang="en-US" b="0" i="1" smtClean="0">
                            <a:solidFill>
                              <a:srgbClr val="374151"/>
                            </a:solidFill>
                            <a:latin typeface="Cambria Math" panose="02040503050406030204" pitchFamily="18" charset="0"/>
                          </a:rPr>
                          <m:t>𝐹𝑁</m:t>
                        </m:r>
                      </m:den>
                    </m:f>
                  </m:oMath>
                </a14:m>
                <a:endParaRPr lang="en-US" dirty="0">
                  <a:latin typeface="Avenir Book" panose="02000503020000020003" pitchFamily="2" charset="0"/>
                </a:endParaRPr>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E9C76FE4-595C-0F2A-1178-E58BB8F41F1E}"/>
                  </a:ext>
                </a:extLst>
              </p:cNvPr>
              <p:cNvSpPr>
                <a:spLocks noGrp="1" noRot="1" noChangeAspect="1" noMove="1" noResize="1" noEditPoints="1" noAdjustHandles="1" noChangeArrowheads="1" noChangeShapeType="1" noTextEdit="1"/>
              </p:cNvSpPr>
              <p:nvPr>
                <p:ph idx="1"/>
              </p:nvPr>
            </p:nvSpPr>
            <p:spPr>
              <a:xfrm>
                <a:off x="600075" y="2700338"/>
                <a:ext cx="6291263" cy="3219449"/>
              </a:xfrm>
              <a:blipFill>
                <a:blip r:embed="rId2"/>
                <a:stretch>
                  <a:fillRect l="-2016"/>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F3F1EF28-8933-C714-BBF2-C37363260BA8}"/>
              </a:ext>
            </a:extLst>
          </p:cNvPr>
          <p:cNvGraphicFramePr>
            <a:graphicFrameLocks noGrp="1"/>
          </p:cNvGraphicFramePr>
          <p:nvPr>
            <p:extLst>
              <p:ext uri="{D42A27DB-BD31-4B8C-83A1-F6EECF244321}">
                <p14:modId xmlns:p14="http://schemas.microsoft.com/office/powerpoint/2010/main" val="3223171347"/>
              </p:ext>
            </p:extLst>
          </p:nvPr>
        </p:nvGraphicFramePr>
        <p:xfrm>
          <a:off x="7429501" y="503239"/>
          <a:ext cx="4081461" cy="5186680"/>
        </p:xfrm>
        <a:graphic>
          <a:graphicData uri="http://schemas.openxmlformats.org/drawingml/2006/table">
            <a:tbl>
              <a:tblPr firstRow="1" bandRow="1">
                <a:tableStyleId>{5C22544A-7EE6-4342-B048-85BDC9FD1C3A}</a:tableStyleId>
              </a:tblPr>
              <a:tblGrid>
                <a:gridCol w="1360487">
                  <a:extLst>
                    <a:ext uri="{9D8B030D-6E8A-4147-A177-3AD203B41FA5}">
                      <a16:colId xmlns:a16="http://schemas.microsoft.com/office/drawing/2014/main" val="783897740"/>
                    </a:ext>
                  </a:extLst>
                </a:gridCol>
                <a:gridCol w="1353635">
                  <a:extLst>
                    <a:ext uri="{9D8B030D-6E8A-4147-A177-3AD203B41FA5}">
                      <a16:colId xmlns:a16="http://schemas.microsoft.com/office/drawing/2014/main" val="265063783"/>
                    </a:ext>
                  </a:extLst>
                </a:gridCol>
                <a:gridCol w="1367339">
                  <a:extLst>
                    <a:ext uri="{9D8B030D-6E8A-4147-A177-3AD203B41FA5}">
                      <a16:colId xmlns:a16="http://schemas.microsoft.com/office/drawing/2014/main" val="3288606681"/>
                    </a:ext>
                  </a:extLst>
                </a:gridCol>
              </a:tblGrid>
              <a:tr h="370840">
                <a:tc>
                  <a:txBody>
                    <a:bodyPr/>
                    <a:lstStyle/>
                    <a:p>
                      <a:pPr algn="ctr"/>
                      <a:r>
                        <a:rPr lang="en-US" dirty="0"/>
                        <a:t>Sample</a:t>
                      </a:r>
                    </a:p>
                  </a:txBody>
                  <a:tcPr/>
                </a:tc>
                <a:tc>
                  <a:txBody>
                    <a:bodyPr/>
                    <a:lstStyle/>
                    <a:p>
                      <a:pPr algn="ctr"/>
                      <a:r>
                        <a:rPr lang="en-US" dirty="0"/>
                        <a:t>Actual value</a:t>
                      </a:r>
                    </a:p>
                  </a:txBody>
                  <a:tcPr/>
                </a:tc>
                <a:tc>
                  <a:txBody>
                    <a:bodyPr/>
                    <a:lstStyle/>
                    <a:p>
                      <a:pPr algn="ctr"/>
                      <a:r>
                        <a:rPr lang="en-US" dirty="0"/>
                        <a:t>Prediction </a:t>
                      </a:r>
                    </a:p>
                  </a:txBody>
                  <a:tcPr/>
                </a:tc>
                <a:extLst>
                  <a:ext uri="{0D108BD9-81ED-4DB2-BD59-A6C34878D82A}">
                    <a16:rowId xmlns:a16="http://schemas.microsoft.com/office/drawing/2014/main" val="972020217"/>
                  </a:ext>
                </a:extLst>
              </a:tr>
              <a:tr h="370840">
                <a:tc>
                  <a:txBody>
                    <a:bodyPr/>
                    <a:lstStyle/>
                    <a:p>
                      <a:pPr algn="ctr"/>
                      <a:r>
                        <a:rPr lang="en-US" dirty="0">
                          <a:solidFill>
                            <a:srgbClr val="7030A0"/>
                          </a:solidFill>
                        </a:rPr>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499838828"/>
                  </a:ext>
                </a:extLst>
              </a:tr>
              <a:tr h="370840">
                <a:tc>
                  <a:txBody>
                    <a:bodyPr/>
                    <a:lstStyle/>
                    <a:p>
                      <a:pPr algn="ctr"/>
                      <a:r>
                        <a:rPr lang="en-US" dirty="0">
                          <a:solidFill>
                            <a:srgbClr val="7030A0"/>
                          </a:solidFill>
                        </a:rPr>
                        <a:t>2</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576461547"/>
                  </a:ext>
                </a:extLst>
              </a:tr>
              <a:tr h="370840">
                <a:tc>
                  <a:txBody>
                    <a:bodyPr/>
                    <a:lstStyle/>
                    <a:p>
                      <a:pPr algn="ctr"/>
                      <a:r>
                        <a:rPr lang="en-US" dirty="0">
                          <a:solidFill>
                            <a:srgbClr val="7030A0"/>
                          </a:solidFill>
                        </a:rPr>
                        <a:t>3</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234127484"/>
                  </a:ext>
                </a:extLst>
              </a:tr>
              <a:tr h="370840">
                <a:tc>
                  <a:txBody>
                    <a:bodyPr/>
                    <a:lstStyle/>
                    <a:p>
                      <a:pPr algn="ctr"/>
                      <a:r>
                        <a:rPr lang="en-US" dirty="0">
                          <a:solidFill>
                            <a:srgbClr val="7030A0"/>
                          </a:solidFill>
                        </a:rPr>
                        <a:t>4</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437471335"/>
                  </a:ext>
                </a:extLst>
              </a:tr>
              <a:tr h="370840">
                <a:tc>
                  <a:txBody>
                    <a:bodyPr/>
                    <a:lstStyle/>
                    <a:p>
                      <a:pPr algn="ctr"/>
                      <a:r>
                        <a:rPr lang="en-US" dirty="0">
                          <a:solidFill>
                            <a:srgbClr val="7030A0"/>
                          </a:solidFill>
                        </a:rPr>
                        <a:t>5</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532442542"/>
                  </a:ext>
                </a:extLst>
              </a:tr>
              <a:tr h="255553">
                <a:tc>
                  <a:txBody>
                    <a:bodyPr/>
                    <a:lstStyle/>
                    <a:p>
                      <a:pPr algn="ctr"/>
                      <a:r>
                        <a:rPr lang="en-US" dirty="0">
                          <a:solidFill>
                            <a:srgbClr val="7030A0"/>
                          </a:solidFill>
                        </a:rPr>
                        <a:t>6</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031000129"/>
                  </a:ext>
                </a:extLst>
              </a:tr>
              <a:tr h="370840">
                <a:tc>
                  <a:txBody>
                    <a:bodyPr/>
                    <a:lstStyle/>
                    <a:p>
                      <a:pPr algn="ctr"/>
                      <a:r>
                        <a:rPr lang="en-US" dirty="0">
                          <a:solidFill>
                            <a:srgbClr val="7030A0"/>
                          </a:solidFill>
                        </a:rPr>
                        <a:t>7</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376365479"/>
                  </a:ext>
                </a:extLst>
              </a:tr>
              <a:tr h="370840">
                <a:tc>
                  <a:txBody>
                    <a:bodyPr/>
                    <a:lstStyle/>
                    <a:p>
                      <a:pPr algn="ctr"/>
                      <a:r>
                        <a:rPr lang="en-US" dirty="0">
                          <a:solidFill>
                            <a:srgbClr val="7030A0"/>
                          </a:solidFill>
                        </a:rPr>
                        <a:t>8</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865825176"/>
                  </a:ext>
                </a:extLst>
              </a:tr>
              <a:tr h="370840">
                <a:tc>
                  <a:txBody>
                    <a:bodyPr/>
                    <a:lstStyle/>
                    <a:p>
                      <a:pPr algn="ctr"/>
                      <a:r>
                        <a:rPr lang="en-US" dirty="0">
                          <a:solidFill>
                            <a:srgbClr val="7030A0"/>
                          </a:solidFill>
                        </a:rPr>
                        <a:t>9</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435167261"/>
                  </a:ext>
                </a:extLst>
              </a:tr>
              <a:tr h="370840">
                <a:tc>
                  <a:txBody>
                    <a:bodyPr/>
                    <a:lstStyle/>
                    <a:p>
                      <a:pPr algn="ctr"/>
                      <a:r>
                        <a:rPr lang="en-US" dirty="0">
                          <a:solidFill>
                            <a:srgbClr val="7030A0"/>
                          </a:solidFill>
                        </a:rPr>
                        <a:t>10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611163355"/>
                  </a:ext>
                </a:extLst>
              </a:tr>
              <a:tr h="370840">
                <a:tc>
                  <a:txBody>
                    <a:bodyPr/>
                    <a:lstStyle/>
                    <a:p>
                      <a:pPr algn="ctr"/>
                      <a:r>
                        <a:rPr lang="en-US" dirty="0">
                          <a:solidFill>
                            <a:srgbClr val="7030A0"/>
                          </a:solidFill>
                        </a:rPr>
                        <a:t>11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573796061"/>
                  </a:ext>
                </a:extLst>
              </a:tr>
              <a:tr h="370840">
                <a:tc>
                  <a:txBody>
                    <a:bodyPr/>
                    <a:lstStyle/>
                    <a:p>
                      <a:pPr algn="ctr"/>
                      <a:r>
                        <a:rPr lang="en-US" dirty="0">
                          <a:solidFill>
                            <a:srgbClr val="7030A0"/>
                          </a:solidFill>
                        </a:rPr>
                        <a:t>12</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284172721"/>
                  </a:ext>
                </a:extLst>
              </a:tr>
              <a:tr h="370840">
                <a:tc>
                  <a:txBody>
                    <a:bodyPr/>
                    <a:lstStyle/>
                    <a:p>
                      <a:pPr algn="ctr"/>
                      <a:r>
                        <a:rPr lang="en-US" dirty="0">
                          <a:solidFill>
                            <a:srgbClr val="7030A0"/>
                          </a:solidFill>
                        </a:rPr>
                        <a:t>13</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149504986"/>
                  </a:ext>
                </a:extLst>
              </a:tr>
            </a:tbl>
          </a:graphicData>
        </a:graphic>
      </p:graphicFrame>
      <p:sp>
        <p:nvSpPr>
          <p:cNvPr id="5" name="Title 1">
            <a:extLst>
              <a:ext uri="{FF2B5EF4-FFF2-40B4-BE49-F238E27FC236}">
                <a16:creationId xmlns:a16="http://schemas.microsoft.com/office/drawing/2014/main" id="{1928896C-E7EB-2B42-2140-BA29FF773B1F}"/>
              </a:ext>
            </a:extLst>
          </p:cNvPr>
          <p:cNvSpPr txBox="1">
            <a:spLocks/>
          </p:cNvSpPr>
          <p:nvPr/>
        </p:nvSpPr>
        <p:spPr>
          <a:xfrm>
            <a:off x="6231731" y="5896929"/>
            <a:ext cx="6477000" cy="6648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Avenir Book" panose="02000503020000020003" pitchFamily="2" charset="0"/>
              </a:rPr>
              <a:t>Compute F1 score</a:t>
            </a:r>
            <a:endParaRPr lang="en-US" sz="2800" dirty="0">
              <a:latin typeface="Avenir Book" panose="02000503020000020003" pitchFamily="2" charset="0"/>
            </a:endParaRPr>
          </a:p>
        </p:txBody>
      </p:sp>
    </p:spTree>
    <p:extLst>
      <p:ext uri="{BB962C8B-B14F-4D97-AF65-F5344CB8AC3E}">
        <p14:creationId xmlns:p14="http://schemas.microsoft.com/office/powerpoint/2010/main" val="2295531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1FC5B3D-8EC7-3383-15B3-CFC6B8E9370C}"/>
                  </a:ext>
                </a:extLst>
              </p:cNvPr>
              <p:cNvSpPr txBox="1"/>
              <p:nvPr/>
            </p:nvSpPr>
            <p:spPr>
              <a:xfrm>
                <a:off x="1457325" y="1271588"/>
                <a:ext cx="9595685" cy="3566361"/>
              </a:xfrm>
              <a:prstGeom prst="rect">
                <a:avLst/>
              </a:prstGeom>
              <a:noFill/>
            </p:spPr>
            <p:txBody>
              <a:bodyPr wrap="square" rtlCol="0">
                <a:spAutoFit/>
              </a:bodyPr>
              <a:lstStyle/>
              <a:p>
                <a:r>
                  <a:rPr lang="en-US" sz="2800" b="1" i="0" u="none" strike="noStrike" dirty="0">
                    <a:effectLst/>
                    <a:latin typeface="Avenir Book" panose="02000503020000020003" pitchFamily="2" charset="0"/>
                  </a:rPr>
                  <a:t>Specificity (True Negative Rate)</a:t>
                </a:r>
                <a:r>
                  <a:rPr lang="en-US" sz="2800" b="0" i="0" u="none" strike="noStrike" dirty="0">
                    <a:solidFill>
                      <a:srgbClr val="374151"/>
                    </a:solidFill>
                    <a:effectLst/>
                    <a:latin typeface="Avenir Book" panose="02000503020000020003" pitchFamily="2" charset="0"/>
                  </a:rPr>
                  <a:t>: Measures the ratio of true negatives to the total actual negatives.</a:t>
                </a:r>
              </a:p>
              <a:p>
                <a:endParaRPr lang="en-US" sz="2800" dirty="0">
                  <a:solidFill>
                    <a:srgbClr val="374151"/>
                  </a:solidFill>
                  <a:latin typeface="Avenir Book" panose="02000503020000020003" pitchFamily="2" charset="0"/>
                </a:endParaRPr>
              </a:p>
              <a:p>
                <a:endParaRPr lang="en-US" sz="2800" dirty="0">
                  <a:solidFill>
                    <a:srgbClr val="374151"/>
                  </a:solidFill>
                  <a:latin typeface="Avenir Book" panose="02000503020000020003" pitchFamily="2" charset="0"/>
                </a:endParaRPr>
              </a:p>
              <a:p>
                <a:endParaRPr lang="en-US" sz="2800" dirty="0">
                  <a:solidFill>
                    <a:srgbClr val="374151"/>
                  </a:solidFill>
                  <a:latin typeface="Avenir Book" panose="02000503020000020003" pitchFamily="2" charset="0"/>
                </a:endParaRPr>
              </a:p>
              <a:p>
                <a:endParaRPr lang="en-US" sz="2800" dirty="0">
                  <a:solidFill>
                    <a:srgbClr val="374151"/>
                  </a:solidFill>
                  <a:latin typeface="Avenir Book" panose="02000503020000020003" pitchFamily="2" charset="0"/>
                </a:endParaRPr>
              </a:p>
              <a:p>
                <a:r>
                  <a:rPr lang="en-US" sz="2800" b="1" dirty="0">
                    <a:latin typeface="Avenir Book" panose="02000503020000020003" pitchFamily="2" charset="0"/>
                  </a:rPr>
                  <a:t>Specificity</a:t>
                </a:r>
                <a:r>
                  <a:rPr lang="en-US" sz="2800" dirty="0">
                    <a:solidFill>
                      <a:srgbClr val="374151"/>
                    </a:solidFill>
                    <a:latin typeface="Avenir Book" panose="02000503020000020003" pitchFamily="2" charset="0"/>
                  </a:rPr>
                  <a:t> = </a:t>
                </a:r>
                <a14:m>
                  <m:oMath xmlns:m="http://schemas.openxmlformats.org/officeDocument/2006/math">
                    <m:f>
                      <m:fPr>
                        <m:ctrlPr>
                          <a:rPr lang="en-US" sz="2800" i="1" smtClean="0">
                            <a:solidFill>
                              <a:srgbClr val="374151"/>
                            </a:solidFill>
                            <a:latin typeface="Cambria Math" panose="02040503050406030204" pitchFamily="18" charset="0"/>
                          </a:rPr>
                        </m:ctrlPr>
                      </m:fPr>
                      <m:num>
                        <m:r>
                          <a:rPr lang="en-US" sz="2800" b="0" i="1" smtClean="0">
                            <a:solidFill>
                              <a:srgbClr val="374151"/>
                            </a:solidFill>
                            <a:latin typeface="Cambria Math" panose="02040503050406030204" pitchFamily="18" charset="0"/>
                          </a:rPr>
                          <m:t>𝑇𝑁</m:t>
                        </m:r>
                      </m:num>
                      <m:den>
                        <m:r>
                          <a:rPr lang="en-US" sz="2800" b="0" i="1" smtClean="0">
                            <a:solidFill>
                              <a:srgbClr val="374151"/>
                            </a:solidFill>
                            <a:latin typeface="Cambria Math" panose="02040503050406030204" pitchFamily="18" charset="0"/>
                          </a:rPr>
                          <m:t>𝑇𝑁</m:t>
                        </m:r>
                        <m:r>
                          <a:rPr lang="en-US" sz="2800" b="0" i="1" smtClean="0">
                            <a:solidFill>
                              <a:srgbClr val="374151"/>
                            </a:solidFill>
                            <a:latin typeface="Cambria Math" panose="02040503050406030204" pitchFamily="18" charset="0"/>
                          </a:rPr>
                          <m:t>+</m:t>
                        </m:r>
                        <m:r>
                          <a:rPr lang="en-US" sz="2800" b="0" i="1" smtClean="0">
                            <a:solidFill>
                              <a:srgbClr val="374151"/>
                            </a:solidFill>
                            <a:latin typeface="Cambria Math" panose="02040503050406030204" pitchFamily="18" charset="0"/>
                          </a:rPr>
                          <m:t>𝐹𝑃</m:t>
                        </m:r>
                      </m:den>
                    </m:f>
                  </m:oMath>
                </a14:m>
                <a:endParaRPr lang="en-US" sz="2800" dirty="0">
                  <a:latin typeface="Avenir Book" panose="02000503020000020003" pitchFamily="2" charset="0"/>
                </a:endParaRPr>
              </a:p>
              <a:p>
                <a:endParaRPr lang="en-US" dirty="0"/>
              </a:p>
            </p:txBody>
          </p:sp>
        </mc:Choice>
        <mc:Fallback xmlns="">
          <p:sp>
            <p:nvSpPr>
              <p:cNvPr id="7" name="TextBox 6">
                <a:extLst>
                  <a:ext uri="{FF2B5EF4-FFF2-40B4-BE49-F238E27FC236}">
                    <a16:creationId xmlns:a16="http://schemas.microsoft.com/office/drawing/2014/main" id="{E1FC5B3D-8EC7-3383-15B3-CFC6B8E9370C}"/>
                  </a:ext>
                </a:extLst>
              </p:cNvPr>
              <p:cNvSpPr txBox="1">
                <a:spLocks noRot="1" noChangeAspect="1" noMove="1" noResize="1" noEditPoints="1" noAdjustHandles="1" noChangeArrowheads="1" noChangeShapeType="1" noTextEdit="1"/>
              </p:cNvSpPr>
              <p:nvPr/>
            </p:nvSpPr>
            <p:spPr>
              <a:xfrm>
                <a:off x="1457325" y="1271588"/>
                <a:ext cx="9595685" cy="3566361"/>
              </a:xfrm>
              <a:prstGeom prst="rect">
                <a:avLst/>
              </a:prstGeom>
              <a:blipFill>
                <a:blip r:embed="rId2"/>
                <a:stretch>
                  <a:fillRect l="-1321" t="-1773" r="-2378"/>
                </a:stretch>
              </a:blipFill>
            </p:spPr>
            <p:txBody>
              <a:bodyPr/>
              <a:lstStyle/>
              <a:p>
                <a:r>
                  <a:rPr lang="en-US">
                    <a:noFill/>
                  </a:rPr>
                  <a:t> </a:t>
                </a:r>
              </a:p>
            </p:txBody>
          </p:sp>
        </mc:Fallback>
      </mc:AlternateContent>
    </p:spTree>
    <p:extLst>
      <p:ext uri="{BB962C8B-B14F-4D97-AF65-F5344CB8AC3E}">
        <p14:creationId xmlns:p14="http://schemas.microsoft.com/office/powerpoint/2010/main" val="2406577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67CF7-997D-F41D-4D51-8B6209DCC704}"/>
              </a:ext>
            </a:extLst>
          </p:cNvPr>
          <p:cNvSpPr>
            <a:spLocks noGrp="1"/>
          </p:cNvSpPr>
          <p:nvPr>
            <p:ph type="title"/>
          </p:nvPr>
        </p:nvSpPr>
        <p:spPr>
          <a:xfrm>
            <a:off x="766763" y="690437"/>
            <a:ext cx="5548313" cy="719138"/>
          </a:xfrm>
        </p:spPr>
        <p:txBody>
          <a:bodyPr>
            <a:normAutofit/>
          </a:bodyPr>
          <a:lstStyle/>
          <a:p>
            <a:r>
              <a:rPr lang="en-US" sz="3600" b="1" dirty="0">
                <a:latin typeface="Avenir Book" panose="02000503020000020003" pitchFamily="2" charset="0"/>
              </a:rPr>
              <a:t>Metrics  for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928FE0-D162-77D5-7D90-4AB479335C9F}"/>
                  </a:ext>
                </a:extLst>
              </p:cNvPr>
              <p:cNvSpPr>
                <a:spLocks noGrp="1"/>
              </p:cNvSpPr>
              <p:nvPr>
                <p:ph idx="1"/>
              </p:nvPr>
            </p:nvSpPr>
            <p:spPr>
              <a:xfrm>
                <a:off x="395286" y="1718470"/>
                <a:ext cx="6677025" cy="4818062"/>
              </a:xfrm>
            </p:spPr>
            <p:txBody>
              <a:bodyPr>
                <a:normAutofit fontScale="25000" lnSpcReduction="20000"/>
              </a:bodyPr>
              <a:lstStyle/>
              <a:p>
                <a:pPr algn="l">
                  <a:buFont typeface="Arial" panose="020B0604020202020204" pitchFamily="34" charset="0"/>
                  <a:buChar char="•"/>
                </a:pPr>
                <a:r>
                  <a:rPr lang="en-US" sz="8000" b="1" i="0" u="none" strike="noStrike" dirty="0">
                    <a:solidFill>
                      <a:srgbClr val="374151"/>
                    </a:solidFill>
                    <a:effectLst/>
                    <a:latin typeface="Avenir Book" panose="02000503020000020003" pitchFamily="2" charset="0"/>
                  </a:rPr>
                  <a:t>Mean Absolute Error (MAE)</a:t>
                </a:r>
                <a:r>
                  <a:rPr lang="en-US" sz="8000" b="0" i="0" u="none" strike="noStrike" dirty="0">
                    <a:solidFill>
                      <a:srgbClr val="374151"/>
                    </a:solidFill>
                    <a:effectLst/>
                    <a:latin typeface="Avenir Book" panose="02000503020000020003" pitchFamily="2" charset="0"/>
                  </a:rPr>
                  <a:t>: Measures the average absolute difference between predicted and actual values.</a:t>
                </a:r>
              </a:p>
              <a:p>
                <a:pPr algn="l">
                  <a:buFont typeface="Arial" panose="020B0604020202020204" pitchFamily="34" charset="0"/>
                  <a:buChar char="•"/>
                </a:pPr>
                <a:endParaRPr lang="en-US" sz="8000" b="0" i="0" u="none" strike="noStrike" dirty="0">
                  <a:solidFill>
                    <a:srgbClr val="374151"/>
                  </a:solidFill>
                  <a:effectLst/>
                  <a:latin typeface="Avenir Book" panose="02000503020000020003" pitchFamily="2" charset="0"/>
                </a:endParaRPr>
              </a:p>
              <a:p>
                <a:r>
                  <a:rPr lang="en-US" sz="8000" b="0" i="0" u="none" strike="noStrike" dirty="0">
                    <a:solidFill>
                      <a:srgbClr val="374151"/>
                    </a:solidFill>
                    <a:effectLst/>
                    <a:latin typeface="Avenir Book" panose="02000503020000020003" pitchFamily="2" charset="0"/>
                  </a:rPr>
                  <a:t>MAE = (1/n) * </a:t>
                </a:r>
                <a14:m>
                  <m:oMath xmlns:m="http://schemas.openxmlformats.org/officeDocument/2006/math">
                    <m:nary>
                      <m:naryPr>
                        <m:chr m:val="∑"/>
                        <m:ctrlPr>
                          <a:rPr lang="en-US" sz="8000" b="0" i="1" u="none" strike="noStrike" smtClean="0">
                            <a:solidFill>
                              <a:srgbClr val="374151"/>
                            </a:solidFill>
                            <a:effectLst/>
                            <a:latin typeface="Cambria Math" panose="02040503050406030204" pitchFamily="18" charset="0"/>
                          </a:rPr>
                        </m:ctrlPr>
                      </m:naryPr>
                      <m:sub>
                        <m:r>
                          <m:rPr>
                            <m:brk m:alnAt="23"/>
                          </m:rPr>
                          <a:rPr lang="en-US" sz="8000" b="0" i="1" u="none" strike="noStrike" smtClean="0">
                            <a:solidFill>
                              <a:srgbClr val="374151"/>
                            </a:solidFill>
                            <a:effectLst/>
                            <a:latin typeface="Cambria Math" panose="02040503050406030204" pitchFamily="18" charset="0"/>
                          </a:rPr>
                          <m:t>𝑖</m:t>
                        </m:r>
                        <m:r>
                          <a:rPr lang="en-US" sz="8000" b="0" i="1" u="none" strike="noStrike" smtClean="0">
                            <a:solidFill>
                              <a:srgbClr val="374151"/>
                            </a:solidFill>
                            <a:effectLst/>
                            <a:latin typeface="Cambria Math" panose="02040503050406030204" pitchFamily="18" charset="0"/>
                          </a:rPr>
                          <m:t>=1</m:t>
                        </m:r>
                      </m:sub>
                      <m:sup>
                        <m:r>
                          <a:rPr lang="en-US" sz="8000" b="0" i="1" u="none" strike="noStrike" smtClean="0">
                            <a:solidFill>
                              <a:srgbClr val="374151"/>
                            </a:solidFill>
                            <a:effectLst/>
                            <a:latin typeface="Cambria Math" panose="02040503050406030204" pitchFamily="18" charset="0"/>
                          </a:rPr>
                          <m:t>𝑛</m:t>
                        </m:r>
                      </m:sup>
                      <m:e>
                        <m:r>
                          <m:rPr>
                            <m:nor/>
                          </m:rPr>
                          <a:rPr lang="el-GR" sz="8000" dirty="0">
                            <a:solidFill>
                              <a:srgbClr val="374151"/>
                            </a:solidFill>
                            <a:latin typeface="Avenir Book" panose="02000503020000020003" pitchFamily="2" charset="0"/>
                          </a:rPr>
                          <m:t>|</m:t>
                        </m:r>
                        <m:r>
                          <m:rPr>
                            <m:nor/>
                          </m:rPr>
                          <a:rPr lang="en-US" sz="8000" dirty="0">
                            <a:solidFill>
                              <a:srgbClr val="374151"/>
                            </a:solidFill>
                            <a:latin typeface="Avenir Book" panose="02000503020000020003" pitchFamily="2" charset="0"/>
                          </a:rPr>
                          <m:t>Actual</m:t>
                        </m:r>
                        <m:r>
                          <m:rPr>
                            <m:nor/>
                          </m:rPr>
                          <a:rPr lang="en-US" sz="8000" dirty="0">
                            <a:solidFill>
                              <a:srgbClr val="374151"/>
                            </a:solidFill>
                            <a:latin typeface="Avenir Book" panose="02000503020000020003" pitchFamily="2" charset="0"/>
                          </a:rPr>
                          <m:t> </m:t>
                        </m:r>
                        <m:r>
                          <m:rPr>
                            <m:nor/>
                          </m:rPr>
                          <a:rPr lang="en-US" sz="8000" dirty="0">
                            <a:solidFill>
                              <a:srgbClr val="374151"/>
                            </a:solidFill>
                            <a:latin typeface="Avenir Book" panose="02000503020000020003" pitchFamily="2" charset="0"/>
                          </a:rPr>
                          <m:t>Value</m:t>
                        </m:r>
                        <m:r>
                          <m:rPr>
                            <m:nor/>
                          </m:rPr>
                          <a:rPr lang="en-US" sz="8000" dirty="0">
                            <a:solidFill>
                              <a:srgbClr val="374151"/>
                            </a:solidFill>
                            <a:latin typeface="Avenir Book" panose="02000503020000020003" pitchFamily="2" charset="0"/>
                          </a:rPr>
                          <m:t> − </m:t>
                        </m:r>
                        <m:r>
                          <m:rPr>
                            <m:nor/>
                          </m:rPr>
                          <a:rPr lang="en-US" sz="8000" dirty="0">
                            <a:solidFill>
                              <a:srgbClr val="374151"/>
                            </a:solidFill>
                            <a:latin typeface="Avenir Book" panose="02000503020000020003" pitchFamily="2" charset="0"/>
                          </a:rPr>
                          <m:t>Predicted</m:t>
                        </m:r>
                        <m:r>
                          <m:rPr>
                            <m:nor/>
                          </m:rPr>
                          <a:rPr lang="en-US" sz="8000" dirty="0">
                            <a:solidFill>
                              <a:srgbClr val="374151"/>
                            </a:solidFill>
                            <a:latin typeface="Avenir Book" panose="02000503020000020003" pitchFamily="2" charset="0"/>
                          </a:rPr>
                          <m:t> </m:t>
                        </m:r>
                        <m:r>
                          <m:rPr>
                            <m:nor/>
                          </m:rPr>
                          <a:rPr lang="en-US" sz="8000" dirty="0">
                            <a:solidFill>
                              <a:srgbClr val="374151"/>
                            </a:solidFill>
                            <a:latin typeface="Avenir Book" panose="02000503020000020003" pitchFamily="2" charset="0"/>
                          </a:rPr>
                          <m:t>Value</m:t>
                        </m:r>
                        <m:r>
                          <m:rPr>
                            <m:nor/>
                          </m:rPr>
                          <a:rPr lang="en-US" sz="8000" dirty="0">
                            <a:solidFill>
                              <a:srgbClr val="374151"/>
                            </a:solidFill>
                            <a:latin typeface="Avenir Book" panose="02000503020000020003" pitchFamily="2" charset="0"/>
                          </a:rPr>
                          <m:t>| </m:t>
                        </m:r>
                      </m:e>
                    </m:nary>
                  </m:oMath>
                </a14:m>
                <a:r>
                  <a:rPr lang="en-US" sz="8000" b="0" i="0" u="none" strike="noStrike" dirty="0">
                    <a:solidFill>
                      <a:srgbClr val="374151"/>
                    </a:solidFill>
                    <a:effectLst/>
                    <a:latin typeface="Avenir Book" panose="02000503020000020003" pitchFamily="2" charset="0"/>
                  </a:rPr>
                  <a:t>. </a:t>
                </a:r>
              </a:p>
              <a:p>
                <a:r>
                  <a:rPr lang="en-US" sz="8000" b="0" i="0" u="none" strike="noStrike" dirty="0">
                    <a:solidFill>
                      <a:srgbClr val="374151"/>
                    </a:solidFill>
                    <a:effectLst/>
                    <a:latin typeface="Avenir Book" panose="02000503020000020003" pitchFamily="2" charset="0"/>
                  </a:rPr>
                  <a:t>Where:</a:t>
                </a:r>
              </a:p>
              <a:p>
                <a:pPr marL="457200" lvl="1" indent="0">
                  <a:buNone/>
                </a:pPr>
                <a:r>
                  <a:rPr lang="en-US" sz="8000" b="0" i="0" u="none" strike="noStrike" dirty="0">
                    <a:solidFill>
                      <a:srgbClr val="374151"/>
                    </a:solidFill>
                    <a:effectLst/>
                    <a:latin typeface="Avenir Book" panose="02000503020000020003" pitchFamily="2" charset="0"/>
                  </a:rPr>
                  <a:t>- n is the total number of samples in your dataset.</a:t>
                </a:r>
              </a:p>
              <a:p>
                <a:pPr marL="457200" lvl="1" indent="0">
                  <a:buNone/>
                </a:pPr>
                <a:r>
                  <a:rPr lang="en-US" sz="8000" b="0" i="0" u="none" strike="noStrike" dirty="0">
                    <a:solidFill>
                      <a:srgbClr val="374151"/>
                    </a:solidFill>
                    <a:effectLst/>
                    <a:latin typeface="Avenir Book" panose="02000503020000020003" pitchFamily="2" charset="0"/>
                  </a:rPr>
                  <a:t>- </a:t>
                </a:r>
                <a:r>
                  <a:rPr lang="el-GR" sz="8000" b="0" i="0" u="none" strike="noStrike" dirty="0">
                    <a:solidFill>
                      <a:srgbClr val="374151"/>
                    </a:solidFill>
                    <a:effectLst/>
                    <a:latin typeface="Avenir Book" panose="02000503020000020003" pitchFamily="2" charset="0"/>
                  </a:rPr>
                  <a:t>Σ </a:t>
                </a:r>
                <a:r>
                  <a:rPr lang="en-US" sz="8000" b="0" i="0" u="none" strike="noStrike" dirty="0">
                    <a:solidFill>
                      <a:srgbClr val="374151"/>
                    </a:solidFill>
                    <a:effectLst/>
                    <a:latin typeface="Avenir Book" panose="02000503020000020003" pitchFamily="2" charset="0"/>
                  </a:rPr>
                  <a:t>represents the summation notation, meaning you add up all the absolute errors for all samples.</a:t>
                </a:r>
              </a:p>
              <a:p>
                <a:pPr marL="0" indent="0">
                  <a:buNone/>
                </a:pPr>
                <a:endParaRPr lang="en-US" sz="8000" b="0" i="0" u="none" strike="noStrike" dirty="0">
                  <a:solidFill>
                    <a:srgbClr val="374151"/>
                  </a:solidFill>
                  <a:effectLst/>
                  <a:latin typeface="Avenir Book" panose="02000503020000020003" pitchFamily="2" charset="0"/>
                </a:endParaRPr>
              </a:p>
              <a:p>
                <a:pPr marL="0" indent="0">
                  <a:buNone/>
                </a:pPr>
                <a:r>
                  <a:rPr lang="en-US" sz="8000" b="1" u="sng" dirty="0">
                    <a:solidFill>
                      <a:srgbClr val="374151"/>
                    </a:solidFill>
                    <a:latin typeface="Avenir Book" panose="02000503020000020003" pitchFamily="2" charset="0"/>
                  </a:rPr>
                  <a:t>Steps:</a:t>
                </a:r>
                <a:endParaRPr lang="en-US" sz="8000" b="1" i="0" u="sng" strike="noStrike" dirty="0">
                  <a:solidFill>
                    <a:srgbClr val="374151"/>
                  </a:solidFill>
                  <a:effectLst/>
                  <a:latin typeface="Avenir Book" panose="02000503020000020003" pitchFamily="2" charset="0"/>
                </a:endParaRPr>
              </a:p>
              <a:p>
                <a:pPr algn="l"/>
                <a:r>
                  <a:rPr lang="en-US" sz="8000" dirty="0">
                    <a:solidFill>
                      <a:srgbClr val="374151"/>
                    </a:solidFill>
                    <a:latin typeface="Avenir Book" panose="02000503020000020003" pitchFamily="2" charset="0"/>
                  </a:rPr>
                  <a:t>For</a:t>
                </a:r>
                <a:r>
                  <a:rPr lang="en-US" sz="8000" b="0" i="0" u="none" strike="noStrike" dirty="0">
                    <a:solidFill>
                      <a:srgbClr val="374151"/>
                    </a:solidFill>
                    <a:effectLst/>
                    <a:latin typeface="Avenir Book" panose="02000503020000020003" pitchFamily="2" charset="0"/>
                  </a:rPr>
                  <a:t> each sample, calculate the absolute difference between the predicted value and the actual value. This gives you a list of absolute errors.</a:t>
                </a:r>
              </a:p>
              <a:p>
                <a:pPr algn="l"/>
                <a:r>
                  <a:rPr lang="en-US" sz="8000" dirty="0">
                    <a:solidFill>
                      <a:srgbClr val="374151"/>
                    </a:solidFill>
                    <a:latin typeface="Avenir Book" panose="02000503020000020003" pitchFamily="2" charset="0"/>
                  </a:rPr>
                  <a:t>Add those numbers and take the average </a:t>
                </a:r>
                <a:endParaRPr lang="en-US" sz="8000" b="0" i="0" u="none" strike="noStrike" dirty="0">
                  <a:solidFill>
                    <a:srgbClr val="374151"/>
                  </a:solidFill>
                  <a:effectLst/>
                  <a:latin typeface="Avenir Book" panose="02000503020000020003" pitchFamily="2" charset="0"/>
                </a:endParaRPr>
              </a:p>
              <a:p>
                <a:pPr algn="l"/>
                <a:endParaRPr lang="en-US" sz="8000" b="0" i="0" u="none" strike="noStrike" dirty="0">
                  <a:solidFill>
                    <a:srgbClr val="374151"/>
                  </a:solidFill>
                  <a:effectLst/>
                  <a:latin typeface="Avenir Book" panose="02000503020000020003" pitchFamily="2" charset="0"/>
                </a:endParaRPr>
              </a:p>
              <a:p>
                <a:pPr marL="0" indent="0">
                  <a:buNone/>
                </a:pPr>
                <a:br>
                  <a:rPr lang="en-US" dirty="0"/>
                </a:br>
                <a:endParaRPr lang="en-US" dirty="0"/>
              </a:p>
            </p:txBody>
          </p:sp>
        </mc:Choice>
        <mc:Fallback xmlns="">
          <p:sp>
            <p:nvSpPr>
              <p:cNvPr id="3" name="Content Placeholder 2">
                <a:extLst>
                  <a:ext uri="{FF2B5EF4-FFF2-40B4-BE49-F238E27FC236}">
                    <a16:creationId xmlns:a16="http://schemas.microsoft.com/office/drawing/2014/main" id="{8F928FE0-D162-77D5-7D90-4AB479335C9F}"/>
                  </a:ext>
                </a:extLst>
              </p:cNvPr>
              <p:cNvSpPr>
                <a:spLocks noGrp="1" noRot="1" noChangeAspect="1" noMove="1" noResize="1" noEditPoints="1" noAdjustHandles="1" noChangeArrowheads="1" noChangeShapeType="1" noTextEdit="1"/>
              </p:cNvSpPr>
              <p:nvPr>
                <p:ph idx="1"/>
              </p:nvPr>
            </p:nvSpPr>
            <p:spPr>
              <a:xfrm>
                <a:off x="395286" y="1718470"/>
                <a:ext cx="6677025" cy="4818062"/>
              </a:xfrm>
              <a:blipFill>
                <a:blip r:embed="rId2"/>
                <a:stretch>
                  <a:fillRect l="-1141" t="-2105" r="-1141"/>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32ACE404-D101-B08B-73D6-CB8C3BFA9187}"/>
              </a:ext>
            </a:extLst>
          </p:cNvPr>
          <p:cNvGraphicFramePr>
            <a:graphicFrameLocks noGrp="1"/>
          </p:cNvGraphicFramePr>
          <p:nvPr>
            <p:extLst>
              <p:ext uri="{D42A27DB-BD31-4B8C-83A1-F6EECF244321}">
                <p14:modId xmlns:p14="http://schemas.microsoft.com/office/powerpoint/2010/main" val="568850530"/>
              </p:ext>
            </p:extLst>
          </p:nvPr>
        </p:nvGraphicFramePr>
        <p:xfrm>
          <a:off x="7343776" y="1275556"/>
          <a:ext cx="4081461" cy="4074160"/>
        </p:xfrm>
        <a:graphic>
          <a:graphicData uri="http://schemas.openxmlformats.org/drawingml/2006/table">
            <a:tbl>
              <a:tblPr firstRow="1" bandRow="1">
                <a:tableStyleId>{5C22544A-7EE6-4342-B048-85BDC9FD1C3A}</a:tableStyleId>
              </a:tblPr>
              <a:tblGrid>
                <a:gridCol w="1360487">
                  <a:extLst>
                    <a:ext uri="{9D8B030D-6E8A-4147-A177-3AD203B41FA5}">
                      <a16:colId xmlns:a16="http://schemas.microsoft.com/office/drawing/2014/main" val="783897740"/>
                    </a:ext>
                  </a:extLst>
                </a:gridCol>
                <a:gridCol w="1353635">
                  <a:extLst>
                    <a:ext uri="{9D8B030D-6E8A-4147-A177-3AD203B41FA5}">
                      <a16:colId xmlns:a16="http://schemas.microsoft.com/office/drawing/2014/main" val="265063783"/>
                    </a:ext>
                  </a:extLst>
                </a:gridCol>
                <a:gridCol w="1367339">
                  <a:extLst>
                    <a:ext uri="{9D8B030D-6E8A-4147-A177-3AD203B41FA5}">
                      <a16:colId xmlns:a16="http://schemas.microsoft.com/office/drawing/2014/main" val="3288606681"/>
                    </a:ext>
                  </a:extLst>
                </a:gridCol>
              </a:tblGrid>
              <a:tr h="335121">
                <a:tc>
                  <a:txBody>
                    <a:bodyPr/>
                    <a:lstStyle/>
                    <a:p>
                      <a:pPr algn="ctr"/>
                      <a:r>
                        <a:rPr lang="en-US" dirty="0"/>
                        <a:t>Sample</a:t>
                      </a:r>
                    </a:p>
                  </a:txBody>
                  <a:tcPr/>
                </a:tc>
                <a:tc>
                  <a:txBody>
                    <a:bodyPr/>
                    <a:lstStyle/>
                    <a:p>
                      <a:pPr algn="ctr"/>
                      <a:r>
                        <a:rPr lang="en-US" dirty="0"/>
                        <a:t>Actual value</a:t>
                      </a:r>
                    </a:p>
                  </a:txBody>
                  <a:tcPr/>
                </a:tc>
                <a:tc>
                  <a:txBody>
                    <a:bodyPr/>
                    <a:lstStyle/>
                    <a:p>
                      <a:pPr algn="ctr"/>
                      <a:r>
                        <a:rPr lang="en-US" dirty="0"/>
                        <a:t>Prediction </a:t>
                      </a:r>
                    </a:p>
                  </a:txBody>
                  <a:tcPr/>
                </a:tc>
                <a:extLst>
                  <a:ext uri="{0D108BD9-81ED-4DB2-BD59-A6C34878D82A}">
                    <a16:rowId xmlns:a16="http://schemas.microsoft.com/office/drawing/2014/main" val="972020217"/>
                  </a:ext>
                </a:extLst>
              </a:tr>
              <a:tr h="370840">
                <a:tc>
                  <a:txBody>
                    <a:bodyPr/>
                    <a:lstStyle/>
                    <a:p>
                      <a:pPr algn="ctr"/>
                      <a:r>
                        <a:rPr lang="en-US" dirty="0">
                          <a:solidFill>
                            <a:srgbClr val="7030A0"/>
                          </a:solidFill>
                        </a:rPr>
                        <a:t>1</a:t>
                      </a:r>
                    </a:p>
                  </a:txBody>
                  <a:tcPr/>
                </a:tc>
                <a:tc>
                  <a:txBody>
                    <a:bodyPr/>
                    <a:lstStyle/>
                    <a:p>
                      <a:pPr algn="ctr"/>
                      <a:r>
                        <a:rPr lang="en-US" dirty="0"/>
                        <a:t>5</a:t>
                      </a:r>
                    </a:p>
                  </a:txBody>
                  <a:tcPr/>
                </a:tc>
                <a:tc>
                  <a:txBody>
                    <a:bodyPr/>
                    <a:lstStyle/>
                    <a:p>
                      <a:pPr algn="ctr"/>
                      <a:r>
                        <a:rPr lang="en-US" dirty="0"/>
                        <a:t>3</a:t>
                      </a:r>
                    </a:p>
                  </a:txBody>
                  <a:tcPr/>
                </a:tc>
                <a:extLst>
                  <a:ext uri="{0D108BD9-81ED-4DB2-BD59-A6C34878D82A}">
                    <a16:rowId xmlns:a16="http://schemas.microsoft.com/office/drawing/2014/main" val="3499838828"/>
                  </a:ext>
                </a:extLst>
              </a:tr>
              <a:tr h="370840">
                <a:tc>
                  <a:txBody>
                    <a:bodyPr/>
                    <a:lstStyle/>
                    <a:p>
                      <a:pPr algn="ctr"/>
                      <a:r>
                        <a:rPr lang="en-US" dirty="0">
                          <a:solidFill>
                            <a:srgbClr val="7030A0"/>
                          </a:solidFill>
                        </a:rPr>
                        <a:t>2</a:t>
                      </a:r>
                    </a:p>
                  </a:txBody>
                  <a:tcPr/>
                </a:tc>
                <a:tc>
                  <a:txBody>
                    <a:bodyPr/>
                    <a:lstStyle/>
                    <a:p>
                      <a:pPr algn="ctr"/>
                      <a:r>
                        <a:rPr lang="en-US" dirty="0"/>
                        <a:t>4</a:t>
                      </a:r>
                    </a:p>
                  </a:txBody>
                  <a:tcPr/>
                </a:tc>
                <a:tc>
                  <a:txBody>
                    <a:bodyPr/>
                    <a:lstStyle/>
                    <a:p>
                      <a:pPr algn="ctr"/>
                      <a:r>
                        <a:rPr lang="en-US" dirty="0"/>
                        <a:t>6</a:t>
                      </a:r>
                    </a:p>
                  </a:txBody>
                  <a:tcPr/>
                </a:tc>
                <a:extLst>
                  <a:ext uri="{0D108BD9-81ED-4DB2-BD59-A6C34878D82A}">
                    <a16:rowId xmlns:a16="http://schemas.microsoft.com/office/drawing/2014/main" val="1576461547"/>
                  </a:ext>
                </a:extLst>
              </a:tr>
              <a:tr h="370840">
                <a:tc>
                  <a:txBody>
                    <a:bodyPr/>
                    <a:lstStyle/>
                    <a:p>
                      <a:pPr algn="ctr"/>
                      <a:r>
                        <a:rPr lang="en-US" dirty="0">
                          <a:solidFill>
                            <a:srgbClr val="7030A0"/>
                          </a:solidFill>
                        </a:rPr>
                        <a:t>3</a:t>
                      </a:r>
                    </a:p>
                  </a:txBody>
                  <a:tcPr/>
                </a:tc>
                <a:tc>
                  <a:txBody>
                    <a:bodyPr/>
                    <a:lstStyle/>
                    <a:p>
                      <a:pPr algn="ctr"/>
                      <a:r>
                        <a:rPr lang="en-US" dirty="0"/>
                        <a:t>3</a:t>
                      </a:r>
                    </a:p>
                  </a:txBody>
                  <a:tcPr/>
                </a:tc>
                <a:tc>
                  <a:txBody>
                    <a:bodyPr/>
                    <a:lstStyle/>
                    <a:p>
                      <a:pPr algn="ctr"/>
                      <a:r>
                        <a:rPr lang="en-US" dirty="0"/>
                        <a:t>9</a:t>
                      </a:r>
                    </a:p>
                  </a:txBody>
                  <a:tcPr/>
                </a:tc>
                <a:extLst>
                  <a:ext uri="{0D108BD9-81ED-4DB2-BD59-A6C34878D82A}">
                    <a16:rowId xmlns:a16="http://schemas.microsoft.com/office/drawing/2014/main" val="3234127484"/>
                  </a:ext>
                </a:extLst>
              </a:tr>
              <a:tr h="370840">
                <a:tc>
                  <a:txBody>
                    <a:bodyPr/>
                    <a:lstStyle/>
                    <a:p>
                      <a:pPr algn="ctr"/>
                      <a:r>
                        <a:rPr lang="en-US" dirty="0">
                          <a:solidFill>
                            <a:srgbClr val="7030A0"/>
                          </a:solidFill>
                        </a:rPr>
                        <a:t>4</a:t>
                      </a:r>
                    </a:p>
                  </a:txBody>
                  <a:tcPr/>
                </a:tc>
                <a:tc>
                  <a:txBody>
                    <a:bodyPr/>
                    <a:lstStyle/>
                    <a:p>
                      <a:pPr algn="ctr"/>
                      <a:r>
                        <a:rPr lang="en-US" dirty="0"/>
                        <a:t>2</a:t>
                      </a:r>
                    </a:p>
                  </a:txBody>
                  <a:tcPr/>
                </a:tc>
                <a:tc>
                  <a:txBody>
                    <a:bodyPr/>
                    <a:lstStyle/>
                    <a:p>
                      <a:pPr algn="ctr"/>
                      <a:r>
                        <a:rPr lang="en-US" dirty="0"/>
                        <a:t>0</a:t>
                      </a:r>
                    </a:p>
                  </a:txBody>
                  <a:tcPr/>
                </a:tc>
                <a:extLst>
                  <a:ext uri="{0D108BD9-81ED-4DB2-BD59-A6C34878D82A}">
                    <a16:rowId xmlns:a16="http://schemas.microsoft.com/office/drawing/2014/main" val="1437471335"/>
                  </a:ext>
                </a:extLst>
              </a:tr>
              <a:tr h="370840">
                <a:tc>
                  <a:txBody>
                    <a:bodyPr/>
                    <a:lstStyle/>
                    <a:p>
                      <a:pPr algn="ctr"/>
                      <a:r>
                        <a:rPr lang="en-US" dirty="0">
                          <a:solidFill>
                            <a:srgbClr val="7030A0"/>
                          </a:solidFill>
                        </a:rPr>
                        <a:t>5</a:t>
                      </a:r>
                    </a:p>
                  </a:txBody>
                  <a:tcPr/>
                </a:tc>
                <a:tc>
                  <a:txBody>
                    <a:bodyPr/>
                    <a:lstStyle/>
                    <a:p>
                      <a:pPr algn="ctr"/>
                      <a:r>
                        <a:rPr lang="en-US" dirty="0"/>
                        <a:t>7</a:t>
                      </a:r>
                    </a:p>
                  </a:txBody>
                  <a:tcPr/>
                </a:tc>
                <a:tc>
                  <a:txBody>
                    <a:bodyPr/>
                    <a:lstStyle/>
                    <a:p>
                      <a:pPr algn="ctr"/>
                      <a:r>
                        <a:rPr lang="en-US" dirty="0"/>
                        <a:t>-5</a:t>
                      </a:r>
                    </a:p>
                  </a:txBody>
                  <a:tcPr/>
                </a:tc>
                <a:extLst>
                  <a:ext uri="{0D108BD9-81ED-4DB2-BD59-A6C34878D82A}">
                    <a16:rowId xmlns:a16="http://schemas.microsoft.com/office/drawing/2014/main" val="1532442542"/>
                  </a:ext>
                </a:extLst>
              </a:tr>
              <a:tr h="370840">
                <a:tc>
                  <a:txBody>
                    <a:bodyPr/>
                    <a:lstStyle/>
                    <a:p>
                      <a:pPr algn="ctr"/>
                      <a:r>
                        <a:rPr lang="en-US" dirty="0">
                          <a:solidFill>
                            <a:srgbClr val="7030A0"/>
                          </a:solidFill>
                        </a:rPr>
                        <a:t>6</a:t>
                      </a:r>
                    </a:p>
                  </a:txBody>
                  <a:tcPr/>
                </a:tc>
                <a:tc>
                  <a:txBody>
                    <a:bodyPr/>
                    <a:lstStyle/>
                    <a:p>
                      <a:pPr algn="ctr"/>
                      <a:r>
                        <a:rPr lang="en-US" dirty="0"/>
                        <a:t>2</a:t>
                      </a:r>
                    </a:p>
                  </a:txBody>
                  <a:tcPr/>
                </a:tc>
                <a:tc>
                  <a:txBody>
                    <a:bodyPr/>
                    <a:lstStyle/>
                    <a:p>
                      <a:pPr algn="ctr"/>
                      <a:r>
                        <a:rPr lang="en-US" dirty="0"/>
                        <a:t>-1</a:t>
                      </a:r>
                    </a:p>
                  </a:txBody>
                  <a:tcPr/>
                </a:tc>
                <a:extLst>
                  <a:ext uri="{0D108BD9-81ED-4DB2-BD59-A6C34878D82A}">
                    <a16:rowId xmlns:a16="http://schemas.microsoft.com/office/drawing/2014/main" val="3031000129"/>
                  </a:ext>
                </a:extLst>
              </a:tr>
              <a:tr h="370840">
                <a:tc>
                  <a:txBody>
                    <a:bodyPr/>
                    <a:lstStyle/>
                    <a:p>
                      <a:pPr algn="ctr"/>
                      <a:r>
                        <a:rPr lang="en-US" dirty="0">
                          <a:solidFill>
                            <a:srgbClr val="7030A0"/>
                          </a:solidFill>
                        </a:rPr>
                        <a:t>7</a:t>
                      </a:r>
                    </a:p>
                  </a:txBody>
                  <a:tcPr/>
                </a:tc>
                <a:tc>
                  <a:txBody>
                    <a:bodyPr/>
                    <a:lstStyle/>
                    <a:p>
                      <a:pPr algn="ctr"/>
                      <a:r>
                        <a:rPr lang="en-US" dirty="0"/>
                        <a:t>4</a:t>
                      </a:r>
                    </a:p>
                  </a:txBody>
                  <a:tcPr/>
                </a:tc>
                <a:tc>
                  <a:txBody>
                    <a:bodyPr/>
                    <a:lstStyle/>
                    <a:p>
                      <a:pPr algn="ctr"/>
                      <a:r>
                        <a:rPr lang="en-US" dirty="0"/>
                        <a:t>0</a:t>
                      </a:r>
                    </a:p>
                  </a:txBody>
                  <a:tcPr/>
                </a:tc>
                <a:extLst>
                  <a:ext uri="{0D108BD9-81ED-4DB2-BD59-A6C34878D82A}">
                    <a16:rowId xmlns:a16="http://schemas.microsoft.com/office/drawing/2014/main" val="2376365479"/>
                  </a:ext>
                </a:extLst>
              </a:tr>
              <a:tr h="370840">
                <a:tc>
                  <a:txBody>
                    <a:bodyPr/>
                    <a:lstStyle/>
                    <a:p>
                      <a:pPr algn="ctr"/>
                      <a:r>
                        <a:rPr lang="en-US" dirty="0">
                          <a:solidFill>
                            <a:srgbClr val="7030A0"/>
                          </a:solidFill>
                        </a:rPr>
                        <a:t>8</a:t>
                      </a:r>
                    </a:p>
                  </a:txBody>
                  <a:tcPr/>
                </a:tc>
                <a:tc>
                  <a:txBody>
                    <a:bodyPr/>
                    <a:lstStyle/>
                    <a:p>
                      <a:pPr algn="ctr"/>
                      <a:r>
                        <a:rPr lang="en-US" dirty="0"/>
                        <a:t>-3</a:t>
                      </a:r>
                    </a:p>
                  </a:txBody>
                  <a:tcPr/>
                </a:tc>
                <a:tc>
                  <a:txBody>
                    <a:bodyPr/>
                    <a:lstStyle/>
                    <a:p>
                      <a:pPr algn="ctr"/>
                      <a:r>
                        <a:rPr lang="en-US" dirty="0"/>
                        <a:t>-1</a:t>
                      </a:r>
                    </a:p>
                  </a:txBody>
                  <a:tcPr/>
                </a:tc>
                <a:extLst>
                  <a:ext uri="{0D108BD9-81ED-4DB2-BD59-A6C34878D82A}">
                    <a16:rowId xmlns:a16="http://schemas.microsoft.com/office/drawing/2014/main" val="3865825176"/>
                  </a:ext>
                </a:extLst>
              </a:tr>
              <a:tr h="370840">
                <a:tc>
                  <a:txBody>
                    <a:bodyPr/>
                    <a:lstStyle/>
                    <a:p>
                      <a:pPr algn="ctr"/>
                      <a:r>
                        <a:rPr lang="en-US" dirty="0">
                          <a:solidFill>
                            <a:srgbClr val="7030A0"/>
                          </a:solidFill>
                        </a:rPr>
                        <a:t>9</a:t>
                      </a:r>
                    </a:p>
                  </a:txBody>
                  <a:tcPr/>
                </a:tc>
                <a:tc>
                  <a:txBody>
                    <a:bodyPr/>
                    <a:lstStyle/>
                    <a:p>
                      <a:pPr algn="ctr"/>
                      <a:r>
                        <a:rPr lang="en-US" dirty="0"/>
                        <a:t>3</a:t>
                      </a:r>
                    </a:p>
                  </a:txBody>
                  <a:tcPr/>
                </a:tc>
                <a:tc>
                  <a:txBody>
                    <a:bodyPr/>
                    <a:lstStyle/>
                    <a:p>
                      <a:pPr algn="ctr"/>
                      <a:r>
                        <a:rPr lang="en-US" dirty="0"/>
                        <a:t>3</a:t>
                      </a:r>
                    </a:p>
                  </a:txBody>
                  <a:tcPr/>
                </a:tc>
                <a:extLst>
                  <a:ext uri="{0D108BD9-81ED-4DB2-BD59-A6C34878D82A}">
                    <a16:rowId xmlns:a16="http://schemas.microsoft.com/office/drawing/2014/main" val="2435167261"/>
                  </a:ext>
                </a:extLst>
              </a:tr>
              <a:tr h="370840">
                <a:tc>
                  <a:txBody>
                    <a:bodyPr/>
                    <a:lstStyle/>
                    <a:p>
                      <a:pPr algn="ctr"/>
                      <a:r>
                        <a:rPr lang="en-US" dirty="0">
                          <a:solidFill>
                            <a:srgbClr val="7030A0"/>
                          </a:solidFill>
                        </a:rPr>
                        <a:t>10</a:t>
                      </a:r>
                    </a:p>
                  </a:txBody>
                  <a:tcPr/>
                </a:tc>
                <a:tc>
                  <a:txBody>
                    <a:bodyPr/>
                    <a:lstStyle/>
                    <a:p>
                      <a:pPr algn="ctr"/>
                      <a:r>
                        <a:rPr lang="en-US" dirty="0"/>
                        <a:t>4</a:t>
                      </a:r>
                    </a:p>
                  </a:txBody>
                  <a:tcPr/>
                </a:tc>
                <a:tc>
                  <a:txBody>
                    <a:bodyPr/>
                    <a:lstStyle/>
                    <a:p>
                      <a:pPr algn="ctr"/>
                      <a:r>
                        <a:rPr lang="en-US" dirty="0"/>
                        <a:t>6</a:t>
                      </a:r>
                    </a:p>
                  </a:txBody>
                  <a:tcPr/>
                </a:tc>
                <a:extLst>
                  <a:ext uri="{0D108BD9-81ED-4DB2-BD59-A6C34878D82A}">
                    <a16:rowId xmlns:a16="http://schemas.microsoft.com/office/drawing/2014/main" val="3611163355"/>
                  </a:ext>
                </a:extLst>
              </a:tr>
            </a:tbl>
          </a:graphicData>
        </a:graphic>
      </p:graphicFrame>
    </p:spTree>
    <p:extLst>
      <p:ext uri="{BB962C8B-B14F-4D97-AF65-F5344CB8AC3E}">
        <p14:creationId xmlns:p14="http://schemas.microsoft.com/office/powerpoint/2010/main" val="2765146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86B247-E074-B972-20B9-543F6B8A48DF}"/>
                  </a:ext>
                </a:extLst>
              </p:cNvPr>
              <p:cNvSpPr>
                <a:spLocks noGrp="1"/>
              </p:cNvSpPr>
              <p:nvPr>
                <p:ph idx="1"/>
              </p:nvPr>
            </p:nvSpPr>
            <p:spPr>
              <a:xfrm>
                <a:off x="285750" y="1425575"/>
                <a:ext cx="6843713" cy="2889250"/>
              </a:xfrm>
            </p:spPr>
            <p:txBody>
              <a:bodyPr>
                <a:normAutofit lnSpcReduction="10000"/>
              </a:bodyPr>
              <a:lstStyle/>
              <a:p>
                <a:pPr marL="0" indent="0">
                  <a:buNone/>
                </a:pPr>
                <a:r>
                  <a:rPr lang="en-US" b="1" i="0" u="none" strike="noStrike" dirty="0">
                    <a:solidFill>
                      <a:srgbClr val="374151"/>
                    </a:solidFill>
                    <a:effectLst/>
                    <a:latin typeface="Söhne"/>
                  </a:rPr>
                  <a:t>Mean Squared Error (MSE)</a:t>
                </a:r>
                <a:r>
                  <a:rPr lang="en-US" b="0" i="0" u="none" strike="noStrike" dirty="0">
                    <a:solidFill>
                      <a:srgbClr val="374151"/>
                    </a:solidFill>
                    <a:effectLst/>
                    <a:latin typeface="Söhne"/>
                  </a:rPr>
                  <a:t>: Measures the average squared difference between predicted and actual values.</a:t>
                </a:r>
              </a:p>
              <a:p>
                <a:pPr marL="0" indent="0">
                  <a:buNone/>
                </a:pPr>
                <a:endParaRPr lang="en-US" dirty="0">
                  <a:solidFill>
                    <a:srgbClr val="374151"/>
                  </a:solidFill>
                  <a:latin typeface="Söhne"/>
                </a:endParaRPr>
              </a:p>
              <a:p>
                <a:pPr marL="0" indent="0">
                  <a:buNone/>
                </a:pPr>
                <a:endParaRPr lang="en-US" b="0" i="0" u="none" strike="noStrike" dirty="0">
                  <a:solidFill>
                    <a:srgbClr val="374151"/>
                  </a:solidFill>
                  <a:effectLst/>
                  <a:latin typeface="Söhne"/>
                </a:endParaRPr>
              </a:p>
              <a:p>
                <a:pPr marL="0" indent="0">
                  <a:buNone/>
                </a:pPr>
                <a14:m>
                  <m:oMath xmlns:m="http://schemas.openxmlformats.org/officeDocument/2006/math">
                    <m:r>
                      <a:rPr lang="en-US" b="0" i="1" u="none" strike="noStrike" smtClean="0">
                        <a:solidFill>
                          <a:srgbClr val="374151"/>
                        </a:solidFill>
                        <a:effectLst/>
                        <a:latin typeface="Cambria Math" panose="02040503050406030204" pitchFamily="18" charset="0"/>
                      </a:rPr>
                      <m:t>𝑀𝑆𝐸</m:t>
                    </m:r>
                    <m:r>
                      <a:rPr lang="en-US" b="0" i="1" u="none" strike="noStrike" smtClean="0">
                        <a:solidFill>
                          <a:srgbClr val="374151"/>
                        </a:solidFill>
                        <a:effectLst/>
                        <a:latin typeface="Cambria Math" panose="02040503050406030204" pitchFamily="18" charset="0"/>
                      </a:rPr>
                      <m:t>= </m:t>
                    </m:r>
                    <m:f>
                      <m:fPr>
                        <m:ctrlPr>
                          <a:rPr lang="en-US" b="0" i="1" u="none" strike="noStrike" smtClean="0">
                            <a:solidFill>
                              <a:srgbClr val="374151"/>
                            </a:solidFill>
                            <a:effectLst/>
                            <a:latin typeface="Cambria Math" panose="02040503050406030204" pitchFamily="18" charset="0"/>
                          </a:rPr>
                        </m:ctrlPr>
                      </m:fPr>
                      <m:num>
                        <m:r>
                          <a:rPr lang="en-US" b="0" i="1" u="none" strike="noStrike" smtClean="0">
                            <a:solidFill>
                              <a:srgbClr val="374151"/>
                            </a:solidFill>
                            <a:effectLst/>
                            <a:latin typeface="Cambria Math" panose="02040503050406030204" pitchFamily="18" charset="0"/>
                          </a:rPr>
                          <m:t>1</m:t>
                        </m:r>
                      </m:num>
                      <m:den>
                        <m:r>
                          <a:rPr lang="en-US" b="0" i="1" u="none" strike="noStrike" smtClean="0">
                            <a:solidFill>
                              <a:srgbClr val="374151"/>
                            </a:solidFill>
                            <a:effectLst/>
                            <a:latin typeface="Cambria Math" panose="02040503050406030204" pitchFamily="18" charset="0"/>
                          </a:rPr>
                          <m:t>𝑛</m:t>
                        </m:r>
                      </m:den>
                    </m:f>
                    <m:r>
                      <a:rPr lang="en-US" b="0" i="1" u="none" strike="noStrike" smtClean="0">
                        <a:solidFill>
                          <a:srgbClr val="374151"/>
                        </a:solidFill>
                        <a:effectLst/>
                        <a:latin typeface="Cambria Math" panose="02040503050406030204" pitchFamily="18" charset="0"/>
                      </a:rPr>
                      <m:t>  </m:t>
                    </m:r>
                    <m:r>
                      <a:rPr lang="en-US" b="0" i="1" u="none" strike="noStrike" smtClean="0">
                        <a:solidFill>
                          <a:srgbClr val="374151"/>
                        </a:solidFill>
                        <a:effectLst/>
                        <a:latin typeface="Cambria Math" panose="02040503050406030204" pitchFamily="18" charset="0"/>
                        <a:ea typeface="Cambria Math" panose="02040503050406030204" pitchFamily="18" charset="0"/>
                      </a:rPr>
                      <m:t>×</m:t>
                    </m:r>
                  </m:oMath>
                </a14:m>
                <a:r>
                  <a:rPr lang="en-US" b="0" i="0" u="none" strike="noStrike" dirty="0">
                    <a:solidFill>
                      <a:srgbClr val="374151"/>
                    </a:solidFill>
                    <a:effectLst/>
                    <a:latin typeface="Söhne"/>
                  </a:rPr>
                  <a:t> </a:t>
                </a:r>
                <a14:m>
                  <m:oMath xmlns:m="http://schemas.openxmlformats.org/officeDocument/2006/math">
                    <m:nary>
                      <m:naryPr>
                        <m:chr m:val="∑"/>
                        <m:ctrlPr>
                          <a:rPr lang="en-US" b="0" i="1" u="none" strike="noStrike" dirty="0" smtClean="0">
                            <a:solidFill>
                              <a:srgbClr val="374151"/>
                            </a:solidFill>
                            <a:effectLst/>
                            <a:latin typeface="Cambria Math" panose="02040503050406030204" pitchFamily="18" charset="0"/>
                          </a:rPr>
                        </m:ctrlPr>
                      </m:naryPr>
                      <m:sub>
                        <m:r>
                          <m:rPr>
                            <m:brk m:alnAt="23"/>
                          </m:rPr>
                          <a:rPr lang="en-US" b="0" i="1" u="none" strike="noStrike" dirty="0" smtClean="0">
                            <a:solidFill>
                              <a:srgbClr val="374151"/>
                            </a:solidFill>
                            <a:effectLst/>
                            <a:latin typeface="Cambria Math" panose="02040503050406030204" pitchFamily="18" charset="0"/>
                          </a:rPr>
                          <m:t>𝑖</m:t>
                        </m:r>
                        <m:r>
                          <a:rPr lang="en-US" b="0" i="1" u="none" strike="noStrike" dirty="0" smtClean="0">
                            <a:solidFill>
                              <a:srgbClr val="374151"/>
                            </a:solidFill>
                            <a:effectLst/>
                            <a:latin typeface="Cambria Math" panose="02040503050406030204" pitchFamily="18" charset="0"/>
                          </a:rPr>
                          <m:t>=1</m:t>
                        </m:r>
                      </m:sub>
                      <m:sup>
                        <m:r>
                          <a:rPr lang="en-US" b="0" i="1" u="none" strike="noStrike" dirty="0" smtClean="0">
                            <a:solidFill>
                              <a:srgbClr val="374151"/>
                            </a:solidFill>
                            <a:effectLst/>
                            <a:latin typeface="Cambria Math" panose="02040503050406030204" pitchFamily="18" charset="0"/>
                          </a:rPr>
                          <m:t>𝑛</m:t>
                        </m:r>
                      </m:sup>
                      <m:e>
                        <m:sSup>
                          <m:sSupPr>
                            <m:ctrlPr>
                              <a:rPr lang="en-US" b="0" i="1" u="none" strike="noStrike" dirty="0" smtClean="0">
                                <a:solidFill>
                                  <a:srgbClr val="374151"/>
                                </a:solidFill>
                                <a:effectLst/>
                                <a:latin typeface="Cambria Math" panose="02040503050406030204" pitchFamily="18" charset="0"/>
                              </a:rPr>
                            </m:ctrlPr>
                          </m:sSupPr>
                          <m:e>
                            <m:d>
                              <m:dPr>
                                <m:ctrlPr>
                                  <a:rPr lang="en-US" i="1" dirty="0">
                                    <a:solidFill>
                                      <a:srgbClr val="374151"/>
                                    </a:solidFill>
                                    <a:latin typeface="Cambria Math" panose="02040503050406030204" pitchFamily="18" charset="0"/>
                                  </a:rPr>
                                </m:ctrlPr>
                              </m:dPr>
                              <m:e>
                                <m:r>
                                  <a:rPr lang="en-US" i="1" dirty="0">
                                    <a:solidFill>
                                      <a:srgbClr val="374151"/>
                                    </a:solidFill>
                                    <a:latin typeface="Cambria Math" panose="02040503050406030204" pitchFamily="18" charset="0"/>
                                  </a:rPr>
                                  <m:t>𝑎𝑐𝑡𝑢𝑎𝑙</m:t>
                                </m:r>
                                <m:r>
                                  <a:rPr lang="en-US" i="1" dirty="0">
                                    <a:solidFill>
                                      <a:srgbClr val="374151"/>
                                    </a:solidFill>
                                    <a:latin typeface="Cambria Math" panose="02040503050406030204" pitchFamily="18" charset="0"/>
                                  </a:rPr>
                                  <m:t> −</m:t>
                                </m:r>
                                <m:r>
                                  <a:rPr lang="en-US" i="1" dirty="0">
                                    <a:solidFill>
                                      <a:srgbClr val="374151"/>
                                    </a:solidFill>
                                    <a:latin typeface="Cambria Math" panose="02040503050406030204" pitchFamily="18" charset="0"/>
                                  </a:rPr>
                                  <m:t>𝑝𝑟𝑒𝑑𝑖𝑐𝑡𝑖𝑜𝑛</m:t>
                                </m:r>
                              </m:e>
                            </m:d>
                          </m:e>
                          <m:sup>
                            <m:r>
                              <a:rPr lang="en-US" b="0" i="1" u="none" strike="noStrike" dirty="0" smtClean="0">
                                <a:solidFill>
                                  <a:srgbClr val="374151"/>
                                </a:solidFill>
                                <a:effectLst/>
                                <a:latin typeface="Cambria Math" panose="02040503050406030204" pitchFamily="18" charset="0"/>
                              </a:rPr>
                              <m:t>2</m:t>
                            </m:r>
                          </m:sup>
                        </m:sSup>
                      </m:e>
                    </m:nary>
                  </m:oMath>
                </a14:m>
                <a:endParaRPr lang="en-US" b="0" i="0" u="none" strike="noStrike" dirty="0">
                  <a:solidFill>
                    <a:srgbClr val="374151"/>
                  </a:solidFill>
                  <a:effectLst/>
                  <a:latin typeface="Söhne"/>
                </a:endParaRPr>
              </a:p>
              <a:p>
                <a:endParaRPr lang="en-US" dirty="0"/>
              </a:p>
            </p:txBody>
          </p:sp>
        </mc:Choice>
        <mc:Fallback xmlns="">
          <p:sp>
            <p:nvSpPr>
              <p:cNvPr id="3" name="Content Placeholder 2">
                <a:extLst>
                  <a:ext uri="{FF2B5EF4-FFF2-40B4-BE49-F238E27FC236}">
                    <a16:creationId xmlns:a16="http://schemas.microsoft.com/office/drawing/2014/main" id="{B586B247-E074-B972-20B9-543F6B8A48DF}"/>
                  </a:ext>
                </a:extLst>
              </p:cNvPr>
              <p:cNvSpPr>
                <a:spLocks noGrp="1" noRot="1" noChangeAspect="1" noMove="1" noResize="1" noEditPoints="1" noAdjustHandles="1" noChangeArrowheads="1" noChangeShapeType="1" noTextEdit="1"/>
              </p:cNvSpPr>
              <p:nvPr>
                <p:ph idx="1"/>
              </p:nvPr>
            </p:nvSpPr>
            <p:spPr>
              <a:xfrm>
                <a:off x="285750" y="1425575"/>
                <a:ext cx="6843713" cy="2889250"/>
              </a:xfrm>
              <a:blipFill>
                <a:blip r:embed="rId2"/>
                <a:stretch>
                  <a:fillRect l="-1852" t="-4825" b="-25877"/>
                </a:stretch>
              </a:blipFill>
            </p:spPr>
            <p:txBody>
              <a:bodyPr/>
              <a:lstStyle/>
              <a:p>
                <a:r>
                  <a:rPr lang="en-US">
                    <a:noFill/>
                  </a:rPr>
                  <a:t> </a:t>
                </a:r>
              </a:p>
            </p:txBody>
          </p:sp>
        </mc:Fallback>
      </mc:AlternateContent>
      <p:graphicFrame>
        <p:nvGraphicFramePr>
          <p:cNvPr id="8" name="Table 7">
            <a:extLst>
              <a:ext uri="{FF2B5EF4-FFF2-40B4-BE49-F238E27FC236}">
                <a16:creationId xmlns:a16="http://schemas.microsoft.com/office/drawing/2014/main" id="{90D4945A-3432-6D50-C770-0F61C40D302B}"/>
              </a:ext>
            </a:extLst>
          </p:cNvPr>
          <p:cNvGraphicFramePr>
            <a:graphicFrameLocks noGrp="1"/>
          </p:cNvGraphicFramePr>
          <p:nvPr>
            <p:extLst>
              <p:ext uri="{D42A27DB-BD31-4B8C-83A1-F6EECF244321}">
                <p14:modId xmlns:p14="http://schemas.microsoft.com/office/powerpoint/2010/main" val="2450127180"/>
              </p:ext>
            </p:extLst>
          </p:nvPr>
        </p:nvGraphicFramePr>
        <p:xfrm>
          <a:off x="7315201" y="1257300"/>
          <a:ext cx="4081461" cy="4074160"/>
        </p:xfrm>
        <a:graphic>
          <a:graphicData uri="http://schemas.openxmlformats.org/drawingml/2006/table">
            <a:tbl>
              <a:tblPr firstRow="1" bandRow="1">
                <a:tableStyleId>{5C22544A-7EE6-4342-B048-85BDC9FD1C3A}</a:tableStyleId>
              </a:tblPr>
              <a:tblGrid>
                <a:gridCol w="1360487">
                  <a:extLst>
                    <a:ext uri="{9D8B030D-6E8A-4147-A177-3AD203B41FA5}">
                      <a16:colId xmlns:a16="http://schemas.microsoft.com/office/drawing/2014/main" val="783897740"/>
                    </a:ext>
                  </a:extLst>
                </a:gridCol>
                <a:gridCol w="1353635">
                  <a:extLst>
                    <a:ext uri="{9D8B030D-6E8A-4147-A177-3AD203B41FA5}">
                      <a16:colId xmlns:a16="http://schemas.microsoft.com/office/drawing/2014/main" val="265063783"/>
                    </a:ext>
                  </a:extLst>
                </a:gridCol>
                <a:gridCol w="1367339">
                  <a:extLst>
                    <a:ext uri="{9D8B030D-6E8A-4147-A177-3AD203B41FA5}">
                      <a16:colId xmlns:a16="http://schemas.microsoft.com/office/drawing/2014/main" val="3288606681"/>
                    </a:ext>
                  </a:extLst>
                </a:gridCol>
              </a:tblGrid>
              <a:tr h="335121">
                <a:tc>
                  <a:txBody>
                    <a:bodyPr/>
                    <a:lstStyle/>
                    <a:p>
                      <a:pPr algn="ctr"/>
                      <a:r>
                        <a:rPr lang="en-US" dirty="0"/>
                        <a:t>Sample</a:t>
                      </a:r>
                    </a:p>
                  </a:txBody>
                  <a:tcPr/>
                </a:tc>
                <a:tc>
                  <a:txBody>
                    <a:bodyPr/>
                    <a:lstStyle/>
                    <a:p>
                      <a:pPr algn="ctr"/>
                      <a:r>
                        <a:rPr lang="en-US" dirty="0"/>
                        <a:t>Actual value</a:t>
                      </a:r>
                    </a:p>
                  </a:txBody>
                  <a:tcPr/>
                </a:tc>
                <a:tc>
                  <a:txBody>
                    <a:bodyPr/>
                    <a:lstStyle/>
                    <a:p>
                      <a:pPr algn="ctr"/>
                      <a:r>
                        <a:rPr lang="en-US" dirty="0"/>
                        <a:t>Prediction </a:t>
                      </a:r>
                    </a:p>
                  </a:txBody>
                  <a:tcPr/>
                </a:tc>
                <a:extLst>
                  <a:ext uri="{0D108BD9-81ED-4DB2-BD59-A6C34878D82A}">
                    <a16:rowId xmlns:a16="http://schemas.microsoft.com/office/drawing/2014/main" val="972020217"/>
                  </a:ext>
                </a:extLst>
              </a:tr>
              <a:tr h="370840">
                <a:tc>
                  <a:txBody>
                    <a:bodyPr/>
                    <a:lstStyle/>
                    <a:p>
                      <a:pPr algn="ctr"/>
                      <a:r>
                        <a:rPr lang="en-US" dirty="0">
                          <a:solidFill>
                            <a:srgbClr val="7030A0"/>
                          </a:solidFill>
                        </a:rPr>
                        <a:t>1</a:t>
                      </a:r>
                    </a:p>
                  </a:txBody>
                  <a:tcPr/>
                </a:tc>
                <a:tc>
                  <a:txBody>
                    <a:bodyPr/>
                    <a:lstStyle/>
                    <a:p>
                      <a:pPr algn="ctr"/>
                      <a:r>
                        <a:rPr lang="en-US" dirty="0"/>
                        <a:t>5</a:t>
                      </a:r>
                    </a:p>
                  </a:txBody>
                  <a:tcPr/>
                </a:tc>
                <a:tc>
                  <a:txBody>
                    <a:bodyPr/>
                    <a:lstStyle/>
                    <a:p>
                      <a:pPr algn="ctr"/>
                      <a:r>
                        <a:rPr lang="en-US" dirty="0"/>
                        <a:t>3</a:t>
                      </a:r>
                    </a:p>
                  </a:txBody>
                  <a:tcPr/>
                </a:tc>
                <a:extLst>
                  <a:ext uri="{0D108BD9-81ED-4DB2-BD59-A6C34878D82A}">
                    <a16:rowId xmlns:a16="http://schemas.microsoft.com/office/drawing/2014/main" val="3499838828"/>
                  </a:ext>
                </a:extLst>
              </a:tr>
              <a:tr h="370840">
                <a:tc>
                  <a:txBody>
                    <a:bodyPr/>
                    <a:lstStyle/>
                    <a:p>
                      <a:pPr algn="ctr"/>
                      <a:r>
                        <a:rPr lang="en-US" dirty="0">
                          <a:solidFill>
                            <a:srgbClr val="7030A0"/>
                          </a:solidFill>
                        </a:rPr>
                        <a:t>2</a:t>
                      </a:r>
                    </a:p>
                  </a:txBody>
                  <a:tcPr/>
                </a:tc>
                <a:tc>
                  <a:txBody>
                    <a:bodyPr/>
                    <a:lstStyle/>
                    <a:p>
                      <a:pPr algn="ctr"/>
                      <a:r>
                        <a:rPr lang="en-US" dirty="0"/>
                        <a:t>4</a:t>
                      </a:r>
                    </a:p>
                  </a:txBody>
                  <a:tcPr/>
                </a:tc>
                <a:tc>
                  <a:txBody>
                    <a:bodyPr/>
                    <a:lstStyle/>
                    <a:p>
                      <a:pPr algn="ctr"/>
                      <a:r>
                        <a:rPr lang="en-US" dirty="0"/>
                        <a:t>6</a:t>
                      </a:r>
                    </a:p>
                  </a:txBody>
                  <a:tcPr/>
                </a:tc>
                <a:extLst>
                  <a:ext uri="{0D108BD9-81ED-4DB2-BD59-A6C34878D82A}">
                    <a16:rowId xmlns:a16="http://schemas.microsoft.com/office/drawing/2014/main" val="1576461547"/>
                  </a:ext>
                </a:extLst>
              </a:tr>
              <a:tr h="370840">
                <a:tc>
                  <a:txBody>
                    <a:bodyPr/>
                    <a:lstStyle/>
                    <a:p>
                      <a:pPr algn="ctr"/>
                      <a:r>
                        <a:rPr lang="en-US" dirty="0">
                          <a:solidFill>
                            <a:srgbClr val="7030A0"/>
                          </a:solidFill>
                        </a:rPr>
                        <a:t>3</a:t>
                      </a:r>
                    </a:p>
                  </a:txBody>
                  <a:tcPr/>
                </a:tc>
                <a:tc>
                  <a:txBody>
                    <a:bodyPr/>
                    <a:lstStyle/>
                    <a:p>
                      <a:pPr algn="ctr"/>
                      <a:r>
                        <a:rPr lang="en-US" dirty="0"/>
                        <a:t>3</a:t>
                      </a:r>
                    </a:p>
                  </a:txBody>
                  <a:tcPr/>
                </a:tc>
                <a:tc>
                  <a:txBody>
                    <a:bodyPr/>
                    <a:lstStyle/>
                    <a:p>
                      <a:pPr algn="ctr"/>
                      <a:r>
                        <a:rPr lang="en-US" dirty="0"/>
                        <a:t>9</a:t>
                      </a:r>
                    </a:p>
                  </a:txBody>
                  <a:tcPr/>
                </a:tc>
                <a:extLst>
                  <a:ext uri="{0D108BD9-81ED-4DB2-BD59-A6C34878D82A}">
                    <a16:rowId xmlns:a16="http://schemas.microsoft.com/office/drawing/2014/main" val="3234127484"/>
                  </a:ext>
                </a:extLst>
              </a:tr>
              <a:tr h="370840">
                <a:tc>
                  <a:txBody>
                    <a:bodyPr/>
                    <a:lstStyle/>
                    <a:p>
                      <a:pPr algn="ctr"/>
                      <a:r>
                        <a:rPr lang="en-US" dirty="0">
                          <a:solidFill>
                            <a:srgbClr val="7030A0"/>
                          </a:solidFill>
                        </a:rPr>
                        <a:t>4</a:t>
                      </a:r>
                    </a:p>
                  </a:txBody>
                  <a:tcPr/>
                </a:tc>
                <a:tc>
                  <a:txBody>
                    <a:bodyPr/>
                    <a:lstStyle/>
                    <a:p>
                      <a:pPr algn="ctr"/>
                      <a:r>
                        <a:rPr lang="en-US" dirty="0"/>
                        <a:t>2</a:t>
                      </a:r>
                    </a:p>
                  </a:txBody>
                  <a:tcPr/>
                </a:tc>
                <a:tc>
                  <a:txBody>
                    <a:bodyPr/>
                    <a:lstStyle/>
                    <a:p>
                      <a:pPr algn="ctr"/>
                      <a:r>
                        <a:rPr lang="en-US" dirty="0"/>
                        <a:t>0</a:t>
                      </a:r>
                    </a:p>
                  </a:txBody>
                  <a:tcPr/>
                </a:tc>
                <a:extLst>
                  <a:ext uri="{0D108BD9-81ED-4DB2-BD59-A6C34878D82A}">
                    <a16:rowId xmlns:a16="http://schemas.microsoft.com/office/drawing/2014/main" val="1437471335"/>
                  </a:ext>
                </a:extLst>
              </a:tr>
              <a:tr h="370840">
                <a:tc>
                  <a:txBody>
                    <a:bodyPr/>
                    <a:lstStyle/>
                    <a:p>
                      <a:pPr algn="ctr"/>
                      <a:r>
                        <a:rPr lang="en-US" dirty="0">
                          <a:solidFill>
                            <a:srgbClr val="7030A0"/>
                          </a:solidFill>
                        </a:rPr>
                        <a:t>5</a:t>
                      </a:r>
                    </a:p>
                  </a:txBody>
                  <a:tcPr/>
                </a:tc>
                <a:tc>
                  <a:txBody>
                    <a:bodyPr/>
                    <a:lstStyle/>
                    <a:p>
                      <a:pPr algn="ctr"/>
                      <a:r>
                        <a:rPr lang="en-US" dirty="0"/>
                        <a:t>7</a:t>
                      </a:r>
                    </a:p>
                  </a:txBody>
                  <a:tcPr/>
                </a:tc>
                <a:tc>
                  <a:txBody>
                    <a:bodyPr/>
                    <a:lstStyle/>
                    <a:p>
                      <a:pPr algn="ctr"/>
                      <a:r>
                        <a:rPr lang="en-US" dirty="0"/>
                        <a:t>-5</a:t>
                      </a:r>
                    </a:p>
                  </a:txBody>
                  <a:tcPr/>
                </a:tc>
                <a:extLst>
                  <a:ext uri="{0D108BD9-81ED-4DB2-BD59-A6C34878D82A}">
                    <a16:rowId xmlns:a16="http://schemas.microsoft.com/office/drawing/2014/main" val="1532442542"/>
                  </a:ext>
                </a:extLst>
              </a:tr>
              <a:tr h="370840">
                <a:tc>
                  <a:txBody>
                    <a:bodyPr/>
                    <a:lstStyle/>
                    <a:p>
                      <a:pPr algn="ctr"/>
                      <a:r>
                        <a:rPr lang="en-US" dirty="0">
                          <a:solidFill>
                            <a:srgbClr val="7030A0"/>
                          </a:solidFill>
                        </a:rPr>
                        <a:t>6</a:t>
                      </a:r>
                    </a:p>
                  </a:txBody>
                  <a:tcPr/>
                </a:tc>
                <a:tc>
                  <a:txBody>
                    <a:bodyPr/>
                    <a:lstStyle/>
                    <a:p>
                      <a:pPr algn="ctr"/>
                      <a:r>
                        <a:rPr lang="en-US" dirty="0"/>
                        <a:t>2</a:t>
                      </a:r>
                    </a:p>
                  </a:txBody>
                  <a:tcPr/>
                </a:tc>
                <a:tc>
                  <a:txBody>
                    <a:bodyPr/>
                    <a:lstStyle/>
                    <a:p>
                      <a:pPr algn="ctr"/>
                      <a:r>
                        <a:rPr lang="en-US" dirty="0"/>
                        <a:t>-1</a:t>
                      </a:r>
                    </a:p>
                  </a:txBody>
                  <a:tcPr/>
                </a:tc>
                <a:extLst>
                  <a:ext uri="{0D108BD9-81ED-4DB2-BD59-A6C34878D82A}">
                    <a16:rowId xmlns:a16="http://schemas.microsoft.com/office/drawing/2014/main" val="3031000129"/>
                  </a:ext>
                </a:extLst>
              </a:tr>
              <a:tr h="370840">
                <a:tc>
                  <a:txBody>
                    <a:bodyPr/>
                    <a:lstStyle/>
                    <a:p>
                      <a:pPr algn="ctr"/>
                      <a:r>
                        <a:rPr lang="en-US" dirty="0">
                          <a:solidFill>
                            <a:srgbClr val="7030A0"/>
                          </a:solidFill>
                        </a:rPr>
                        <a:t>7</a:t>
                      </a:r>
                    </a:p>
                  </a:txBody>
                  <a:tcPr/>
                </a:tc>
                <a:tc>
                  <a:txBody>
                    <a:bodyPr/>
                    <a:lstStyle/>
                    <a:p>
                      <a:pPr algn="ctr"/>
                      <a:r>
                        <a:rPr lang="en-US" dirty="0"/>
                        <a:t>4</a:t>
                      </a:r>
                    </a:p>
                  </a:txBody>
                  <a:tcPr/>
                </a:tc>
                <a:tc>
                  <a:txBody>
                    <a:bodyPr/>
                    <a:lstStyle/>
                    <a:p>
                      <a:pPr algn="ctr"/>
                      <a:r>
                        <a:rPr lang="en-US" dirty="0"/>
                        <a:t>0</a:t>
                      </a:r>
                    </a:p>
                  </a:txBody>
                  <a:tcPr/>
                </a:tc>
                <a:extLst>
                  <a:ext uri="{0D108BD9-81ED-4DB2-BD59-A6C34878D82A}">
                    <a16:rowId xmlns:a16="http://schemas.microsoft.com/office/drawing/2014/main" val="2376365479"/>
                  </a:ext>
                </a:extLst>
              </a:tr>
              <a:tr h="370840">
                <a:tc>
                  <a:txBody>
                    <a:bodyPr/>
                    <a:lstStyle/>
                    <a:p>
                      <a:pPr algn="ctr"/>
                      <a:r>
                        <a:rPr lang="en-US" dirty="0">
                          <a:solidFill>
                            <a:srgbClr val="7030A0"/>
                          </a:solidFill>
                        </a:rPr>
                        <a:t>8</a:t>
                      </a:r>
                    </a:p>
                  </a:txBody>
                  <a:tcPr/>
                </a:tc>
                <a:tc>
                  <a:txBody>
                    <a:bodyPr/>
                    <a:lstStyle/>
                    <a:p>
                      <a:pPr algn="ctr"/>
                      <a:r>
                        <a:rPr lang="en-US" dirty="0"/>
                        <a:t>-3</a:t>
                      </a:r>
                    </a:p>
                  </a:txBody>
                  <a:tcPr/>
                </a:tc>
                <a:tc>
                  <a:txBody>
                    <a:bodyPr/>
                    <a:lstStyle/>
                    <a:p>
                      <a:pPr algn="ctr"/>
                      <a:r>
                        <a:rPr lang="en-US" dirty="0"/>
                        <a:t>-1</a:t>
                      </a:r>
                    </a:p>
                  </a:txBody>
                  <a:tcPr/>
                </a:tc>
                <a:extLst>
                  <a:ext uri="{0D108BD9-81ED-4DB2-BD59-A6C34878D82A}">
                    <a16:rowId xmlns:a16="http://schemas.microsoft.com/office/drawing/2014/main" val="3865825176"/>
                  </a:ext>
                </a:extLst>
              </a:tr>
              <a:tr h="370840">
                <a:tc>
                  <a:txBody>
                    <a:bodyPr/>
                    <a:lstStyle/>
                    <a:p>
                      <a:pPr algn="ctr"/>
                      <a:r>
                        <a:rPr lang="en-US" dirty="0">
                          <a:solidFill>
                            <a:srgbClr val="7030A0"/>
                          </a:solidFill>
                        </a:rPr>
                        <a:t>9</a:t>
                      </a:r>
                    </a:p>
                  </a:txBody>
                  <a:tcPr/>
                </a:tc>
                <a:tc>
                  <a:txBody>
                    <a:bodyPr/>
                    <a:lstStyle/>
                    <a:p>
                      <a:pPr algn="ctr"/>
                      <a:r>
                        <a:rPr lang="en-US" dirty="0"/>
                        <a:t>3</a:t>
                      </a:r>
                    </a:p>
                  </a:txBody>
                  <a:tcPr/>
                </a:tc>
                <a:tc>
                  <a:txBody>
                    <a:bodyPr/>
                    <a:lstStyle/>
                    <a:p>
                      <a:pPr algn="ctr"/>
                      <a:r>
                        <a:rPr lang="en-US" dirty="0"/>
                        <a:t>3</a:t>
                      </a:r>
                    </a:p>
                  </a:txBody>
                  <a:tcPr/>
                </a:tc>
                <a:extLst>
                  <a:ext uri="{0D108BD9-81ED-4DB2-BD59-A6C34878D82A}">
                    <a16:rowId xmlns:a16="http://schemas.microsoft.com/office/drawing/2014/main" val="2435167261"/>
                  </a:ext>
                </a:extLst>
              </a:tr>
              <a:tr h="370840">
                <a:tc>
                  <a:txBody>
                    <a:bodyPr/>
                    <a:lstStyle/>
                    <a:p>
                      <a:pPr algn="ctr"/>
                      <a:r>
                        <a:rPr lang="en-US" dirty="0">
                          <a:solidFill>
                            <a:srgbClr val="7030A0"/>
                          </a:solidFill>
                        </a:rPr>
                        <a:t>10</a:t>
                      </a:r>
                    </a:p>
                  </a:txBody>
                  <a:tcPr/>
                </a:tc>
                <a:tc>
                  <a:txBody>
                    <a:bodyPr/>
                    <a:lstStyle/>
                    <a:p>
                      <a:pPr algn="ctr"/>
                      <a:r>
                        <a:rPr lang="en-US" dirty="0"/>
                        <a:t>4</a:t>
                      </a:r>
                    </a:p>
                  </a:txBody>
                  <a:tcPr/>
                </a:tc>
                <a:tc>
                  <a:txBody>
                    <a:bodyPr/>
                    <a:lstStyle/>
                    <a:p>
                      <a:pPr algn="ctr"/>
                      <a:r>
                        <a:rPr lang="en-US" dirty="0"/>
                        <a:t>6</a:t>
                      </a:r>
                    </a:p>
                  </a:txBody>
                  <a:tcPr/>
                </a:tc>
                <a:extLst>
                  <a:ext uri="{0D108BD9-81ED-4DB2-BD59-A6C34878D82A}">
                    <a16:rowId xmlns:a16="http://schemas.microsoft.com/office/drawing/2014/main" val="3611163355"/>
                  </a:ext>
                </a:extLst>
              </a:tr>
            </a:tbl>
          </a:graphicData>
        </a:graphic>
      </p:graphicFrame>
    </p:spTree>
    <p:extLst>
      <p:ext uri="{BB962C8B-B14F-4D97-AF65-F5344CB8AC3E}">
        <p14:creationId xmlns:p14="http://schemas.microsoft.com/office/powerpoint/2010/main" val="134991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B6FD2-8CC4-75EF-48FE-D0DE1EFCE2D4}"/>
              </a:ext>
            </a:extLst>
          </p:cNvPr>
          <p:cNvSpPr>
            <a:spLocks noGrp="1"/>
          </p:cNvSpPr>
          <p:nvPr>
            <p:ph type="title"/>
          </p:nvPr>
        </p:nvSpPr>
        <p:spPr>
          <a:xfrm>
            <a:off x="838200" y="507226"/>
            <a:ext cx="10515600" cy="1325563"/>
          </a:xfrm>
        </p:spPr>
        <p:txBody>
          <a:bodyPr>
            <a:normAutofit/>
          </a:bodyPr>
          <a:lstStyle/>
          <a:p>
            <a:r>
              <a:rPr lang="en-US" sz="4000" dirty="0">
                <a:latin typeface="Avenir Book" panose="02000503020000020003" pitchFamily="2" charset="0"/>
              </a:rPr>
              <a:t>Performance Evaluation of Machine Learning Models</a:t>
            </a:r>
          </a:p>
        </p:txBody>
      </p:sp>
      <p:sp>
        <p:nvSpPr>
          <p:cNvPr id="3" name="Content Placeholder 2">
            <a:extLst>
              <a:ext uri="{FF2B5EF4-FFF2-40B4-BE49-F238E27FC236}">
                <a16:creationId xmlns:a16="http://schemas.microsoft.com/office/drawing/2014/main" id="{53AE8890-5628-4BC6-5C6F-11DECD55C0A1}"/>
              </a:ext>
            </a:extLst>
          </p:cNvPr>
          <p:cNvSpPr>
            <a:spLocks noGrp="1"/>
          </p:cNvSpPr>
          <p:nvPr>
            <p:ph idx="1"/>
          </p:nvPr>
        </p:nvSpPr>
        <p:spPr>
          <a:xfrm>
            <a:off x="838200" y="2141537"/>
            <a:ext cx="10515600" cy="4351338"/>
          </a:xfrm>
        </p:spPr>
        <p:txBody>
          <a:bodyPr/>
          <a:lstStyle/>
          <a:p>
            <a:r>
              <a:rPr lang="en-US" b="0" i="0" u="none" strike="noStrike" dirty="0">
                <a:solidFill>
                  <a:srgbClr val="374151"/>
                </a:solidFill>
                <a:effectLst/>
                <a:latin typeface="Avenir Book" panose="02000503020000020003" pitchFamily="2" charset="0"/>
              </a:rPr>
              <a:t>Evaluating the performance of machine learning models is crucial to determine how well they are </a:t>
            </a:r>
            <a:r>
              <a:rPr lang="en-US" b="1" i="0" u="none" strike="noStrike" dirty="0">
                <a:solidFill>
                  <a:srgbClr val="374151"/>
                </a:solidFill>
                <a:effectLst/>
                <a:latin typeface="Avenir Book" panose="02000503020000020003" pitchFamily="2" charset="0"/>
              </a:rPr>
              <a:t>performing on a given task </a:t>
            </a:r>
            <a:r>
              <a:rPr lang="en-US" b="0" i="0" u="none" strike="noStrike" dirty="0">
                <a:solidFill>
                  <a:srgbClr val="374151"/>
                </a:solidFill>
                <a:effectLst/>
                <a:latin typeface="Avenir Book" panose="02000503020000020003" pitchFamily="2" charset="0"/>
              </a:rPr>
              <a:t>and to </a:t>
            </a:r>
            <a:r>
              <a:rPr lang="en-US" b="1" i="0" u="none" strike="noStrike" dirty="0">
                <a:solidFill>
                  <a:srgbClr val="FF0000"/>
                </a:solidFill>
                <a:effectLst/>
                <a:latin typeface="Avenir Book" panose="02000503020000020003" pitchFamily="2" charset="0"/>
              </a:rPr>
              <a:t>compare different models. </a:t>
            </a:r>
          </a:p>
          <a:p>
            <a:endParaRPr lang="en-US" b="1" i="0" u="none" strike="noStrike" dirty="0">
              <a:solidFill>
                <a:srgbClr val="FF0000"/>
              </a:solidFill>
              <a:effectLst/>
              <a:latin typeface="Avenir Book" panose="02000503020000020003" pitchFamily="2" charset="0"/>
            </a:endParaRPr>
          </a:p>
          <a:p>
            <a:r>
              <a:rPr lang="en-US" b="0" i="0" u="none" strike="noStrike" dirty="0">
                <a:solidFill>
                  <a:srgbClr val="374151"/>
                </a:solidFill>
                <a:effectLst/>
                <a:latin typeface="Avenir Book" panose="02000503020000020003" pitchFamily="2" charset="0"/>
              </a:rPr>
              <a:t>The choice of </a:t>
            </a:r>
            <a:r>
              <a:rPr lang="en-US" b="1" i="0" u="none" strike="noStrike" dirty="0">
                <a:solidFill>
                  <a:srgbClr val="374151"/>
                </a:solidFill>
                <a:effectLst/>
                <a:latin typeface="Avenir Book" panose="02000503020000020003" pitchFamily="2" charset="0"/>
              </a:rPr>
              <a:t>evaluation metrics </a:t>
            </a:r>
            <a:r>
              <a:rPr lang="en-US" b="0" i="0" u="none" strike="noStrike" dirty="0">
                <a:solidFill>
                  <a:srgbClr val="374151"/>
                </a:solidFill>
                <a:effectLst/>
                <a:latin typeface="Avenir Book" panose="02000503020000020003" pitchFamily="2" charset="0"/>
              </a:rPr>
              <a:t>and methods depends on the type of problem you're solving (e.g., classification, regression, clustering) and the specific goals of your project.</a:t>
            </a:r>
          </a:p>
        </p:txBody>
      </p:sp>
    </p:spTree>
    <p:extLst>
      <p:ext uri="{BB962C8B-B14F-4D97-AF65-F5344CB8AC3E}">
        <p14:creationId xmlns:p14="http://schemas.microsoft.com/office/powerpoint/2010/main" val="2232366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EF723-0097-CF43-0655-95E4234F6C42}"/>
              </a:ext>
            </a:extLst>
          </p:cNvPr>
          <p:cNvSpPr>
            <a:spLocks noGrp="1"/>
          </p:cNvSpPr>
          <p:nvPr>
            <p:ph type="title"/>
          </p:nvPr>
        </p:nvSpPr>
        <p:spPr>
          <a:xfrm>
            <a:off x="838200" y="842964"/>
            <a:ext cx="10515600" cy="728662"/>
          </a:xfrm>
        </p:spPr>
        <p:txBody>
          <a:bodyPr>
            <a:normAutofit fontScale="90000"/>
          </a:bodyPr>
          <a:lstStyle/>
          <a:p>
            <a:r>
              <a:rPr lang="en-US" sz="3600" dirty="0">
                <a:latin typeface="Avenir Book" panose="02000503020000020003" pitchFamily="2" charset="0"/>
              </a:rPr>
              <a:t>Evaluation Metrics for  Classification and Regression</a:t>
            </a:r>
          </a:p>
        </p:txBody>
      </p:sp>
      <p:sp>
        <p:nvSpPr>
          <p:cNvPr id="3" name="Content Placeholder 2">
            <a:extLst>
              <a:ext uri="{FF2B5EF4-FFF2-40B4-BE49-F238E27FC236}">
                <a16:creationId xmlns:a16="http://schemas.microsoft.com/office/drawing/2014/main" id="{38DA277F-9F06-B7FC-CD9A-DCA4C827A5B9}"/>
              </a:ext>
            </a:extLst>
          </p:cNvPr>
          <p:cNvSpPr>
            <a:spLocks noGrp="1"/>
          </p:cNvSpPr>
          <p:nvPr>
            <p:ph idx="1"/>
          </p:nvPr>
        </p:nvSpPr>
        <p:spPr/>
        <p:txBody>
          <a:bodyPr/>
          <a:lstStyle/>
          <a:p>
            <a:pPr marL="0" indent="0" algn="l">
              <a:buNone/>
            </a:pPr>
            <a:r>
              <a:rPr lang="en-US" b="1" i="0" u="sng" strike="noStrike" dirty="0">
                <a:solidFill>
                  <a:srgbClr val="374151"/>
                </a:solidFill>
                <a:effectLst/>
                <a:latin typeface="Avenir Book" panose="02000503020000020003" pitchFamily="2" charset="0"/>
              </a:rPr>
              <a:t>Nature of the Target Variable:</a:t>
            </a:r>
            <a:endParaRPr lang="en-US" b="0" i="0" u="sng" strike="noStrike" dirty="0">
              <a:solidFill>
                <a:srgbClr val="374151"/>
              </a:solidFill>
              <a:effectLst/>
              <a:latin typeface="Avenir Book" panose="02000503020000020003" pitchFamily="2" charset="0"/>
            </a:endParaRPr>
          </a:p>
          <a:p>
            <a:pPr algn="l">
              <a:buFont typeface="Arial" panose="020B0604020202020204" pitchFamily="34" charset="0"/>
              <a:buChar char="•"/>
            </a:pPr>
            <a:r>
              <a:rPr lang="en-US" b="1" i="0" u="none" strike="noStrike" dirty="0">
                <a:solidFill>
                  <a:srgbClr val="374151"/>
                </a:solidFill>
                <a:effectLst/>
                <a:latin typeface="Avenir Book" panose="02000503020000020003" pitchFamily="2" charset="0"/>
              </a:rPr>
              <a:t>Regression</a:t>
            </a:r>
            <a:r>
              <a:rPr lang="en-US" b="0" i="0" u="none" strike="noStrike" dirty="0">
                <a:solidFill>
                  <a:srgbClr val="374151"/>
                </a:solidFill>
                <a:effectLst/>
                <a:latin typeface="Avenir Book" panose="02000503020000020003" pitchFamily="2" charset="0"/>
              </a:rPr>
              <a:t>: In regression tasks, the target variable is continuous and numeric. You are predicting a real-valued quantity, such as house prices, temperature, or age.</a:t>
            </a:r>
          </a:p>
          <a:p>
            <a:pPr algn="l">
              <a:buFont typeface="Arial" panose="020B0604020202020204" pitchFamily="34" charset="0"/>
              <a:buChar char="•"/>
            </a:pPr>
            <a:r>
              <a:rPr lang="en-US" b="1" i="0" u="none" strike="noStrike" dirty="0">
                <a:solidFill>
                  <a:srgbClr val="374151"/>
                </a:solidFill>
                <a:effectLst/>
                <a:latin typeface="Avenir Book" panose="02000503020000020003" pitchFamily="2" charset="0"/>
              </a:rPr>
              <a:t>Classification</a:t>
            </a:r>
            <a:r>
              <a:rPr lang="en-US" b="0" i="0" u="none" strike="noStrike" dirty="0">
                <a:solidFill>
                  <a:srgbClr val="374151"/>
                </a:solidFill>
                <a:effectLst/>
                <a:latin typeface="Avenir Book" panose="02000503020000020003" pitchFamily="2" charset="0"/>
              </a:rPr>
              <a:t>: In classification tasks, the target variable is categorical and discrete. You are predicting one of several predefined classes or categories, such as spam or not spam, disease or no disease, etc.</a:t>
            </a:r>
          </a:p>
          <a:p>
            <a:endParaRPr lang="en-US" dirty="0"/>
          </a:p>
        </p:txBody>
      </p:sp>
    </p:spTree>
    <p:extLst>
      <p:ext uri="{BB962C8B-B14F-4D97-AF65-F5344CB8AC3E}">
        <p14:creationId xmlns:p14="http://schemas.microsoft.com/office/powerpoint/2010/main" val="3694647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837393-BCA0-63AB-BCAC-5CE1FA933C03}"/>
              </a:ext>
            </a:extLst>
          </p:cNvPr>
          <p:cNvSpPr>
            <a:spLocks noGrp="1"/>
          </p:cNvSpPr>
          <p:nvPr>
            <p:ph idx="1"/>
          </p:nvPr>
        </p:nvSpPr>
        <p:spPr>
          <a:xfrm>
            <a:off x="838200" y="885825"/>
            <a:ext cx="10515600" cy="5291138"/>
          </a:xfrm>
        </p:spPr>
        <p:txBody>
          <a:bodyPr>
            <a:normAutofit/>
          </a:bodyPr>
          <a:lstStyle/>
          <a:p>
            <a:pPr marL="0" indent="0" algn="l">
              <a:buNone/>
            </a:pPr>
            <a:r>
              <a:rPr lang="en-US" sz="3200" b="1" i="0" u="sng" strike="noStrike" dirty="0">
                <a:solidFill>
                  <a:srgbClr val="374151"/>
                </a:solidFill>
                <a:effectLst/>
                <a:latin typeface="Avenir Book" panose="02000503020000020003" pitchFamily="2" charset="0"/>
              </a:rPr>
              <a:t> Interpretation:</a:t>
            </a:r>
          </a:p>
          <a:p>
            <a:pPr algn="l">
              <a:buFont typeface="Arial" panose="020B0604020202020204" pitchFamily="34" charset="0"/>
              <a:buChar char="•"/>
            </a:pPr>
            <a:r>
              <a:rPr lang="en-US" sz="2400" b="1" i="0" u="none" strike="noStrike" dirty="0">
                <a:solidFill>
                  <a:srgbClr val="374151"/>
                </a:solidFill>
                <a:effectLst/>
                <a:latin typeface="Avenir Book" panose="02000503020000020003" pitchFamily="2" charset="0"/>
              </a:rPr>
              <a:t>Regression</a:t>
            </a:r>
            <a:r>
              <a:rPr lang="en-US" sz="2400" b="0" i="0" u="none" strike="noStrike" dirty="0">
                <a:solidFill>
                  <a:srgbClr val="374151"/>
                </a:solidFill>
                <a:effectLst/>
                <a:latin typeface="Avenir Book" panose="02000503020000020003" pitchFamily="2" charset="0"/>
              </a:rPr>
              <a:t>: Metrics in regression are typically interpreted in terms of how close the predicted values are to the actual values. For example, MAE represents the average absolute difference between predicted and actual values</a:t>
            </a:r>
          </a:p>
          <a:p>
            <a:pPr algn="l">
              <a:buFont typeface="Arial" panose="020B0604020202020204" pitchFamily="34" charset="0"/>
              <a:buChar char="•"/>
            </a:pPr>
            <a:r>
              <a:rPr lang="en-US" sz="2400" b="1" i="0" u="none" strike="noStrike" dirty="0">
                <a:solidFill>
                  <a:srgbClr val="374151"/>
                </a:solidFill>
                <a:effectLst/>
                <a:latin typeface="Avenir Book" panose="02000503020000020003" pitchFamily="2" charset="0"/>
              </a:rPr>
              <a:t>Classification</a:t>
            </a:r>
            <a:r>
              <a:rPr lang="en-US" sz="2400" b="0" i="0" u="none" strike="noStrike" dirty="0">
                <a:solidFill>
                  <a:srgbClr val="374151"/>
                </a:solidFill>
                <a:effectLst/>
                <a:latin typeface="Avenir Book" panose="02000503020000020003" pitchFamily="2" charset="0"/>
              </a:rPr>
              <a:t>: Metrics in classification are interpreted in terms of the model's ability to </a:t>
            </a:r>
            <a:r>
              <a:rPr lang="en-US" sz="2400" b="1" i="0" u="none" strike="noStrike" dirty="0">
                <a:solidFill>
                  <a:srgbClr val="7030A0"/>
                </a:solidFill>
                <a:effectLst/>
                <a:latin typeface="Avenir Book" panose="02000503020000020003" pitchFamily="2" charset="0"/>
              </a:rPr>
              <a:t>correctly classify </a:t>
            </a:r>
            <a:r>
              <a:rPr lang="en-US" sz="2400" b="0" i="0" u="none" strike="noStrike" dirty="0">
                <a:solidFill>
                  <a:srgbClr val="374151"/>
                </a:solidFill>
                <a:effectLst/>
                <a:latin typeface="Avenir Book" panose="02000503020000020003" pitchFamily="2" charset="0"/>
              </a:rPr>
              <a:t>instances into different classes. Accuracy measures the </a:t>
            </a:r>
            <a:r>
              <a:rPr lang="en-US" sz="2400" b="0" i="0" u="none" strike="noStrike" dirty="0">
                <a:solidFill>
                  <a:srgbClr val="C00000"/>
                </a:solidFill>
                <a:effectLst/>
                <a:latin typeface="Avenir Book" panose="02000503020000020003" pitchFamily="2" charset="0"/>
              </a:rPr>
              <a:t>overall proportion of correct predictions, </a:t>
            </a:r>
            <a:endParaRPr lang="en-US" sz="2400" dirty="0">
              <a:latin typeface="Avenir Book" panose="02000503020000020003" pitchFamily="2" charset="0"/>
            </a:endParaRPr>
          </a:p>
        </p:txBody>
      </p:sp>
    </p:spTree>
    <p:extLst>
      <p:ext uri="{BB962C8B-B14F-4D97-AF65-F5344CB8AC3E}">
        <p14:creationId xmlns:p14="http://schemas.microsoft.com/office/powerpoint/2010/main" val="712264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7888D-629A-7376-D802-63A786ABAA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59A98A-AC44-D760-1CA2-EFE626D90224}"/>
              </a:ext>
            </a:extLst>
          </p:cNvPr>
          <p:cNvSpPr>
            <a:spLocks noGrp="1"/>
          </p:cNvSpPr>
          <p:nvPr>
            <p:ph idx="1"/>
          </p:nvPr>
        </p:nvSpPr>
        <p:spPr/>
        <p:txBody>
          <a:bodyPr>
            <a:normAutofit/>
          </a:bodyPr>
          <a:lstStyle/>
          <a:p>
            <a:pPr marL="0" indent="0" algn="l">
              <a:buNone/>
            </a:pPr>
            <a:r>
              <a:rPr lang="en-US" sz="2400" b="1" i="0" u="sng" strike="noStrike" dirty="0">
                <a:solidFill>
                  <a:srgbClr val="C00000"/>
                </a:solidFill>
                <a:effectLst/>
                <a:latin typeface="Avenir Book" panose="02000503020000020003" pitchFamily="2" charset="0"/>
              </a:rPr>
              <a:t>Types of Metrics:</a:t>
            </a:r>
            <a:endParaRPr lang="en-US" sz="2400" b="0" i="0" u="sng" strike="noStrike" dirty="0">
              <a:solidFill>
                <a:srgbClr val="C00000"/>
              </a:solidFill>
              <a:effectLst/>
              <a:latin typeface="Avenir Book" panose="02000503020000020003" pitchFamily="2" charset="0"/>
            </a:endParaRPr>
          </a:p>
          <a:p>
            <a:pPr algn="l">
              <a:buFont typeface="Arial" panose="020B0604020202020204" pitchFamily="34" charset="0"/>
              <a:buChar char="•"/>
            </a:pPr>
            <a:r>
              <a:rPr lang="en-US" sz="2400" b="1" i="0" u="none" strike="noStrike" dirty="0">
                <a:solidFill>
                  <a:srgbClr val="374151"/>
                </a:solidFill>
                <a:effectLst/>
                <a:latin typeface="Avenir Book" panose="02000503020000020003" pitchFamily="2" charset="0"/>
              </a:rPr>
              <a:t>Regression: </a:t>
            </a:r>
            <a:r>
              <a:rPr lang="en-US" sz="2400" b="0" i="0" u="none" strike="noStrike" dirty="0">
                <a:solidFill>
                  <a:srgbClr val="374151"/>
                </a:solidFill>
                <a:effectLst/>
                <a:latin typeface="Avenir Book" panose="02000503020000020003" pitchFamily="2" charset="0"/>
              </a:rPr>
              <a:t>Common regression metrics include Mean Absolute Error (MAE), Mean Squared Error (MSE), Root Mean Squared Error (RMSE), R-squared (R²), and others. These metrics focus on measuring the accuracy and precision of the predicted </a:t>
            </a:r>
            <a:r>
              <a:rPr lang="en-US" sz="2400" b="1" i="0" u="none" strike="noStrike" dirty="0">
                <a:solidFill>
                  <a:srgbClr val="C00000"/>
                </a:solidFill>
                <a:effectLst/>
                <a:latin typeface="Avenir Book" panose="02000503020000020003" pitchFamily="2" charset="0"/>
              </a:rPr>
              <a:t>numeric values </a:t>
            </a:r>
            <a:r>
              <a:rPr lang="en-US" sz="2400" b="0" i="0" u="none" strike="noStrike" dirty="0">
                <a:solidFill>
                  <a:srgbClr val="374151"/>
                </a:solidFill>
                <a:effectLst/>
                <a:latin typeface="Avenir Book" panose="02000503020000020003" pitchFamily="2" charset="0"/>
              </a:rPr>
              <a:t>compared to the actual values.</a:t>
            </a:r>
          </a:p>
          <a:p>
            <a:pPr algn="l">
              <a:buFont typeface="Arial" panose="020B0604020202020204" pitchFamily="34" charset="0"/>
              <a:buChar char="•"/>
            </a:pPr>
            <a:r>
              <a:rPr lang="en-US" sz="2400" b="1" i="0" u="none" strike="noStrike" dirty="0">
                <a:solidFill>
                  <a:srgbClr val="374151"/>
                </a:solidFill>
                <a:effectLst/>
                <a:latin typeface="Avenir Book" panose="02000503020000020003" pitchFamily="2" charset="0"/>
              </a:rPr>
              <a:t>Classification: </a:t>
            </a:r>
            <a:r>
              <a:rPr lang="en-US" sz="2400" b="0" i="0" u="none" strike="noStrike" dirty="0">
                <a:solidFill>
                  <a:srgbClr val="374151"/>
                </a:solidFill>
                <a:effectLst/>
                <a:latin typeface="Avenir Book" panose="02000503020000020003" pitchFamily="2" charset="0"/>
              </a:rPr>
              <a:t>Common classification metrics include Accuracy, Precision, Recall, F1 Score, Specificity, ROC Curve, AUC (Area Under the Curve), etc. These metrics assess the model's ability to </a:t>
            </a:r>
            <a:r>
              <a:rPr lang="en-US" sz="2400" b="1" i="0" u="none" strike="noStrike" dirty="0">
                <a:solidFill>
                  <a:srgbClr val="374151"/>
                </a:solidFill>
                <a:effectLst/>
                <a:latin typeface="Avenir Book" panose="02000503020000020003" pitchFamily="2" charset="0"/>
              </a:rPr>
              <a:t>classify instances into different classe</a:t>
            </a:r>
            <a:r>
              <a:rPr lang="en-US" sz="2400" b="0" i="0" u="none" strike="noStrike" dirty="0">
                <a:solidFill>
                  <a:srgbClr val="374151"/>
                </a:solidFill>
                <a:effectLst/>
                <a:latin typeface="Avenir Book" panose="02000503020000020003" pitchFamily="2" charset="0"/>
              </a:rPr>
              <a:t>s and the trade-offs between </a:t>
            </a:r>
            <a:r>
              <a:rPr lang="en-US" sz="2400" b="1" i="0" u="none" strike="noStrike" dirty="0">
                <a:solidFill>
                  <a:srgbClr val="374151"/>
                </a:solidFill>
                <a:effectLst/>
                <a:latin typeface="Avenir Book" panose="02000503020000020003" pitchFamily="2" charset="0"/>
              </a:rPr>
              <a:t>true positives, true negatives, false positives, and false negatives</a:t>
            </a:r>
            <a:r>
              <a:rPr lang="en-US" sz="2400" b="0" i="0" u="none" strike="noStrike" dirty="0">
                <a:solidFill>
                  <a:srgbClr val="374151"/>
                </a:solidFill>
                <a:effectLst/>
                <a:latin typeface="Avenir Book" panose="02000503020000020003" pitchFamily="2" charset="0"/>
              </a:rPr>
              <a:t>.</a:t>
            </a:r>
          </a:p>
          <a:p>
            <a:endParaRPr lang="en-US" dirty="0"/>
          </a:p>
        </p:txBody>
      </p:sp>
    </p:spTree>
    <p:extLst>
      <p:ext uri="{BB962C8B-B14F-4D97-AF65-F5344CB8AC3E}">
        <p14:creationId xmlns:p14="http://schemas.microsoft.com/office/powerpoint/2010/main" val="1484824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C1343-8F68-C627-2F36-8D2199C3B5F0}"/>
              </a:ext>
            </a:extLst>
          </p:cNvPr>
          <p:cNvSpPr>
            <a:spLocks noGrp="1"/>
          </p:cNvSpPr>
          <p:nvPr>
            <p:ph type="title"/>
          </p:nvPr>
        </p:nvSpPr>
        <p:spPr>
          <a:xfrm>
            <a:off x="838200" y="681038"/>
            <a:ext cx="10515600" cy="679412"/>
          </a:xfrm>
        </p:spPr>
        <p:txBody>
          <a:bodyPr>
            <a:normAutofit/>
          </a:bodyPr>
          <a:lstStyle/>
          <a:p>
            <a:r>
              <a:rPr lang="en-US" sz="3600" b="1" dirty="0">
                <a:solidFill>
                  <a:srgbClr val="7030A0"/>
                </a:solidFill>
                <a:latin typeface="Avenir Book" panose="02000503020000020003" pitchFamily="2" charset="0"/>
              </a:rPr>
              <a:t>For Classification</a:t>
            </a:r>
          </a:p>
        </p:txBody>
      </p:sp>
      <p:sp>
        <p:nvSpPr>
          <p:cNvPr id="3" name="Content Placeholder 2">
            <a:extLst>
              <a:ext uri="{FF2B5EF4-FFF2-40B4-BE49-F238E27FC236}">
                <a16:creationId xmlns:a16="http://schemas.microsoft.com/office/drawing/2014/main" id="{37F9E164-636B-6F44-7BB9-2E8DE60F53B9}"/>
              </a:ext>
            </a:extLst>
          </p:cNvPr>
          <p:cNvSpPr>
            <a:spLocks noGrp="1"/>
          </p:cNvSpPr>
          <p:nvPr>
            <p:ph idx="1"/>
          </p:nvPr>
        </p:nvSpPr>
        <p:spPr>
          <a:xfrm>
            <a:off x="838200" y="1360450"/>
            <a:ext cx="10515600" cy="4816513"/>
          </a:xfrm>
        </p:spPr>
        <p:txBody>
          <a:bodyPr>
            <a:normAutofit/>
          </a:bodyPr>
          <a:lstStyle/>
          <a:p>
            <a:r>
              <a:rPr lang="en-US" b="1" i="0" u="none" strike="noStrike" dirty="0">
                <a:solidFill>
                  <a:srgbClr val="374151"/>
                </a:solidFill>
                <a:effectLst/>
                <a:latin typeface="Söhne"/>
              </a:rPr>
              <a:t>Accuracy</a:t>
            </a:r>
            <a:r>
              <a:rPr lang="en-US" b="0" i="0" u="none" strike="noStrike" dirty="0">
                <a:solidFill>
                  <a:srgbClr val="374151"/>
                </a:solidFill>
                <a:effectLst/>
                <a:latin typeface="Söhne"/>
              </a:rPr>
              <a:t>: Accuracy measures the proportion of correctly classified instances in a classification task. </a:t>
            </a:r>
          </a:p>
          <a:p>
            <a:r>
              <a:rPr lang="en-US" b="0" i="0" u="none" strike="noStrike" dirty="0">
                <a:solidFill>
                  <a:srgbClr val="374151"/>
                </a:solidFill>
                <a:effectLst/>
                <a:latin typeface="Söhne"/>
              </a:rPr>
              <a:t>It is a simple and commonly used metric, but it may not be suitable for imbalanced datasets.</a:t>
            </a:r>
            <a:endParaRPr lang="en-US" dirty="0"/>
          </a:p>
          <a:p>
            <a:pPr algn="l"/>
            <a:r>
              <a:rPr lang="en-US" b="0" i="0" u="none" strike="noStrike" dirty="0">
                <a:solidFill>
                  <a:srgbClr val="374151"/>
                </a:solidFill>
                <a:effectLst/>
                <a:latin typeface="Söhne"/>
              </a:rPr>
              <a:t>Suppose you have a dataset of 100 students, and you built a model to predict whether they will pass an exam or not based on their study hours. </a:t>
            </a:r>
          </a:p>
          <a:p>
            <a:pPr algn="l"/>
            <a:endParaRPr lang="en-US" dirty="0">
              <a:solidFill>
                <a:srgbClr val="374151"/>
              </a:solidFill>
              <a:latin typeface="Söhne"/>
            </a:endParaRPr>
          </a:p>
          <a:p>
            <a:pPr algn="l"/>
            <a:r>
              <a:rPr lang="en-US" b="0" i="0" u="none" strike="noStrike" dirty="0">
                <a:solidFill>
                  <a:srgbClr val="374151"/>
                </a:solidFill>
                <a:effectLst/>
                <a:latin typeface="Söhne"/>
              </a:rPr>
              <a:t>Accuracy = (Number of Correct Predictions) / (Total Number of Predictions) </a:t>
            </a:r>
          </a:p>
          <a:p>
            <a:pPr marL="0" indent="0" algn="l">
              <a:buNone/>
            </a:pPr>
            <a:endParaRPr lang="en-US" dirty="0"/>
          </a:p>
        </p:txBody>
      </p:sp>
    </p:spTree>
    <p:extLst>
      <p:ext uri="{BB962C8B-B14F-4D97-AF65-F5344CB8AC3E}">
        <p14:creationId xmlns:p14="http://schemas.microsoft.com/office/powerpoint/2010/main" val="2302656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BE940-791E-A968-80A2-00676C051F5C}"/>
              </a:ext>
            </a:extLst>
          </p:cNvPr>
          <p:cNvSpPr>
            <a:spLocks noGrp="1"/>
          </p:cNvSpPr>
          <p:nvPr>
            <p:ph type="title"/>
          </p:nvPr>
        </p:nvSpPr>
        <p:spPr>
          <a:xfrm>
            <a:off x="838200" y="377688"/>
            <a:ext cx="10515600" cy="606697"/>
          </a:xfrm>
        </p:spPr>
        <p:txBody>
          <a:bodyPr>
            <a:normAutofit/>
          </a:bodyPr>
          <a:lstStyle/>
          <a:p>
            <a:r>
              <a:rPr lang="en-US" sz="3600" b="1" u="sng">
                <a:solidFill>
                  <a:srgbClr val="7030A0"/>
                </a:solidFill>
                <a:latin typeface="Avenir Book" panose="02000503020000020003" pitchFamily="2" charset="0"/>
              </a:rPr>
              <a:t>Confusion Matrix </a:t>
            </a:r>
            <a:endParaRPr lang="en-US" sz="3600" b="1" u="sng" dirty="0">
              <a:solidFill>
                <a:srgbClr val="7030A0"/>
              </a:solidFill>
              <a:latin typeface="Avenir Book" panose="02000503020000020003" pitchFamily="2" charset="0"/>
            </a:endParaRPr>
          </a:p>
        </p:txBody>
      </p:sp>
      <p:sp>
        <p:nvSpPr>
          <p:cNvPr id="3" name="Content Placeholder 2">
            <a:extLst>
              <a:ext uri="{FF2B5EF4-FFF2-40B4-BE49-F238E27FC236}">
                <a16:creationId xmlns:a16="http://schemas.microsoft.com/office/drawing/2014/main" id="{8480B9C1-17BF-E748-9C1C-A2CAAB91BA9D}"/>
              </a:ext>
            </a:extLst>
          </p:cNvPr>
          <p:cNvSpPr>
            <a:spLocks noGrp="1"/>
          </p:cNvSpPr>
          <p:nvPr>
            <p:ph idx="1"/>
          </p:nvPr>
        </p:nvSpPr>
        <p:spPr>
          <a:xfrm>
            <a:off x="538163" y="1253331"/>
            <a:ext cx="6577012" cy="4351338"/>
          </a:xfrm>
        </p:spPr>
        <p:txBody>
          <a:bodyPr>
            <a:normAutofit fontScale="62500" lnSpcReduction="20000"/>
          </a:bodyPr>
          <a:lstStyle/>
          <a:p>
            <a:pPr marL="0" indent="0" algn="l">
              <a:buNone/>
            </a:pPr>
            <a:r>
              <a:rPr lang="en-US" b="0" i="0" u="none" strike="noStrike" dirty="0">
                <a:solidFill>
                  <a:srgbClr val="374151"/>
                </a:solidFill>
                <a:effectLst/>
                <a:latin typeface="Söhne"/>
              </a:rPr>
              <a:t>A confusion matrix is a table or a matrix that is often used to assess the performance of a classification machine learning model.</a:t>
            </a:r>
          </a:p>
          <a:p>
            <a:pPr marL="0" indent="0" algn="l">
              <a:buNone/>
            </a:pPr>
            <a:endParaRPr lang="en-US" b="0" i="0" u="none" strike="noStrike" dirty="0">
              <a:solidFill>
                <a:srgbClr val="374151"/>
              </a:solidFill>
              <a:effectLst/>
              <a:latin typeface="Söhne"/>
            </a:endParaRPr>
          </a:p>
          <a:p>
            <a:pPr marL="0" indent="0" algn="l">
              <a:buNone/>
            </a:pPr>
            <a:r>
              <a:rPr lang="en-US" b="0" i="0" u="none" strike="noStrike" dirty="0">
                <a:solidFill>
                  <a:srgbClr val="7030A0"/>
                </a:solidFill>
                <a:effectLst/>
                <a:latin typeface="Söhne"/>
              </a:rPr>
              <a:t>Actual value = true value</a:t>
            </a:r>
          </a:p>
          <a:p>
            <a:pPr marL="0" indent="0" algn="l">
              <a:buNone/>
            </a:pPr>
            <a:r>
              <a:rPr lang="en-US" b="0" i="0" u="none" strike="noStrike" dirty="0">
                <a:solidFill>
                  <a:srgbClr val="7030A0"/>
                </a:solidFill>
                <a:effectLst/>
                <a:latin typeface="Söhne"/>
              </a:rPr>
              <a:t>Predicted value = prediction from model</a:t>
            </a:r>
          </a:p>
          <a:p>
            <a:pPr algn="l">
              <a:buFont typeface="+mj-lt"/>
              <a:buAutoNum type="arabicPeriod"/>
            </a:pPr>
            <a:endParaRPr lang="en-US" b="0" i="0" u="none" strike="noStrike" dirty="0">
              <a:solidFill>
                <a:srgbClr val="374151"/>
              </a:solidFill>
              <a:effectLst/>
              <a:latin typeface="Söhne"/>
            </a:endParaRPr>
          </a:p>
          <a:p>
            <a:pPr algn="l">
              <a:buFont typeface="+mj-lt"/>
              <a:buAutoNum type="arabicPeriod"/>
            </a:pPr>
            <a:r>
              <a:rPr lang="en-US" b="0" i="0" u="none" strike="noStrike" dirty="0">
                <a:solidFill>
                  <a:srgbClr val="374151"/>
                </a:solidFill>
                <a:effectLst/>
                <a:latin typeface="Söhne"/>
              </a:rPr>
              <a:t>True Positives (TP): These are instances that the model correctly predicted as positive </a:t>
            </a:r>
          </a:p>
          <a:p>
            <a:pPr algn="l">
              <a:buFont typeface="+mj-lt"/>
              <a:buAutoNum type="arabicPeriod"/>
            </a:pPr>
            <a:r>
              <a:rPr lang="en-US" b="0" i="0" u="none" strike="noStrike" dirty="0">
                <a:solidFill>
                  <a:srgbClr val="374151"/>
                </a:solidFill>
                <a:effectLst/>
                <a:latin typeface="Söhne"/>
              </a:rPr>
              <a:t>True Negatives (TN): These are instances that the model correctly predicted as negative </a:t>
            </a:r>
          </a:p>
          <a:p>
            <a:pPr algn="l">
              <a:buFont typeface="+mj-lt"/>
              <a:buAutoNum type="arabicPeriod"/>
            </a:pPr>
            <a:r>
              <a:rPr lang="en-US" b="0" i="0" u="none" strike="noStrike" dirty="0">
                <a:solidFill>
                  <a:srgbClr val="374151"/>
                </a:solidFill>
                <a:effectLst/>
                <a:latin typeface="Söhne"/>
              </a:rPr>
              <a:t>False Positives (FP): These are instances that the model incorrectly predicted as positive when they were actually negative</a:t>
            </a:r>
          </a:p>
          <a:p>
            <a:pPr algn="l">
              <a:buFont typeface="+mj-lt"/>
              <a:buAutoNum type="arabicPeriod"/>
            </a:pPr>
            <a:r>
              <a:rPr lang="en-US" b="0" i="0" u="none" strike="noStrike" dirty="0">
                <a:solidFill>
                  <a:srgbClr val="374151"/>
                </a:solidFill>
                <a:effectLst/>
                <a:latin typeface="Söhne"/>
              </a:rPr>
              <a:t>False Negatives (FN): These are instances that the model incorrectly predicted as negative when they were actually positive</a:t>
            </a:r>
          </a:p>
          <a:p>
            <a:endParaRPr lang="en-US" dirty="0"/>
          </a:p>
        </p:txBody>
      </p:sp>
      <p:pic>
        <p:nvPicPr>
          <p:cNvPr id="4" name="Picture 3" descr="A diagram of values and values&#10;&#10;Description automatically generated">
            <a:extLst>
              <a:ext uri="{FF2B5EF4-FFF2-40B4-BE49-F238E27FC236}">
                <a16:creationId xmlns:a16="http://schemas.microsoft.com/office/drawing/2014/main" id="{F544D011-C95E-90B8-149E-D36FAC0E928A}"/>
              </a:ext>
            </a:extLst>
          </p:cNvPr>
          <p:cNvPicPr>
            <a:picLocks noChangeAspect="1"/>
          </p:cNvPicPr>
          <p:nvPr/>
        </p:nvPicPr>
        <p:blipFill>
          <a:blip r:embed="rId2"/>
          <a:stretch>
            <a:fillRect/>
          </a:stretch>
        </p:blipFill>
        <p:spPr>
          <a:xfrm>
            <a:off x="7720011" y="1539875"/>
            <a:ext cx="3276601" cy="3145537"/>
          </a:xfrm>
          <a:prstGeom prst="rect">
            <a:avLst/>
          </a:prstGeom>
        </p:spPr>
      </p:pic>
    </p:spTree>
    <p:extLst>
      <p:ext uri="{BB962C8B-B14F-4D97-AF65-F5344CB8AC3E}">
        <p14:creationId xmlns:p14="http://schemas.microsoft.com/office/powerpoint/2010/main" val="2225668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17FD3-EC4A-2D7D-7AE8-5A7AAB724530}"/>
              </a:ext>
            </a:extLst>
          </p:cNvPr>
          <p:cNvSpPr>
            <a:spLocks noGrp="1"/>
          </p:cNvSpPr>
          <p:nvPr>
            <p:ph type="title"/>
          </p:nvPr>
        </p:nvSpPr>
        <p:spPr>
          <a:xfrm>
            <a:off x="652463" y="531019"/>
            <a:ext cx="7277100" cy="658811"/>
          </a:xfrm>
        </p:spPr>
        <p:txBody>
          <a:bodyPr>
            <a:normAutofit/>
          </a:bodyPr>
          <a:lstStyle/>
          <a:p>
            <a:r>
              <a:rPr lang="en-US" sz="3600" b="1" dirty="0">
                <a:latin typeface="Avenir Book" panose="02000503020000020003" pitchFamily="2" charset="0"/>
              </a:rPr>
              <a:t>2-class classification problem </a:t>
            </a:r>
          </a:p>
        </p:txBody>
      </p:sp>
      <p:sp>
        <p:nvSpPr>
          <p:cNvPr id="3" name="Content Placeholder 2">
            <a:extLst>
              <a:ext uri="{FF2B5EF4-FFF2-40B4-BE49-F238E27FC236}">
                <a16:creationId xmlns:a16="http://schemas.microsoft.com/office/drawing/2014/main" id="{24C7C2D5-E5CE-54C4-6FC2-5B693D94EB69}"/>
              </a:ext>
            </a:extLst>
          </p:cNvPr>
          <p:cNvSpPr>
            <a:spLocks noGrp="1"/>
          </p:cNvSpPr>
          <p:nvPr>
            <p:ph idx="1"/>
          </p:nvPr>
        </p:nvSpPr>
        <p:spPr>
          <a:xfrm>
            <a:off x="652463" y="1482725"/>
            <a:ext cx="6348412" cy="4351338"/>
          </a:xfrm>
        </p:spPr>
        <p:txBody>
          <a:bodyPr>
            <a:normAutofit fontScale="92500" lnSpcReduction="10000"/>
          </a:bodyPr>
          <a:lstStyle/>
          <a:p>
            <a:pPr marL="0" indent="0">
              <a:buNone/>
            </a:pPr>
            <a:r>
              <a:rPr lang="en-US" dirty="0">
                <a:latin typeface="Avenir Book" panose="02000503020000020003" pitchFamily="2" charset="0"/>
              </a:rPr>
              <a:t>We have 10 samples representing two classes, 0 (negative) and 1 (positive).</a:t>
            </a:r>
          </a:p>
          <a:p>
            <a:endParaRPr lang="en-US" dirty="0">
              <a:latin typeface="Avenir Book" panose="02000503020000020003" pitchFamily="2" charset="0"/>
            </a:endParaRPr>
          </a:p>
          <a:p>
            <a:pPr marL="0" indent="0">
              <a:buNone/>
            </a:pPr>
            <a:r>
              <a:rPr lang="en-US" dirty="0">
                <a:latin typeface="Avenir Book" panose="02000503020000020003" pitchFamily="2" charset="0"/>
              </a:rPr>
              <a:t>TP = positive value for both ground truth and prediction</a:t>
            </a:r>
          </a:p>
          <a:p>
            <a:pPr marL="0" indent="0">
              <a:buNone/>
            </a:pPr>
            <a:r>
              <a:rPr lang="en-US" dirty="0">
                <a:latin typeface="Avenir Book" panose="02000503020000020003" pitchFamily="2" charset="0"/>
              </a:rPr>
              <a:t>TN = negative value for both ground truth and prediction</a:t>
            </a:r>
          </a:p>
          <a:p>
            <a:pPr marL="0" indent="0">
              <a:buNone/>
            </a:pPr>
            <a:r>
              <a:rPr lang="en-US" dirty="0">
                <a:latin typeface="Avenir Book" panose="02000503020000020003" pitchFamily="2" charset="0"/>
              </a:rPr>
              <a:t>FP = = negative value for ground truth but positive value for prediction</a:t>
            </a:r>
          </a:p>
          <a:p>
            <a:pPr marL="0" indent="0">
              <a:buNone/>
            </a:pPr>
            <a:r>
              <a:rPr lang="en-US" dirty="0">
                <a:latin typeface="Avenir Book" panose="02000503020000020003" pitchFamily="2" charset="0"/>
              </a:rPr>
              <a:t>FN = positive ground truth value but predictions says negative</a:t>
            </a:r>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4FF5D516-1D37-4ABD-D393-91A471B992E6}"/>
              </a:ext>
            </a:extLst>
          </p:cNvPr>
          <p:cNvGraphicFramePr>
            <a:graphicFrameLocks noGrp="1"/>
          </p:cNvGraphicFramePr>
          <p:nvPr>
            <p:extLst>
              <p:ext uri="{D42A27DB-BD31-4B8C-83A1-F6EECF244321}">
                <p14:modId xmlns:p14="http://schemas.microsoft.com/office/powerpoint/2010/main" val="1298925176"/>
              </p:ext>
            </p:extLst>
          </p:nvPr>
        </p:nvGraphicFramePr>
        <p:xfrm>
          <a:off x="7629525" y="260350"/>
          <a:ext cx="4081461" cy="4079240"/>
        </p:xfrm>
        <a:graphic>
          <a:graphicData uri="http://schemas.openxmlformats.org/drawingml/2006/table">
            <a:tbl>
              <a:tblPr firstRow="1" bandRow="1">
                <a:tableStyleId>{5C22544A-7EE6-4342-B048-85BDC9FD1C3A}</a:tableStyleId>
              </a:tblPr>
              <a:tblGrid>
                <a:gridCol w="1360487">
                  <a:extLst>
                    <a:ext uri="{9D8B030D-6E8A-4147-A177-3AD203B41FA5}">
                      <a16:colId xmlns:a16="http://schemas.microsoft.com/office/drawing/2014/main" val="783897740"/>
                    </a:ext>
                  </a:extLst>
                </a:gridCol>
                <a:gridCol w="1353635">
                  <a:extLst>
                    <a:ext uri="{9D8B030D-6E8A-4147-A177-3AD203B41FA5}">
                      <a16:colId xmlns:a16="http://schemas.microsoft.com/office/drawing/2014/main" val="265063783"/>
                    </a:ext>
                  </a:extLst>
                </a:gridCol>
                <a:gridCol w="1367339">
                  <a:extLst>
                    <a:ext uri="{9D8B030D-6E8A-4147-A177-3AD203B41FA5}">
                      <a16:colId xmlns:a16="http://schemas.microsoft.com/office/drawing/2014/main" val="3288606681"/>
                    </a:ext>
                  </a:extLst>
                </a:gridCol>
              </a:tblGrid>
              <a:tr h="370840">
                <a:tc>
                  <a:txBody>
                    <a:bodyPr/>
                    <a:lstStyle/>
                    <a:p>
                      <a:pPr algn="ctr"/>
                      <a:r>
                        <a:rPr lang="en-US" dirty="0"/>
                        <a:t>Sample</a:t>
                      </a:r>
                    </a:p>
                  </a:txBody>
                  <a:tcPr/>
                </a:tc>
                <a:tc>
                  <a:txBody>
                    <a:bodyPr/>
                    <a:lstStyle/>
                    <a:p>
                      <a:pPr algn="ctr"/>
                      <a:r>
                        <a:rPr lang="en-US" dirty="0"/>
                        <a:t>Actual value </a:t>
                      </a:r>
                    </a:p>
                  </a:txBody>
                  <a:tcPr/>
                </a:tc>
                <a:tc>
                  <a:txBody>
                    <a:bodyPr/>
                    <a:lstStyle/>
                    <a:p>
                      <a:pPr algn="ctr"/>
                      <a:r>
                        <a:rPr lang="en-US" dirty="0"/>
                        <a:t>Prediction </a:t>
                      </a:r>
                    </a:p>
                  </a:txBody>
                  <a:tcPr/>
                </a:tc>
                <a:extLst>
                  <a:ext uri="{0D108BD9-81ED-4DB2-BD59-A6C34878D82A}">
                    <a16:rowId xmlns:a16="http://schemas.microsoft.com/office/drawing/2014/main" val="972020217"/>
                  </a:ext>
                </a:extLst>
              </a:tr>
              <a:tr h="370840">
                <a:tc>
                  <a:txBody>
                    <a:bodyPr/>
                    <a:lstStyle/>
                    <a:p>
                      <a:pPr algn="ctr"/>
                      <a:r>
                        <a:rPr lang="en-US" dirty="0">
                          <a:solidFill>
                            <a:srgbClr val="7030A0"/>
                          </a:solidFill>
                        </a:rPr>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499838828"/>
                  </a:ext>
                </a:extLst>
              </a:tr>
              <a:tr h="370840">
                <a:tc>
                  <a:txBody>
                    <a:bodyPr/>
                    <a:lstStyle/>
                    <a:p>
                      <a:pPr algn="ctr"/>
                      <a:r>
                        <a:rPr lang="en-US" dirty="0">
                          <a:solidFill>
                            <a:srgbClr val="7030A0"/>
                          </a:solidFill>
                        </a:rPr>
                        <a:t>2</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576461547"/>
                  </a:ext>
                </a:extLst>
              </a:tr>
              <a:tr h="370840">
                <a:tc>
                  <a:txBody>
                    <a:bodyPr/>
                    <a:lstStyle/>
                    <a:p>
                      <a:pPr algn="ctr"/>
                      <a:r>
                        <a:rPr lang="en-US" dirty="0">
                          <a:solidFill>
                            <a:srgbClr val="7030A0"/>
                          </a:solidFill>
                        </a:rPr>
                        <a:t>3</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234127484"/>
                  </a:ext>
                </a:extLst>
              </a:tr>
              <a:tr h="370840">
                <a:tc>
                  <a:txBody>
                    <a:bodyPr/>
                    <a:lstStyle/>
                    <a:p>
                      <a:pPr algn="ctr"/>
                      <a:r>
                        <a:rPr lang="en-US" dirty="0">
                          <a:solidFill>
                            <a:srgbClr val="7030A0"/>
                          </a:solidFill>
                        </a:rPr>
                        <a:t>4</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437471335"/>
                  </a:ext>
                </a:extLst>
              </a:tr>
              <a:tr h="370840">
                <a:tc>
                  <a:txBody>
                    <a:bodyPr/>
                    <a:lstStyle/>
                    <a:p>
                      <a:pPr algn="ctr"/>
                      <a:r>
                        <a:rPr lang="en-US" dirty="0">
                          <a:solidFill>
                            <a:srgbClr val="7030A0"/>
                          </a:solidFill>
                        </a:rPr>
                        <a:t>5</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532442542"/>
                  </a:ext>
                </a:extLst>
              </a:tr>
              <a:tr h="370840">
                <a:tc>
                  <a:txBody>
                    <a:bodyPr/>
                    <a:lstStyle/>
                    <a:p>
                      <a:pPr algn="ctr"/>
                      <a:r>
                        <a:rPr lang="en-US" dirty="0">
                          <a:solidFill>
                            <a:srgbClr val="7030A0"/>
                          </a:solidFill>
                        </a:rPr>
                        <a:t>6</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3031000129"/>
                  </a:ext>
                </a:extLst>
              </a:tr>
              <a:tr h="370840">
                <a:tc>
                  <a:txBody>
                    <a:bodyPr/>
                    <a:lstStyle/>
                    <a:p>
                      <a:pPr algn="ctr"/>
                      <a:r>
                        <a:rPr lang="en-US" dirty="0">
                          <a:solidFill>
                            <a:srgbClr val="7030A0"/>
                          </a:solidFill>
                        </a:rPr>
                        <a:t>7</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376365479"/>
                  </a:ext>
                </a:extLst>
              </a:tr>
              <a:tr h="370840">
                <a:tc>
                  <a:txBody>
                    <a:bodyPr/>
                    <a:lstStyle/>
                    <a:p>
                      <a:pPr algn="ctr"/>
                      <a:r>
                        <a:rPr lang="en-US" dirty="0">
                          <a:solidFill>
                            <a:srgbClr val="7030A0"/>
                          </a:solidFill>
                        </a:rPr>
                        <a:t>8</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865825176"/>
                  </a:ext>
                </a:extLst>
              </a:tr>
              <a:tr h="370840">
                <a:tc>
                  <a:txBody>
                    <a:bodyPr/>
                    <a:lstStyle/>
                    <a:p>
                      <a:pPr algn="ctr"/>
                      <a:r>
                        <a:rPr lang="en-US" dirty="0">
                          <a:solidFill>
                            <a:srgbClr val="7030A0"/>
                          </a:solidFill>
                        </a:rPr>
                        <a:t>9</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435167261"/>
                  </a:ext>
                </a:extLst>
              </a:tr>
              <a:tr h="370840">
                <a:tc>
                  <a:txBody>
                    <a:bodyPr/>
                    <a:lstStyle/>
                    <a:p>
                      <a:pPr algn="ctr"/>
                      <a:r>
                        <a:rPr lang="en-US" dirty="0">
                          <a:solidFill>
                            <a:srgbClr val="7030A0"/>
                          </a:solidFill>
                        </a:rPr>
                        <a:t>10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3611163355"/>
                  </a:ext>
                </a:extLst>
              </a:tr>
            </a:tbl>
          </a:graphicData>
        </a:graphic>
      </p:graphicFrame>
      <p:sp>
        <p:nvSpPr>
          <p:cNvPr id="5" name="TextBox 4">
            <a:extLst>
              <a:ext uri="{FF2B5EF4-FFF2-40B4-BE49-F238E27FC236}">
                <a16:creationId xmlns:a16="http://schemas.microsoft.com/office/drawing/2014/main" id="{5C6B6ED9-A7E3-B599-83C5-6F5A4796E99F}"/>
              </a:ext>
            </a:extLst>
          </p:cNvPr>
          <p:cNvSpPr txBox="1"/>
          <p:nvPr/>
        </p:nvSpPr>
        <p:spPr>
          <a:xfrm>
            <a:off x="7786688" y="5011341"/>
            <a:ext cx="2800350" cy="1846659"/>
          </a:xfrm>
          <a:prstGeom prst="rect">
            <a:avLst/>
          </a:prstGeom>
          <a:noFill/>
        </p:spPr>
        <p:txBody>
          <a:bodyPr wrap="square" rtlCol="0">
            <a:spAutoFit/>
          </a:bodyPr>
          <a:lstStyle/>
          <a:p>
            <a:r>
              <a:rPr lang="en-US" sz="2400" dirty="0"/>
              <a:t>TP = 4</a:t>
            </a:r>
          </a:p>
          <a:p>
            <a:r>
              <a:rPr lang="en-US" sz="2400" dirty="0"/>
              <a:t>TN = 2</a:t>
            </a:r>
          </a:p>
          <a:p>
            <a:r>
              <a:rPr lang="en-US" sz="2400" dirty="0"/>
              <a:t>FP = 2</a:t>
            </a:r>
          </a:p>
          <a:p>
            <a:r>
              <a:rPr lang="en-US" sz="2400" dirty="0"/>
              <a:t>FN = 2</a:t>
            </a:r>
          </a:p>
          <a:p>
            <a:r>
              <a:rPr lang="en-US" dirty="0"/>
              <a:t>   </a:t>
            </a:r>
          </a:p>
        </p:txBody>
      </p:sp>
    </p:spTree>
    <p:extLst>
      <p:ext uri="{BB962C8B-B14F-4D97-AF65-F5344CB8AC3E}">
        <p14:creationId xmlns:p14="http://schemas.microsoft.com/office/powerpoint/2010/main" val="3329205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450B25-966F-A824-F52E-C59960F161B8}"/>
              </a:ext>
            </a:extLst>
          </p:cNvPr>
          <p:cNvSpPr>
            <a:spLocks noGrp="1"/>
          </p:cNvSpPr>
          <p:nvPr>
            <p:ph idx="1"/>
          </p:nvPr>
        </p:nvSpPr>
        <p:spPr>
          <a:xfrm>
            <a:off x="838200" y="1825625"/>
            <a:ext cx="10515600" cy="574675"/>
          </a:xfrm>
        </p:spPr>
        <p:txBody>
          <a:bodyPr/>
          <a:lstStyle/>
          <a:p>
            <a:pPr marL="0" indent="0">
              <a:buNone/>
            </a:pPr>
            <a:r>
              <a:rPr lang="en-US" b="0" i="0" u="none" strike="noStrike" dirty="0">
                <a:solidFill>
                  <a:srgbClr val="374151"/>
                </a:solidFill>
                <a:effectLst/>
                <a:latin typeface="Söhne"/>
              </a:rPr>
              <a:t>Accuracy = (TP + TN) / (TP + TN + FP + FN)</a:t>
            </a:r>
          </a:p>
          <a:p>
            <a:pPr marL="0" indent="0">
              <a:buNone/>
            </a:pPr>
            <a:endParaRPr lang="en-US" dirty="0">
              <a:solidFill>
                <a:srgbClr val="374151"/>
              </a:solidFill>
              <a:latin typeface="Söhne"/>
            </a:endParaRPr>
          </a:p>
          <a:p>
            <a:pPr marL="0" indent="0">
              <a:buNone/>
            </a:pPr>
            <a:endParaRPr lang="en-US" dirty="0"/>
          </a:p>
        </p:txBody>
      </p:sp>
      <p:sp>
        <p:nvSpPr>
          <p:cNvPr id="4" name="TextBox 3">
            <a:extLst>
              <a:ext uri="{FF2B5EF4-FFF2-40B4-BE49-F238E27FC236}">
                <a16:creationId xmlns:a16="http://schemas.microsoft.com/office/drawing/2014/main" id="{E5726ECC-6A03-30A5-3D3B-9FF896DC1F41}"/>
              </a:ext>
            </a:extLst>
          </p:cNvPr>
          <p:cNvSpPr txBox="1"/>
          <p:nvPr/>
        </p:nvSpPr>
        <p:spPr>
          <a:xfrm>
            <a:off x="1228726" y="2505670"/>
            <a:ext cx="2800350" cy="1846659"/>
          </a:xfrm>
          <a:prstGeom prst="rect">
            <a:avLst/>
          </a:prstGeom>
          <a:noFill/>
        </p:spPr>
        <p:txBody>
          <a:bodyPr wrap="square" rtlCol="0">
            <a:spAutoFit/>
          </a:bodyPr>
          <a:lstStyle/>
          <a:p>
            <a:r>
              <a:rPr lang="en-US" sz="2400" dirty="0"/>
              <a:t>TP = 4</a:t>
            </a:r>
          </a:p>
          <a:p>
            <a:r>
              <a:rPr lang="en-US" sz="2400" dirty="0"/>
              <a:t>TN = 2</a:t>
            </a:r>
          </a:p>
          <a:p>
            <a:r>
              <a:rPr lang="en-US" sz="2400" dirty="0"/>
              <a:t>FP = 2</a:t>
            </a:r>
          </a:p>
          <a:p>
            <a:r>
              <a:rPr lang="en-US" sz="2400" dirty="0"/>
              <a:t>FN = 2</a:t>
            </a:r>
          </a:p>
          <a:p>
            <a:r>
              <a:rPr lang="en-US" dirty="0"/>
              <a:t>   </a:t>
            </a:r>
          </a:p>
        </p:txBody>
      </p:sp>
      <p:sp>
        <p:nvSpPr>
          <p:cNvPr id="6" name="TextBox 5">
            <a:extLst>
              <a:ext uri="{FF2B5EF4-FFF2-40B4-BE49-F238E27FC236}">
                <a16:creationId xmlns:a16="http://schemas.microsoft.com/office/drawing/2014/main" id="{809A1C2C-4E65-124F-3C4A-F141579020AD}"/>
              </a:ext>
            </a:extLst>
          </p:cNvPr>
          <p:cNvSpPr txBox="1"/>
          <p:nvPr/>
        </p:nvSpPr>
        <p:spPr>
          <a:xfrm>
            <a:off x="838200" y="4658797"/>
            <a:ext cx="6100762" cy="1200329"/>
          </a:xfrm>
          <a:prstGeom prst="rect">
            <a:avLst/>
          </a:prstGeom>
          <a:noFill/>
        </p:spPr>
        <p:txBody>
          <a:bodyPr wrap="square">
            <a:spAutoFit/>
          </a:bodyPr>
          <a:lstStyle/>
          <a:p>
            <a:pPr marL="0" indent="0">
              <a:buNone/>
            </a:pPr>
            <a:r>
              <a:rPr lang="en-US" b="0" i="0" u="none" strike="noStrike" dirty="0">
                <a:solidFill>
                  <a:srgbClr val="374151"/>
                </a:solidFill>
                <a:effectLst/>
                <a:latin typeface="Söhne"/>
              </a:rPr>
              <a:t>Accuracy = (TP + TN) / (TP + TN + FP + FN)</a:t>
            </a:r>
          </a:p>
          <a:p>
            <a:pPr marL="0" indent="0">
              <a:buNone/>
            </a:pPr>
            <a:r>
              <a:rPr lang="en-US" dirty="0">
                <a:solidFill>
                  <a:srgbClr val="374151"/>
                </a:solidFill>
                <a:latin typeface="Söhne"/>
              </a:rPr>
              <a:t>	= (4  + 2)/ (4  +2 + 2 + 2)</a:t>
            </a:r>
          </a:p>
          <a:p>
            <a:pPr marL="0" indent="0">
              <a:buNone/>
            </a:pPr>
            <a:r>
              <a:rPr lang="en-US" dirty="0">
                <a:solidFill>
                  <a:srgbClr val="374151"/>
                </a:solidFill>
                <a:latin typeface="Söhne"/>
              </a:rPr>
              <a:t>	= 6/10</a:t>
            </a:r>
          </a:p>
          <a:p>
            <a:pPr marL="0" indent="0">
              <a:buNone/>
            </a:pPr>
            <a:r>
              <a:rPr lang="en-US" b="0" i="0" u="none" strike="noStrike" dirty="0">
                <a:solidFill>
                  <a:srgbClr val="374151"/>
                </a:solidFill>
                <a:effectLst/>
                <a:latin typeface="Söhne"/>
              </a:rPr>
              <a:t>	= 0.6</a:t>
            </a:r>
          </a:p>
        </p:txBody>
      </p:sp>
    </p:spTree>
    <p:extLst>
      <p:ext uri="{BB962C8B-B14F-4D97-AF65-F5344CB8AC3E}">
        <p14:creationId xmlns:p14="http://schemas.microsoft.com/office/powerpoint/2010/main" val="1460923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1181</Words>
  <Application>Microsoft Macintosh PowerPoint</Application>
  <PresentationFormat>Widescreen</PresentationFormat>
  <Paragraphs>282</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Avenir Book</vt:lpstr>
      <vt:lpstr>Calibri</vt:lpstr>
      <vt:lpstr>Calibri Light</vt:lpstr>
      <vt:lpstr>Cambria Math</vt:lpstr>
      <vt:lpstr>Helvetica</vt:lpstr>
      <vt:lpstr>Söhne</vt:lpstr>
      <vt:lpstr>Office Theme</vt:lpstr>
      <vt:lpstr>CS7/8745 : Machine Learning   Instructor: Salim Sazzed Department of Computer Science University of Memphis   </vt:lpstr>
      <vt:lpstr>Performance Evaluation of Machine Learning Models</vt:lpstr>
      <vt:lpstr>Evaluation Metrics for  Classification and Regression</vt:lpstr>
      <vt:lpstr>PowerPoint Presentation</vt:lpstr>
      <vt:lpstr>PowerPoint Presentation</vt:lpstr>
      <vt:lpstr>For Classification</vt:lpstr>
      <vt:lpstr>Confusion Matrix </vt:lpstr>
      <vt:lpstr>2-class classification problem </vt:lpstr>
      <vt:lpstr>PowerPoint Presentation</vt:lpstr>
      <vt:lpstr>PowerPoint Presentation</vt:lpstr>
      <vt:lpstr>Precision:</vt:lpstr>
      <vt:lpstr>Recall </vt:lpstr>
      <vt:lpstr>F1 score: The harmonic mean of precision and recall, providing a balanced measure of a model's performance.</vt:lpstr>
      <vt:lpstr>PowerPoint Presentation</vt:lpstr>
      <vt:lpstr>Metrics  for Regression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SAZZED, SALIM</dc:creator>
  <cp:lastModifiedBy>SAZZED, SALIM</cp:lastModifiedBy>
  <cp:revision>59</cp:revision>
  <dcterms:created xsi:type="dcterms:W3CDTF">2023-09-27T19:52:28Z</dcterms:created>
  <dcterms:modified xsi:type="dcterms:W3CDTF">2023-10-10T00:31:23Z</dcterms:modified>
</cp:coreProperties>
</file>