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87" r:id="rId4"/>
    <p:sldId id="274" r:id="rId5"/>
    <p:sldId id="275" r:id="rId6"/>
    <p:sldId id="277" r:id="rId7"/>
    <p:sldId id="273" r:id="rId8"/>
    <p:sldId id="280" r:id="rId9"/>
    <p:sldId id="281" r:id="rId10"/>
    <p:sldId id="288" r:id="rId11"/>
    <p:sldId id="289" r:id="rId12"/>
    <p:sldId id="302" r:id="rId13"/>
    <p:sldId id="291" r:id="rId14"/>
    <p:sldId id="290" r:id="rId15"/>
    <p:sldId id="292" r:id="rId16"/>
    <p:sldId id="293" r:id="rId17"/>
    <p:sldId id="261" r:id="rId18"/>
    <p:sldId id="295" r:id="rId19"/>
    <p:sldId id="296" r:id="rId20"/>
    <p:sldId id="297" r:id="rId21"/>
    <p:sldId id="298" r:id="rId22"/>
    <p:sldId id="263" r:id="rId23"/>
    <p:sldId id="262" r:id="rId24"/>
    <p:sldId id="300" r:id="rId25"/>
    <p:sldId id="301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6"/>
    <p:restoredTop sz="94304"/>
  </p:normalViewPr>
  <p:slideViewPr>
    <p:cSldViewPr snapToGrid="0">
      <p:cViewPr varScale="1">
        <p:scale>
          <a:sx n="80" d="100"/>
          <a:sy n="8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4158-724F-23B3-4EE8-432076E8F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C48A1-48A9-0E5B-5179-A569662E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6885-9E04-D2F1-0A5A-1347FA67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F4FE-2AFF-C683-BB88-B025A4C0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6516-5A38-7E0F-CF03-EAC72477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9093-EACE-4960-3BA1-317CDF7B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385E-D98F-330C-9A9D-E96E44CA2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38AB-80BA-1C30-71E1-EB589090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9F55-557E-A17F-E0C0-FBA1847D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F85A-2146-E1E4-ACD7-12230DF2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317C1-A367-A1A5-7153-3A5E125AB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35BC-DB7D-E1E2-7B2A-4740E8D6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68A8-62A1-DBE2-9BF6-F1E8DA75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BF77-942E-763F-831D-B535385F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6CDE-D442-225F-82CC-1645E710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788A-BE5B-F79B-6795-AA665F62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2130-9600-BFC4-34D8-A5325A5C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F0-A546-16F8-3D2D-E15239F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1BFF-7722-FACE-EF6F-9E9C3853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C394-4DDE-D8EE-0554-905DCB1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1C20-C6BB-4909-9B2F-D02EF598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942E-CAC2-FC85-8A9E-793FF84B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1A35-1FFC-DB1D-0B0A-54BF3954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D6D2-824B-880F-195F-D9DA220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D733-5FB8-8D7D-3313-BD74C678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D8FC-620D-14FE-307A-3D6AA5CF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4D0C-B46D-555B-B3B4-23E51BC4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B58D-7856-E5F5-2E28-ADDE040D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F75B-81DD-462F-0DD1-E3226CC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4357-1FEE-408B-31BC-A725B83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3286-5BE6-1553-1E96-480E8143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320D-4E7B-F706-C70D-6752AFF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307B-2F6D-F448-0EA5-C4BA4C1F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0EF30-5330-99E4-9750-46C576BB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BAA4-997E-D34E-6235-C51DB9604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B0EEE-5302-9ED7-F9C5-A8FD84C7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E8813-B2D2-B6D5-97A0-71B1E46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6459A-8961-0152-3437-BA1BBF6B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5E546-8261-9102-B2CC-19BCB106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6092-315D-5CA8-E6C1-FEB366D1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16D63-5E37-6A5B-0B92-75329D7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7428B-E717-2741-0844-D0B7125F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BC38-A535-C1E9-34E6-DB0DAE6B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33FEB-22E9-CB68-7DC2-0044565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DC3B-04E9-C091-35D6-AA60813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0BD2E-C32D-595B-50A8-9CAAB8E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766-0EFB-ED0C-417C-A58D3AE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AF72-9FC9-6E65-E339-262EA24A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3B38-438E-0EE2-3F2A-EF3FD43A6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3A0-2211-5485-FAE3-34565C1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DEE29-C01B-62C1-ED22-D3406DC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6C45-2C11-970C-992C-AF179D7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2F96-0627-00A8-5DE0-E9663450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BF8C5-3695-9F6E-080B-56B681333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D415-0933-4453-FEDF-9CF7B202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92B5-FE75-099A-9197-E25802B3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2521-A151-503F-70C1-3F3783C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9606E-FC55-66F5-7DA9-0473FBD4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305D-84AE-E201-B409-7CBC6105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2FA-B264-89FB-98FE-1ECA1B64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C81A1-A337-7C38-6B8F-E995D7C7A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C3CD-0F9B-EE4F-970E-40A3F109395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D598-6A7B-D38B-4F5A-B8F45316C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5EA7-B8D2-E8F6-5EB1-F7C546BA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D1D8-8DBF-9349-8199-8401BFB2A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C2BA-9943-D6F6-B25F-37E908AB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442"/>
            <a:ext cx="10515600" cy="834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566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0526"/>
            <a:ext cx="8775032" cy="65812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084F498D-A7DB-12A3-DCE7-309A363C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1971"/>
            <a:ext cx="7772400" cy="4760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BC1DB-FBB4-FE5E-2EE6-354C12F06205}"/>
              </a:ext>
            </a:extLst>
          </p:cNvPr>
          <p:cNvSpPr txBox="1"/>
          <p:nvPr/>
        </p:nvSpPr>
        <p:spPr>
          <a:xfrm>
            <a:off x="4094618" y="692507"/>
            <a:ext cx="3699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Structure of a 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A0B21-5D59-830E-A23A-8DC344565BA1}"/>
              </a:ext>
            </a:extLst>
          </p:cNvPr>
          <p:cNvSpPr txBox="1"/>
          <p:nvPr/>
        </p:nvSpPr>
        <p:spPr>
          <a:xfrm>
            <a:off x="9802966" y="6550223"/>
            <a:ext cx="177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0407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4" name="Picture 13" descr="A table of weather forecasts&#10;&#10;Description automatically generated">
            <a:extLst>
              <a:ext uri="{FF2B5EF4-FFF2-40B4-BE49-F238E27FC236}">
                <a16:creationId xmlns:a16="http://schemas.microsoft.com/office/drawing/2014/main" id="{82C630FB-6099-FE85-4840-FB517B70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17" y="339243"/>
            <a:ext cx="6816049" cy="57345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0A0B59-E4B4-C799-F6D4-E85DCA3FE635}"/>
              </a:ext>
            </a:extLst>
          </p:cNvPr>
          <p:cNvSpPr/>
          <p:nvPr/>
        </p:nvSpPr>
        <p:spPr>
          <a:xfrm>
            <a:off x="7442401" y="458492"/>
            <a:ext cx="1724967" cy="57345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553BE3-550B-E9D8-1BCD-247BBDB899ED}"/>
              </a:ext>
            </a:extLst>
          </p:cNvPr>
          <p:cNvCxnSpPr>
            <a:cxnSpLocks/>
          </p:cNvCxnSpPr>
          <p:nvPr/>
        </p:nvCxnSpPr>
        <p:spPr>
          <a:xfrm flipH="1" flipV="1">
            <a:off x="9015984" y="784169"/>
            <a:ext cx="1426464" cy="752391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57B8EF-9B8C-181D-150E-60696F0B9952}"/>
              </a:ext>
            </a:extLst>
          </p:cNvPr>
          <p:cNvSpPr txBox="1"/>
          <p:nvPr/>
        </p:nvSpPr>
        <p:spPr>
          <a:xfrm>
            <a:off x="10442448" y="1305727"/>
            <a:ext cx="974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74CA2-BFB2-1763-8D29-5F4D6C1B5254}"/>
              </a:ext>
            </a:extLst>
          </p:cNvPr>
          <p:cNvSpPr txBox="1"/>
          <p:nvPr/>
        </p:nvSpPr>
        <p:spPr>
          <a:xfrm>
            <a:off x="3834951" y="6057092"/>
            <a:ext cx="336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Three Feature/Attributes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8685A-50D6-559B-0F08-5C2816537A97}"/>
              </a:ext>
            </a:extLst>
          </p:cNvPr>
          <p:cNvSpPr/>
          <p:nvPr/>
        </p:nvSpPr>
        <p:spPr>
          <a:xfrm>
            <a:off x="3428133" y="458492"/>
            <a:ext cx="3951571" cy="54960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7C31A-98DB-C87C-FE4C-6D23A394BAF4}"/>
              </a:ext>
            </a:extLst>
          </p:cNvPr>
          <p:cNvSpPr txBox="1"/>
          <p:nvPr/>
        </p:nvSpPr>
        <p:spPr>
          <a:xfrm>
            <a:off x="506472" y="2744872"/>
            <a:ext cx="1907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14 samples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Each column represent one feature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366963"/>
            <a:ext cx="7603958" cy="6124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8C2BE-9596-3BA7-B644-BDD36EB8476D}"/>
              </a:ext>
            </a:extLst>
          </p:cNvPr>
          <p:cNvSpPr txBox="1"/>
          <p:nvPr/>
        </p:nvSpPr>
        <p:spPr>
          <a:xfrm>
            <a:off x="8149390" y="1210997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venir Book" panose="02000503020000020003" pitchFamily="2" charset="0"/>
              </a:rPr>
              <a:t>Internal node = Attribute/Feature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3D670C-819F-5D34-2B53-B9336F6BC5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256547" y="1395663"/>
            <a:ext cx="4892843" cy="385055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D7660-FB04-9409-D190-641D00A57F8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4084" y="1395663"/>
            <a:ext cx="3545306" cy="153471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F6FDD6-1D53-A3B5-3EBE-58215AC846CE}"/>
              </a:ext>
            </a:extLst>
          </p:cNvPr>
          <p:cNvCxnSpPr>
            <a:cxnSpLocks/>
          </p:cNvCxnSpPr>
          <p:nvPr/>
        </p:nvCxnSpPr>
        <p:spPr>
          <a:xfrm flipH="1">
            <a:off x="2053389" y="1411386"/>
            <a:ext cx="6096001" cy="1574357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06793-E09F-C769-0882-D4E0BF0F4436}"/>
              </a:ext>
            </a:extLst>
          </p:cNvPr>
          <p:cNvSpPr txBox="1"/>
          <p:nvPr/>
        </p:nvSpPr>
        <p:spPr>
          <a:xfrm>
            <a:off x="7705835" y="2930373"/>
            <a:ext cx="448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Branches = number of attribute/feature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4FFA-2A5C-2439-AA55-EB285B0A4EA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86166" y="3115039"/>
            <a:ext cx="3219669" cy="313961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5F90FF-F68B-AE17-38BB-005EFA9B69B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994484" y="3115039"/>
            <a:ext cx="3711351" cy="443257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0DC4E-B5EE-B650-344F-30FA3B97C5D0}"/>
              </a:ext>
            </a:extLst>
          </p:cNvPr>
          <p:cNvSpPr txBox="1"/>
          <p:nvPr/>
        </p:nvSpPr>
        <p:spPr>
          <a:xfrm>
            <a:off x="8991495" y="385972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Leaf = Target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B4C87-6871-BEDB-C0C4-8F686B8224E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639312" y="4044392"/>
            <a:ext cx="5352183" cy="184666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C2E317-A460-C3EB-A198-2911EAD8EFC0}"/>
              </a:ext>
            </a:extLst>
          </p:cNvPr>
          <p:cNvCxnSpPr>
            <a:cxnSpLocks/>
          </p:cNvCxnSpPr>
          <p:nvPr/>
        </p:nvCxnSpPr>
        <p:spPr>
          <a:xfrm flipH="1">
            <a:off x="4846320" y="4080028"/>
            <a:ext cx="4145175" cy="55370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4" name="Picture 3" descr="A diagram of a decision tree&#10;&#10;Description automatically generated">
            <a:extLst>
              <a:ext uri="{FF2B5EF4-FFF2-40B4-BE49-F238E27FC236}">
                <a16:creationId xmlns:a16="http://schemas.microsoft.com/office/drawing/2014/main" id="{A4E747EC-8D33-0E14-2549-0ED07153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08" y="51435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4" name="Picture 3" descr="A diagram of different weather conditions&#10;&#10;Description automatically generated">
            <a:extLst>
              <a:ext uri="{FF2B5EF4-FFF2-40B4-BE49-F238E27FC236}">
                <a16:creationId xmlns:a16="http://schemas.microsoft.com/office/drawing/2014/main" id="{359DF250-73FC-06EB-6AFE-35AF0CBA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76" y="429768"/>
            <a:ext cx="8570976" cy="6428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87AC2-8A7D-77D6-4143-1BD1E65390AD}"/>
              </a:ext>
            </a:extLst>
          </p:cNvPr>
          <p:cNvSpPr txBox="1"/>
          <p:nvPr/>
        </p:nvSpPr>
        <p:spPr>
          <a:xfrm>
            <a:off x="7443537" y="3059668"/>
            <a:ext cx="421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rules this decision tree indicates?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09E476A7-8C97-031F-1282-197337FBB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785" y="930442"/>
            <a:ext cx="7678816" cy="5604512"/>
          </a:xfrm>
        </p:spPr>
      </p:pic>
    </p:spTree>
    <p:extLst>
      <p:ext uri="{BB962C8B-B14F-4D97-AF65-F5344CB8AC3E}">
        <p14:creationId xmlns:p14="http://schemas.microsoft.com/office/powerpoint/2010/main" val="389929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F723-0097-CF43-0655-95E4234F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964"/>
            <a:ext cx="10515600" cy="7286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Evaluation Metrics for  Classification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277F-9F06-B7FC-CD9A-DCA4C827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Nature of the Target Variable:</a:t>
            </a:r>
            <a:endParaRPr lang="en-US" b="0" i="0" u="sng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Regression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In regression tasks, the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target variable is continuous and numeric.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You are predicting a real-valued quantity, such as house prices, temperature, or 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Classification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In classification tasks,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the target variable is categorical and discrete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 You are predicting one of several predefined classes or categories, such as spam or not spam, disease or no disease,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4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8AD2E01D-E084-0594-A647-EF783CED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400" y="605213"/>
            <a:ext cx="7767924" cy="6004134"/>
          </a:xfrm>
        </p:spPr>
      </p:pic>
    </p:spTree>
    <p:extLst>
      <p:ext uri="{BB962C8B-B14F-4D97-AF65-F5344CB8AC3E}">
        <p14:creationId xmlns:p14="http://schemas.microsoft.com/office/powerpoint/2010/main" val="2544266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ox with black text&#10;&#10;Description automatically generated">
            <a:extLst>
              <a:ext uri="{FF2B5EF4-FFF2-40B4-BE49-F238E27FC236}">
                <a16:creationId xmlns:a16="http://schemas.microsoft.com/office/drawing/2014/main" id="{93CB39A6-B091-AE42-EFA6-10615036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148" y="669381"/>
            <a:ext cx="7704854" cy="5519237"/>
          </a:xfrm>
        </p:spPr>
      </p:pic>
    </p:spTree>
    <p:extLst>
      <p:ext uri="{BB962C8B-B14F-4D97-AF65-F5344CB8AC3E}">
        <p14:creationId xmlns:p14="http://schemas.microsoft.com/office/powerpoint/2010/main" val="388263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6396-0B8D-FF8E-08BC-49A52681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46BC-753B-F5E2-2B1D-2226A66B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In the context of Decision Trees,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entropy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is a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measure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of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disorder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or </a:t>
            </a:r>
            <a:r>
              <a:rPr lang="en-US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ource-serif-pro"/>
              </a:rPr>
              <a:t>impurity</a:t>
            </a:r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in a node. 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Thus, a node with more variable composition (multiple types) to have higher Entropy than a node which has only single type value.</a:t>
            </a:r>
          </a:p>
          <a:p>
            <a:endParaRPr lang="en-US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maximum level of entropy or disorder is given by 1 and minimum entropy is given by a value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E262-41ED-7E9D-4D8A-16E42348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964"/>
            <a:ext cx="10515600" cy="5342774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If we have a dataset of 10 observations belonging to two classes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If 6 observations belong to the class, YES, and 4 observations belong to class NO, then entropy can be written as below.</a:t>
            </a:r>
          </a:p>
          <a:p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yes</a:t>
            </a:r>
            <a:r>
              <a:rPr lang="en-US" sz="24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is the probability of choosing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and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the probability of choosing a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source-serif-pro"/>
              </a:rPr>
              <a:t>NO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Here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yes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6/10 and</a:t>
            </a:r>
            <a:r>
              <a:rPr lang="en-US" sz="24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1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P</a:t>
            </a:r>
            <a:r>
              <a:rPr lang="en-US" sz="2400" b="0" i="1" u="none" strike="noStrike" baseline="-25000" dirty="0" err="1">
                <a:solidFill>
                  <a:srgbClr val="242424"/>
                </a:solidFill>
                <a:effectLst/>
                <a:latin typeface="source-serif-pro"/>
              </a:rPr>
              <a:t>no</a:t>
            </a:r>
            <a:r>
              <a:rPr lang="en-US" sz="2400" b="0" i="1" u="none" strike="noStrike" baseline="-2500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is 4/10.</a:t>
            </a:r>
            <a:endParaRPr lang="en-US" sz="2400" dirty="0">
              <a:solidFill>
                <a:srgbClr val="242424"/>
              </a:solidFill>
              <a:latin typeface="source-serif-pro"/>
            </a:endParaRPr>
          </a:p>
          <a:p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C3123C9-F715-74C2-17CA-BE8D4DD82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81000"/>
            <a:ext cx="46228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5E5F5E-FA50-DE83-6C4E-67C6EC4D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4" y="1667391"/>
            <a:ext cx="5456008" cy="813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473D8-1C44-6942-C964-8DA5766B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06" y="3907531"/>
            <a:ext cx="7772400" cy="646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707D2A-F6DD-2312-99EE-39B82E0A94DC}"/>
              </a:ext>
            </a:extLst>
          </p:cNvPr>
          <p:cNvSpPr txBox="1"/>
          <p:nvPr/>
        </p:nvSpPr>
        <p:spPr>
          <a:xfrm>
            <a:off x="1050758" y="4811052"/>
            <a:ext cx="10090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42424"/>
                </a:solidFill>
                <a:effectLst/>
                <a:latin typeface="Avenir Book" panose="02000503020000020003" pitchFamily="2" charset="0"/>
              </a:rPr>
              <a:t>If all the 10 observations belong to 1 class then entropy will be equal to zero. Which implies the node is a pure node.</a:t>
            </a:r>
          </a:p>
        </p:txBody>
      </p:sp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35F933-A173-2843-E4CA-F1528A4B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779" y="5714572"/>
            <a:ext cx="3788843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7ECA6-247A-0B58-AE72-87D84A0DE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587" y="2514774"/>
            <a:ext cx="8938826" cy="8557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44D55-33B0-754D-62A7-671B455BE93C}"/>
              </a:ext>
            </a:extLst>
          </p:cNvPr>
          <p:cNvSpPr txBox="1"/>
          <p:nvPr/>
        </p:nvSpPr>
        <p:spPr>
          <a:xfrm>
            <a:off x="1395663" y="1441465"/>
            <a:ext cx="9673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If both classes YES and NO have an equal number of observations, then entropy will be equal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3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A98A-AC44-D760-1CA2-EFE626D9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62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sng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Types of Metrics:</a:t>
            </a:r>
            <a:endParaRPr lang="en-US" sz="2400" b="0" i="0" u="sng" strike="noStrike" dirty="0">
              <a:solidFill>
                <a:srgbClr val="C00000"/>
              </a:solidFill>
              <a:effectLst/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Regression: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Common regression metrics include Mean Absolute Error (MAE),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Mean Squared Error (MSE), Root Mean Squared Error (RMSE)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sz="2400" b="1" i="0" u="none" strike="noStrike" dirty="0">
                <a:effectLst/>
                <a:latin typeface="Avenir Book" panose="02000503020000020003" pitchFamily="2" charset="0"/>
              </a:rPr>
              <a:t>R-squared (R²),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others. These metrics focus on measuring the accuracy and precision of the predicted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numeric values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compared to the actual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Classification: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Common classification metrics include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Accuracy, Precision, Recall, F1 Score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etc. These metrics assess the model's ability to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classify instances into different classe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 and the trade-offs between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true positives, true negatives, false positives, and false negatives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E940-791E-A968-80A2-00676C05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473549"/>
            <a:ext cx="10515600" cy="60669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Avenir Book" panose="02000503020000020003" pitchFamily="2" charset="0"/>
              </a:rPr>
              <a:t>Confusion Matrix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B9C1-17BF-E748-9C1C-A2CAAB91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3" y="1253331"/>
            <a:ext cx="6577012" cy="435133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 confusion matrix is a table or a matrix that is often used to assess the performance of a classification machine learning model.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7030A0"/>
                </a:solidFill>
                <a:effectLst/>
                <a:latin typeface="Söhne"/>
              </a:rPr>
              <a:t>Actual value = true value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7030A0"/>
                </a:solidFill>
                <a:effectLst/>
                <a:latin typeface="Söhne"/>
              </a:rPr>
              <a:t>Predicted value = prediction from model</a:t>
            </a:r>
          </a:p>
          <a:p>
            <a:pPr algn="l">
              <a:buFont typeface="+mj-lt"/>
              <a:buAutoNum type="arabicPeriod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True Positives (TP): These are instances that the model correctly predicted as positive 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True Negatives (TN): These are instances that the model correctly predicted as negative 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False Positives (FP): These are instances that the model incorrectly predicted as positive when they were actually negative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False Negatives (FN): These are instances that the model incorrectly predicted as negative when they were actually positive</a:t>
            </a:r>
          </a:p>
          <a:p>
            <a:endParaRPr lang="en-US" dirty="0"/>
          </a:p>
        </p:txBody>
      </p:sp>
      <p:pic>
        <p:nvPicPr>
          <p:cNvPr id="4" name="Picture 3" descr="A diagram of values and values&#10;&#10;Description automatically generated">
            <a:extLst>
              <a:ext uri="{FF2B5EF4-FFF2-40B4-BE49-F238E27FC236}">
                <a16:creationId xmlns:a16="http://schemas.microsoft.com/office/drawing/2014/main" id="{F544D011-C95E-90B8-149E-D36FAC0E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11" y="1539875"/>
            <a:ext cx="3276601" cy="31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7FD3-EC4A-2D7D-7AE8-5A7AAB7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31019"/>
            <a:ext cx="7277100" cy="65881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2-class classification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C2D5-E5CE-54C4-6FC2-5B693D94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482725"/>
            <a:ext cx="63484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We have 10 samples representing two classes, 0 (negative) and 1 (positive).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TP = positive value for both ground truth and prediction</a:t>
            </a:r>
          </a:p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TN = negative value for both ground truth and prediction</a:t>
            </a:r>
          </a:p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FP = = negative value for ground truth but positive value for prediction</a:t>
            </a:r>
          </a:p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FN = positive ground truth value but predictions says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F5D516-1D37-4ABD-D393-91A471B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5176"/>
              </p:ext>
            </p:extLst>
          </p:nvPr>
        </p:nvGraphicFramePr>
        <p:xfrm>
          <a:off x="7629525" y="260350"/>
          <a:ext cx="408146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7">
                  <a:extLst>
                    <a:ext uri="{9D8B030D-6E8A-4147-A177-3AD203B41FA5}">
                      <a16:colId xmlns:a16="http://schemas.microsoft.com/office/drawing/2014/main" val="783897740"/>
                    </a:ext>
                  </a:extLst>
                </a:gridCol>
                <a:gridCol w="1353635">
                  <a:extLst>
                    <a:ext uri="{9D8B030D-6E8A-4147-A177-3AD203B41FA5}">
                      <a16:colId xmlns:a16="http://schemas.microsoft.com/office/drawing/2014/main" val="265063783"/>
                    </a:ext>
                  </a:extLst>
                </a:gridCol>
                <a:gridCol w="1367339">
                  <a:extLst>
                    <a:ext uri="{9D8B030D-6E8A-4147-A177-3AD203B41FA5}">
                      <a16:colId xmlns:a16="http://schemas.microsoft.com/office/drawing/2014/main" val="328860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2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2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63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6B6ED9-A7E3-B599-83C5-6F5A4796E99F}"/>
              </a:ext>
            </a:extLst>
          </p:cNvPr>
          <p:cNvSpPr txBox="1"/>
          <p:nvPr/>
        </p:nvSpPr>
        <p:spPr>
          <a:xfrm>
            <a:off x="7786688" y="5011341"/>
            <a:ext cx="28003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TP = 4</a:t>
            </a:r>
          </a:p>
          <a:p>
            <a:r>
              <a:rPr lang="en-US" sz="2400" dirty="0"/>
              <a:t>TN = 2</a:t>
            </a:r>
          </a:p>
          <a:p>
            <a:r>
              <a:rPr lang="en-US" sz="2400" dirty="0"/>
              <a:t>FP = 2</a:t>
            </a:r>
          </a:p>
          <a:p>
            <a:r>
              <a:rPr lang="en-US" sz="2400" dirty="0"/>
              <a:t>FN = 2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2920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0D245-D84D-5380-FF33-A2C124750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745997"/>
              </p:ext>
            </p:extLst>
          </p:nvPr>
        </p:nvGraphicFramePr>
        <p:xfrm>
          <a:off x="1700213" y="517526"/>
          <a:ext cx="408146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7">
                  <a:extLst>
                    <a:ext uri="{9D8B030D-6E8A-4147-A177-3AD203B41FA5}">
                      <a16:colId xmlns:a16="http://schemas.microsoft.com/office/drawing/2014/main" val="783897740"/>
                    </a:ext>
                  </a:extLst>
                </a:gridCol>
                <a:gridCol w="1353635">
                  <a:extLst>
                    <a:ext uri="{9D8B030D-6E8A-4147-A177-3AD203B41FA5}">
                      <a16:colId xmlns:a16="http://schemas.microsoft.com/office/drawing/2014/main" val="265063783"/>
                    </a:ext>
                  </a:extLst>
                </a:gridCol>
                <a:gridCol w="1367339">
                  <a:extLst>
                    <a:ext uri="{9D8B030D-6E8A-4147-A177-3AD203B41FA5}">
                      <a16:colId xmlns:a16="http://schemas.microsoft.com/office/drawing/2014/main" val="328860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2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2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6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7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049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566460-815D-5182-4FAF-0927A60A538B}"/>
              </a:ext>
            </a:extLst>
          </p:cNvPr>
          <p:cNvSpPr txBox="1"/>
          <p:nvPr/>
        </p:nvSpPr>
        <p:spPr>
          <a:xfrm>
            <a:off x="6410328" y="86602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 positive (TP), true negative (TN), false positive (FP), and false negative (FN)  and accuracy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781A3-EEDD-F6A5-FBA8-C2D65310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28" y="2968234"/>
            <a:ext cx="5461082" cy="1681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Accuracy</a:t>
            </a:r>
            <a:r>
              <a:rPr lang="en-US" sz="2400" dirty="0"/>
              <a:t> measures the proportion of correctly classified instances in a classification task. </a:t>
            </a:r>
          </a:p>
          <a:p>
            <a:pPr marL="0" indent="0">
              <a:buNone/>
            </a:pP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AB11D-B848-A9DF-92F8-AC79B3AEFFF0}"/>
              </a:ext>
            </a:extLst>
          </p:cNvPr>
          <p:cNvSpPr txBox="1"/>
          <p:nvPr/>
        </p:nvSpPr>
        <p:spPr>
          <a:xfrm>
            <a:off x="6237407" y="4970622"/>
            <a:ext cx="5346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Söhne"/>
              </a:rPr>
              <a:t>Accuracy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 = (TP + TN) / (TP + TN + FP + FN)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4CC2-1221-8160-6D1A-AAA4DC00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Precision, Recall, and F1 score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6F752-90E5-F085-FC21-19B07D3A5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b="1" i="0" u="none" strike="noStrike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r>
                  <a:rPr lang="en-US" b="1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P</a:t>
                </a:r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recision measures 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the ratio </a:t>
                </a:r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of </a:t>
                </a:r>
                <a:r>
                  <a:rPr lang="en-US" b="1" i="0" u="none" strike="noStrike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Avenir Book" panose="02000503020000020003" pitchFamily="2" charset="0"/>
                  </a:rPr>
                  <a:t>correctly predicted positive instances</a:t>
                </a:r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to the </a:t>
                </a:r>
                <a:r>
                  <a:rPr lang="en-US" b="0" i="0" u="none" strike="noStrike" dirty="0">
                    <a:solidFill>
                      <a:srgbClr val="7030A0"/>
                    </a:solidFill>
                    <a:effectLst/>
                    <a:latin typeface="Avenir Book" panose="02000503020000020003" pitchFamily="2" charset="0"/>
                  </a:rPr>
                  <a:t>total predicted positive instances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74151"/>
                  </a:solidFill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	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Recall (Sensitivity or True Positive Rate)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: Recall measures the ratio of correctly predicted positive instances to the total actual positive instances. </a:t>
                </a:r>
              </a:p>
              <a:p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	Recall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37415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venir Book" panose="02000503020000020003" pitchFamily="2" charset="0"/>
                </a:endParaRPr>
              </a:p>
              <a:p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2 ∗ (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Recall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venir Book" panose="02000503020000020003" pitchFamily="2" charset="0"/>
                </a:endParaRPr>
              </a:p>
              <a:p>
                <a:endParaRPr lang="en-US" b="0" i="0" u="none" strike="noStrike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6F752-90E5-F085-FC21-19B07D3A5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7CF7-997D-F41D-4D51-8B6209D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90437"/>
            <a:ext cx="5548313" cy="7191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Metrics  for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28FE0-D162-77D5-7D90-4AB479335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6" y="1718470"/>
                <a:ext cx="6677025" cy="4818062"/>
              </a:xfrm>
            </p:spPr>
            <p:txBody>
              <a:bodyPr>
                <a:normAutofit fontScale="25000" lnSpcReduction="20000"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8000" b="1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Mean Absolute Error (MAE)</a:t>
                </a:r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: Measures the average absolute difference between predicted and actual values.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US" sz="8000" b="0" i="0" u="none" strike="noStrike" dirty="0">
                  <a:solidFill>
                    <a:srgbClr val="374151"/>
                  </a:solidFill>
                  <a:effectLst/>
                  <a:latin typeface="Avenir Book" panose="02000503020000020003" pitchFamily="2" charset="0"/>
                </a:endParaRPr>
              </a:p>
              <a:p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MAE = (1/n) 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8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8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8000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Actual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Predicted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sz="8000" dirty="0">
                            <a:solidFill>
                              <a:srgbClr val="374151"/>
                            </a:solidFill>
                            <a:latin typeface="Avenir Book" panose="02000503020000020003" pitchFamily="2" charset="0"/>
                          </a:rPr>
                          <m:t>| </m:t>
                        </m:r>
                      </m:e>
                    </m:nary>
                  </m:oMath>
                </a14:m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. </a:t>
                </a:r>
              </a:p>
              <a:p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Where:</a:t>
                </a:r>
              </a:p>
              <a:p>
                <a:pPr marL="457200" lvl="1" indent="0">
                  <a:buNone/>
                </a:pPr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- n is the total number of samples in your dataset.</a:t>
                </a:r>
              </a:p>
              <a:p>
                <a:pPr marL="457200" lvl="1" indent="0">
                  <a:buNone/>
                </a:pPr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- </a:t>
                </a:r>
                <a:r>
                  <a:rPr lang="el-GR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Σ </a:t>
                </a:r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represents the summation notation, meaning you add up all the absolute errors for all samples.</a:t>
                </a:r>
              </a:p>
              <a:p>
                <a:pPr marL="0" indent="0">
                  <a:buNone/>
                </a:pPr>
                <a:endParaRPr lang="en-US" sz="8000" b="0" i="0" u="none" strike="noStrike" dirty="0">
                  <a:solidFill>
                    <a:srgbClr val="374151"/>
                  </a:solidFill>
                  <a:effectLst/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r>
                  <a:rPr lang="en-US" sz="8000" b="1" u="sng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Steps:</a:t>
                </a:r>
                <a:endParaRPr lang="en-US" sz="8000" b="1" i="0" u="sng" strike="noStrike" dirty="0">
                  <a:solidFill>
                    <a:srgbClr val="374151"/>
                  </a:solidFill>
                  <a:effectLst/>
                  <a:latin typeface="Avenir Book" panose="02000503020000020003" pitchFamily="2" charset="0"/>
                </a:endParaRPr>
              </a:p>
              <a:p>
                <a:pPr algn="l"/>
                <a:r>
                  <a:rPr lang="en-US" sz="8000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For</a:t>
                </a:r>
                <a:r>
                  <a:rPr lang="en-US" sz="8000" b="0" i="0" u="none" strike="noStrike" dirty="0">
                    <a:solidFill>
                      <a:srgbClr val="374151"/>
                    </a:solidFill>
                    <a:effectLst/>
                    <a:latin typeface="Avenir Book" panose="02000503020000020003" pitchFamily="2" charset="0"/>
                  </a:rPr>
                  <a:t> each sample, calculate the absolute difference between the predicted value and the actual value. This gives you a list of absolute errors.</a:t>
                </a:r>
              </a:p>
              <a:p>
                <a:pPr algn="l"/>
                <a:r>
                  <a:rPr lang="en-US" sz="8000" dirty="0">
                    <a:solidFill>
                      <a:srgbClr val="374151"/>
                    </a:solidFill>
                    <a:latin typeface="Avenir Book" panose="02000503020000020003" pitchFamily="2" charset="0"/>
                  </a:rPr>
                  <a:t>Add those numbers and take the average </a:t>
                </a:r>
                <a:endParaRPr lang="en-US" sz="8000" b="0" i="0" u="none" strike="noStrike" dirty="0">
                  <a:solidFill>
                    <a:srgbClr val="374151"/>
                  </a:solidFill>
                  <a:effectLst/>
                  <a:latin typeface="Avenir Book" panose="02000503020000020003" pitchFamily="2" charset="0"/>
                </a:endParaRPr>
              </a:p>
              <a:p>
                <a:pPr algn="l"/>
                <a:endParaRPr lang="en-US" sz="8000" b="0" i="0" u="none" strike="noStrike" dirty="0">
                  <a:solidFill>
                    <a:srgbClr val="374151"/>
                  </a:solidFill>
                  <a:effectLst/>
                  <a:latin typeface="Avenir Book" panose="02000503020000020003" pitchFamily="2" charset="0"/>
                </a:endParaRP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28FE0-D162-77D5-7D90-4AB479335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6" y="1718470"/>
                <a:ext cx="6677025" cy="4818062"/>
              </a:xfrm>
              <a:blipFill>
                <a:blip r:embed="rId2"/>
                <a:stretch>
                  <a:fillRect l="-1141" t="-2105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ACE404-D101-B08B-73D6-CB8C3BFA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50530"/>
              </p:ext>
            </p:extLst>
          </p:nvPr>
        </p:nvGraphicFramePr>
        <p:xfrm>
          <a:off x="7343776" y="1275556"/>
          <a:ext cx="4081461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7">
                  <a:extLst>
                    <a:ext uri="{9D8B030D-6E8A-4147-A177-3AD203B41FA5}">
                      <a16:colId xmlns:a16="http://schemas.microsoft.com/office/drawing/2014/main" val="783897740"/>
                    </a:ext>
                  </a:extLst>
                </a:gridCol>
                <a:gridCol w="1353635">
                  <a:extLst>
                    <a:ext uri="{9D8B030D-6E8A-4147-A177-3AD203B41FA5}">
                      <a16:colId xmlns:a16="http://schemas.microsoft.com/office/drawing/2014/main" val="265063783"/>
                    </a:ext>
                  </a:extLst>
                </a:gridCol>
                <a:gridCol w="1367339">
                  <a:extLst>
                    <a:ext uri="{9D8B030D-6E8A-4147-A177-3AD203B41FA5}">
                      <a16:colId xmlns:a16="http://schemas.microsoft.com/office/drawing/2014/main" val="3288606681"/>
                    </a:ext>
                  </a:extLst>
                </a:gridCol>
              </a:tblGrid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2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2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6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4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6B247-E074-B972-20B9-543F6B8A4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1425575"/>
                <a:ext cx="6843713" cy="2889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Mean Squared Error (MSE)</a:t>
                </a:r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: Measures the average squared difference between predicted and actual 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74151"/>
                  </a:solidFill>
                  <a:latin typeface="Söhne"/>
                </a:endParaRPr>
              </a:p>
              <a:p>
                <a:pPr marL="0" indent="0">
                  <a:buNone/>
                </a:pPr>
                <a:endParaRPr lang="en-US" b="0" i="0" u="none" strike="noStrike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u="none" strike="noStrike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u="none" strike="noStrike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0" u="none" strike="noStrike" dirty="0">
                    <a:solidFill>
                      <a:srgbClr val="374151"/>
                    </a:solidFill>
                    <a:effectLst/>
                    <a:latin typeface="Söhne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u="none" strike="noStrike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u="none" strike="noStrike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u="none" strike="noStrike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u="none" strike="noStrike" dirty="0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u="none" strike="noStrike" dirty="0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𝑎𝑐𝑡𝑢𝑎𝑙</m:t>
                                </m:r>
                                <m:r>
                                  <a:rPr lang="en-US" i="1" dirty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i="1" dirty="0">
                                    <a:solidFill>
                                      <a:srgbClr val="374151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u="none" strike="noStrike" dirty="0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i="0" u="none" strike="noStrike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6B247-E074-B972-20B9-543F6B8A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1425575"/>
                <a:ext cx="6843713" cy="2889250"/>
              </a:xfrm>
              <a:blipFill>
                <a:blip r:embed="rId2"/>
                <a:stretch>
                  <a:fillRect l="-1852" t="-4825" b="-25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4945A-3432-6D50-C770-0F61C40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27180"/>
              </p:ext>
            </p:extLst>
          </p:nvPr>
        </p:nvGraphicFramePr>
        <p:xfrm>
          <a:off x="7315201" y="1257300"/>
          <a:ext cx="4081461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87">
                  <a:extLst>
                    <a:ext uri="{9D8B030D-6E8A-4147-A177-3AD203B41FA5}">
                      <a16:colId xmlns:a16="http://schemas.microsoft.com/office/drawing/2014/main" val="783897740"/>
                    </a:ext>
                  </a:extLst>
                </a:gridCol>
                <a:gridCol w="1353635">
                  <a:extLst>
                    <a:ext uri="{9D8B030D-6E8A-4147-A177-3AD203B41FA5}">
                      <a16:colId xmlns:a16="http://schemas.microsoft.com/office/drawing/2014/main" val="265063783"/>
                    </a:ext>
                  </a:extLst>
                </a:gridCol>
                <a:gridCol w="1367339">
                  <a:extLst>
                    <a:ext uri="{9D8B030D-6E8A-4147-A177-3AD203B41FA5}">
                      <a16:colId xmlns:a16="http://schemas.microsoft.com/office/drawing/2014/main" val="3288606681"/>
                    </a:ext>
                  </a:extLst>
                </a:gridCol>
              </a:tblGrid>
              <a:tr h="3351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4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2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7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2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6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6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1004</Words>
  <Application>Microsoft Macintosh PowerPoint</Application>
  <PresentationFormat>Widescreen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Avenir Book</vt:lpstr>
      <vt:lpstr>Calibri</vt:lpstr>
      <vt:lpstr>Calibri Light</vt:lpstr>
      <vt:lpstr>Cambria Math</vt:lpstr>
      <vt:lpstr>Helvetica</vt:lpstr>
      <vt:lpstr>Söhne</vt:lpstr>
      <vt:lpstr>source-serif-pro</vt:lpstr>
      <vt:lpstr>Office Theme</vt:lpstr>
      <vt:lpstr>CS7/8745 : Machine Learning   Instructor: Salim Sazzed Department of Computer Science University of Memphis   </vt:lpstr>
      <vt:lpstr>Evaluation Metrics for  Classification and Regression</vt:lpstr>
      <vt:lpstr>PowerPoint Presentation</vt:lpstr>
      <vt:lpstr>Confusion Matrix for Classification</vt:lpstr>
      <vt:lpstr>2-class classification problem </vt:lpstr>
      <vt:lpstr>PowerPoint Presentation</vt:lpstr>
      <vt:lpstr>Precision, Recall, and F1 score </vt:lpstr>
      <vt:lpstr>Metrics  for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Entropy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81</cp:revision>
  <dcterms:created xsi:type="dcterms:W3CDTF">2023-09-27T19:52:28Z</dcterms:created>
  <dcterms:modified xsi:type="dcterms:W3CDTF">2023-10-23T17:54:53Z</dcterms:modified>
</cp:coreProperties>
</file>