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37"/>
  </p:notesMasterIdLst>
  <p:sldIdLst>
    <p:sldId id="257" r:id="rId2"/>
    <p:sldId id="291" r:id="rId3"/>
    <p:sldId id="260" r:id="rId4"/>
    <p:sldId id="261" r:id="rId5"/>
    <p:sldId id="262" r:id="rId6"/>
    <p:sldId id="293" r:id="rId7"/>
    <p:sldId id="263" r:id="rId8"/>
    <p:sldId id="265" r:id="rId9"/>
    <p:sldId id="264" r:id="rId10"/>
    <p:sldId id="266" r:id="rId11"/>
    <p:sldId id="267" r:id="rId12"/>
    <p:sldId id="268" r:id="rId13"/>
    <p:sldId id="269" r:id="rId14"/>
    <p:sldId id="270" r:id="rId15"/>
    <p:sldId id="271" r:id="rId16"/>
    <p:sldId id="272" r:id="rId17"/>
    <p:sldId id="273" r:id="rId18"/>
    <p:sldId id="276" r:id="rId19"/>
    <p:sldId id="274"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ng Shi" userId="7c1623e2b3f0132e" providerId="LiveId" clId="{7E63B8A1-309F-4E66-A70B-E811B8AB7965}"/>
    <pc:docChg chg="modSld sldOrd">
      <pc:chgData name="Hong Shi" userId="7c1623e2b3f0132e" providerId="LiveId" clId="{7E63B8A1-309F-4E66-A70B-E811B8AB7965}" dt="2022-11-28T19:36:15.573" v="1"/>
      <pc:docMkLst>
        <pc:docMk/>
      </pc:docMkLst>
      <pc:sldChg chg="ord">
        <pc:chgData name="Hong Shi" userId="7c1623e2b3f0132e" providerId="LiveId" clId="{7E63B8A1-309F-4E66-A70B-E811B8AB7965}" dt="2022-11-28T19:36:15.573" v="1"/>
        <pc:sldMkLst>
          <pc:docMk/>
          <pc:sldMk cId="1595898762" sldId="262"/>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ata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A8D5E7-C31F-42AD-BEED-6872365A8BF6}"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2E208AF-2935-4E6D-B606-8A81205137BE}">
      <dgm:prSet/>
      <dgm:spPr/>
      <dgm:t>
        <a:bodyPr/>
        <a:lstStyle/>
        <a:p>
          <a:pPr>
            <a:lnSpc>
              <a:spcPct val="100000"/>
            </a:lnSpc>
            <a:defRPr cap="all"/>
          </a:pPr>
          <a:r>
            <a:rPr lang="en-US"/>
            <a:t>Music and video streaming services</a:t>
          </a:r>
        </a:p>
      </dgm:t>
    </dgm:pt>
    <dgm:pt modelId="{74C6B43C-3135-4A15-BD50-ED184B168642}" type="parTrans" cxnId="{57ECED4E-ACD6-4D60-BD7D-550BB748A5E4}">
      <dgm:prSet/>
      <dgm:spPr/>
      <dgm:t>
        <a:bodyPr/>
        <a:lstStyle/>
        <a:p>
          <a:endParaRPr lang="en-US"/>
        </a:p>
      </dgm:t>
    </dgm:pt>
    <dgm:pt modelId="{92989161-1C98-44D8-BABE-0F6F1678F9BC}" type="sibTrans" cxnId="{57ECED4E-ACD6-4D60-BD7D-550BB748A5E4}">
      <dgm:prSet/>
      <dgm:spPr/>
      <dgm:t>
        <a:bodyPr/>
        <a:lstStyle/>
        <a:p>
          <a:endParaRPr lang="en-US"/>
        </a:p>
      </dgm:t>
    </dgm:pt>
    <dgm:pt modelId="{C37A9523-5887-4CC9-8512-2D5CCF84A93E}">
      <dgm:prSet/>
      <dgm:spPr/>
      <dgm:t>
        <a:bodyPr/>
        <a:lstStyle/>
        <a:p>
          <a:pPr>
            <a:lnSpc>
              <a:spcPct val="100000"/>
            </a:lnSpc>
            <a:defRPr cap="all"/>
          </a:pPr>
          <a:r>
            <a:rPr lang="en-US"/>
            <a:t>Media </a:t>
          </a:r>
        </a:p>
      </dgm:t>
    </dgm:pt>
    <dgm:pt modelId="{C7FFEEF8-5830-4E86-AC66-DD25F08B5C21}" type="parTrans" cxnId="{1B306C83-D0F7-4934-A58E-9F2B966F9ABD}">
      <dgm:prSet/>
      <dgm:spPr/>
      <dgm:t>
        <a:bodyPr/>
        <a:lstStyle/>
        <a:p>
          <a:endParaRPr lang="en-US"/>
        </a:p>
      </dgm:t>
    </dgm:pt>
    <dgm:pt modelId="{D3F52668-47CA-4207-B598-E7E76DE2F62F}" type="sibTrans" cxnId="{1B306C83-D0F7-4934-A58E-9F2B966F9ABD}">
      <dgm:prSet/>
      <dgm:spPr/>
      <dgm:t>
        <a:bodyPr/>
        <a:lstStyle/>
        <a:p>
          <a:endParaRPr lang="en-US"/>
        </a:p>
      </dgm:t>
    </dgm:pt>
    <dgm:pt modelId="{BD0BEC0A-9810-4E19-BFA0-EC482FDC6538}">
      <dgm:prSet/>
      <dgm:spPr/>
      <dgm:t>
        <a:bodyPr/>
        <a:lstStyle/>
        <a:p>
          <a:pPr>
            <a:lnSpc>
              <a:spcPct val="100000"/>
            </a:lnSpc>
            <a:defRPr cap="all"/>
          </a:pPr>
          <a:r>
            <a:rPr lang="en-US"/>
            <a:t>Telecom companies (cable or wireless)</a:t>
          </a:r>
        </a:p>
      </dgm:t>
    </dgm:pt>
    <dgm:pt modelId="{108449ED-DD87-4880-BA76-CB0440DD6804}" type="parTrans" cxnId="{69C83D12-4220-49A6-BD4F-3654A01CF05C}">
      <dgm:prSet/>
      <dgm:spPr/>
      <dgm:t>
        <a:bodyPr/>
        <a:lstStyle/>
        <a:p>
          <a:endParaRPr lang="en-US"/>
        </a:p>
      </dgm:t>
    </dgm:pt>
    <dgm:pt modelId="{92F47CA0-174B-403F-B62E-32B455FD4AEC}" type="sibTrans" cxnId="{69C83D12-4220-49A6-BD4F-3654A01CF05C}">
      <dgm:prSet/>
      <dgm:spPr/>
      <dgm:t>
        <a:bodyPr/>
        <a:lstStyle/>
        <a:p>
          <a:endParaRPr lang="en-US"/>
        </a:p>
      </dgm:t>
    </dgm:pt>
    <dgm:pt modelId="{B9D34807-1D42-4A21-B183-9262CE5F300C}">
      <dgm:prSet/>
      <dgm:spPr/>
      <dgm:t>
        <a:bodyPr/>
        <a:lstStyle/>
        <a:p>
          <a:pPr>
            <a:lnSpc>
              <a:spcPct val="100000"/>
            </a:lnSpc>
            <a:defRPr cap="all"/>
          </a:pPr>
          <a:r>
            <a:rPr lang="en-US"/>
            <a:t>Software as a service providers</a:t>
          </a:r>
        </a:p>
      </dgm:t>
    </dgm:pt>
    <dgm:pt modelId="{D435FBAA-27BF-4142-B798-617859FF47A3}" type="parTrans" cxnId="{240B0CE0-1DF9-4599-8584-BD17C38A9A87}">
      <dgm:prSet/>
      <dgm:spPr/>
      <dgm:t>
        <a:bodyPr/>
        <a:lstStyle/>
        <a:p>
          <a:endParaRPr lang="en-US"/>
        </a:p>
      </dgm:t>
    </dgm:pt>
    <dgm:pt modelId="{C1B7A6DB-B1D0-4834-9C7D-5780F5F8DF3D}" type="sibTrans" cxnId="{240B0CE0-1DF9-4599-8584-BD17C38A9A87}">
      <dgm:prSet/>
      <dgm:spPr/>
      <dgm:t>
        <a:bodyPr/>
        <a:lstStyle/>
        <a:p>
          <a:endParaRPr lang="en-US"/>
        </a:p>
      </dgm:t>
    </dgm:pt>
    <dgm:pt modelId="{59728C42-7256-4819-A04E-DEBB0B0A25AB}" type="pres">
      <dgm:prSet presAssocID="{B8A8D5E7-C31F-42AD-BEED-6872365A8BF6}" presName="root" presStyleCnt="0">
        <dgm:presLayoutVars>
          <dgm:dir/>
          <dgm:resizeHandles val="exact"/>
        </dgm:presLayoutVars>
      </dgm:prSet>
      <dgm:spPr/>
    </dgm:pt>
    <dgm:pt modelId="{72F902AF-02C3-4EEA-8AEB-BEAFD36237DF}" type="pres">
      <dgm:prSet presAssocID="{42E208AF-2935-4E6D-B606-8A81205137BE}" presName="compNode" presStyleCnt="0"/>
      <dgm:spPr/>
    </dgm:pt>
    <dgm:pt modelId="{EA032657-2992-4822-BC2F-5F31B2CA007E}" type="pres">
      <dgm:prSet presAssocID="{42E208AF-2935-4E6D-B606-8A81205137BE}" presName="iconBgRect" presStyleLbl="bgShp" presStyleIdx="0" presStyleCnt="4"/>
      <dgm:spPr>
        <a:prstGeom prst="round2DiagRect">
          <a:avLst>
            <a:gd name="adj1" fmla="val 29727"/>
            <a:gd name="adj2" fmla="val 0"/>
          </a:avLst>
        </a:prstGeom>
      </dgm:spPr>
    </dgm:pt>
    <dgm:pt modelId="{F744DEA7-4717-4271-BB66-48D3229E7090}" type="pres">
      <dgm:prSet presAssocID="{42E208AF-2935-4E6D-B606-8A81205137B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usic"/>
        </a:ext>
      </dgm:extLst>
    </dgm:pt>
    <dgm:pt modelId="{01DFF722-454B-4443-AE8B-94BFB2DFADCB}" type="pres">
      <dgm:prSet presAssocID="{42E208AF-2935-4E6D-B606-8A81205137BE}" presName="spaceRect" presStyleCnt="0"/>
      <dgm:spPr/>
    </dgm:pt>
    <dgm:pt modelId="{CF762809-E1A2-4DFE-A0F4-48E03398CCEE}" type="pres">
      <dgm:prSet presAssocID="{42E208AF-2935-4E6D-B606-8A81205137BE}" presName="textRect" presStyleLbl="revTx" presStyleIdx="0" presStyleCnt="4">
        <dgm:presLayoutVars>
          <dgm:chMax val="1"/>
          <dgm:chPref val="1"/>
        </dgm:presLayoutVars>
      </dgm:prSet>
      <dgm:spPr/>
    </dgm:pt>
    <dgm:pt modelId="{AC2ACE85-9606-49FA-BC19-7AB850F90F2D}" type="pres">
      <dgm:prSet presAssocID="{92989161-1C98-44D8-BABE-0F6F1678F9BC}" presName="sibTrans" presStyleCnt="0"/>
      <dgm:spPr/>
    </dgm:pt>
    <dgm:pt modelId="{98FE8C1F-B82A-4C26-B794-3EF687DEDF83}" type="pres">
      <dgm:prSet presAssocID="{C37A9523-5887-4CC9-8512-2D5CCF84A93E}" presName="compNode" presStyleCnt="0"/>
      <dgm:spPr/>
    </dgm:pt>
    <dgm:pt modelId="{4F844470-F2D6-4FB5-B6E8-307C50D0E67D}" type="pres">
      <dgm:prSet presAssocID="{C37A9523-5887-4CC9-8512-2D5CCF84A93E}" presName="iconBgRect" presStyleLbl="bgShp" presStyleIdx="1" presStyleCnt="4"/>
      <dgm:spPr>
        <a:prstGeom prst="round2DiagRect">
          <a:avLst>
            <a:gd name="adj1" fmla="val 29727"/>
            <a:gd name="adj2" fmla="val 0"/>
          </a:avLst>
        </a:prstGeom>
      </dgm:spPr>
    </dgm:pt>
    <dgm:pt modelId="{94526777-FEDB-4B58-877C-8A92BC019BC3}" type="pres">
      <dgm:prSet presAssocID="{C37A9523-5887-4CC9-8512-2D5CCF84A93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y"/>
        </a:ext>
      </dgm:extLst>
    </dgm:pt>
    <dgm:pt modelId="{BFB3F3CF-D7E6-4BD9-A58E-C56B9D66757B}" type="pres">
      <dgm:prSet presAssocID="{C37A9523-5887-4CC9-8512-2D5CCF84A93E}" presName="spaceRect" presStyleCnt="0"/>
      <dgm:spPr/>
    </dgm:pt>
    <dgm:pt modelId="{F5024689-AB0A-43E5-A056-3A6C8D91670F}" type="pres">
      <dgm:prSet presAssocID="{C37A9523-5887-4CC9-8512-2D5CCF84A93E}" presName="textRect" presStyleLbl="revTx" presStyleIdx="1" presStyleCnt="4">
        <dgm:presLayoutVars>
          <dgm:chMax val="1"/>
          <dgm:chPref val="1"/>
        </dgm:presLayoutVars>
      </dgm:prSet>
      <dgm:spPr/>
    </dgm:pt>
    <dgm:pt modelId="{AB9B7359-A7F7-4AAA-BBB9-D998D2668C1B}" type="pres">
      <dgm:prSet presAssocID="{D3F52668-47CA-4207-B598-E7E76DE2F62F}" presName="sibTrans" presStyleCnt="0"/>
      <dgm:spPr/>
    </dgm:pt>
    <dgm:pt modelId="{4E6AE1F0-C35F-4533-B33F-647C6BBD0802}" type="pres">
      <dgm:prSet presAssocID="{BD0BEC0A-9810-4E19-BFA0-EC482FDC6538}" presName="compNode" presStyleCnt="0"/>
      <dgm:spPr/>
    </dgm:pt>
    <dgm:pt modelId="{387A252D-2A74-490E-A37B-2E2D6670A2F0}" type="pres">
      <dgm:prSet presAssocID="{BD0BEC0A-9810-4E19-BFA0-EC482FDC6538}" presName="iconBgRect" presStyleLbl="bgShp" presStyleIdx="2" presStyleCnt="4"/>
      <dgm:spPr>
        <a:prstGeom prst="round2DiagRect">
          <a:avLst>
            <a:gd name="adj1" fmla="val 29727"/>
            <a:gd name="adj2" fmla="val 0"/>
          </a:avLst>
        </a:prstGeom>
      </dgm:spPr>
    </dgm:pt>
    <dgm:pt modelId="{EB59A665-3433-4CA2-9AA2-1A984D0108D9}" type="pres">
      <dgm:prSet presAssocID="{BD0BEC0A-9810-4E19-BFA0-EC482FDC653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reless router"/>
        </a:ext>
      </dgm:extLst>
    </dgm:pt>
    <dgm:pt modelId="{6894EE8B-6D19-4225-B357-51E287613FA4}" type="pres">
      <dgm:prSet presAssocID="{BD0BEC0A-9810-4E19-BFA0-EC482FDC6538}" presName="spaceRect" presStyleCnt="0"/>
      <dgm:spPr/>
    </dgm:pt>
    <dgm:pt modelId="{97B82114-0E2D-4BD1-8E86-1065E1B89531}" type="pres">
      <dgm:prSet presAssocID="{BD0BEC0A-9810-4E19-BFA0-EC482FDC6538}" presName="textRect" presStyleLbl="revTx" presStyleIdx="2" presStyleCnt="4">
        <dgm:presLayoutVars>
          <dgm:chMax val="1"/>
          <dgm:chPref val="1"/>
        </dgm:presLayoutVars>
      </dgm:prSet>
      <dgm:spPr/>
    </dgm:pt>
    <dgm:pt modelId="{4C60DD8E-D7E8-414D-8755-AA470B6C2709}" type="pres">
      <dgm:prSet presAssocID="{92F47CA0-174B-403F-B62E-32B455FD4AEC}" presName="sibTrans" presStyleCnt="0"/>
      <dgm:spPr/>
    </dgm:pt>
    <dgm:pt modelId="{DA945116-C3F8-4253-8353-C873EBF7AE9A}" type="pres">
      <dgm:prSet presAssocID="{B9D34807-1D42-4A21-B183-9262CE5F300C}" presName="compNode" presStyleCnt="0"/>
      <dgm:spPr/>
    </dgm:pt>
    <dgm:pt modelId="{6084CBF9-008F-4C71-BA21-2AB1EC5715DC}" type="pres">
      <dgm:prSet presAssocID="{B9D34807-1D42-4A21-B183-9262CE5F300C}" presName="iconBgRect" presStyleLbl="bgShp" presStyleIdx="3" presStyleCnt="4"/>
      <dgm:spPr>
        <a:prstGeom prst="round2DiagRect">
          <a:avLst>
            <a:gd name="adj1" fmla="val 29727"/>
            <a:gd name="adj2" fmla="val 0"/>
          </a:avLst>
        </a:prstGeom>
      </dgm:spPr>
    </dgm:pt>
    <dgm:pt modelId="{17675D95-C139-4729-B4A8-0741E1317013}" type="pres">
      <dgm:prSet presAssocID="{B9D34807-1D42-4A21-B183-9262CE5F300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6A72D502-4B8A-45B3-AA5F-C1CFE244429B}" type="pres">
      <dgm:prSet presAssocID="{B9D34807-1D42-4A21-B183-9262CE5F300C}" presName="spaceRect" presStyleCnt="0"/>
      <dgm:spPr/>
    </dgm:pt>
    <dgm:pt modelId="{D0C674B8-4DA9-4D20-8D14-1327C041EFC3}" type="pres">
      <dgm:prSet presAssocID="{B9D34807-1D42-4A21-B183-9262CE5F300C}" presName="textRect" presStyleLbl="revTx" presStyleIdx="3" presStyleCnt="4">
        <dgm:presLayoutVars>
          <dgm:chMax val="1"/>
          <dgm:chPref val="1"/>
        </dgm:presLayoutVars>
      </dgm:prSet>
      <dgm:spPr/>
    </dgm:pt>
  </dgm:ptLst>
  <dgm:cxnLst>
    <dgm:cxn modelId="{69C83D12-4220-49A6-BD4F-3654A01CF05C}" srcId="{B8A8D5E7-C31F-42AD-BEED-6872365A8BF6}" destId="{BD0BEC0A-9810-4E19-BFA0-EC482FDC6538}" srcOrd="2" destOrd="0" parTransId="{108449ED-DD87-4880-BA76-CB0440DD6804}" sibTransId="{92F47CA0-174B-403F-B62E-32B455FD4AEC}"/>
    <dgm:cxn modelId="{5E26C92E-6CA1-4C3F-A38F-22384A77B327}" type="presOf" srcId="{B9D34807-1D42-4A21-B183-9262CE5F300C}" destId="{D0C674B8-4DA9-4D20-8D14-1327C041EFC3}" srcOrd="0" destOrd="0" presId="urn:microsoft.com/office/officeart/2018/5/layout/IconLeafLabelList"/>
    <dgm:cxn modelId="{57ECED4E-ACD6-4D60-BD7D-550BB748A5E4}" srcId="{B8A8D5E7-C31F-42AD-BEED-6872365A8BF6}" destId="{42E208AF-2935-4E6D-B606-8A81205137BE}" srcOrd="0" destOrd="0" parTransId="{74C6B43C-3135-4A15-BD50-ED184B168642}" sibTransId="{92989161-1C98-44D8-BABE-0F6F1678F9BC}"/>
    <dgm:cxn modelId="{6977FF7A-ED93-46BE-AD55-5B638AB566BC}" type="presOf" srcId="{C37A9523-5887-4CC9-8512-2D5CCF84A93E}" destId="{F5024689-AB0A-43E5-A056-3A6C8D91670F}" srcOrd="0" destOrd="0" presId="urn:microsoft.com/office/officeart/2018/5/layout/IconLeafLabelList"/>
    <dgm:cxn modelId="{1B306C83-D0F7-4934-A58E-9F2B966F9ABD}" srcId="{B8A8D5E7-C31F-42AD-BEED-6872365A8BF6}" destId="{C37A9523-5887-4CC9-8512-2D5CCF84A93E}" srcOrd="1" destOrd="0" parTransId="{C7FFEEF8-5830-4E86-AC66-DD25F08B5C21}" sibTransId="{D3F52668-47CA-4207-B598-E7E76DE2F62F}"/>
    <dgm:cxn modelId="{6B1EE595-D54F-4295-84AD-3BA8018FBC90}" type="presOf" srcId="{42E208AF-2935-4E6D-B606-8A81205137BE}" destId="{CF762809-E1A2-4DFE-A0F4-48E03398CCEE}" srcOrd="0" destOrd="0" presId="urn:microsoft.com/office/officeart/2018/5/layout/IconLeafLabelList"/>
    <dgm:cxn modelId="{85FDF7C7-DAC4-44DA-85F5-11F8D52BFF6D}" type="presOf" srcId="{BD0BEC0A-9810-4E19-BFA0-EC482FDC6538}" destId="{97B82114-0E2D-4BD1-8E86-1065E1B89531}" srcOrd="0" destOrd="0" presId="urn:microsoft.com/office/officeart/2018/5/layout/IconLeafLabelList"/>
    <dgm:cxn modelId="{C26A3ADC-160D-41CA-869E-64CFC163CD57}" type="presOf" srcId="{B8A8D5E7-C31F-42AD-BEED-6872365A8BF6}" destId="{59728C42-7256-4819-A04E-DEBB0B0A25AB}" srcOrd="0" destOrd="0" presId="urn:microsoft.com/office/officeart/2018/5/layout/IconLeafLabelList"/>
    <dgm:cxn modelId="{240B0CE0-1DF9-4599-8584-BD17C38A9A87}" srcId="{B8A8D5E7-C31F-42AD-BEED-6872365A8BF6}" destId="{B9D34807-1D42-4A21-B183-9262CE5F300C}" srcOrd="3" destOrd="0" parTransId="{D435FBAA-27BF-4142-B798-617859FF47A3}" sibTransId="{C1B7A6DB-B1D0-4834-9C7D-5780F5F8DF3D}"/>
    <dgm:cxn modelId="{1DD9BA8A-2102-471E-89C2-575B70F077BC}" type="presParOf" srcId="{59728C42-7256-4819-A04E-DEBB0B0A25AB}" destId="{72F902AF-02C3-4EEA-8AEB-BEAFD36237DF}" srcOrd="0" destOrd="0" presId="urn:microsoft.com/office/officeart/2018/5/layout/IconLeafLabelList"/>
    <dgm:cxn modelId="{72B4D81F-A4B8-4D93-840C-EB47F0E74EA0}" type="presParOf" srcId="{72F902AF-02C3-4EEA-8AEB-BEAFD36237DF}" destId="{EA032657-2992-4822-BC2F-5F31B2CA007E}" srcOrd="0" destOrd="0" presId="urn:microsoft.com/office/officeart/2018/5/layout/IconLeafLabelList"/>
    <dgm:cxn modelId="{0CBD5BCF-0E04-4357-8436-327DA96623E8}" type="presParOf" srcId="{72F902AF-02C3-4EEA-8AEB-BEAFD36237DF}" destId="{F744DEA7-4717-4271-BB66-48D3229E7090}" srcOrd="1" destOrd="0" presId="urn:microsoft.com/office/officeart/2018/5/layout/IconLeafLabelList"/>
    <dgm:cxn modelId="{AB071571-8593-4BDA-9C49-53426D2DD1E8}" type="presParOf" srcId="{72F902AF-02C3-4EEA-8AEB-BEAFD36237DF}" destId="{01DFF722-454B-4443-AE8B-94BFB2DFADCB}" srcOrd="2" destOrd="0" presId="urn:microsoft.com/office/officeart/2018/5/layout/IconLeafLabelList"/>
    <dgm:cxn modelId="{C85EC776-85D7-4675-AE75-C8ABC7F38CC8}" type="presParOf" srcId="{72F902AF-02C3-4EEA-8AEB-BEAFD36237DF}" destId="{CF762809-E1A2-4DFE-A0F4-48E03398CCEE}" srcOrd="3" destOrd="0" presId="urn:microsoft.com/office/officeart/2018/5/layout/IconLeafLabelList"/>
    <dgm:cxn modelId="{CAA46A64-1EE1-45D4-AA85-6BE65B8F763B}" type="presParOf" srcId="{59728C42-7256-4819-A04E-DEBB0B0A25AB}" destId="{AC2ACE85-9606-49FA-BC19-7AB850F90F2D}" srcOrd="1" destOrd="0" presId="urn:microsoft.com/office/officeart/2018/5/layout/IconLeafLabelList"/>
    <dgm:cxn modelId="{FD75F999-6380-452E-865B-10EEEEEE7B80}" type="presParOf" srcId="{59728C42-7256-4819-A04E-DEBB0B0A25AB}" destId="{98FE8C1F-B82A-4C26-B794-3EF687DEDF83}" srcOrd="2" destOrd="0" presId="urn:microsoft.com/office/officeart/2018/5/layout/IconLeafLabelList"/>
    <dgm:cxn modelId="{A407ED87-8477-4CC8-8D5E-04D72F8760AE}" type="presParOf" srcId="{98FE8C1F-B82A-4C26-B794-3EF687DEDF83}" destId="{4F844470-F2D6-4FB5-B6E8-307C50D0E67D}" srcOrd="0" destOrd="0" presId="urn:microsoft.com/office/officeart/2018/5/layout/IconLeafLabelList"/>
    <dgm:cxn modelId="{F0092057-F172-44CF-A5A3-59E9C8F79C72}" type="presParOf" srcId="{98FE8C1F-B82A-4C26-B794-3EF687DEDF83}" destId="{94526777-FEDB-4B58-877C-8A92BC019BC3}" srcOrd="1" destOrd="0" presId="urn:microsoft.com/office/officeart/2018/5/layout/IconLeafLabelList"/>
    <dgm:cxn modelId="{46AF34E6-A627-4A6D-A9C1-53F81070A7A7}" type="presParOf" srcId="{98FE8C1F-B82A-4C26-B794-3EF687DEDF83}" destId="{BFB3F3CF-D7E6-4BD9-A58E-C56B9D66757B}" srcOrd="2" destOrd="0" presId="urn:microsoft.com/office/officeart/2018/5/layout/IconLeafLabelList"/>
    <dgm:cxn modelId="{6F8F1C55-686E-448B-A39C-7DF44A12EF46}" type="presParOf" srcId="{98FE8C1F-B82A-4C26-B794-3EF687DEDF83}" destId="{F5024689-AB0A-43E5-A056-3A6C8D91670F}" srcOrd="3" destOrd="0" presId="urn:microsoft.com/office/officeart/2018/5/layout/IconLeafLabelList"/>
    <dgm:cxn modelId="{9635B231-6ABF-4164-96C4-8D2AD0CE3F12}" type="presParOf" srcId="{59728C42-7256-4819-A04E-DEBB0B0A25AB}" destId="{AB9B7359-A7F7-4AAA-BBB9-D998D2668C1B}" srcOrd="3" destOrd="0" presId="urn:microsoft.com/office/officeart/2018/5/layout/IconLeafLabelList"/>
    <dgm:cxn modelId="{230BF41D-4F82-4D20-A61C-BAE4FD11ABF8}" type="presParOf" srcId="{59728C42-7256-4819-A04E-DEBB0B0A25AB}" destId="{4E6AE1F0-C35F-4533-B33F-647C6BBD0802}" srcOrd="4" destOrd="0" presId="urn:microsoft.com/office/officeart/2018/5/layout/IconLeafLabelList"/>
    <dgm:cxn modelId="{FE2E860C-D478-41B7-BCE1-E819E0F15EB7}" type="presParOf" srcId="{4E6AE1F0-C35F-4533-B33F-647C6BBD0802}" destId="{387A252D-2A74-490E-A37B-2E2D6670A2F0}" srcOrd="0" destOrd="0" presId="urn:microsoft.com/office/officeart/2018/5/layout/IconLeafLabelList"/>
    <dgm:cxn modelId="{00DE8676-7180-4675-8139-BB0593B6A888}" type="presParOf" srcId="{4E6AE1F0-C35F-4533-B33F-647C6BBD0802}" destId="{EB59A665-3433-4CA2-9AA2-1A984D0108D9}" srcOrd="1" destOrd="0" presId="urn:microsoft.com/office/officeart/2018/5/layout/IconLeafLabelList"/>
    <dgm:cxn modelId="{6D57814E-EE83-4FA9-AF94-EEA686FC9889}" type="presParOf" srcId="{4E6AE1F0-C35F-4533-B33F-647C6BBD0802}" destId="{6894EE8B-6D19-4225-B357-51E287613FA4}" srcOrd="2" destOrd="0" presId="urn:microsoft.com/office/officeart/2018/5/layout/IconLeafLabelList"/>
    <dgm:cxn modelId="{000F3776-E49F-4346-A7C3-F0669FF54206}" type="presParOf" srcId="{4E6AE1F0-C35F-4533-B33F-647C6BBD0802}" destId="{97B82114-0E2D-4BD1-8E86-1065E1B89531}" srcOrd="3" destOrd="0" presId="urn:microsoft.com/office/officeart/2018/5/layout/IconLeafLabelList"/>
    <dgm:cxn modelId="{A7F30148-97D2-4F64-BA73-D9BE7C40A954}" type="presParOf" srcId="{59728C42-7256-4819-A04E-DEBB0B0A25AB}" destId="{4C60DD8E-D7E8-414D-8755-AA470B6C2709}" srcOrd="5" destOrd="0" presId="urn:microsoft.com/office/officeart/2018/5/layout/IconLeafLabelList"/>
    <dgm:cxn modelId="{3A45253B-5A34-4C88-A929-A87364E2EAEF}" type="presParOf" srcId="{59728C42-7256-4819-A04E-DEBB0B0A25AB}" destId="{DA945116-C3F8-4253-8353-C873EBF7AE9A}" srcOrd="6" destOrd="0" presId="urn:microsoft.com/office/officeart/2018/5/layout/IconLeafLabelList"/>
    <dgm:cxn modelId="{725DAC85-2CD2-4013-8AE1-EC0B0C71DC6C}" type="presParOf" srcId="{DA945116-C3F8-4253-8353-C873EBF7AE9A}" destId="{6084CBF9-008F-4C71-BA21-2AB1EC5715DC}" srcOrd="0" destOrd="0" presId="urn:microsoft.com/office/officeart/2018/5/layout/IconLeafLabelList"/>
    <dgm:cxn modelId="{27C12C33-56ED-411A-93AD-7E0E8A01D71C}" type="presParOf" srcId="{DA945116-C3F8-4253-8353-C873EBF7AE9A}" destId="{17675D95-C139-4729-B4A8-0741E1317013}" srcOrd="1" destOrd="0" presId="urn:microsoft.com/office/officeart/2018/5/layout/IconLeafLabelList"/>
    <dgm:cxn modelId="{1123FC5A-9F0F-4DA0-AFC8-8DA3664500CC}" type="presParOf" srcId="{DA945116-C3F8-4253-8353-C873EBF7AE9A}" destId="{6A72D502-4B8A-45B3-AA5F-C1CFE244429B}" srcOrd="2" destOrd="0" presId="urn:microsoft.com/office/officeart/2018/5/layout/IconLeafLabelList"/>
    <dgm:cxn modelId="{D866756D-1495-4FA4-A8B8-6CBF86F63AA7}" type="presParOf" srcId="{DA945116-C3F8-4253-8353-C873EBF7AE9A}" destId="{D0C674B8-4DA9-4D20-8D14-1327C041EFC3}" srcOrd="3" destOrd="0" presId="urn:microsoft.com/office/officeart/2018/5/layout/IconLeaf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36F5A7-470B-48CF-A492-4E44FEAADA82}"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CF05A0C2-3F21-4120-B443-E99DB790B4F0}">
      <dgm:prSet/>
      <dgm:spPr/>
      <dgm:t>
        <a:bodyPr/>
        <a:lstStyle/>
        <a:p>
          <a:r>
            <a:rPr lang="en-US"/>
            <a:t>Understanding a problem and the final goal: </a:t>
          </a:r>
          <a:r>
            <a:rPr lang="en-US" b="1"/>
            <a:t>In our case is the churn prediction</a:t>
          </a:r>
        </a:p>
      </dgm:t>
    </dgm:pt>
    <dgm:pt modelId="{A132D2C1-677D-467A-BC95-BD85EC7A11B4}" type="parTrans" cxnId="{F22431CD-BF1A-4DD4-9F40-B21188D9D6DE}">
      <dgm:prSet/>
      <dgm:spPr/>
      <dgm:t>
        <a:bodyPr/>
        <a:lstStyle/>
        <a:p>
          <a:endParaRPr lang="en-US"/>
        </a:p>
      </dgm:t>
    </dgm:pt>
    <dgm:pt modelId="{08A08BF4-E929-4CB4-B3AA-F71BE9609D43}" type="sibTrans" cxnId="{F22431CD-BF1A-4DD4-9F40-B21188D9D6DE}">
      <dgm:prSet/>
      <dgm:spPr/>
      <dgm:t>
        <a:bodyPr/>
        <a:lstStyle/>
        <a:p>
          <a:endParaRPr lang="en-US"/>
        </a:p>
      </dgm:t>
    </dgm:pt>
    <dgm:pt modelId="{43C15A0D-ABE9-4711-9B9E-7BF5966D9E27}">
      <dgm:prSet/>
      <dgm:spPr/>
      <dgm:t>
        <a:bodyPr/>
        <a:lstStyle/>
        <a:p>
          <a:r>
            <a:rPr lang="en-US"/>
            <a:t>Data collection</a:t>
          </a:r>
        </a:p>
      </dgm:t>
    </dgm:pt>
    <dgm:pt modelId="{F5C1B1B7-2065-422F-973E-7531E9E84D8D}" type="parTrans" cxnId="{2C6FC762-C402-4AD0-B658-A19F0E86BABC}">
      <dgm:prSet/>
      <dgm:spPr/>
      <dgm:t>
        <a:bodyPr/>
        <a:lstStyle/>
        <a:p>
          <a:endParaRPr lang="en-US"/>
        </a:p>
      </dgm:t>
    </dgm:pt>
    <dgm:pt modelId="{E820BF11-87EE-4402-9DA6-FC0B60D66B7C}" type="sibTrans" cxnId="{2C6FC762-C402-4AD0-B658-A19F0E86BABC}">
      <dgm:prSet/>
      <dgm:spPr/>
      <dgm:t>
        <a:bodyPr/>
        <a:lstStyle/>
        <a:p>
          <a:endParaRPr lang="en-US"/>
        </a:p>
      </dgm:t>
    </dgm:pt>
    <dgm:pt modelId="{B55EE566-91A7-4900-B1C7-6A6E1EBF7C0F}">
      <dgm:prSet/>
      <dgm:spPr/>
      <dgm:t>
        <a:bodyPr/>
        <a:lstStyle/>
        <a:p>
          <a:r>
            <a:rPr lang="en-US"/>
            <a:t>Data preparation and preprocessing</a:t>
          </a:r>
        </a:p>
      </dgm:t>
    </dgm:pt>
    <dgm:pt modelId="{3480931B-39B2-4950-AAF8-3B01E7CF68AE}" type="parTrans" cxnId="{279CFDC7-836F-4B29-BB1B-F9EC89E5DE43}">
      <dgm:prSet/>
      <dgm:spPr/>
      <dgm:t>
        <a:bodyPr/>
        <a:lstStyle/>
        <a:p>
          <a:endParaRPr lang="en-US"/>
        </a:p>
      </dgm:t>
    </dgm:pt>
    <dgm:pt modelId="{968E57D2-9488-46B2-A4B1-8B9E15A1CB56}" type="sibTrans" cxnId="{279CFDC7-836F-4B29-BB1B-F9EC89E5DE43}">
      <dgm:prSet/>
      <dgm:spPr/>
      <dgm:t>
        <a:bodyPr/>
        <a:lstStyle/>
        <a:p>
          <a:endParaRPr lang="en-US"/>
        </a:p>
      </dgm:t>
    </dgm:pt>
    <dgm:pt modelId="{BDC9D034-DCC5-405E-BE02-4589C7299B30}">
      <dgm:prSet/>
      <dgm:spPr/>
      <dgm:t>
        <a:bodyPr/>
        <a:lstStyle/>
        <a:p>
          <a:r>
            <a:rPr lang="en-US"/>
            <a:t>Modeling and testing</a:t>
          </a:r>
        </a:p>
      </dgm:t>
    </dgm:pt>
    <dgm:pt modelId="{3A3556A2-5C1D-41EE-B5D5-E9317D5D253D}" type="parTrans" cxnId="{906CCC89-0CA2-4DFB-A350-248116D16742}">
      <dgm:prSet/>
      <dgm:spPr/>
      <dgm:t>
        <a:bodyPr/>
        <a:lstStyle/>
        <a:p>
          <a:endParaRPr lang="en-US"/>
        </a:p>
      </dgm:t>
    </dgm:pt>
    <dgm:pt modelId="{F79D514D-7C62-4644-8AE9-8A75989B6D22}" type="sibTrans" cxnId="{906CCC89-0CA2-4DFB-A350-248116D16742}">
      <dgm:prSet/>
      <dgm:spPr/>
      <dgm:t>
        <a:bodyPr/>
        <a:lstStyle/>
        <a:p>
          <a:endParaRPr lang="en-US"/>
        </a:p>
      </dgm:t>
    </dgm:pt>
    <dgm:pt modelId="{E44E3EF6-3158-4FC8-A0E8-05BE6386774E}">
      <dgm:prSet/>
      <dgm:spPr/>
      <dgm:t>
        <a:bodyPr/>
        <a:lstStyle/>
        <a:p>
          <a:r>
            <a:rPr lang="en-US"/>
            <a:t>Model deployment and monitoring</a:t>
          </a:r>
        </a:p>
      </dgm:t>
    </dgm:pt>
    <dgm:pt modelId="{A20C9BF5-766F-460A-8702-4A23C2E1866C}" type="parTrans" cxnId="{1C1A5FAE-FB5B-4F63-84E7-62909E4D72C7}">
      <dgm:prSet/>
      <dgm:spPr/>
      <dgm:t>
        <a:bodyPr/>
        <a:lstStyle/>
        <a:p>
          <a:endParaRPr lang="en-US"/>
        </a:p>
      </dgm:t>
    </dgm:pt>
    <dgm:pt modelId="{A566DDCA-A103-41A3-BA74-B077C98CC2FA}" type="sibTrans" cxnId="{1C1A5FAE-FB5B-4F63-84E7-62909E4D72C7}">
      <dgm:prSet/>
      <dgm:spPr/>
      <dgm:t>
        <a:bodyPr/>
        <a:lstStyle/>
        <a:p>
          <a:endParaRPr lang="en-US"/>
        </a:p>
      </dgm:t>
    </dgm:pt>
    <dgm:pt modelId="{CDEB27D1-FB14-4AC7-AFFD-C841D2330C79}" type="pres">
      <dgm:prSet presAssocID="{DE36F5A7-470B-48CF-A492-4E44FEAADA82}" presName="root" presStyleCnt="0">
        <dgm:presLayoutVars>
          <dgm:dir/>
          <dgm:resizeHandles val="exact"/>
        </dgm:presLayoutVars>
      </dgm:prSet>
      <dgm:spPr/>
    </dgm:pt>
    <dgm:pt modelId="{BCAA555F-54A9-4CAA-BD17-50D95B922DB6}" type="pres">
      <dgm:prSet presAssocID="{DE36F5A7-470B-48CF-A492-4E44FEAADA82}" presName="container" presStyleCnt="0">
        <dgm:presLayoutVars>
          <dgm:dir/>
          <dgm:resizeHandles val="exact"/>
        </dgm:presLayoutVars>
      </dgm:prSet>
      <dgm:spPr/>
    </dgm:pt>
    <dgm:pt modelId="{0F8B24FC-EB46-4ED2-A6E4-21CF2D92FFFF}" type="pres">
      <dgm:prSet presAssocID="{CF05A0C2-3F21-4120-B443-E99DB790B4F0}" presName="compNode" presStyleCnt="0"/>
      <dgm:spPr/>
    </dgm:pt>
    <dgm:pt modelId="{0085768E-CDD6-4E3C-88E1-1AEF8C4543A9}" type="pres">
      <dgm:prSet presAssocID="{CF05A0C2-3F21-4120-B443-E99DB790B4F0}" presName="iconBgRect" presStyleLbl="bgShp" presStyleIdx="0" presStyleCnt="5"/>
      <dgm:spPr/>
    </dgm:pt>
    <dgm:pt modelId="{F388AF8C-0C3D-49C0-A0C2-09DC26F38E2B}" type="pres">
      <dgm:prSet presAssocID="{CF05A0C2-3F21-4120-B443-E99DB790B4F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FFFC6588-AAC2-42D7-B188-07A1C91EBB59}" type="pres">
      <dgm:prSet presAssocID="{CF05A0C2-3F21-4120-B443-E99DB790B4F0}" presName="spaceRect" presStyleCnt="0"/>
      <dgm:spPr/>
    </dgm:pt>
    <dgm:pt modelId="{CBDF7A2C-DC77-4440-AEB3-DE4CF183426F}" type="pres">
      <dgm:prSet presAssocID="{CF05A0C2-3F21-4120-B443-E99DB790B4F0}" presName="textRect" presStyleLbl="revTx" presStyleIdx="0" presStyleCnt="5">
        <dgm:presLayoutVars>
          <dgm:chMax val="1"/>
          <dgm:chPref val="1"/>
        </dgm:presLayoutVars>
      </dgm:prSet>
      <dgm:spPr/>
    </dgm:pt>
    <dgm:pt modelId="{596D589D-464B-4369-827D-ECCB7139737D}" type="pres">
      <dgm:prSet presAssocID="{08A08BF4-E929-4CB4-B3AA-F71BE9609D43}" presName="sibTrans" presStyleLbl="sibTrans2D1" presStyleIdx="0" presStyleCnt="0"/>
      <dgm:spPr/>
    </dgm:pt>
    <dgm:pt modelId="{C5247851-975A-434C-81B7-500159F8B45D}" type="pres">
      <dgm:prSet presAssocID="{43C15A0D-ABE9-4711-9B9E-7BF5966D9E27}" presName="compNode" presStyleCnt="0"/>
      <dgm:spPr/>
    </dgm:pt>
    <dgm:pt modelId="{FC93B6FD-0462-467D-95B4-A6F51BDD42EB}" type="pres">
      <dgm:prSet presAssocID="{43C15A0D-ABE9-4711-9B9E-7BF5966D9E27}" presName="iconBgRect" presStyleLbl="bgShp" presStyleIdx="1" presStyleCnt="5"/>
      <dgm:spPr/>
    </dgm:pt>
    <dgm:pt modelId="{9FE4C75A-FE7B-4206-A5C8-0C19BDB3585A}" type="pres">
      <dgm:prSet presAssocID="{43C15A0D-ABE9-4711-9B9E-7BF5966D9E2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86B3D780-718F-4ACB-9605-CE13EAEAE559}" type="pres">
      <dgm:prSet presAssocID="{43C15A0D-ABE9-4711-9B9E-7BF5966D9E27}" presName="spaceRect" presStyleCnt="0"/>
      <dgm:spPr/>
    </dgm:pt>
    <dgm:pt modelId="{87AB890C-47F3-484D-AE56-EC43B098B567}" type="pres">
      <dgm:prSet presAssocID="{43C15A0D-ABE9-4711-9B9E-7BF5966D9E27}" presName="textRect" presStyleLbl="revTx" presStyleIdx="1" presStyleCnt="5">
        <dgm:presLayoutVars>
          <dgm:chMax val="1"/>
          <dgm:chPref val="1"/>
        </dgm:presLayoutVars>
      </dgm:prSet>
      <dgm:spPr/>
    </dgm:pt>
    <dgm:pt modelId="{3F6AAABC-543A-4CFC-B2E0-DFB63EC6C50C}" type="pres">
      <dgm:prSet presAssocID="{E820BF11-87EE-4402-9DA6-FC0B60D66B7C}" presName="sibTrans" presStyleLbl="sibTrans2D1" presStyleIdx="0" presStyleCnt="0"/>
      <dgm:spPr/>
    </dgm:pt>
    <dgm:pt modelId="{70DE9418-B597-47E3-8188-45DD2F871796}" type="pres">
      <dgm:prSet presAssocID="{B55EE566-91A7-4900-B1C7-6A6E1EBF7C0F}" presName="compNode" presStyleCnt="0"/>
      <dgm:spPr/>
    </dgm:pt>
    <dgm:pt modelId="{A44737FE-24B3-4E50-B892-812D049F0254}" type="pres">
      <dgm:prSet presAssocID="{B55EE566-91A7-4900-B1C7-6A6E1EBF7C0F}" presName="iconBgRect" presStyleLbl="bgShp" presStyleIdx="2" presStyleCnt="5"/>
      <dgm:spPr/>
    </dgm:pt>
    <dgm:pt modelId="{4270B2DF-1A97-41BB-89DF-FBAE55323B0E}" type="pres">
      <dgm:prSet presAssocID="{B55EE566-91A7-4900-B1C7-6A6E1EBF7C0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1B7A244B-9377-4AA8-8E80-5C0B96AC1A4C}" type="pres">
      <dgm:prSet presAssocID="{B55EE566-91A7-4900-B1C7-6A6E1EBF7C0F}" presName="spaceRect" presStyleCnt="0"/>
      <dgm:spPr/>
    </dgm:pt>
    <dgm:pt modelId="{B3E8F704-CE8B-48F7-90C9-D8867DE87C07}" type="pres">
      <dgm:prSet presAssocID="{B55EE566-91A7-4900-B1C7-6A6E1EBF7C0F}" presName="textRect" presStyleLbl="revTx" presStyleIdx="2" presStyleCnt="5" custScaleX="122692" custLinFactNeighborX="12915" custLinFactNeighborY="-2030">
        <dgm:presLayoutVars>
          <dgm:chMax val="1"/>
          <dgm:chPref val="1"/>
        </dgm:presLayoutVars>
      </dgm:prSet>
      <dgm:spPr/>
    </dgm:pt>
    <dgm:pt modelId="{5F9D2557-58ED-4138-9017-DC9F4FE0230A}" type="pres">
      <dgm:prSet presAssocID="{968E57D2-9488-46B2-A4B1-8B9E15A1CB56}" presName="sibTrans" presStyleLbl="sibTrans2D1" presStyleIdx="0" presStyleCnt="0"/>
      <dgm:spPr/>
    </dgm:pt>
    <dgm:pt modelId="{436D99B3-89F5-4308-A0D2-C675970AACC5}" type="pres">
      <dgm:prSet presAssocID="{BDC9D034-DCC5-405E-BE02-4589C7299B30}" presName="compNode" presStyleCnt="0"/>
      <dgm:spPr/>
    </dgm:pt>
    <dgm:pt modelId="{6D515067-1C63-4025-AE15-B7D60916CF4A}" type="pres">
      <dgm:prSet presAssocID="{BDC9D034-DCC5-405E-BE02-4589C7299B30}" presName="iconBgRect" presStyleLbl="bgShp" presStyleIdx="3" presStyleCnt="5"/>
      <dgm:spPr/>
    </dgm:pt>
    <dgm:pt modelId="{A4C4EEF2-3194-40E1-BF9F-722A11F12C57}" type="pres">
      <dgm:prSet presAssocID="{BDC9D034-DCC5-405E-BE02-4589C7299B3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9E138CA1-B707-4195-BD5E-06FFAF83AACB}" type="pres">
      <dgm:prSet presAssocID="{BDC9D034-DCC5-405E-BE02-4589C7299B30}" presName="spaceRect" presStyleCnt="0"/>
      <dgm:spPr/>
    </dgm:pt>
    <dgm:pt modelId="{C450CE68-7408-4FDB-88B7-843FD0FAF556}" type="pres">
      <dgm:prSet presAssocID="{BDC9D034-DCC5-405E-BE02-4589C7299B30}" presName="textRect" presStyleLbl="revTx" presStyleIdx="3" presStyleCnt="5">
        <dgm:presLayoutVars>
          <dgm:chMax val="1"/>
          <dgm:chPref val="1"/>
        </dgm:presLayoutVars>
      </dgm:prSet>
      <dgm:spPr/>
    </dgm:pt>
    <dgm:pt modelId="{285EDCF6-FCBA-4CED-A770-65D62FB4383A}" type="pres">
      <dgm:prSet presAssocID="{F79D514D-7C62-4644-8AE9-8A75989B6D22}" presName="sibTrans" presStyleLbl="sibTrans2D1" presStyleIdx="0" presStyleCnt="0"/>
      <dgm:spPr/>
    </dgm:pt>
    <dgm:pt modelId="{99A4851D-6930-4B93-9EE5-3DDADFC881A4}" type="pres">
      <dgm:prSet presAssocID="{E44E3EF6-3158-4FC8-A0E8-05BE6386774E}" presName="compNode" presStyleCnt="0"/>
      <dgm:spPr/>
    </dgm:pt>
    <dgm:pt modelId="{9CF94A64-6DD3-4096-B454-C69990EC9E57}" type="pres">
      <dgm:prSet presAssocID="{E44E3EF6-3158-4FC8-A0E8-05BE6386774E}" presName="iconBgRect" presStyleLbl="bgShp" presStyleIdx="4" presStyleCnt="5"/>
      <dgm:spPr/>
    </dgm:pt>
    <dgm:pt modelId="{FD23CF35-FFC0-434C-A889-240466F9918F}" type="pres">
      <dgm:prSet presAssocID="{E44E3EF6-3158-4FC8-A0E8-05BE6386774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133B52CC-12EA-415A-975F-372ADBCE8380}" type="pres">
      <dgm:prSet presAssocID="{E44E3EF6-3158-4FC8-A0E8-05BE6386774E}" presName="spaceRect" presStyleCnt="0"/>
      <dgm:spPr/>
    </dgm:pt>
    <dgm:pt modelId="{E277AE8B-A716-4739-983F-839499090CF6}" type="pres">
      <dgm:prSet presAssocID="{E44E3EF6-3158-4FC8-A0E8-05BE6386774E}" presName="textRect" presStyleLbl="revTx" presStyleIdx="4" presStyleCnt="5" custScaleX="156323" custLinFactNeighborX="30997" custLinFactNeighborY="-6089">
        <dgm:presLayoutVars>
          <dgm:chMax val="1"/>
          <dgm:chPref val="1"/>
        </dgm:presLayoutVars>
      </dgm:prSet>
      <dgm:spPr/>
    </dgm:pt>
  </dgm:ptLst>
  <dgm:cxnLst>
    <dgm:cxn modelId="{CD90523F-84E2-487B-94EB-5EB386CE8737}" type="presOf" srcId="{08A08BF4-E929-4CB4-B3AA-F71BE9609D43}" destId="{596D589D-464B-4369-827D-ECCB7139737D}" srcOrd="0" destOrd="0" presId="urn:microsoft.com/office/officeart/2018/2/layout/IconCircleList"/>
    <dgm:cxn modelId="{C7EC365D-A8F4-41A9-AB09-BBEB93B781E2}" type="presOf" srcId="{BDC9D034-DCC5-405E-BE02-4589C7299B30}" destId="{C450CE68-7408-4FDB-88B7-843FD0FAF556}" srcOrd="0" destOrd="0" presId="urn:microsoft.com/office/officeart/2018/2/layout/IconCircleList"/>
    <dgm:cxn modelId="{2C6FC762-C402-4AD0-B658-A19F0E86BABC}" srcId="{DE36F5A7-470B-48CF-A492-4E44FEAADA82}" destId="{43C15A0D-ABE9-4711-9B9E-7BF5966D9E27}" srcOrd="1" destOrd="0" parTransId="{F5C1B1B7-2065-422F-973E-7531E9E84D8D}" sibTransId="{E820BF11-87EE-4402-9DA6-FC0B60D66B7C}"/>
    <dgm:cxn modelId="{A0CD6147-5DDE-47F6-90C7-9B156B2DA7FC}" type="presOf" srcId="{F79D514D-7C62-4644-8AE9-8A75989B6D22}" destId="{285EDCF6-FCBA-4CED-A770-65D62FB4383A}" srcOrd="0" destOrd="0" presId="urn:microsoft.com/office/officeart/2018/2/layout/IconCircleList"/>
    <dgm:cxn modelId="{17FAE14F-0F18-4266-BDB9-E9D325726D81}" type="presOf" srcId="{968E57D2-9488-46B2-A4B1-8B9E15A1CB56}" destId="{5F9D2557-58ED-4138-9017-DC9F4FE0230A}" srcOrd="0" destOrd="0" presId="urn:microsoft.com/office/officeart/2018/2/layout/IconCircleList"/>
    <dgm:cxn modelId="{93E76D73-7C4E-47A6-AFF1-9B481E83F3A7}" type="presOf" srcId="{43C15A0D-ABE9-4711-9B9E-7BF5966D9E27}" destId="{87AB890C-47F3-484D-AE56-EC43B098B567}" srcOrd="0" destOrd="0" presId="urn:microsoft.com/office/officeart/2018/2/layout/IconCircleList"/>
    <dgm:cxn modelId="{4BA6D359-2886-4637-98C5-5ABCFEE3BB5C}" type="presOf" srcId="{E44E3EF6-3158-4FC8-A0E8-05BE6386774E}" destId="{E277AE8B-A716-4739-983F-839499090CF6}" srcOrd="0" destOrd="0" presId="urn:microsoft.com/office/officeart/2018/2/layout/IconCircleList"/>
    <dgm:cxn modelId="{86689184-4892-4028-9228-A29CDA96FB0D}" type="presOf" srcId="{CF05A0C2-3F21-4120-B443-E99DB790B4F0}" destId="{CBDF7A2C-DC77-4440-AEB3-DE4CF183426F}" srcOrd="0" destOrd="0" presId="urn:microsoft.com/office/officeart/2018/2/layout/IconCircleList"/>
    <dgm:cxn modelId="{906CCC89-0CA2-4DFB-A350-248116D16742}" srcId="{DE36F5A7-470B-48CF-A492-4E44FEAADA82}" destId="{BDC9D034-DCC5-405E-BE02-4589C7299B30}" srcOrd="3" destOrd="0" parTransId="{3A3556A2-5C1D-41EE-B5D5-E9317D5D253D}" sibTransId="{F79D514D-7C62-4644-8AE9-8A75989B6D22}"/>
    <dgm:cxn modelId="{BAFFB89A-26B7-43E5-A919-94B1D4DE2A60}" type="presOf" srcId="{E820BF11-87EE-4402-9DA6-FC0B60D66B7C}" destId="{3F6AAABC-543A-4CFC-B2E0-DFB63EC6C50C}" srcOrd="0" destOrd="0" presId="urn:microsoft.com/office/officeart/2018/2/layout/IconCircleList"/>
    <dgm:cxn modelId="{DF26D2A1-152F-4861-9CBB-72F2A8CF319A}" type="presOf" srcId="{B55EE566-91A7-4900-B1C7-6A6E1EBF7C0F}" destId="{B3E8F704-CE8B-48F7-90C9-D8867DE87C07}" srcOrd="0" destOrd="0" presId="urn:microsoft.com/office/officeart/2018/2/layout/IconCircleList"/>
    <dgm:cxn modelId="{1C1A5FAE-FB5B-4F63-84E7-62909E4D72C7}" srcId="{DE36F5A7-470B-48CF-A492-4E44FEAADA82}" destId="{E44E3EF6-3158-4FC8-A0E8-05BE6386774E}" srcOrd="4" destOrd="0" parTransId="{A20C9BF5-766F-460A-8702-4A23C2E1866C}" sibTransId="{A566DDCA-A103-41A3-BA74-B077C98CC2FA}"/>
    <dgm:cxn modelId="{279CFDC7-836F-4B29-BB1B-F9EC89E5DE43}" srcId="{DE36F5A7-470B-48CF-A492-4E44FEAADA82}" destId="{B55EE566-91A7-4900-B1C7-6A6E1EBF7C0F}" srcOrd="2" destOrd="0" parTransId="{3480931B-39B2-4950-AAF8-3B01E7CF68AE}" sibTransId="{968E57D2-9488-46B2-A4B1-8B9E15A1CB56}"/>
    <dgm:cxn modelId="{F22431CD-BF1A-4DD4-9F40-B21188D9D6DE}" srcId="{DE36F5A7-470B-48CF-A492-4E44FEAADA82}" destId="{CF05A0C2-3F21-4120-B443-E99DB790B4F0}" srcOrd="0" destOrd="0" parTransId="{A132D2C1-677D-467A-BC95-BD85EC7A11B4}" sibTransId="{08A08BF4-E929-4CB4-B3AA-F71BE9609D43}"/>
    <dgm:cxn modelId="{DA617DFE-91E5-410F-BD81-37DF1378612E}" type="presOf" srcId="{DE36F5A7-470B-48CF-A492-4E44FEAADA82}" destId="{CDEB27D1-FB14-4AC7-AFFD-C841D2330C79}" srcOrd="0" destOrd="0" presId="urn:microsoft.com/office/officeart/2018/2/layout/IconCircleList"/>
    <dgm:cxn modelId="{39C3E748-1F06-4153-8DE3-2F11E40AFBAD}" type="presParOf" srcId="{CDEB27D1-FB14-4AC7-AFFD-C841D2330C79}" destId="{BCAA555F-54A9-4CAA-BD17-50D95B922DB6}" srcOrd="0" destOrd="0" presId="urn:microsoft.com/office/officeart/2018/2/layout/IconCircleList"/>
    <dgm:cxn modelId="{70EC2A48-A0A1-4DF4-B2D6-E1AD988EF30B}" type="presParOf" srcId="{BCAA555F-54A9-4CAA-BD17-50D95B922DB6}" destId="{0F8B24FC-EB46-4ED2-A6E4-21CF2D92FFFF}" srcOrd="0" destOrd="0" presId="urn:microsoft.com/office/officeart/2018/2/layout/IconCircleList"/>
    <dgm:cxn modelId="{39DC0123-A274-40C1-8ECB-68EBF662DA9A}" type="presParOf" srcId="{0F8B24FC-EB46-4ED2-A6E4-21CF2D92FFFF}" destId="{0085768E-CDD6-4E3C-88E1-1AEF8C4543A9}" srcOrd="0" destOrd="0" presId="urn:microsoft.com/office/officeart/2018/2/layout/IconCircleList"/>
    <dgm:cxn modelId="{7725C099-14E7-4CAE-B262-9E1DA0612843}" type="presParOf" srcId="{0F8B24FC-EB46-4ED2-A6E4-21CF2D92FFFF}" destId="{F388AF8C-0C3D-49C0-A0C2-09DC26F38E2B}" srcOrd="1" destOrd="0" presId="urn:microsoft.com/office/officeart/2018/2/layout/IconCircleList"/>
    <dgm:cxn modelId="{95F55C09-1F96-4ED5-8DCF-5D97A6E44AC3}" type="presParOf" srcId="{0F8B24FC-EB46-4ED2-A6E4-21CF2D92FFFF}" destId="{FFFC6588-AAC2-42D7-B188-07A1C91EBB59}" srcOrd="2" destOrd="0" presId="urn:microsoft.com/office/officeart/2018/2/layout/IconCircleList"/>
    <dgm:cxn modelId="{B5887807-8E74-46BE-9F1A-94334C1F778F}" type="presParOf" srcId="{0F8B24FC-EB46-4ED2-A6E4-21CF2D92FFFF}" destId="{CBDF7A2C-DC77-4440-AEB3-DE4CF183426F}" srcOrd="3" destOrd="0" presId="urn:microsoft.com/office/officeart/2018/2/layout/IconCircleList"/>
    <dgm:cxn modelId="{80CB8826-778B-4D15-874D-B4CC74E83FE3}" type="presParOf" srcId="{BCAA555F-54A9-4CAA-BD17-50D95B922DB6}" destId="{596D589D-464B-4369-827D-ECCB7139737D}" srcOrd="1" destOrd="0" presId="urn:microsoft.com/office/officeart/2018/2/layout/IconCircleList"/>
    <dgm:cxn modelId="{1C52503F-8312-4978-B38C-AC4FE70B3BC5}" type="presParOf" srcId="{BCAA555F-54A9-4CAA-BD17-50D95B922DB6}" destId="{C5247851-975A-434C-81B7-500159F8B45D}" srcOrd="2" destOrd="0" presId="urn:microsoft.com/office/officeart/2018/2/layout/IconCircleList"/>
    <dgm:cxn modelId="{DE28639C-1EE8-4495-A1B6-543148E52B08}" type="presParOf" srcId="{C5247851-975A-434C-81B7-500159F8B45D}" destId="{FC93B6FD-0462-467D-95B4-A6F51BDD42EB}" srcOrd="0" destOrd="0" presId="urn:microsoft.com/office/officeart/2018/2/layout/IconCircleList"/>
    <dgm:cxn modelId="{B400773B-FAF4-41F2-BA0F-F9DB26E0A0B2}" type="presParOf" srcId="{C5247851-975A-434C-81B7-500159F8B45D}" destId="{9FE4C75A-FE7B-4206-A5C8-0C19BDB3585A}" srcOrd="1" destOrd="0" presId="urn:microsoft.com/office/officeart/2018/2/layout/IconCircleList"/>
    <dgm:cxn modelId="{6199D66D-855E-471B-AD36-9CF50558211D}" type="presParOf" srcId="{C5247851-975A-434C-81B7-500159F8B45D}" destId="{86B3D780-718F-4ACB-9605-CE13EAEAE559}" srcOrd="2" destOrd="0" presId="urn:microsoft.com/office/officeart/2018/2/layout/IconCircleList"/>
    <dgm:cxn modelId="{625E82C2-A710-456B-A8B4-40C4E40D72DB}" type="presParOf" srcId="{C5247851-975A-434C-81B7-500159F8B45D}" destId="{87AB890C-47F3-484D-AE56-EC43B098B567}" srcOrd="3" destOrd="0" presId="urn:microsoft.com/office/officeart/2018/2/layout/IconCircleList"/>
    <dgm:cxn modelId="{EE27A21D-5750-4CA6-855E-14C516B91158}" type="presParOf" srcId="{BCAA555F-54A9-4CAA-BD17-50D95B922DB6}" destId="{3F6AAABC-543A-4CFC-B2E0-DFB63EC6C50C}" srcOrd="3" destOrd="0" presId="urn:microsoft.com/office/officeart/2018/2/layout/IconCircleList"/>
    <dgm:cxn modelId="{85DE27E2-F8F5-4217-97D6-E9FA0F82C896}" type="presParOf" srcId="{BCAA555F-54A9-4CAA-BD17-50D95B922DB6}" destId="{70DE9418-B597-47E3-8188-45DD2F871796}" srcOrd="4" destOrd="0" presId="urn:microsoft.com/office/officeart/2018/2/layout/IconCircleList"/>
    <dgm:cxn modelId="{3A9BAB11-80D1-40D8-8A81-74D0B2DAB534}" type="presParOf" srcId="{70DE9418-B597-47E3-8188-45DD2F871796}" destId="{A44737FE-24B3-4E50-B892-812D049F0254}" srcOrd="0" destOrd="0" presId="urn:microsoft.com/office/officeart/2018/2/layout/IconCircleList"/>
    <dgm:cxn modelId="{16209314-1A9D-4982-8E97-095C76A561FA}" type="presParOf" srcId="{70DE9418-B597-47E3-8188-45DD2F871796}" destId="{4270B2DF-1A97-41BB-89DF-FBAE55323B0E}" srcOrd="1" destOrd="0" presId="urn:microsoft.com/office/officeart/2018/2/layout/IconCircleList"/>
    <dgm:cxn modelId="{DDC9EEA2-872A-4D72-802C-AFC59D8FE559}" type="presParOf" srcId="{70DE9418-B597-47E3-8188-45DD2F871796}" destId="{1B7A244B-9377-4AA8-8E80-5C0B96AC1A4C}" srcOrd="2" destOrd="0" presId="urn:microsoft.com/office/officeart/2018/2/layout/IconCircleList"/>
    <dgm:cxn modelId="{5E2088DB-9AD2-4E3B-B770-295822F9D492}" type="presParOf" srcId="{70DE9418-B597-47E3-8188-45DD2F871796}" destId="{B3E8F704-CE8B-48F7-90C9-D8867DE87C07}" srcOrd="3" destOrd="0" presId="urn:microsoft.com/office/officeart/2018/2/layout/IconCircleList"/>
    <dgm:cxn modelId="{F926DD75-A305-425D-BFF0-624F57243B74}" type="presParOf" srcId="{BCAA555F-54A9-4CAA-BD17-50D95B922DB6}" destId="{5F9D2557-58ED-4138-9017-DC9F4FE0230A}" srcOrd="5" destOrd="0" presId="urn:microsoft.com/office/officeart/2018/2/layout/IconCircleList"/>
    <dgm:cxn modelId="{AEF1293F-C48E-4017-AAA3-5A1A415DA282}" type="presParOf" srcId="{BCAA555F-54A9-4CAA-BD17-50D95B922DB6}" destId="{436D99B3-89F5-4308-A0D2-C675970AACC5}" srcOrd="6" destOrd="0" presId="urn:microsoft.com/office/officeart/2018/2/layout/IconCircleList"/>
    <dgm:cxn modelId="{06D8294F-6C4E-498E-B451-D0BD1F3AA42D}" type="presParOf" srcId="{436D99B3-89F5-4308-A0D2-C675970AACC5}" destId="{6D515067-1C63-4025-AE15-B7D60916CF4A}" srcOrd="0" destOrd="0" presId="urn:microsoft.com/office/officeart/2018/2/layout/IconCircleList"/>
    <dgm:cxn modelId="{E7DCB9A2-73F9-46E6-B63C-9DE3A7E6441F}" type="presParOf" srcId="{436D99B3-89F5-4308-A0D2-C675970AACC5}" destId="{A4C4EEF2-3194-40E1-BF9F-722A11F12C57}" srcOrd="1" destOrd="0" presId="urn:microsoft.com/office/officeart/2018/2/layout/IconCircleList"/>
    <dgm:cxn modelId="{B8442F1E-0E64-414A-8D77-D54855945272}" type="presParOf" srcId="{436D99B3-89F5-4308-A0D2-C675970AACC5}" destId="{9E138CA1-B707-4195-BD5E-06FFAF83AACB}" srcOrd="2" destOrd="0" presId="urn:microsoft.com/office/officeart/2018/2/layout/IconCircleList"/>
    <dgm:cxn modelId="{A0FE00E1-58CD-47F9-98E3-7EB84474CE15}" type="presParOf" srcId="{436D99B3-89F5-4308-A0D2-C675970AACC5}" destId="{C450CE68-7408-4FDB-88B7-843FD0FAF556}" srcOrd="3" destOrd="0" presId="urn:microsoft.com/office/officeart/2018/2/layout/IconCircleList"/>
    <dgm:cxn modelId="{F309E194-DD0B-4259-AA31-9F5F86BBB2C6}" type="presParOf" srcId="{BCAA555F-54A9-4CAA-BD17-50D95B922DB6}" destId="{285EDCF6-FCBA-4CED-A770-65D62FB4383A}" srcOrd="7" destOrd="0" presId="urn:microsoft.com/office/officeart/2018/2/layout/IconCircleList"/>
    <dgm:cxn modelId="{06E7BE57-3634-49E7-94C5-EDFE68C51F07}" type="presParOf" srcId="{BCAA555F-54A9-4CAA-BD17-50D95B922DB6}" destId="{99A4851D-6930-4B93-9EE5-3DDADFC881A4}" srcOrd="8" destOrd="0" presId="urn:microsoft.com/office/officeart/2018/2/layout/IconCircleList"/>
    <dgm:cxn modelId="{A8E2C612-CAFF-4C94-AC88-AAFEE10DDBAE}" type="presParOf" srcId="{99A4851D-6930-4B93-9EE5-3DDADFC881A4}" destId="{9CF94A64-6DD3-4096-B454-C69990EC9E57}" srcOrd="0" destOrd="0" presId="urn:microsoft.com/office/officeart/2018/2/layout/IconCircleList"/>
    <dgm:cxn modelId="{FF43A75E-9865-4B85-A6B6-31907EDE2E5B}" type="presParOf" srcId="{99A4851D-6930-4B93-9EE5-3DDADFC881A4}" destId="{FD23CF35-FFC0-434C-A889-240466F9918F}" srcOrd="1" destOrd="0" presId="urn:microsoft.com/office/officeart/2018/2/layout/IconCircleList"/>
    <dgm:cxn modelId="{9AD19C42-5C3D-4EFF-9903-A2703EE67B13}" type="presParOf" srcId="{99A4851D-6930-4B93-9EE5-3DDADFC881A4}" destId="{133B52CC-12EA-415A-975F-372ADBCE8380}" srcOrd="2" destOrd="0" presId="urn:microsoft.com/office/officeart/2018/2/layout/IconCircleList"/>
    <dgm:cxn modelId="{FFF25285-240E-48B8-87B3-080241A6C659}" type="presParOf" srcId="{99A4851D-6930-4B93-9EE5-3DDADFC881A4}" destId="{E277AE8B-A716-4739-983F-839499090CF6}"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7860A5-5D11-4540-9218-450C3DEED2A4}" type="doc">
      <dgm:prSet loTypeId="urn:microsoft.com/office/officeart/2018/5/layout/IconCircle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3937A245-C35E-4959-8E5C-AF84B2339AE4}">
      <dgm:prSet/>
      <dgm:spPr/>
      <dgm:t>
        <a:bodyPr/>
        <a:lstStyle/>
        <a:p>
          <a:pPr>
            <a:defRPr cap="all"/>
          </a:pPr>
          <a:r>
            <a:rPr lang="en-US"/>
            <a:t>Decision tree</a:t>
          </a:r>
        </a:p>
      </dgm:t>
    </dgm:pt>
    <dgm:pt modelId="{94E79DB8-C6C4-4188-B6AE-7C30007C2750}" type="parTrans" cxnId="{3CA5B277-7534-4827-8FB4-F9551A4C5347}">
      <dgm:prSet/>
      <dgm:spPr/>
      <dgm:t>
        <a:bodyPr/>
        <a:lstStyle/>
        <a:p>
          <a:endParaRPr lang="en-US"/>
        </a:p>
      </dgm:t>
    </dgm:pt>
    <dgm:pt modelId="{1C542664-9F29-47BB-B284-5E82D497565D}" type="sibTrans" cxnId="{3CA5B277-7534-4827-8FB4-F9551A4C5347}">
      <dgm:prSet/>
      <dgm:spPr/>
      <dgm:t>
        <a:bodyPr/>
        <a:lstStyle/>
        <a:p>
          <a:endParaRPr lang="en-US"/>
        </a:p>
      </dgm:t>
    </dgm:pt>
    <dgm:pt modelId="{131A6432-BA3C-4E91-8108-38908D389184}">
      <dgm:prSet/>
      <dgm:spPr/>
      <dgm:t>
        <a:bodyPr/>
        <a:lstStyle/>
        <a:p>
          <a:pPr>
            <a:defRPr cap="all"/>
          </a:pPr>
          <a:r>
            <a:rPr lang="en-US"/>
            <a:t>Random forest analysis</a:t>
          </a:r>
        </a:p>
      </dgm:t>
    </dgm:pt>
    <dgm:pt modelId="{02E8C381-4FEA-42B0-9A1E-9C1B6F8D5A7F}" type="parTrans" cxnId="{C93D986C-0260-41FA-8FDC-8F10E0C88D95}">
      <dgm:prSet/>
      <dgm:spPr/>
      <dgm:t>
        <a:bodyPr/>
        <a:lstStyle/>
        <a:p>
          <a:endParaRPr lang="en-US"/>
        </a:p>
      </dgm:t>
    </dgm:pt>
    <dgm:pt modelId="{A59E6A79-0C44-4C27-AB1A-B17BFF0EE782}" type="sibTrans" cxnId="{C93D986C-0260-41FA-8FDC-8F10E0C88D95}">
      <dgm:prSet/>
      <dgm:spPr/>
      <dgm:t>
        <a:bodyPr/>
        <a:lstStyle/>
        <a:p>
          <a:endParaRPr lang="en-US"/>
        </a:p>
      </dgm:t>
    </dgm:pt>
    <dgm:pt modelId="{9ED938F5-40D7-4B7B-9B30-AD0C63A1F69E}">
      <dgm:prSet/>
      <dgm:spPr/>
      <dgm:t>
        <a:bodyPr/>
        <a:lstStyle/>
        <a:p>
          <a:pPr>
            <a:defRPr cap="all"/>
          </a:pPr>
          <a:r>
            <a:rPr lang="en-US"/>
            <a:t>Logistic regression</a:t>
          </a:r>
        </a:p>
      </dgm:t>
    </dgm:pt>
    <dgm:pt modelId="{0BCAF653-27B7-4D0C-BF7D-7D7F9FF83F07}" type="parTrans" cxnId="{EE458307-8627-4654-A557-4932323CAFB3}">
      <dgm:prSet/>
      <dgm:spPr/>
      <dgm:t>
        <a:bodyPr/>
        <a:lstStyle/>
        <a:p>
          <a:endParaRPr lang="en-US"/>
        </a:p>
      </dgm:t>
    </dgm:pt>
    <dgm:pt modelId="{719A72E1-9DDB-4380-8A09-27843C498C63}" type="sibTrans" cxnId="{EE458307-8627-4654-A557-4932323CAFB3}">
      <dgm:prSet/>
      <dgm:spPr/>
      <dgm:t>
        <a:bodyPr/>
        <a:lstStyle/>
        <a:p>
          <a:endParaRPr lang="en-US"/>
        </a:p>
      </dgm:t>
    </dgm:pt>
    <dgm:pt modelId="{8709731D-2BCD-47D5-A474-A9A642811ECF}" type="pres">
      <dgm:prSet presAssocID="{557860A5-5D11-4540-9218-450C3DEED2A4}" presName="root" presStyleCnt="0">
        <dgm:presLayoutVars>
          <dgm:dir/>
          <dgm:resizeHandles val="exact"/>
        </dgm:presLayoutVars>
      </dgm:prSet>
      <dgm:spPr/>
    </dgm:pt>
    <dgm:pt modelId="{4560A1F7-FBD7-4FB6-BCCC-A8029DD2C1C0}" type="pres">
      <dgm:prSet presAssocID="{3937A245-C35E-4959-8E5C-AF84B2339AE4}" presName="compNode" presStyleCnt="0"/>
      <dgm:spPr/>
    </dgm:pt>
    <dgm:pt modelId="{E4C29B91-E514-4EB1-BEA2-118531232C45}" type="pres">
      <dgm:prSet presAssocID="{3937A245-C35E-4959-8E5C-AF84B2339AE4}" presName="iconBgRect" presStyleLbl="bgShp" presStyleIdx="0" presStyleCnt="3"/>
      <dgm:spPr/>
    </dgm:pt>
    <dgm:pt modelId="{5CD1E758-992D-4647-A956-B69B8A804242}" type="pres">
      <dgm:prSet presAssocID="{3937A245-C35E-4959-8E5C-AF84B2339AE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0328FD8D-B1EF-4CD3-922C-A1B7C551A174}" type="pres">
      <dgm:prSet presAssocID="{3937A245-C35E-4959-8E5C-AF84B2339AE4}" presName="spaceRect" presStyleCnt="0"/>
      <dgm:spPr/>
    </dgm:pt>
    <dgm:pt modelId="{B454ECEB-695A-45F6-82AD-FB1A7398E388}" type="pres">
      <dgm:prSet presAssocID="{3937A245-C35E-4959-8E5C-AF84B2339AE4}" presName="textRect" presStyleLbl="revTx" presStyleIdx="0" presStyleCnt="3">
        <dgm:presLayoutVars>
          <dgm:chMax val="1"/>
          <dgm:chPref val="1"/>
        </dgm:presLayoutVars>
      </dgm:prSet>
      <dgm:spPr/>
    </dgm:pt>
    <dgm:pt modelId="{75EEB173-09EA-47E5-8210-45ED1C0C5B01}" type="pres">
      <dgm:prSet presAssocID="{1C542664-9F29-47BB-B284-5E82D497565D}" presName="sibTrans" presStyleCnt="0"/>
      <dgm:spPr/>
    </dgm:pt>
    <dgm:pt modelId="{B5130F8A-2819-4ACA-8404-F439A5D90A9E}" type="pres">
      <dgm:prSet presAssocID="{131A6432-BA3C-4E91-8108-38908D389184}" presName="compNode" presStyleCnt="0"/>
      <dgm:spPr/>
    </dgm:pt>
    <dgm:pt modelId="{193AE299-0849-48B2-9F82-50B67ED0D65A}" type="pres">
      <dgm:prSet presAssocID="{131A6432-BA3C-4E91-8108-38908D389184}" presName="iconBgRect" presStyleLbl="bgShp" presStyleIdx="1" presStyleCnt="3"/>
      <dgm:spPr/>
    </dgm:pt>
    <dgm:pt modelId="{FE7A0790-A883-48E5-8CB5-A8E40E98528F}" type="pres">
      <dgm:prSet presAssocID="{131A6432-BA3C-4E91-8108-38908D38918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EE64ABC7-647E-4837-A1D9-0A8896291BE1}" type="pres">
      <dgm:prSet presAssocID="{131A6432-BA3C-4E91-8108-38908D389184}" presName="spaceRect" presStyleCnt="0"/>
      <dgm:spPr/>
    </dgm:pt>
    <dgm:pt modelId="{787C7C0F-55C9-47A3-A59B-6E7770337C96}" type="pres">
      <dgm:prSet presAssocID="{131A6432-BA3C-4E91-8108-38908D389184}" presName="textRect" presStyleLbl="revTx" presStyleIdx="1" presStyleCnt="3">
        <dgm:presLayoutVars>
          <dgm:chMax val="1"/>
          <dgm:chPref val="1"/>
        </dgm:presLayoutVars>
      </dgm:prSet>
      <dgm:spPr/>
    </dgm:pt>
    <dgm:pt modelId="{681C3069-96D9-4BEB-8A70-BED67FB26584}" type="pres">
      <dgm:prSet presAssocID="{A59E6A79-0C44-4C27-AB1A-B17BFF0EE782}" presName="sibTrans" presStyleCnt="0"/>
      <dgm:spPr/>
    </dgm:pt>
    <dgm:pt modelId="{FDAC223F-8868-4E47-8CCF-3C7E69A1B16B}" type="pres">
      <dgm:prSet presAssocID="{9ED938F5-40D7-4B7B-9B30-AD0C63A1F69E}" presName="compNode" presStyleCnt="0"/>
      <dgm:spPr/>
    </dgm:pt>
    <dgm:pt modelId="{D337EBF5-B535-47BE-904A-3C7EF9B3B99C}" type="pres">
      <dgm:prSet presAssocID="{9ED938F5-40D7-4B7B-9B30-AD0C63A1F69E}" presName="iconBgRect" presStyleLbl="bgShp" presStyleIdx="2" presStyleCnt="3"/>
      <dgm:spPr/>
    </dgm:pt>
    <dgm:pt modelId="{B177F335-1DFA-443B-A3B7-FBC3C74CCDAF}" type="pres">
      <dgm:prSet presAssocID="{9ED938F5-40D7-4B7B-9B30-AD0C63A1F69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5200E886-7ED4-4EAA-86C0-C599F1AD7F44}" type="pres">
      <dgm:prSet presAssocID="{9ED938F5-40D7-4B7B-9B30-AD0C63A1F69E}" presName="spaceRect" presStyleCnt="0"/>
      <dgm:spPr/>
    </dgm:pt>
    <dgm:pt modelId="{B3F00402-F837-4A50-94C6-2F3776ECFD8E}" type="pres">
      <dgm:prSet presAssocID="{9ED938F5-40D7-4B7B-9B30-AD0C63A1F69E}" presName="textRect" presStyleLbl="revTx" presStyleIdx="2" presStyleCnt="3">
        <dgm:presLayoutVars>
          <dgm:chMax val="1"/>
          <dgm:chPref val="1"/>
        </dgm:presLayoutVars>
      </dgm:prSet>
      <dgm:spPr/>
    </dgm:pt>
  </dgm:ptLst>
  <dgm:cxnLst>
    <dgm:cxn modelId="{EE458307-8627-4654-A557-4932323CAFB3}" srcId="{557860A5-5D11-4540-9218-450C3DEED2A4}" destId="{9ED938F5-40D7-4B7B-9B30-AD0C63A1F69E}" srcOrd="2" destOrd="0" parTransId="{0BCAF653-27B7-4D0C-BF7D-7D7F9FF83F07}" sibTransId="{719A72E1-9DDB-4380-8A09-27843C498C63}"/>
    <dgm:cxn modelId="{C93D986C-0260-41FA-8FDC-8F10E0C88D95}" srcId="{557860A5-5D11-4540-9218-450C3DEED2A4}" destId="{131A6432-BA3C-4E91-8108-38908D389184}" srcOrd="1" destOrd="0" parTransId="{02E8C381-4FEA-42B0-9A1E-9C1B6F8D5A7F}" sibTransId="{A59E6A79-0C44-4C27-AB1A-B17BFF0EE782}"/>
    <dgm:cxn modelId="{3CA5B277-7534-4827-8FB4-F9551A4C5347}" srcId="{557860A5-5D11-4540-9218-450C3DEED2A4}" destId="{3937A245-C35E-4959-8E5C-AF84B2339AE4}" srcOrd="0" destOrd="0" parTransId="{94E79DB8-C6C4-4188-B6AE-7C30007C2750}" sibTransId="{1C542664-9F29-47BB-B284-5E82D497565D}"/>
    <dgm:cxn modelId="{6CCAD98D-708F-4856-9CFE-BD36E245E017}" type="presOf" srcId="{3937A245-C35E-4959-8E5C-AF84B2339AE4}" destId="{B454ECEB-695A-45F6-82AD-FB1A7398E388}" srcOrd="0" destOrd="0" presId="urn:microsoft.com/office/officeart/2018/5/layout/IconCircleLabelList"/>
    <dgm:cxn modelId="{9890CCB6-8137-4FE7-AC29-FFECBB11D7B3}" type="presOf" srcId="{131A6432-BA3C-4E91-8108-38908D389184}" destId="{787C7C0F-55C9-47A3-A59B-6E7770337C96}" srcOrd="0" destOrd="0" presId="urn:microsoft.com/office/officeart/2018/5/layout/IconCircleLabelList"/>
    <dgm:cxn modelId="{3E2517BE-F6C4-499D-A0B0-935C6DFB8977}" type="presOf" srcId="{557860A5-5D11-4540-9218-450C3DEED2A4}" destId="{8709731D-2BCD-47D5-A474-A9A642811ECF}" srcOrd="0" destOrd="0" presId="urn:microsoft.com/office/officeart/2018/5/layout/IconCircleLabelList"/>
    <dgm:cxn modelId="{52FCCAFE-D12D-4060-81D5-968EFD5A3594}" type="presOf" srcId="{9ED938F5-40D7-4B7B-9B30-AD0C63A1F69E}" destId="{B3F00402-F837-4A50-94C6-2F3776ECFD8E}" srcOrd="0" destOrd="0" presId="urn:microsoft.com/office/officeart/2018/5/layout/IconCircleLabelList"/>
    <dgm:cxn modelId="{E7A65C06-FD30-4290-99E6-0C1689D46FDA}" type="presParOf" srcId="{8709731D-2BCD-47D5-A474-A9A642811ECF}" destId="{4560A1F7-FBD7-4FB6-BCCC-A8029DD2C1C0}" srcOrd="0" destOrd="0" presId="urn:microsoft.com/office/officeart/2018/5/layout/IconCircleLabelList"/>
    <dgm:cxn modelId="{4C5359E0-8655-4354-9909-BD79CEB4CE5F}" type="presParOf" srcId="{4560A1F7-FBD7-4FB6-BCCC-A8029DD2C1C0}" destId="{E4C29B91-E514-4EB1-BEA2-118531232C45}" srcOrd="0" destOrd="0" presId="urn:microsoft.com/office/officeart/2018/5/layout/IconCircleLabelList"/>
    <dgm:cxn modelId="{1A2EBC6B-7CD6-4CE8-8DEA-DDDB551296CE}" type="presParOf" srcId="{4560A1F7-FBD7-4FB6-BCCC-A8029DD2C1C0}" destId="{5CD1E758-992D-4647-A956-B69B8A804242}" srcOrd="1" destOrd="0" presId="urn:microsoft.com/office/officeart/2018/5/layout/IconCircleLabelList"/>
    <dgm:cxn modelId="{D524F12C-4887-41CA-A391-4F3DAAB162B4}" type="presParOf" srcId="{4560A1F7-FBD7-4FB6-BCCC-A8029DD2C1C0}" destId="{0328FD8D-B1EF-4CD3-922C-A1B7C551A174}" srcOrd="2" destOrd="0" presId="urn:microsoft.com/office/officeart/2018/5/layout/IconCircleLabelList"/>
    <dgm:cxn modelId="{7BA0CE8F-D36D-451B-8659-70024DCC873E}" type="presParOf" srcId="{4560A1F7-FBD7-4FB6-BCCC-A8029DD2C1C0}" destId="{B454ECEB-695A-45F6-82AD-FB1A7398E388}" srcOrd="3" destOrd="0" presId="urn:microsoft.com/office/officeart/2018/5/layout/IconCircleLabelList"/>
    <dgm:cxn modelId="{44F8B97E-0B20-44F5-94A8-9FF782D60EEB}" type="presParOf" srcId="{8709731D-2BCD-47D5-A474-A9A642811ECF}" destId="{75EEB173-09EA-47E5-8210-45ED1C0C5B01}" srcOrd="1" destOrd="0" presId="urn:microsoft.com/office/officeart/2018/5/layout/IconCircleLabelList"/>
    <dgm:cxn modelId="{01D3932E-FE4C-4C20-B97A-C21C4E7316B6}" type="presParOf" srcId="{8709731D-2BCD-47D5-A474-A9A642811ECF}" destId="{B5130F8A-2819-4ACA-8404-F439A5D90A9E}" srcOrd="2" destOrd="0" presId="urn:microsoft.com/office/officeart/2018/5/layout/IconCircleLabelList"/>
    <dgm:cxn modelId="{21E550D6-4BD4-487E-A9A6-5F343150A8A4}" type="presParOf" srcId="{B5130F8A-2819-4ACA-8404-F439A5D90A9E}" destId="{193AE299-0849-48B2-9F82-50B67ED0D65A}" srcOrd="0" destOrd="0" presId="urn:microsoft.com/office/officeart/2018/5/layout/IconCircleLabelList"/>
    <dgm:cxn modelId="{4584413E-B9B2-431B-9786-D9DF973C5067}" type="presParOf" srcId="{B5130F8A-2819-4ACA-8404-F439A5D90A9E}" destId="{FE7A0790-A883-48E5-8CB5-A8E40E98528F}" srcOrd="1" destOrd="0" presId="urn:microsoft.com/office/officeart/2018/5/layout/IconCircleLabelList"/>
    <dgm:cxn modelId="{75E6143F-F295-4EBC-A0DE-D9834D972C95}" type="presParOf" srcId="{B5130F8A-2819-4ACA-8404-F439A5D90A9E}" destId="{EE64ABC7-647E-4837-A1D9-0A8896291BE1}" srcOrd="2" destOrd="0" presId="urn:microsoft.com/office/officeart/2018/5/layout/IconCircleLabelList"/>
    <dgm:cxn modelId="{D46DBA49-7FB1-4C26-A682-7EED51E232AA}" type="presParOf" srcId="{B5130F8A-2819-4ACA-8404-F439A5D90A9E}" destId="{787C7C0F-55C9-47A3-A59B-6E7770337C96}" srcOrd="3" destOrd="0" presId="urn:microsoft.com/office/officeart/2018/5/layout/IconCircleLabelList"/>
    <dgm:cxn modelId="{22021CF2-8BD9-467B-8B36-9BD59141B82A}" type="presParOf" srcId="{8709731D-2BCD-47D5-A474-A9A642811ECF}" destId="{681C3069-96D9-4BEB-8A70-BED67FB26584}" srcOrd="3" destOrd="0" presId="urn:microsoft.com/office/officeart/2018/5/layout/IconCircleLabelList"/>
    <dgm:cxn modelId="{276F82B0-D94D-47FB-AFB5-7926D522EDA5}" type="presParOf" srcId="{8709731D-2BCD-47D5-A474-A9A642811ECF}" destId="{FDAC223F-8868-4E47-8CCF-3C7E69A1B16B}" srcOrd="4" destOrd="0" presId="urn:microsoft.com/office/officeart/2018/5/layout/IconCircleLabelList"/>
    <dgm:cxn modelId="{EB4BE2F7-9B3B-4A6F-850B-05A98A23671C}" type="presParOf" srcId="{FDAC223F-8868-4E47-8CCF-3C7E69A1B16B}" destId="{D337EBF5-B535-47BE-904A-3C7EF9B3B99C}" srcOrd="0" destOrd="0" presId="urn:microsoft.com/office/officeart/2018/5/layout/IconCircleLabelList"/>
    <dgm:cxn modelId="{A7E8262C-0544-4E8E-BF01-1D4450740B01}" type="presParOf" srcId="{FDAC223F-8868-4E47-8CCF-3C7E69A1B16B}" destId="{B177F335-1DFA-443B-A3B7-FBC3C74CCDAF}" srcOrd="1" destOrd="0" presId="urn:microsoft.com/office/officeart/2018/5/layout/IconCircleLabelList"/>
    <dgm:cxn modelId="{48536946-7492-41C0-818F-D0C530DD4B82}" type="presParOf" srcId="{FDAC223F-8868-4E47-8CCF-3C7E69A1B16B}" destId="{5200E886-7ED4-4EAA-86C0-C599F1AD7F44}" srcOrd="2" destOrd="0" presId="urn:microsoft.com/office/officeart/2018/5/layout/IconCircleLabelList"/>
    <dgm:cxn modelId="{06FFB4EE-4393-4791-BF2B-FD11D2D3ED80}" type="presParOf" srcId="{FDAC223F-8868-4E47-8CCF-3C7E69A1B16B}" destId="{B3F00402-F837-4A50-94C6-2F3776ECFD8E}"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449ED7F-0671-4F6C-B40C-FA234658D42E}"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2F618049-E27E-4910-9A69-FF3B2226ED18}">
      <dgm:prSet/>
      <dgm:spPr/>
      <dgm:t>
        <a:bodyPr/>
        <a:lstStyle/>
        <a:p>
          <a:pPr rtl="0"/>
          <a:r>
            <a:rPr lang="en-US" dirty="0"/>
            <a:t>The data was downloaded from IBM Sample Data Sets for customer retention programs. (IBM Sample Data Sets).</a:t>
          </a:r>
          <a:r>
            <a:rPr lang="en-US" dirty="0">
              <a:latin typeface="Avenir Next LT Pro"/>
            </a:rPr>
            <a:t> </a:t>
          </a:r>
          <a:endParaRPr lang="en-US" dirty="0"/>
        </a:p>
        <a:p>
          <a:pPr rtl="0"/>
          <a:r>
            <a:rPr lang="en-US" dirty="0"/>
            <a:t>Each row represents a customer, each column contains a customer’s attribute.</a:t>
          </a:r>
          <a:r>
            <a:rPr lang="en-US" dirty="0">
              <a:latin typeface="Avenir Next LT Pro"/>
            </a:rPr>
            <a:t> </a:t>
          </a:r>
          <a:endParaRPr lang="en-US" dirty="0"/>
        </a:p>
      </dgm:t>
    </dgm:pt>
    <dgm:pt modelId="{6E618D39-9BB3-428A-8A94-6D398CBE6C4C}" type="parTrans" cxnId="{B670C1D9-77FD-4588-9D8C-0602D69D5CB5}">
      <dgm:prSet/>
      <dgm:spPr/>
      <dgm:t>
        <a:bodyPr/>
        <a:lstStyle/>
        <a:p>
          <a:endParaRPr lang="en-US"/>
        </a:p>
      </dgm:t>
    </dgm:pt>
    <dgm:pt modelId="{7FDB1577-EA8B-4C9B-B797-9860D158896A}" type="sibTrans" cxnId="{B670C1D9-77FD-4588-9D8C-0602D69D5CB5}">
      <dgm:prSet/>
      <dgm:spPr/>
      <dgm:t>
        <a:bodyPr/>
        <a:lstStyle/>
        <a:p>
          <a:endParaRPr lang="en-US"/>
        </a:p>
      </dgm:t>
    </dgm:pt>
    <dgm:pt modelId="{CE0DB23D-B9BD-4ED5-89B2-4B247C8A17EA}">
      <dgm:prSet/>
      <dgm:spPr/>
      <dgm:t>
        <a:bodyPr/>
        <a:lstStyle/>
        <a:p>
          <a:pPr rtl="0"/>
          <a:r>
            <a:rPr lang="en-US" dirty="0"/>
            <a:t>Customers who left within the last month – the column is called </a:t>
          </a:r>
          <a:r>
            <a:rPr lang="en-US" dirty="0">
              <a:latin typeface="Avenir Next LT Pro"/>
            </a:rPr>
            <a:t>Churn.</a:t>
          </a:r>
        </a:p>
      </dgm:t>
    </dgm:pt>
    <dgm:pt modelId="{4B313C1C-9822-4B69-978D-4F5443E81E41}" type="parTrans" cxnId="{C9B660DE-CDE9-4FB9-B38B-BE9584EAB38A}">
      <dgm:prSet/>
      <dgm:spPr/>
      <dgm:t>
        <a:bodyPr/>
        <a:lstStyle/>
        <a:p>
          <a:endParaRPr lang="en-US"/>
        </a:p>
      </dgm:t>
    </dgm:pt>
    <dgm:pt modelId="{8908057F-B0D5-4CC8-AEBE-AA3C60E2511C}" type="sibTrans" cxnId="{C9B660DE-CDE9-4FB9-B38B-BE9584EAB38A}">
      <dgm:prSet/>
      <dgm:spPr/>
      <dgm:t>
        <a:bodyPr/>
        <a:lstStyle/>
        <a:p>
          <a:endParaRPr lang="en-US"/>
        </a:p>
      </dgm:t>
    </dgm:pt>
    <dgm:pt modelId="{D79A9A17-6F93-4B7E-AAE5-2D4CD8AFB5FE}">
      <dgm:prSet phldr="0"/>
      <dgm:spPr/>
      <dgm:t>
        <a:bodyPr/>
        <a:lstStyle/>
        <a:p>
          <a:pPr rtl="0"/>
          <a:r>
            <a:rPr lang="en-US" dirty="0">
              <a:latin typeface="Avenir Next LT Pro"/>
            </a:rPr>
            <a:t> Services</a:t>
          </a:r>
          <a:r>
            <a:rPr lang="en-US" dirty="0"/>
            <a:t> that each customer has signed up for – phone, multiple lines, internet, online security, online backup, device protection, tech support, and streaming TV and movies</a:t>
          </a:r>
          <a:r>
            <a:rPr lang="en-US" dirty="0">
              <a:latin typeface="Avenir Next LT Pro"/>
            </a:rPr>
            <a:t>.</a:t>
          </a:r>
        </a:p>
      </dgm:t>
    </dgm:pt>
    <dgm:pt modelId="{AAC3DBE4-B558-46DD-878E-8E79743C47D5}" type="parTrans" cxnId="{4CFB4B38-223F-4441-A199-B946D315A257}">
      <dgm:prSet/>
      <dgm:spPr/>
    </dgm:pt>
    <dgm:pt modelId="{7CA16A4F-1BB3-42FD-BACE-CDC8D84A1345}" type="sibTrans" cxnId="{4CFB4B38-223F-4441-A199-B946D315A257}">
      <dgm:prSet/>
      <dgm:spPr/>
      <dgm:t>
        <a:bodyPr/>
        <a:lstStyle/>
        <a:p>
          <a:endParaRPr lang="en-US"/>
        </a:p>
      </dgm:t>
    </dgm:pt>
    <dgm:pt modelId="{327F5544-5F7B-4197-BF52-FB6F22D737FB}">
      <dgm:prSet phldr="0"/>
      <dgm:spPr/>
      <dgm:t>
        <a:bodyPr/>
        <a:lstStyle/>
        <a:p>
          <a:r>
            <a:rPr lang="en-US" dirty="0">
              <a:latin typeface="Avenir Next LT Pro"/>
            </a:rPr>
            <a:t> </a:t>
          </a:r>
          <a:r>
            <a:rPr lang="en-US" dirty="0"/>
            <a:t>Customer account information – how long they’ve been a customer, contract, payment method, paperless billing, monthly charges, and total charges Demographic info about customers – gender, age range, and if they have partners and dependents</a:t>
          </a:r>
          <a:r>
            <a:rPr lang="en-US" dirty="0">
              <a:latin typeface="Avenir Next LT Pro"/>
            </a:rPr>
            <a:t>.</a:t>
          </a:r>
          <a:endParaRPr lang="en-US" dirty="0"/>
        </a:p>
      </dgm:t>
    </dgm:pt>
    <dgm:pt modelId="{0FB6936D-5D37-4B3A-B77E-B8365AE490B6}" type="parTrans" cxnId="{B2B0CE68-2CDE-4F5E-85C5-71904D68F450}">
      <dgm:prSet/>
      <dgm:spPr/>
    </dgm:pt>
    <dgm:pt modelId="{B77C22B3-7834-41BF-BD69-D62BB8E4344E}" type="sibTrans" cxnId="{B2B0CE68-2CDE-4F5E-85C5-71904D68F450}">
      <dgm:prSet/>
      <dgm:spPr/>
      <dgm:t>
        <a:bodyPr/>
        <a:lstStyle/>
        <a:p>
          <a:endParaRPr lang="en-US"/>
        </a:p>
      </dgm:t>
    </dgm:pt>
    <dgm:pt modelId="{B6323FAF-FDF2-42EE-B106-6DB8C2648F97}" type="pres">
      <dgm:prSet presAssocID="{1449ED7F-0671-4F6C-B40C-FA234658D42E}" presName="outerComposite" presStyleCnt="0">
        <dgm:presLayoutVars>
          <dgm:chMax val="5"/>
          <dgm:dir/>
          <dgm:resizeHandles val="exact"/>
        </dgm:presLayoutVars>
      </dgm:prSet>
      <dgm:spPr/>
    </dgm:pt>
    <dgm:pt modelId="{B395A4FC-4B0E-435B-ABB0-E48E49FFF571}" type="pres">
      <dgm:prSet presAssocID="{1449ED7F-0671-4F6C-B40C-FA234658D42E}" presName="dummyMaxCanvas" presStyleCnt="0">
        <dgm:presLayoutVars/>
      </dgm:prSet>
      <dgm:spPr/>
    </dgm:pt>
    <dgm:pt modelId="{04408CCA-B19B-448F-A83C-B0E75ABEBEA4}" type="pres">
      <dgm:prSet presAssocID="{1449ED7F-0671-4F6C-B40C-FA234658D42E}" presName="FourNodes_1" presStyleLbl="node1" presStyleIdx="0" presStyleCnt="4">
        <dgm:presLayoutVars>
          <dgm:bulletEnabled val="1"/>
        </dgm:presLayoutVars>
      </dgm:prSet>
      <dgm:spPr/>
    </dgm:pt>
    <dgm:pt modelId="{6242B02E-6647-46B4-98E2-CE4240AA0B19}" type="pres">
      <dgm:prSet presAssocID="{1449ED7F-0671-4F6C-B40C-FA234658D42E}" presName="FourNodes_2" presStyleLbl="node1" presStyleIdx="1" presStyleCnt="4">
        <dgm:presLayoutVars>
          <dgm:bulletEnabled val="1"/>
        </dgm:presLayoutVars>
      </dgm:prSet>
      <dgm:spPr/>
    </dgm:pt>
    <dgm:pt modelId="{3DCCDB4A-19A9-494B-8730-F2F04675CC5F}" type="pres">
      <dgm:prSet presAssocID="{1449ED7F-0671-4F6C-B40C-FA234658D42E}" presName="FourNodes_3" presStyleLbl="node1" presStyleIdx="2" presStyleCnt="4">
        <dgm:presLayoutVars>
          <dgm:bulletEnabled val="1"/>
        </dgm:presLayoutVars>
      </dgm:prSet>
      <dgm:spPr/>
    </dgm:pt>
    <dgm:pt modelId="{0755A338-8E2B-4B54-8A26-482174D642BB}" type="pres">
      <dgm:prSet presAssocID="{1449ED7F-0671-4F6C-B40C-FA234658D42E}" presName="FourNodes_4" presStyleLbl="node1" presStyleIdx="3" presStyleCnt="4">
        <dgm:presLayoutVars>
          <dgm:bulletEnabled val="1"/>
        </dgm:presLayoutVars>
      </dgm:prSet>
      <dgm:spPr/>
    </dgm:pt>
    <dgm:pt modelId="{6B31CB87-54A5-456B-B679-8CBBEECAA7C1}" type="pres">
      <dgm:prSet presAssocID="{1449ED7F-0671-4F6C-B40C-FA234658D42E}" presName="FourConn_1-2" presStyleLbl="fgAccFollowNode1" presStyleIdx="0" presStyleCnt="3">
        <dgm:presLayoutVars>
          <dgm:bulletEnabled val="1"/>
        </dgm:presLayoutVars>
      </dgm:prSet>
      <dgm:spPr/>
    </dgm:pt>
    <dgm:pt modelId="{9CF04772-8C35-473E-86CD-ED07AC61DB48}" type="pres">
      <dgm:prSet presAssocID="{1449ED7F-0671-4F6C-B40C-FA234658D42E}" presName="FourConn_2-3" presStyleLbl="fgAccFollowNode1" presStyleIdx="1" presStyleCnt="3">
        <dgm:presLayoutVars>
          <dgm:bulletEnabled val="1"/>
        </dgm:presLayoutVars>
      </dgm:prSet>
      <dgm:spPr/>
    </dgm:pt>
    <dgm:pt modelId="{99834DB8-58AE-4968-A95A-6766C7DE1C6F}" type="pres">
      <dgm:prSet presAssocID="{1449ED7F-0671-4F6C-B40C-FA234658D42E}" presName="FourConn_3-4" presStyleLbl="fgAccFollowNode1" presStyleIdx="2" presStyleCnt="3">
        <dgm:presLayoutVars>
          <dgm:bulletEnabled val="1"/>
        </dgm:presLayoutVars>
      </dgm:prSet>
      <dgm:spPr/>
    </dgm:pt>
    <dgm:pt modelId="{A0FD0D3C-CC51-46A5-A2BA-46A18AD509DD}" type="pres">
      <dgm:prSet presAssocID="{1449ED7F-0671-4F6C-B40C-FA234658D42E}" presName="FourNodes_1_text" presStyleLbl="node1" presStyleIdx="3" presStyleCnt="4">
        <dgm:presLayoutVars>
          <dgm:bulletEnabled val="1"/>
        </dgm:presLayoutVars>
      </dgm:prSet>
      <dgm:spPr/>
    </dgm:pt>
    <dgm:pt modelId="{DA70B1AD-13E5-4B58-8E49-5B0C8A4D856F}" type="pres">
      <dgm:prSet presAssocID="{1449ED7F-0671-4F6C-B40C-FA234658D42E}" presName="FourNodes_2_text" presStyleLbl="node1" presStyleIdx="3" presStyleCnt="4">
        <dgm:presLayoutVars>
          <dgm:bulletEnabled val="1"/>
        </dgm:presLayoutVars>
      </dgm:prSet>
      <dgm:spPr/>
    </dgm:pt>
    <dgm:pt modelId="{CB79A42A-524B-44A9-B28F-92BBA29E667D}" type="pres">
      <dgm:prSet presAssocID="{1449ED7F-0671-4F6C-B40C-FA234658D42E}" presName="FourNodes_3_text" presStyleLbl="node1" presStyleIdx="3" presStyleCnt="4">
        <dgm:presLayoutVars>
          <dgm:bulletEnabled val="1"/>
        </dgm:presLayoutVars>
      </dgm:prSet>
      <dgm:spPr/>
    </dgm:pt>
    <dgm:pt modelId="{C36D12D5-F850-43CA-A1F7-9B68F5FD520B}" type="pres">
      <dgm:prSet presAssocID="{1449ED7F-0671-4F6C-B40C-FA234658D42E}" presName="FourNodes_4_text" presStyleLbl="node1" presStyleIdx="3" presStyleCnt="4">
        <dgm:presLayoutVars>
          <dgm:bulletEnabled val="1"/>
        </dgm:presLayoutVars>
      </dgm:prSet>
      <dgm:spPr/>
    </dgm:pt>
  </dgm:ptLst>
  <dgm:cxnLst>
    <dgm:cxn modelId="{C844A31D-60C4-44C6-804B-308B47D4C54D}" type="presOf" srcId="{327F5544-5F7B-4197-BF52-FB6F22D737FB}" destId="{0755A338-8E2B-4B54-8A26-482174D642BB}" srcOrd="0" destOrd="0" presId="urn:microsoft.com/office/officeart/2005/8/layout/vProcess5"/>
    <dgm:cxn modelId="{6ADE3922-178E-4498-9045-0E9E65942990}" type="presOf" srcId="{D79A9A17-6F93-4B7E-AAE5-2D4CD8AFB5FE}" destId="{CB79A42A-524B-44A9-B28F-92BBA29E667D}" srcOrd="1" destOrd="0" presId="urn:microsoft.com/office/officeart/2005/8/layout/vProcess5"/>
    <dgm:cxn modelId="{92B66E26-B061-4853-9EF4-3349C8622859}" type="presOf" srcId="{2F618049-E27E-4910-9A69-FF3B2226ED18}" destId="{A0FD0D3C-CC51-46A5-A2BA-46A18AD509DD}" srcOrd="1" destOrd="0" presId="urn:microsoft.com/office/officeart/2005/8/layout/vProcess5"/>
    <dgm:cxn modelId="{949E3429-BDBC-4BF5-9A69-AA74683AD9DB}" type="presOf" srcId="{1449ED7F-0671-4F6C-B40C-FA234658D42E}" destId="{B6323FAF-FDF2-42EE-B106-6DB8C2648F97}" srcOrd="0" destOrd="0" presId="urn:microsoft.com/office/officeart/2005/8/layout/vProcess5"/>
    <dgm:cxn modelId="{D709DA32-BD5D-40A5-840E-8A82D53D0B64}" type="presOf" srcId="{CE0DB23D-B9BD-4ED5-89B2-4B247C8A17EA}" destId="{DA70B1AD-13E5-4B58-8E49-5B0C8A4D856F}" srcOrd="1" destOrd="0" presId="urn:microsoft.com/office/officeart/2005/8/layout/vProcess5"/>
    <dgm:cxn modelId="{4CFB4B38-223F-4441-A199-B946D315A257}" srcId="{1449ED7F-0671-4F6C-B40C-FA234658D42E}" destId="{D79A9A17-6F93-4B7E-AAE5-2D4CD8AFB5FE}" srcOrd="2" destOrd="0" parTransId="{AAC3DBE4-B558-46DD-878E-8E79743C47D5}" sibTransId="{7CA16A4F-1BB3-42FD-BACE-CDC8D84A1345}"/>
    <dgm:cxn modelId="{EBB08F60-BE73-4FEC-BFEF-7B799DD6EE7D}" type="presOf" srcId="{D79A9A17-6F93-4B7E-AAE5-2D4CD8AFB5FE}" destId="{3DCCDB4A-19A9-494B-8730-F2F04675CC5F}" srcOrd="0" destOrd="0" presId="urn:microsoft.com/office/officeart/2005/8/layout/vProcess5"/>
    <dgm:cxn modelId="{B2B0CE68-2CDE-4F5E-85C5-71904D68F450}" srcId="{1449ED7F-0671-4F6C-B40C-FA234658D42E}" destId="{327F5544-5F7B-4197-BF52-FB6F22D737FB}" srcOrd="3" destOrd="0" parTransId="{0FB6936D-5D37-4B3A-B77E-B8365AE490B6}" sibTransId="{B77C22B3-7834-41BF-BD69-D62BB8E4344E}"/>
    <dgm:cxn modelId="{E7448E70-5909-4E15-B354-B8839182CA13}" type="presOf" srcId="{7CA16A4F-1BB3-42FD-BACE-CDC8D84A1345}" destId="{99834DB8-58AE-4968-A95A-6766C7DE1C6F}" srcOrd="0" destOrd="0" presId="urn:microsoft.com/office/officeart/2005/8/layout/vProcess5"/>
    <dgm:cxn modelId="{6EDFF08F-2EED-49B8-AA96-D3F90C564756}" type="presOf" srcId="{8908057F-B0D5-4CC8-AEBE-AA3C60E2511C}" destId="{9CF04772-8C35-473E-86CD-ED07AC61DB48}" srcOrd="0" destOrd="0" presId="urn:microsoft.com/office/officeart/2005/8/layout/vProcess5"/>
    <dgm:cxn modelId="{85CD3599-7EA9-4442-B7B3-DA19A7F6FAE6}" type="presOf" srcId="{2F618049-E27E-4910-9A69-FF3B2226ED18}" destId="{04408CCA-B19B-448F-A83C-B0E75ABEBEA4}" srcOrd="0" destOrd="0" presId="urn:microsoft.com/office/officeart/2005/8/layout/vProcess5"/>
    <dgm:cxn modelId="{11959AB5-C52C-4B64-9F4B-3705EEEC31E9}" type="presOf" srcId="{CE0DB23D-B9BD-4ED5-89B2-4B247C8A17EA}" destId="{6242B02E-6647-46B4-98E2-CE4240AA0B19}" srcOrd="0" destOrd="0" presId="urn:microsoft.com/office/officeart/2005/8/layout/vProcess5"/>
    <dgm:cxn modelId="{2D09E6C8-D0FB-4D2D-BC1B-25952A794C59}" type="presOf" srcId="{327F5544-5F7B-4197-BF52-FB6F22D737FB}" destId="{C36D12D5-F850-43CA-A1F7-9B68F5FD520B}" srcOrd="1" destOrd="0" presId="urn:microsoft.com/office/officeart/2005/8/layout/vProcess5"/>
    <dgm:cxn modelId="{B670C1D9-77FD-4588-9D8C-0602D69D5CB5}" srcId="{1449ED7F-0671-4F6C-B40C-FA234658D42E}" destId="{2F618049-E27E-4910-9A69-FF3B2226ED18}" srcOrd="0" destOrd="0" parTransId="{6E618D39-9BB3-428A-8A94-6D398CBE6C4C}" sibTransId="{7FDB1577-EA8B-4C9B-B797-9860D158896A}"/>
    <dgm:cxn modelId="{C9B660DE-CDE9-4FB9-B38B-BE9584EAB38A}" srcId="{1449ED7F-0671-4F6C-B40C-FA234658D42E}" destId="{CE0DB23D-B9BD-4ED5-89B2-4B247C8A17EA}" srcOrd="1" destOrd="0" parTransId="{4B313C1C-9822-4B69-978D-4F5443E81E41}" sibTransId="{8908057F-B0D5-4CC8-AEBE-AA3C60E2511C}"/>
    <dgm:cxn modelId="{298B0EE6-C596-49CB-88FE-E65D7BD89449}" type="presOf" srcId="{7FDB1577-EA8B-4C9B-B797-9860D158896A}" destId="{6B31CB87-54A5-456B-B679-8CBBEECAA7C1}" srcOrd="0" destOrd="0" presId="urn:microsoft.com/office/officeart/2005/8/layout/vProcess5"/>
    <dgm:cxn modelId="{5CA523BA-8D99-4B8D-8390-83DA06BF008B}" type="presParOf" srcId="{B6323FAF-FDF2-42EE-B106-6DB8C2648F97}" destId="{B395A4FC-4B0E-435B-ABB0-E48E49FFF571}" srcOrd="0" destOrd="0" presId="urn:microsoft.com/office/officeart/2005/8/layout/vProcess5"/>
    <dgm:cxn modelId="{A5F8D892-E752-4F07-97A0-EF143947E5D5}" type="presParOf" srcId="{B6323FAF-FDF2-42EE-B106-6DB8C2648F97}" destId="{04408CCA-B19B-448F-A83C-B0E75ABEBEA4}" srcOrd="1" destOrd="0" presId="urn:microsoft.com/office/officeart/2005/8/layout/vProcess5"/>
    <dgm:cxn modelId="{621B1A20-8F20-4409-9D02-31EA28B109E4}" type="presParOf" srcId="{B6323FAF-FDF2-42EE-B106-6DB8C2648F97}" destId="{6242B02E-6647-46B4-98E2-CE4240AA0B19}" srcOrd="2" destOrd="0" presId="urn:microsoft.com/office/officeart/2005/8/layout/vProcess5"/>
    <dgm:cxn modelId="{89903EB3-A57D-42C4-8AAF-B171D1F1E145}" type="presParOf" srcId="{B6323FAF-FDF2-42EE-B106-6DB8C2648F97}" destId="{3DCCDB4A-19A9-494B-8730-F2F04675CC5F}" srcOrd="3" destOrd="0" presId="urn:microsoft.com/office/officeart/2005/8/layout/vProcess5"/>
    <dgm:cxn modelId="{2A1D07E6-9B17-4FEB-BA62-F8F68874C661}" type="presParOf" srcId="{B6323FAF-FDF2-42EE-B106-6DB8C2648F97}" destId="{0755A338-8E2B-4B54-8A26-482174D642BB}" srcOrd="4" destOrd="0" presId="urn:microsoft.com/office/officeart/2005/8/layout/vProcess5"/>
    <dgm:cxn modelId="{19320E0B-37DD-45A6-9842-6266C05D11D3}" type="presParOf" srcId="{B6323FAF-FDF2-42EE-B106-6DB8C2648F97}" destId="{6B31CB87-54A5-456B-B679-8CBBEECAA7C1}" srcOrd="5" destOrd="0" presId="urn:microsoft.com/office/officeart/2005/8/layout/vProcess5"/>
    <dgm:cxn modelId="{5693F034-25F9-4E97-A048-8A11E252142A}" type="presParOf" srcId="{B6323FAF-FDF2-42EE-B106-6DB8C2648F97}" destId="{9CF04772-8C35-473E-86CD-ED07AC61DB48}" srcOrd="6" destOrd="0" presId="urn:microsoft.com/office/officeart/2005/8/layout/vProcess5"/>
    <dgm:cxn modelId="{CF060D95-7F36-408E-A4F5-191E12402B40}" type="presParOf" srcId="{B6323FAF-FDF2-42EE-B106-6DB8C2648F97}" destId="{99834DB8-58AE-4968-A95A-6766C7DE1C6F}" srcOrd="7" destOrd="0" presId="urn:microsoft.com/office/officeart/2005/8/layout/vProcess5"/>
    <dgm:cxn modelId="{A6CD7559-AB9F-473A-AE58-B42A730B9614}" type="presParOf" srcId="{B6323FAF-FDF2-42EE-B106-6DB8C2648F97}" destId="{A0FD0D3C-CC51-46A5-A2BA-46A18AD509DD}" srcOrd="8" destOrd="0" presId="urn:microsoft.com/office/officeart/2005/8/layout/vProcess5"/>
    <dgm:cxn modelId="{86BC11DC-094C-4E1C-B99B-2411E7511CED}" type="presParOf" srcId="{B6323FAF-FDF2-42EE-B106-6DB8C2648F97}" destId="{DA70B1AD-13E5-4B58-8E49-5B0C8A4D856F}" srcOrd="9" destOrd="0" presId="urn:microsoft.com/office/officeart/2005/8/layout/vProcess5"/>
    <dgm:cxn modelId="{89A67D2A-C2C4-4D0F-8AE8-C4541AA02A10}" type="presParOf" srcId="{B6323FAF-FDF2-42EE-B106-6DB8C2648F97}" destId="{CB79A42A-524B-44A9-B28F-92BBA29E667D}" srcOrd="10" destOrd="0" presId="urn:microsoft.com/office/officeart/2005/8/layout/vProcess5"/>
    <dgm:cxn modelId="{FD52CF7F-3E96-4357-A233-AA5E86DC4C1C}" type="presParOf" srcId="{B6323FAF-FDF2-42EE-B106-6DB8C2648F97}" destId="{C36D12D5-F850-43CA-A1F7-9B68F5FD520B}" srcOrd="1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08ACAC3-F479-4AEA-88DE-BA5D724B384E}"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2C2A7E10-27A7-406D-AA0A-0E6A3B08A94C}">
      <dgm:prSet/>
      <dgm:spPr/>
      <dgm:t>
        <a:bodyPr/>
        <a:lstStyle/>
        <a:p>
          <a:r>
            <a:rPr lang="en-US"/>
            <a:t>Changed “No internet service” to “No” for six columns, they are: “</a:t>
          </a:r>
          <a:r>
            <a:rPr lang="en-US" err="1"/>
            <a:t>OnlineSecurity</a:t>
          </a:r>
          <a:r>
            <a:rPr lang="en-US"/>
            <a:t>”, </a:t>
          </a:r>
        </a:p>
        <a:p>
          <a:r>
            <a:rPr lang="en-US"/>
            <a:t>“</a:t>
          </a:r>
          <a:r>
            <a:rPr lang="en-US" err="1"/>
            <a:t>OnlineBackup</a:t>
          </a:r>
          <a:r>
            <a:rPr lang="en-US"/>
            <a:t>”, “</a:t>
          </a:r>
          <a:r>
            <a:rPr lang="en-US" err="1"/>
            <a:t>DeviceProtection</a:t>
          </a:r>
          <a:r>
            <a:rPr lang="en-US"/>
            <a:t>”, “</a:t>
          </a:r>
          <a:r>
            <a:rPr lang="en-US" err="1"/>
            <a:t>TechSupport</a:t>
          </a:r>
          <a:r>
            <a:rPr lang="en-US"/>
            <a:t>”, </a:t>
          </a:r>
        </a:p>
        <a:p>
          <a:r>
            <a:rPr lang="en-US"/>
            <a:t>“streaming tv”, </a:t>
          </a:r>
        </a:p>
        <a:p>
          <a:r>
            <a:rPr lang="en-US"/>
            <a:t>“streaming movies”. </a:t>
          </a:r>
        </a:p>
      </dgm:t>
    </dgm:pt>
    <dgm:pt modelId="{7F4F6D34-9CDC-4E13-9E0C-D1BCF1825BF4}" type="parTrans" cxnId="{FC20E71F-BA3C-4B2F-AAD3-4E6A2951A8ED}">
      <dgm:prSet/>
      <dgm:spPr/>
      <dgm:t>
        <a:bodyPr/>
        <a:lstStyle/>
        <a:p>
          <a:endParaRPr lang="en-US"/>
        </a:p>
      </dgm:t>
    </dgm:pt>
    <dgm:pt modelId="{2BA91CF8-7897-469D-B0DA-8252A17A7006}" type="sibTrans" cxnId="{FC20E71F-BA3C-4B2F-AAD3-4E6A2951A8ED}">
      <dgm:prSet/>
      <dgm:spPr/>
      <dgm:t>
        <a:bodyPr/>
        <a:lstStyle/>
        <a:p>
          <a:endParaRPr lang="en-US"/>
        </a:p>
      </dgm:t>
    </dgm:pt>
    <dgm:pt modelId="{088FEC2D-CCBB-4BEB-BD0E-9677BDDDF3CD}">
      <dgm:prSet/>
      <dgm:spPr/>
      <dgm:t>
        <a:bodyPr/>
        <a:lstStyle/>
        <a:p>
          <a:r>
            <a:rPr lang="en-US"/>
            <a:t>Change “No phone service” to “No” for column “multiple lines”.</a:t>
          </a:r>
        </a:p>
      </dgm:t>
    </dgm:pt>
    <dgm:pt modelId="{175F04F5-37C5-475B-97FE-94C086BB612A}" type="parTrans" cxnId="{3515AD45-99B1-4D5F-8C54-C27684C0E69B}">
      <dgm:prSet/>
      <dgm:spPr/>
      <dgm:t>
        <a:bodyPr/>
        <a:lstStyle/>
        <a:p>
          <a:endParaRPr lang="en-US"/>
        </a:p>
      </dgm:t>
    </dgm:pt>
    <dgm:pt modelId="{11CD346F-C141-4D7B-9BB0-E261F5498028}" type="sibTrans" cxnId="{3515AD45-99B1-4D5F-8C54-C27684C0E69B}">
      <dgm:prSet/>
      <dgm:spPr/>
      <dgm:t>
        <a:bodyPr/>
        <a:lstStyle/>
        <a:p>
          <a:endParaRPr lang="en-US"/>
        </a:p>
      </dgm:t>
    </dgm:pt>
    <dgm:pt modelId="{BCF924F9-AAC6-4AB1-B814-165EEB329637}">
      <dgm:prSet/>
      <dgm:spPr/>
      <dgm:t>
        <a:bodyPr/>
        <a:lstStyle/>
        <a:p>
          <a:r>
            <a:rPr lang="en-US"/>
            <a:t>Grouping Tenure: Since the minimum tenure is 1 month and maximum tenure is 72 months, we grouped them into five tenure groups: </a:t>
          </a:r>
        </a:p>
        <a:p>
          <a:r>
            <a:rPr lang="en-US"/>
            <a:t>“0–12 Months”, </a:t>
          </a:r>
        </a:p>
        <a:p>
          <a:r>
            <a:rPr lang="en-US"/>
            <a:t>“12–24 Months”, </a:t>
          </a:r>
        </a:p>
        <a:p>
          <a:r>
            <a:rPr lang="en-US"/>
            <a:t>“24–48 Months”, </a:t>
          </a:r>
        </a:p>
        <a:p>
          <a:r>
            <a:rPr lang="en-US"/>
            <a:t>“48–60 Month”,</a:t>
          </a:r>
        </a:p>
        <a:p>
          <a:r>
            <a:rPr lang="en-US"/>
            <a:t> “&gt; 60 Month”.</a:t>
          </a:r>
        </a:p>
      </dgm:t>
    </dgm:pt>
    <dgm:pt modelId="{A55F711A-674B-478A-A631-ADD35BA63636}" type="parTrans" cxnId="{DEF7F21F-4C79-4E11-B74D-16BB8439FB8F}">
      <dgm:prSet/>
      <dgm:spPr/>
      <dgm:t>
        <a:bodyPr/>
        <a:lstStyle/>
        <a:p>
          <a:endParaRPr lang="en-US"/>
        </a:p>
      </dgm:t>
    </dgm:pt>
    <dgm:pt modelId="{B28FFCD3-9732-4E03-B4BB-D6BC97268FC6}" type="sibTrans" cxnId="{DEF7F21F-4C79-4E11-B74D-16BB8439FB8F}">
      <dgm:prSet/>
      <dgm:spPr/>
      <dgm:t>
        <a:bodyPr/>
        <a:lstStyle/>
        <a:p>
          <a:endParaRPr lang="en-US"/>
        </a:p>
      </dgm:t>
    </dgm:pt>
    <dgm:pt modelId="{6118F366-7A05-4BAD-9FD7-FA9C0A2EE448}">
      <dgm:prSet/>
      <dgm:spPr/>
      <dgm:t>
        <a:bodyPr/>
        <a:lstStyle/>
        <a:p>
          <a:r>
            <a:rPr lang="en-US"/>
            <a:t>. Changed the values in column “</a:t>
          </a:r>
          <a:r>
            <a:rPr lang="en-US" err="1"/>
            <a:t>SeniorCitizen</a:t>
          </a:r>
          <a:r>
            <a:rPr lang="en-US"/>
            <a:t>”</a:t>
          </a:r>
        </a:p>
        <a:p>
          <a:r>
            <a:rPr lang="en-US"/>
            <a:t> from 0 or 1 to “No” or “Yes”.</a:t>
          </a:r>
        </a:p>
      </dgm:t>
    </dgm:pt>
    <dgm:pt modelId="{0F8E1632-2EF2-4367-8E4B-5633E0193EEE}" type="parTrans" cxnId="{D91B8924-2741-40E7-8F2A-734289F653D7}">
      <dgm:prSet/>
      <dgm:spPr/>
      <dgm:t>
        <a:bodyPr/>
        <a:lstStyle/>
        <a:p>
          <a:endParaRPr lang="en-US"/>
        </a:p>
      </dgm:t>
    </dgm:pt>
    <dgm:pt modelId="{DE168F52-0492-483F-9813-DA0D0EA1D2A9}" type="sibTrans" cxnId="{D91B8924-2741-40E7-8F2A-734289F653D7}">
      <dgm:prSet/>
      <dgm:spPr/>
      <dgm:t>
        <a:bodyPr/>
        <a:lstStyle/>
        <a:p>
          <a:endParaRPr lang="en-US"/>
        </a:p>
      </dgm:t>
    </dgm:pt>
    <dgm:pt modelId="{1F331B26-8AE6-4243-846E-AA3F5532F985}">
      <dgm:prSet/>
      <dgm:spPr/>
      <dgm:t>
        <a:bodyPr/>
        <a:lstStyle/>
        <a:p>
          <a:r>
            <a:rPr lang="en-US"/>
            <a:t>Removed the columns we do not need for the analysis.</a:t>
          </a:r>
        </a:p>
      </dgm:t>
    </dgm:pt>
    <dgm:pt modelId="{4FBB83A8-1E54-488F-B642-48CFFB80CE90}" type="parTrans" cxnId="{9BB20CC4-5A1C-4DB0-8D0F-A55B4CAD1AB8}">
      <dgm:prSet/>
      <dgm:spPr/>
      <dgm:t>
        <a:bodyPr/>
        <a:lstStyle/>
        <a:p>
          <a:endParaRPr lang="en-US"/>
        </a:p>
      </dgm:t>
    </dgm:pt>
    <dgm:pt modelId="{D179FCC6-BEF9-4AB3-8A5A-5DE6C533E7F7}" type="sibTrans" cxnId="{9BB20CC4-5A1C-4DB0-8D0F-A55B4CAD1AB8}">
      <dgm:prSet/>
      <dgm:spPr/>
      <dgm:t>
        <a:bodyPr/>
        <a:lstStyle/>
        <a:p>
          <a:endParaRPr lang="en-US"/>
        </a:p>
      </dgm:t>
    </dgm:pt>
    <dgm:pt modelId="{A39CD33D-CBF9-4489-892F-7640D91F2E03}" type="pres">
      <dgm:prSet presAssocID="{A08ACAC3-F479-4AEA-88DE-BA5D724B384E}" presName="diagram" presStyleCnt="0">
        <dgm:presLayoutVars>
          <dgm:dir/>
          <dgm:resizeHandles val="exact"/>
        </dgm:presLayoutVars>
      </dgm:prSet>
      <dgm:spPr/>
    </dgm:pt>
    <dgm:pt modelId="{67F1C9A1-9436-4FDC-A6DA-5C8668D7BA8B}" type="pres">
      <dgm:prSet presAssocID="{2C2A7E10-27A7-406D-AA0A-0E6A3B08A94C}" presName="node" presStyleLbl="node1" presStyleIdx="0" presStyleCnt="5" custScaleY="129493">
        <dgm:presLayoutVars>
          <dgm:bulletEnabled val="1"/>
        </dgm:presLayoutVars>
      </dgm:prSet>
      <dgm:spPr/>
    </dgm:pt>
    <dgm:pt modelId="{78664450-65D8-4FD4-A570-03C009580F84}" type="pres">
      <dgm:prSet presAssocID="{2BA91CF8-7897-469D-B0DA-8252A17A7006}" presName="sibTrans" presStyleCnt="0"/>
      <dgm:spPr/>
    </dgm:pt>
    <dgm:pt modelId="{FBCE8F84-3973-44DE-B1AC-885B43AC99E5}" type="pres">
      <dgm:prSet presAssocID="{088FEC2D-CCBB-4BEB-BD0E-9677BDDDF3CD}" presName="node" presStyleLbl="node1" presStyleIdx="1" presStyleCnt="5">
        <dgm:presLayoutVars>
          <dgm:bulletEnabled val="1"/>
        </dgm:presLayoutVars>
      </dgm:prSet>
      <dgm:spPr/>
    </dgm:pt>
    <dgm:pt modelId="{6332B5AE-B7D9-4E7A-8923-853206939A07}" type="pres">
      <dgm:prSet presAssocID="{11CD346F-C141-4D7B-9BB0-E261F5498028}" presName="sibTrans" presStyleCnt="0"/>
      <dgm:spPr/>
    </dgm:pt>
    <dgm:pt modelId="{64A743EB-7016-413F-8930-287051D0D8B0}" type="pres">
      <dgm:prSet presAssocID="{BCF924F9-AAC6-4AB1-B814-165EEB329637}" presName="node" presStyleLbl="node1" presStyleIdx="2" presStyleCnt="5" custScaleY="141942">
        <dgm:presLayoutVars>
          <dgm:bulletEnabled val="1"/>
        </dgm:presLayoutVars>
      </dgm:prSet>
      <dgm:spPr/>
    </dgm:pt>
    <dgm:pt modelId="{44BF8071-3DF3-4310-A5BC-090534E8D957}" type="pres">
      <dgm:prSet presAssocID="{B28FFCD3-9732-4E03-B4BB-D6BC97268FC6}" presName="sibTrans" presStyleCnt="0"/>
      <dgm:spPr/>
    </dgm:pt>
    <dgm:pt modelId="{B1504C04-77A2-4BD7-8D8D-BA7FFD4CFE91}" type="pres">
      <dgm:prSet presAssocID="{6118F366-7A05-4BAD-9FD7-FA9C0A2EE448}" presName="node" presStyleLbl="node1" presStyleIdx="3" presStyleCnt="5">
        <dgm:presLayoutVars>
          <dgm:bulletEnabled val="1"/>
        </dgm:presLayoutVars>
      </dgm:prSet>
      <dgm:spPr/>
    </dgm:pt>
    <dgm:pt modelId="{FC316871-5194-4A9E-9AAA-27A844808F92}" type="pres">
      <dgm:prSet presAssocID="{DE168F52-0492-483F-9813-DA0D0EA1D2A9}" presName="sibTrans" presStyleCnt="0"/>
      <dgm:spPr/>
    </dgm:pt>
    <dgm:pt modelId="{BF3AEDAB-5BC2-4696-B359-2CEBDFC020A0}" type="pres">
      <dgm:prSet presAssocID="{1F331B26-8AE6-4243-846E-AA3F5532F985}" presName="node" presStyleLbl="node1" presStyleIdx="4" presStyleCnt="5">
        <dgm:presLayoutVars>
          <dgm:bulletEnabled val="1"/>
        </dgm:presLayoutVars>
      </dgm:prSet>
      <dgm:spPr/>
    </dgm:pt>
  </dgm:ptLst>
  <dgm:cxnLst>
    <dgm:cxn modelId="{FC20E71F-BA3C-4B2F-AAD3-4E6A2951A8ED}" srcId="{A08ACAC3-F479-4AEA-88DE-BA5D724B384E}" destId="{2C2A7E10-27A7-406D-AA0A-0E6A3B08A94C}" srcOrd="0" destOrd="0" parTransId="{7F4F6D34-9CDC-4E13-9E0C-D1BCF1825BF4}" sibTransId="{2BA91CF8-7897-469D-B0DA-8252A17A7006}"/>
    <dgm:cxn modelId="{DEF7F21F-4C79-4E11-B74D-16BB8439FB8F}" srcId="{A08ACAC3-F479-4AEA-88DE-BA5D724B384E}" destId="{BCF924F9-AAC6-4AB1-B814-165EEB329637}" srcOrd="2" destOrd="0" parTransId="{A55F711A-674B-478A-A631-ADD35BA63636}" sibTransId="{B28FFCD3-9732-4E03-B4BB-D6BC97268FC6}"/>
    <dgm:cxn modelId="{D91B8924-2741-40E7-8F2A-734289F653D7}" srcId="{A08ACAC3-F479-4AEA-88DE-BA5D724B384E}" destId="{6118F366-7A05-4BAD-9FD7-FA9C0A2EE448}" srcOrd="3" destOrd="0" parTransId="{0F8E1632-2EF2-4367-8E4B-5633E0193EEE}" sibTransId="{DE168F52-0492-483F-9813-DA0D0EA1D2A9}"/>
    <dgm:cxn modelId="{F3C08727-8714-4739-A109-EFA0546ADDC5}" type="presOf" srcId="{1F331B26-8AE6-4243-846E-AA3F5532F985}" destId="{BF3AEDAB-5BC2-4696-B359-2CEBDFC020A0}" srcOrd="0" destOrd="0" presId="urn:microsoft.com/office/officeart/2005/8/layout/default"/>
    <dgm:cxn modelId="{3515AD45-99B1-4D5F-8C54-C27684C0E69B}" srcId="{A08ACAC3-F479-4AEA-88DE-BA5D724B384E}" destId="{088FEC2D-CCBB-4BEB-BD0E-9677BDDDF3CD}" srcOrd="1" destOrd="0" parTransId="{175F04F5-37C5-475B-97FE-94C086BB612A}" sibTransId="{11CD346F-C141-4D7B-9BB0-E261F5498028}"/>
    <dgm:cxn modelId="{44A3B998-9706-47D3-9E18-CCA626274F50}" type="presOf" srcId="{2C2A7E10-27A7-406D-AA0A-0E6A3B08A94C}" destId="{67F1C9A1-9436-4FDC-A6DA-5C8668D7BA8B}" srcOrd="0" destOrd="0" presId="urn:microsoft.com/office/officeart/2005/8/layout/default"/>
    <dgm:cxn modelId="{9BB20CC4-5A1C-4DB0-8D0F-A55B4CAD1AB8}" srcId="{A08ACAC3-F479-4AEA-88DE-BA5D724B384E}" destId="{1F331B26-8AE6-4243-846E-AA3F5532F985}" srcOrd="4" destOrd="0" parTransId="{4FBB83A8-1E54-488F-B642-48CFFB80CE90}" sibTransId="{D179FCC6-BEF9-4AB3-8A5A-5DE6C533E7F7}"/>
    <dgm:cxn modelId="{CB269FDD-E4CA-481B-818F-9B0D8C7F92EA}" type="presOf" srcId="{BCF924F9-AAC6-4AB1-B814-165EEB329637}" destId="{64A743EB-7016-413F-8930-287051D0D8B0}" srcOrd="0" destOrd="0" presId="urn:microsoft.com/office/officeart/2005/8/layout/default"/>
    <dgm:cxn modelId="{91EA78E5-A42C-408D-8554-0F60EC4391A1}" type="presOf" srcId="{A08ACAC3-F479-4AEA-88DE-BA5D724B384E}" destId="{A39CD33D-CBF9-4489-892F-7640D91F2E03}" srcOrd="0" destOrd="0" presId="urn:microsoft.com/office/officeart/2005/8/layout/default"/>
    <dgm:cxn modelId="{EBFEC6EB-615E-4EFD-A355-3F58DF98A03A}" type="presOf" srcId="{088FEC2D-CCBB-4BEB-BD0E-9677BDDDF3CD}" destId="{FBCE8F84-3973-44DE-B1AC-885B43AC99E5}" srcOrd="0" destOrd="0" presId="urn:microsoft.com/office/officeart/2005/8/layout/default"/>
    <dgm:cxn modelId="{00476DF0-1EC8-480D-9B41-B1D9F9650FEF}" type="presOf" srcId="{6118F366-7A05-4BAD-9FD7-FA9C0A2EE448}" destId="{B1504C04-77A2-4BD7-8D8D-BA7FFD4CFE91}" srcOrd="0" destOrd="0" presId="urn:microsoft.com/office/officeart/2005/8/layout/default"/>
    <dgm:cxn modelId="{497522B3-B717-48CF-BECD-A8BB51E7CEFB}" type="presParOf" srcId="{A39CD33D-CBF9-4489-892F-7640D91F2E03}" destId="{67F1C9A1-9436-4FDC-A6DA-5C8668D7BA8B}" srcOrd="0" destOrd="0" presId="urn:microsoft.com/office/officeart/2005/8/layout/default"/>
    <dgm:cxn modelId="{F5332CAB-4A3E-4F4A-9777-5BFF8EB03E3A}" type="presParOf" srcId="{A39CD33D-CBF9-4489-892F-7640D91F2E03}" destId="{78664450-65D8-4FD4-A570-03C009580F84}" srcOrd="1" destOrd="0" presId="urn:microsoft.com/office/officeart/2005/8/layout/default"/>
    <dgm:cxn modelId="{C2A73109-CC31-4110-A3F6-EA50EB579531}" type="presParOf" srcId="{A39CD33D-CBF9-4489-892F-7640D91F2E03}" destId="{FBCE8F84-3973-44DE-B1AC-885B43AC99E5}" srcOrd="2" destOrd="0" presId="urn:microsoft.com/office/officeart/2005/8/layout/default"/>
    <dgm:cxn modelId="{03D31423-D84F-4DDF-B164-5E8BE5D2C3E5}" type="presParOf" srcId="{A39CD33D-CBF9-4489-892F-7640D91F2E03}" destId="{6332B5AE-B7D9-4E7A-8923-853206939A07}" srcOrd="3" destOrd="0" presId="urn:microsoft.com/office/officeart/2005/8/layout/default"/>
    <dgm:cxn modelId="{F8F99E97-0C27-47AB-BE81-E446A4371E9D}" type="presParOf" srcId="{A39CD33D-CBF9-4489-892F-7640D91F2E03}" destId="{64A743EB-7016-413F-8930-287051D0D8B0}" srcOrd="4" destOrd="0" presId="urn:microsoft.com/office/officeart/2005/8/layout/default"/>
    <dgm:cxn modelId="{A83CDF6B-8C2C-4C18-8D56-0A6CADC01913}" type="presParOf" srcId="{A39CD33D-CBF9-4489-892F-7640D91F2E03}" destId="{44BF8071-3DF3-4310-A5BC-090534E8D957}" srcOrd="5" destOrd="0" presId="urn:microsoft.com/office/officeart/2005/8/layout/default"/>
    <dgm:cxn modelId="{2A053B25-D6BB-4DE6-80FE-3A703E520658}" type="presParOf" srcId="{A39CD33D-CBF9-4489-892F-7640D91F2E03}" destId="{B1504C04-77A2-4BD7-8D8D-BA7FFD4CFE91}" srcOrd="6" destOrd="0" presId="urn:microsoft.com/office/officeart/2005/8/layout/default"/>
    <dgm:cxn modelId="{4CE38B4C-DE6C-41CE-BCF0-BF63F87B2C10}" type="presParOf" srcId="{A39CD33D-CBF9-4489-892F-7640D91F2E03}" destId="{FC316871-5194-4A9E-9AAA-27A844808F92}" srcOrd="7" destOrd="0" presId="urn:microsoft.com/office/officeart/2005/8/layout/default"/>
    <dgm:cxn modelId="{4EFF784B-73F0-4007-A4B6-EC8C0C96219B}" type="presParOf" srcId="{A39CD33D-CBF9-4489-892F-7640D91F2E03}" destId="{BF3AEDAB-5BC2-4696-B359-2CEBDFC020A0}"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E562DFA-ADE5-49BF-A4DB-EFF7528CC307}" type="doc">
      <dgm:prSet loTypeId="urn:microsoft.com/office/officeart/2005/8/layout/process5" loCatId="process" qsTypeId="urn:microsoft.com/office/officeart/2005/8/quickstyle/simple1" qsCatId="simple" csTypeId="urn:microsoft.com/office/officeart/2005/8/colors/colorful5" csCatId="colorful" phldr="1"/>
      <dgm:spPr/>
      <dgm:t>
        <a:bodyPr/>
        <a:lstStyle/>
        <a:p>
          <a:endParaRPr lang="en-US"/>
        </a:p>
      </dgm:t>
    </dgm:pt>
    <dgm:pt modelId="{2BEC35DD-A785-4F4A-88EB-E6D02E608485}">
      <dgm:prSet custT="1"/>
      <dgm:spPr/>
      <dgm:t>
        <a:bodyPr/>
        <a:lstStyle/>
        <a:p>
          <a:r>
            <a:rPr lang="en-US" sz="2400"/>
            <a:t>From the above example, we can see that Logistic Regression and Random Forest performed better than Decision Tree for customer churn analysis for this particular dataset. </a:t>
          </a:r>
        </a:p>
      </dgm:t>
    </dgm:pt>
    <dgm:pt modelId="{61735950-9F0E-4DBA-B1D1-EA6BE3604C12}" type="parTrans" cxnId="{FB5A7602-F27A-4370-A596-35B9B2460093}">
      <dgm:prSet/>
      <dgm:spPr/>
      <dgm:t>
        <a:bodyPr/>
        <a:lstStyle/>
        <a:p>
          <a:endParaRPr lang="en-US"/>
        </a:p>
      </dgm:t>
    </dgm:pt>
    <dgm:pt modelId="{AA1F14DC-F6D3-4D98-9248-C18A55931632}" type="sibTrans" cxnId="{FB5A7602-F27A-4370-A596-35B9B2460093}">
      <dgm:prSet/>
      <dgm:spPr/>
      <dgm:t>
        <a:bodyPr/>
        <a:lstStyle/>
        <a:p>
          <a:endParaRPr lang="en-US"/>
        </a:p>
      </dgm:t>
    </dgm:pt>
    <dgm:pt modelId="{F420CDF2-E5BC-4304-887A-64F658B61CD2}">
      <dgm:prSet/>
      <dgm:spPr/>
      <dgm:t>
        <a:bodyPr/>
        <a:lstStyle/>
        <a:p>
          <a:pPr>
            <a:buNone/>
          </a:pPr>
          <a:r>
            <a:rPr lang="en-US"/>
            <a:t>Throughout the analysis, we have learned several important things:</a:t>
          </a:r>
        </a:p>
      </dgm:t>
    </dgm:pt>
    <dgm:pt modelId="{CA249E21-9E19-4679-944E-5D42BEC5F514}" type="parTrans" cxnId="{5F5C160F-A4D4-4E0C-8195-E50111B0283F}">
      <dgm:prSet/>
      <dgm:spPr/>
      <dgm:t>
        <a:bodyPr/>
        <a:lstStyle/>
        <a:p>
          <a:endParaRPr lang="en-US"/>
        </a:p>
      </dgm:t>
    </dgm:pt>
    <dgm:pt modelId="{B6DCDB4D-BF98-46E7-A9BB-F24F635978ED}" type="sibTrans" cxnId="{5F5C160F-A4D4-4E0C-8195-E50111B0283F}">
      <dgm:prSet/>
      <dgm:spPr/>
      <dgm:t>
        <a:bodyPr/>
        <a:lstStyle/>
        <a:p>
          <a:endParaRPr lang="en-US"/>
        </a:p>
      </dgm:t>
    </dgm:pt>
    <dgm:pt modelId="{FC7513DC-2A46-4D98-86B4-85C62384D323}">
      <dgm:prSet/>
      <dgm:spPr/>
      <dgm:t>
        <a:bodyPr/>
        <a:lstStyle/>
        <a:p>
          <a:pPr>
            <a:buFont typeface="Wingdings" panose="05000000000000000000" pitchFamily="2" charset="2"/>
            <a:buChar char="q"/>
          </a:pPr>
          <a:r>
            <a:rPr lang="en-US"/>
            <a:t> Feature such as </a:t>
          </a:r>
          <a:r>
            <a:rPr lang="en-US" err="1"/>
            <a:t>tenure_group</a:t>
          </a:r>
          <a:r>
            <a:rPr lang="en-US"/>
            <a:t>, Contract, </a:t>
          </a:r>
          <a:r>
            <a:rPr lang="en-US" err="1"/>
            <a:t>PaperlessBilling</a:t>
          </a:r>
          <a:r>
            <a:rPr lang="en-US"/>
            <a:t>, </a:t>
          </a:r>
          <a:r>
            <a:rPr lang="en-US" err="1"/>
            <a:t>MonthlyCharges</a:t>
          </a:r>
          <a:r>
            <a:rPr lang="en-US"/>
            <a:t>, and internet service appears to play a role in customer churn.</a:t>
          </a:r>
        </a:p>
      </dgm:t>
    </dgm:pt>
    <dgm:pt modelId="{DA0EB71E-F2AA-4397-AD29-E310D905F13A}" type="parTrans" cxnId="{97F5CEFF-3813-4C8D-BDCA-A39A5054C405}">
      <dgm:prSet/>
      <dgm:spPr/>
      <dgm:t>
        <a:bodyPr/>
        <a:lstStyle/>
        <a:p>
          <a:endParaRPr lang="en-US"/>
        </a:p>
      </dgm:t>
    </dgm:pt>
    <dgm:pt modelId="{1F9469E8-5F0B-4E93-AC1B-FAF3D216D76A}" type="sibTrans" cxnId="{97F5CEFF-3813-4C8D-BDCA-A39A5054C405}">
      <dgm:prSet/>
      <dgm:spPr/>
      <dgm:t>
        <a:bodyPr/>
        <a:lstStyle/>
        <a:p>
          <a:endParaRPr lang="en-US"/>
        </a:p>
      </dgm:t>
    </dgm:pt>
    <dgm:pt modelId="{EC76ED4C-5217-472A-93A9-B7C6DB56E8CC}">
      <dgm:prSet/>
      <dgm:spPr/>
      <dgm:t>
        <a:bodyPr/>
        <a:lstStyle/>
        <a:p>
          <a:pPr>
            <a:buFont typeface="Wingdings" panose="05000000000000000000" pitchFamily="2" charset="2"/>
            <a:buChar char="q"/>
          </a:pPr>
          <a:r>
            <a:rPr lang="en-US"/>
            <a:t>There does not seem to be a relationship between gender and churn.</a:t>
          </a:r>
        </a:p>
      </dgm:t>
    </dgm:pt>
    <dgm:pt modelId="{155CEEB9-2136-4180-BF70-BBDD53043289}" type="parTrans" cxnId="{60E45796-2D0A-40EC-888D-7B39BCE06ECD}">
      <dgm:prSet/>
      <dgm:spPr/>
      <dgm:t>
        <a:bodyPr/>
        <a:lstStyle/>
        <a:p>
          <a:endParaRPr lang="en-US"/>
        </a:p>
      </dgm:t>
    </dgm:pt>
    <dgm:pt modelId="{6DBEDCA0-82D0-4624-8478-5475A4E0E0FD}" type="sibTrans" cxnId="{60E45796-2D0A-40EC-888D-7B39BCE06ECD}">
      <dgm:prSet/>
      <dgm:spPr/>
      <dgm:t>
        <a:bodyPr/>
        <a:lstStyle/>
        <a:p>
          <a:endParaRPr lang="en-US"/>
        </a:p>
      </dgm:t>
    </dgm:pt>
    <dgm:pt modelId="{E1233562-D562-48A8-989C-297F61534243}">
      <dgm:prSet/>
      <dgm:spPr/>
      <dgm:t>
        <a:bodyPr/>
        <a:lstStyle/>
        <a:p>
          <a:pPr>
            <a:buFont typeface="Wingdings" panose="05000000000000000000" pitchFamily="2" charset="2"/>
            <a:buChar char="q"/>
          </a:pPr>
          <a:r>
            <a:rPr lang="en-US"/>
            <a:t> Customers in a month-to-month contract, with </a:t>
          </a:r>
          <a:r>
            <a:rPr lang="en-US" err="1"/>
            <a:t>PaperlessBilling</a:t>
          </a:r>
          <a:r>
            <a:rPr lang="en-US"/>
            <a:t> and are within 12 months of tenure, are more likely to churn; </a:t>
          </a:r>
        </a:p>
      </dgm:t>
    </dgm:pt>
    <dgm:pt modelId="{E0DB0BE7-84C7-417E-8F32-85EC03E873DB}" type="parTrans" cxnId="{F9C538AA-4AEF-4309-8F8A-5744F06F6278}">
      <dgm:prSet/>
      <dgm:spPr/>
      <dgm:t>
        <a:bodyPr/>
        <a:lstStyle/>
        <a:p>
          <a:endParaRPr lang="en-US"/>
        </a:p>
      </dgm:t>
    </dgm:pt>
    <dgm:pt modelId="{F18115D5-31AE-4E08-BC9C-3DE4DDD85854}" type="sibTrans" cxnId="{F9C538AA-4AEF-4309-8F8A-5744F06F6278}">
      <dgm:prSet/>
      <dgm:spPr/>
      <dgm:t>
        <a:bodyPr/>
        <a:lstStyle/>
        <a:p>
          <a:endParaRPr lang="en-US"/>
        </a:p>
      </dgm:t>
    </dgm:pt>
    <dgm:pt modelId="{01CD9C02-3489-4C8E-ACC5-94B0A262E439}">
      <dgm:prSet/>
      <dgm:spPr/>
      <dgm:t>
        <a:bodyPr/>
        <a:lstStyle/>
        <a:p>
          <a:pPr>
            <a:buFont typeface="Wingdings" panose="05000000000000000000" pitchFamily="2" charset="2"/>
            <a:buChar char="q"/>
          </a:pPr>
          <a:r>
            <a:rPr lang="en-US"/>
            <a:t> On the other hand, customers with one or two-year contracts, with longer than 12 months tenure, that are not using </a:t>
          </a:r>
          <a:r>
            <a:rPr lang="en-US" err="1"/>
            <a:t>PaperlessBilling</a:t>
          </a:r>
          <a:r>
            <a:rPr lang="en-US"/>
            <a:t>, are less likely to churn.</a:t>
          </a:r>
        </a:p>
      </dgm:t>
    </dgm:pt>
    <dgm:pt modelId="{28E9904D-B653-4B39-8CEA-AF650F11D5F3}" type="parTrans" cxnId="{CC76330A-C1C2-48BC-9182-614044597A88}">
      <dgm:prSet/>
      <dgm:spPr/>
    </dgm:pt>
    <dgm:pt modelId="{3E817E5E-4F85-4CDB-AC15-4B54DC921FDB}" type="sibTrans" cxnId="{CC76330A-C1C2-48BC-9182-614044597A88}">
      <dgm:prSet/>
      <dgm:spPr/>
    </dgm:pt>
    <dgm:pt modelId="{C8F06D64-D3A8-4665-8473-5EEFCB3385EB}" type="pres">
      <dgm:prSet presAssocID="{4E562DFA-ADE5-49BF-A4DB-EFF7528CC307}" presName="diagram" presStyleCnt="0">
        <dgm:presLayoutVars>
          <dgm:dir/>
          <dgm:resizeHandles val="exact"/>
        </dgm:presLayoutVars>
      </dgm:prSet>
      <dgm:spPr/>
    </dgm:pt>
    <dgm:pt modelId="{43A5182F-6A9D-4A1B-BBC7-4D4D6C7E57DF}" type="pres">
      <dgm:prSet presAssocID="{2BEC35DD-A785-4F4A-88EB-E6D02E608485}" presName="node" presStyleLbl="node1" presStyleIdx="0" presStyleCnt="2" custLinFactNeighborX="5634" custLinFactNeighborY="-2055">
        <dgm:presLayoutVars>
          <dgm:bulletEnabled val="1"/>
        </dgm:presLayoutVars>
      </dgm:prSet>
      <dgm:spPr/>
    </dgm:pt>
    <dgm:pt modelId="{101B3529-F655-4CE5-9766-963D06E3A650}" type="pres">
      <dgm:prSet presAssocID="{AA1F14DC-F6D3-4D98-9248-C18A55931632}" presName="sibTrans" presStyleLbl="sibTrans2D1" presStyleIdx="0" presStyleCnt="1"/>
      <dgm:spPr/>
    </dgm:pt>
    <dgm:pt modelId="{71DC6345-5D9A-458E-BDA9-0BC4F8224DF9}" type="pres">
      <dgm:prSet presAssocID="{AA1F14DC-F6D3-4D98-9248-C18A55931632}" presName="connectorText" presStyleLbl="sibTrans2D1" presStyleIdx="0" presStyleCnt="1"/>
      <dgm:spPr/>
    </dgm:pt>
    <dgm:pt modelId="{FEC994BB-B9CF-4141-B3B1-D98A21B7253B}" type="pres">
      <dgm:prSet presAssocID="{F420CDF2-E5BC-4304-887A-64F658B61CD2}" presName="node" presStyleLbl="node1" presStyleIdx="1" presStyleCnt="2" custScaleX="127305" custScaleY="126659" custLinFactNeighborX="-2137" custLinFactNeighborY="-2055">
        <dgm:presLayoutVars>
          <dgm:bulletEnabled val="1"/>
        </dgm:presLayoutVars>
      </dgm:prSet>
      <dgm:spPr/>
    </dgm:pt>
  </dgm:ptLst>
  <dgm:cxnLst>
    <dgm:cxn modelId="{FB5A7602-F27A-4370-A596-35B9B2460093}" srcId="{4E562DFA-ADE5-49BF-A4DB-EFF7528CC307}" destId="{2BEC35DD-A785-4F4A-88EB-E6D02E608485}" srcOrd="0" destOrd="0" parTransId="{61735950-9F0E-4DBA-B1D1-EA6BE3604C12}" sibTransId="{AA1F14DC-F6D3-4D98-9248-C18A55931632}"/>
    <dgm:cxn modelId="{CC76330A-C1C2-48BC-9182-614044597A88}" srcId="{F420CDF2-E5BC-4304-887A-64F658B61CD2}" destId="{01CD9C02-3489-4C8E-ACC5-94B0A262E439}" srcOrd="3" destOrd="0" parTransId="{28E9904D-B653-4B39-8CEA-AF650F11D5F3}" sibTransId="{3E817E5E-4F85-4CDB-AC15-4B54DC921FDB}"/>
    <dgm:cxn modelId="{5F5C160F-A4D4-4E0C-8195-E50111B0283F}" srcId="{4E562DFA-ADE5-49BF-A4DB-EFF7528CC307}" destId="{F420CDF2-E5BC-4304-887A-64F658B61CD2}" srcOrd="1" destOrd="0" parTransId="{CA249E21-9E19-4679-944E-5D42BEC5F514}" sibTransId="{B6DCDB4D-BF98-46E7-A9BB-F24F635978ED}"/>
    <dgm:cxn modelId="{0C60DD33-048C-4605-B347-2E3542A72955}" type="presOf" srcId="{AA1F14DC-F6D3-4D98-9248-C18A55931632}" destId="{71DC6345-5D9A-458E-BDA9-0BC4F8224DF9}" srcOrd="1" destOrd="0" presId="urn:microsoft.com/office/officeart/2005/8/layout/process5"/>
    <dgm:cxn modelId="{B2AD1A36-0A13-41D3-B292-9CEB275EED86}" type="presOf" srcId="{F420CDF2-E5BC-4304-887A-64F658B61CD2}" destId="{FEC994BB-B9CF-4141-B3B1-D98A21B7253B}" srcOrd="0" destOrd="0" presId="urn:microsoft.com/office/officeart/2005/8/layout/process5"/>
    <dgm:cxn modelId="{E9299836-243C-4355-945C-287E6B464A5E}" type="presOf" srcId="{EC76ED4C-5217-472A-93A9-B7C6DB56E8CC}" destId="{FEC994BB-B9CF-4141-B3B1-D98A21B7253B}" srcOrd="0" destOrd="2" presId="urn:microsoft.com/office/officeart/2005/8/layout/process5"/>
    <dgm:cxn modelId="{60E45796-2D0A-40EC-888D-7B39BCE06ECD}" srcId="{F420CDF2-E5BC-4304-887A-64F658B61CD2}" destId="{EC76ED4C-5217-472A-93A9-B7C6DB56E8CC}" srcOrd="1" destOrd="0" parTransId="{155CEEB9-2136-4180-BF70-BBDD53043289}" sibTransId="{6DBEDCA0-82D0-4624-8478-5475A4E0E0FD}"/>
    <dgm:cxn modelId="{EC6CBEA6-EE59-45C1-B302-2217D4FB60FC}" type="presOf" srcId="{AA1F14DC-F6D3-4D98-9248-C18A55931632}" destId="{101B3529-F655-4CE5-9766-963D06E3A650}" srcOrd="0" destOrd="0" presId="urn:microsoft.com/office/officeart/2005/8/layout/process5"/>
    <dgm:cxn modelId="{A6A896A9-C3EF-4ED3-A09A-F44378D7CA50}" type="presOf" srcId="{E1233562-D562-48A8-989C-297F61534243}" destId="{FEC994BB-B9CF-4141-B3B1-D98A21B7253B}" srcOrd="0" destOrd="3" presId="urn:microsoft.com/office/officeart/2005/8/layout/process5"/>
    <dgm:cxn modelId="{F9C538AA-4AEF-4309-8F8A-5744F06F6278}" srcId="{F420CDF2-E5BC-4304-887A-64F658B61CD2}" destId="{E1233562-D562-48A8-989C-297F61534243}" srcOrd="2" destOrd="0" parTransId="{E0DB0BE7-84C7-417E-8F32-85EC03E873DB}" sibTransId="{F18115D5-31AE-4E08-BC9C-3DE4DDD85854}"/>
    <dgm:cxn modelId="{0D9A32AB-1D2A-42DE-B184-354BF7E47A0C}" type="presOf" srcId="{01CD9C02-3489-4C8E-ACC5-94B0A262E439}" destId="{FEC994BB-B9CF-4141-B3B1-D98A21B7253B}" srcOrd="0" destOrd="4" presId="urn:microsoft.com/office/officeart/2005/8/layout/process5"/>
    <dgm:cxn modelId="{BC58F7BE-1624-4074-B68A-7526F826D089}" type="presOf" srcId="{FC7513DC-2A46-4D98-86B4-85C62384D323}" destId="{FEC994BB-B9CF-4141-B3B1-D98A21B7253B}" srcOrd="0" destOrd="1" presId="urn:microsoft.com/office/officeart/2005/8/layout/process5"/>
    <dgm:cxn modelId="{37073BD1-A31B-4CA4-9E3E-6D0CB5538C34}" type="presOf" srcId="{4E562DFA-ADE5-49BF-A4DB-EFF7528CC307}" destId="{C8F06D64-D3A8-4665-8473-5EEFCB3385EB}" srcOrd="0" destOrd="0" presId="urn:microsoft.com/office/officeart/2005/8/layout/process5"/>
    <dgm:cxn modelId="{C4FF45F2-A10E-43D3-83D4-EC3E666F090B}" type="presOf" srcId="{2BEC35DD-A785-4F4A-88EB-E6D02E608485}" destId="{43A5182F-6A9D-4A1B-BBC7-4D4D6C7E57DF}" srcOrd="0" destOrd="0" presId="urn:microsoft.com/office/officeart/2005/8/layout/process5"/>
    <dgm:cxn modelId="{97F5CEFF-3813-4C8D-BDCA-A39A5054C405}" srcId="{F420CDF2-E5BC-4304-887A-64F658B61CD2}" destId="{FC7513DC-2A46-4D98-86B4-85C62384D323}" srcOrd="0" destOrd="0" parTransId="{DA0EB71E-F2AA-4397-AD29-E310D905F13A}" sibTransId="{1F9469E8-5F0B-4E93-AC1B-FAF3D216D76A}"/>
    <dgm:cxn modelId="{C4EE23BC-DCCA-4813-A155-B1127A955D87}" type="presParOf" srcId="{C8F06D64-D3A8-4665-8473-5EEFCB3385EB}" destId="{43A5182F-6A9D-4A1B-BBC7-4D4D6C7E57DF}" srcOrd="0" destOrd="0" presId="urn:microsoft.com/office/officeart/2005/8/layout/process5"/>
    <dgm:cxn modelId="{8DCDFBFA-E3B9-479E-8450-A8CAD25B21D9}" type="presParOf" srcId="{C8F06D64-D3A8-4665-8473-5EEFCB3385EB}" destId="{101B3529-F655-4CE5-9766-963D06E3A650}" srcOrd="1" destOrd="0" presId="urn:microsoft.com/office/officeart/2005/8/layout/process5"/>
    <dgm:cxn modelId="{CC70963B-881C-4C27-8F80-E1200FF4A7A6}" type="presParOf" srcId="{101B3529-F655-4CE5-9766-963D06E3A650}" destId="{71DC6345-5D9A-458E-BDA9-0BC4F8224DF9}" srcOrd="0" destOrd="0" presId="urn:microsoft.com/office/officeart/2005/8/layout/process5"/>
    <dgm:cxn modelId="{3F461DEE-9856-4D66-A33B-B6BB2AC9FFE3}" type="presParOf" srcId="{C8F06D64-D3A8-4665-8473-5EEFCB3385EB}" destId="{FEC994BB-B9CF-4141-B3B1-D98A21B7253B}" srcOrd="2"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032657-2992-4822-BC2F-5F31B2CA007E}">
      <dsp:nvSpPr>
        <dsp:cNvPr id="0" name=""/>
        <dsp:cNvSpPr/>
      </dsp:nvSpPr>
      <dsp:spPr>
        <a:xfrm>
          <a:off x="816855" y="982382"/>
          <a:ext cx="1257296" cy="1257296"/>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44DEA7-4717-4271-BB66-48D3229E7090}">
      <dsp:nvSpPr>
        <dsp:cNvPr id="0" name=""/>
        <dsp:cNvSpPr/>
      </dsp:nvSpPr>
      <dsp:spPr>
        <a:xfrm>
          <a:off x="1084803" y="1250331"/>
          <a:ext cx="721399" cy="7213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762809-E1A2-4DFE-A0F4-48E03398CCEE}">
      <dsp:nvSpPr>
        <dsp:cNvPr id="0" name=""/>
        <dsp:cNvSpPr/>
      </dsp:nvSpPr>
      <dsp:spPr>
        <a:xfrm>
          <a:off x="414932" y="2631296"/>
          <a:ext cx="206114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Music and video streaming services</a:t>
          </a:r>
        </a:p>
      </dsp:txBody>
      <dsp:txXfrm>
        <a:off x="414932" y="2631296"/>
        <a:ext cx="2061141" cy="720000"/>
      </dsp:txXfrm>
    </dsp:sp>
    <dsp:sp modelId="{4F844470-F2D6-4FB5-B6E8-307C50D0E67D}">
      <dsp:nvSpPr>
        <dsp:cNvPr id="0" name=""/>
        <dsp:cNvSpPr/>
      </dsp:nvSpPr>
      <dsp:spPr>
        <a:xfrm>
          <a:off x="3238696" y="982382"/>
          <a:ext cx="1257296" cy="1257296"/>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526777-FEDB-4B58-877C-8A92BC019BC3}">
      <dsp:nvSpPr>
        <dsp:cNvPr id="0" name=""/>
        <dsp:cNvSpPr/>
      </dsp:nvSpPr>
      <dsp:spPr>
        <a:xfrm>
          <a:off x="3506645" y="1250331"/>
          <a:ext cx="721399" cy="7213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024689-AB0A-43E5-A056-3A6C8D91670F}">
      <dsp:nvSpPr>
        <dsp:cNvPr id="0" name=""/>
        <dsp:cNvSpPr/>
      </dsp:nvSpPr>
      <dsp:spPr>
        <a:xfrm>
          <a:off x="2836774" y="2631296"/>
          <a:ext cx="206114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Media </a:t>
          </a:r>
        </a:p>
      </dsp:txBody>
      <dsp:txXfrm>
        <a:off x="2836774" y="2631296"/>
        <a:ext cx="2061141" cy="720000"/>
      </dsp:txXfrm>
    </dsp:sp>
    <dsp:sp modelId="{387A252D-2A74-490E-A37B-2E2D6670A2F0}">
      <dsp:nvSpPr>
        <dsp:cNvPr id="0" name=""/>
        <dsp:cNvSpPr/>
      </dsp:nvSpPr>
      <dsp:spPr>
        <a:xfrm>
          <a:off x="5660538" y="982382"/>
          <a:ext cx="1257296" cy="1257296"/>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59A665-3433-4CA2-9AA2-1A984D0108D9}">
      <dsp:nvSpPr>
        <dsp:cNvPr id="0" name=""/>
        <dsp:cNvSpPr/>
      </dsp:nvSpPr>
      <dsp:spPr>
        <a:xfrm>
          <a:off x="5928486" y="1250331"/>
          <a:ext cx="721399" cy="7213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B82114-0E2D-4BD1-8E86-1065E1B89531}">
      <dsp:nvSpPr>
        <dsp:cNvPr id="0" name=""/>
        <dsp:cNvSpPr/>
      </dsp:nvSpPr>
      <dsp:spPr>
        <a:xfrm>
          <a:off x="5258615" y="2631296"/>
          <a:ext cx="206114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Telecom companies (cable or wireless)</a:t>
          </a:r>
        </a:p>
      </dsp:txBody>
      <dsp:txXfrm>
        <a:off x="5258615" y="2631296"/>
        <a:ext cx="2061141" cy="720000"/>
      </dsp:txXfrm>
    </dsp:sp>
    <dsp:sp modelId="{6084CBF9-008F-4C71-BA21-2AB1EC5715DC}">
      <dsp:nvSpPr>
        <dsp:cNvPr id="0" name=""/>
        <dsp:cNvSpPr/>
      </dsp:nvSpPr>
      <dsp:spPr>
        <a:xfrm>
          <a:off x="8082379" y="982382"/>
          <a:ext cx="1257296" cy="1257296"/>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675D95-C139-4729-B4A8-0741E1317013}">
      <dsp:nvSpPr>
        <dsp:cNvPr id="0" name=""/>
        <dsp:cNvSpPr/>
      </dsp:nvSpPr>
      <dsp:spPr>
        <a:xfrm>
          <a:off x="8350327" y="1250331"/>
          <a:ext cx="721399" cy="7213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C674B8-4DA9-4D20-8D14-1327C041EFC3}">
      <dsp:nvSpPr>
        <dsp:cNvPr id="0" name=""/>
        <dsp:cNvSpPr/>
      </dsp:nvSpPr>
      <dsp:spPr>
        <a:xfrm>
          <a:off x="7680456" y="2631296"/>
          <a:ext cx="206114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Software as a service providers</a:t>
          </a:r>
        </a:p>
      </dsp:txBody>
      <dsp:txXfrm>
        <a:off x="7680456" y="2631296"/>
        <a:ext cx="2061141"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85768E-CDD6-4E3C-88E1-1AEF8C4543A9}">
      <dsp:nvSpPr>
        <dsp:cNvPr id="0" name=""/>
        <dsp:cNvSpPr/>
      </dsp:nvSpPr>
      <dsp:spPr>
        <a:xfrm>
          <a:off x="821599" y="28033"/>
          <a:ext cx="1100166" cy="110016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88AF8C-0C3D-49C0-A0C2-09DC26F38E2B}">
      <dsp:nvSpPr>
        <dsp:cNvPr id="0" name=""/>
        <dsp:cNvSpPr/>
      </dsp:nvSpPr>
      <dsp:spPr>
        <a:xfrm>
          <a:off x="1052634" y="259068"/>
          <a:ext cx="638096" cy="6380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DF7A2C-DC77-4440-AEB3-DE4CF183426F}">
      <dsp:nvSpPr>
        <dsp:cNvPr id="0" name=""/>
        <dsp:cNvSpPr/>
      </dsp:nvSpPr>
      <dsp:spPr>
        <a:xfrm>
          <a:off x="2157516" y="28033"/>
          <a:ext cx="2593249" cy="110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Understanding a problem and the final goal: </a:t>
          </a:r>
          <a:r>
            <a:rPr lang="en-US" sz="1900" b="1" kern="1200"/>
            <a:t>In our case is the churn prediction</a:t>
          </a:r>
        </a:p>
      </dsp:txBody>
      <dsp:txXfrm>
        <a:off x="2157516" y="28033"/>
        <a:ext cx="2593249" cy="1100166"/>
      </dsp:txXfrm>
    </dsp:sp>
    <dsp:sp modelId="{FC93B6FD-0462-467D-95B4-A6F51BDD42EB}">
      <dsp:nvSpPr>
        <dsp:cNvPr id="0" name=""/>
        <dsp:cNvSpPr/>
      </dsp:nvSpPr>
      <dsp:spPr>
        <a:xfrm>
          <a:off x="5202619" y="28033"/>
          <a:ext cx="1100166" cy="110016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E4C75A-FE7B-4206-A5C8-0C19BDB3585A}">
      <dsp:nvSpPr>
        <dsp:cNvPr id="0" name=""/>
        <dsp:cNvSpPr/>
      </dsp:nvSpPr>
      <dsp:spPr>
        <a:xfrm>
          <a:off x="5433654" y="259068"/>
          <a:ext cx="638096" cy="6380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AB890C-47F3-484D-AE56-EC43B098B567}">
      <dsp:nvSpPr>
        <dsp:cNvPr id="0" name=""/>
        <dsp:cNvSpPr/>
      </dsp:nvSpPr>
      <dsp:spPr>
        <a:xfrm>
          <a:off x="6538536" y="28033"/>
          <a:ext cx="2593249" cy="110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Data collection</a:t>
          </a:r>
        </a:p>
      </dsp:txBody>
      <dsp:txXfrm>
        <a:off x="6538536" y="28033"/>
        <a:ext cx="2593249" cy="1100166"/>
      </dsp:txXfrm>
    </dsp:sp>
    <dsp:sp modelId="{A44737FE-24B3-4E50-B892-812D049F0254}">
      <dsp:nvSpPr>
        <dsp:cNvPr id="0" name=""/>
        <dsp:cNvSpPr/>
      </dsp:nvSpPr>
      <dsp:spPr>
        <a:xfrm>
          <a:off x="821599" y="1992770"/>
          <a:ext cx="1100166" cy="110016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70B2DF-1A97-41BB-89DF-FBAE55323B0E}">
      <dsp:nvSpPr>
        <dsp:cNvPr id="0" name=""/>
        <dsp:cNvSpPr/>
      </dsp:nvSpPr>
      <dsp:spPr>
        <a:xfrm>
          <a:off x="1052634" y="2223805"/>
          <a:ext cx="638096" cy="6380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E8F704-CE8B-48F7-90C9-D8867DE87C07}">
      <dsp:nvSpPr>
        <dsp:cNvPr id="0" name=""/>
        <dsp:cNvSpPr/>
      </dsp:nvSpPr>
      <dsp:spPr>
        <a:xfrm>
          <a:off x="2198204" y="1970437"/>
          <a:ext cx="3181709" cy="110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Data preparation and preprocessing</a:t>
          </a:r>
        </a:p>
      </dsp:txBody>
      <dsp:txXfrm>
        <a:off x="2198204" y="1970437"/>
        <a:ext cx="3181709" cy="1100166"/>
      </dsp:txXfrm>
    </dsp:sp>
    <dsp:sp modelId="{6D515067-1C63-4025-AE15-B7D60916CF4A}">
      <dsp:nvSpPr>
        <dsp:cNvPr id="0" name=""/>
        <dsp:cNvSpPr/>
      </dsp:nvSpPr>
      <dsp:spPr>
        <a:xfrm>
          <a:off x="5496850" y="1992770"/>
          <a:ext cx="1100166" cy="110016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C4EEF2-3194-40E1-BF9F-722A11F12C57}">
      <dsp:nvSpPr>
        <dsp:cNvPr id="0" name=""/>
        <dsp:cNvSpPr/>
      </dsp:nvSpPr>
      <dsp:spPr>
        <a:xfrm>
          <a:off x="5727885" y="2223805"/>
          <a:ext cx="638096" cy="6380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50CE68-7408-4FDB-88B7-843FD0FAF556}">
      <dsp:nvSpPr>
        <dsp:cNvPr id="0" name=""/>
        <dsp:cNvSpPr/>
      </dsp:nvSpPr>
      <dsp:spPr>
        <a:xfrm>
          <a:off x="6832766" y="1992770"/>
          <a:ext cx="2593249" cy="110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Modeling and testing</a:t>
          </a:r>
        </a:p>
      </dsp:txBody>
      <dsp:txXfrm>
        <a:off x="6832766" y="1992770"/>
        <a:ext cx="2593249" cy="1100166"/>
      </dsp:txXfrm>
    </dsp:sp>
    <dsp:sp modelId="{9CF94A64-6DD3-4096-B454-C69990EC9E57}">
      <dsp:nvSpPr>
        <dsp:cNvPr id="0" name=""/>
        <dsp:cNvSpPr/>
      </dsp:nvSpPr>
      <dsp:spPr>
        <a:xfrm>
          <a:off x="821599" y="3957507"/>
          <a:ext cx="1100166" cy="110016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23CF35-FFC0-434C-A889-240466F9918F}">
      <dsp:nvSpPr>
        <dsp:cNvPr id="0" name=""/>
        <dsp:cNvSpPr/>
      </dsp:nvSpPr>
      <dsp:spPr>
        <a:xfrm>
          <a:off x="1052634" y="4188542"/>
          <a:ext cx="638096" cy="63809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77AE8B-A716-4739-983F-839499090CF6}">
      <dsp:nvSpPr>
        <dsp:cNvPr id="0" name=""/>
        <dsp:cNvSpPr/>
      </dsp:nvSpPr>
      <dsp:spPr>
        <a:xfrm>
          <a:off x="2231047" y="3890518"/>
          <a:ext cx="4053845" cy="110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Model deployment and monitoring</a:t>
          </a:r>
        </a:p>
      </dsp:txBody>
      <dsp:txXfrm>
        <a:off x="2231047" y="3890518"/>
        <a:ext cx="4053845" cy="11001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C29B91-E514-4EB1-BEA2-118531232C45}">
      <dsp:nvSpPr>
        <dsp:cNvPr id="0" name=""/>
        <dsp:cNvSpPr/>
      </dsp:nvSpPr>
      <dsp:spPr>
        <a:xfrm>
          <a:off x="666015" y="614339"/>
          <a:ext cx="1818562" cy="18185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D1E758-992D-4647-A956-B69B8A804242}">
      <dsp:nvSpPr>
        <dsp:cNvPr id="0" name=""/>
        <dsp:cNvSpPr/>
      </dsp:nvSpPr>
      <dsp:spPr>
        <a:xfrm>
          <a:off x="1053578" y="1001901"/>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54ECEB-695A-45F6-82AD-FB1A7398E388}">
      <dsp:nvSpPr>
        <dsp:cNvPr id="0" name=""/>
        <dsp:cNvSpPr/>
      </dsp:nvSpPr>
      <dsp:spPr>
        <a:xfrm>
          <a:off x="84671" y="2999339"/>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Decision tree</a:t>
          </a:r>
        </a:p>
      </dsp:txBody>
      <dsp:txXfrm>
        <a:off x="84671" y="2999339"/>
        <a:ext cx="2981250" cy="720000"/>
      </dsp:txXfrm>
    </dsp:sp>
    <dsp:sp modelId="{193AE299-0849-48B2-9F82-50B67ED0D65A}">
      <dsp:nvSpPr>
        <dsp:cNvPr id="0" name=""/>
        <dsp:cNvSpPr/>
      </dsp:nvSpPr>
      <dsp:spPr>
        <a:xfrm>
          <a:off x="4168984" y="614339"/>
          <a:ext cx="1818562" cy="18185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7A0790-A883-48E5-8CB5-A8E40E98528F}">
      <dsp:nvSpPr>
        <dsp:cNvPr id="0" name=""/>
        <dsp:cNvSpPr/>
      </dsp:nvSpPr>
      <dsp:spPr>
        <a:xfrm>
          <a:off x="4556546" y="1001901"/>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7C7C0F-55C9-47A3-A59B-6E7770337C96}">
      <dsp:nvSpPr>
        <dsp:cNvPr id="0" name=""/>
        <dsp:cNvSpPr/>
      </dsp:nvSpPr>
      <dsp:spPr>
        <a:xfrm>
          <a:off x="3587640" y="2999339"/>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Random forest analysis</a:t>
          </a:r>
        </a:p>
      </dsp:txBody>
      <dsp:txXfrm>
        <a:off x="3587640" y="2999339"/>
        <a:ext cx="2981250" cy="720000"/>
      </dsp:txXfrm>
    </dsp:sp>
    <dsp:sp modelId="{D337EBF5-B535-47BE-904A-3C7EF9B3B99C}">
      <dsp:nvSpPr>
        <dsp:cNvPr id="0" name=""/>
        <dsp:cNvSpPr/>
      </dsp:nvSpPr>
      <dsp:spPr>
        <a:xfrm>
          <a:off x="7671953" y="614339"/>
          <a:ext cx="1818562" cy="18185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77F335-1DFA-443B-A3B7-FBC3C74CCDAF}">
      <dsp:nvSpPr>
        <dsp:cNvPr id="0" name=""/>
        <dsp:cNvSpPr/>
      </dsp:nvSpPr>
      <dsp:spPr>
        <a:xfrm>
          <a:off x="8059515" y="1001901"/>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F00402-F837-4A50-94C6-2F3776ECFD8E}">
      <dsp:nvSpPr>
        <dsp:cNvPr id="0" name=""/>
        <dsp:cNvSpPr/>
      </dsp:nvSpPr>
      <dsp:spPr>
        <a:xfrm>
          <a:off x="7090609" y="2999339"/>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Logistic regression</a:t>
          </a:r>
        </a:p>
      </dsp:txBody>
      <dsp:txXfrm>
        <a:off x="7090609" y="2999339"/>
        <a:ext cx="29812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408CCA-B19B-448F-A83C-B0E75ABEBEA4}">
      <dsp:nvSpPr>
        <dsp:cNvPr id="0" name=""/>
        <dsp:cNvSpPr/>
      </dsp:nvSpPr>
      <dsp:spPr>
        <a:xfrm>
          <a:off x="0" y="0"/>
          <a:ext cx="3901440" cy="83238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en-US" sz="900" kern="1200" dirty="0"/>
            <a:t>The data was downloaded from IBM Sample Data Sets for customer retention programs. (IBM Sample Data Sets).</a:t>
          </a:r>
          <a:r>
            <a:rPr lang="en-US" sz="900" kern="1200" dirty="0">
              <a:latin typeface="Avenir Next LT Pro"/>
            </a:rPr>
            <a:t> </a:t>
          </a:r>
          <a:endParaRPr lang="en-US" sz="900" kern="1200" dirty="0"/>
        </a:p>
        <a:p>
          <a:pPr marL="0" lvl="0" indent="0" algn="l" defTabSz="400050" rtl="0">
            <a:lnSpc>
              <a:spcPct val="90000"/>
            </a:lnSpc>
            <a:spcBef>
              <a:spcPct val="0"/>
            </a:spcBef>
            <a:spcAft>
              <a:spcPct val="35000"/>
            </a:spcAft>
            <a:buNone/>
          </a:pPr>
          <a:r>
            <a:rPr lang="en-US" sz="900" kern="1200" dirty="0"/>
            <a:t>Each row represents a customer, each column contains a customer’s attribute.</a:t>
          </a:r>
          <a:r>
            <a:rPr lang="en-US" sz="900" kern="1200" dirty="0">
              <a:latin typeface="Avenir Next LT Pro"/>
            </a:rPr>
            <a:t> </a:t>
          </a:r>
          <a:endParaRPr lang="en-US" sz="900" kern="1200" dirty="0"/>
        </a:p>
      </dsp:txBody>
      <dsp:txXfrm>
        <a:off x="24380" y="24380"/>
        <a:ext cx="2932890" cy="783628"/>
      </dsp:txXfrm>
    </dsp:sp>
    <dsp:sp modelId="{6242B02E-6647-46B4-98E2-CE4240AA0B19}">
      <dsp:nvSpPr>
        <dsp:cNvPr id="0" name=""/>
        <dsp:cNvSpPr/>
      </dsp:nvSpPr>
      <dsp:spPr>
        <a:xfrm>
          <a:off x="326745" y="983732"/>
          <a:ext cx="3901440" cy="832388"/>
        </a:xfrm>
        <a:prstGeom prst="roundRect">
          <a:avLst>
            <a:gd name="adj" fmla="val 10000"/>
          </a:avLst>
        </a:prstGeom>
        <a:solidFill>
          <a:schemeClr val="accent2">
            <a:hueOff val="3195565"/>
            <a:satOff val="10438"/>
            <a:lumOff val="-88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en-US" sz="900" kern="1200" dirty="0"/>
            <a:t>Customers who left within the last month – the column is called </a:t>
          </a:r>
          <a:r>
            <a:rPr lang="en-US" sz="900" kern="1200" dirty="0">
              <a:latin typeface="Avenir Next LT Pro"/>
            </a:rPr>
            <a:t>Churn.</a:t>
          </a:r>
        </a:p>
      </dsp:txBody>
      <dsp:txXfrm>
        <a:off x="351125" y="1008112"/>
        <a:ext cx="2984881" cy="783628"/>
      </dsp:txXfrm>
    </dsp:sp>
    <dsp:sp modelId="{3DCCDB4A-19A9-494B-8730-F2F04675CC5F}">
      <dsp:nvSpPr>
        <dsp:cNvPr id="0" name=""/>
        <dsp:cNvSpPr/>
      </dsp:nvSpPr>
      <dsp:spPr>
        <a:xfrm>
          <a:off x="648614" y="1967464"/>
          <a:ext cx="3901440" cy="832388"/>
        </a:xfrm>
        <a:prstGeom prst="roundRect">
          <a:avLst>
            <a:gd name="adj" fmla="val 10000"/>
          </a:avLst>
        </a:prstGeom>
        <a:solidFill>
          <a:schemeClr val="accent2">
            <a:hueOff val="6391131"/>
            <a:satOff val="20875"/>
            <a:lumOff val="-177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en-US" sz="900" kern="1200" dirty="0">
              <a:latin typeface="Avenir Next LT Pro"/>
            </a:rPr>
            <a:t> Services</a:t>
          </a:r>
          <a:r>
            <a:rPr lang="en-US" sz="900" kern="1200" dirty="0"/>
            <a:t> that each customer has signed up for – phone, multiple lines, internet, online security, online backup, device protection, tech support, and streaming TV and movies</a:t>
          </a:r>
          <a:r>
            <a:rPr lang="en-US" sz="900" kern="1200" dirty="0">
              <a:latin typeface="Avenir Next LT Pro"/>
            </a:rPr>
            <a:t>.</a:t>
          </a:r>
        </a:p>
      </dsp:txBody>
      <dsp:txXfrm>
        <a:off x="672994" y="1991844"/>
        <a:ext cx="2989758" cy="783628"/>
      </dsp:txXfrm>
    </dsp:sp>
    <dsp:sp modelId="{0755A338-8E2B-4B54-8A26-482174D642BB}">
      <dsp:nvSpPr>
        <dsp:cNvPr id="0" name=""/>
        <dsp:cNvSpPr/>
      </dsp:nvSpPr>
      <dsp:spPr>
        <a:xfrm>
          <a:off x="975360" y="2951197"/>
          <a:ext cx="3901440" cy="832388"/>
        </a:xfrm>
        <a:prstGeom prst="roundRect">
          <a:avLst>
            <a:gd name="adj" fmla="val 10000"/>
          </a:avLst>
        </a:prstGeom>
        <a:solidFill>
          <a:schemeClr val="accent2">
            <a:hueOff val="9586696"/>
            <a:satOff val="31313"/>
            <a:lumOff val="-2666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latin typeface="Avenir Next LT Pro"/>
            </a:rPr>
            <a:t> </a:t>
          </a:r>
          <a:r>
            <a:rPr lang="en-US" sz="900" kern="1200" dirty="0"/>
            <a:t>Customer account information – how long they’ve been a customer, contract, payment method, paperless billing, monthly charges, and total charges Demographic info about customers – gender, age range, and if they have partners and dependents</a:t>
          </a:r>
          <a:r>
            <a:rPr lang="en-US" sz="900" kern="1200" dirty="0">
              <a:latin typeface="Avenir Next LT Pro"/>
            </a:rPr>
            <a:t>.</a:t>
          </a:r>
          <a:endParaRPr lang="en-US" sz="900" kern="1200" dirty="0"/>
        </a:p>
      </dsp:txBody>
      <dsp:txXfrm>
        <a:off x="999740" y="2975577"/>
        <a:ext cx="2984881" cy="783628"/>
      </dsp:txXfrm>
    </dsp:sp>
    <dsp:sp modelId="{6B31CB87-54A5-456B-B679-8CBBEECAA7C1}">
      <dsp:nvSpPr>
        <dsp:cNvPr id="0" name=""/>
        <dsp:cNvSpPr/>
      </dsp:nvSpPr>
      <dsp:spPr>
        <a:xfrm>
          <a:off x="3360387" y="637534"/>
          <a:ext cx="541052" cy="541052"/>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3482124" y="637534"/>
        <a:ext cx="297578" cy="407142"/>
      </dsp:txXfrm>
    </dsp:sp>
    <dsp:sp modelId="{9CF04772-8C35-473E-86CD-ED07AC61DB48}">
      <dsp:nvSpPr>
        <dsp:cNvPr id="0" name=""/>
        <dsp:cNvSpPr/>
      </dsp:nvSpPr>
      <dsp:spPr>
        <a:xfrm>
          <a:off x="3687132" y="1621266"/>
          <a:ext cx="541052" cy="541052"/>
        </a:xfrm>
        <a:prstGeom prst="downArrow">
          <a:avLst>
            <a:gd name="adj1" fmla="val 55000"/>
            <a:gd name="adj2" fmla="val 45000"/>
          </a:avLst>
        </a:prstGeom>
        <a:solidFill>
          <a:schemeClr val="accent2">
            <a:tint val="40000"/>
            <a:alpha val="90000"/>
            <a:hueOff val="4706635"/>
            <a:satOff val="654"/>
            <a:lumOff val="-2316"/>
            <a:alphaOff val="0"/>
          </a:schemeClr>
        </a:solidFill>
        <a:ln w="12700" cap="flat" cmpd="sng" algn="ctr">
          <a:solidFill>
            <a:schemeClr val="accent2">
              <a:tint val="40000"/>
              <a:alpha val="90000"/>
              <a:hueOff val="4706635"/>
              <a:satOff val="654"/>
              <a:lumOff val="-23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3808869" y="1621266"/>
        <a:ext cx="297578" cy="407142"/>
      </dsp:txXfrm>
    </dsp:sp>
    <dsp:sp modelId="{99834DB8-58AE-4968-A95A-6766C7DE1C6F}">
      <dsp:nvSpPr>
        <dsp:cNvPr id="0" name=""/>
        <dsp:cNvSpPr/>
      </dsp:nvSpPr>
      <dsp:spPr>
        <a:xfrm>
          <a:off x="4009001" y="2604998"/>
          <a:ext cx="541052" cy="541052"/>
        </a:xfrm>
        <a:prstGeom prst="downArrow">
          <a:avLst>
            <a:gd name="adj1" fmla="val 55000"/>
            <a:gd name="adj2" fmla="val 45000"/>
          </a:avLst>
        </a:prstGeom>
        <a:solidFill>
          <a:schemeClr val="accent2">
            <a:tint val="40000"/>
            <a:alpha val="90000"/>
            <a:hueOff val="9413270"/>
            <a:satOff val="1309"/>
            <a:lumOff val="-4631"/>
            <a:alphaOff val="0"/>
          </a:schemeClr>
        </a:solidFill>
        <a:ln w="12700" cap="flat" cmpd="sng" algn="ctr">
          <a:solidFill>
            <a:schemeClr val="accent2">
              <a:tint val="40000"/>
              <a:alpha val="90000"/>
              <a:hueOff val="9413270"/>
              <a:satOff val="1309"/>
              <a:lumOff val="-463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4130738" y="2604998"/>
        <a:ext cx="297578" cy="4071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F1C9A1-9436-4FDC-A6DA-5C8668D7BA8B}">
      <dsp:nvSpPr>
        <dsp:cNvPr id="0" name=""/>
        <dsp:cNvSpPr/>
      </dsp:nvSpPr>
      <dsp:spPr>
        <a:xfrm>
          <a:off x="395537" y="120483"/>
          <a:ext cx="3192243" cy="248023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Changed “No internet service” to “No” for six columns, they are: “</a:t>
          </a:r>
          <a:r>
            <a:rPr lang="en-US" sz="1500" kern="1200" err="1"/>
            <a:t>OnlineSecurity</a:t>
          </a:r>
          <a:r>
            <a:rPr lang="en-US" sz="1500" kern="1200"/>
            <a:t>”, </a:t>
          </a:r>
        </a:p>
        <a:p>
          <a:pPr marL="0" lvl="0" indent="0" algn="ctr" defTabSz="666750">
            <a:lnSpc>
              <a:spcPct val="90000"/>
            </a:lnSpc>
            <a:spcBef>
              <a:spcPct val="0"/>
            </a:spcBef>
            <a:spcAft>
              <a:spcPct val="35000"/>
            </a:spcAft>
            <a:buNone/>
          </a:pPr>
          <a:r>
            <a:rPr lang="en-US" sz="1500" kern="1200"/>
            <a:t>“</a:t>
          </a:r>
          <a:r>
            <a:rPr lang="en-US" sz="1500" kern="1200" err="1"/>
            <a:t>OnlineBackup</a:t>
          </a:r>
          <a:r>
            <a:rPr lang="en-US" sz="1500" kern="1200"/>
            <a:t>”, “</a:t>
          </a:r>
          <a:r>
            <a:rPr lang="en-US" sz="1500" kern="1200" err="1"/>
            <a:t>DeviceProtection</a:t>
          </a:r>
          <a:r>
            <a:rPr lang="en-US" sz="1500" kern="1200"/>
            <a:t>”, “</a:t>
          </a:r>
          <a:r>
            <a:rPr lang="en-US" sz="1500" kern="1200" err="1"/>
            <a:t>TechSupport</a:t>
          </a:r>
          <a:r>
            <a:rPr lang="en-US" sz="1500" kern="1200"/>
            <a:t>”, </a:t>
          </a:r>
        </a:p>
        <a:p>
          <a:pPr marL="0" lvl="0" indent="0" algn="ctr" defTabSz="666750">
            <a:lnSpc>
              <a:spcPct val="90000"/>
            </a:lnSpc>
            <a:spcBef>
              <a:spcPct val="0"/>
            </a:spcBef>
            <a:spcAft>
              <a:spcPct val="35000"/>
            </a:spcAft>
            <a:buNone/>
          </a:pPr>
          <a:r>
            <a:rPr lang="en-US" sz="1500" kern="1200"/>
            <a:t>“streaming tv”, </a:t>
          </a:r>
        </a:p>
        <a:p>
          <a:pPr marL="0" lvl="0" indent="0" algn="ctr" defTabSz="666750">
            <a:lnSpc>
              <a:spcPct val="90000"/>
            </a:lnSpc>
            <a:spcBef>
              <a:spcPct val="0"/>
            </a:spcBef>
            <a:spcAft>
              <a:spcPct val="35000"/>
            </a:spcAft>
            <a:buNone/>
          </a:pPr>
          <a:r>
            <a:rPr lang="en-US" sz="1500" kern="1200"/>
            <a:t>“streaming movies”. </a:t>
          </a:r>
        </a:p>
      </dsp:txBody>
      <dsp:txXfrm>
        <a:off x="395537" y="120483"/>
        <a:ext cx="3192243" cy="2480239"/>
      </dsp:txXfrm>
    </dsp:sp>
    <dsp:sp modelId="{FBCE8F84-3973-44DE-B1AC-885B43AC99E5}">
      <dsp:nvSpPr>
        <dsp:cNvPr id="0" name=""/>
        <dsp:cNvSpPr/>
      </dsp:nvSpPr>
      <dsp:spPr>
        <a:xfrm>
          <a:off x="3907005" y="402929"/>
          <a:ext cx="3192243" cy="1915346"/>
        </a:xfrm>
        <a:prstGeom prst="rect">
          <a:avLst/>
        </a:prstGeom>
        <a:solidFill>
          <a:schemeClr val="accent2">
            <a:hueOff val="2396674"/>
            <a:satOff val="7828"/>
            <a:lumOff val="-666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Change “No phone service” to “No” for column “multiple lines”.</a:t>
          </a:r>
        </a:p>
      </dsp:txBody>
      <dsp:txXfrm>
        <a:off x="3907005" y="402929"/>
        <a:ext cx="3192243" cy="1915346"/>
      </dsp:txXfrm>
    </dsp:sp>
    <dsp:sp modelId="{64A743EB-7016-413F-8930-287051D0D8B0}">
      <dsp:nvSpPr>
        <dsp:cNvPr id="0" name=""/>
        <dsp:cNvSpPr/>
      </dsp:nvSpPr>
      <dsp:spPr>
        <a:xfrm>
          <a:off x="7418473" y="1262"/>
          <a:ext cx="3192243" cy="2718680"/>
        </a:xfrm>
        <a:prstGeom prst="rect">
          <a:avLst/>
        </a:prstGeom>
        <a:solidFill>
          <a:schemeClr val="accent2">
            <a:hueOff val="4793348"/>
            <a:satOff val="15656"/>
            <a:lumOff val="-133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Grouping Tenure: Since the minimum tenure is 1 month and maximum tenure is 72 months, we grouped them into five tenure groups: </a:t>
          </a:r>
        </a:p>
        <a:p>
          <a:pPr marL="0" lvl="0" indent="0" algn="ctr" defTabSz="666750">
            <a:lnSpc>
              <a:spcPct val="90000"/>
            </a:lnSpc>
            <a:spcBef>
              <a:spcPct val="0"/>
            </a:spcBef>
            <a:spcAft>
              <a:spcPct val="35000"/>
            </a:spcAft>
            <a:buNone/>
          </a:pPr>
          <a:r>
            <a:rPr lang="en-US" sz="1500" kern="1200"/>
            <a:t>“0–12 Months”, </a:t>
          </a:r>
        </a:p>
        <a:p>
          <a:pPr marL="0" lvl="0" indent="0" algn="ctr" defTabSz="666750">
            <a:lnSpc>
              <a:spcPct val="90000"/>
            </a:lnSpc>
            <a:spcBef>
              <a:spcPct val="0"/>
            </a:spcBef>
            <a:spcAft>
              <a:spcPct val="35000"/>
            </a:spcAft>
            <a:buNone/>
          </a:pPr>
          <a:r>
            <a:rPr lang="en-US" sz="1500" kern="1200"/>
            <a:t>“12–24 Months”, </a:t>
          </a:r>
        </a:p>
        <a:p>
          <a:pPr marL="0" lvl="0" indent="0" algn="ctr" defTabSz="666750">
            <a:lnSpc>
              <a:spcPct val="90000"/>
            </a:lnSpc>
            <a:spcBef>
              <a:spcPct val="0"/>
            </a:spcBef>
            <a:spcAft>
              <a:spcPct val="35000"/>
            </a:spcAft>
            <a:buNone/>
          </a:pPr>
          <a:r>
            <a:rPr lang="en-US" sz="1500" kern="1200"/>
            <a:t>“24–48 Months”, </a:t>
          </a:r>
        </a:p>
        <a:p>
          <a:pPr marL="0" lvl="0" indent="0" algn="ctr" defTabSz="666750">
            <a:lnSpc>
              <a:spcPct val="90000"/>
            </a:lnSpc>
            <a:spcBef>
              <a:spcPct val="0"/>
            </a:spcBef>
            <a:spcAft>
              <a:spcPct val="35000"/>
            </a:spcAft>
            <a:buNone/>
          </a:pPr>
          <a:r>
            <a:rPr lang="en-US" sz="1500" kern="1200"/>
            <a:t>“48–60 Month”,</a:t>
          </a:r>
        </a:p>
        <a:p>
          <a:pPr marL="0" lvl="0" indent="0" algn="ctr" defTabSz="666750">
            <a:lnSpc>
              <a:spcPct val="90000"/>
            </a:lnSpc>
            <a:spcBef>
              <a:spcPct val="0"/>
            </a:spcBef>
            <a:spcAft>
              <a:spcPct val="35000"/>
            </a:spcAft>
            <a:buNone/>
          </a:pPr>
          <a:r>
            <a:rPr lang="en-US" sz="1500" kern="1200"/>
            <a:t> “&gt; 60 Month”.</a:t>
          </a:r>
        </a:p>
      </dsp:txBody>
      <dsp:txXfrm>
        <a:off x="7418473" y="1262"/>
        <a:ext cx="3192243" cy="2718680"/>
      </dsp:txXfrm>
    </dsp:sp>
    <dsp:sp modelId="{B1504C04-77A2-4BD7-8D8D-BA7FFD4CFE91}">
      <dsp:nvSpPr>
        <dsp:cNvPr id="0" name=""/>
        <dsp:cNvSpPr/>
      </dsp:nvSpPr>
      <dsp:spPr>
        <a:xfrm>
          <a:off x="2151271" y="3039167"/>
          <a:ext cx="3192243" cy="1915346"/>
        </a:xfrm>
        <a:prstGeom prst="rect">
          <a:avLst/>
        </a:prstGeom>
        <a:solidFill>
          <a:schemeClr val="accent2">
            <a:hueOff val="7190022"/>
            <a:satOff val="23485"/>
            <a:lumOff val="-199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 Changed the values in column “</a:t>
          </a:r>
          <a:r>
            <a:rPr lang="en-US" sz="1500" kern="1200" err="1"/>
            <a:t>SeniorCitizen</a:t>
          </a:r>
          <a:r>
            <a:rPr lang="en-US" sz="1500" kern="1200"/>
            <a:t>”</a:t>
          </a:r>
        </a:p>
        <a:p>
          <a:pPr marL="0" lvl="0" indent="0" algn="ctr" defTabSz="666750">
            <a:lnSpc>
              <a:spcPct val="90000"/>
            </a:lnSpc>
            <a:spcBef>
              <a:spcPct val="0"/>
            </a:spcBef>
            <a:spcAft>
              <a:spcPct val="35000"/>
            </a:spcAft>
            <a:buNone/>
          </a:pPr>
          <a:r>
            <a:rPr lang="en-US" sz="1500" kern="1200"/>
            <a:t> from 0 or 1 to “No” or “Yes”.</a:t>
          </a:r>
        </a:p>
      </dsp:txBody>
      <dsp:txXfrm>
        <a:off x="2151271" y="3039167"/>
        <a:ext cx="3192243" cy="1915346"/>
      </dsp:txXfrm>
    </dsp:sp>
    <dsp:sp modelId="{BF3AEDAB-5BC2-4696-B359-2CEBDFC020A0}">
      <dsp:nvSpPr>
        <dsp:cNvPr id="0" name=""/>
        <dsp:cNvSpPr/>
      </dsp:nvSpPr>
      <dsp:spPr>
        <a:xfrm>
          <a:off x="5662739" y="3039167"/>
          <a:ext cx="3192243" cy="1915346"/>
        </a:xfrm>
        <a:prstGeom prst="rect">
          <a:avLst/>
        </a:prstGeom>
        <a:solidFill>
          <a:schemeClr val="accent2">
            <a:hueOff val="9586696"/>
            <a:satOff val="31313"/>
            <a:lumOff val="-2666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Removed the columns we do not need for the analysis.</a:t>
          </a:r>
        </a:p>
      </dsp:txBody>
      <dsp:txXfrm>
        <a:off x="5662739" y="3039167"/>
        <a:ext cx="3192243" cy="191534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A5182F-6A9D-4A1B-BBC7-4D4D6C7E57DF}">
      <dsp:nvSpPr>
        <dsp:cNvPr id="0" name=""/>
        <dsp:cNvSpPr/>
      </dsp:nvSpPr>
      <dsp:spPr>
        <a:xfrm>
          <a:off x="247863" y="804656"/>
          <a:ext cx="4376921" cy="262615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From the above example, we can see that Logistic Regression and Random Forest performed better than Decision Tree for customer churn analysis for this particular dataset. </a:t>
          </a:r>
        </a:p>
      </dsp:txBody>
      <dsp:txXfrm>
        <a:off x="324780" y="881573"/>
        <a:ext cx="4223087" cy="2472318"/>
      </dsp:txXfrm>
    </dsp:sp>
    <dsp:sp modelId="{101B3529-F655-4CE5-9766-963D06E3A650}">
      <dsp:nvSpPr>
        <dsp:cNvPr id="0" name=""/>
        <dsp:cNvSpPr/>
      </dsp:nvSpPr>
      <dsp:spPr>
        <a:xfrm>
          <a:off x="4935125" y="1574994"/>
          <a:ext cx="747638" cy="1085476"/>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4935125" y="1792089"/>
        <a:ext cx="523347" cy="651286"/>
      </dsp:txXfrm>
    </dsp:sp>
    <dsp:sp modelId="{FEC994BB-B9CF-4141-B3B1-D98A21B7253B}">
      <dsp:nvSpPr>
        <dsp:cNvPr id="0" name=""/>
        <dsp:cNvSpPr/>
      </dsp:nvSpPr>
      <dsp:spPr>
        <a:xfrm>
          <a:off x="6035422" y="454603"/>
          <a:ext cx="5572039" cy="3326258"/>
        </a:xfrm>
        <a:prstGeom prst="roundRect">
          <a:avLst>
            <a:gd name="adj" fmla="val 10000"/>
          </a:avLst>
        </a:prstGeom>
        <a:solidFill>
          <a:schemeClr val="accent5">
            <a:hueOff val="-10039964"/>
            <a:satOff val="36115"/>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Throughout the analysis, we have learned several important things:</a:t>
          </a:r>
        </a:p>
        <a:p>
          <a:pPr marL="114300" lvl="1" indent="-114300" algn="l" defTabSz="622300">
            <a:lnSpc>
              <a:spcPct val="90000"/>
            </a:lnSpc>
            <a:spcBef>
              <a:spcPct val="0"/>
            </a:spcBef>
            <a:spcAft>
              <a:spcPct val="15000"/>
            </a:spcAft>
            <a:buFont typeface="Wingdings" panose="05000000000000000000" pitchFamily="2" charset="2"/>
            <a:buChar char="q"/>
          </a:pPr>
          <a:r>
            <a:rPr lang="en-US" sz="1400" kern="1200"/>
            <a:t> Feature such as </a:t>
          </a:r>
          <a:r>
            <a:rPr lang="en-US" sz="1400" kern="1200" err="1"/>
            <a:t>tenure_group</a:t>
          </a:r>
          <a:r>
            <a:rPr lang="en-US" sz="1400" kern="1200"/>
            <a:t>, Contract, </a:t>
          </a:r>
          <a:r>
            <a:rPr lang="en-US" sz="1400" kern="1200" err="1"/>
            <a:t>PaperlessBilling</a:t>
          </a:r>
          <a:r>
            <a:rPr lang="en-US" sz="1400" kern="1200"/>
            <a:t>, </a:t>
          </a:r>
          <a:r>
            <a:rPr lang="en-US" sz="1400" kern="1200" err="1"/>
            <a:t>MonthlyCharges</a:t>
          </a:r>
          <a:r>
            <a:rPr lang="en-US" sz="1400" kern="1200"/>
            <a:t>, and internet service appears to play a role in customer churn.</a:t>
          </a:r>
        </a:p>
        <a:p>
          <a:pPr marL="114300" lvl="1" indent="-114300" algn="l" defTabSz="622300">
            <a:lnSpc>
              <a:spcPct val="90000"/>
            </a:lnSpc>
            <a:spcBef>
              <a:spcPct val="0"/>
            </a:spcBef>
            <a:spcAft>
              <a:spcPct val="15000"/>
            </a:spcAft>
            <a:buFont typeface="Wingdings" panose="05000000000000000000" pitchFamily="2" charset="2"/>
            <a:buChar char="q"/>
          </a:pPr>
          <a:r>
            <a:rPr lang="en-US" sz="1400" kern="1200"/>
            <a:t>There does not seem to be a relationship between gender and churn.</a:t>
          </a:r>
        </a:p>
        <a:p>
          <a:pPr marL="114300" lvl="1" indent="-114300" algn="l" defTabSz="622300">
            <a:lnSpc>
              <a:spcPct val="90000"/>
            </a:lnSpc>
            <a:spcBef>
              <a:spcPct val="0"/>
            </a:spcBef>
            <a:spcAft>
              <a:spcPct val="15000"/>
            </a:spcAft>
            <a:buFont typeface="Wingdings" panose="05000000000000000000" pitchFamily="2" charset="2"/>
            <a:buChar char="q"/>
          </a:pPr>
          <a:r>
            <a:rPr lang="en-US" sz="1400" kern="1200"/>
            <a:t> Customers in a month-to-month contract, with </a:t>
          </a:r>
          <a:r>
            <a:rPr lang="en-US" sz="1400" kern="1200" err="1"/>
            <a:t>PaperlessBilling</a:t>
          </a:r>
          <a:r>
            <a:rPr lang="en-US" sz="1400" kern="1200"/>
            <a:t> and are within 12 months of tenure, are more likely to churn; </a:t>
          </a:r>
        </a:p>
        <a:p>
          <a:pPr marL="114300" lvl="1" indent="-114300" algn="l" defTabSz="622300">
            <a:lnSpc>
              <a:spcPct val="90000"/>
            </a:lnSpc>
            <a:spcBef>
              <a:spcPct val="0"/>
            </a:spcBef>
            <a:spcAft>
              <a:spcPct val="15000"/>
            </a:spcAft>
            <a:buFont typeface="Wingdings" panose="05000000000000000000" pitchFamily="2" charset="2"/>
            <a:buChar char="q"/>
          </a:pPr>
          <a:r>
            <a:rPr lang="en-US" sz="1400" kern="1200"/>
            <a:t> On the other hand, customers with one or two-year contracts, with longer than 12 months tenure, that are not using </a:t>
          </a:r>
          <a:r>
            <a:rPr lang="en-US" sz="1400" kern="1200" err="1"/>
            <a:t>PaperlessBilling</a:t>
          </a:r>
          <a:r>
            <a:rPr lang="en-US" sz="1400" kern="1200"/>
            <a:t>, are less likely to churn.</a:t>
          </a:r>
        </a:p>
      </dsp:txBody>
      <dsp:txXfrm>
        <a:off x="6132845" y="552026"/>
        <a:ext cx="5377193" cy="3131412"/>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10C701-5DAB-491A-B1CA-90B5DC1F2B42}" type="datetimeFigureOut">
              <a:rPr lang="en-US" smtClean="0"/>
              <a:t>11/28/2022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19B6FC-325B-4EC1-BBEF-EA42A5E56474}" type="slidenum">
              <a:rPr lang="en-US" smtClean="0"/>
              <a:t>‹#›</a:t>
            </a:fld>
            <a:endParaRPr lang="en-US"/>
          </a:p>
        </p:txBody>
      </p:sp>
    </p:spTree>
    <p:extLst>
      <p:ext uri="{BB962C8B-B14F-4D97-AF65-F5344CB8AC3E}">
        <p14:creationId xmlns:p14="http://schemas.microsoft.com/office/powerpoint/2010/main" val="196253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a:solidFill>
                  <a:schemeClr val="tx2"/>
                </a:solidFill>
              </a:rPr>
              <a:t>The number of current customers with </a:t>
            </a:r>
            <a:r>
              <a:rPr lang="en-US" sz="1200" err="1">
                <a:solidFill>
                  <a:schemeClr val="tx2"/>
                </a:solidFill>
              </a:rPr>
              <a:t>MonthlyCharges</a:t>
            </a:r>
            <a:r>
              <a:rPr lang="en-US" sz="1200">
                <a:solidFill>
                  <a:schemeClr val="tx2"/>
                </a:solidFill>
              </a:rPr>
              <a:t> below $25 is extremely high. For the customers with </a:t>
            </a:r>
            <a:r>
              <a:rPr lang="en-US" sz="1200" err="1">
                <a:solidFill>
                  <a:schemeClr val="tx2"/>
                </a:solidFill>
              </a:rPr>
              <a:t>Monthlycharges</a:t>
            </a:r>
            <a:r>
              <a:rPr lang="en-US" sz="1200">
                <a:solidFill>
                  <a:schemeClr val="tx2"/>
                </a:solidFill>
              </a:rPr>
              <a:t> greater than $30, the distributions are similar between those who churned and who did not churn. </a:t>
            </a:r>
          </a:p>
          <a:p>
            <a:endParaRPr lang="en-US"/>
          </a:p>
        </p:txBody>
      </p:sp>
      <p:sp>
        <p:nvSpPr>
          <p:cNvPr id="4" name="Slide Number Placeholder 3"/>
          <p:cNvSpPr>
            <a:spLocks noGrp="1"/>
          </p:cNvSpPr>
          <p:nvPr>
            <p:ph type="sldNum" sz="quarter" idx="5"/>
          </p:nvPr>
        </p:nvSpPr>
        <p:spPr/>
        <p:txBody>
          <a:bodyPr/>
          <a:lstStyle/>
          <a:p>
            <a:fld id="{D019B6FC-325B-4EC1-BBEF-EA42A5E56474}" type="slidenum">
              <a:rPr lang="en-US" smtClean="0"/>
              <a:t>16</a:t>
            </a:fld>
            <a:endParaRPr lang="en-US"/>
          </a:p>
        </p:txBody>
      </p:sp>
    </p:spTree>
    <p:extLst>
      <p:ext uri="{BB962C8B-B14F-4D97-AF65-F5344CB8AC3E}">
        <p14:creationId xmlns:p14="http://schemas.microsoft.com/office/powerpoint/2010/main" val="921337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All of the categorical variables seem to have a reasonably broad distribution, therefore, all of them will be kept for the further analysis.</a:t>
            </a:r>
          </a:p>
        </p:txBody>
      </p:sp>
      <p:sp>
        <p:nvSpPr>
          <p:cNvPr id="4" name="Slide Number Placeholder 3"/>
          <p:cNvSpPr>
            <a:spLocks noGrp="1"/>
          </p:cNvSpPr>
          <p:nvPr>
            <p:ph type="sldNum" sz="quarter" idx="5"/>
          </p:nvPr>
        </p:nvSpPr>
        <p:spPr/>
        <p:txBody>
          <a:bodyPr/>
          <a:lstStyle/>
          <a:p>
            <a:fld id="{D019B6FC-325B-4EC1-BBEF-EA42A5E56474}" type="slidenum">
              <a:rPr lang="en-US" smtClean="0"/>
              <a:t>17</a:t>
            </a:fld>
            <a:endParaRPr lang="en-US"/>
          </a:p>
        </p:txBody>
      </p:sp>
    </p:spTree>
    <p:extLst>
      <p:ext uri="{BB962C8B-B14F-4D97-AF65-F5344CB8AC3E}">
        <p14:creationId xmlns:p14="http://schemas.microsoft.com/office/powerpoint/2010/main" val="3248360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Analyzing the deviance table we can see the drop in deviance when adding each variable one at a time. Adding </a:t>
            </a:r>
            <a:r>
              <a:rPr lang="en-US" err="1"/>
              <a:t>InternetService</a:t>
            </a:r>
            <a:r>
              <a:rPr lang="en-US"/>
              <a:t>, Contract and </a:t>
            </a:r>
            <a:r>
              <a:rPr lang="en-US" err="1"/>
              <a:t>tenure_group</a:t>
            </a:r>
            <a:r>
              <a:rPr lang="en-US"/>
              <a:t> significantly reduces the residual deviance. The other variables such as </a:t>
            </a:r>
            <a:r>
              <a:rPr lang="en-US" err="1"/>
              <a:t>PaymentMethod</a:t>
            </a:r>
            <a:r>
              <a:rPr lang="en-US"/>
              <a:t> and Dependents seem to improve the model less even though they all have low p-values.</a:t>
            </a:r>
          </a:p>
        </p:txBody>
      </p:sp>
      <p:sp>
        <p:nvSpPr>
          <p:cNvPr id="4" name="Slide Number Placeholder 3"/>
          <p:cNvSpPr>
            <a:spLocks noGrp="1"/>
          </p:cNvSpPr>
          <p:nvPr>
            <p:ph type="sldNum" sz="quarter" idx="5"/>
          </p:nvPr>
        </p:nvSpPr>
        <p:spPr/>
        <p:txBody>
          <a:bodyPr/>
          <a:lstStyle/>
          <a:p>
            <a:fld id="{D019B6FC-325B-4EC1-BBEF-EA42A5E56474}" type="slidenum">
              <a:rPr lang="en-US" smtClean="0"/>
              <a:t>20</a:t>
            </a:fld>
            <a:endParaRPr lang="en-US"/>
          </a:p>
        </p:txBody>
      </p:sp>
    </p:spTree>
    <p:extLst>
      <p:ext uri="{BB962C8B-B14F-4D97-AF65-F5344CB8AC3E}">
        <p14:creationId xmlns:p14="http://schemas.microsoft.com/office/powerpoint/2010/main" val="281378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019B6FC-325B-4EC1-BBEF-EA42A5E56474}" type="slidenum">
              <a:rPr lang="en-US" smtClean="0"/>
              <a:t>21</a:t>
            </a:fld>
            <a:endParaRPr lang="en-US"/>
          </a:p>
        </p:txBody>
      </p:sp>
    </p:spTree>
    <p:extLst>
      <p:ext uri="{BB962C8B-B14F-4D97-AF65-F5344CB8AC3E}">
        <p14:creationId xmlns:p14="http://schemas.microsoft.com/office/powerpoint/2010/main" val="885935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error rate is relatively low when predicting “No”, and the error rate is much higher when predicting “Yes”.</a:t>
            </a:r>
          </a:p>
        </p:txBody>
      </p:sp>
      <p:sp>
        <p:nvSpPr>
          <p:cNvPr id="4" name="Slide Number Placeholder 3"/>
          <p:cNvSpPr>
            <a:spLocks noGrp="1"/>
          </p:cNvSpPr>
          <p:nvPr>
            <p:ph type="sldNum" sz="quarter" idx="5"/>
          </p:nvPr>
        </p:nvSpPr>
        <p:spPr/>
        <p:txBody>
          <a:bodyPr/>
          <a:lstStyle/>
          <a:p>
            <a:fld id="{D019B6FC-325B-4EC1-BBEF-EA42A5E56474}" type="slidenum">
              <a:rPr lang="en-US" smtClean="0"/>
              <a:t>27</a:t>
            </a:fld>
            <a:endParaRPr lang="en-US"/>
          </a:p>
        </p:txBody>
      </p:sp>
    </p:spTree>
    <p:extLst>
      <p:ext uri="{BB962C8B-B14F-4D97-AF65-F5344CB8AC3E}">
        <p14:creationId xmlns:p14="http://schemas.microsoft.com/office/powerpoint/2010/main" val="3683584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use this plot to help us determine the number of trees. As the number of trees increases, the OOB error rate decreases, and then becomes almost constant. We are not able to decrease the OOB error rate after about 100 to 200 trees.</a:t>
            </a:r>
          </a:p>
        </p:txBody>
      </p:sp>
      <p:sp>
        <p:nvSpPr>
          <p:cNvPr id="4" name="Slide Number Placeholder 3"/>
          <p:cNvSpPr>
            <a:spLocks noGrp="1"/>
          </p:cNvSpPr>
          <p:nvPr>
            <p:ph type="sldNum" sz="quarter" idx="5"/>
          </p:nvPr>
        </p:nvSpPr>
        <p:spPr/>
        <p:txBody>
          <a:bodyPr/>
          <a:lstStyle/>
          <a:p>
            <a:fld id="{D019B6FC-325B-4EC1-BBEF-EA42A5E56474}" type="slidenum">
              <a:rPr lang="en-US" smtClean="0"/>
              <a:t>29</a:t>
            </a:fld>
            <a:endParaRPr lang="en-US"/>
          </a:p>
        </p:txBody>
      </p:sp>
    </p:spTree>
    <p:extLst>
      <p:ext uri="{BB962C8B-B14F-4D97-AF65-F5344CB8AC3E}">
        <p14:creationId xmlns:p14="http://schemas.microsoft.com/office/powerpoint/2010/main" val="2911908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use this plot to give us some ideas on the number of </a:t>
            </a:r>
            <a:r>
              <a:rPr lang="en-US" err="1"/>
              <a:t>mtry</a:t>
            </a:r>
            <a:r>
              <a:rPr lang="en-US"/>
              <a:t> to choose. OOB error rate is at the lowest when </a:t>
            </a:r>
            <a:r>
              <a:rPr lang="en-US" err="1"/>
              <a:t>mtry</a:t>
            </a:r>
            <a:r>
              <a:rPr lang="en-US"/>
              <a:t> is 2. Therefore, we choose </a:t>
            </a:r>
            <a:r>
              <a:rPr lang="en-US" err="1"/>
              <a:t>mtry</a:t>
            </a:r>
            <a:r>
              <a:rPr lang="en-US"/>
              <a:t>=2. </a:t>
            </a:r>
          </a:p>
        </p:txBody>
      </p:sp>
      <p:sp>
        <p:nvSpPr>
          <p:cNvPr id="4" name="Slide Number Placeholder 3"/>
          <p:cNvSpPr>
            <a:spLocks noGrp="1"/>
          </p:cNvSpPr>
          <p:nvPr>
            <p:ph type="sldNum" sz="quarter" idx="5"/>
          </p:nvPr>
        </p:nvSpPr>
        <p:spPr/>
        <p:txBody>
          <a:bodyPr/>
          <a:lstStyle/>
          <a:p>
            <a:fld id="{D019B6FC-325B-4EC1-BBEF-EA42A5E56474}" type="slidenum">
              <a:rPr lang="en-US" smtClean="0"/>
              <a:t>30</a:t>
            </a:fld>
            <a:endParaRPr lang="en-US"/>
          </a:p>
        </p:txBody>
      </p:sp>
    </p:spTree>
    <p:extLst>
      <p:ext uri="{BB962C8B-B14F-4D97-AF65-F5344CB8AC3E}">
        <p14:creationId xmlns:p14="http://schemas.microsoft.com/office/powerpoint/2010/main" val="3609935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accuracy and sensitivity improved, compared with the initial Random Forest model.</a:t>
            </a:r>
          </a:p>
        </p:txBody>
      </p:sp>
      <p:sp>
        <p:nvSpPr>
          <p:cNvPr id="4" name="Slide Number Placeholder 3"/>
          <p:cNvSpPr>
            <a:spLocks noGrp="1"/>
          </p:cNvSpPr>
          <p:nvPr>
            <p:ph type="sldNum" sz="quarter" idx="5"/>
          </p:nvPr>
        </p:nvSpPr>
        <p:spPr/>
        <p:txBody>
          <a:bodyPr/>
          <a:lstStyle/>
          <a:p>
            <a:fld id="{D019B6FC-325B-4EC1-BBEF-EA42A5E56474}" type="slidenum">
              <a:rPr lang="en-US" smtClean="0"/>
              <a:t>32</a:t>
            </a:fld>
            <a:endParaRPr lang="en-US"/>
          </a:p>
        </p:txBody>
      </p:sp>
    </p:spTree>
    <p:extLst>
      <p:ext uri="{BB962C8B-B14F-4D97-AF65-F5344CB8AC3E}">
        <p14:creationId xmlns:p14="http://schemas.microsoft.com/office/powerpoint/2010/main" val="363282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11/28/2022</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24537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11/28/2022</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04982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11/28/2022</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03938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11/28/2022</a:t>
            </a:fld>
            <a:endParaRPr lang="en-US"/>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86127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11/28/2022</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70773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11/28/2022</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0452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11/28/2022</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35759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11/28/2022</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11979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11/28/2022</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26116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11/28/2022</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13741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11/28/2022</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68141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11/28/2022</a:t>
            </a:fld>
            <a:endParaRPr lang="en-US"/>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52934150"/>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5.png"/><Relationship Id="rId7" Type="http://schemas.openxmlformats.org/officeDocument/2006/relationships/diagramColors" Target="../diagrams/colors4.xml"/><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7.png"/><Relationship Id="rId7" Type="http://schemas.openxmlformats.org/officeDocument/2006/relationships/diagramColors" Target="../diagrams/colors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4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sv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5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9" Type="http://schemas.openxmlformats.org/officeDocument/2006/relationships/image" Target="../media/image54.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7.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9.svg"/><Relationship Id="rId4" Type="http://schemas.openxmlformats.org/officeDocument/2006/relationships/image" Target="../media/image58.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2.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hyperlink" Target="https://www.altexsoft.com/blog/business/software-business-models-examples-revenue-streams-and-characteristics-for-products-services-and-platforms/"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hyperlink" Target="https://twitter.com/alexlbekker" TargetMode="Externa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7.png"/><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7.png"/><Relationship Id="rId7" Type="http://schemas.openxmlformats.org/officeDocument/2006/relationships/diagramColors" Target="../diagrams/colors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98" name="Rectangle 97">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0" name="Rectangle 99">
            <a:extLst>
              <a:ext uri="{FF2B5EF4-FFF2-40B4-BE49-F238E27FC236}">
                <a16:creationId xmlns:a16="http://schemas.microsoft.com/office/drawing/2014/main" id="{C4056FD6-9767-4B1A-ACC2-9883F6A5B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79928" cy="6858000"/>
          </a:xfrm>
          <a:prstGeom prst="rect">
            <a:avLst/>
          </a:prstGeom>
          <a:blipFill dpi="0" rotWithShape="1">
            <a:blip r:embed="rId2">
              <a:alphaModFix amt="20000"/>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FE9ABF2-BE81-5A15-953B-6FEE29C6E275}"/>
              </a:ext>
            </a:extLst>
          </p:cNvPr>
          <p:cNvPicPr>
            <a:picLocks noChangeAspect="1"/>
          </p:cNvPicPr>
          <p:nvPr/>
        </p:nvPicPr>
        <p:blipFill rotWithShape="1">
          <a:blip r:embed="rId3">
            <a:alphaModFix amt="70000"/>
          </a:blip>
          <a:srcRect t="17276" r="-1" b="-1"/>
          <a:stretch/>
        </p:blipFill>
        <p:spPr>
          <a:xfrm>
            <a:off x="20" y="10"/>
            <a:ext cx="12188932" cy="6856614"/>
          </a:xfrm>
          <a:prstGeom prst="rect">
            <a:avLst/>
          </a:prstGeom>
        </p:spPr>
      </p:pic>
      <p:sp>
        <p:nvSpPr>
          <p:cNvPr id="2" name="Title 1">
            <a:extLst>
              <a:ext uri="{FF2B5EF4-FFF2-40B4-BE49-F238E27FC236}">
                <a16:creationId xmlns:a16="http://schemas.microsoft.com/office/drawing/2014/main" id="{6E722912-3AA4-B44E-50B5-4F148B3C8516}"/>
              </a:ext>
            </a:extLst>
          </p:cNvPr>
          <p:cNvSpPr>
            <a:spLocks noGrp="1"/>
          </p:cNvSpPr>
          <p:nvPr>
            <p:ph type="ctrTitle"/>
          </p:nvPr>
        </p:nvSpPr>
        <p:spPr>
          <a:xfrm>
            <a:off x="996275" y="744909"/>
            <a:ext cx="10190071" cy="3145855"/>
          </a:xfrm>
        </p:spPr>
        <p:txBody>
          <a:bodyPr anchor="b">
            <a:normAutofit/>
          </a:bodyPr>
          <a:lstStyle/>
          <a:p>
            <a:r>
              <a:rPr lang="en-US" sz="5200">
                <a:solidFill>
                  <a:srgbClr val="FFFFFF"/>
                </a:solidFill>
                <a:latin typeface="Arial" panose="020B0604020202020204" pitchFamily="34" charset="0"/>
                <a:cs typeface="Arial" panose="020B0604020202020204" pitchFamily="34" charset="0"/>
              </a:rPr>
              <a:t>Advance Stats I Project:</a:t>
            </a:r>
            <a:br>
              <a:rPr lang="en-US" sz="5200">
                <a:solidFill>
                  <a:srgbClr val="FFFFFF"/>
                </a:solidFill>
                <a:latin typeface="Arial" panose="020B0604020202020204" pitchFamily="34" charset="0"/>
                <a:cs typeface="Arial" panose="020B0604020202020204" pitchFamily="34" charset="0"/>
              </a:rPr>
            </a:br>
            <a:r>
              <a:rPr lang="en-US" sz="5200">
                <a:solidFill>
                  <a:srgbClr val="FFFFFF"/>
                </a:solidFill>
                <a:latin typeface="Arial" panose="020B0604020202020204" pitchFamily="34" charset="0"/>
                <a:cs typeface="Arial" panose="020B0604020202020204" pitchFamily="34" charset="0"/>
              </a:rPr>
              <a:t>Predict Customer Churn in the Telco Industry</a:t>
            </a:r>
          </a:p>
        </p:txBody>
      </p:sp>
      <p:sp>
        <p:nvSpPr>
          <p:cNvPr id="3" name="Subtitle 2">
            <a:extLst>
              <a:ext uri="{FF2B5EF4-FFF2-40B4-BE49-F238E27FC236}">
                <a16:creationId xmlns:a16="http://schemas.microsoft.com/office/drawing/2014/main" id="{15F44225-E16F-E895-0806-07E492207952}"/>
              </a:ext>
            </a:extLst>
          </p:cNvPr>
          <p:cNvSpPr>
            <a:spLocks noGrp="1"/>
          </p:cNvSpPr>
          <p:nvPr>
            <p:ph type="subTitle" idx="1"/>
          </p:nvPr>
        </p:nvSpPr>
        <p:spPr>
          <a:xfrm>
            <a:off x="1218708" y="4069780"/>
            <a:ext cx="9781327" cy="2056617"/>
          </a:xfrm>
        </p:spPr>
        <p:txBody>
          <a:bodyPr anchor="t">
            <a:normAutofit/>
          </a:bodyPr>
          <a:lstStyle/>
          <a:p>
            <a:r>
              <a:rPr lang="en-US" sz="2200">
                <a:solidFill>
                  <a:srgbClr val="FFFFFF"/>
                </a:solidFill>
                <a:latin typeface="Arial" panose="020B0604020202020204" pitchFamily="34" charset="0"/>
                <a:cs typeface="Arial" panose="020B0604020202020204" pitchFamily="34" charset="0"/>
              </a:rPr>
              <a:t>Luke Philip Ogweno</a:t>
            </a:r>
          </a:p>
          <a:p>
            <a:r>
              <a:rPr lang="en-US" sz="2200">
                <a:solidFill>
                  <a:srgbClr val="FFFFFF"/>
                </a:solidFill>
                <a:latin typeface="Arial" panose="020B0604020202020204" pitchFamily="34" charset="0"/>
                <a:cs typeface="Arial" panose="020B0604020202020204" pitchFamily="34" charset="0"/>
              </a:rPr>
              <a:t>Hong Shi </a:t>
            </a:r>
          </a:p>
        </p:txBody>
      </p:sp>
    </p:spTree>
    <p:extLst>
      <p:ext uri="{BB962C8B-B14F-4D97-AF65-F5344CB8AC3E}">
        <p14:creationId xmlns:p14="http://schemas.microsoft.com/office/powerpoint/2010/main" val="262371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1" name="Rectangle 137">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52" name="Rectangle 139">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53" name="Rectangle 141">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1752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4" name="Rectangle 143">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7" y="0"/>
            <a:ext cx="12191999" cy="2217528"/>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8EB364-D7B7-B874-6D9F-BF05D826D229}"/>
              </a:ext>
            </a:extLst>
          </p:cNvPr>
          <p:cNvSpPr>
            <a:spLocks noGrp="1"/>
          </p:cNvSpPr>
          <p:nvPr>
            <p:ph type="title"/>
          </p:nvPr>
        </p:nvSpPr>
        <p:spPr>
          <a:xfrm>
            <a:off x="838200" y="381000"/>
            <a:ext cx="10003218" cy="1600124"/>
          </a:xfrm>
        </p:spPr>
        <p:txBody>
          <a:bodyPr>
            <a:normAutofit/>
          </a:bodyPr>
          <a:lstStyle/>
          <a:p>
            <a:r>
              <a:rPr lang="en-US"/>
              <a:t>Data Overview</a:t>
            </a:r>
          </a:p>
        </p:txBody>
      </p:sp>
      <p:pic>
        <p:nvPicPr>
          <p:cNvPr id="119" name="Picture 119" descr="Graphical user interface, application&#10;&#10;Description automatically generated">
            <a:extLst>
              <a:ext uri="{FF2B5EF4-FFF2-40B4-BE49-F238E27FC236}">
                <a16:creationId xmlns:a16="http://schemas.microsoft.com/office/drawing/2014/main" id="{34D013A5-9DE7-911B-B735-AFB58DA05A59}"/>
              </a:ext>
            </a:extLst>
          </p:cNvPr>
          <p:cNvPicPr>
            <a:picLocks noChangeAspect="1"/>
          </p:cNvPicPr>
          <p:nvPr/>
        </p:nvPicPr>
        <p:blipFill rotWithShape="1">
          <a:blip r:embed="rId3"/>
          <a:srcRect l="1655" r="27252" b="-1"/>
          <a:stretch/>
        </p:blipFill>
        <p:spPr>
          <a:xfrm>
            <a:off x="5996628" y="2217529"/>
            <a:ext cx="6195372" cy="4640471"/>
          </a:xfrm>
          <a:prstGeom prst="rect">
            <a:avLst/>
          </a:prstGeom>
          <a:solidFill>
            <a:srgbClr val="FFFFFF">
              <a:shade val="85000"/>
            </a:srgbClr>
          </a:solidFill>
          <a:scene3d>
            <a:camera prst="orthographicFront"/>
            <a:lightRig rig="twoPt" dir="t">
              <a:rot lat="0" lon="0" rev="7800000"/>
            </a:lightRig>
          </a:scene3d>
          <a:sp3d contourW="6350">
            <a:bevelT w="50800" h="16510"/>
            <a:contourClr>
              <a:srgbClr val="C0C0C0"/>
            </a:contourClr>
          </a:sp3d>
        </p:spPr>
      </p:pic>
      <p:graphicFrame>
        <p:nvGraphicFramePr>
          <p:cNvPr id="32" name="Content Placeholder 2">
            <a:extLst>
              <a:ext uri="{FF2B5EF4-FFF2-40B4-BE49-F238E27FC236}">
                <a16:creationId xmlns:a16="http://schemas.microsoft.com/office/drawing/2014/main" id="{02363103-1ADF-873D-8865-4C40B9C4FC9D}"/>
              </a:ext>
            </a:extLst>
          </p:cNvPr>
          <p:cNvGraphicFramePr>
            <a:graphicFrameLocks noGrp="1"/>
          </p:cNvGraphicFramePr>
          <p:nvPr>
            <p:ph idx="1"/>
            <p:extLst>
              <p:ext uri="{D42A27DB-BD31-4B8C-83A1-F6EECF244321}">
                <p14:modId xmlns:p14="http://schemas.microsoft.com/office/powerpoint/2010/main" val="406526331"/>
              </p:ext>
            </p:extLst>
          </p:nvPr>
        </p:nvGraphicFramePr>
        <p:xfrm>
          <a:off x="838200" y="2514600"/>
          <a:ext cx="4876800" cy="37835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42969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B0AAC958-1172-3A94-6E12-1CB31CFA5201}"/>
              </a:ext>
            </a:extLst>
          </p:cNvPr>
          <p:cNvSpPr>
            <a:spLocks noGrp="1"/>
          </p:cNvSpPr>
          <p:nvPr>
            <p:ph type="title"/>
          </p:nvPr>
        </p:nvSpPr>
        <p:spPr>
          <a:xfrm>
            <a:off x="838201" y="559813"/>
            <a:ext cx="10348146" cy="975937"/>
          </a:xfrm>
        </p:spPr>
        <p:txBody>
          <a:bodyPr anchor="t">
            <a:normAutofit/>
          </a:bodyPr>
          <a:lstStyle/>
          <a:p>
            <a:r>
              <a:rPr lang="en-US" sz="2000" b="0">
                <a:solidFill>
                  <a:schemeClr val="tx2"/>
                </a:solidFill>
              </a:rPr>
              <a:t>The raw data contains 7043 rows (customers) and 21 columns (features). </a:t>
            </a:r>
            <a:br>
              <a:rPr lang="en-US" sz="2000" b="0">
                <a:solidFill>
                  <a:schemeClr val="tx2"/>
                </a:solidFill>
              </a:rPr>
            </a:br>
            <a:r>
              <a:rPr lang="en-US" sz="2000" b="0">
                <a:solidFill>
                  <a:schemeClr val="tx2"/>
                </a:solidFill>
              </a:rPr>
              <a:t>The “Churn” column is our target. We used all other columns as features of our model.</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pic>
        <p:nvPicPr>
          <p:cNvPr id="5" name="Content Placeholder 4">
            <a:extLst>
              <a:ext uri="{FF2B5EF4-FFF2-40B4-BE49-F238E27FC236}">
                <a16:creationId xmlns:a16="http://schemas.microsoft.com/office/drawing/2014/main" id="{D4DB0B86-AEA1-6C15-337E-DC9D22348E45}"/>
              </a:ext>
            </a:extLst>
          </p:cNvPr>
          <p:cNvPicPr>
            <a:picLocks noGrp="1" noChangeAspect="1"/>
          </p:cNvPicPr>
          <p:nvPr>
            <p:ph idx="1"/>
          </p:nvPr>
        </p:nvPicPr>
        <p:blipFill>
          <a:blip r:embed="rId4"/>
          <a:stretch>
            <a:fillRect/>
          </a:stretch>
        </p:blipFill>
        <p:spPr>
          <a:xfrm>
            <a:off x="1688830" y="1535750"/>
            <a:ext cx="8129951" cy="4686374"/>
          </a:xfrm>
        </p:spPr>
      </p:pic>
    </p:spTree>
    <p:extLst>
      <p:ext uri="{BB962C8B-B14F-4D97-AF65-F5344CB8AC3E}">
        <p14:creationId xmlns:p14="http://schemas.microsoft.com/office/powerpoint/2010/main" val="3388561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3" name="Picture 42">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45" name="Rectangle 44">
            <a:extLst>
              <a:ext uri="{FF2B5EF4-FFF2-40B4-BE49-F238E27FC236}">
                <a16:creationId xmlns:a16="http://schemas.microsoft.com/office/drawing/2014/main" id="{26B0FCFA-8A2E-4F10-87BD-34565BD7C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7" name="Rectangle 46">
            <a:extLst>
              <a:ext uri="{FF2B5EF4-FFF2-40B4-BE49-F238E27FC236}">
                <a16:creationId xmlns:a16="http://schemas.microsoft.com/office/drawing/2014/main" id="{32DA72A5-2775-4FE6-9A97-1C8DEE0E0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9" name="Picture 48">
            <a:extLst>
              <a:ext uri="{FF2B5EF4-FFF2-40B4-BE49-F238E27FC236}">
                <a16:creationId xmlns:a16="http://schemas.microsoft.com/office/drawing/2014/main" id="{28966E53-3C41-4F5A-A432-755BFE5D75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9600" y="533400"/>
            <a:ext cx="2438400" cy="2438400"/>
          </a:xfrm>
          <a:prstGeom prst="rect">
            <a:avLst/>
          </a:prstGeom>
        </p:spPr>
      </p:pic>
      <p:pic>
        <p:nvPicPr>
          <p:cNvPr id="51" name="Picture 50">
            <a:extLst>
              <a:ext uri="{FF2B5EF4-FFF2-40B4-BE49-F238E27FC236}">
                <a16:creationId xmlns:a16="http://schemas.microsoft.com/office/drawing/2014/main" id="{D47F75BB-A3CB-4161-B316-A2A9C88F72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a:off x="10820400" y="3144779"/>
            <a:ext cx="1371600" cy="2548349"/>
          </a:xfrm>
          <a:prstGeom prst="rect">
            <a:avLst/>
          </a:prstGeom>
        </p:spPr>
      </p:pic>
      <p:sp>
        <p:nvSpPr>
          <p:cNvPr id="2" name="Title 1">
            <a:extLst>
              <a:ext uri="{FF2B5EF4-FFF2-40B4-BE49-F238E27FC236}">
                <a16:creationId xmlns:a16="http://schemas.microsoft.com/office/drawing/2014/main" id="{A8D73F73-8CAA-7EE6-0A7F-1DA7023F583D}"/>
              </a:ext>
            </a:extLst>
          </p:cNvPr>
          <p:cNvSpPr>
            <a:spLocks noGrp="1"/>
          </p:cNvSpPr>
          <p:nvPr>
            <p:ph type="title"/>
          </p:nvPr>
        </p:nvSpPr>
        <p:spPr>
          <a:xfrm>
            <a:off x="3428999" y="775412"/>
            <a:ext cx="7995863" cy="2593263"/>
          </a:xfrm>
        </p:spPr>
        <p:txBody>
          <a:bodyPr vert="horz" lIns="91440" tIns="45720" rIns="91440" bIns="45720" rtlCol="0" anchor="b">
            <a:normAutofit/>
          </a:bodyPr>
          <a:lstStyle/>
          <a:p>
            <a:pPr algn="ctr"/>
            <a:r>
              <a:rPr lang="en-US" sz="5200">
                <a:solidFill>
                  <a:schemeClr val="tx2"/>
                </a:solidFill>
              </a:rPr>
              <a:t>Exploration and Data Analysis (EDA) </a:t>
            </a:r>
          </a:p>
        </p:txBody>
      </p:sp>
    </p:spTree>
    <p:extLst>
      <p:ext uri="{BB962C8B-B14F-4D97-AF65-F5344CB8AC3E}">
        <p14:creationId xmlns:p14="http://schemas.microsoft.com/office/powerpoint/2010/main" val="641902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8" name="Rectangle 57">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B2B18AA8-705F-9886-EC94-E93319DFA63C}"/>
              </a:ext>
            </a:extLst>
          </p:cNvPr>
          <p:cNvSpPr>
            <a:spLocks noGrp="1"/>
          </p:cNvSpPr>
          <p:nvPr>
            <p:ph type="title"/>
          </p:nvPr>
        </p:nvSpPr>
        <p:spPr>
          <a:xfrm>
            <a:off x="838200" y="3809999"/>
            <a:ext cx="5179237" cy="2259586"/>
          </a:xfrm>
        </p:spPr>
        <p:txBody>
          <a:bodyPr>
            <a:normAutofit/>
          </a:bodyPr>
          <a:lstStyle/>
          <a:p>
            <a:pPr marL="571500" indent="-571500">
              <a:buFont typeface="Wingdings" panose="05000000000000000000" pitchFamily="2" charset="2"/>
              <a:buChar char="q"/>
            </a:pPr>
            <a:r>
              <a:rPr lang="en-US">
                <a:solidFill>
                  <a:schemeClr val="tx2"/>
                </a:solidFill>
              </a:rPr>
              <a:t>Missing values in each column</a:t>
            </a:r>
          </a:p>
        </p:txBody>
      </p:sp>
      <p:pic>
        <p:nvPicPr>
          <p:cNvPr id="60" name="Picture 59">
            <a:extLst>
              <a:ext uri="{FF2B5EF4-FFF2-40B4-BE49-F238E27FC236}">
                <a16:creationId xmlns:a16="http://schemas.microsoft.com/office/drawing/2014/main" id="{29DA4B2B-B54E-43B4-A1A4-EB704F7F3D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53001" t="54841" r="-1"/>
          <a:stretch/>
        </p:blipFill>
        <p:spPr>
          <a:xfrm>
            <a:off x="0" y="0"/>
            <a:ext cx="872377" cy="838200"/>
          </a:xfrm>
          <a:prstGeom prst="rect">
            <a:avLst/>
          </a:prstGeom>
        </p:spPr>
      </p:pic>
      <p:pic>
        <p:nvPicPr>
          <p:cNvPr id="5" name="Content Placeholder 4">
            <a:extLst>
              <a:ext uri="{FF2B5EF4-FFF2-40B4-BE49-F238E27FC236}">
                <a16:creationId xmlns:a16="http://schemas.microsoft.com/office/drawing/2014/main" id="{2515FFB4-EB54-D4BE-11FD-00A272D485A7}"/>
              </a:ext>
            </a:extLst>
          </p:cNvPr>
          <p:cNvPicPr>
            <a:picLocks noChangeAspect="1"/>
          </p:cNvPicPr>
          <p:nvPr/>
        </p:nvPicPr>
        <p:blipFill>
          <a:blip r:embed="rId3"/>
          <a:stretch>
            <a:fillRect/>
          </a:stretch>
        </p:blipFill>
        <p:spPr>
          <a:xfrm>
            <a:off x="838200" y="558774"/>
            <a:ext cx="5179237" cy="2978061"/>
          </a:xfrm>
          <a:prstGeom prst="rect">
            <a:avLst/>
          </a:prstGeom>
        </p:spPr>
      </p:pic>
      <p:pic>
        <p:nvPicPr>
          <p:cNvPr id="7" name="Content Placeholder 6">
            <a:extLst>
              <a:ext uri="{FF2B5EF4-FFF2-40B4-BE49-F238E27FC236}">
                <a16:creationId xmlns:a16="http://schemas.microsoft.com/office/drawing/2014/main" id="{34B67E94-54FA-E425-83A0-F3E0F8CEEC51}"/>
              </a:ext>
            </a:extLst>
          </p:cNvPr>
          <p:cNvPicPr>
            <a:picLocks noChangeAspect="1"/>
          </p:cNvPicPr>
          <p:nvPr/>
        </p:nvPicPr>
        <p:blipFill>
          <a:blip r:embed="rId4"/>
          <a:stretch>
            <a:fillRect/>
          </a:stretch>
        </p:blipFill>
        <p:spPr>
          <a:xfrm>
            <a:off x="6174563" y="973113"/>
            <a:ext cx="5179237" cy="2149384"/>
          </a:xfrm>
          <a:prstGeom prst="rect">
            <a:avLst/>
          </a:prstGeom>
        </p:spPr>
      </p:pic>
      <p:sp>
        <p:nvSpPr>
          <p:cNvPr id="31" name="Content Placeholder 30">
            <a:extLst>
              <a:ext uri="{FF2B5EF4-FFF2-40B4-BE49-F238E27FC236}">
                <a16:creationId xmlns:a16="http://schemas.microsoft.com/office/drawing/2014/main" id="{66C830ED-F668-C289-B17C-3B37FABFCDC6}"/>
              </a:ext>
            </a:extLst>
          </p:cNvPr>
          <p:cNvSpPr>
            <a:spLocks noGrp="1"/>
          </p:cNvSpPr>
          <p:nvPr>
            <p:ph idx="1"/>
          </p:nvPr>
        </p:nvSpPr>
        <p:spPr>
          <a:xfrm>
            <a:off x="6096000" y="3810000"/>
            <a:ext cx="5224646" cy="2259586"/>
          </a:xfrm>
        </p:spPr>
        <p:txBody>
          <a:bodyPr>
            <a:normAutofit/>
          </a:bodyPr>
          <a:lstStyle/>
          <a:p>
            <a:pPr>
              <a:buFont typeface="Wingdings" panose="05000000000000000000" pitchFamily="2" charset="2"/>
              <a:buChar char="q"/>
            </a:pPr>
            <a:r>
              <a:rPr lang="en-US" sz="1800">
                <a:solidFill>
                  <a:schemeClr val="tx2"/>
                </a:solidFill>
              </a:rPr>
              <a:t>No missing data in this dataset!</a:t>
            </a:r>
          </a:p>
          <a:p>
            <a:pPr marL="0" indent="0">
              <a:buNone/>
            </a:pPr>
            <a:endParaRPr lang="en-US" sz="1800">
              <a:solidFill>
                <a:schemeClr val="tx2"/>
              </a:solidFill>
            </a:endParaRPr>
          </a:p>
        </p:txBody>
      </p:sp>
      <p:pic>
        <p:nvPicPr>
          <p:cNvPr id="79" name="Picture 61">
            <a:extLst>
              <a:ext uri="{FF2B5EF4-FFF2-40B4-BE49-F238E27FC236}">
                <a16:creationId xmlns:a16="http://schemas.microsoft.com/office/drawing/2014/main" id="{1C32610F-5445-4E12-87F6-F0591ABE7A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Tree>
    <p:extLst>
      <p:ext uri="{BB962C8B-B14F-4D97-AF65-F5344CB8AC3E}">
        <p14:creationId xmlns:p14="http://schemas.microsoft.com/office/powerpoint/2010/main" val="1285356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24" name="Picture 23">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748371E8-6B56-69D8-9925-C2430D4F1FCD}"/>
              </a:ext>
            </a:extLst>
          </p:cNvPr>
          <p:cNvSpPr>
            <a:spLocks noGrp="1"/>
          </p:cNvSpPr>
          <p:nvPr>
            <p:ph type="title"/>
          </p:nvPr>
        </p:nvSpPr>
        <p:spPr>
          <a:xfrm>
            <a:off x="830249" y="559813"/>
            <a:ext cx="10356098" cy="1030177"/>
          </a:xfrm>
        </p:spPr>
        <p:txBody>
          <a:bodyPr anchor="t">
            <a:normAutofit/>
          </a:bodyPr>
          <a:lstStyle/>
          <a:p>
            <a:r>
              <a:rPr lang="en-US">
                <a:solidFill>
                  <a:schemeClr val="tx2"/>
                </a:solidFill>
              </a:rPr>
              <a:t>Data wrangling</a:t>
            </a:r>
          </a:p>
        </p:txBody>
      </p:sp>
      <p:pic>
        <p:nvPicPr>
          <p:cNvPr id="26" name="Picture 25">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67342"/>
          <a:stretch/>
        </p:blipFill>
        <p:spPr>
          <a:xfrm rot="10800000">
            <a:off x="-1" y="2719661"/>
            <a:ext cx="830249" cy="2548349"/>
          </a:xfrm>
          <a:prstGeom prst="rect">
            <a:avLst/>
          </a:prstGeom>
        </p:spPr>
      </p:pic>
      <p:graphicFrame>
        <p:nvGraphicFramePr>
          <p:cNvPr id="16" name="Content Placeholder 2">
            <a:extLst>
              <a:ext uri="{FF2B5EF4-FFF2-40B4-BE49-F238E27FC236}">
                <a16:creationId xmlns:a16="http://schemas.microsoft.com/office/drawing/2014/main" id="{7F8CE10F-DEA5-7A02-A24D-78F73C8B361A}"/>
              </a:ext>
            </a:extLst>
          </p:cNvPr>
          <p:cNvGraphicFramePr>
            <a:graphicFrameLocks noGrp="1"/>
          </p:cNvGraphicFramePr>
          <p:nvPr>
            <p:ph idx="1"/>
            <p:extLst>
              <p:ext uri="{D42A27DB-BD31-4B8C-83A1-F6EECF244321}">
                <p14:modId xmlns:p14="http://schemas.microsoft.com/office/powerpoint/2010/main" val="704041797"/>
              </p:ext>
            </p:extLst>
          </p:nvPr>
        </p:nvGraphicFramePr>
        <p:xfrm>
          <a:off x="724830" y="1589990"/>
          <a:ext cx="11006254" cy="49557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45807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65" name="Rectangle 64">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67" name="Picture 66">
            <a:extLst>
              <a:ext uri="{FF2B5EF4-FFF2-40B4-BE49-F238E27FC236}">
                <a16:creationId xmlns:a16="http://schemas.microsoft.com/office/drawing/2014/main" id="{29DA4B2B-B54E-43B4-A1A4-EB704F7F3D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53001" t="54841" r="-1"/>
          <a:stretch/>
        </p:blipFill>
        <p:spPr>
          <a:xfrm>
            <a:off x="0" y="0"/>
            <a:ext cx="872377" cy="838200"/>
          </a:xfrm>
          <a:prstGeom prst="rect">
            <a:avLst/>
          </a:prstGeom>
        </p:spPr>
      </p:pic>
      <p:sp>
        <p:nvSpPr>
          <p:cNvPr id="2" name="Title 1">
            <a:extLst>
              <a:ext uri="{FF2B5EF4-FFF2-40B4-BE49-F238E27FC236}">
                <a16:creationId xmlns:a16="http://schemas.microsoft.com/office/drawing/2014/main" id="{EA52F0CE-6866-93DA-44E5-F4E031FFFCD5}"/>
              </a:ext>
            </a:extLst>
          </p:cNvPr>
          <p:cNvSpPr>
            <a:spLocks noGrp="1"/>
          </p:cNvSpPr>
          <p:nvPr>
            <p:ph type="title"/>
          </p:nvPr>
        </p:nvSpPr>
        <p:spPr>
          <a:xfrm>
            <a:off x="838202" y="268220"/>
            <a:ext cx="5179237" cy="2259586"/>
          </a:xfrm>
        </p:spPr>
        <p:txBody>
          <a:bodyPr>
            <a:normAutofit/>
          </a:bodyPr>
          <a:lstStyle/>
          <a:p>
            <a:r>
              <a:rPr lang="en-US" sz="4000">
                <a:solidFill>
                  <a:schemeClr val="tx2"/>
                </a:solidFill>
              </a:rPr>
              <a:t>Exploratory data analysis and feature selection</a:t>
            </a:r>
          </a:p>
        </p:txBody>
      </p:sp>
      <p:sp>
        <p:nvSpPr>
          <p:cNvPr id="31" name="Content Placeholder 30">
            <a:extLst>
              <a:ext uri="{FF2B5EF4-FFF2-40B4-BE49-F238E27FC236}">
                <a16:creationId xmlns:a16="http://schemas.microsoft.com/office/drawing/2014/main" id="{4F7D63DB-BCBC-1B3E-1DF2-C60E9F43FAED}"/>
              </a:ext>
            </a:extLst>
          </p:cNvPr>
          <p:cNvSpPr>
            <a:spLocks noGrp="1"/>
          </p:cNvSpPr>
          <p:nvPr>
            <p:ph idx="1"/>
          </p:nvPr>
        </p:nvSpPr>
        <p:spPr>
          <a:xfrm>
            <a:off x="6096000" y="559814"/>
            <a:ext cx="5873393" cy="2259586"/>
          </a:xfrm>
        </p:spPr>
        <p:txBody>
          <a:bodyPr>
            <a:noAutofit/>
          </a:bodyPr>
          <a:lstStyle/>
          <a:p>
            <a:pPr>
              <a:lnSpc>
                <a:spcPct val="100000"/>
              </a:lnSpc>
              <a:buFont typeface="Wingdings" panose="05000000000000000000" pitchFamily="2" charset="2"/>
              <a:buChar char="q"/>
            </a:pPr>
            <a:r>
              <a:rPr lang="en-US" sz="1200">
                <a:solidFill>
                  <a:schemeClr val="tx2"/>
                </a:solidFill>
              </a:rPr>
              <a:t>The plot shows high correlations between </a:t>
            </a:r>
            <a:r>
              <a:rPr lang="en-US" sz="1200" err="1">
                <a:solidFill>
                  <a:schemeClr val="tx2"/>
                </a:solidFill>
              </a:rPr>
              <a:t>Totalcharges</a:t>
            </a:r>
            <a:r>
              <a:rPr lang="en-US" sz="1200">
                <a:solidFill>
                  <a:schemeClr val="tx2"/>
                </a:solidFill>
              </a:rPr>
              <a:t> and tenure and between </a:t>
            </a:r>
            <a:r>
              <a:rPr lang="en-US" sz="1200" err="1">
                <a:solidFill>
                  <a:schemeClr val="tx2"/>
                </a:solidFill>
              </a:rPr>
              <a:t>TotalCharges</a:t>
            </a:r>
            <a:r>
              <a:rPr lang="en-US" sz="1200">
                <a:solidFill>
                  <a:schemeClr val="tx2"/>
                </a:solidFill>
              </a:rPr>
              <a:t> and </a:t>
            </a:r>
            <a:r>
              <a:rPr lang="en-US" sz="1200" err="1">
                <a:solidFill>
                  <a:schemeClr val="tx2"/>
                </a:solidFill>
              </a:rPr>
              <a:t>MonthlyCharges</a:t>
            </a:r>
            <a:r>
              <a:rPr lang="en-US" sz="1200">
                <a:solidFill>
                  <a:schemeClr val="tx2"/>
                </a:solidFill>
              </a:rPr>
              <a:t>. Pay attention to these variables while training models later. </a:t>
            </a:r>
          </a:p>
          <a:p>
            <a:pPr>
              <a:lnSpc>
                <a:spcPct val="100000"/>
              </a:lnSpc>
              <a:buFont typeface="Wingdings" panose="05000000000000000000" pitchFamily="2" charset="2"/>
              <a:buChar char="q"/>
            </a:pPr>
            <a:r>
              <a:rPr lang="en-US" sz="1200">
                <a:solidFill>
                  <a:schemeClr val="tx2"/>
                </a:solidFill>
              </a:rPr>
              <a:t>Multicollinearity does not reduce the predictive power or reliability of the model as a whole, at least within the sample data set. But it affects calculations regarding individual predictors. </a:t>
            </a:r>
          </a:p>
          <a:p>
            <a:pPr>
              <a:lnSpc>
                <a:spcPct val="100000"/>
              </a:lnSpc>
              <a:buFont typeface="Wingdings" panose="05000000000000000000" pitchFamily="2" charset="2"/>
              <a:buChar char="q"/>
            </a:pPr>
            <a:r>
              <a:rPr lang="en-US" sz="1200">
                <a:solidFill>
                  <a:schemeClr val="tx2"/>
                </a:solidFill>
              </a:rPr>
              <a:t>The Monthly Charges and Total Charges are correlated. So, one of them will be removed from the model. </a:t>
            </a:r>
          </a:p>
          <a:p>
            <a:pPr>
              <a:lnSpc>
                <a:spcPct val="100000"/>
              </a:lnSpc>
              <a:buFont typeface="Wingdings" panose="05000000000000000000" pitchFamily="2" charset="2"/>
              <a:buChar char="q"/>
            </a:pPr>
            <a:r>
              <a:rPr lang="en-US" sz="1200">
                <a:solidFill>
                  <a:schemeClr val="tx2"/>
                </a:solidFill>
              </a:rPr>
              <a:t>We removed </a:t>
            </a:r>
            <a:r>
              <a:rPr lang="en-US" sz="1200" err="1">
                <a:solidFill>
                  <a:schemeClr val="tx2"/>
                </a:solidFill>
              </a:rPr>
              <a:t>TotalCharges</a:t>
            </a:r>
            <a:r>
              <a:rPr lang="en-US" sz="1200">
                <a:solidFill>
                  <a:schemeClr val="tx2"/>
                </a:solidFill>
              </a:rPr>
              <a:t>. </a:t>
            </a:r>
          </a:p>
        </p:txBody>
      </p:sp>
      <p:pic>
        <p:nvPicPr>
          <p:cNvPr id="5" name="Content Placeholder 4" descr="Box and whisker chart&#10;&#10;Description automatically generated with low confidence">
            <a:extLst>
              <a:ext uri="{FF2B5EF4-FFF2-40B4-BE49-F238E27FC236}">
                <a16:creationId xmlns:a16="http://schemas.microsoft.com/office/drawing/2014/main" id="{BB354400-854F-AD99-1C41-C131227F3DA9}"/>
              </a:ext>
            </a:extLst>
          </p:cNvPr>
          <p:cNvPicPr>
            <a:picLocks noChangeAspect="1"/>
          </p:cNvPicPr>
          <p:nvPr/>
        </p:nvPicPr>
        <p:blipFill>
          <a:blip r:embed="rId3"/>
          <a:stretch>
            <a:fillRect/>
          </a:stretch>
        </p:blipFill>
        <p:spPr>
          <a:xfrm>
            <a:off x="444982" y="2352782"/>
            <a:ext cx="5110738" cy="4497450"/>
          </a:xfrm>
          <a:prstGeom prst="rect">
            <a:avLst/>
          </a:prstGeom>
        </p:spPr>
      </p:pic>
      <p:pic>
        <p:nvPicPr>
          <p:cNvPr id="7" name="Content Placeholder 6" descr="Chart, bubble chart&#10;&#10;Description automatically generated">
            <a:extLst>
              <a:ext uri="{FF2B5EF4-FFF2-40B4-BE49-F238E27FC236}">
                <a16:creationId xmlns:a16="http://schemas.microsoft.com/office/drawing/2014/main" id="{7BCFA097-A71D-5972-B865-85A349FE1CF8}"/>
              </a:ext>
            </a:extLst>
          </p:cNvPr>
          <p:cNvPicPr>
            <a:picLocks noChangeAspect="1"/>
          </p:cNvPicPr>
          <p:nvPr/>
        </p:nvPicPr>
        <p:blipFill>
          <a:blip r:embed="rId4"/>
          <a:stretch>
            <a:fillRect/>
          </a:stretch>
        </p:blipFill>
        <p:spPr>
          <a:xfrm>
            <a:off x="6255834" y="2839815"/>
            <a:ext cx="5146083" cy="3846697"/>
          </a:xfrm>
          <a:prstGeom prst="rect">
            <a:avLst/>
          </a:prstGeom>
        </p:spPr>
      </p:pic>
      <p:pic>
        <p:nvPicPr>
          <p:cNvPr id="69" name="Picture 68">
            <a:extLst>
              <a:ext uri="{FF2B5EF4-FFF2-40B4-BE49-F238E27FC236}">
                <a16:creationId xmlns:a16="http://schemas.microsoft.com/office/drawing/2014/main" id="{1C32610F-5445-4E12-87F6-F0591ABE7A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Tree>
    <p:extLst>
      <p:ext uri="{BB962C8B-B14F-4D97-AF65-F5344CB8AC3E}">
        <p14:creationId xmlns:p14="http://schemas.microsoft.com/office/powerpoint/2010/main" val="1887873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42">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2" name="Rectangle 44">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3" name="Picture 46">
            <a:extLst>
              <a:ext uri="{FF2B5EF4-FFF2-40B4-BE49-F238E27FC236}">
                <a16:creationId xmlns:a16="http://schemas.microsoft.com/office/drawing/2014/main" id="{18CBEC9D-9F9B-4383-B986-DE5B184A9A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40500" t="44401"/>
          <a:stretch/>
        </p:blipFill>
        <p:spPr>
          <a:xfrm>
            <a:off x="-3048" y="-1"/>
            <a:ext cx="1146048" cy="1070909"/>
          </a:xfrm>
          <a:prstGeom prst="rect">
            <a:avLst/>
          </a:prstGeom>
        </p:spPr>
      </p:pic>
      <p:sp>
        <p:nvSpPr>
          <p:cNvPr id="2" name="Title 1">
            <a:extLst>
              <a:ext uri="{FF2B5EF4-FFF2-40B4-BE49-F238E27FC236}">
                <a16:creationId xmlns:a16="http://schemas.microsoft.com/office/drawing/2014/main" id="{1D5F0601-D8F7-7197-EB69-A49C1EDEA836}"/>
              </a:ext>
            </a:extLst>
          </p:cNvPr>
          <p:cNvSpPr>
            <a:spLocks noGrp="1"/>
          </p:cNvSpPr>
          <p:nvPr>
            <p:ph type="title"/>
          </p:nvPr>
        </p:nvSpPr>
        <p:spPr>
          <a:xfrm>
            <a:off x="1588442" y="333581"/>
            <a:ext cx="7288658" cy="1345181"/>
          </a:xfrm>
        </p:spPr>
        <p:txBody>
          <a:bodyPr>
            <a:normAutofit/>
          </a:bodyPr>
          <a:lstStyle/>
          <a:p>
            <a:r>
              <a:rPr lang="en-US">
                <a:solidFill>
                  <a:schemeClr val="tx2"/>
                </a:solidFill>
              </a:rPr>
              <a:t>Continuous Variables</a:t>
            </a:r>
          </a:p>
        </p:txBody>
      </p:sp>
      <p:sp>
        <p:nvSpPr>
          <p:cNvPr id="18" name="Content Placeholder 17">
            <a:extLst>
              <a:ext uri="{FF2B5EF4-FFF2-40B4-BE49-F238E27FC236}">
                <a16:creationId xmlns:a16="http://schemas.microsoft.com/office/drawing/2014/main" id="{98B7C640-73F8-8F3E-9DE7-8C7850753A6D}"/>
              </a:ext>
            </a:extLst>
          </p:cNvPr>
          <p:cNvSpPr>
            <a:spLocks noGrp="1"/>
          </p:cNvSpPr>
          <p:nvPr>
            <p:ph idx="1"/>
          </p:nvPr>
        </p:nvSpPr>
        <p:spPr>
          <a:xfrm>
            <a:off x="522655" y="2033778"/>
            <a:ext cx="4949771" cy="2869834"/>
          </a:xfrm>
        </p:spPr>
        <p:txBody>
          <a:bodyPr>
            <a:normAutofit/>
          </a:bodyPr>
          <a:lstStyle/>
          <a:p>
            <a:pPr>
              <a:buFont typeface="Wingdings" panose="05000000000000000000" pitchFamily="2" charset="2"/>
              <a:buChar char="q"/>
            </a:pPr>
            <a:r>
              <a:rPr lang="en-US" sz="1800">
                <a:solidFill>
                  <a:schemeClr val="tx2"/>
                </a:solidFill>
              </a:rPr>
              <a:t>The number of current customers with </a:t>
            </a:r>
            <a:r>
              <a:rPr lang="en-US" sz="1800" err="1">
                <a:solidFill>
                  <a:schemeClr val="tx2"/>
                </a:solidFill>
              </a:rPr>
              <a:t>MonthlyCharges</a:t>
            </a:r>
            <a:r>
              <a:rPr lang="en-US" sz="1800">
                <a:solidFill>
                  <a:schemeClr val="tx2"/>
                </a:solidFill>
              </a:rPr>
              <a:t> below $25 is extremely high. </a:t>
            </a:r>
          </a:p>
          <a:p>
            <a:pPr>
              <a:buFont typeface="Wingdings" panose="05000000000000000000" pitchFamily="2" charset="2"/>
              <a:buChar char="q"/>
            </a:pPr>
            <a:r>
              <a:rPr lang="en-US" sz="1800">
                <a:solidFill>
                  <a:schemeClr val="tx2"/>
                </a:solidFill>
              </a:rPr>
              <a:t>For the customers with </a:t>
            </a:r>
            <a:r>
              <a:rPr lang="en-US" sz="1800" err="1">
                <a:solidFill>
                  <a:schemeClr val="tx2"/>
                </a:solidFill>
              </a:rPr>
              <a:t>Monthlycharges</a:t>
            </a:r>
            <a:r>
              <a:rPr lang="en-US" sz="1800">
                <a:solidFill>
                  <a:schemeClr val="tx2"/>
                </a:solidFill>
              </a:rPr>
              <a:t> greater than $30, the distributions are similar between those who churned and who did not churn. </a:t>
            </a:r>
          </a:p>
        </p:txBody>
      </p:sp>
      <p:pic>
        <p:nvPicPr>
          <p:cNvPr id="5" name="Content Placeholder 4">
            <a:extLst>
              <a:ext uri="{FF2B5EF4-FFF2-40B4-BE49-F238E27FC236}">
                <a16:creationId xmlns:a16="http://schemas.microsoft.com/office/drawing/2014/main" id="{B4A0A1E8-89DA-8404-BAEE-0D28146D5949}"/>
              </a:ext>
            </a:extLst>
          </p:cNvPr>
          <p:cNvPicPr>
            <a:picLocks noChangeAspect="1"/>
          </p:cNvPicPr>
          <p:nvPr/>
        </p:nvPicPr>
        <p:blipFill rotWithShape="1">
          <a:blip r:embed="rId4"/>
          <a:srcRect r="21566" b="2"/>
          <a:stretch/>
        </p:blipFill>
        <p:spPr>
          <a:xfrm>
            <a:off x="5473950" y="1612543"/>
            <a:ext cx="6050049" cy="4531622"/>
          </a:xfrm>
          <a:prstGeom prst="rect">
            <a:avLst/>
          </a:prstGeom>
        </p:spPr>
      </p:pic>
      <p:pic>
        <p:nvPicPr>
          <p:cNvPr id="54" name="Picture 48">
            <a:extLst>
              <a:ext uri="{FF2B5EF4-FFF2-40B4-BE49-F238E27FC236}">
                <a16:creationId xmlns:a16="http://schemas.microsoft.com/office/drawing/2014/main" id="{AFE52FC7-B3EF-46A4-B8CE-292164EC92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Tree>
    <p:extLst>
      <p:ext uri="{BB962C8B-B14F-4D97-AF65-F5344CB8AC3E}">
        <p14:creationId xmlns:p14="http://schemas.microsoft.com/office/powerpoint/2010/main" val="1851721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4" name="Rectangle 115">
            <a:extLst>
              <a:ext uri="{FF2B5EF4-FFF2-40B4-BE49-F238E27FC236}">
                <a16:creationId xmlns:a16="http://schemas.microsoft.com/office/drawing/2014/main" id="{277A1506-94CB-4191-889E-057D0335B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5" name="Rectangle 117">
            <a:extLst>
              <a:ext uri="{FF2B5EF4-FFF2-40B4-BE49-F238E27FC236}">
                <a16:creationId xmlns:a16="http://schemas.microsoft.com/office/drawing/2014/main" id="{8DC02170-EA3D-4B1A-AAFC-5AAA49F03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6" name="Rectangle 119">
            <a:extLst>
              <a:ext uri="{FF2B5EF4-FFF2-40B4-BE49-F238E27FC236}">
                <a16:creationId xmlns:a16="http://schemas.microsoft.com/office/drawing/2014/main" id="{7DD348DF-090B-46AF-BC6C-9D46943B0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0"/>
            <a:ext cx="12191999"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1">
            <a:extLst>
              <a:ext uri="{FF2B5EF4-FFF2-40B4-BE49-F238E27FC236}">
                <a16:creationId xmlns:a16="http://schemas.microsoft.com/office/drawing/2014/main" id="{01145294-D52E-492B-AA66-5133BAD83C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4E8104-D2CC-213B-5741-F38EB191895E}"/>
              </a:ext>
            </a:extLst>
          </p:cNvPr>
          <p:cNvSpPr>
            <a:spLocks noGrp="1"/>
          </p:cNvSpPr>
          <p:nvPr>
            <p:ph type="title"/>
          </p:nvPr>
        </p:nvSpPr>
        <p:spPr>
          <a:xfrm>
            <a:off x="1006867" y="1143000"/>
            <a:ext cx="4099389" cy="1500509"/>
          </a:xfrm>
        </p:spPr>
        <p:txBody>
          <a:bodyPr vert="horz" lIns="91440" tIns="45720" rIns="91440" bIns="45720" rtlCol="0" anchor="ctr">
            <a:normAutofit fontScale="90000"/>
          </a:bodyPr>
          <a:lstStyle/>
          <a:p>
            <a:pPr algn="ctr"/>
            <a:r>
              <a:rPr lang="en-US" sz="3600">
                <a:solidFill>
                  <a:schemeClr val="tx2"/>
                </a:solidFill>
              </a:rPr>
              <a:t>Bar plots of categorical variables</a:t>
            </a:r>
          </a:p>
        </p:txBody>
      </p:sp>
      <p:pic>
        <p:nvPicPr>
          <p:cNvPr id="5" name="Content Placeholder 4" descr="Graphical user interface&#10;&#10;Description automatically generated with low confidence">
            <a:extLst>
              <a:ext uri="{FF2B5EF4-FFF2-40B4-BE49-F238E27FC236}">
                <a16:creationId xmlns:a16="http://schemas.microsoft.com/office/drawing/2014/main" id="{4B858C7F-3037-D554-DBF1-795E805F1C5D}"/>
              </a:ext>
            </a:extLst>
          </p:cNvPr>
          <p:cNvPicPr>
            <a:picLocks noChangeAspect="1"/>
          </p:cNvPicPr>
          <p:nvPr/>
        </p:nvPicPr>
        <p:blipFill>
          <a:blip r:embed="rId4"/>
          <a:stretch>
            <a:fillRect/>
          </a:stretch>
        </p:blipFill>
        <p:spPr>
          <a:xfrm>
            <a:off x="7349280" y="983069"/>
            <a:ext cx="3699739" cy="2330836"/>
          </a:xfrm>
          <a:prstGeom prst="rect">
            <a:avLst/>
          </a:prstGeom>
        </p:spPr>
      </p:pic>
      <p:sp>
        <p:nvSpPr>
          <p:cNvPr id="24" name="TextBox 23">
            <a:extLst>
              <a:ext uri="{FF2B5EF4-FFF2-40B4-BE49-F238E27FC236}">
                <a16:creationId xmlns:a16="http://schemas.microsoft.com/office/drawing/2014/main" id="{9AE7A99C-6723-8EA8-AF5A-8E85ABA14FEC}"/>
              </a:ext>
            </a:extLst>
          </p:cNvPr>
          <p:cNvSpPr txBox="1"/>
          <p:nvPr/>
        </p:nvSpPr>
        <p:spPr>
          <a:xfrm>
            <a:off x="1142981" y="3429000"/>
            <a:ext cx="3644776" cy="1444336"/>
          </a:xfrm>
          <a:prstGeom prst="rect">
            <a:avLst/>
          </a:prstGeom>
        </p:spPr>
        <p:txBody>
          <a:bodyPr vert="horz" lIns="91440" tIns="45720" rIns="91440" bIns="45720" rtlCol="0">
            <a:normAutofit fontScale="92500" lnSpcReduction="10000"/>
          </a:bodyPr>
          <a:lstStyle/>
          <a:p>
            <a:pPr marL="285750" indent="-285750">
              <a:lnSpc>
                <a:spcPct val="110000"/>
              </a:lnSpc>
              <a:spcAft>
                <a:spcPts val="600"/>
              </a:spcAft>
              <a:buClr>
                <a:schemeClr val="accent1"/>
              </a:buClr>
              <a:buFont typeface="Wingdings" panose="05000000000000000000" pitchFamily="2" charset="2"/>
              <a:buChar char="q"/>
            </a:pPr>
            <a:r>
              <a:rPr lang="en-US">
                <a:solidFill>
                  <a:schemeClr val="tx2"/>
                </a:solidFill>
              </a:rPr>
              <a:t>All the categorical variables seem to have a reasonably broad distribution, therefore, all of them will be kept for further analysis.</a:t>
            </a:r>
          </a:p>
        </p:txBody>
      </p:sp>
      <p:pic>
        <p:nvPicPr>
          <p:cNvPr id="16" name="Content Placeholder 15" descr="Chart&#10;&#10;Description automatically generated">
            <a:extLst>
              <a:ext uri="{FF2B5EF4-FFF2-40B4-BE49-F238E27FC236}">
                <a16:creationId xmlns:a16="http://schemas.microsoft.com/office/drawing/2014/main" id="{ABB50A1E-5112-BC06-800A-357259F7C07D}"/>
              </a:ext>
            </a:extLst>
          </p:cNvPr>
          <p:cNvPicPr>
            <a:picLocks noChangeAspect="1"/>
          </p:cNvPicPr>
          <p:nvPr/>
        </p:nvPicPr>
        <p:blipFill>
          <a:blip r:embed="rId5"/>
          <a:stretch>
            <a:fillRect/>
          </a:stretch>
        </p:blipFill>
        <p:spPr>
          <a:xfrm>
            <a:off x="4834321" y="1003937"/>
            <a:ext cx="3699740" cy="2307596"/>
          </a:xfrm>
          <a:prstGeom prst="rect">
            <a:avLst/>
          </a:prstGeom>
        </p:spPr>
      </p:pic>
      <p:pic>
        <p:nvPicPr>
          <p:cNvPr id="20" name="Content Placeholder 19" descr="Graphical user interface&#10;&#10;Description automatically generated">
            <a:extLst>
              <a:ext uri="{FF2B5EF4-FFF2-40B4-BE49-F238E27FC236}">
                <a16:creationId xmlns:a16="http://schemas.microsoft.com/office/drawing/2014/main" id="{91B12ED4-C592-6F09-4CF1-37251DB1B606}"/>
              </a:ext>
            </a:extLst>
          </p:cNvPr>
          <p:cNvPicPr>
            <a:picLocks noGrp="1" noChangeAspect="1"/>
          </p:cNvPicPr>
          <p:nvPr>
            <p:ph idx="1"/>
          </p:nvPr>
        </p:nvPicPr>
        <p:blipFill>
          <a:blip r:embed="rId6"/>
          <a:stretch>
            <a:fillRect/>
          </a:stretch>
        </p:blipFill>
        <p:spPr>
          <a:xfrm>
            <a:off x="4834321" y="3343414"/>
            <a:ext cx="3699740" cy="2340084"/>
          </a:xfrm>
          <a:prstGeom prst="rect">
            <a:avLst/>
          </a:prstGeom>
        </p:spPr>
      </p:pic>
      <p:pic>
        <p:nvPicPr>
          <p:cNvPr id="13" name="Content Placeholder 12" descr="Timeline&#10;&#10;Description automatically generated with medium confidence">
            <a:extLst>
              <a:ext uri="{FF2B5EF4-FFF2-40B4-BE49-F238E27FC236}">
                <a16:creationId xmlns:a16="http://schemas.microsoft.com/office/drawing/2014/main" id="{78D6BB99-854B-A636-6917-2A3FB5F3E597}"/>
              </a:ext>
            </a:extLst>
          </p:cNvPr>
          <p:cNvPicPr>
            <a:picLocks noChangeAspect="1"/>
          </p:cNvPicPr>
          <p:nvPr/>
        </p:nvPicPr>
        <p:blipFill>
          <a:blip r:embed="rId7"/>
          <a:stretch>
            <a:fillRect/>
          </a:stretch>
        </p:blipFill>
        <p:spPr>
          <a:xfrm>
            <a:off x="7349279" y="3341900"/>
            <a:ext cx="3699740" cy="2340084"/>
          </a:xfrm>
          <a:prstGeom prst="rect">
            <a:avLst/>
          </a:prstGeom>
        </p:spPr>
      </p:pic>
    </p:spTree>
    <p:extLst>
      <p:ext uri="{BB962C8B-B14F-4D97-AF65-F5344CB8AC3E}">
        <p14:creationId xmlns:p14="http://schemas.microsoft.com/office/powerpoint/2010/main" val="1943619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42" name="Rectangle 41">
            <a:extLst>
              <a:ext uri="{FF2B5EF4-FFF2-40B4-BE49-F238E27FC236}">
                <a16:creationId xmlns:a16="http://schemas.microsoft.com/office/drawing/2014/main" id="{94DA0203-BFB4-49DB-A205-51AD7549D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4" name="Rectangle 43">
            <a:extLst>
              <a:ext uri="{FF2B5EF4-FFF2-40B4-BE49-F238E27FC236}">
                <a16:creationId xmlns:a16="http://schemas.microsoft.com/office/drawing/2014/main" id="{10BFCB1E-89C9-4789-A2D9-52D6C8653F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Picture 3" descr="Codes on papers">
            <a:extLst>
              <a:ext uri="{FF2B5EF4-FFF2-40B4-BE49-F238E27FC236}">
                <a16:creationId xmlns:a16="http://schemas.microsoft.com/office/drawing/2014/main" id="{5526AF88-F8AA-9BFA-5067-FEEB5D4CEB20}"/>
              </a:ext>
            </a:extLst>
          </p:cNvPr>
          <p:cNvPicPr>
            <a:picLocks noChangeAspect="1"/>
          </p:cNvPicPr>
          <p:nvPr/>
        </p:nvPicPr>
        <p:blipFill rotWithShape="1">
          <a:blip r:embed="rId3">
            <a:alphaModFix/>
          </a:blip>
          <a:srcRect t="3502" b="12246"/>
          <a:stretch/>
        </p:blipFill>
        <p:spPr>
          <a:xfrm>
            <a:off x="20" y="10"/>
            <a:ext cx="12191980" cy="6856614"/>
          </a:xfrm>
          <a:prstGeom prst="rect">
            <a:avLst/>
          </a:prstGeom>
        </p:spPr>
      </p:pic>
      <p:sp>
        <p:nvSpPr>
          <p:cNvPr id="46" name="Rectangle 45">
            <a:extLst>
              <a:ext uri="{FF2B5EF4-FFF2-40B4-BE49-F238E27FC236}">
                <a16:creationId xmlns:a16="http://schemas.microsoft.com/office/drawing/2014/main" id="{16F61E84-9DCA-4F22-94BC-C901DB499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1775"/>
            <a:ext cx="12191999" cy="5479852"/>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D73F73-8CAA-7EE6-0A7F-1DA7023F583D}"/>
              </a:ext>
            </a:extLst>
          </p:cNvPr>
          <p:cNvSpPr>
            <a:spLocks noGrp="1"/>
          </p:cNvSpPr>
          <p:nvPr>
            <p:ph type="title"/>
          </p:nvPr>
        </p:nvSpPr>
        <p:spPr>
          <a:xfrm>
            <a:off x="996275" y="744909"/>
            <a:ext cx="10190071" cy="3145855"/>
          </a:xfrm>
        </p:spPr>
        <p:txBody>
          <a:bodyPr vert="horz" lIns="91440" tIns="45720" rIns="91440" bIns="45720" rtlCol="0" anchor="b">
            <a:normAutofit/>
          </a:bodyPr>
          <a:lstStyle/>
          <a:p>
            <a:pPr algn="ctr"/>
            <a:r>
              <a:rPr lang="en-US" sz="5400">
                <a:solidFill>
                  <a:srgbClr val="FFFFFF"/>
                </a:solidFill>
              </a:rPr>
              <a:t>Logistic Regression </a:t>
            </a:r>
          </a:p>
        </p:txBody>
      </p:sp>
    </p:spTree>
    <p:extLst>
      <p:ext uri="{BB962C8B-B14F-4D97-AF65-F5344CB8AC3E}">
        <p14:creationId xmlns:p14="http://schemas.microsoft.com/office/powerpoint/2010/main" val="260006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2" name="Rectangle 22">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33" name="Picture 24">
            <a:extLst>
              <a:ext uri="{FF2B5EF4-FFF2-40B4-BE49-F238E27FC236}">
                <a16:creationId xmlns:a16="http://schemas.microsoft.com/office/drawing/2014/main" id="{18CBEC9D-9F9B-4383-B986-DE5B184A9A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40500" t="44401"/>
          <a:stretch/>
        </p:blipFill>
        <p:spPr>
          <a:xfrm>
            <a:off x="-3048" y="-1"/>
            <a:ext cx="1146048" cy="1070909"/>
          </a:xfrm>
          <a:prstGeom prst="rect">
            <a:avLst/>
          </a:prstGeom>
        </p:spPr>
      </p:pic>
      <p:sp>
        <p:nvSpPr>
          <p:cNvPr id="2" name="Title 1">
            <a:extLst>
              <a:ext uri="{FF2B5EF4-FFF2-40B4-BE49-F238E27FC236}">
                <a16:creationId xmlns:a16="http://schemas.microsoft.com/office/drawing/2014/main" id="{4A19C525-68EC-8852-B070-5CC4B86B89D4}"/>
              </a:ext>
            </a:extLst>
          </p:cNvPr>
          <p:cNvSpPr>
            <a:spLocks noGrp="1"/>
          </p:cNvSpPr>
          <p:nvPr>
            <p:ph type="title"/>
          </p:nvPr>
        </p:nvSpPr>
        <p:spPr>
          <a:xfrm>
            <a:off x="297493" y="461339"/>
            <a:ext cx="5527953" cy="2004459"/>
          </a:xfrm>
        </p:spPr>
        <p:txBody>
          <a:bodyPr>
            <a:normAutofit/>
          </a:bodyPr>
          <a:lstStyle/>
          <a:p>
            <a:r>
              <a:rPr lang="en-US">
                <a:solidFill>
                  <a:schemeClr val="tx2"/>
                </a:solidFill>
              </a:rPr>
              <a:t>Logistic Regression </a:t>
            </a:r>
          </a:p>
        </p:txBody>
      </p:sp>
      <p:pic>
        <p:nvPicPr>
          <p:cNvPr id="7" name="Content Placeholder 6">
            <a:extLst>
              <a:ext uri="{FF2B5EF4-FFF2-40B4-BE49-F238E27FC236}">
                <a16:creationId xmlns:a16="http://schemas.microsoft.com/office/drawing/2014/main" id="{550629D9-E50E-CA0B-9C2B-B7CE8DACC818}"/>
              </a:ext>
            </a:extLst>
          </p:cNvPr>
          <p:cNvPicPr>
            <a:picLocks noGrp="1" noChangeAspect="1"/>
          </p:cNvPicPr>
          <p:nvPr>
            <p:ph idx="1"/>
          </p:nvPr>
        </p:nvPicPr>
        <p:blipFill>
          <a:blip r:embed="rId3"/>
          <a:stretch>
            <a:fillRect/>
          </a:stretch>
        </p:blipFill>
        <p:spPr>
          <a:xfrm>
            <a:off x="236685" y="3221914"/>
            <a:ext cx="5768668" cy="2394078"/>
          </a:xfrm>
        </p:spPr>
      </p:pic>
      <p:pic>
        <p:nvPicPr>
          <p:cNvPr id="5" name="Content Placeholder 4">
            <a:extLst>
              <a:ext uri="{FF2B5EF4-FFF2-40B4-BE49-F238E27FC236}">
                <a16:creationId xmlns:a16="http://schemas.microsoft.com/office/drawing/2014/main" id="{BFB721AF-FA89-7188-E586-BCA1C8315B60}"/>
              </a:ext>
            </a:extLst>
          </p:cNvPr>
          <p:cNvPicPr>
            <a:picLocks noChangeAspect="1"/>
          </p:cNvPicPr>
          <p:nvPr/>
        </p:nvPicPr>
        <p:blipFill>
          <a:blip r:embed="rId4"/>
          <a:stretch>
            <a:fillRect/>
          </a:stretch>
        </p:blipFill>
        <p:spPr>
          <a:xfrm>
            <a:off x="6171747" y="461339"/>
            <a:ext cx="5188906" cy="5377105"/>
          </a:xfrm>
          <a:prstGeom prst="rect">
            <a:avLst/>
          </a:prstGeom>
        </p:spPr>
      </p:pic>
      <p:pic>
        <p:nvPicPr>
          <p:cNvPr id="34" name="Picture 26">
            <a:extLst>
              <a:ext uri="{FF2B5EF4-FFF2-40B4-BE49-F238E27FC236}">
                <a16:creationId xmlns:a16="http://schemas.microsoft.com/office/drawing/2014/main" id="{AFE52FC7-B3EF-46A4-B8CE-292164EC92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Tree>
    <p:extLst>
      <p:ext uri="{BB962C8B-B14F-4D97-AF65-F5344CB8AC3E}">
        <p14:creationId xmlns:p14="http://schemas.microsoft.com/office/powerpoint/2010/main" val="2909143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4" name="Picture 13">
            <a:extLst>
              <a:ext uri="{FF2B5EF4-FFF2-40B4-BE49-F238E27FC236}">
                <a16:creationId xmlns:a16="http://schemas.microsoft.com/office/drawing/2014/main" id="{18CBEC9D-9F9B-4383-B986-DE5B184A9A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40500" t="44401"/>
          <a:stretch/>
        </p:blipFill>
        <p:spPr>
          <a:xfrm>
            <a:off x="-3048" y="-1"/>
            <a:ext cx="1146048" cy="1070909"/>
          </a:xfrm>
          <a:prstGeom prst="rect">
            <a:avLst/>
          </a:prstGeom>
        </p:spPr>
      </p:pic>
      <p:sp>
        <p:nvSpPr>
          <p:cNvPr id="2" name="Title 1">
            <a:extLst>
              <a:ext uri="{FF2B5EF4-FFF2-40B4-BE49-F238E27FC236}">
                <a16:creationId xmlns:a16="http://schemas.microsoft.com/office/drawing/2014/main" id="{A9CCE4C9-7D04-8822-7C34-A0D35DF546E9}"/>
              </a:ext>
            </a:extLst>
          </p:cNvPr>
          <p:cNvSpPr>
            <a:spLocks noGrp="1"/>
          </p:cNvSpPr>
          <p:nvPr>
            <p:ph type="title"/>
          </p:nvPr>
        </p:nvSpPr>
        <p:spPr>
          <a:xfrm>
            <a:off x="838200" y="461339"/>
            <a:ext cx="4648200" cy="2831136"/>
          </a:xfrm>
        </p:spPr>
        <p:txBody>
          <a:bodyPr>
            <a:normAutofit/>
          </a:bodyPr>
          <a:lstStyle/>
          <a:p>
            <a:r>
              <a:rPr lang="en-US" dirty="0">
                <a:solidFill>
                  <a:schemeClr val="tx2"/>
                </a:solidFill>
              </a:rPr>
              <a:t>Goal of this project</a:t>
            </a:r>
          </a:p>
        </p:txBody>
      </p:sp>
      <p:sp>
        <p:nvSpPr>
          <p:cNvPr id="3" name="Content Placeholder 2">
            <a:extLst>
              <a:ext uri="{FF2B5EF4-FFF2-40B4-BE49-F238E27FC236}">
                <a16:creationId xmlns:a16="http://schemas.microsoft.com/office/drawing/2014/main" id="{0EE86546-7385-EB00-EE00-7BF568970370}"/>
              </a:ext>
            </a:extLst>
          </p:cNvPr>
          <p:cNvSpPr>
            <a:spLocks noGrp="1"/>
          </p:cNvSpPr>
          <p:nvPr>
            <p:ph idx="1"/>
          </p:nvPr>
        </p:nvSpPr>
        <p:spPr>
          <a:xfrm>
            <a:off x="838200" y="3429000"/>
            <a:ext cx="4647901" cy="2585613"/>
          </a:xfrm>
        </p:spPr>
        <p:txBody>
          <a:bodyPr>
            <a:normAutofit/>
          </a:bodyPr>
          <a:lstStyle/>
          <a:p>
            <a:pPr>
              <a:buFont typeface="Wingdings" panose="05000000000000000000" pitchFamily="2" charset="2"/>
              <a:buChar char="q"/>
            </a:pPr>
            <a:r>
              <a:rPr lang="en-US" sz="1800">
                <a:solidFill>
                  <a:schemeClr val="tx2"/>
                </a:solidFill>
              </a:rPr>
              <a:t>This project aims to predict churn behaviors or not churn behaviors to help retain customers</a:t>
            </a:r>
          </a:p>
          <a:p>
            <a:pPr>
              <a:buFont typeface="Wingdings" panose="05000000000000000000" pitchFamily="2" charset="2"/>
              <a:buChar char="q"/>
            </a:pPr>
            <a:endParaRPr lang="en-US" sz="1800">
              <a:solidFill>
                <a:schemeClr val="tx2"/>
              </a:solidFill>
            </a:endParaRPr>
          </a:p>
        </p:txBody>
      </p:sp>
      <p:pic>
        <p:nvPicPr>
          <p:cNvPr id="7" name="Graphic 6" descr="Head with Gears">
            <a:extLst>
              <a:ext uri="{FF2B5EF4-FFF2-40B4-BE49-F238E27FC236}">
                <a16:creationId xmlns:a16="http://schemas.microsoft.com/office/drawing/2014/main" id="{BA4A5741-83CF-C4F7-7D49-A51BD34972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26806" y="1020267"/>
            <a:ext cx="4817466" cy="4817466"/>
          </a:xfrm>
          <a:prstGeom prst="rect">
            <a:avLst/>
          </a:prstGeom>
        </p:spPr>
      </p:pic>
      <p:pic>
        <p:nvPicPr>
          <p:cNvPr id="16" name="Picture 15">
            <a:extLst>
              <a:ext uri="{FF2B5EF4-FFF2-40B4-BE49-F238E27FC236}">
                <a16:creationId xmlns:a16="http://schemas.microsoft.com/office/drawing/2014/main" id="{AFE52FC7-B3EF-46A4-B8CE-292164EC92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Tree>
    <p:extLst>
      <p:ext uri="{BB962C8B-B14F-4D97-AF65-F5344CB8AC3E}">
        <p14:creationId xmlns:p14="http://schemas.microsoft.com/office/powerpoint/2010/main" val="347163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9" name="Rectangle 38">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1" name="Picture 40">
            <a:extLst>
              <a:ext uri="{FF2B5EF4-FFF2-40B4-BE49-F238E27FC236}">
                <a16:creationId xmlns:a16="http://schemas.microsoft.com/office/drawing/2014/main" id="{18CBEC9D-9F9B-4383-B986-DE5B184A9A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40500" t="44401"/>
          <a:stretch/>
        </p:blipFill>
        <p:spPr>
          <a:xfrm>
            <a:off x="-3048" y="-1"/>
            <a:ext cx="1146048" cy="1070909"/>
          </a:xfrm>
          <a:prstGeom prst="rect">
            <a:avLst/>
          </a:prstGeom>
        </p:spPr>
      </p:pic>
      <p:sp>
        <p:nvSpPr>
          <p:cNvPr id="2" name="Title 1">
            <a:extLst>
              <a:ext uri="{FF2B5EF4-FFF2-40B4-BE49-F238E27FC236}">
                <a16:creationId xmlns:a16="http://schemas.microsoft.com/office/drawing/2014/main" id="{7351719B-E953-CCE4-A43D-E198682E8BCC}"/>
              </a:ext>
            </a:extLst>
          </p:cNvPr>
          <p:cNvSpPr>
            <a:spLocks noGrp="1"/>
          </p:cNvSpPr>
          <p:nvPr>
            <p:ph type="title"/>
          </p:nvPr>
        </p:nvSpPr>
        <p:spPr>
          <a:xfrm>
            <a:off x="838200" y="461339"/>
            <a:ext cx="4648200" cy="2831136"/>
          </a:xfrm>
        </p:spPr>
        <p:txBody>
          <a:bodyPr>
            <a:normAutofit/>
          </a:bodyPr>
          <a:lstStyle/>
          <a:p>
            <a:r>
              <a:rPr lang="en-US" b="1">
                <a:solidFill>
                  <a:schemeClr val="tx2"/>
                </a:solidFill>
              </a:rPr>
              <a:t>Feature Analysis</a:t>
            </a:r>
            <a:br>
              <a:rPr lang="en-US" b="1">
                <a:solidFill>
                  <a:schemeClr val="tx2"/>
                </a:solidFill>
              </a:rPr>
            </a:br>
            <a:endParaRPr lang="en-US">
              <a:solidFill>
                <a:schemeClr val="tx2"/>
              </a:solidFill>
            </a:endParaRPr>
          </a:p>
        </p:txBody>
      </p:sp>
      <p:sp>
        <p:nvSpPr>
          <p:cNvPr id="18" name="Content Placeholder 17">
            <a:extLst>
              <a:ext uri="{FF2B5EF4-FFF2-40B4-BE49-F238E27FC236}">
                <a16:creationId xmlns:a16="http://schemas.microsoft.com/office/drawing/2014/main" id="{42F598BE-E4C8-8741-C2E8-988AAFCC5A6E}"/>
              </a:ext>
            </a:extLst>
          </p:cNvPr>
          <p:cNvSpPr>
            <a:spLocks noGrp="1"/>
          </p:cNvSpPr>
          <p:nvPr>
            <p:ph idx="1"/>
          </p:nvPr>
        </p:nvSpPr>
        <p:spPr>
          <a:xfrm>
            <a:off x="838200" y="3429000"/>
            <a:ext cx="4647901" cy="2585613"/>
          </a:xfrm>
        </p:spPr>
        <p:txBody>
          <a:bodyPr>
            <a:normAutofit fontScale="92500"/>
          </a:bodyPr>
          <a:lstStyle/>
          <a:p>
            <a:pPr>
              <a:lnSpc>
                <a:spcPct val="100000"/>
              </a:lnSpc>
              <a:buFont typeface="Wingdings" panose="05000000000000000000" pitchFamily="2" charset="2"/>
              <a:buChar char="q"/>
            </a:pPr>
            <a:r>
              <a:rPr lang="en-US" sz="1700">
                <a:solidFill>
                  <a:schemeClr val="tx2"/>
                </a:solidFill>
              </a:rPr>
              <a:t>Analyzing the deviance table, we can see the drop in deviance when adding each variable one at a time. </a:t>
            </a:r>
          </a:p>
          <a:p>
            <a:pPr>
              <a:lnSpc>
                <a:spcPct val="100000"/>
              </a:lnSpc>
              <a:buFont typeface="Wingdings" panose="05000000000000000000" pitchFamily="2" charset="2"/>
              <a:buChar char="q"/>
            </a:pPr>
            <a:r>
              <a:rPr lang="en-US" sz="1700">
                <a:solidFill>
                  <a:schemeClr val="tx2"/>
                </a:solidFill>
              </a:rPr>
              <a:t>Adding </a:t>
            </a:r>
            <a:r>
              <a:rPr lang="en-US" sz="1700" err="1">
                <a:solidFill>
                  <a:schemeClr val="tx2"/>
                </a:solidFill>
              </a:rPr>
              <a:t>InternetService</a:t>
            </a:r>
            <a:r>
              <a:rPr lang="en-US" sz="1700">
                <a:solidFill>
                  <a:schemeClr val="tx2"/>
                </a:solidFill>
              </a:rPr>
              <a:t>, Contract and </a:t>
            </a:r>
            <a:r>
              <a:rPr lang="en-US" sz="1700" err="1">
                <a:solidFill>
                  <a:schemeClr val="tx2"/>
                </a:solidFill>
              </a:rPr>
              <a:t>tenure_group</a:t>
            </a:r>
            <a:r>
              <a:rPr lang="en-US" sz="1700">
                <a:solidFill>
                  <a:schemeClr val="tx2"/>
                </a:solidFill>
              </a:rPr>
              <a:t> significantly reduces the residual deviance. </a:t>
            </a:r>
          </a:p>
          <a:p>
            <a:pPr>
              <a:lnSpc>
                <a:spcPct val="100000"/>
              </a:lnSpc>
              <a:buFont typeface="Wingdings" panose="05000000000000000000" pitchFamily="2" charset="2"/>
              <a:buChar char="q"/>
            </a:pPr>
            <a:r>
              <a:rPr lang="en-US" sz="1700">
                <a:solidFill>
                  <a:schemeClr val="tx2"/>
                </a:solidFill>
              </a:rPr>
              <a:t>The other variables such as </a:t>
            </a:r>
            <a:r>
              <a:rPr lang="en-US" sz="1700" err="1">
                <a:solidFill>
                  <a:schemeClr val="tx2"/>
                </a:solidFill>
              </a:rPr>
              <a:t>PaymentMethod</a:t>
            </a:r>
            <a:r>
              <a:rPr lang="en-US" sz="1700">
                <a:solidFill>
                  <a:schemeClr val="tx2"/>
                </a:solidFill>
              </a:rPr>
              <a:t> and Dependents seem to improve the model less even though they all have low p-values.</a:t>
            </a:r>
          </a:p>
        </p:txBody>
      </p:sp>
      <p:pic>
        <p:nvPicPr>
          <p:cNvPr id="5" name="Content Placeholder 4" descr="Table&#10;&#10;Description automatically generated">
            <a:extLst>
              <a:ext uri="{FF2B5EF4-FFF2-40B4-BE49-F238E27FC236}">
                <a16:creationId xmlns:a16="http://schemas.microsoft.com/office/drawing/2014/main" id="{7A27CB18-00F2-8097-47F7-3ED56D1F3432}"/>
              </a:ext>
            </a:extLst>
          </p:cNvPr>
          <p:cNvPicPr>
            <a:picLocks noChangeAspect="1"/>
          </p:cNvPicPr>
          <p:nvPr/>
        </p:nvPicPr>
        <p:blipFill>
          <a:blip r:embed="rId4"/>
          <a:stretch>
            <a:fillRect/>
          </a:stretch>
        </p:blipFill>
        <p:spPr>
          <a:xfrm>
            <a:off x="5813591" y="1070909"/>
            <a:ext cx="6160380" cy="4943704"/>
          </a:xfrm>
          <a:prstGeom prst="rect">
            <a:avLst/>
          </a:prstGeom>
        </p:spPr>
      </p:pic>
      <p:pic>
        <p:nvPicPr>
          <p:cNvPr id="43" name="Picture 42">
            <a:extLst>
              <a:ext uri="{FF2B5EF4-FFF2-40B4-BE49-F238E27FC236}">
                <a16:creationId xmlns:a16="http://schemas.microsoft.com/office/drawing/2014/main" id="{AFE52FC7-B3EF-46A4-B8CE-292164EC92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Tree>
    <p:extLst>
      <p:ext uri="{BB962C8B-B14F-4D97-AF65-F5344CB8AC3E}">
        <p14:creationId xmlns:p14="http://schemas.microsoft.com/office/powerpoint/2010/main" val="3886087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4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4" name="Rectangle 44">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5" name="Picture 46">
            <a:extLst>
              <a:ext uri="{FF2B5EF4-FFF2-40B4-BE49-F238E27FC236}">
                <a16:creationId xmlns:a16="http://schemas.microsoft.com/office/drawing/2014/main" id="{3586FD24-CD64-44DF-9C0B-3376D56501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rot="16200000">
            <a:off x="40927" y="-80735"/>
            <a:ext cx="1447800" cy="1535750"/>
          </a:xfrm>
          <a:prstGeom prst="rect">
            <a:avLst/>
          </a:prstGeom>
        </p:spPr>
      </p:pic>
      <p:pic>
        <p:nvPicPr>
          <p:cNvPr id="25" name="Content Placeholder 24">
            <a:extLst>
              <a:ext uri="{FF2B5EF4-FFF2-40B4-BE49-F238E27FC236}">
                <a16:creationId xmlns:a16="http://schemas.microsoft.com/office/drawing/2014/main" id="{F6A7223F-ED66-3B7D-477D-90480E2504CC}"/>
              </a:ext>
            </a:extLst>
          </p:cNvPr>
          <p:cNvPicPr>
            <a:picLocks noGrp="1" noChangeAspect="1"/>
          </p:cNvPicPr>
          <p:nvPr>
            <p:ph idx="1"/>
          </p:nvPr>
        </p:nvPicPr>
        <p:blipFill>
          <a:blip r:embed="rId4"/>
          <a:stretch>
            <a:fillRect/>
          </a:stretch>
        </p:blipFill>
        <p:spPr>
          <a:xfrm>
            <a:off x="6636037" y="437774"/>
            <a:ext cx="4702763" cy="4245198"/>
          </a:xfrm>
        </p:spPr>
      </p:pic>
      <p:pic>
        <p:nvPicPr>
          <p:cNvPr id="11" name="Picture 10">
            <a:extLst>
              <a:ext uri="{FF2B5EF4-FFF2-40B4-BE49-F238E27FC236}">
                <a16:creationId xmlns:a16="http://schemas.microsoft.com/office/drawing/2014/main" id="{F814C5AA-574C-EFA3-BEC0-A17C4862BDC1}"/>
              </a:ext>
            </a:extLst>
          </p:cNvPr>
          <p:cNvPicPr>
            <a:picLocks noChangeAspect="1"/>
          </p:cNvPicPr>
          <p:nvPr/>
        </p:nvPicPr>
        <p:blipFill>
          <a:blip r:embed="rId5"/>
          <a:stretch>
            <a:fillRect/>
          </a:stretch>
        </p:blipFill>
        <p:spPr>
          <a:xfrm>
            <a:off x="1627919" y="437774"/>
            <a:ext cx="4157966" cy="3918881"/>
          </a:xfrm>
          <a:prstGeom prst="rect">
            <a:avLst/>
          </a:prstGeom>
        </p:spPr>
      </p:pic>
      <p:pic>
        <p:nvPicPr>
          <p:cNvPr id="15" name="Content Placeholder 14">
            <a:extLst>
              <a:ext uri="{FF2B5EF4-FFF2-40B4-BE49-F238E27FC236}">
                <a16:creationId xmlns:a16="http://schemas.microsoft.com/office/drawing/2014/main" id="{3D06CFD4-B179-DB85-1003-AA8D5935C7B5}"/>
              </a:ext>
            </a:extLst>
          </p:cNvPr>
          <p:cNvPicPr>
            <a:picLocks noChangeAspect="1"/>
          </p:cNvPicPr>
          <p:nvPr/>
        </p:nvPicPr>
        <p:blipFill>
          <a:blip r:embed="rId6"/>
          <a:stretch>
            <a:fillRect/>
          </a:stretch>
        </p:blipFill>
        <p:spPr>
          <a:xfrm>
            <a:off x="7358719" y="5253321"/>
            <a:ext cx="4599327" cy="1575269"/>
          </a:xfrm>
          <a:prstGeom prst="rect">
            <a:avLst/>
          </a:prstGeom>
        </p:spPr>
      </p:pic>
      <p:pic>
        <p:nvPicPr>
          <p:cNvPr id="7" name="Picture 6">
            <a:extLst>
              <a:ext uri="{FF2B5EF4-FFF2-40B4-BE49-F238E27FC236}">
                <a16:creationId xmlns:a16="http://schemas.microsoft.com/office/drawing/2014/main" id="{A9A6B610-B5BE-CD8F-D28E-E2502E75DB8C}"/>
              </a:ext>
            </a:extLst>
          </p:cNvPr>
          <p:cNvPicPr>
            <a:picLocks noChangeAspect="1"/>
          </p:cNvPicPr>
          <p:nvPr/>
        </p:nvPicPr>
        <p:blipFill>
          <a:blip r:embed="rId7"/>
          <a:stretch>
            <a:fillRect/>
          </a:stretch>
        </p:blipFill>
        <p:spPr>
          <a:xfrm>
            <a:off x="0" y="4475218"/>
            <a:ext cx="4165067" cy="1218280"/>
          </a:xfrm>
          <a:prstGeom prst="rect">
            <a:avLst/>
          </a:prstGeom>
        </p:spPr>
      </p:pic>
      <p:pic>
        <p:nvPicPr>
          <p:cNvPr id="56" name="Picture 48">
            <a:extLst>
              <a:ext uri="{FF2B5EF4-FFF2-40B4-BE49-F238E27FC236}">
                <a16:creationId xmlns:a16="http://schemas.microsoft.com/office/drawing/2014/main" id="{584389EB-FF7A-406A-AAE8-44AC4D7638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1">
                <a:shade val="45000"/>
                <a:satMod val="135000"/>
              </a:schemeClr>
              <a:prstClr val="white"/>
            </a:duotone>
            <a:extLst>
              <a:ext uri="{28A0092B-C50C-407E-A947-70E740481C1C}">
                <a14:useLocalDpi xmlns:a14="http://schemas.microsoft.com/office/drawing/2010/main" val="0"/>
              </a:ext>
            </a:extLst>
          </a:blip>
          <a:srcRect r="73024"/>
          <a:stretch/>
        </p:blipFill>
        <p:spPr>
          <a:xfrm>
            <a:off x="11506200" y="1400443"/>
            <a:ext cx="685800" cy="2548349"/>
          </a:xfrm>
          <a:prstGeom prst="rect">
            <a:avLst/>
          </a:prstGeom>
        </p:spPr>
      </p:pic>
      <p:pic>
        <p:nvPicPr>
          <p:cNvPr id="5" name="Content Placeholder 4">
            <a:extLst>
              <a:ext uri="{FF2B5EF4-FFF2-40B4-BE49-F238E27FC236}">
                <a16:creationId xmlns:a16="http://schemas.microsoft.com/office/drawing/2014/main" id="{66D8E383-F2EE-E660-5DB2-1E9E30E92797}"/>
              </a:ext>
            </a:extLst>
          </p:cNvPr>
          <p:cNvPicPr>
            <a:picLocks noChangeAspect="1"/>
          </p:cNvPicPr>
          <p:nvPr/>
        </p:nvPicPr>
        <p:blipFill>
          <a:blip r:embed="rId9"/>
          <a:stretch>
            <a:fillRect/>
          </a:stretch>
        </p:blipFill>
        <p:spPr>
          <a:xfrm>
            <a:off x="2618014" y="5259461"/>
            <a:ext cx="4737658" cy="1575270"/>
          </a:xfrm>
          <a:prstGeom prst="rect">
            <a:avLst/>
          </a:prstGeom>
        </p:spPr>
      </p:pic>
    </p:spTree>
    <p:extLst>
      <p:ext uri="{BB962C8B-B14F-4D97-AF65-F5344CB8AC3E}">
        <p14:creationId xmlns:p14="http://schemas.microsoft.com/office/powerpoint/2010/main" val="3270607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21" name="Picture 20">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3" name="Rectangle 22">
            <a:extLst>
              <a:ext uri="{FF2B5EF4-FFF2-40B4-BE49-F238E27FC236}">
                <a16:creationId xmlns:a16="http://schemas.microsoft.com/office/drawing/2014/main" id="{2D924463-4DB7-437D-85B1-7EE5042DE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5" name="Rectangle 24">
            <a:extLst>
              <a:ext uri="{FF2B5EF4-FFF2-40B4-BE49-F238E27FC236}">
                <a16:creationId xmlns:a16="http://schemas.microsoft.com/office/drawing/2014/main" id="{9F108545-2EA9-4B3E-915B-295949608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7" name="Rectangle 26">
            <a:extLst>
              <a:ext uri="{FF2B5EF4-FFF2-40B4-BE49-F238E27FC236}">
                <a16:creationId xmlns:a16="http://schemas.microsoft.com/office/drawing/2014/main" id="{A232D1C9-8AD3-453F-948D-966B7A11B7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91999"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4ACD4D7-3FA3-4106-AFB4-55B58A02E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6C185C-EF73-47E6-3BC1-1CF4C575A8A3}"/>
              </a:ext>
            </a:extLst>
          </p:cNvPr>
          <p:cNvSpPr>
            <a:spLocks noGrp="1"/>
          </p:cNvSpPr>
          <p:nvPr>
            <p:ph type="title"/>
          </p:nvPr>
        </p:nvSpPr>
        <p:spPr>
          <a:xfrm>
            <a:off x="1600201" y="1219200"/>
            <a:ext cx="9067799" cy="2681128"/>
          </a:xfrm>
        </p:spPr>
        <p:txBody>
          <a:bodyPr vert="horz" lIns="91440" tIns="45720" rIns="91440" bIns="45720" rtlCol="0" anchor="b">
            <a:normAutofit/>
          </a:bodyPr>
          <a:lstStyle/>
          <a:p>
            <a:pPr algn="ctr"/>
            <a:r>
              <a:rPr lang="en-US" sz="5200">
                <a:solidFill>
                  <a:schemeClr val="tx2"/>
                </a:solidFill>
              </a:rPr>
              <a:t>Decision Tree</a:t>
            </a:r>
          </a:p>
        </p:txBody>
      </p:sp>
    </p:spTree>
    <p:extLst>
      <p:ext uri="{BB962C8B-B14F-4D97-AF65-F5344CB8AC3E}">
        <p14:creationId xmlns:p14="http://schemas.microsoft.com/office/powerpoint/2010/main" val="1004383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76" name="Picture 75">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78" name="Rectangle 77">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80" name="Rectangle 79">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Content Placeholder 4" descr="Diagram, text&#10;&#10;Description automatically generated">
            <a:extLst>
              <a:ext uri="{FF2B5EF4-FFF2-40B4-BE49-F238E27FC236}">
                <a16:creationId xmlns:a16="http://schemas.microsoft.com/office/drawing/2014/main" id="{13610BB5-1EFD-538C-4735-1C3F007C9D50}"/>
              </a:ext>
            </a:extLst>
          </p:cNvPr>
          <p:cNvPicPr>
            <a:picLocks noGrp="1" noChangeAspect="1"/>
          </p:cNvPicPr>
          <p:nvPr>
            <p:ph idx="1"/>
          </p:nvPr>
        </p:nvPicPr>
        <p:blipFill rotWithShape="1">
          <a:blip r:embed="rId3">
            <a:alphaModFix/>
          </a:blip>
          <a:srcRect t="10829" r="-1" b="8843"/>
          <a:stretch/>
        </p:blipFill>
        <p:spPr>
          <a:xfrm>
            <a:off x="-2988" y="10"/>
            <a:ext cx="12188952" cy="6856614"/>
          </a:xfrm>
          <a:prstGeom prst="rect">
            <a:avLst/>
          </a:prstGeom>
        </p:spPr>
      </p:pic>
    </p:spTree>
    <p:extLst>
      <p:ext uri="{BB962C8B-B14F-4D97-AF65-F5344CB8AC3E}">
        <p14:creationId xmlns:p14="http://schemas.microsoft.com/office/powerpoint/2010/main" val="4175312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9CCC8E10-07C6-317E-8095-25115446132E}"/>
              </a:ext>
            </a:extLst>
          </p:cNvPr>
          <p:cNvSpPr>
            <a:spLocks noGrp="1"/>
          </p:cNvSpPr>
          <p:nvPr>
            <p:ph idx="1"/>
          </p:nvPr>
        </p:nvSpPr>
        <p:spPr>
          <a:xfrm>
            <a:off x="1767841" y="1219200"/>
            <a:ext cx="8856798" cy="4670367"/>
          </a:xfrm>
        </p:spPr>
        <p:txBody>
          <a:bodyPr anchor="ctr">
            <a:normAutofit/>
          </a:bodyPr>
          <a:lstStyle/>
          <a:p>
            <a:pPr marL="0" indent="0">
              <a:buNone/>
            </a:pPr>
            <a:r>
              <a:rPr lang="en-US" sz="1800" b="1">
                <a:solidFill>
                  <a:schemeClr val="tx2"/>
                </a:solidFill>
              </a:rPr>
              <a:t>Grouping: </a:t>
            </a:r>
          </a:p>
          <a:p>
            <a:pPr marL="0" indent="0">
              <a:buNone/>
            </a:pPr>
            <a:r>
              <a:rPr lang="en-US" sz="1800">
                <a:solidFill>
                  <a:schemeClr val="tx2"/>
                </a:solidFill>
              </a:rPr>
              <a:t>For illustration purposes, we are going to use only three variables, they are “Contract”, “</a:t>
            </a:r>
            <a:r>
              <a:rPr lang="en-US" sz="1800" err="1">
                <a:solidFill>
                  <a:schemeClr val="tx2"/>
                </a:solidFill>
              </a:rPr>
              <a:t>tenure_group</a:t>
            </a:r>
            <a:r>
              <a:rPr lang="en-US" sz="1800">
                <a:solidFill>
                  <a:schemeClr val="tx2"/>
                </a:solidFill>
              </a:rPr>
              <a:t>” and “</a:t>
            </a:r>
            <a:r>
              <a:rPr lang="en-US" sz="1800" err="1">
                <a:solidFill>
                  <a:schemeClr val="tx2"/>
                </a:solidFill>
              </a:rPr>
              <a:t>PaperlessBilling</a:t>
            </a:r>
            <a:r>
              <a:rPr lang="en-US" sz="1800">
                <a:solidFill>
                  <a:schemeClr val="tx2"/>
                </a:solidFill>
              </a:rPr>
              <a:t>”. </a:t>
            </a:r>
          </a:p>
          <a:p>
            <a:pPr marL="0" indent="0">
              <a:buNone/>
            </a:pPr>
            <a:r>
              <a:rPr lang="en-US" sz="1800" b="1">
                <a:solidFill>
                  <a:schemeClr val="tx2"/>
                </a:solidFill>
              </a:rPr>
              <a:t>Conclusion:</a:t>
            </a:r>
          </a:p>
          <a:p>
            <a:pPr marL="342900" indent="-342900">
              <a:buFont typeface="+mj-lt"/>
              <a:buAutoNum type="arabicPeriod"/>
            </a:pPr>
            <a:r>
              <a:rPr lang="en-US" sz="1600">
                <a:solidFill>
                  <a:schemeClr val="tx2"/>
                </a:solidFill>
              </a:rPr>
              <a:t>Out of the three variables we use, Contract is the most important variable to predict customer churn or not churn. </a:t>
            </a:r>
          </a:p>
          <a:p>
            <a:pPr marL="342900" indent="-342900">
              <a:buFont typeface="+mj-lt"/>
              <a:buAutoNum type="arabicPeriod"/>
            </a:pPr>
            <a:r>
              <a:rPr lang="en-US" sz="1600">
                <a:solidFill>
                  <a:schemeClr val="tx2"/>
                </a:solidFill>
              </a:rPr>
              <a:t>If a customer is in a one-year or two-year contract, no matter whether he (she) has </a:t>
            </a:r>
            <a:r>
              <a:rPr lang="en-US" sz="1600" err="1">
                <a:solidFill>
                  <a:schemeClr val="tx2"/>
                </a:solidFill>
              </a:rPr>
              <a:t>PapelessBilling</a:t>
            </a:r>
            <a:r>
              <a:rPr lang="en-US" sz="1600">
                <a:solidFill>
                  <a:schemeClr val="tx2"/>
                </a:solidFill>
              </a:rPr>
              <a:t> or not, he (she) is less likely to churn.</a:t>
            </a:r>
          </a:p>
          <a:p>
            <a:pPr marL="342900" indent="-342900">
              <a:buFont typeface="+mj-lt"/>
              <a:buAutoNum type="arabicPeriod"/>
            </a:pPr>
            <a:r>
              <a:rPr lang="en-US" sz="1600">
                <a:solidFill>
                  <a:schemeClr val="tx1"/>
                </a:solidFill>
              </a:rPr>
              <a:t>On the other hand, if a customer is in a month-to-month contract, in the tenure group of 0–12 months, and using </a:t>
            </a:r>
            <a:r>
              <a:rPr lang="en-US" sz="1600" err="1">
                <a:solidFill>
                  <a:schemeClr val="tx1"/>
                </a:solidFill>
              </a:rPr>
              <a:t>PaperlessBilling</a:t>
            </a:r>
            <a:r>
              <a:rPr lang="en-US" sz="1600">
                <a:solidFill>
                  <a:schemeClr val="tx1"/>
                </a:solidFill>
              </a:rPr>
              <a:t>, then this customer is more likely to churn.</a:t>
            </a:r>
          </a:p>
        </p:txBody>
      </p:sp>
    </p:spTree>
    <p:extLst>
      <p:ext uri="{BB962C8B-B14F-4D97-AF65-F5344CB8AC3E}">
        <p14:creationId xmlns:p14="http://schemas.microsoft.com/office/powerpoint/2010/main" val="2225427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5" name="Rectangle 44">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7" name="Picture 46">
            <a:extLst>
              <a:ext uri="{FF2B5EF4-FFF2-40B4-BE49-F238E27FC236}">
                <a16:creationId xmlns:a16="http://schemas.microsoft.com/office/drawing/2014/main" id="{18CBEC9D-9F9B-4383-B986-DE5B184A9A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40500" t="44401"/>
          <a:stretch/>
        </p:blipFill>
        <p:spPr>
          <a:xfrm>
            <a:off x="-3048" y="-1"/>
            <a:ext cx="1146048" cy="1070909"/>
          </a:xfrm>
          <a:prstGeom prst="rect">
            <a:avLst/>
          </a:prstGeom>
        </p:spPr>
      </p:pic>
      <p:pic>
        <p:nvPicPr>
          <p:cNvPr id="5" name="Content Placeholder 4" descr="Graphical user interface, text, application, email&#10;&#10;Description automatically generated">
            <a:extLst>
              <a:ext uri="{FF2B5EF4-FFF2-40B4-BE49-F238E27FC236}">
                <a16:creationId xmlns:a16="http://schemas.microsoft.com/office/drawing/2014/main" id="{3EF48698-86BB-2198-7827-6A1340652C83}"/>
              </a:ext>
            </a:extLst>
          </p:cNvPr>
          <p:cNvPicPr>
            <a:picLocks noChangeAspect="1"/>
          </p:cNvPicPr>
          <p:nvPr/>
        </p:nvPicPr>
        <p:blipFill>
          <a:blip r:embed="rId3"/>
          <a:stretch>
            <a:fillRect/>
          </a:stretch>
        </p:blipFill>
        <p:spPr>
          <a:xfrm>
            <a:off x="5486101" y="867508"/>
            <a:ext cx="5958171" cy="2383269"/>
          </a:xfrm>
          <a:prstGeom prst="rect">
            <a:avLst/>
          </a:prstGeom>
        </p:spPr>
      </p:pic>
      <p:sp>
        <p:nvSpPr>
          <p:cNvPr id="18" name="Content Placeholder 17">
            <a:extLst>
              <a:ext uri="{FF2B5EF4-FFF2-40B4-BE49-F238E27FC236}">
                <a16:creationId xmlns:a16="http://schemas.microsoft.com/office/drawing/2014/main" id="{2E23B13F-48E0-0603-F9D4-580C7EA31B41}"/>
              </a:ext>
            </a:extLst>
          </p:cNvPr>
          <p:cNvSpPr>
            <a:spLocks noGrp="1"/>
          </p:cNvSpPr>
          <p:nvPr>
            <p:ph idx="1"/>
          </p:nvPr>
        </p:nvSpPr>
        <p:spPr>
          <a:xfrm>
            <a:off x="838200" y="3429000"/>
            <a:ext cx="4647901" cy="2585613"/>
          </a:xfrm>
        </p:spPr>
        <p:txBody>
          <a:bodyPr>
            <a:normAutofit/>
          </a:bodyPr>
          <a:lstStyle/>
          <a:p>
            <a:pPr>
              <a:buFont typeface="Wingdings" panose="05000000000000000000" pitchFamily="2" charset="2"/>
              <a:buChar char="q"/>
            </a:pPr>
            <a:r>
              <a:rPr lang="en-US" sz="1800">
                <a:solidFill>
                  <a:schemeClr val="tx2"/>
                </a:solidFill>
              </a:rPr>
              <a:t>The accuracy of the Decision Tree has hardly improved. Let’s see if we can do better using Random Forest. </a:t>
            </a:r>
          </a:p>
        </p:txBody>
      </p:sp>
      <p:pic>
        <p:nvPicPr>
          <p:cNvPr id="7" name="Picture 6" descr="Graphical user interface, text, application&#10;&#10;Description automatically generated">
            <a:extLst>
              <a:ext uri="{FF2B5EF4-FFF2-40B4-BE49-F238E27FC236}">
                <a16:creationId xmlns:a16="http://schemas.microsoft.com/office/drawing/2014/main" id="{5BAD5B40-EC3F-A4DB-0E91-4CCB5067ACE1}"/>
              </a:ext>
            </a:extLst>
          </p:cNvPr>
          <p:cNvPicPr>
            <a:picLocks noChangeAspect="1"/>
          </p:cNvPicPr>
          <p:nvPr/>
        </p:nvPicPr>
        <p:blipFill>
          <a:blip r:embed="rId4"/>
          <a:stretch>
            <a:fillRect/>
          </a:stretch>
        </p:blipFill>
        <p:spPr>
          <a:xfrm>
            <a:off x="5486101" y="3985505"/>
            <a:ext cx="5958171" cy="1787450"/>
          </a:xfrm>
          <a:prstGeom prst="rect">
            <a:avLst/>
          </a:prstGeom>
        </p:spPr>
      </p:pic>
      <p:pic>
        <p:nvPicPr>
          <p:cNvPr id="49" name="Picture 48">
            <a:extLst>
              <a:ext uri="{FF2B5EF4-FFF2-40B4-BE49-F238E27FC236}">
                <a16:creationId xmlns:a16="http://schemas.microsoft.com/office/drawing/2014/main" id="{AFE52FC7-B3EF-46A4-B8CE-292164EC92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Tree>
    <p:extLst>
      <p:ext uri="{BB962C8B-B14F-4D97-AF65-F5344CB8AC3E}">
        <p14:creationId xmlns:p14="http://schemas.microsoft.com/office/powerpoint/2010/main" val="880899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9" name="Rectangle 28">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34F8020C-60BB-4357-8207-13221A99A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3" name="Rectangle 32">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5" name="Rectangle 34">
            <a:extLst>
              <a:ext uri="{FF2B5EF4-FFF2-40B4-BE49-F238E27FC236}">
                <a16:creationId xmlns:a16="http://schemas.microsoft.com/office/drawing/2014/main" id="{3A02D46F-C48E-4461-A19B-D244194F5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0"/>
            <a:ext cx="12191999"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AA6453C-5851-46D8-A790-031DA34DB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0D0C28-1A6B-5A57-F960-713C3675F21A}"/>
              </a:ext>
            </a:extLst>
          </p:cNvPr>
          <p:cNvSpPr>
            <a:spLocks noGrp="1"/>
          </p:cNvSpPr>
          <p:nvPr>
            <p:ph type="title"/>
          </p:nvPr>
        </p:nvSpPr>
        <p:spPr>
          <a:xfrm>
            <a:off x="5638800" y="1066800"/>
            <a:ext cx="5367527" cy="2833528"/>
          </a:xfrm>
        </p:spPr>
        <p:txBody>
          <a:bodyPr vert="horz" lIns="91440" tIns="45720" rIns="91440" bIns="45720" rtlCol="0" anchor="b">
            <a:normAutofit/>
          </a:bodyPr>
          <a:lstStyle/>
          <a:p>
            <a:r>
              <a:rPr lang="en-US">
                <a:solidFill>
                  <a:schemeClr val="tx2"/>
                </a:solidFill>
              </a:rPr>
              <a:t>Random Forest</a:t>
            </a:r>
          </a:p>
        </p:txBody>
      </p:sp>
      <p:pic>
        <p:nvPicPr>
          <p:cNvPr id="22" name="Graphic 21" descr="Deciduous tree">
            <a:extLst>
              <a:ext uri="{FF2B5EF4-FFF2-40B4-BE49-F238E27FC236}">
                <a16:creationId xmlns:a16="http://schemas.microsoft.com/office/drawing/2014/main" id="{C56EC2F8-B923-46DF-E48B-A7BC414FD0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6800" y="1360539"/>
            <a:ext cx="4209625" cy="4209625"/>
          </a:xfrm>
          <a:prstGeom prst="rect">
            <a:avLst/>
          </a:prstGeom>
        </p:spPr>
      </p:pic>
    </p:spTree>
    <p:extLst>
      <p:ext uri="{BB962C8B-B14F-4D97-AF65-F5344CB8AC3E}">
        <p14:creationId xmlns:p14="http://schemas.microsoft.com/office/powerpoint/2010/main" val="2828311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B98C16B0-FAC2-A2B7-A830-5CC8874799E0}"/>
              </a:ext>
            </a:extLst>
          </p:cNvPr>
          <p:cNvSpPr>
            <a:spLocks noGrp="1"/>
          </p:cNvSpPr>
          <p:nvPr>
            <p:ph type="title"/>
          </p:nvPr>
        </p:nvSpPr>
        <p:spPr>
          <a:xfrm>
            <a:off x="838201" y="559813"/>
            <a:ext cx="10348146" cy="1675009"/>
          </a:xfrm>
        </p:spPr>
        <p:txBody>
          <a:bodyPr anchor="t">
            <a:normAutofit/>
          </a:bodyPr>
          <a:lstStyle/>
          <a:p>
            <a:r>
              <a:rPr lang="en-US">
                <a:solidFill>
                  <a:schemeClr val="tx1"/>
                </a:solidFill>
              </a:rPr>
              <a:t>Random Forest Initial Model </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pic>
        <p:nvPicPr>
          <p:cNvPr id="5" name="Content Placeholder 4">
            <a:extLst>
              <a:ext uri="{FF2B5EF4-FFF2-40B4-BE49-F238E27FC236}">
                <a16:creationId xmlns:a16="http://schemas.microsoft.com/office/drawing/2014/main" id="{0ECD01AF-5F68-A0DA-9F01-B08056DFE531}"/>
              </a:ext>
            </a:extLst>
          </p:cNvPr>
          <p:cNvPicPr>
            <a:picLocks noGrp="1" noChangeAspect="1"/>
          </p:cNvPicPr>
          <p:nvPr>
            <p:ph idx="1"/>
          </p:nvPr>
        </p:nvPicPr>
        <p:blipFill>
          <a:blip r:embed="rId5"/>
          <a:stretch>
            <a:fillRect/>
          </a:stretch>
        </p:blipFill>
        <p:spPr>
          <a:xfrm>
            <a:off x="1503680" y="1864033"/>
            <a:ext cx="8456471" cy="3454400"/>
          </a:xfrm>
        </p:spPr>
      </p:pic>
      <p:sp>
        <p:nvSpPr>
          <p:cNvPr id="11" name="TextBox 10">
            <a:extLst>
              <a:ext uri="{FF2B5EF4-FFF2-40B4-BE49-F238E27FC236}">
                <a16:creationId xmlns:a16="http://schemas.microsoft.com/office/drawing/2014/main" id="{31EFDCE5-2813-0956-94E9-834D4E64348B}"/>
              </a:ext>
            </a:extLst>
          </p:cNvPr>
          <p:cNvSpPr txBox="1"/>
          <p:nvPr/>
        </p:nvSpPr>
        <p:spPr>
          <a:xfrm>
            <a:off x="1503680" y="5843955"/>
            <a:ext cx="8290560" cy="646331"/>
          </a:xfrm>
          <a:prstGeom prst="rect">
            <a:avLst/>
          </a:prstGeom>
          <a:noFill/>
        </p:spPr>
        <p:txBody>
          <a:bodyPr wrap="square">
            <a:spAutoFit/>
          </a:bodyPr>
          <a:lstStyle/>
          <a:p>
            <a:pPr marL="285750" indent="-285750">
              <a:buFont typeface="Wingdings" panose="05000000000000000000" pitchFamily="2" charset="2"/>
              <a:buChar char="q"/>
            </a:pPr>
            <a:r>
              <a:rPr lang="en-US"/>
              <a:t>The error rate is relatively low when predicting “No”, and </a:t>
            </a:r>
          </a:p>
          <a:p>
            <a:pPr marL="285750" indent="-285750">
              <a:buFont typeface="Wingdings" panose="05000000000000000000" pitchFamily="2" charset="2"/>
              <a:buChar char="q"/>
            </a:pPr>
            <a:r>
              <a:rPr lang="en-US"/>
              <a:t>The error rate is much higher when predicting “Yes”.</a:t>
            </a:r>
          </a:p>
        </p:txBody>
      </p:sp>
    </p:spTree>
    <p:extLst>
      <p:ext uri="{BB962C8B-B14F-4D97-AF65-F5344CB8AC3E}">
        <p14:creationId xmlns:p14="http://schemas.microsoft.com/office/powerpoint/2010/main" val="451274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717852FE-6EBE-CD71-7A56-C810C1B6DA47}"/>
              </a:ext>
            </a:extLst>
          </p:cNvPr>
          <p:cNvSpPr>
            <a:spLocks noGrp="1"/>
          </p:cNvSpPr>
          <p:nvPr>
            <p:ph type="title"/>
          </p:nvPr>
        </p:nvSpPr>
        <p:spPr>
          <a:xfrm>
            <a:off x="838201" y="559813"/>
            <a:ext cx="10348146" cy="1675009"/>
          </a:xfrm>
        </p:spPr>
        <p:txBody>
          <a:bodyPr anchor="t">
            <a:normAutofit/>
          </a:bodyPr>
          <a:lstStyle/>
          <a:p>
            <a:r>
              <a:rPr lang="en-US">
                <a:solidFill>
                  <a:schemeClr val="tx1"/>
                </a:solidFill>
              </a:rPr>
              <a:t>Random Forest Prediction and Confusion Matrix</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pic>
        <p:nvPicPr>
          <p:cNvPr id="5" name="Content Placeholder 4">
            <a:extLst>
              <a:ext uri="{FF2B5EF4-FFF2-40B4-BE49-F238E27FC236}">
                <a16:creationId xmlns:a16="http://schemas.microsoft.com/office/drawing/2014/main" id="{E7F74E6A-00AF-D775-A453-754D7408DBEC}"/>
              </a:ext>
            </a:extLst>
          </p:cNvPr>
          <p:cNvPicPr>
            <a:picLocks noGrp="1" noChangeAspect="1"/>
          </p:cNvPicPr>
          <p:nvPr>
            <p:ph idx="1"/>
          </p:nvPr>
        </p:nvPicPr>
        <p:blipFill>
          <a:blip r:embed="rId4"/>
          <a:stretch>
            <a:fillRect/>
          </a:stretch>
        </p:blipFill>
        <p:spPr>
          <a:xfrm>
            <a:off x="2377441" y="2184392"/>
            <a:ext cx="6239168" cy="4508124"/>
          </a:xfrm>
        </p:spPr>
      </p:pic>
    </p:spTree>
    <p:extLst>
      <p:ext uri="{BB962C8B-B14F-4D97-AF65-F5344CB8AC3E}">
        <p14:creationId xmlns:p14="http://schemas.microsoft.com/office/powerpoint/2010/main" val="3802731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0" name="Rectangle 42">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1" name="Picture 44">
            <a:extLst>
              <a:ext uri="{FF2B5EF4-FFF2-40B4-BE49-F238E27FC236}">
                <a16:creationId xmlns:a16="http://schemas.microsoft.com/office/drawing/2014/main" id="{29DA4B2B-B54E-43B4-A1A4-EB704F7F3D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53001" t="54841" r="-1"/>
          <a:stretch/>
        </p:blipFill>
        <p:spPr>
          <a:xfrm>
            <a:off x="0" y="0"/>
            <a:ext cx="872377" cy="838200"/>
          </a:xfrm>
          <a:prstGeom prst="rect">
            <a:avLst/>
          </a:prstGeom>
        </p:spPr>
      </p:pic>
      <p:sp>
        <p:nvSpPr>
          <p:cNvPr id="2" name="Title 1">
            <a:extLst>
              <a:ext uri="{FF2B5EF4-FFF2-40B4-BE49-F238E27FC236}">
                <a16:creationId xmlns:a16="http://schemas.microsoft.com/office/drawing/2014/main" id="{02D4E14B-B548-71BC-DC89-B11559E929ED}"/>
              </a:ext>
            </a:extLst>
          </p:cNvPr>
          <p:cNvSpPr>
            <a:spLocks noGrp="1"/>
          </p:cNvSpPr>
          <p:nvPr>
            <p:ph type="title"/>
          </p:nvPr>
        </p:nvSpPr>
        <p:spPr>
          <a:xfrm>
            <a:off x="1013168" y="86410"/>
            <a:ext cx="8442053" cy="1573786"/>
          </a:xfrm>
        </p:spPr>
        <p:txBody>
          <a:bodyPr vert="horz" lIns="91440" tIns="45720" rIns="91440" bIns="45720" rtlCol="0" anchor="ctr">
            <a:normAutofit/>
          </a:bodyPr>
          <a:lstStyle/>
          <a:p>
            <a:r>
              <a:rPr lang="en-US">
                <a:solidFill>
                  <a:schemeClr val="tx2"/>
                </a:solidFill>
              </a:rPr>
              <a:t>Random Forest Error Rate</a:t>
            </a:r>
          </a:p>
        </p:txBody>
      </p:sp>
      <p:sp>
        <p:nvSpPr>
          <p:cNvPr id="7" name="TextBox 6">
            <a:extLst>
              <a:ext uri="{FF2B5EF4-FFF2-40B4-BE49-F238E27FC236}">
                <a16:creationId xmlns:a16="http://schemas.microsoft.com/office/drawing/2014/main" id="{2FD58AAE-E93A-56DF-EFA7-D46DE6556477}"/>
              </a:ext>
            </a:extLst>
          </p:cNvPr>
          <p:cNvSpPr txBox="1"/>
          <p:nvPr/>
        </p:nvSpPr>
        <p:spPr>
          <a:xfrm>
            <a:off x="6565255" y="3531305"/>
            <a:ext cx="5213655" cy="1573786"/>
          </a:xfrm>
          <a:prstGeom prst="rect">
            <a:avLst/>
          </a:prstGeom>
        </p:spPr>
        <p:txBody>
          <a:bodyPr vert="horz" lIns="91440" tIns="45720" rIns="91440" bIns="45720" rtlCol="0">
            <a:normAutofit lnSpcReduction="10000"/>
          </a:bodyPr>
          <a:lstStyle/>
          <a:p>
            <a:pPr marL="57150" indent="-285750">
              <a:spcAft>
                <a:spcPts val="600"/>
              </a:spcAft>
              <a:buClr>
                <a:schemeClr val="accent1"/>
              </a:buClr>
              <a:buFont typeface="Wingdings" panose="05000000000000000000" pitchFamily="2" charset="2"/>
              <a:buChar char="q"/>
            </a:pPr>
            <a:r>
              <a:rPr lang="en-US" sz="1500">
                <a:solidFill>
                  <a:schemeClr val="tx2"/>
                </a:solidFill>
              </a:rPr>
              <a:t>We use this plot to help us determine the number of trees. </a:t>
            </a:r>
          </a:p>
          <a:p>
            <a:pPr marL="57150" indent="-285750">
              <a:spcAft>
                <a:spcPts val="600"/>
              </a:spcAft>
              <a:buClr>
                <a:schemeClr val="accent1"/>
              </a:buClr>
              <a:buFont typeface="Wingdings" panose="05000000000000000000" pitchFamily="2" charset="2"/>
              <a:buChar char="q"/>
            </a:pPr>
            <a:r>
              <a:rPr lang="en-US" sz="1500">
                <a:solidFill>
                  <a:schemeClr val="tx2"/>
                </a:solidFill>
              </a:rPr>
              <a:t>As the number of trees increases, the OOB error rate decreases and then becomes almost constant. </a:t>
            </a:r>
          </a:p>
          <a:p>
            <a:pPr marL="57150" indent="-285750">
              <a:spcAft>
                <a:spcPts val="600"/>
              </a:spcAft>
              <a:buClr>
                <a:schemeClr val="accent1"/>
              </a:buClr>
              <a:buFont typeface="Wingdings" panose="05000000000000000000" pitchFamily="2" charset="2"/>
              <a:buChar char="q"/>
            </a:pPr>
            <a:r>
              <a:rPr lang="en-US" sz="1500">
                <a:solidFill>
                  <a:schemeClr val="tx2"/>
                </a:solidFill>
              </a:rPr>
              <a:t>We are not able to decrease the OOB error rate after about 100 to 200 trees.</a:t>
            </a:r>
          </a:p>
        </p:txBody>
      </p:sp>
      <p:pic>
        <p:nvPicPr>
          <p:cNvPr id="5" name="Content Placeholder 4">
            <a:extLst>
              <a:ext uri="{FF2B5EF4-FFF2-40B4-BE49-F238E27FC236}">
                <a16:creationId xmlns:a16="http://schemas.microsoft.com/office/drawing/2014/main" id="{269FE9B5-B2C9-AF4D-ED16-5A4DE9B5A36C}"/>
              </a:ext>
            </a:extLst>
          </p:cNvPr>
          <p:cNvPicPr>
            <a:picLocks noGrp="1" noChangeAspect="1"/>
          </p:cNvPicPr>
          <p:nvPr>
            <p:ph idx="1"/>
          </p:nvPr>
        </p:nvPicPr>
        <p:blipFill rotWithShape="1">
          <a:blip r:embed="rId4"/>
          <a:srcRect l="903" r="5978" b="3"/>
          <a:stretch/>
        </p:blipFill>
        <p:spPr>
          <a:xfrm>
            <a:off x="143839" y="1746605"/>
            <a:ext cx="6462512" cy="4840545"/>
          </a:xfrm>
          <a:prstGeom prst="rect">
            <a:avLst/>
          </a:prstGeom>
        </p:spPr>
      </p:pic>
      <p:pic>
        <p:nvPicPr>
          <p:cNvPr id="52" name="Picture 46">
            <a:extLst>
              <a:ext uri="{FF2B5EF4-FFF2-40B4-BE49-F238E27FC236}">
                <a16:creationId xmlns:a16="http://schemas.microsoft.com/office/drawing/2014/main" id="{1C32610F-5445-4E12-87F6-F0591ABE7A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Tree>
    <p:extLst>
      <p:ext uri="{BB962C8B-B14F-4D97-AF65-F5344CB8AC3E}">
        <p14:creationId xmlns:p14="http://schemas.microsoft.com/office/powerpoint/2010/main" val="4153101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6B0FCFA-8A2E-4F10-87BD-34565BD7C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32DA72A5-2775-4FE6-9A97-1C8DEE0E0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24" name="Picture 23">
            <a:extLst>
              <a:ext uri="{FF2B5EF4-FFF2-40B4-BE49-F238E27FC236}">
                <a16:creationId xmlns:a16="http://schemas.microsoft.com/office/drawing/2014/main" id="{28966E53-3C41-4F5A-A432-755BFE5D75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9600" y="533400"/>
            <a:ext cx="2438400" cy="2438400"/>
          </a:xfrm>
          <a:prstGeom prst="rect">
            <a:avLst/>
          </a:prstGeom>
        </p:spPr>
      </p:pic>
      <p:pic>
        <p:nvPicPr>
          <p:cNvPr id="26" name="Picture 25">
            <a:extLst>
              <a:ext uri="{FF2B5EF4-FFF2-40B4-BE49-F238E27FC236}">
                <a16:creationId xmlns:a16="http://schemas.microsoft.com/office/drawing/2014/main" id="{D47F75BB-A3CB-4161-B316-A2A9C88F72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a:off x="10820400" y="3144779"/>
            <a:ext cx="1371600" cy="2548349"/>
          </a:xfrm>
          <a:prstGeom prst="rect">
            <a:avLst/>
          </a:prstGeom>
        </p:spPr>
      </p:pic>
      <p:sp>
        <p:nvSpPr>
          <p:cNvPr id="2" name="Title 1">
            <a:extLst>
              <a:ext uri="{FF2B5EF4-FFF2-40B4-BE49-F238E27FC236}">
                <a16:creationId xmlns:a16="http://schemas.microsoft.com/office/drawing/2014/main" id="{6E722912-3AA4-B44E-50B5-4F148B3C8516}"/>
              </a:ext>
            </a:extLst>
          </p:cNvPr>
          <p:cNvSpPr>
            <a:spLocks noGrp="1"/>
          </p:cNvSpPr>
          <p:nvPr>
            <p:ph type="ctrTitle"/>
          </p:nvPr>
        </p:nvSpPr>
        <p:spPr>
          <a:xfrm>
            <a:off x="3437604" y="613317"/>
            <a:ext cx="6973229" cy="1031086"/>
          </a:xfrm>
        </p:spPr>
        <p:txBody>
          <a:bodyPr anchor="b">
            <a:normAutofit/>
          </a:bodyPr>
          <a:lstStyle/>
          <a:p>
            <a:pPr algn="l"/>
            <a:r>
              <a:rPr lang="en-US" sz="5200">
                <a:solidFill>
                  <a:schemeClr val="tx2"/>
                </a:solidFill>
                <a:latin typeface="Arial" panose="020B0604020202020204" pitchFamily="34" charset="0"/>
                <a:cs typeface="Arial" panose="020B0604020202020204" pitchFamily="34" charset="0"/>
              </a:rPr>
              <a:t>Introduction</a:t>
            </a:r>
          </a:p>
        </p:txBody>
      </p:sp>
      <p:sp>
        <p:nvSpPr>
          <p:cNvPr id="3" name="Subtitle 2">
            <a:extLst>
              <a:ext uri="{FF2B5EF4-FFF2-40B4-BE49-F238E27FC236}">
                <a16:creationId xmlns:a16="http://schemas.microsoft.com/office/drawing/2014/main" id="{15F44225-E16F-E895-0806-07E492207952}"/>
              </a:ext>
            </a:extLst>
          </p:cNvPr>
          <p:cNvSpPr>
            <a:spLocks noGrp="1"/>
          </p:cNvSpPr>
          <p:nvPr>
            <p:ph type="subTitle" idx="1"/>
          </p:nvPr>
        </p:nvSpPr>
        <p:spPr>
          <a:xfrm>
            <a:off x="2671278" y="2332230"/>
            <a:ext cx="8671392" cy="4510357"/>
          </a:xfrm>
        </p:spPr>
        <p:txBody>
          <a:bodyPr anchor="t">
            <a:noAutofit/>
          </a:bodyPr>
          <a:lstStyle/>
          <a:p>
            <a:pPr marL="342900" indent="-342900" algn="l">
              <a:lnSpc>
                <a:spcPct val="100000"/>
              </a:lnSpc>
              <a:buFont typeface="Wingdings" panose="05000000000000000000" pitchFamily="2" charset="2"/>
              <a:buChar char="q"/>
            </a:pPr>
            <a:r>
              <a:rPr lang="en-US">
                <a:solidFill>
                  <a:schemeClr val="tx2"/>
                </a:solidFill>
              </a:rPr>
              <a:t>Customer retention is one of the primary growth pillars for products with a subscription-based </a:t>
            </a:r>
            <a:r>
              <a:rPr lang="en-US">
                <a:solidFill>
                  <a:schemeClr val="tx2"/>
                </a:solidFill>
                <a:hlinkClick r:id="rId4"/>
              </a:rPr>
              <a:t>business model</a:t>
            </a:r>
            <a:r>
              <a:rPr lang="en-US">
                <a:solidFill>
                  <a:schemeClr val="tx2"/>
                </a:solidFill>
              </a:rPr>
              <a:t>.</a:t>
            </a:r>
          </a:p>
          <a:p>
            <a:pPr marL="342900" indent="-342900" algn="l">
              <a:lnSpc>
                <a:spcPct val="100000"/>
              </a:lnSpc>
              <a:buFont typeface="Wingdings" panose="05000000000000000000" pitchFamily="2" charset="2"/>
              <a:buChar char="q"/>
            </a:pPr>
            <a:r>
              <a:rPr lang="en-US">
                <a:solidFill>
                  <a:schemeClr val="tx2"/>
                </a:solidFill>
              </a:rPr>
              <a:t>Competition is tough in the SaaS market where customers are free to choose from plenty of providers even within one product category. </a:t>
            </a:r>
          </a:p>
          <a:p>
            <a:pPr marL="342900" indent="-342900" algn="l">
              <a:lnSpc>
                <a:spcPct val="100000"/>
              </a:lnSpc>
              <a:buFont typeface="Wingdings" panose="05000000000000000000" pitchFamily="2" charset="2"/>
              <a:buChar char="q"/>
            </a:pPr>
            <a:r>
              <a:rPr lang="en-US">
                <a:solidFill>
                  <a:schemeClr val="tx2"/>
                </a:solidFill>
              </a:rPr>
              <a:t>Several bad experiences – or even one – and a customer may quit. </a:t>
            </a:r>
          </a:p>
          <a:p>
            <a:pPr marL="342900" indent="-342900" algn="l">
              <a:lnSpc>
                <a:spcPct val="100000"/>
              </a:lnSpc>
              <a:buFont typeface="Wingdings" panose="05000000000000000000" pitchFamily="2" charset="2"/>
              <a:buChar char="q"/>
            </a:pPr>
            <a:r>
              <a:rPr lang="en-US">
                <a:solidFill>
                  <a:schemeClr val="tx2"/>
                </a:solidFill>
              </a:rPr>
              <a:t>When analyzing customer data from a company many interesting patterns can be observed and further analysis can lead to predictive models for various metrics. </a:t>
            </a:r>
          </a:p>
          <a:p>
            <a:pPr marL="800100" lvl="1" indent="-342900" algn="l">
              <a:lnSpc>
                <a:spcPct val="100000"/>
              </a:lnSpc>
              <a:buFont typeface="Wingdings" panose="05000000000000000000" pitchFamily="2" charset="2"/>
              <a:buChar char="q"/>
            </a:pPr>
            <a:r>
              <a:rPr lang="en-US">
                <a:solidFill>
                  <a:schemeClr val="tx2"/>
                </a:solidFill>
              </a:rPr>
              <a:t>Customer churn. </a:t>
            </a:r>
          </a:p>
          <a:p>
            <a:pPr marL="800100" lvl="1" indent="-342900" algn="l">
              <a:lnSpc>
                <a:spcPct val="100000"/>
              </a:lnSpc>
              <a:buFont typeface="Wingdings" panose="05000000000000000000" pitchFamily="2" charset="2"/>
              <a:buChar char="q"/>
            </a:pPr>
            <a:r>
              <a:rPr lang="en-US">
                <a:solidFill>
                  <a:schemeClr val="tx2"/>
                </a:solidFill>
              </a:rPr>
              <a:t>Monthly payments. </a:t>
            </a:r>
          </a:p>
          <a:p>
            <a:pPr marL="342900" indent="-342900" algn="l">
              <a:lnSpc>
                <a:spcPct val="100000"/>
              </a:lnSpc>
              <a:buFont typeface="Wingdings" panose="05000000000000000000" pitchFamily="2" charset="2"/>
              <a:buChar char="q"/>
            </a:pPr>
            <a:r>
              <a:rPr lang="en-US">
                <a:solidFill>
                  <a:schemeClr val="tx2"/>
                </a:solidFill>
              </a:rPr>
              <a:t>Usually, customers want to get quality service for the best possible price. If they don’t get it, they may choose another service provider. </a:t>
            </a:r>
            <a:endParaRPr lang="en-US">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6293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par>
                                <p:cTn id="11" presetID="10" presetClass="entr" presetSubtype="0" fill="hold" grpId="0" nodeType="withEffect">
                                  <p:stCondLst>
                                    <p:cond delay="1000"/>
                                  </p:stCondLst>
                                  <p:iterate type="wd">
                                    <p:tmPct val="15000"/>
                                  </p:iterate>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childTnLst>
                                </p:cTn>
                              </p:par>
                              <p:par>
                                <p:cTn id="14" presetID="10" presetClass="entr" presetSubtype="0" fill="hold" grpId="0" nodeType="withEffect">
                                  <p:stCondLst>
                                    <p:cond delay="1000"/>
                                  </p:stCondLst>
                                  <p:iterate type="wd">
                                    <p:tmPct val="15000"/>
                                  </p:iterate>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000"/>
                                        <p:tgtEl>
                                          <p:spTgt spid="3">
                                            <p:txEl>
                                              <p:pRg st="3" end="3"/>
                                            </p:txEl>
                                          </p:spTgt>
                                        </p:tgtEl>
                                      </p:cBhvr>
                                    </p:animEffect>
                                  </p:childTnLst>
                                </p:cTn>
                              </p:par>
                              <p:par>
                                <p:cTn id="17" presetID="10" presetClass="entr" presetSubtype="0" fill="hold" grpId="0" nodeType="withEffect">
                                  <p:stCondLst>
                                    <p:cond delay="1000"/>
                                  </p:stCondLst>
                                  <p:iterate type="wd">
                                    <p:tmPct val="15000"/>
                                  </p:iterate>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childTnLst>
                                </p:cTn>
                              </p:par>
                              <p:par>
                                <p:cTn id="20" presetID="10" presetClass="entr" presetSubtype="0" fill="hold" grpId="0" nodeType="withEffect">
                                  <p:stCondLst>
                                    <p:cond delay="1000"/>
                                  </p:stCondLst>
                                  <p:iterate type="wd">
                                    <p:tmPct val="15000"/>
                                  </p:iterate>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000"/>
                                  </p:stCondLst>
                                  <p:iterate type="wd">
                                    <p:tmPct val="15000"/>
                                  </p:iterate>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cTn>
                              </p:par>
                              <p:par>
                                <p:cTn id="28" presetID="10" presetClass="entr" presetSubtype="0" fill="hold" grpId="0" nodeType="withEffect">
                                  <p:stCondLst>
                                    <p:cond delay="500"/>
                                  </p:stCondLst>
                                  <p:iterate type="wd">
                                    <p:tmPct val="15000"/>
                                  </p:iterate>
                                  <p:childTnLst>
                                    <p:set>
                                      <p:cBhvr>
                                        <p:cTn id="29" dur="1" fill="hold">
                                          <p:stCondLst>
                                            <p:cond delay="0"/>
                                          </p:stCondLst>
                                        </p:cTn>
                                        <p:tgtEl>
                                          <p:spTgt spid="2"/>
                                        </p:tgtEl>
                                        <p:attrNameLst>
                                          <p:attrName>style.visibility</p:attrName>
                                        </p:attrNameLst>
                                      </p:cBhvr>
                                      <p:to>
                                        <p:strVal val="visible"/>
                                      </p:to>
                                    </p:set>
                                    <p:animEffect transition="in" filter="fade">
                                      <p:cBhvr>
                                        <p:cTn id="3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2004488D-F2B4-BA01-08CD-0D5A3482AD02}"/>
              </a:ext>
            </a:extLst>
          </p:cNvPr>
          <p:cNvSpPr>
            <a:spLocks noGrp="1"/>
          </p:cNvSpPr>
          <p:nvPr>
            <p:ph type="title"/>
          </p:nvPr>
        </p:nvSpPr>
        <p:spPr>
          <a:xfrm>
            <a:off x="838201" y="559813"/>
            <a:ext cx="10348146" cy="1675009"/>
          </a:xfrm>
        </p:spPr>
        <p:txBody>
          <a:bodyPr anchor="t">
            <a:normAutofit/>
          </a:bodyPr>
          <a:lstStyle/>
          <a:p>
            <a:r>
              <a:rPr lang="en-US">
                <a:solidFill>
                  <a:schemeClr val="tx1"/>
                </a:solidFill>
              </a:rPr>
              <a:t>Tune Random Forest Model</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pic>
        <p:nvPicPr>
          <p:cNvPr id="5" name="Content Placeholder 4">
            <a:extLst>
              <a:ext uri="{FF2B5EF4-FFF2-40B4-BE49-F238E27FC236}">
                <a16:creationId xmlns:a16="http://schemas.microsoft.com/office/drawing/2014/main" id="{9A96B0B0-CFDB-724C-92FD-513D942914BE}"/>
              </a:ext>
            </a:extLst>
          </p:cNvPr>
          <p:cNvPicPr>
            <a:picLocks noGrp="1" noChangeAspect="1"/>
          </p:cNvPicPr>
          <p:nvPr>
            <p:ph idx="1"/>
          </p:nvPr>
        </p:nvPicPr>
        <p:blipFill>
          <a:blip r:embed="rId5"/>
          <a:stretch>
            <a:fillRect/>
          </a:stretch>
        </p:blipFill>
        <p:spPr>
          <a:xfrm>
            <a:off x="1338177" y="2234822"/>
            <a:ext cx="3901008" cy="1675008"/>
          </a:xfrm>
        </p:spPr>
      </p:pic>
      <p:pic>
        <p:nvPicPr>
          <p:cNvPr id="7" name="Picture 6">
            <a:extLst>
              <a:ext uri="{FF2B5EF4-FFF2-40B4-BE49-F238E27FC236}">
                <a16:creationId xmlns:a16="http://schemas.microsoft.com/office/drawing/2014/main" id="{B543FC62-045A-BACA-D9AC-325F197348E4}"/>
              </a:ext>
            </a:extLst>
          </p:cNvPr>
          <p:cNvPicPr>
            <a:picLocks noChangeAspect="1"/>
          </p:cNvPicPr>
          <p:nvPr/>
        </p:nvPicPr>
        <p:blipFill>
          <a:blip r:embed="rId6"/>
          <a:stretch>
            <a:fillRect/>
          </a:stretch>
        </p:blipFill>
        <p:spPr>
          <a:xfrm>
            <a:off x="5547005" y="1935350"/>
            <a:ext cx="6139317" cy="3544349"/>
          </a:xfrm>
          <a:prstGeom prst="rect">
            <a:avLst/>
          </a:prstGeom>
        </p:spPr>
      </p:pic>
      <p:sp>
        <p:nvSpPr>
          <p:cNvPr id="11" name="TextBox 10">
            <a:extLst>
              <a:ext uri="{FF2B5EF4-FFF2-40B4-BE49-F238E27FC236}">
                <a16:creationId xmlns:a16="http://schemas.microsoft.com/office/drawing/2014/main" id="{5639F198-1AFF-CABA-55BA-26FF60DD4080}"/>
              </a:ext>
            </a:extLst>
          </p:cNvPr>
          <p:cNvSpPr txBox="1"/>
          <p:nvPr/>
        </p:nvSpPr>
        <p:spPr>
          <a:xfrm>
            <a:off x="934720" y="5752851"/>
            <a:ext cx="8849360" cy="646331"/>
          </a:xfrm>
          <a:prstGeom prst="rect">
            <a:avLst/>
          </a:prstGeom>
          <a:noFill/>
        </p:spPr>
        <p:txBody>
          <a:bodyPr wrap="square">
            <a:spAutoFit/>
          </a:bodyPr>
          <a:lstStyle/>
          <a:p>
            <a:pPr marL="285750" indent="-285750">
              <a:buFont typeface="Wingdings" panose="05000000000000000000" pitchFamily="2" charset="2"/>
              <a:buChar char="q"/>
            </a:pPr>
            <a:r>
              <a:rPr lang="en-US"/>
              <a:t>We use this plot to give us some ideas on the number of </a:t>
            </a:r>
            <a:r>
              <a:rPr lang="en-US" err="1"/>
              <a:t>mtry</a:t>
            </a:r>
            <a:r>
              <a:rPr lang="en-US"/>
              <a:t> to choose. </a:t>
            </a:r>
          </a:p>
          <a:p>
            <a:pPr marL="285750" indent="-285750">
              <a:buFont typeface="Wingdings" panose="05000000000000000000" pitchFamily="2" charset="2"/>
              <a:buChar char="q"/>
            </a:pPr>
            <a:r>
              <a:rPr lang="en-US"/>
              <a:t>OOB error rate is at its lowest when </a:t>
            </a:r>
            <a:r>
              <a:rPr lang="en-US" err="1"/>
              <a:t>mtry</a:t>
            </a:r>
            <a:r>
              <a:rPr lang="en-US"/>
              <a:t> is 2. Therefore, we choose </a:t>
            </a:r>
            <a:r>
              <a:rPr lang="en-US" err="1"/>
              <a:t>mtry</a:t>
            </a:r>
            <a:r>
              <a:rPr lang="en-US"/>
              <a:t>=2. </a:t>
            </a:r>
          </a:p>
        </p:txBody>
      </p:sp>
    </p:spTree>
    <p:extLst>
      <p:ext uri="{BB962C8B-B14F-4D97-AF65-F5344CB8AC3E}">
        <p14:creationId xmlns:p14="http://schemas.microsoft.com/office/powerpoint/2010/main" val="2541184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6EAFB9E6-5318-07A2-1916-B8B13BBD741A}"/>
              </a:ext>
            </a:extLst>
          </p:cNvPr>
          <p:cNvSpPr>
            <a:spLocks noGrp="1"/>
          </p:cNvSpPr>
          <p:nvPr>
            <p:ph type="title"/>
          </p:nvPr>
        </p:nvSpPr>
        <p:spPr>
          <a:xfrm>
            <a:off x="616449" y="559813"/>
            <a:ext cx="10569898" cy="1412825"/>
          </a:xfrm>
        </p:spPr>
        <p:txBody>
          <a:bodyPr anchor="t">
            <a:normAutofit/>
          </a:bodyPr>
          <a:lstStyle/>
          <a:p>
            <a:r>
              <a:rPr lang="en-US" sz="4000">
                <a:solidFill>
                  <a:schemeClr val="tx1"/>
                </a:solidFill>
              </a:rPr>
              <a:t>Fit the Random Forest Model After Tuning</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pic>
        <p:nvPicPr>
          <p:cNvPr id="5" name="Content Placeholder 4">
            <a:extLst>
              <a:ext uri="{FF2B5EF4-FFF2-40B4-BE49-F238E27FC236}">
                <a16:creationId xmlns:a16="http://schemas.microsoft.com/office/drawing/2014/main" id="{92614636-9090-B3D7-D5DD-46999687B6AD}"/>
              </a:ext>
            </a:extLst>
          </p:cNvPr>
          <p:cNvPicPr>
            <a:picLocks noGrp="1" noChangeAspect="1"/>
          </p:cNvPicPr>
          <p:nvPr>
            <p:ph idx="1"/>
          </p:nvPr>
        </p:nvPicPr>
        <p:blipFill>
          <a:blip r:embed="rId4"/>
          <a:stretch>
            <a:fillRect/>
          </a:stretch>
        </p:blipFill>
        <p:spPr>
          <a:xfrm>
            <a:off x="1602769" y="1607511"/>
            <a:ext cx="9890010" cy="4966853"/>
          </a:xfrm>
        </p:spPr>
      </p:pic>
    </p:spTree>
    <p:extLst>
      <p:ext uri="{BB962C8B-B14F-4D97-AF65-F5344CB8AC3E}">
        <p14:creationId xmlns:p14="http://schemas.microsoft.com/office/powerpoint/2010/main" val="3040285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22FB613B-6969-654E-989B-3F221BADC0C3}"/>
              </a:ext>
            </a:extLst>
          </p:cNvPr>
          <p:cNvSpPr>
            <a:spLocks noGrp="1"/>
          </p:cNvSpPr>
          <p:nvPr>
            <p:ph type="title"/>
          </p:nvPr>
        </p:nvSpPr>
        <p:spPr>
          <a:xfrm>
            <a:off x="838201" y="559813"/>
            <a:ext cx="10348146" cy="1675009"/>
          </a:xfrm>
        </p:spPr>
        <p:txBody>
          <a:bodyPr anchor="t">
            <a:normAutofit/>
          </a:bodyPr>
          <a:lstStyle/>
          <a:p>
            <a:r>
              <a:rPr lang="en-US" sz="4000">
                <a:solidFill>
                  <a:schemeClr val="tx1"/>
                </a:solidFill>
              </a:rPr>
              <a:t>Random Forest Predictions and Confusion Matrix After Tuning</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pic>
        <p:nvPicPr>
          <p:cNvPr id="5" name="Content Placeholder 4">
            <a:extLst>
              <a:ext uri="{FF2B5EF4-FFF2-40B4-BE49-F238E27FC236}">
                <a16:creationId xmlns:a16="http://schemas.microsoft.com/office/drawing/2014/main" id="{286C9572-7491-6DFA-FDBD-C1D646567EFD}"/>
              </a:ext>
            </a:extLst>
          </p:cNvPr>
          <p:cNvPicPr>
            <a:picLocks noGrp="1" noChangeAspect="1"/>
          </p:cNvPicPr>
          <p:nvPr>
            <p:ph idx="1"/>
          </p:nvPr>
        </p:nvPicPr>
        <p:blipFill>
          <a:blip r:embed="rId5"/>
          <a:stretch>
            <a:fillRect/>
          </a:stretch>
        </p:blipFill>
        <p:spPr>
          <a:xfrm>
            <a:off x="2289873" y="1908578"/>
            <a:ext cx="5756847" cy="4170516"/>
          </a:xfrm>
        </p:spPr>
      </p:pic>
      <p:sp>
        <p:nvSpPr>
          <p:cNvPr id="7" name="TextBox 6">
            <a:extLst>
              <a:ext uri="{FF2B5EF4-FFF2-40B4-BE49-F238E27FC236}">
                <a16:creationId xmlns:a16="http://schemas.microsoft.com/office/drawing/2014/main" id="{0E8E2CEC-16D7-4220-571E-B93DD028E75C}"/>
              </a:ext>
            </a:extLst>
          </p:cNvPr>
          <p:cNvSpPr txBox="1"/>
          <p:nvPr/>
        </p:nvSpPr>
        <p:spPr>
          <a:xfrm>
            <a:off x="1371601" y="6187440"/>
            <a:ext cx="10094359" cy="369332"/>
          </a:xfrm>
          <a:prstGeom prst="rect">
            <a:avLst/>
          </a:prstGeom>
          <a:noFill/>
        </p:spPr>
        <p:txBody>
          <a:bodyPr wrap="square">
            <a:spAutoFit/>
          </a:bodyPr>
          <a:lstStyle/>
          <a:p>
            <a:pPr marL="285750" indent="-285750">
              <a:buFont typeface="Wingdings" panose="05000000000000000000" pitchFamily="2" charset="2"/>
              <a:buChar char="q"/>
            </a:pPr>
            <a:r>
              <a:rPr lang="en-US"/>
              <a:t>The accuracy and sensitivity improved, compared with the initial Random Forest model.</a:t>
            </a:r>
          </a:p>
        </p:txBody>
      </p:sp>
    </p:spTree>
    <p:extLst>
      <p:ext uri="{BB962C8B-B14F-4D97-AF65-F5344CB8AC3E}">
        <p14:creationId xmlns:p14="http://schemas.microsoft.com/office/powerpoint/2010/main" val="23896862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855C1F91-D4FB-354E-C083-14740783F86D}"/>
              </a:ext>
            </a:extLst>
          </p:cNvPr>
          <p:cNvSpPr>
            <a:spLocks noGrp="1"/>
          </p:cNvSpPr>
          <p:nvPr>
            <p:ph type="title"/>
          </p:nvPr>
        </p:nvSpPr>
        <p:spPr>
          <a:xfrm>
            <a:off x="838201" y="559813"/>
            <a:ext cx="10348146" cy="1675009"/>
          </a:xfrm>
        </p:spPr>
        <p:txBody>
          <a:bodyPr anchor="t">
            <a:normAutofit/>
          </a:bodyPr>
          <a:lstStyle/>
          <a:p>
            <a:r>
              <a:rPr lang="en-US">
                <a:solidFill>
                  <a:schemeClr val="tx1"/>
                </a:solidFill>
              </a:rPr>
              <a:t>Random Forest Feature Importance</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pic>
        <p:nvPicPr>
          <p:cNvPr id="5" name="Content Placeholder 4">
            <a:extLst>
              <a:ext uri="{FF2B5EF4-FFF2-40B4-BE49-F238E27FC236}">
                <a16:creationId xmlns:a16="http://schemas.microsoft.com/office/drawing/2014/main" id="{D1B22E94-7D4C-ED1F-977C-3DCE02FF5A4F}"/>
              </a:ext>
            </a:extLst>
          </p:cNvPr>
          <p:cNvPicPr>
            <a:picLocks noGrp="1" noChangeAspect="1"/>
          </p:cNvPicPr>
          <p:nvPr>
            <p:ph idx="1"/>
          </p:nvPr>
        </p:nvPicPr>
        <p:blipFill>
          <a:blip r:embed="rId4"/>
          <a:stretch>
            <a:fillRect/>
          </a:stretch>
        </p:blipFill>
        <p:spPr>
          <a:xfrm>
            <a:off x="1822914" y="1426181"/>
            <a:ext cx="7588214" cy="5385540"/>
          </a:xfrm>
        </p:spPr>
      </p:pic>
    </p:spTree>
    <p:extLst>
      <p:ext uri="{BB962C8B-B14F-4D97-AF65-F5344CB8AC3E}">
        <p14:creationId xmlns:p14="http://schemas.microsoft.com/office/powerpoint/2010/main" val="42645977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8E0779-7E4B-1076-8F12-74FB557EC260}"/>
              </a:ext>
            </a:extLst>
          </p:cNvPr>
          <p:cNvSpPr>
            <a:spLocks noGrp="1"/>
          </p:cNvSpPr>
          <p:nvPr>
            <p:ph type="title"/>
          </p:nvPr>
        </p:nvSpPr>
        <p:spPr>
          <a:xfrm>
            <a:off x="1198182" y="381000"/>
            <a:ext cx="10003218" cy="1600124"/>
          </a:xfrm>
        </p:spPr>
        <p:txBody>
          <a:bodyPr>
            <a:normAutofit/>
          </a:bodyPr>
          <a:lstStyle/>
          <a:p>
            <a:r>
              <a:rPr lang="en-US"/>
              <a:t>Summary</a:t>
            </a:r>
          </a:p>
        </p:txBody>
      </p:sp>
      <p:graphicFrame>
        <p:nvGraphicFramePr>
          <p:cNvPr id="34" name="Content Placeholder 2">
            <a:extLst>
              <a:ext uri="{FF2B5EF4-FFF2-40B4-BE49-F238E27FC236}">
                <a16:creationId xmlns:a16="http://schemas.microsoft.com/office/drawing/2014/main" id="{97DD2189-2DB6-65B7-21DD-0677FC727FDF}"/>
              </a:ext>
            </a:extLst>
          </p:cNvPr>
          <p:cNvGraphicFramePr>
            <a:graphicFrameLocks noGrp="1"/>
          </p:cNvGraphicFramePr>
          <p:nvPr>
            <p:ph idx="1"/>
            <p:extLst>
              <p:ext uri="{D42A27DB-BD31-4B8C-83A1-F6EECF244321}">
                <p14:modId xmlns:p14="http://schemas.microsoft.com/office/powerpoint/2010/main" val="27676994"/>
              </p:ext>
            </p:extLst>
          </p:nvPr>
        </p:nvGraphicFramePr>
        <p:xfrm>
          <a:off x="164387" y="2514600"/>
          <a:ext cx="11702265"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00541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20" name="Picture 10">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1" name="Rectangle 12">
            <a:extLst>
              <a:ext uri="{FF2B5EF4-FFF2-40B4-BE49-F238E27FC236}">
                <a16:creationId xmlns:a16="http://schemas.microsoft.com/office/drawing/2014/main" id="{94DA0203-BFB4-49DB-A205-51AD7549D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2" name="Rectangle 14">
            <a:extLst>
              <a:ext uri="{FF2B5EF4-FFF2-40B4-BE49-F238E27FC236}">
                <a16:creationId xmlns:a16="http://schemas.microsoft.com/office/drawing/2014/main" id="{10BFCB1E-89C9-4789-A2D9-52D6C8653F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23" name="Picture 4" descr="Infinite question marks in 3D rendering">
            <a:extLst>
              <a:ext uri="{FF2B5EF4-FFF2-40B4-BE49-F238E27FC236}">
                <a16:creationId xmlns:a16="http://schemas.microsoft.com/office/drawing/2014/main" id="{C16BC188-D650-C1AF-F5E4-0CB176DB3094}"/>
              </a:ext>
            </a:extLst>
          </p:cNvPr>
          <p:cNvPicPr>
            <a:picLocks noChangeAspect="1"/>
          </p:cNvPicPr>
          <p:nvPr/>
        </p:nvPicPr>
        <p:blipFill rotWithShape="1">
          <a:blip r:embed="rId3">
            <a:alphaModFix/>
          </a:blip>
          <a:srcRect t="15187" r="-2" b="433"/>
          <a:stretch/>
        </p:blipFill>
        <p:spPr>
          <a:xfrm>
            <a:off x="20" y="10"/>
            <a:ext cx="12191980" cy="6856614"/>
          </a:xfrm>
          <a:prstGeom prst="rect">
            <a:avLst/>
          </a:prstGeom>
        </p:spPr>
      </p:pic>
      <p:sp>
        <p:nvSpPr>
          <p:cNvPr id="24" name="Rectangle 16">
            <a:extLst>
              <a:ext uri="{FF2B5EF4-FFF2-40B4-BE49-F238E27FC236}">
                <a16:creationId xmlns:a16="http://schemas.microsoft.com/office/drawing/2014/main" id="{16F61E84-9DCA-4F22-94BC-C901DB499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1775"/>
            <a:ext cx="12191999" cy="5479852"/>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A23B8E-5B24-788A-F781-815A7645AC5C}"/>
              </a:ext>
            </a:extLst>
          </p:cNvPr>
          <p:cNvSpPr>
            <a:spLocks noGrp="1"/>
          </p:cNvSpPr>
          <p:nvPr>
            <p:ph type="title"/>
          </p:nvPr>
        </p:nvSpPr>
        <p:spPr>
          <a:xfrm>
            <a:off x="996275" y="744909"/>
            <a:ext cx="10190071" cy="3145855"/>
          </a:xfrm>
        </p:spPr>
        <p:txBody>
          <a:bodyPr vert="horz" lIns="91440" tIns="45720" rIns="91440" bIns="45720" rtlCol="0" anchor="b">
            <a:normAutofit/>
          </a:bodyPr>
          <a:lstStyle/>
          <a:p>
            <a:pPr algn="ctr"/>
            <a:r>
              <a:rPr lang="en-US" sz="5400">
                <a:solidFill>
                  <a:srgbClr val="FFFFFF"/>
                </a:solidFill>
              </a:rPr>
              <a:t>Questions</a:t>
            </a:r>
          </a:p>
        </p:txBody>
      </p:sp>
    </p:spTree>
    <p:extLst>
      <p:ext uri="{BB962C8B-B14F-4D97-AF65-F5344CB8AC3E}">
        <p14:creationId xmlns:p14="http://schemas.microsoft.com/office/powerpoint/2010/main" val="3766726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6B0FCFA-8A2E-4F10-87BD-34565BD7C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32DA72A5-2775-4FE6-9A97-1C8DEE0E0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23" name="Picture 22">
            <a:extLst>
              <a:ext uri="{FF2B5EF4-FFF2-40B4-BE49-F238E27FC236}">
                <a16:creationId xmlns:a16="http://schemas.microsoft.com/office/drawing/2014/main" id="{28966E53-3C41-4F5A-A432-755BFE5D75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9600" y="533400"/>
            <a:ext cx="2438400" cy="2438400"/>
          </a:xfrm>
          <a:prstGeom prst="rect">
            <a:avLst/>
          </a:prstGeom>
        </p:spPr>
      </p:pic>
      <p:pic>
        <p:nvPicPr>
          <p:cNvPr id="25" name="Picture 24">
            <a:extLst>
              <a:ext uri="{FF2B5EF4-FFF2-40B4-BE49-F238E27FC236}">
                <a16:creationId xmlns:a16="http://schemas.microsoft.com/office/drawing/2014/main" id="{D47F75BB-A3CB-4161-B316-A2A9C88F72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a:off x="10820400" y="3144779"/>
            <a:ext cx="1371600" cy="2548349"/>
          </a:xfrm>
          <a:prstGeom prst="rect">
            <a:avLst/>
          </a:prstGeom>
        </p:spPr>
      </p:pic>
      <p:sp>
        <p:nvSpPr>
          <p:cNvPr id="2" name="Title 1">
            <a:extLst>
              <a:ext uri="{FF2B5EF4-FFF2-40B4-BE49-F238E27FC236}">
                <a16:creationId xmlns:a16="http://schemas.microsoft.com/office/drawing/2014/main" id="{6E722912-3AA4-B44E-50B5-4F148B3C8516}"/>
              </a:ext>
            </a:extLst>
          </p:cNvPr>
          <p:cNvSpPr>
            <a:spLocks noGrp="1"/>
          </p:cNvSpPr>
          <p:nvPr>
            <p:ph type="ctrTitle"/>
          </p:nvPr>
        </p:nvSpPr>
        <p:spPr>
          <a:xfrm>
            <a:off x="3048001" y="775412"/>
            <a:ext cx="8376862" cy="1890295"/>
          </a:xfrm>
        </p:spPr>
        <p:txBody>
          <a:bodyPr anchor="b">
            <a:normAutofit/>
          </a:bodyPr>
          <a:lstStyle/>
          <a:p>
            <a:pPr algn="l"/>
            <a:r>
              <a:rPr lang="en-US" sz="5200">
                <a:solidFill>
                  <a:schemeClr val="tx2"/>
                </a:solidFill>
                <a:latin typeface="Arial" panose="020B0604020202020204" pitchFamily="34" charset="0"/>
                <a:cs typeface="Arial" panose="020B0604020202020204" pitchFamily="34" charset="0"/>
              </a:rPr>
              <a:t>What is customer churn?</a:t>
            </a:r>
          </a:p>
        </p:txBody>
      </p:sp>
      <p:sp>
        <p:nvSpPr>
          <p:cNvPr id="3" name="Subtitle 2">
            <a:extLst>
              <a:ext uri="{FF2B5EF4-FFF2-40B4-BE49-F238E27FC236}">
                <a16:creationId xmlns:a16="http://schemas.microsoft.com/office/drawing/2014/main" id="{15F44225-E16F-E895-0806-07E492207952}"/>
              </a:ext>
            </a:extLst>
          </p:cNvPr>
          <p:cNvSpPr>
            <a:spLocks noGrp="1"/>
          </p:cNvSpPr>
          <p:nvPr>
            <p:ph type="subTitle" idx="1"/>
          </p:nvPr>
        </p:nvSpPr>
        <p:spPr>
          <a:xfrm>
            <a:off x="1777429" y="3505200"/>
            <a:ext cx="9039923" cy="2438400"/>
          </a:xfrm>
        </p:spPr>
        <p:txBody>
          <a:bodyPr anchor="t">
            <a:normAutofit/>
          </a:bodyPr>
          <a:lstStyle/>
          <a:p>
            <a:pPr marL="285750" indent="-285750" algn="l">
              <a:lnSpc>
                <a:spcPct val="100000"/>
              </a:lnSpc>
              <a:buFont typeface="Wingdings" panose="05000000000000000000" pitchFamily="2" charset="2"/>
              <a:buChar char="q"/>
            </a:pPr>
            <a:r>
              <a:rPr lang="en-US" sz="1700">
                <a:solidFill>
                  <a:schemeClr val="tx2"/>
                </a:solidFill>
              </a:rPr>
              <a:t>Customer churn (or customer attrition) is the tendency of customers to abandon a brand and stop paying clients of a particular business. </a:t>
            </a:r>
          </a:p>
          <a:p>
            <a:pPr marL="285750" indent="-285750" algn="l">
              <a:lnSpc>
                <a:spcPct val="100000"/>
              </a:lnSpc>
              <a:buFont typeface="Wingdings" panose="05000000000000000000" pitchFamily="2" charset="2"/>
              <a:buChar char="q"/>
            </a:pPr>
            <a:r>
              <a:rPr lang="en-US" sz="1700">
                <a:solidFill>
                  <a:schemeClr val="tx2"/>
                </a:solidFill>
              </a:rPr>
              <a:t>The percentage of customers that discontinue using a company’s products or services during a particular time period is called a customer churn (attrition) rate.</a:t>
            </a:r>
          </a:p>
          <a:p>
            <a:pPr marL="285750" indent="-285750" algn="l">
              <a:lnSpc>
                <a:spcPct val="100000"/>
              </a:lnSpc>
              <a:buFont typeface="Wingdings" panose="05000000000000000000" pitchFamily="2" charset="2"/>
              <a:buChar char="q"/>
            </a:pPr>
            <a:r>
              <a:rPr lang="en-US" sz="1700">
                <a:solidFill>
                  <a:schemeClr val="tx2"/>
                </a:solidFill>
              </a:rPr>
              <a:t>Churn rate is a health indicator for businesses whose customers are subscribers and paying for services on a recurring basis, notes the head of the data analytics department at Science Soft </a:t>
            </a:r>
            <a:r>
              <a:rPr lang="en-US" sz="1700">
                <a:solidFill>
                  <a:schemeClr val="tx2"/>
                </a:solidFill>
                <a:hlinkClick r:id="rId4"/>
              </a:rPr>
              <a:t>Alex </a:t>
            </a:r>
            <a:r>
              <a:rPr lang="en-US" sz="1700" err="1">
                <a:solidFill>
                  <a:schemeClr val="tx2"/>
                </a:solidFill>
                <a:hlinkClick r:id="rId4"/>
              </a:rPr>
              <a:t>Bekker</a:t>
            </a:r>
            <a:r>
              <a:rPr lang="en-US" sz="1700">
                <a:solidFill>
                  <a:schemeClr val="tx2"/>
                </a:solidFill>
              </a:rPr>
              <a:t>.</a:t>
            </a:r>
          </a:p>
          <a:p>
            <a:pPr algn="l">
              <a:lnSpc>
                <a:spcPct val="100000"/>
              </a:lnSpc>
            </a:pPr>
            <a:endParaRPr lang="en-US" sz="170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99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par>
                                <p:cTn id="11" presetID="10" presetClass="entr" presetSubtype="0" fill="hold" grpId="0" nodeType="withEffect">
                                  <p:stCondLst>
                                    <p:cond delay="500"/>
                                  </p:stCondLst>
                                  <p:iterate type="wd">
                                    <p:tmPct val="15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1000"/>
                                  </p:stCondLst>
                                  <p:iterate type="wd">
                                    <p:tmPct val="15000"/>
                                  </p:iterate>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25" name="Picture 24">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A16A7724-C25D-B08A-1543-5FD5CBD220D9}"/>
              </a:ext>
            </a:extLst>
          </p:cNvPr>
          <p:cNvSpPr>
            <a:spLocks noGrp="1"/>
          </p:cNvSpPr>
          <p:nvPr>
            <p:ph type="title"/>
          </p:nvPr>
        </p:nvSpPr>
        <p:spPr>
          <a:xfrm>
            <a:off x="838201" y="559813"/>
            <a:ext cx="10348146" cy="1283471"/>
          </a:xfrm>
        </p:spPr>
        <p:txBody>
          <a:bodyPr anchor="t">
            <a:normAutofit/>
          </a:bodyPr>
          <a:lstStyle/>
          <a:p>
            <a:r>
              <a:rPr lang="en-US">
                <a:solidFill>
                  <a:schemeClr val="tx2"/>
                </a:solidFill>
              </a:rPr>
              <a:t>Case for customer churn prediction</a:t>
            </a:r>
          </a:p>
        </p:txBody>
      </p:sp>
      <p:pic>
        <p:nvPicPr>
          <p:cNvPr id="27" name="Picture 26">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67342"/>
          <a:stretch/>
        </p:blipFill>
        <p:spPr>
          <a:xfrm rot="10800000">
            <a:off x="-1" y="2719661"/>
            <a:ext cx="830249" cy="2548349"/>
          </a:xfrm>
          <a:prstGeom prst="rect">
            <a:avLst/>
          </a:prstGeom>
        </p:spPr>
      </p:pic>
      <p:graphicFrame>
        <p:nvGraphicFramePr>
          <p:cNvPr id="16" name="Content Placeholder 2">
            <a:extLst>
              <a:ext uri="{FF2B5EF4-FFF2-40B4-BE49-F238E27FC236}">
                <a16:creationId xmlns:a16="http://schemas.microsoft.com/office/drawing/2014/main" id="{75ECFDF5-BC6A-6872-797A-B4F1E5F6EC4B}"/>
              </a:ext>
            </a:extLst>
          </p:cNvPr>
          <p:cNvGraphicFramePr>
            <a:graphicFrameLocks noGrp="1"/>
          </p:cNvGraphicFramePr>
          <p:nvPr>
            <p:ph idx="1"/>
            <p:extLst>
              <p:ext uri="{D42A27DB-BD31-4B8C-83A1-F6EECF244321}">
                <p14:modId xmlns:p14="http://schemas.microsoft.com/office/powerpoint/2010/main" val="3567477875"/>
              </p:ext>
            </p:extLst>
          </p:nvPr>
        </p:nvGraphicFramePr>
        <p:xfrm>
          <a:off x="1197268" y="1843284"/>
          <a:ext cx="10156531" cy="43336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9589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B625D930-4A8C-7276-CB7E-E5EBB5D2AEF8}"/>
              </a:ext>
            </a:extLst>
          </p:cNvPr>
          <p:cNvSpPr>
            <a:spLocks noGrp="1"/>
          </p:cNvSpPr>
          <p:nvPr>
            <p:ph idx="1"/>
          </p:nvPr>
        </p:nvSpPr>
        <p:spPr>
          <a:xfrm>
            <a:off x="1363531" y="318381"/>
            <a:ext cx="9565332" cy="5492782"/>
          </a:xfrm>
        </p:spPr>
        <p:txBody>
          <a:bodyPr anchor="ctr">
            <a:normAutofit lnSpcReduction="10000"/>
          </a:bodyPr>
          <a:lstStyle/>
          <a:p>
            <a:r>
              <a:rPr lang="en-US" sz="1800" b="1" dirty="0">
                <a:solidFill>
                  <a:schemeClr val="tx1"/>
                </a:solidFill>
                <a:ea typeface="+mn-lt"/>
                <a:cs typeface="+mn-lt"/>
              </a:rPr>
              <a:t>Music and video streaming services</a:t>
            </a:r>
            <a:r>
              <a:rPr lang="en-US" sz="1800" dirty="0">
                <a:solidFill>
                  <a:schemeClr val="tx1"/>
                </a:solidFill>
                <a:ea typeface="+mn-lt"/>
                <a:cs typeface="+mn-lt"/>
              </a:rPr>
              <a:t> are probably the most commonly associated with the subscription business model (Netflix, YouTube, Apple Music, Google Play, Spotify, Hulu, Amazon Video, Deezer, etc.). </a:t>
            </a:r>
          </a:p>
          <a:p>
            <a:r>
              <a:rPr lang="en-US" sz="1800" b="1" dirty="0">
                <a:solidFill>
                  <a:schemeClr val="tx1"/>
                </a:solidFill>
                <a:ea typeface="+mn-lt"/>
                <a:cs typeface="+mn-lt"/>
              </a:rPr>
              <a:t>Media</a:t>
            </a:r>
            <a:r>
              <a:rPr lang="en-US" sz="1800" dirty="0">
                <a:solidFill>
                  <a:schemeClr val="tx1"/>
                </a:solidFill>
                <a:ea typeface="+mn-lt"/>
                <a:cs typeface="+mn-lt"/>
              </a:rPr>
              <a:t>. Digital presence is a must among the press, so news companies offer readers digital subscriptions besides print ones (Bloomberg, The Guardian, Financial Times, The New York Times, Medium etc.).</a:t>
            </a:r>
          </a:p>
          <a:p>
            <a:r>
              <a:rPr lang="en-US" sz="1800" b="1" dirty="0">
                <a:solidFill>
                  <a:schemeClr val="tx1"/>
                </a:solidFill>
                <a:ea typeface="+mn-lt"/>
                <a:cs typeface="+mn-lt"/>
              </a:rPr>
              <a:t>Telecom companies (cable or wireles</a:t>
            </a:r>
            <a:r>
              <a:rPr lang="en-US" sz="1800" dirty="0">
                <a:solidFill>
                  <a:schemeClr val="tx1"/>
                </a:solidFill>
                <a:ea typeface="+mn-lt"/>
                <a:cs typeface="+mn-lt"/>
              </a:rPr>
              <a:t>s). These companies may provide a full range of products and services, including wireless network, internet, TV, cell phone, and home phone services (AT&amp;T, Sprint, Verizon, Cox Communications, etc.). Some specialize in mobile telecommunications (China Mobile, Vodafone, T-Mobile, etc.).</a:t>
            </a:r>
          </a:p>
          <a:p>
            <a:r>
              <a:rPr lang="en-US" sz="1800" b="1" dirty="0">
                <a:solidFill>
                  <a:schemeClr val="tx1"/>
                </a:solidFill>
                <a:ea typeface="+mn-lt"/>
                <a:cs typeface="+mn-lt"/>
              </a:rPr>
              <a:t>Software as a service providers.</a:t>
            </a:r>
            <a:r>
              <a:rPr lang="en-US" sz="1800" dirty="0">
                <a:solidFill>
                  <a:schemeClr val="tx1"/>
                </a:solidFill>
                <a:ea typeface="+mn-lt"/>
                <a:cs typeface="+mn-lt"/>
              </a:rPr>
              <a:t> The adoption of cloud-hosted software is growing. According to Gartner, the SaaS market remains the largest segment of the cloud market. Its revenue is expected to grow 17.8 percent and reach $85.1 billion in 2019. The product range of SaaS providers is extensive: graphic and video editing (Adobe Creative Cloud, Canva), accounting (Sage 50cloud, FreshBooks), eCommerce (BigCommerce, Shopify), email marketing (MailChimp, Zoho Campaigns), and many others. </a:t>
            </a:r>
            <a:endParaRPr lang="en-US" sz="1800" dirty="0">
              <a:solidFill>
                <a:schemeClr val="tx1"/>
              </a:solidFill>
            </a:endParaRPr>
          </a:p>
        </p:txBody>
      </p:sp>
      <p:sp>
        <p:nvSpPr>
          <p:cNvPr id="4" name="TextBox 3">
            <a:extLst>
              <a:ext uri="{FF2B5EF4-FFF2-40B4-BE49-F238E27FC236}">
                <a16:creationId xmlns:a16="http://schemas.microsoft.com/office/drawing/2014/main" id="{B1DED7C8-3C70-7C75-A3FB-F71F7408980B}"/>
              </a:ext>
            </a:extLst>
          </p:cNvPr>
          <p:cNvSpPr txBox="1"/>
          <p:nvPr/>
        </p:nvSpPr>
        <p:spPr>
          <a:xfrm>
            <a:off x="1633268" y="5817079"/>
            <a:ext cx="90404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These company types may use churn rate to measure the effectiveness of cross-department operations and product management. </a:t>
            </a:r>
          </a:p>
        </p:txBody>
      </p:sp>
    </p:spTree>
    <p:extLst>
      <p:ext uri="{BB962C8B-B14F-4D97-AF65-F5344CB8AC3E}">
        <p14:creationId xmlns:p14="http://schemas.microsoft.com/office/powerpoint/2010/main" val="2097698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24" name="Picture 23">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461BEE4C-F05E-E50D-AC3A-A868679DEC33}"/>
              </a:ext>
            </a:extLst>
          </p:cNvPr>
          <p:cNvSpPr>
            <a:spLocks noGrp="1"/>
          </p:cNvSpPr>
          <p:nvPr>
            <p:ph type="title"/>
          </p:nvPr>
        </p:nvSpPr>
        <p:spPr>
          <a:xfrm>
            <a:off x="838201" y="559813"/>
            <a:ext cx="10348146" cy="1283471"/>
          </a:xfrm>
        </p:spPr>
        <p:txBody>
          <a:bodyPr anchor="t">
            <a:normAutofit/>
          </a:bodyPr>
          <a:lstStyle/>
          <a:p>
            <a:r>
              <a:rPr lang="en-US">
                <a:solidFill>
                  <a:schemeClr val="tx2"/>
                </a:solidFill>
              </a:rPr>
              <a:t>Methodology</a:t>
            </a:r>
          </a:p>
        </p:txBody>
      </p:sp>
      <p:pic>
        <p:nvPicPr>
          <p:cNvPr id="26" name="Picture 25">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67342"/>
          <a:stretch/>
        </p:blipFill>
        <p:spPr>
          <a:xfrm rot="10800000">
            <a:off x="-1" y="2719661"/>
            <a:ext cx="830249" cy="2548349"/>
          </a:xfrm>
          <a:prstGeom prst="rect">
            <a:avLst/>
          </a:prstGeom>
        </p:spPr>
      </p:pic>
      <p:graphicFrame>
        <p:nvGraphicFramePr>
          <p:cNvPr id="16" name="Content Placeholder 6">
            <a:extLst>
              <a:ext uri="{FF2B5EF4-FFF2-40B4-BE49-F238E27FC236}">
                <a16:creationId xmlns:a16="http://schemas.microsoft.com/office/drawing/2014/main" id="{493B49B5-973F-6FF8-B85E-753309335BFE}"/>
              </a:ext>
            </a:extLst>
          </p:cNvPr>
          <p:cNvGraphicFramePr>
            <a:graphicFrameLocks noGrp="1"/>
          </p:cNvGraphicFramePr>
          <p:nvPr>
            <p:ph idx="1"/>
            <p:extLst>
              <p:ext uri="{D42A27DB-BD31-4B8C-83A1-F6EECF244321}">
                <p14:modId xmlns:p14="http://schemas.microsoft.com/office/powerpoint/2010/main" val="2124242763"/>
              </p:ext>
            </p:extLst>
          </p:nvPr>
        </p:nvGraphicFramePr>
        <p:xfrm>
          <a:off x="838201" y="1613044"/>
          <a:ext cx="10247616" cy="50857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75410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6" name="Rectangle 35">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38" name="Picture 37">
            <a:extLst>
              <a:ext uri="{FF2B5EF4-FFF2-40B4-BE49-F238E27FC236}">
                <a16:creationId xmlns:a16="http://schemas.microsoft.com/office/drawing/2014/main" id="{29DA4B2B-B54E-43B4-A1A4-EB704F7F3D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53001" t="54841" r="-1"/>
          <a:stretch/>
        </p:blipFill>
        <p:spPr>
          <a:xfrm>
            <a:off x="0" y="0"/>
            <a:ext cx="872377" cy="838200"/>
          </a:xfrm>
          <a:prstGeom prst="rect">
            <a:avLst/>
          </a:prstGeom>
        </p:spPr>
      </p:pic>
      <p:sp>
        <p:nvSpPr>
          <p:cNvPr id="2" name="Title 1">
            <a:extLst>
              <a:ext uri="{FF2B5EF4-FFF2-40B4-BE49-F238E27FC236}">
                <a16:creationId xmlns:a16="http://schemas.microsoft.com/office/drawing/2014/main" id="{76BC8EAA-70EF-0B13-96C5-FF5D33B85107}"/>
              </a:ext>
            </a:extLst>
          </p:cNvPr>
          <p:cNvSpPr>
            <a:spLocks noGrp="1"/>
          </p:cNvSpPr>
          <p:nvPr>
            <p:ph type="title"/>
          </p:nvPr>
        </p:nvSpPr>
        <p:spPr>
          <a:xfrm>
            <a:off x="662152" y="559814"/>
            <a:ext cx="4950371" cy="1012508"/>
          </a:xfrm>
        </p:spPr>
        <p:txBody>
          <a:bodyPr>
            <a:normAutofit fontScale="90000"/>
          </a:bodyPr>
          <a:lstStyle/>
          <a:p>
            <a:r>
              <a:rPr lang="en-US" sz="3100" b="0">
                <a:solidFill>
                  <a:schemeClr val="tx2"/>
                </a:solidFill>
                <a:latin typeface="+mn-lt"/>
              </a:rPr>
              <a:t>Churn rate predictive model</a:t>
            </a:r>
            <a:br>
              <a:rPr lang="en-US">
                <a:solidFill>
                  <a:schemeClr val="tx2"/>
                </a:solidFill>
              </a:rPr>
            </a:br>
            <a:endParaRPr lang="en-US">
              <a:solidFill>
                <a:schemeClr val="tx2"/>
              </a:solidFill>
            </a:endParaRPr>
          </a:p>
        </p:txBody>
      </p:sp>
      <p:sp>
        <p:nvSpPr>
          <p:cNvPr id="31" name="Content Placeholder 30">
            <a:extLst>
              <a:ext uri="{FF2B5EF4-FFF2-40B4-BE49-F238E27FC236}">
                <a16:creationId xmlns:a16="http://schemas.microsoft.com/office/drawing/2014/main" id="{923B2CBD-5D81-D9FE-A57C-7ECCCE3BA81C}"/>
              </a:ext>
            </a:extLst>
          </p:cNvPr>
          <p:cNvSpPr>
            <a:spLocks noGrp="1"/>
          </p:cNvSpPr>
          <p:nvPr>
            <p:ph idx="1"/>
          </p:nvPr>
        </p:nvSpPr>
        <p:spPr>
          <a:xfrm>
            <a:off x="6174562" y="559814"/>
            <a:ext cx="4664423" cy="1012508"/>
          </a:xfrm>
        </p:spPr>
        <p:txBody>
          <a:bodyPr>
            <a:normAutofit/>
          </a:bodyPr>
          <a:lstStyle/>
          <a:p>
            <a:pPr marL="0" indent="0">
              <a:buNone/>
            </a:pPr>
            <a:r>
              <a:rPr lang="en-US">
                <a:solidFill>
                  <a:schemeClr val="tx2"/>
                </a:solidFill>
              </a:rPr>
              <a:t>Exploratory Data Analysis</a:t>
            </a:r>
          </a:p>
        </p:txBody>
      </p:sp>
      <p:pic>
        <p:nvPicPr>
          <p:cNvPr id="6" name="Content Placeholder 4">
            <a:extLst>
              <a:ext uri="{FF2B5EF4-FFF2-40B4-BE49-F238E27FC236}">
                <a16:creationId xmlns:a16="http://schemas.microsoft.com/office/drawing/2014/main" id="{8C2C1A22-BE3E-0901-9D44-435D873AF3BA}"/>
              </a:ext>
            </a:extLst>
          </p:cNvPr>
          <p:cNvPicPr>
            <a:picLocks noChangeAspect="1"/>
          </p:cNvPicPr>
          <p:nvPr/>
        </p:nvPicPr>
        <p:blipFill>
          <a:blip r:embed="rId3"/>
          <a:stretch>
            <a:fillRect/>
          </a:stretch>
        </p:blipFill>
        <p:spPr>
          <a:xfrm>
            <a:off x="585810" y="2310482"/>
            <a:ext cx="5179237" cy="2809735"/>
          </a:xfrm>
          <a:prstGeom prst="rect">
            <a:avLst/>
          </a:prstGeom>
        </p:spPr>
      </p:pic>
      <p:pic>
        <p:nvPicPr>
          <p:cNvPr id="5" name="Content Placeholder 4">
            <a:extLst>
              <a:ext uri="{FF2B5EF4-FFF2-40B4-BE49-F238E27FC236}">
                <a16:creationId xmlns:a16="http://schemas.microsoft.com/office/drawing/2014/main" id="{F0265ED8-6A8C-D319-3302-656DA00319FA}"/>
              </a:ext>
            </a:extLst>
          </p:cNvPr>
          <p:cNvPicPr>
            <a:picLocks noChangeAspect="1"/>
          </p:cNvPicPr>
          <p:nvPr/>
        </p:nvPicPr>
        <p:blipFill>
          <a:blip r:embed="rId4"/>
          <a:stretch>
            <a:fillRect/>
          </a:stretch>
        </p:blipFill>
        <p:spPr>
          <a:xfrm>
            <a:off x="6048496" y="2273389"/>
            <a:ext cx="5475503" cy="2809735"/>
          </a:xfrm>
          <a:prstGeom prst="rect">
            <a:avLst/>
          </a:prstGeom>
        </p:spPr>
      </p:pic>
      <p:pic>
        <p:nvPicPr>
          <p:cNvPr id="40" name="Picture 39">
            <a:extLst>
              <a:ext uri="{FF2B5EF4-FFF2-40B4-BE49-F238E27FC236}">
                <a16:creationId xmlns:a16="http://schemas.microsoft.com/office/drawing/2014/main" id="{1C32610F-5445-4E12-87F6-F0591ABE7A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Tree>
    <p:extLst>
      <p:ext uri="{BB962C8B-B14F-4D97-AF65-F5344CB8AC3E}">
        <p14:creationId xmlns:p14="http://schemas.microsoft.com/office/powerpoint/2010/main" val="3344730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24" name="Picture 23">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69C2E2AE-C752-6D6A-4D4D-744A16167ACB}"/>
              </a:ext>
            </a:extLst>
          </p:cNvPr>
          <p:cNvSpPr>
            <a:spLocks noGrp="1"/>
          </p:cNvSpPr>
          <p:nvPr>
            <p:ph type="title"/>
          </p:nvPr>
        </p:nvSpPr>
        <p:spPr>
          <a:xfrm>
            <a:off x="838201" y="559813"/>
            <a:ext cx="10348146" cy="1283471"/>
          </a:xfrm>
        </p:spPr>
        <p:txBody>
          <a:bodyPr anchor="t">
            <a:normAutofit/>
          </a:bodyPr>
          <a:lstStyle/>
          <a:p>
            <a:r>
              <a:rPr lang="en-US">
                <a:solidFill>
                  <a:schemeClr val="tx2"/>
                </a:solidFill>
              </a:rPr>
              <a:t>Statistical Learning Methods:</a:t>
            </a:r>
          </a:p>
        </p:txBody>
      </p:sp>
      <p:pic>
        <p:nvPicPr>
          <p:cNvPr id="26" name="Picture 25">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67342"/>
          <a:stretch/>
        </p:blipFill>
        <p:spPr>
          <a:xfrm rot="10800000">
            <a:off x="-1" y="2719661"/>
            <a:ext cx="830249" cy="2548349"/>
          </a:xfrm>
          <a:prstGeom prst="rect">
            <a:avLst/>
          </a:prstGeom>
        </p:spPr>
      </p:pic>
      <p:graphicFrame>
        <p:nvGraphicFramePr>
          <p:cNvPr id="16" name="Content Placeholder 6">
            <a:extLst>
              <a:ext uri="{FF2B5EF4-FFF2-40B4-BE49-F238E27FC236}">
                <a16:creationId xmlns:a16="http://schemas.microsoft.com/office/drawing/2014/main" id="{49505741-E98E-230D-EAF9-E58CBF0B1409}"/>
              </a:ext>
            </a:extLst>
          </p:cNvPr>
          <p:cNvGraphicFramePr>
            <a:graphicFrameLocks noGrp="1"/>
          </p:cNvGraphicFramePr>
          <p:nvPr>
            <p:ph idx="1"/>
            <p:extLst>
              <p:ext uri="{D42A27DB-BD31-4B8C-83A1-F6EECF244321}">
                <p14:modId xmlns:p14="http://schemas.microsoft.com/office/powerpoint/2010/main" val="3766647307"/>
              </p:ext>
            </p:extLst>
          </p:nvPr>
        </p:nvGraphicFramePr>
        <p:xfrm>
          <a:off x="1197268" y="1843284"/>
          <a:ext cx="10156531" cy="43336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44214982"/>
      </p:ext>
    </p:extLst>
  </p:cSld>
  <p:clrMapOvr>
    <a:masterClrMapping/>
  </p:clrMapOvr>
</p:sld>
</file>

<file path=ppt/theme/theme1.xml><?xml version="1.0" encoding="utf-8"?>
<a:theme xmlns:a="http://schemas.openxmlformats.org/drawingml/2006/main" name="BlockprintVTI">
  <a:themeElements>
    <a:clrScheme name="Custom 69">
      <a:dk1>
        <a:sysClr val="windowText" lastClr="000000"/>
      </a:dk1>
      <a:lt1>
        <a:sysClr val="window" lastClr="FFFFFF"/>
      </a:lt1>
      <a:dk2>
        <a:srgbClr val="44131A"/>
      </a:dk2>
      <a:lt2>
        <a:srgbClr val="F2ECEA"/>
      </a:lt2>
      <a:accent1>
        <a:srgbClr val="A62C52"/>
      </a:accent1>
      <a:accent2>
        <a:srgbClr val="A7928D"/>
      </a:accent2>
      <a:accent3>
        <a:srgbClr val="307C71"/>
      </a:accent3>
      <a:accent4>
        <a:srgbClr val="41575D"/>
      </a:accent4>
      <a:accent5>
        <a:srgbClr val="8FA3A3"/>
      </a:accent5>
      <a:accent6>
        <a:srgbClr val="CA8370"/>
      </a:accent6>
      <a:hlink>
        <a:srgbClr val="D13D6E"/>
      </a:hlink>
      <a:folHlink>
        <a:srgbClr val="6C9D92"/>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1790</Words>
  <Application>Microsoft Office PowerPoint</Application>
  <PresentationFormat>Widescreen</PresentationFormat>
  <Paragraphs>127</Paragraphs>
  <Slides>35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AvenirNext LT Pro Medium</vt:lpstr>
      <vt:lpstr>Arial</vt:lpstr>
      <vt:lpstr>Avenir Next LT Pro</vt:lpstr>
      <vt:lpstr>Calibri</vt:lpstr>
      <vt:lpstr>Wingdings</vt:lpstr>
      <vt:lpstr>BlockprintVTI</vt:lpstr>
      <vt:lpstr>Advance Stats I Project: Predict Customer Churn in the Telco Industry</vt:lpstr>
      <vt:lpstr>Goal of this project</vt:lpstr>
      <vt:lpstr>Introduction</vt:lpstr>
      <vt:lpstr>What is customer churn?</vt:lpstr>
      <vt:lpstr>Case for customer churn prediction</vt:lpstr>
      <vt:lpstr>PowerPoint Presentation</vt:lpstr>
      <vt:lpstr>Methodology</vt:lpstr>
      <vt:lpstr>Churn rate predictive model </vt:lpstr>
      <vt:lpstr>Statistical Learning Methods:</vt:lpstr>
      <vt:lpstr>Data Overview</vt:lpstr>
      <vt:lpstr>The raw data contains 7043 rows (customers) and 21 columns (features).  The “Churn” column is our target. We used all other columns as features of our model.</vt:lpstr>
      <vt:lpstr>Exploration and Data Analysis (EDA) </vt:lpstr>
      <vt:lpstr>Missing values in each column</vt:lpstr>
      <vt:lpstr>Data wrangling</vt:lpstr>
      <vt:lpstr>Exploratory data analysis and feature selection</vt:lpstr>
      <vt:lpstr>Continuous Variables</vt:lpstr>
      <vt:lpstr>Bar plots of categorical variables</vt:lpstr>
      <vt:lpstr>Logistic Regression </vt:lpstr>
      <vt:lpstr>Logistic Regression </vt:lpstr>
      <vt:lpstr>Feature Analysis </vt:lpstr>
      <vt:lpstr>PowerPoint Presentation</vt:lpstr>
      <vt:lpstr>Decision Tree</vt:lpstr>
      <vt:lpstr>PowerPoint Presentation</vt:lpstr>
      <vt:lpstr>PowerPoint Presentation</vt:lpstr>
      <vt:lpstr>PowerPoint Presentation</vt:lpstr>
      <vt:lpstr>Random Forest</vt:lpstr>
      <vt:lpstr>Random Forest Initial Model </vt:lpstr>
      <vt:lpstr>Random Forest Prediction and Confusion Matrix</vt:lpstr>
      <vt:lpstr>Random Forest Error Rate</vt:lpstr>
      <vt:lpstr>Tune Random Forest Model</vt:lpstr>
      <vt:lpstr>Fit the Random Forest Model After Tuning</vt:lpstr>
      <vt:lpstr>Random Forest Predictions and Confusion Matrix After Tuning</vt:lpstr>
      <vt:lpstr>Random Forest Feature Importance</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Stats I Project: Predict Customer Churn in the Telco Industry</dc:title>
  <dc:creator>Hong Shi (hshi)</dc:creator>
  <cp:lastModifiedBy>Hong Shi (hshi)</cp:lastModifiedBy>
  <cp:revision>62</cp:revision>
  <dcterms:created xsi:type="dcterms:W3CDTF">2022-11-25T04:31:59Z</dcterms:created>
  <dcterms:modified xsi:type="dcterms:W3CDTF">2022-11-28T19:36:26Z</dcterms:modified>
</cp:coreProperties>
</file>