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84" r:id="rId2"/>
    <p:sldId id="923" r:id="rId3"/>
    <p:sldId id="917" r:id="rId4"/>
    <p:sldId id="274" r:id="rId5"/>
    <p:sldId id="276" r:id="rId6"/>
    <p:sldId id="278" r:id="rId7"/>
    <p:sldId id="290" r:id="rId8"/>
    <p:sldId id="289" r:id="rId9"/>
    <p:sldId id="292" r:id="rId10"/>
    <p:sldId id="291" r:id="rId11"/>
    <p:sldId id="931" r:id="rId12"/>
    <p:sldId id="929" r:id="rId13"/>
    <p:sldId id="930" r:id="rId14"/>
    <p:sldId id="925" r:id="rId15"/>
    <p:sldId id="918" r:id="rId16"/>
    <p:sldId id="919" r:id="rId17"/>
    <p:sldId id="932" r:id="rId18"/>
    <p:sldId id="920" r:id="rId19"/>
    <p:sldId id="921" r:id="rId20"/>
    <p:sldId id="287" r:id="rId21"/>
    <p:sldId id="285" r:id="rId22"/>
    <p:sldId id="924" r:id="rId23"/>
    <p:sldId id="926" r:id="rId24"/>
    <p:sldId id="927" r:id="rId25"/>
    <p:sldId id="933" r:id="rId26"/>
    <p:sldId id="93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404"/>
    <p:restoredTop sz="95304"/>
  </p:normalViewPr>
  <p:slideViewPr>
    <p:cSldViewPr snapToGrid="0">
      <p:cViewPr varScale="1">
        <p:scale>
          <a:sx n="80" d="100"/>
          <a:sy n="80" d="100"/>
        </p:scale>
        <p:origin x="5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DFEE03-DE8E-D840-AB02-2DED9B701166}" type="datetimeFigureOut">
              <a:rPr lang="en-US" smtClean="0"/>
              <a:t>9/17/23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4B253A-BF36-5845-AE74-2F2362A75D26}" type="slidenum">
              <a:rPr lang="en-US" smtClean="0"/>
              <a:t>‹#›</a:t>
            </a:fld>
            <a:endParaRPr lang="en-US"/>
          </a:p>
        </p:txBody>
      </p:sp>
    </p:spTree>
    <p:extLst>
      <p:ext uri="{BB962C8B-B14F-4D97-AF65-F5344CB8AC3E}">
        <p14:creationId xmlns:p14="http://schemas.microsoft.com/office/powerpoint/2010/main" val="414944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881A0-9DF2-46CA-AA91-891ADE0AC5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DF775E-E112-0031-9798-E52957A47C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ABDD70-E17B-7210-8428-EFB315E96572}"/>
              </a:ext>
            </a:extLst>
          </p:cNvPr>
          <p:cNvSpPr>
            <a:spLocks noGrp="1"/>
          </p:cNvSpPr>
          <p:nvPr>
            <p:ph type="dt" sz="half" idx="10"/>
          </p:nvPr>
        </p:nvSpPr>
        <p:spPr/>
        <p:txBody>
          <a:bodyPr/>
          <a:lstStyle/>
          <a:p>
            <a:fld id="{C53A9F2C-87B3-D84B-A680-7818F4BC22B8}" type="datetimeFigureOut">
              <a:rPr lang="en-US" smtClean="0"/>
              <a:t>9/17/23</a:t>
            </a:fld>
            <a:endParaRPr lang="en-US"/>
          </a:p>
        </p:txBody>
      </p:sp>
      <p:sp>
        <p:nvSpPr>
          <p:cNvPr id="5" name="Footer Placeholder 4">
            <a:extLst>
              <a:ext uri="{FF2B5EF4-FFF2-40B4-BE49-F238E27FC236}">
                <a16:creationId xmlns:a16="http://schemas.microsoft.com/office/drawing/2014/main" id="{6B606D25-E40C-FD65-0A92-1DF1BA3866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BFF13-8F58-8E61-110F-D9B0FD6400B8}"/>
              </a:ext>
            </a:extLst>
          </p:cNvPr>
          <p:cNvSpPr>
            <a:spLocks noGrp="1"/>
          </p:cNvSpPr>
          <p:nvPr>
            <p:ph type="sldNum" sz="quarter" idx="12"/>
          </p:nvPr>
        </p:nvSpPr>
        <p:spPr/>
        <p:txBody>
          <a:bodyPr/>
          <a:lstStyle/>
          <a:p>
            <a:fld id="{F99FDC31-E7EC-3E40-B7AF-9E7A630C76BC}" type="slidenum">
              <a:rPr lang="en-US" smtClean="0"/>
              <a:t>‹#›</a:t>
            </a:fld>
            <a:endParaRPr lang="en-US"/>
          </a:p>
        </p:txBody>
      </p:sp>
    </p:spTree>
    <p:extLst>
      <p:ext uri="{BB962C8B-B14F-4D97-AF65-F5344CB8AC3E}">
        <p14:creationId xmlns:p14="http://schemas.microsoft.com/office/powerpoint/2010/main" val="325501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456A1-F642-D288-30B7-5365DD6E9F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1EA4A4-A1D2-F422-1660-71EAA95C57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C9047A-128E-4DDF-5B58-4DADFE309FAE}"/>
              </a:ext>
            </a:extLst>
          </p:cNvPr>
          <p:cNvSpPr>
            <a:spLocks noGrp="1"/>
          </p:cNvSpPr>
          <p:nvPr>
            <p:ph type="dt" sz="half" idx="10"/>
          </p:nvPr>
        </p:nvSpPr>
        <p:spPr/>
        <p:txBody>
          <a:bodyPr/>
          <a:lstStyle/>
          <a:p>
            <a:fld id="{C53A9F2C-87B3-D84B-A680-7818F4BC22B8}" type="datetimeFigureOut">
              <a:rPr lang="en-US" smtClean="0"/>
              <a:t>9/17/23</a:t>
            </a:fld>
            <a:endParaRPr lang="en-US"/>
          </a:p>
        </p:txBody>
      </p:sp>
      <p:sp>
        <p:nvSpPr>
          <p:cNvPr id="5" name="Footer Placeholder 4">
            <a:extLst>
              <a:ext uri="{FF2B5EF4-FFF2-40B4-BE49-F238E27FC236}">
                <a16:creationId xmlns:a16="http://schemas.microsoft.com/office/drawing/2014/main" id="{FE8B2A14-C64D-C78C-3D19-D330337658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849DB1-9457-052C-B6FA-693E50C1FA1D}"/>
              </a:ext>
            </a:extLst>
          </p:cNvPr>
          <p:cNvSpPr>
            <a:spLocks noGrp="1"/>
          </p:cNvSpPr>
          <p:nvPr>
            <p:ph type="sldNum" sz="quarter" idx="12"/>
          </p:nvPr>
        </p:nvSpPr>
        <p:spPr/>
        <p:txBody>
          <a:bodyPr/>
          <a:lstStyle/>
          <a:p>
            <a:fld id="{F99FDC31-E7EC-3E40-B7AF-9E7A630C76BC}" type="slidenum">
              <a:rPr lang="en-US" smtClean="0"/>
              <a:t>‹#›</a:t>
            </a:fld>
            <a:endParaRPr lang="en-US"/>
          </a:p>
        </p:txBody>
      </p:sp>
    </p:spTree>
    <p:extLst>
      <p:ext uri="{BB962C8B-B14F-4D97-AF65-F5344CB8AC3E}">
        <p14:creationId xmlns:p14="http://schemas.microsoft.com/office/powerpoint/2010/main" val="578625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85DF85-D629-3DAC-CF33-6C8F680861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949309-7052-1BF1-56B3-57A69FC813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4E5E15-ED49-3FAC-C5B1-70ED96A2EA94}"/>
              </a:ext>
            </a:extLst>
          </p:cNvPr>
          <p:cNvSpPr>
            <a:spLocks noGrp="1"/>
          </p:cNvSpPr>
          <p:nvPr>
            <p:ph type="dt" sz="half" idx="10"/>
          </p:nvPr>
        </p:nvSpPr>
        <p:spPr/>
        <p:txBody>
          <a:bodyPr/>
          <a:lstStyle/>
          <a:p>
            <a:fld id="{C53A9F2C-87B3-D84B-A680-7818F4BC22B8}" type="datetimeFigureOut">
              <a:rPr lang="en-US" smtClean="0"/>
              <a:t>9/17/23</a:t>
            </a:fld>
            <a:endParaRPr lang="en-US"/>
          </a:p>
        </p:txBody>
      </p:sp>
      <p:sp>
        <p:nvSpPr>
          <p:cNvPr id="5" name="Footer Placeholder 4">
            <a:extLst>
              <a:ext uri="{FF2B5EF4-FFF2-40B4-BE49-F238E27FC236}">
                <a16:creationId xmlns:a16="http://schemas.microsoft.com/office/drawing/2014/main" id="{E67674C8-4D3D-8AC1-AB6E-471C3296C4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0D0523-637D-5292-3B7B-4E97FE69EA0F}"/>
              </a:ext>
            </a:extLst>
          </p:cNvPr>
          <p:cNvSpPr>
            <a:spLocks noGrp="1"/>
          </p:cNvSpPr>
          <p:nvPr>
            <p:ph type="sldNum" sz="quarter" idx="12"/>
          </p:nvPr>
        </p:nvSpPr>
        <p:spPr/>
        <p:txBody>
          <a:bodyPr/>
          <a:lstStyle/>
          <a:p>
            <a:fld id="{F99FDC31-E7EC-3E40-B7AF-9E7A630C76BC}" type="slidenum">
              <a:rPr lang="en-US" smtClean="0"/>
              <a:t>‹#›</a:t>
            </a:fld>
            <a:endParaRPr lang="en-US"/>
          </a:p>
        </p:txBody>
      </p:sp>
    </p:spTree>
    <p:extLst>
      <p:ext uri="{BB962C8B-B14F-4D97-AF65-F5344CB8AC3E}">
        <p14:creationId xmlns:p14="http://schemas.microsoft.com/office/powerpoint/2010/main" val="3537284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8FB83-33F9-2E48-4E7D-4FD6587EA2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22BF9A-5DE1-838B-51B2-873042A30B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A47AC8-DA5D-3A8A-685F-CE85D4443C06}"/>
              </a:ext>
            </a:extLst>
          </p:cNvPr>
          <p:cNvSpPr>
            <a:spLocks noGrp="1"/>
          </p:cNvSpPr>
          <p:nvPr>
            <p:ph type="dt" sz="half" idx="10"/>
          </p:nvPr>
        </p:nvSpPr>
        <p:spPr/>
        <p:txBody>
          <a:bodyPr/>
          <a:lstStyle/>
          <a:p>
            <a:fld id="{C53A9F2C-87B3-D84B-A680-7818F4BC22B8}" type="datetimeFigureOut">
              <a:rPr lang="en-US" smtClean="0"/>
              <a:t>9/17/23</a:t>
            </a:fld>
            <a:endParaRPr lang="en-US"/>
          </a:p>
        </p:txBody>
      </p:sp>
      <p:sp>
        <p:nvSpPr>
          <p:cNvPr id="5" name="Footer Placeholder 4">
            <a:extLst>
              <a:ext uri="{FF2B5EF4-FFF2-40B4-BE49-F238E27FC236}">
                <a16:creationId xmlns:a16="http://schemas.microsoft.com/office/drawing/2014/main" id="{BBDB2E42-4F62-2B4B-FBCE-2683E7949E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8A295-B0C9-D0A5-DEC7-2228A0F76CC7}"/>
              </a:ext>
            </a:extLst>
          </p:cNvPr>
          <p:cNvSpPr>
            <a:spLocks noGrp="1"/>
          </p:cNvSpPr>
          <p:nvPr>
            <p:ph type="sldNum" sz="quarter" idx="12"/>
          </p:nvPr>
        </p:nvSpPr>
        <p:spPr/>
        <p:txBody>
          <a:bodyPr/>
          <a:lstStyle/>
          <a:p>
            <a:fld id="{F99FDC31-E7EC-3E40-B7AF-9E7A630C76BC}" type="slidenum">
              <a:rPr lang="en-US" smtClean="0"/>
              <a:t>‹#›</a:t>
            </a:fld>
            <a:endParaRPr lang="en-US"/>
          </a:p>
        </p:txBody>
      </p:sp>
    </p:spTree>
    <p:extLst>
      <p:ext uri="{BB962C8B-B14F-4D97-AF65-F5344CB8AC3E}">
        <p14:creationId xmlns:p14="http://schemas.microsoft.com/office/powerpoint/2010/main" val="2753877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00101-6313-7135-150D-549399BB79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4C1333-FC12-81C5-4B7A-2937E35D6F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250F07-A2CC-6681-7079-DA886A903B3E}"/>
              </a:ext>
            </a:extLst>
          </p:cNvPr>
          <p:cNvSpPr>
            <a:spLocks noGrp="1"/>
          </p:cNvSpPr>
          <p:nvPr>
            <p:ph type="dt" sz="half" idx="10"/>
          </p:nvPr>
        </p:nvSpPr>
        <p:spPr/>
        <p:txBody>
          <a:bodyPr/>
          <a:lstStyle/>
          <a:p>
            <a:fld id="{C53A9F2C-87B3-D84B-A680-7818F4BC22B8}" type="datetimeFigureOut">
              <a:rPr lang="en-US" smtClean="0"/>
              <a:t>9/17/23</a:t>
            </a:fld>
            <a:endParaRPr lang="en-US"/>
          </a:p>
        </p:txBody>
      </p:sp>
      <p:sp>
        <p:nvSpPr>
          <p:cNvPr id="5" name="Footer Placeholder 4">
            <a:extLst>
              <a:ext uri="{FF2B5EF4-FFF2-40B4-BE49-F238E27FC236}">
                <a16:creationId xmlns:a16="http://schemas.microsoft.com/office/drawing/2014/main" id="{76D2CF0A-EEA7-B74F-B6EE-FEB489CF49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00E0D9-B224-9A50-4C8C-B0DDCE1D140B}"/>
              </a:ext>
            </a:extLst>
          </p:cNvPr>
          <p:cNvSpPr>
            <a:spLocks noGrp="1"/>
          </p:cNvSpPr>
          <p:nvPr>
            <p:ph type="sldNum" sz="quarter" idx="12"/>
          </p:nvPr>
        </p:nvSpPr>
        <p:spPr/>
        <p:txBody>
          <a:bodyPr/>
          <a:lstStyle/>
          <a:p>
            <a:fld id="{F99FDC31-E7EC-3E40-B7AF-9E7A630C76BC}" type="slidenum">
              <a:rPr lang="en-US" smtClean="0"/>
              <a:t>‹#›</a:t>
            </a:fld>
            <a:endParaRPr lang="en-US"/>
          </a:p>
        </p:txBody>
      </p:sp>
    </p:spTree>
    <p:extLst>
      <p:ext uri="{BB962C8B-B14F-4D97-AF65-F5344CB8AC3E}">
        <p14:creationId xmlns:p14="http://schemas.microsoft.com/office/powerpoint/2010/main" val="4118793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D226A-6AEE-0C08-4C4C-F2C934C005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1CC963-DA16-9414-539E-969FB8C96E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38393C-A83F-E9CB-3A31-4982EF140C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FFDAAD-4044-8F27-1DF0-0EEED426B671}"/>
              </a:ext>
            </a:extLst>
          </p:cNvPr>
          <p:cNvSpPr>
            <a:spLocks noGrp="1"/>
          </p:cNvSpPr>
          <p:nvPr>
            <p:ph type="dt" sz="half" idx="10"/>
          </p:nvPr>
        </p:nvSpPr>
        <p:spPr/>
        <p:txBody>
          <a:bodyPr/>
          <a:lstStyle/>
          <a:p>
            <a:fld id="{C53A9F2C-87B3-D84B-A680-7818F4BC22B8}" type="datetimeFigureOut">
              <a:rPr lang="en-US" smtClean="0"/>
              <a:t>9/17/23</a:t>
            </a:fld>
            <a:endParaRPr lang="en-US"/>
          </a:p>
        </p:txBody>
      </p:sp>
      <p:sp>
        <p:nvSpPr>
          <p:cNvPr id="6" name="Footer Placeholder 5">
            <a:extLst>
              <a:ext uri="{FF2B5EF4-FFF2-40B4-BE49-F238E27FC236}">
                <a16:creationId xmlns:a16="http://schemas.microsoft.com/office/drawing/2014/main" id="{D7588A31-C8D5-926A-EB05-40812AB945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0062E4-1FB1-4852-25BC-2149DED0E36E}"/>
              </a:ext>
            </a:extLst>
          </p:cNvPr>
          <p:cNvSpPr>
            <a:spLocks noGrp="1"/>
          </p:cNvSpPr>
          <p:nvPr>
            <p:ph type="sldNum" sz="quarter" idx="12"/>
          </p:nvPr>
        </p:nvSpPr>
        <p:spPr/>
        <p:txBody>
          <a:bodyPr/>
          <a:lstStyle/>
          <a:p>
            <a:fld id="{F99FDC31-E7EC-3E40-B7AF-9E7A630C76BC}" type="slidenum">
              <a:rPr lang="en-US" smtClean="0"/>
              <a:t>‹#›</a:t>
            </a:fld>
            <a:endParaRPr lang="en-US"/>
          </a:p>
        </p:txBody>
      </p:sp>
    </p:spTree>
    <p:extLst>
      <p:ext uri="{BB962C8B-B14F-4D97-AF65-F5344CB8AC3E}">
        <p14:creationId xmlns:p14="http://schemas.microsoft.com/office/powerpoint/2010/main" val="933502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5D01A-2F3B-4316-C935-E8E008F892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CAEE7A-C5CC-4327-8A55-19BC653294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B84B84-F788-B3C4-DCFC-A521CCC537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FF0290-F1CB-30DB-E3A6-29EE649D1A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AD82DE-E5C0-6F89-903E-FCDF4CC077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A73898-B491-CC98-48E5-6BCB51499007}"/>
              </a:ext>
            </a:extLst>
          </p:cNvPr>
          <p:cNvSpPr>
            <a:spLocks noGrp="1"/>
          </p:cNvSpPr>
          <p:nvPr>
            <p:ph type="dt" sz="half" idx="10"/>
          </p:nvPr>
        </p:nvSpPr>
        <p:spPr/>
        <p:txBody>
          <a:bodyPr/>
          <a:lstStyle/>
          <a:p>
            <a:fld id="{C53A9F2C-87B3-D84B-A680-7818F4BC22B8}" type="datetimeFigureOut">
              <a:rPr lang="en-US" smtClean="0"/>
              <a:t>9/17/23</a:t>
            </a:fld>
            <a:endParaRPr lang="en-US"/>
          </a:p>
        </p:txBody>
      </p:sp>
      <p:sp>
        <p:nvSpPr>
          <p:cNvPr id="8" name="Footer Placeholder 7">
            <a:extLst>
              <a:ext uri="{FF2B5EF4-FFF2-40B4-BE49-F238E27FC236}">
                <a16:creationId xmlns:a16="http://schemas.microsoft.com/office/drawing/2014/main" id="{C3773613-5688-A852-3D18-DDAC98B150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9B3F85-51A4-1D09-855C-A60F5DBB4F01}"/>
              </a:ext>
            </a:extLst>
          </p:cNvPr>
          <p:cNvSpPr>
            <a:spLocks noGrp="1"/>
          </p:cNvSpPr>
          <p:nvPr>
            <p:ph type="sldNum" sz="quarter" idx="12"/>
          </p:nvPr>
        </p:nvSpPr>
        <p:spPr/>
        <p:txBody>
          <a:bodyPr/>
          <a:lstStyle/>
          <a:p>
            <a:fld id="{F99FDC31-E7EC-3E40-B7AF-9E7A630C76BC}" type="slidenum">
              <a:rPr lang="en-US" smtClean="0"/>
              <a:t>‹#›</a:t>
            </a:fld>
            <a:endParaRPr lang="en-US"/>
          </a:p>
        </p:txBody>
      </p:sp>
    </p:spTree>
    <p:extLst>
      <p:ext uri="{BB962C8B-B14F-4D97-AF65-F5344CB8AC3E}">
        <p14:creationId xmlns:p14="http://schemas.microsoft.com/office/powerpoint/2010/main" val="2166665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7791-0FDC-9D54-B662-669383DEC4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60B281-65A5-C5BD-AB43-1A940DDCCA5A}"/>
              </a:ext>
            </a:extLst>
          </p:cNvPr>
          <p:cNvSpPr>
            <a:spLocks noGrp="1"/>
          </p:cNvSpPr>
          <p:nvPr>
            <p:ph type="dt" sz="half" idx="10"/>
          </p:nvPr>
        </p:nvSpPr>
        <p:spPr/>
        <p:txBody>
          <a:bodyPr/>
          <a:lstStyle/>
          <a:p>
            <a:fld id="{C53A9F2C-87B3-D84B-A680-7818F4BC22B8}" type="datetimeFigureOut">
              <a:rPr lang="en-US" smtClean="0"/>
              <a:t>9/17/23</a:t>
            </a:fld>
            <a:endParaRPr lang="en-US"/>
          </a:p>
        </p:txBody>
      </p:sp>
      <p:sp>
        <p:nvSpPr>
          <p:cNvPr id="4" name="Footer Placeholder 3">
            <a:extLst>
              <a:ext uri="{FF2B5EF4-FFF2-40B4-BE49-F238E27FC236}">
                <a16:creationId xmlns:a16="http://schemas.microsoft.com/office/drawing/2014/main" id="{FF4A8C2C-1BD1-CBC7-5BBC-CB9CC5E99E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981885-BB35-8EEB-F869-6250AC721B08}"/>
              </a:ext>
            </a:extLst>
          </p:cNvPr>
          <p:cNvSpPr>
            <a:spLocks noGrp="1"/>
          </p:cNvSpPr>
          <p:nvPr>
            <p:ph type="sldNum" sz="quarter" idx="12"/>
          </p:nvPr>
        </p:nvSpPr>
        <p:spPr/>
        <p:txBody>
          <a:bodyPr/>
          <a:lstStyle/>
          <a:p>
            <a:fld id="{F99FDC31-E7EC-3E40-B7AF-9E7A630C76BC}" type="slidenum">
              <a:rPr lang="en-US" smtClean="0"/>
              <a:t>‹#›</a:t>
            </a:fld>
            <a:endParaRPr lang="en-US"/>
          </a:p>
        </p:txBody>
      </p:sp>
    </p:spTree>
    <p:extLst>
      <p:ext uri="{BB962C8B-B14F-4D97-AF65-F5344CB8AC3E}">
        <p14:creationId xmlns:p14="http://schemas.microsoft.com/office/powerpoint/2010/main" val="1204331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DF6C65-D6C3-0560-BACE-4BAC72DD187D}"/>
              </a:ext>
            </a:extLst>
          </p:cNvPr>
          <p:cNvSpPr>
            <a:spLocks noGrp="1"/>
          </p:cNvSpPr>
          <p:nvPr>
            <p:ph type="dt" sz="half" idx="10"/>
          </p:nvPr>
        </p:nvSpPr>
        <p:spPr/>
        <p:txBody>
          <a:bodyPr/>
          <a:lstStyle/>
          <a:p>
            <a:fld id="{C53A9F2C-87B3-D84B-A680-7818F4BC22B8}" type="datetimeFigureOut">
              <a:rPr lang="en-US" smtClean="0"/>
              <a:t>9/17/23</a:t>
            </a:fld>
            <a:endParaRPr lang="en-US"/>
          </a:p>
        </p:txBody>
      </p:sp>
      <p:sp>
        <p:nvSpPr>
          <p:cNvPr id="3" name="Footer Placeholder 2">
            <a:extLst>
              <a:ext uri="{FF2B5EF4-FFF2-40B4-BE49-F238E27FC236}">
                <a16:creationId xmlns:a16="http://schemas.microsoft.com/office/drawing/2014/main" id="{7849CF50-F32C-DAB8-9819-A0869A5F1B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A49EE3-4C45-7A1F-E372-02AA05EAA890}"/>
              </a:ext>
            </a:extLst>
          </p:cNvPr>
          <p:cNvSpPr>
            <a:spLocks noGrp="1"/>
          </p:cNvSpPr>
          <p:nvPr>
            <p:ph type="sldNum" sz="quarter" idx="12"/>
          </p:nvPr>
        </p:nvSpPr>
        <p:spPr/>
        <p:txBody>
          <a:bodyPr/>
          <a:lstStyle/>
          <a:p>
            <a:fld id="{F99FDC31-E7EC-3E40-B7AF-9E7A630C76BC}" type="slidenum">
              <a:rPr lang="en-US" smtClean="0"/>
              <a:t>‹#›</a:t>
            </a:fld>
            <a:endParaRPr lang="en-US"/>
          </a:p>
        </p:txBody>
      </p:sp>
    </p:spTree>
    <p:extLst>
      <p:ext uri="{BB962C8B-B14F-4D97-AF65-F5344CB8AC3E}">
        <p14:creationId xmlns:p14="http://schemas.microsoft.com/office/powerpoint/2010/main" val="4259846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D3E6C-6BAE-4C42-7FE5-97AE71EA4E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E42294-0325-5930-8ABE-FBB37DD0D8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156182-2A39-DB02-2A8C-BECA5E1D9B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B847CF-A7F7-5BF5-6337-C74E6358DBA6}"/>
              </a:ext>
            </a:extLst>
          </p:cNvPr>
          <p:cNvSpPr>
            <a:spLocks noGrp="1"/>
          </p:cNvSpPr>
          <p:nvPr>
            <p:ph type="dt" sz="half" idx="10"/>
          </p:nvPr>
        </p:nvSpPr>
        <p:spPr/>
        <p:txBody>
          <a:bodyPr/>
          <a:lstStyle/>
          <a:p>
            <a:fld id="{C53A9F2C-87B3-D84B-A680-7818F4BC22B8}" type="datetimeFigureOut">
              <a:rPr lang="en-US" smtClean="0"/>
              <a:t>9/17/23</a:t>
            </a:fld>
            <a:endParaRPr lang="en-US"/>
          </a:p>
        </p:txBody>
      </p:sp>
      <p:sp>
        <p:nvSpPr>
          <p:cNvPr id="6" name="Footer Placeholder 5">
            <a:extLst>
              <a:ext uri="{FF2B5EF4-FFF2-40B4-BE49-F238E27FC236}">
                <a16:creationId xmlns:a16="http://schemas.microsoft.com/office/drawing/2014/main" id="{E4595828-BC30-74C8-7FC6-38CFA715A5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0CD790-B30D-C024-2C76-4D98DB93DF63}"/>
              </a:ext>
            </a:extLst>
          </p:cNvPr>
          <p:cNvSpPr>
            <a:spLocks noGrp="1"/>
          </p:cNvSpPr>
          <p:nvPr>
            <p:ph type="sldNum" sz="quarter" idx="12"/>
          </p:nvPr>
        </p:nvSpPr>
        <p:spPr/>
        <p:txBody>
          <a:bodyPr/>
          <a:lstStyle/>
          <a:p>
            <a:fld id="{F99FDC31-E7EC-3E40-B7AF-9E7A630C76BC}" type="slidenum">
              <a:rPr lang="en-US" smtClean="0"/>
              <a:t>‹#›</a:t>
            </a:fld>
            <a:endParaRPr lang="en-US"/>
          </a:p>
        </p:txBody>
      </p:sp>
    </p:spTree>
    <p:extLst>
      <p:ext uri="{BB962C8B-B14F-4D97-AF65-F5344CB8AC3E}">
        <p14:creationId xmlns:p14="http://schemas.microsoft.com/office/powerpoint/2010/main" val="2258300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F2037-E21D-2D27-30B7-9713CE9661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5E95B2-077D-FBD2-BBE5-1EE05E0D9D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21D095-BA30-E0A7-AF60-DE03008128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973FAC-4B94-44FD-A885-EF170235689C}"/>
              </a:ext>
            </a:extLst>
          </p:cNvPr>
          <p:cNvSpPr>
            <a:spLocks noGrp="1"/>
          </p:cNvSpPr>
          <p:nvPr>
            <p:ph type="dt" sz="half" idx="10"/>
          </p:nvPr>
        </p:nvSpPr>
        <p:spPr/>
        <p:txBody>
          <a:bodyPr/>
          <a:lstStyle/>
          <a:p>
            <a:fld id="{C53A9F2C-87B3-D84B-A680-7818F4BC22B8}" type="datetimeFigureOut">
              <a:rPr lang="en-US" smtClean="0"/>
              <a:t>9/17/23</a:t>
            </a:fld>
            <a:endParaRPr lang="en-US"/>
          </a:p>
        </p:txBody>
      </p:sp>
      <p:sp>
        <p:nvSpPr>
          <p:cNvPr id="6" name="Footer Placeholder 5">
            <a:extLst>
              <a:ext uri="{FF2B5EF4-FFF2-40B4-BE49-F238E27FC236}">
                <a16:creationId xmlns:a16="http://schemas.microsoft.com/office/drawing/2014/main" id="{0AB9487C-C3FB-D398-F411-6FD4C1BF54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7FFF98-6716-B12F-532D-F58BED2CAD5E}"/>
              </a:ext>
            </a:extLst>
          </p:cNvPr>
          <p:cNvSpPr>
            <a:spLocks noGrp="1"/>
          </p:cNvSpPr>
          <p:nvPr>
            <p:ph type="sldNum" sz="quarter" idx="12"/>
          </p:nvPr>
        </p:nvSpPr>
        <p:spPr/>
        <p:txBody>
          <a:bodyPr/>
          <a:lstStyle/>
          <a:p>
            <a:fld id="{F99FDC31-E7EC-3E40-B7AF-9E7A630C76BC}" type="slidenum">
              <a:rPr lang="en-US" smtClean="0"/>
              <a:t>‹#›</a:t>
            </a:fld>
            <a:endParaRPr lang="en-US"/>
          </a:p>
        </p:txBody>
      </p:sp>
    </p:spTree>
    <p:extLst>
      <p:ext uri="{BB962C8B-B14F-4D97-AF65-F5344CB8AC3E}">
        <p14:creationId xmlns:p14="http://schemas.microsoft.com/office/powerpoint/2010/main" val="494523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1BCAC1-84D9-F83B-9F7C-FA8B60BD92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61AF59-79FC-6666-128D-2AF375E4F7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A26BD2-7D4C-B0BD-6952-FBE5884D96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3A9F2C-87B3-D84B-A680-7818F4BC22B8}" type="datetimeFigureOut">
              <a:rPr lang="en-US" smtClean="0"/>
              <a:t>9/17/23</a:t>
            </a:fld>
            <a:endParaRPr lang="en-US"/>
          </a:p>
        </p:txBody>
      </p:sp>
      <p:sp>
        <p:nvSpPr>
          <p:cNvPr id="5" name="Footer Placeholder 4">
            <a:extLst>
              <a:ext uri="{FF2B5EF4-FFF2-40B4-BE49-F238E27FC236}">
                <a16:creationId xmlns:a16="http://schemas.microsoft.com/office/drawing/2014/main" id="{EF8B819E-1110-7B4B-10FE-D9C2AEDECA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7A0996-FBD6-0579-2BAE-FF3D88D2F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9FDC31-E7EC-3E40-B7AF-9E7A630C76BC}" type="slidenum">
              <a:rPr lang="en-US" smtClean="0"/>
              <a:t>‹#›</a:t>
            </a:fld>
            <a:endParaRPr lang="en-US"/>
          </a:p>
        </p:txBody>
      </p:sp>
    </p:spTree>
    <p:extLst>
      <p:ext uri="{BB962C8B-B14F-4D97-AF65-F5344CB8AC3E}">
        <p14:creationId xmlns:p14="http://schemas.microsoft.com/office/powerpoint/2010/main" val="275795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0.png"/><Relationship Id="rId1" Type="http://schemas.openxmlformats.org/officeDocument/2006/relationships/slideLayout" Target="../slideLayouts/slideLayout2.xml"/><Relationship Id="rId4" Type="http://schemas.openxmlformats.org/officeDocument/2006/relationships/image" Target="../media/image1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AA84B-CA0D-A3F1-6174-7D2D1E8F09C6}"/>
              </a:ext>
            </a:extLst>
          </p:cNvPr>
          <p:cNvSpPr>
            <a:spLocks noGrp="1"/>
          </p:cNvSpPr>
          <p:nvPr>
            <p:ph type="ctrTitle"/>
          </p:nvPr>
        </p:nvSpPr>
        <p:spPr>
          <a:xfrm>
            <a:off x="1343696" y="1648495"/>
            <a:ext cx="9075313" cy="3052293"/>
          </a:xfrm>
        </p:spPr>
        <p:txBody>
          <a:bodyPr>
            <a:normAutofit/>
          </a:bodyPr>
          <a:lstStyle/>
          <a:p>
            <a:r>
              <a:rPr lang="en-US" sz="3600" b="1" dirty="0">
                <a:solidFill>
                  <a:srgbClr val="7030A0"/>
                </a:solidFill>
                <a:effectLst/>
                <a:latin typeface="Helvetica" pitchFamily="2" charset="0"/>
                <a:cs typeface="Calibri" panose="020F0502020204030204" pitchFamily="34" charset="0"/>
              </a:rPr>
              <a:t>CS7/8745 : Machine Learning </a:t>
            </a:r>
            <a:br>
              <a:rPr lang="en-US" sz="3200" b="1" dirty="0">
                <a:effectLst/>
                <a:latin typeface="Helvetica" pitchFamily="2" charset="0"/>
                <a:cs typeface="Calibri" panose="020F0502020204030204" pitchFamily="34" charset="0"/>
              </a:rPr>
            </a:br>
            <a:br>
              <a:rPr lang="en-US" sz="3200" dirty="0">
                <a:effectLst/>
                <a:latin typeface="Helvetica" pitchFamily="2" charset="0"/>
                <a:cs typeface="Calibri" panose="020F0502020204030204" pitchFamily="34" charset="0"/>
              </a:rPr>
            </a:br>
            <a:r>
              <a:rPr lang="en-US" sz="3200" b="1" dirty="0">
                <a:effectLst/>
                <a:latin typeface="Helvetica" pitchFamily="2" charset="0"/>
                <a:cs typeface="Calibri" panose="020F0502020204030204" pitchFamily="34" charset="0"/>
              </a:rPr>
              <a:t>Instructor: </a:t>
            </a:r>
            <a:r>
              <a:rPr lang="en-US" sz="3200" dirty="0">
                <a:effectLst/>
                <a:latin typeface="Helvetica" pitchFamily="2" charset="0"/>
                <a:cs typeface="Calibri" panose="020F0502020204030204" pitchFamily="34" charset="0"/>
              </a:rPr>
              <a:t>Salim </a:t>
            </a:r>
            <a:r>
              <a:rPr lang="en-US" sz="3200" dirty="0" err="1">
                <a:effectLst/>
                <a:latin typeface="Helvetica" pitchFamily="2" charset="0"/>
                <a:cs typeface="Calibri" panose="020F0502020204030204" pitchFamily="34" charset="0"/>
              </a:rPr>
              <a:t>Sazzed</a:t>
            </a:r>
            <a:br>
              <a:rPr lang="en-US" sz="3200" dirty="0">
                <a:effectLst/>
                <a:latin typeface="Helvetica" pitchFamily="2" charset="0"/>
                <a:cs typeface="Calibri" panose="020F0502020204030204" pitchFamily="34" charset="0"/>
              </a:rPr>
            </a:br>
            <a:r>
              <a:rPr lang="en-US" sz="3200" dirty="0">
                <a:effectLst/>
                <a:latin typeface="Helvetica" pitchFamily="2" charset="0"/>
                <a:cs typeface="Calibri" panose="020F0502020204030204" pitchFamily="34" charset="0"/>
              </a:rPr>
              <a:t>Department of Computer Science</a:t>
            </a:r>
            <a:br>
              <a:rPr lang="en-US" sz="3200" dirty="0">
                <a:effectLst/>
                <a:latin typeface="Helvetica" pitchFamily="2" charset="0"/>
                <a:cs typeface="Calibri" panose="020F0502020204030204" pitchFamily="34" charset="0"/>
              </a:rPr>
            </a:br>
            <a:r>
              <a:rPr lang="en-US" sz="3200" dirty="0">
                <a:effectLst/>
                <a:latin typeface="Helvetica" pitchFamily="2" charset="0"/>
                <a:cs typeface="Calibri" panose="020F0502020204030204" pitchFamily="34" charset="0"/>
              </a:rPr>
              <a:t>University of Memphis  </a:t>
            </a:r>
            <a:br>
              <a:rPr lang="en-US" sz="3200" dirty="0">
                <a:effectLst/>
                <a:latin typeface="Calibri" panose="020F0502020204030204" pitchFamily="34" charset="0"/>
                <a:cs typeface="Calibri" panose="020F0502020204030204" pitchFamily="34" charset="0"/>
              </a:rPr>
            </a:b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2917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C939BD-06AE-A2A3-4130-79268BDB61E5}"/>
                  </a:ext>
                </a:extLst>
              </p:cNvPr>
              <p:cNvSpPr>
                <a:spLocks noGrp="1"/>
              </p:cNvSpPr>
              <p:nvPr>
                <p:ph idx="1"/>
              </p:nvPr>
            </p:nvSpPr>
            <p:spPr>
              <a:xfrm>
                <a:off x="838199" y="958196"/>
                <a:ext cx="9107906" cy="5667913"/>
              </a:xfrm>
            </p:spPr>
            <p:txBody>
              <a:bodyPr>
                <a:normAutofit fontScale="70000" lnSpcReduction="20000"/>
              </a:bodyPr>
              <a:lstStyle/>
              <a:p>
                <a:pPr marL="0" indent="0" algn="l">
                  <a:buNone/>
                </a:pPr>
                <a:r>
                  <a:rPr lang="en-US" b="0" i="0" u="none" strike="noStrike" dirty="0">
                    <a:solidFill>
                      <a:srgbClr val="374151"/>
                    </a:solidFill>
                    <a:effectLst/>
                    <a:latin typeface="Söhne"/>
                  </a:rPr>
                  <a:t> </a:t>
                </a:r>
              </a:p>
              <a:p>
                <a:pPr algn="l"/>
                <a:endParaRPr lang="en-US" b="0" i="0" u="none" strike="noStrike" dirty="0">
                  <a:solidFill>
                    <a:srgbClr val="374151"/>
                  </a:solidFill>
                  <a:effectLst/>
                  <a:latin typeface="Söhne"/>
                </a:endParaRPr>
              </a:p>
              <a:p>
                <a:pPr algn="l"/>
                <a:r>
                  <a:rPr lang="en-US" b="0" i="0" u="none" strike="noStrike" dirty="0">
                    <a:solidFill>
                      <a:srgbClr val="374151"/>
                    </a:solidFill>
                    <a:effectLst/>
                    <a:latin typeface="Söhne"/>
                  </a:rPr>
                  <a:t>Step 1: Calculate the determinant: det(A) = (3 * 4) - (1 * 2) = 10</a:t>
                </a:r>
              </a:p>
              <a:p>
                <a:pPr algn="l"/>
                <a:endParaRPr lang="en-US" b="0" i="0" u="none" strike="noStrike" dirty="0">
                  <a:solidFill>
                    <a:srgbClr val="374151"/>
                  </a:solidFill>
                  <a:effectLst/>
                  <a:latin typeface="Söhne"/>
                </a:endParaRPr>
              </a:p>
              <a:p>
                <a:pPr algn="l"/>
                <a:r>
                  <a:rPr lang="en-US" b="0" i="0" u="none" strike="noStrike" dirty="0">
                    <a:solidFill>
                      <a:srgbClr val="374151"/>
                    </a:solidFill>
                    <a:effectLst/>
                    <a:latin typeface="Söhne"/>
                  </a:rPr>
                  <a:t>Step 2: Form the augmented matrix [A | I] = </a:t>
                </a:r>
              </a:p>
              <a:p>
                <a:pPr algn="l"/>
                <a:endParaRPr lang="en-US" dirty="0">
                  <a:solidFill>
                    <a:srgbClr val="374151"/>
                  </a:solidFill>
                  <a:latin typeface="Söhne"/>
                </a:endParaRPr>
              </a:p>
              <a:p>
                <a:pPr marL="0" indent="0" algn="l">
                  <a:buNone/>
                </a:pPr>
                <a:endParaRPr lang="en-US" b="0" i="0" u="none" strike="noStrike" dirty="0">
                  <a:solidFill>
                    <a:srgbClr val="374151"/>
                  </a:solidFill>
                  <a:effectLst/>
                  <a:latin typeface="Söhne"/>
                </a:endParaRPr>
              </a:p>
              <a:p>
                <a:pPr algn="l"/>
                <a:r>
                  <a:rPr lang="en-US" b="0" i="0" u="none" strike="noStrike" dirty="0">
                    <a:solidFill>
                      <a:srgbClr val="374151"/>
                    </a:solidFill>
                    <a:effectLst/>
                    <a:latin typeface="Söhne"/>
                  </a:rPr>
                  <a:t>Step 3: Perform row operations to transform [A | I] into [I | A</a:t>
                </a:r>
                <a:r>
                  <a:rPr lang="en-US" b="0" i="0" u="none" strike="noStrike" baseline="30000" dirty="0">
                    <a:solidFill>
                      <a:srgbClr val="374151"/>
                    </a:solidFill>
                    <a:effectLst/>
                    <a:latin typeface="Söhne"/>
                  </a:rPr>
                  <a:t>-1</a:t>
                </a:r>
                <a:r>
                  <a:rPr lang="en-US" b="0" i="0" u="none" strike="noStrike" dirty="0">
                    <a:solidFill>
                      <a:srgbClr val="374151"/>
                    </a:solidFill>
                    <a:effectLst/>
                    <a:latin typeface="Söhne"/>
                  </a:rPr>
                  <a:t>]: </a:t>
                </a:r>
              </a:p>
              <a:p>
                <a:pPr lvl="1"/>
                <a:r>
                  <a:rPr lang="en-US" b="0" i="0" u="none" strike="noStrike" dirty="0">
                    <a:solidFill>
                      <a:srgbClr val="374151"/>
                    </a:solidFill>
                    <a:effectLst/>
                    <a:latin typeface="Söhne"/>
                  </a:rPr>
                  <a:t>Divide the first row by 3: </a:t>
                </a:r>
                <a14:m>
                  <m:oMath xmlns:m="http://schemas.openxmlformats.org/officeDocument/2006/math">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1/3</m:t>
                              </m:r>
                            </m:e>
                          </m:mr>
                          <m:mr>
                            <m:e>
                              <m:r>
                                <a:rPr lang="en-US" b="0" i="1" smtClean="0">
                                  <a:latin typeface="Cambria Math" panose="02040503050406030204" pitchFamily="18" charset="0"/>
                                </a:rPr>
                                <m:t>2</m:t>
                              </m:r>
                            </m:e>
                            <m:e>
                              <m:r>
                                <a:rPr lang="en-US" b="0" i="1" smtClean="0">
                                  <a:latin typeface="Cambria Math" panose="02040503050406030204" pitchFamily="18" charset="0"/>
                                </a:rPr>
                                <m:t>4</m:t>
                              </m:r>
                            </m:e>
                          </m:mr>
                        </m:m>
                      </m:e>
                    </m:d>
                  </m:oMath>
                </a14:m>
                <a:r>
                  <a:rPr lang="en-US" dirty="0"/>
                  <a:t> </a:t>
                </a: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r>
                                <a:rPr lang="en-US" b="0" i="1" smtClean="0">
                                  <a:latin typeface="Cambria Math" panose="02040503050406030204" pitchFamily="18" charset="0"/>
                                </a:rPr>
                                <m:t>/3</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mr>
                        </m:m>
                      </m:e>
                    </m:d>
                  </m:oMath>
                </a14:m>
                <a:r>
                  <a:rPr lang="en-US" dirty="0"/>
                  <a:t> </a:t>
                </a:r>
                <a:endParaRPr lang="en-US" b="0" i="0" u="none" strike="noStrike" dirty="0">
                  <a:solidFill>
                    <a:srgbClr val="374151"/>
                  </a:solidFill>
                  <a:effectLst/>
                  <a:latin typeface="Söhne"/>
                </a:endParaRPr>
              </a:p>
              <a:p>
                <a:pPr lvl="1"/>
                <a:endParaRPr lang="en-US" b="0" i="0" u="none" strike="noStrike" dirty="0">
                  <a:solidFill>
                    <a:srgbClr val="374151"/>
                  </a:solidFill>
                  <a:effectLst/>
                  <a:latin typeface="Söhne"/>
                </a:endParaRPr>
              </a:p>
              <a:p>
                <a:pPr lvl="1"/>
                <a:r>
                  <a:rPr lang="en-US" b="0" i="0" u="none" strike="noStrike" dirty="0">
                    <a:solidFill>
                      <a:srgbClr val="374151"/>
                    </a:solidFill>
                    <a:effectLst/>
                    <a:latin typeface="Söhne"/>
                  </a:rPr>
                  <a:t>Subtract 2 times the first row from the second row: </a:t>
                </a:r>
                <a14:m>
                  <m:oMath xmlns:m="http://schemas.openxmlformats.org/officeDocument/2006/math">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1/3</m:t>
                              </m:r>
                            </m:e>
                          </m:mr>
                          <m:mr>
                            <m:e>
                              <m:r>
                                <a:rPr lang="en-US" b="0" i="1" smtClean="0">
                                  <a:latin typeface="Cambria Math" panose="02040503050406030204" pitchFamily="18" charset="0"/>
                                </a:rPr>
                                <m:t>0</m:t>
                              </m:r>
                            </m:e>
                            <m:e>
                              <m:r>
                                <a:rPr lang="en-US" b="0" i="1" smtClean="0">
                                  <a:latin typeface="Cambria Math" panose="02040503050406030204" pitchFamily="18" charset="0"/>
                                </a:rPr>
                                <m:t>10/3</m:t>
                              </m:r>
                            </m:e>
                          </m:mr>
                        </m:m>
                      </m:e>
                    </m:d>
                  </m:oMath>
                </a14:m>
                <a:r>
                  <a:rPr lang="en-US" dirty="0"/>
                  <a:t> </a:t>
                </a: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r>
                                <a:rPr lang="en-US" b="0" i="1" smtClean="0">
                                  <a:latin typeface="Cambria Math" panose="02040503050406030204" pitchFamily="18" charset="0"/>
                                </a:rPr>
                                <m:t>/3</m:t>
                              </m:r>
                            </m:e>
                            <m:e>
                              <m:r>
                                <a:rPr lang="en-US" b="0" i="1" smtClean="0">
                                  <a:latin typeface="Cambria Math" panose="02040503050406030204" pitchFamily="18" charset="0"/>
                                </a:rPr>
                                <m:t>0</m:t>
                              </m:r>
                            </m:e>
                          </m:mr>
                          <m:mr>
                            <m:e>
                              <m:r>
                                <a:rPr lang="en-US" b="0" i="1" smtClean="0">
                                  <a:latin typeface="Cambria Math" panose="02040503050406030204" pitchFamily="18" charset="0"/>
                                </a:rPr>
                                <m:t>−2/3</m:t>
                              </m:r>
                            </m:e>
                            <m:e>
                              <m:r>
                                <a:rPr lang="en-US" b="0" i="1" smtClean="0">
                                  <a:latin typeface="Cambria Math" panose="02040503050406030204" pitchFamily="18" charset="0"/>
                                </a:rPr>
                                <m:t>1</m:t>
                              </m:r>
                            </m:e>
                          </m:mr>
                        </m:m>
                      </m:e>
                    </m:d>
                  </m:oMath>
                </a14:m>
                <a:r>
                  <a:rPr lang="en-US" dirty="0"/>
                  <a:t> </a:t>
                </a:r>
                <a:endParaRPr lang="en-US" b="0" i="0" u="none" strike="noStrike" dirty="0">
                  <a:solidFill>
                    <a:srgbClr val="374151"/>
                  </a:solidFill>
                  <a:effectLst/>
                  <a:latin typeface="Söhne"/>
                </a:endParaRPr>
              </a:p>
              <a:p>
                <a:pPr marL="457200" lvl="1" indent="0">
                  <a:buNone/>
                </a:pPr>
                <a:endParaRPr lang="en-US" b="0" i="0" u="none" strike="noStrike" dirty="0">
                  <a:solidFill>
                    <a:srgbClr val="374151"/>
                  </a:solidFill>
                  <a:effectLst/>
                  <a:latin typeface="Söhne"/>
                </a:endParaRPr>
              </a:p>
              <a:p>
                <a:pPr lvl="1"/>
                <a:r>
                  <a:rPr lang="en-US" b="0" i="0" u="none" strike="noStrike" dirty="0">
                    <a:solidFill>
                      <a:srgbClr val="374151"/>
                    </a:solidFill>
                    <a:effectLst/>
                    <a:latin typeface="Söhne"/>
                  </a:rPr>
                  <a:t>Divide the second row by 10/3:   </a:t>
                </a:r>
                <a14:m>
                  <m:oMath xmlns:m="http://schemas.openxmlformats.org/officeDocument/2006/math">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1/3</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mr>
                        </m:m>
                      </m:e>
                    </m:d>
                  </m:oMath>
                </a14:m>
                <a:r>
                  <a:rPr lang="en-US" dirty="0"/>
                  <a:t> </a:t>
                </a: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r>
                                <a:rPr lang="en-US" b="0" i="1" smtClean="0">
                                  <a:latin typeface="Cambria Math" panose="02040503050406030204" pitchFamily="18" charset="0"/>
                                </a:rPr>
                                <m:t>/3</m:t>
                              </m:r>
                            </m:e>
                            <m:e>
                              <m:r>
                                <a:rPr lang="en-US" b="0" i="1" smtClean="0">
                                  <a:latin typeface="Cambria Math" panose="02040503050406030204" pitchFamily="18" charset="0"/>
                                </a:rPr>
                                <m:t>0</m:t>
                              </m:r>
                            </m:e>
                          </m:mr>
                          <m:mr>
                            <m:e>
                              <m:r>
                                <a:rPr lang="en-US" b="0" i="1" smtClean="0">
                                  <a:latin typeface="Cambria Math" panose="02040503050406030204" pitchFamily="18" charset="0"/>
                                </a:rPr>
                                <m:t>−1/5</m:t>
                              </m:r>
                            </m:e>
                            <m:e>
                              <m:r>
                                <a:rPr lang="en-US" b="0" i="1" smtClean="0">
                                  <a:latin typeface="Cambria Math" panose="02040503050406030204" pitchFamily="18" charset="0"/>
                                </a:rPr>
                                <m:t>3/10</m:t>
                              </m:r>
                            </m:e>
                          </m:mr>
                        </m:m>
                      </m:e>
                    </m:d>
                  </m:oMath>
                </a14:m>
                <a:r>
                  <a:rPr lang="en-US" dirty="0"/>
                  <a:t> </a:t>
                </a:r>
                <a:endParaRPr lang="en-US" b="0" i="0" u="none" strike="noStrike" dirty="0">
                  <a:solidFill>
                    <a:srgbClr val="374151"/>
                  </a:solidFill>
                  <a:effectLst/>
                  <a:latin typeface="Söhne"/>
                </a:endParaRPr>
              </a:p>
              <a:p>
                <a:pPr lvl="1"/>
                <a:endParaRPr lang="en-US" dirty="0">
                  <a:solidFill>
                    <a:srgbClr val="374151"/>
                  </a:solidFill>
                  <a:latin typeface="Söhne"/>
                </a:endParaRPr>
              </a:p>
              <a:p>
                <a:pPr algn="l"/>
                <a:endParaRPr lang="en-US" b="0" i="0" u="none" strike="noStrike" dirty="0">
                  <a:solidFill>
                    <a:srgbClr val="374151"/>
                  </a:solidFill>
                  <a:effectLst/>
                  <a:latin typeface="Söhne"/>
                </a:endParaRPr>
              </a:p>
              <a:p>
                <a:pPr lvl="1"/>
                <a:r>
                  <a:rPr lang="en-US" b="0" i="0" u="none" strike="noStrike" dirty="0">
                    <a:solidFill>
                      <a:srgbClr val="374151"/>
                    </a:solidFill>
                    <a:effectLst/>
                    <a:latin typeface="Söhne"/>
                  </a:rPr>
                  <a:t>Subtract 1/3 times the second row from the first row: </a:t>
                </a:r>
                <a14:m>
                  <m:oMath xmlns:m="http://schemas.openxmlformats.org/officeDocument/2006/math">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mr>
                        </m:m>
                      </m:e>
                    </m:d>
                  </m:oMath>
                </a14:m>
                <a:r>
                  <a:rPr lang="en-US" dirty="0"/>
                  <a:t> </a:t>
                </a: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r>
                                <a:rPr lang="en-US" b="0" i="1" smtClean="0">
                                  <a:latin typeface="Cambria Math" panose="02040503050406030204" pitchFamily="18" charset="0"/>
                                </a:rPr>
                                <m:t>/5</m:t>
                              </m:r>
                            </m:e>
                            <m:e>
                              <m:r>
                                <a:rPr lang="en-US" b="0" i="1" smtClean="0">
                                  <a:latin typeface="Cambria Math" panose="02040503050406030204" pitchFamily="18" charset="0"/>
                                </a:rPr>
                                <m:t>−1/10</m:t>
                              </m:r>
                            </m:e>
                          </m:mr>
                          <m:mr>
                            <m:e>
                              <m:r>
                                <a:rPr lang="en-US" b="0" i="1" smtClean="0">
                                  <a:latin typeface="Cambria Math" panose="02040503050406030204" pitchFamily="18" charset="0"/>
                                </a:rPr>
                                <m:t>−1/5</m:t>
                              </m:r>
                            </m:e>
                            <m:e>
                              <m:r>
                                <a:rPr lang="en-US" b="0" i="1" smtClean="0">
                                  <a:latin typeface="Cambria Math" panose="02040503050406030204" pitchFamily="18" charset="0"/>
                                </a:rPr>
                                <m:t>3/10</m:t>
                              </m:r>
                            </m:e>
                          </m:mr>
                        </m:m>
                      </m:e>
                    </m:d>
                  </m:oMath>
                </a14:m>
                <a:r>
                  <a:rPr lang="en-US" dirty="0"/>
                  <a:t> </a:t>
                </a:r>
                <a:endParaRPr lang="en-US" b="0" i="0" u="none" strike="noStrike" dirty="0">
                  <a:solidFill>
                    <a:srgbClr val="374151"/>
                  </a:solidFill>
                  <a:effectLst/>
                  <a:latin typeface="Söhne"/>
                </a:endParaRPr>
              </a:p>
              <a:p>
                <a:pPr algn="l"/>
                <a:endParaRPr lang="en-US" b="0" i="0" u="none" strike="noStrike" dirty="0">
                  <a:solidFill>
                    <a:srgbClr val="374151"/>
                  </a:solidFill>
                  <a:effectLst/>
                  <a:latin typeface="Söhne"/>
                </a:endParaRPr>
              </a:p>
              <a:p>
                <a:pPr algn="l"/>
                <a:endParaRPr lang="en-US" b="0" i="0" u="none" strike="noStrike" dirty="0">
                  <a:solidFill>
                    <a:srgbClr val="374151"/>
                  </a:solidFill>
                  <a:effectLst/>
                  <a:latin typeface="Söhne"/>
                </a:endParaRPr>
              </a:p>
              <a:p>
                <a:endParaRPr lang="en-US" dirty="0"/>
              </a:p>
            </p:txBody>
          </p:sp>
        </mc:Choice>
        <mc:Fallback xmlns="">
          <p:sp>
            <p:nvSpPr>
              <p:cNvPr id="3" name="Content Placeholder 2">
                <a:extLst>
                  <a:ext uri="{FF2B5EF4-FFF2-40B4-BE49-F238E27FC236}">
                    <a16:creationId xmlns:a16="http://schemas.microsoft.com/office/drawing/2014/main" id="{30C939BD-06AE-A2A3-4130-79268BDB61E5}"/>
                  </a:ext>
                </a:extLst>
              </p:cNvPr>
              <p:cNvSpPr>
                <a:spLocks noGrp="1" noRot="1" noChangeAspect="1" noMove="1" noResize="1" noEditPoints="1" noAdjustHandles="1" noChangeArrowheads="1" noChangeShapeType="1" noTextEdit="1"/>
              </p:cNvSpPr>
              <p:nvPr>
                <p:ph idx="1"/>
              </p:nvPr>
            </p:nvSpPr>
            <p:spPr>
              <a:xfrm>
                <a:off x="838199" y="958196"/>
                <a:ext cx="9107906" cy="5667913"/>
              </a:xfrm>
              <a:blipFill>
                <a:blip r:embed="rId2"/>
                <a:stretch>
                  <a:fillRect l="-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47C8307-B8D0-A347-EF2D-58B4AC87BF46}"/>
                  </a:ext>
                </a:extLst>
              </p:cNvPr>
              <p:cNvSpPr txBox="1"/>
              <p:nvPr/>
            </p:nvSpPr>
            <p:spPr>
              <a:xfrm>
                <a:off x="4925290" y="864292"/>
                <a:ext cx="1513115" cy="705771"/>
              </a:xfrm>
              <a:prstGeom prst="rect">
                <a:avLst/>
              </a:prstGeom>
              <a:noFill/>
            </p:spPr>
            <p:txBody>
              <a:bodyPr wrap="square" rtlCol="0">
                <a:spAutoFit/>
              </a:bodyPr>
              <a:lstStyle/>
              <a:p>
                <a:pPr marL="0" indent="0">
                  <a:buNone/>
                </a:pPr>
                <a:r>
                  <a:rPr lang="en-US" sz="2400" dirty="0"/>
                  <a:t>A =</a:t>
                </a:r>
                <a14:m>
                  <m:oMath xmlns:m="http://schemas.openxmlformats.org/officeDocument/2006/math">
                    <m:d>
                      <m:dPr>
                        <m:begChr m:val="["/>
                        <m:endChr m:val="]"/>
                        <m:ctrlPr>
                          <a:rPr lang="en-US" sz="2400" i="1" smtClean="0">
                            <a:latin typeface="Cambria Math" panose="02040503050406030204" pitchFamily="18" charset="0"/>
                          </a:rPr>
                        </m:ctrlPr>
                      </m:dPr>
                      <m:e>
                        <m:m>
                          <m:mPr>
                            <m:mcs>
                              <m:mc>
                                <m:mcPr>
                                  <m:count m:val="2"/>
                                  <m:mcJc m:val="center"/>
                                </m:mcPr>
                              </m:mc>
                            </m:mcs>
                            <m:ctrlPr>
                              <a:rPr lang="en-US" sz="2400" i="1" smtClean="0">
                                <a:latin typeface="Cambria Math" panose="02040503050406030204" pitchFamily="18" charset="0"/>
                              </a:rPr>
                            </m:ctrlPr>
                          </m:mPr>
                          <m:mr>
                            <m:e>
                              <m:r>
                                <m:rPr>
                                  <m:brk m:alnAt="7"/>
                                </m:rPr>
                                <a:rPr lang="en-US" sz="2400" b="0" i="1" smtClean="0">
                                  <a:latin typeface="Cambria Math" panose="02040503050406030204" pitchFamily="18" charset="0"/>
                                </a:rPr>
                                <m:t>3</m:t>
                              </m:r>
                            </m:e>
                            <m:e>
                              <m:r>
                                <a:rPr lang="en-US" sz="2400" b="0" i="1" smtClean="0">
                                  <a:latin typeface="Cambria Math" panose="02040503050406030204" pitchFamily="18" charset="0"/>
                                </a:rPr>
                                <m:t>1</m:t>
                              </m:r>
                            </m:e>
                          </m:mr>
                          <m:mr>
                            <m:e>
                              <m:r>
                                <a:rPr lang="en-US" sz="2400" b="0" i="1" smtClean="0">
                                  <a:latin typeface="Cambria Math" panose="02040503050406030204" pitchFamily="18" charset="0"/>
                                </a:rPr>
                                <m:t>2</m:t>
                              </m:r>
                            </m:e>
                            <m:e>
                              <m:r>
                                <a:rPr lang="en-US" sz="2400" b="0" i="1" smtClean="0">
                                  <a:latin typeface="Cambria Math" panose="02040503050406030204" pitchFamily="18" charset="0"/>
                                </a:rPr>
                                <m:t>4</m:t>
                              </m:r>
                            </m:e>
                          </m:mr>
                        </m:m>
                      </m:e>
                    </m:d>
                  </m:oMath>
                </a14:m>
                <a:r>
                  <a:rPr lang="en-US" sz="2400" dirty="0"/>
                  <a:t> </a:t>
                </a:r>
              </a:p>
            </p:txBody>
          </p:sp>
        </mc:Choice>
        <mc:Fallback xmlns="">
          <p:sp>
            <p:nvSpPr>
              <p:cNvPr id="4" name="TextBox 3">
                <a:extLst>
                  <a:ext uri="{FF2B5EF4-FFF2-40B4-BE49-F238E27FC236}">
                    <a16:creationId xmlns:a16="http://schemas.microsoft.com/office/drawing/2014/main" id="{D47C8307-B8D0-A347-EF2D-58B4AC87BF46}"/>
                  </a:ext>
                </a:extLst>
              </p:cNvPr>
              <p:cNvSpPr txBox="1">
                <a:spLocks noRot="1" noChangeAspect="1" noMove="1" noResize="1" noEditPoints="1" noAdjustHandles="1" noChangeArrowheads="1" noChangeShapeType="1" noTextEdit="1"/>
              </p:cNvSpPr>
              <p:nvPr/>
            </p:nvSpPr>
            <p:spPr>
              <a:xfrm>
                <a:off x="4925290" y="864292"/>
                <a:ext cx="1513115" cy="705771"/>
              </a:xfrm>
              <a:prstGeom prst="rect">
                <a:avLst/>
              </a:prstGeom>
              <a:blipFill>
                <a:blip r:embed="rId3"/>
                <a:stretch>
                  <a:fillRect l="-5833" b="-8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85D4940-44C2-0A90-4652-AF43245ADE7A}"/>
                  </a:ext>
                </a:extLst>
              </p:cNvPr>
              <p:cNvSpPr txBox="1"/>
              <p:nvPr/>
            </p:nvSpPr>
            <p:spPr>
              <a:xfrm>
                <a:off x="5882673" y="2181930"/>
                <a:ext cx="1776483" cy="853311"/>
              </a:xfrm>
              <a:prstGeom prst="rect">
                <a:avLst/>
              </a:prstGeom>
              <a:noFill/>
            </p:spPr>
            <p:txBody>
              <a:bodyPr wrap="square" rtlCol="0">
                <a:spAutoFit/>
              </a:bodyPr>
              <a:lstStyle/>
              <a:p>
                <a14:m>
                  <m:oMath xmlns:m="http://schemas.openxmlformats.org/officeDocument/2006/math">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3</m:t>
                              </m:r>
                            </m:e>
                            <m:e>
                              <m:r>
                                <a:rPr lang="en-US" b="0" i="1" smtClean="0">
                                  <a:latin typeface="Cambria Math" panose="02040503050406030204" pitchFamily="18" charset="0"/>
                                </a:rPr>
                                <m:t>1</m:t>
                              </m:r>
                            </m:e>
                          </m:mr>
                          <m:mr>
                            <m:e>
                              <m:r>
                                <a:rPr lang="en-US" b="0" i="1" smtClean="0">
                                  <a:latin typeface="Cambria Math" panose="02040503050406030204" pitchFamily="18" charset="0"/>
                                </a:rPr>
                                <m:t>2</m:t>
                              </m:r>
                            </m:e>
                            <m:e>
                              <m:r>
                                <a:rPr lang="en-US" b="0" i="1" smtClean="0">
                                  <a:latin typeface="Cambria Math" panose="02040503050406030204" pitchFamily="18" charset="0"/>
                                </a:rPr>
                                <m:t>4</m:t>
                              </m:r>
                            </m:e>
                          </m:mr>
                        </m:m>
                      </m:e>
                    </m:d>
                  </m:oMath>
                </a14:m>
                <a:r>
                  <a:rPr lang="en-US" dirty="0"/>
                  <a:t> </a:t>
                </a:r>
                <a14:m>
                  <m:oMath xmlns:m="http://schemas.openxmlformats.org/officeDocument/2006/math">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mr>
                        </m:m>
                      </m:e>
                    </m:d>
                  </m:oMath>
                </a14:m>
                <a:r>
                  <a:rPr lang="en-US" dirty="0"/>
                  <a:t> </a:t>
                </a:r>
              </a:p>
              <a:p>
                <a:pPr marL="0" indent="0">
                  <a:buNone/>
                </a:pPr>
                <a:endParaRPr lang="en-US" dirty="0"/>
              </a:p>
            </p:txBody>
          </p:sp>
        </mc:Choice>
        <mc:Fallback xmlns="">
          <p:sp>
            <p:nvSpPr>
              <p:cNvPr id="5" name="TextBox 4">
                <a:extLst>
                  <a:ext uri="{FF2B5EF4-FFF2-40B4-BE49-F238E27FC236}">
                    <a16:creationId xmlns:a16="http://schemas.microsoft.com/office/drawing/2014/main" id="{485D4940-44C2-0A90-4652-AF43245ADE7A}"/>
                  </a:ext>
                </a:extLst>
              </p:cNvPr>
              <p:cNvSpPr txBox="1">
                <a:spLocks noRot="1" noChangeAspect="1" noMove="1" noResize="1" noEditPoints="1" noAdjustHandles="1" noChangeArrowheads="1" noChangeShapeType="1" noTextEdit="1"/>
              </p:cNvSpPr>
              <p:nvPr/>
            </p:nvSpPr>
            <p:spPr>
              <a:xfrm>
                <a:off x="5882673" y="2181930"/>
                <a:ext cx="1776483" cy="853311"/>
              </a:xfrm>
              <a:prstGeom prst="rect">
                <a:avLst/>
              </a:prstGeom>
              <a:blipFill>
                <a:blip r:embed="rId4"/>
                <a:stretch>
                  <a:fillRect/>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0547CEA7-34D6-08BC-0F5C-D8E501C7CADD}"/>
              </a:ext>
            </a:extLst>
          </p:cNvPr>
          <p:cNvSpPr>
            <a:spLocks noGrp="1"/>
          </p:cNvSpPr>
          <p:nvPr>
            <p:ph type="title"/>
          </p:nvPr>
        </p:nvSpPr>
        <p:spPr>
          <a:xfrm>
            <a:off x="838199" y="231890"/>
            <a:ext cx="10515600" cy="632402"/>
          </a:xfrm>
        </p:spPr>
        <p:txBody>
          <a:bodyPr>
            <a:normAutofit/>
          </a:bodyPr>
          <a:lstStyle/>
          <a:p>
            <a:r>
              <a:rPr lang="en-US" sz="2400" dirty="0">
                <a:latin typeface="Tahoma" panose="020B0604030504040204" pitchFamily="34" charset="0"/>
                <a:ea typeface="Tahoma" panose="020B0604030504040204" pitchFamily="34" charset="0"/>
                <a:cs typeface="Tahoma" panose="020B0604030504040204" pitchFamily="34" charset="0"/>
              </a:rPr>
              <a:t>Compute inverse of the following matrix -</a:t>
            </a:r>
          </a:p>
        </p:txBody>
      </p:sp>
      <p:sp>
        <p:nvSpPr>
          <p:cNvPr id="8" name="TextBox 7">
            <a:extLst>
              <a:ext uri="{FF2B5EF4-FFF2-40B4-BE49-F238E27FC236}">
                <a16:creationId xmlns:a16="http://schemas.microsoft.com/office/drawing/2014/main" id="{C7054A98-371D-7474-8956-898BA4DCF557}"/>
              </a:ext>
            </a:extLst>
          </p:cNvPr>
          <p:cNvSpPr txBox="1"/>
          <p:nvPr/>
        </p:nvSpPr>
        <p:spPr>
          <a:xfrm>
            <a:off x="300019" y="6488668"/>
            <a:ext cx="9744923" cy="276999"/>
          </a:xfrm>
          <a:prstGeom prst="rect">
            <a:avLst/>
          </a:prstGeom>
          <a:noFill/>
        </p:spPr>
        <p:txBody>
          <a:bodyPr wrap="square">
            <a:spAutoFit/>
          </a:bodyPr>
          <a:lstStyle/>
          <a:p>
            <a:r>
              <a:rPr lang="en-US" sz="1200" dirty="0"/>
              <a:t>https://</a:t>
            </a:r>
            <a:r>
              <a:rPr lang="en-US" sz="1200" dirty="0" err="1"/>
              <a:t>www.mathsisfun.com</a:t>
            </a:r>
            <a:r>
              <a:rPr lang="en-US" sz="1200" dirty="0"/>
              <a:t>/algebra/matrix-inverse-row-operations-gauss-</a:t>
            </a:r>
            <a:r>
              <a:rPr lang="en-US" sz="1200" dirty="0" err="1"/>
              <a:t>jordan.html</a:t>
            </a:r>
            <a:endParaRPr lang="en-US" sz="1200" dirty="0"/>
          </a:p>
        </p:txBody>
      </p:sp>
      <p:sp>
        <p:nvSpPr>
          <p:cNvPr id="9" name="TextBox 8">
            <a:extLst>
              <a:ext uri="{FF2B5EF4-FFF2-40B4-BE49-F238E27FC236}">
                <a16:creationId xmlns:a16="http://schemas.microsoft.com/office/drawing/2014/main" id="{9CCA311D-8835-B09A-46A9-61B73E7BE1AF}"/>
              </a:ext>
            </a:extLst>
          </p:cNvPr>
          <p:cNvSpPr txBox="1"/>
          <p:nvPr/>
        </p:nvSpPr>
        <p:spPr>
          <a:xfrm>
            <a:off x="7857462" y="548091"/>
            <a:ext cx="3969356" cy="461665"/>
          </a:xfrm>
          <a:prstGeom prst="rect">
            <a:avLst/>
          </a:prstGeom>
          <a:noFill/>
        </p:spPr>
        <p:txBody>
          <a:bodyPr wrap="none" rtlCol="0">
            <a:spAutoFit/>
          </a:bodyPr>
          <a:lstStyle/>
          <a:p>
            <a:r>
              <a:rPr lang="en-US" sz="2400" b="1" i="1" u="none" strike="noStrike" dirty="0">
                <a:solidFill>
                  <a:srgbClr val="7030A0"/>
                </a:solidFill>
                <a:effectLst/>
                <a:latin typeface="Verdana" panose="020B0604030504040204" pitchFamily="34" charset="0"/>
              </a:rPr>
              <a:t>Gauss-Jordan method</a:t>
            </a:r>
            <a:endParaRPr lang="en-US" sz="2400" b="1" dirty="0">
              <a:solidFill>
                <a:srgbClr val="7030A0"/>
              </a:solidFill>
            </a:endParaRPr>
          </a:p>
        </p:txBody>
      </p:sp>
    </p:spTree>
    <p:extLst>
      <p:ext uri="{BB962C8B-B14F-4D97-AF65-F5344CB8AC3E}">
        <p14:creationId xmlns:p14="http://schemas.microsoft.com/office/powerpoint/2010/main" val="2117377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FE1D2-F3B3-CE53-33C0-AD93F7136B8C}"/>
              </a:ext>
            </a:extLst>
          </p:cNvPr>
          <p:cNvSpPr>
            <a:spLocks noGrp="1"/>
          </p:cNvSpPr>
          <p:nvPr>
            <p:ph type="title"/>
          </p:nvPr>
        </p:nvSpPr>
        <p:spPr>
          <a:xfrm>
            <a:off x="838200" y="681038"/>
            <a:ext cx="10515600" cy="618374"/>
          </a:xfrm>
        </p:spPr>
        <p:txBody>
          <a:bodyPr>
            <a:normAutofit/>
          </a:bodyPr>
          <a:lstStyle/>
          <a:p>
            <a:r>
              <a:rPr lang="en-US" sz="3600" dirty="0">
                <a:solidFill>
                  <a:srgbClr val="7030A0"/>
                </a:solidFill>
                <a:latin typeface="Tahoma" panose="020B0604030504040204" pitchFamily="34" charset="0"/>
                <a:ea typeface="Tahoma" panose="020B0604030504040204" pitchFamily="34" charset="0"/>
                <a:cs typeface="Tahoma" panose="020B0604030504040204" pitchFamily="34" charset="0"/>
              </a:rPr>
              <a:t>Allowed Operations</a:t>
            </a:r>
          </a:p>
        </p:txBody>
      </p:sp>
      <p:sp>
        <p:nvSpPr>
          <p:cNvPr id="3" name="Content Placeholder 2">
            <a:extLst>
              <a:ext uri="{FF2B5EF4-FFF2-40B4-BE49-F238E27FC236}">
                <a16:creationId xmlns:a16="http://schemas.microsoft.com/office/drawing/2014/main" id="{25FDEC61-B8E5-73C5-6CEC-883A51766DB5}"/>
              </a:ext>
            </a:extLst>
          </p:cNvPr>
          <p:cNvSpPr>
            <a:spLocks noGrp="1"/>
          </p:cNvSpPr>
          <p:nvPr>
            <p:ph idx="1"/>
          </p:nvPr>
        </p:nvSpPr>
        <p:spPr/>
        <p:txBody>
          <a:bodyPr/>
          <a:lstStyle/>
          <a:p>
            <a:pPr marL="514350" indent="-514350">
              <a:buFont typeface="+mj-lt"/>
              <a:buAutoNum type="arabicPeriod"/>
            </a:pPr>
            <a:r>
              <a:rPr lang="en-US" b="1" i="0" u="none" strike="noStrike" dirty="0">
                <a:effectLst/>
                <a:latin typeface="Söhne"/>
              </a:rPr>
              <a:t>Row Replacement (or Row Substitution):</a:t>
            </a:r>
          </a:p>
          <a:p>
            <a:pPr lvl="1"/>
            <a:r>
              <a:rPr lang="en-US" b="0" i="0" u="none" strike="noStrike" dirty="0">
                <a:solidFill>
                  <a:srgbClr val="374151"/>
                </a:solidFill>
                <a:effectLst/>
                <a:latin typeface="Söhne"/>
              </a:rPr>
              <a:t>Replace Row j with Row j - </a:t>
            </a:r>
            <a:r>
              <a:rPr lang="en-US" b="1" i="0" u="none" strike="noStrike" dirty="0">
                <a:solidFill>
                  <a:srgbClr val="374151"/>
                </a:solidFill>
                <a:effectLst/>
                <a:latin typeface="Söhne"/>
              </a:rPr>
              <a:t>k * Row </a:t>
            </a:r>
            <a:r>
              <a:rPr lang="en-US" b="1" i="0" u="none" strike="noStrike" dirty="0" err="1">
                <a:solidFill>
                  <a:srgbClr val="374151"/>
                </a:solidFill>
                <a:effectLst/>
                <a:latin typeface="Söhne"/>
              </a:rPr>
              <a:t>i</a:t>
            </a:r>
            <a:r>
              <a:rPr lang="en-US" b="1" i="0" u="none" strike="noStrike" dirty="0">
                <a:solidFill>
                  <a:srgbClr val="374151"/>
                </a:solidFill>
                <a:effectLst/>
                <a:latin typeface="Söhne"/>
              </a:rPr>
              <a:t>, </a:t>
            </a:r>
            <a:r>
              <a:rPr lang="en-US" b="0" i="0" u="none" strike="noStrike" dirty="0">
                <a:solidFill>
                  <a:srgbClr val="374151"/>
                </a:solidFill>
                <a:effectLst/>
                <a:latin typeface="Söhne"/>
              </a:rPr>
              <a:t>where k is a scalar.</a:t>
            </a:r>
          </a:p>
          <a:p>
            <a:pPr marL="457200" lvl="1" indent="0">
              <a:buNone/>
            </a:pPr>
            <a:r>
              <a:rPr lang="en-US" dirty="0">
                <a:solidFill>
                  <a:srgbClr val="374151"/>
                </a:solidFill>
                <a:latin typeface="Söhne"/>
              </a:rPr>
              <a:t>	</a:t>
            </a:r>
            <a:endParaRPr lang="en-US" b="0" i="0" u="none" strike="noStrike" dirty="0">
              <a:solidFill>
                <a:srgbClr val="374151"/>
              </a:solidFill>
              <a:effectLst/>
              <a:latin typeface="Söhne"/>
            </a:endParaRPr>
          </a:p>
          <a:p>
            <a:pPr marL="514350" indent="-514350">
              <a:buFont typeface="+mj-lt"/>
              <a:buAutoNum type="arabicPeriod"/>
            </a:pPr>
            <a:r>
              <a:rPr lang="en-US" b="1" i="0" u="none" strike="noStrike" dirty="0">
                <a:effectLst/>
                <a:latin typeface="Söhne"/>
              </a:rPr>
              <a:t>Row Scaling (or Scalar Multiplication):</a:t>
            </a:r>
          </a:p>
          <a:p>
            <a:pPr lvl="1"/>
            <a:r>
              <a:rPr lang="en-US" b="0" i="0" u="none" strike="noStrike" dirty="0">
                <a:solidFill>
                  <a:srgbClr val="374151"/>
                </a:solidFill>
                <a:effectLst/>
                <a:latin typeface="Söhne"/>
              </a:rPr>
              <a:t>Multiply Row </a:t>
            </a:r>
            <a:r>
              <a:rPr lang="en-US" dirty="0">
                <a:solidFill>
                  <a:srgbClr val="374151"/>
                </a:solidFill>
                <a:latin typeface="Söhne"/>
              </a:rPr>
              <a:t>j</a:t>
            </a:r>
            <a:r>
              <a:rPr lang="en-US" b="0" i="0" u="none" strike="noStrike" dirty="0">
                <a:solidFill>
                  <a:srgbClr val="374151"/>
                </a:solidFill>
                <a:effectLst/>
                <a:latin typeface="Söhne"/>
              </a:rPr>
              <a:t> by a </a:t>
            </a:r>
            <a:r>
              <a:rPr lang="en-US" b="1" i="0" u="none" strike="noStrike" dirty="0">
                <a:solidFill>
                  <a:srgbClr val="374151"/>
                </a:solidFill>
                <a:effectLst/>
                <a:latin typeface="Söhne"/>
              </a:rPr>
              <a:t>nonzero scalar k.</a:t>
            </a:r>
          </a:p>
          <a:p>
            <a:pPr marL="914400" lvl="1" indent="-457200">
              <a:buFont typeface="+mj-lt"/>
              <a:buAutoNum type="arabicPeriod"/>
            </a:pPr>
            <a:endParaRPr lang="en-US" b="1" dirty="0">
              <a:latin typeface="Söhne"/>
            </a:endParaRPr>
          </a:p>
          <a:p>
            <a:pPr marL="514350" indent="-514350">
              <a:buFont typeface="+mj-lt"/>
              <a:buAutoNum type="arabicPeriod"/>
            </a:pPr>
            <a:r>
              <a:rPr lang="en-US" b="1" i="0" u="none" strike="noStrike" dirty="0">
                <a:effectLst/>
                <a:latin typeface="Söhne"/>
              </a:rPr>
              <a:t>Row Interchange (Row Swapping):</a:t>
            </a:r>
          </a:p>
          <a:p>
            <a:pPr lvl="1"/>
            <a:r>
              <a:rPr lang="en-US" b="0" i="0" u="none" strike="noStrike" dirty="0">
                <a:solidFill>
                  <a:srgbClr val="374151"/>
                </a:solidFill>
                <a:effectLst/>
                <a:latin typeface="Söhne"/>
              </a:rPr>
              <a:t>Swap Row </a:t>
            </a:r>
            <a:r>
              <a:rPr lang="en-US" b="0" i="0" u="none" strike="noStrike" dirty="0" err="1">
                <a:solidFill>
                  <a:srgbClr val="374151"/>
                </a:solidFill>
                <a:effectLst/>
                <a:latin typeface="Söhne"/>
              </a:rPr>
              <a:t>i</a:t>
            </a:r>
            <a:r>
              <a:rPr lang="en-US" b="0" i="0" u="none" strike="noStrike" dirty="0">
                <a:solidFill>
                  <a:srgbClr val="374151"/>
                </a:solidFill>
                <a:effectLst/>
                <a:latin typeface="Söhne"/>
              </a:rPr>
              <a:t> and Row j.</a:t>
            </a:r>
          </a:p>
          <a:p>
            <a:pPr marL="457200" lvl="1" indent="0">
              <a:buNone/>
            </a:pPr>
            <a:endParaRPr lang="en-US" dirty="0"/>
          </a:p>
        </p:txBody>
      </p:sp>
    </p:spTree>
    <p:extLst>
      <p:ext uri="{BB962C8B-B14F-4D97-AF65-F5344CB8AC3E}">
        <p14:creationId xmlns:p14="http://schemas.microsoft.com/office/powerpoint/2010/main" val="1984594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8832EEF8-889B-4396-D05D-AC2CC0F2750E}"/>
                  </a:ext>
                </a:extLst>
              </p:cNvPr>
              <p:cNvSpPr txBox="1">
                <a:spLocks noGrp="1"/>
              </p:cNvSpPr>
              <p:nvPr>
                <p:ph idx="1"/>
              </p:nvPr>
            </p:nvSpPr>
            <p:spPr>
              <a:xfrm>
                <a:off x="838200" y="1825625"/>
                <a:ext cx="10515600" cy="659732"/>
              </a:xfrm>
              <a:prstGeom prst="rect">
                <a:avLst/>
              </a:prstGeom>
              <a:noFill/>
            </p:spPr>
            <p:txBody>
              <a:bodyPr wrap="square" rtlCol="0">
                <a:spAutoFit/>
              </a:bodyPr>
              <a:lstStyle/>
              <a:p>
                <a:pPr marL="0" indent="0">
                  <a:buNone/>
                </a:pPr>
                <a:r>
                  <a:rPr lang="en-US" sz="2400" dirty="0"/>
                  <a:t>A =</a:t>
                </a:r>
                <a14:m>
                  <m:oMath xmlns:m="http://schemas.openxmlformats.org/officeDocument/2006/math">
                    <m:d>
                      <m:dPr>
                        <m:begChr m:val="["/>
                        <m:endChr m:val="]"/>
                        <m:ctrlPr>
                          <a:rPr lang="en-US" sz="2400" i="1" smtClean="0">
                            <a:latin typeface="Cambria Math" panose="02040503050406030204" pitchFamily="18" charset="0"/>
                          </a:rPr>
                        </m:ctrlPr>
                      </m:dPr>
                      <m:e>
                        <m:m>
                          <m:mPr>
                            <m:mcs>
                              <m:mc>
                                <m:mcPr>
                                  <m:count m:val="2"/>
                                  <m:mcJc m:val="center"/>
                                </m:mcPr>
                              </m:mc>
                            </m:mcs>
                            <m:ctrlPr>
                              <a:rPr lang="en-US" sz="2400" i="1" smtClean="0">
                                <a:latin typeface="Cambria Math" panose="02040503050406030204" pitchFamily="18" charset="0"/>
                              </a:rPr>
                            </m:ctrlPr>
                          </m:mPr>
                          <m:mr>
                            <m:e>
                              <m:r>
                                <m:rPr>
                                  <m:brk m:alnAt="7"/>
                                </m:rPr>
                                <a:rPr lang="en-US" sz="2400" b="0" i="1" smtClean="0">
                                  <a:latin typeface="Cambria Math" panose="02040503050406030204" pitchFamily="18" charset="0"/>
                                </a:rPr>
                                <m:t>2</m:t>
                              </m:r>
                            </m:e>
                            <m:e>
                              <m:r>
                                <a:rPr lang="en-US" sz="2400" b="0" i="1" smtClean="0">
                                  <a:latin typeface="Cambria Math" panose="02040503050406030204" pitchFamily="18" charset="0"/>
                                </a:rPr>
                                <m:t>3</m:t>
                              </m:r>
                            </m:e>
                          </m:mr>
                          <m:mr>
                            <m:e>
                              <m:r>
                                <a:rPr lang="en-US" sz="2400" b="0" i="1" smtClean="0">
                                  <a:latin typeface="Cambria Math" panose="02040503050406030204" pitchFamily="18" charset="0"/>
                                </a:rPr>
                                <m:t>4</m:t>
                              </m:r>
                            </m:e>
                            <m:e>
                              <m:r>
                                <a:rPr lang="en-US" sz="2400" b="0" i="1" smtClean="0">
                                  <a:latin typeface="Cambria Math" panose="02040503050406030204" pitchFamily="18" charset="0"/>
                                </a:rPr>
                                <m:t>5</m:t>
                              </m:r>
                            </m:e>
                          </m:mr>
                        </m:m>
                      </m:e>
                    </m:d>
                  </m:oMath>
                </a14:m>
                <a:r>
                  <a:rPr lang="en-US" sz="2400" dirty="0"/>
                  <a:t> , what will be A</a:t>
                </a:r>
                <a:r>
                  <a:rPr lang="en-US" sz="2400" baseline="30000" dirty="0"/>
                  <a:t>-1</a:t>
                </a:r>
              </a:p>
            </p:txBody>
          </p:sp>
        </mc:Choice>
        <mc:Fallback xmlns="">
          <p:sp>
            <p:nvSpPr>
              <p:cNvPr id="6" name="Content Placeholder 5">
                <a:extLst>
                  <a:ext uri="{FF2B5EF4-FFF2-40B4-BE49-F238E27FC236}">
                    <a16:creationId xmlns:a16="http://schemas.microsoft.com/office/drawing/2014/main" id="{8832EEF8-889B-4396-D05D-AC2CC0F2750E}"/>
                  </a:ext>
                </a:extLst>
              </p:cNvPr>
              <p:cNvSpPr txBox="1">
                <a:spLocks noGrp="1" noRot="1" noChangeAspect="1" noMove="1" noResize="1" noEditPoints="1" noAdjustHandles="1" noChangeArrowheads="1" noChangeShapeType="1" noTextEdit="1"/>
              </p:cNvSpPr>
              <p:nvPr>
                <p:ph idx="1"/>
              </p:nvPr>
            </p:nvSpPr>
            <p:spPr>
              <a:xfrm>
                <a:off x="838200" y="1825625"/>
                <a:ext cx="10515600" cy="659732"/>
              </a:xfrm>
              <a:prstGeom prst="rect">
                <a:avLst/>
              </a:prstGeom>
              <a:blipFill>
                <a:blip r:embed="rId2"/>
                <a:stretch>
                  <a:fillRect l="-965" b="-9434"/>
                </a:stretch>
              </a:blipFill>
            </p:spPr>
            <p:txBody>
              <a:bodyPr/>
              <a:lstStyle/>
              <a:p>
                <a:r>
                  <a:rPr lang="en-US">
                    <a:noFill/>
                  </a:rPr>
                  <a:t> </a:t>
                </a:r>
              </a:p>
            </p:txBody>
          </p:sp>
        </mc:Fallback>
      </mc:AlternateContent>
    </p:spTree>
    <p:extLst>
      <p:ext uri="{BB962C8B-B14F-4D97-AF65-F5344CB8AC3E}">
        <p14:creationId xmlns:p14="http://schemas.microsoft.com/office/powerpoint/2010/main" val="496514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888574-2123-37FC-386F-093BF9EB0E98}"/>
                  </a:ext>
                </a:extLst>
              </p:cNvPr>
              <p:cNvSpPr>
                <a:spLocks noGrp="1"/>
              </p:cNvSpPr>
              <p:nvPr>
                <p:ph idx="1"/>
              </p:nvPr>
            </p:nvSpPr>
            <p:spPr/>
            <p:txBody>
              <a:bodyPr/>
              <a:lstStyle/>
              <a:p>
                <a:pPr marL="0" indent="0">
                  <a:buNone/>
                </a:pPr>
                <a:r>
                  <a:rPr lang="en-US" dirty="0"/>
                  <a:t>Answer: </a:t>
                </a:r>
                <a:r>
                  <a:rPr lang="en-US" sz="2800" dirty="0"/>
                  <a:t>A =</a:t>
                </a:r>
                <a14:m>
                  <m:oMath xmlns:m="http://schemas.openxmlformats.org/officeDocument/2006/math">
                    <m:d>
                      <m:dPr>
                        <m:begChr m:val="["/>
                        <m:endChr m:val="]"/>
                        <m:ctrlPr>
                          <a:rPr lang="en-US" sz="2800" i="1" smtClean="0">
                            <a:latin typeface="Cambria Math" panose="02040503050406030204" pitchFamily="18" charset="0"/>
                          </a:rPr>
                        </m:ctrlPr>
                      </m:dPr>
                      <m:e>
                        <m:m>
                          <m:mPr>
                            <m:mcs>
                              <m:mc>
                                <m:mcPr>
                                  <m:count m:val="2"/>
                                  <m:mcJc m:val="center"/>
                                </m:mcPr>
                              </m:mc>
                            </m:mcs>
                            <m:ctrlPr>
                              <a:rPr lang="en-US" sz="2800" i="1" smtClean="0">
                                <a:latin typeface="Cambria Math" panose="02040503050406030204" pitchFamily="18" charset="0"/>
                              </a:rPr>
                            </m:ctrlPr>
                          </m:mPr>
                          <m:mr>
                            <m:e>
                              <m:r>
                                <m:rPr>
                                  <m:brk m:alnAt="7"/>
                                </m:rPr>
                                <a:rPr lang="en-US" sz="2800" b="0" i="1" smtClean="0">
                                  <a:latin typeface="Cambria Math" panose="02040503050406030204" pitchFamily="18" charset="0"/>
                                </a:rPr>
                                <m:t>0</m:t>
                              </m:r>
                            </m:e>
                            <m:e>
                              <m:r>
                                <a:rPr lang="en-US" sz="2800" b="0" i="1" smtClean="0">
                                  <a:latin typeface="Cambria Math" panose="02040503050406030204" pitchFamily="18" charset="0"/>
                                </a:rPr>
                                <m:t>1/2</m:t>
                              </m:r>
                            </m:e>
                          </m:mr>
                          <m:mr>
                            <m:e>
                              <m:r>
                                <a:rPr lang="en-US" sz="2800" b="0" i="1" smtClean="0">
                                  <a:latin typeface="Cambria Math" panose="02040503050406030204" pitchFamily="18" charset="0"/>
                                </a:rPr>
                                <m:t>1</m:t>
                              </m:r>
                            </m:e>
                            <m:e>
                              <m:r>
                                <a:rPr lang="en-US" sz="2800" b="0" i="1" smtClean="0">
                                  <a:latin typeface="Cambria Math" panose="02040503050406030204" pitchFamily="18" charset="0"/>
                                </a:rPr>
                                <m:t>−1/2</m:t>
                              </m:r>
                            </m:e>
                          </m:mr>
                        </m:m>
                      </m:e>
                    </m:d>
                  </m:oMath>
                </a14:m>
                <a:endParaRPr lang="en-US" dirty="0"/>
              </a:p>
            </p:txBody>
          </p:sp>
        </mc:Choice>
        <mc:Fallback xmlns="">
          <p:sp>
            <p:nvSpPr>
              <p:cNvPr id="3" name="Content Placeholder 2">
                <a:extLst>
                  <a:ext uri="{FF2B5EF4-FFF2-40B4-BE49-F238E27FC236}">
                    <a16:creationId xmlns:a16="http://schemas.microsoft.com/office/drawing/2014/main" id="{0F888574-2123-37FC-386F-093BF9EB0E98}"/>
                  </a:ext>
                </a:extLst>
              </p:cNvPr>
              <p:cNvSpPr>
                <a:spLocks noGrp="1" noRot="1" noChangeAspect="1" noMove="1" noResize="1" noEditPoints="1" noAdjustHandles="1" noChangeArrowheads="1" noChangeShapeType="1" noTextEdit="1"/>
              </p:cNvSpPr>
              <p:nvPr>
                <p:ph idx="1"/>
              </p:nvPr>
            </p:nvSpPr>
            <p:spPr>
              <a:blipFill>
                <a:blip r:embed="rId2"/>
                <a:stretch>
                  <a:fillRect l="-1206" t="-872"/>
                </a:stretch>
              </a:blipFill>
            </p:spPr>
            <p:txBody>
              <a:bodyPr/>
              <a:lstStyle/>
              <a:p>
                <a:r>
                  <a:rPr lang="en-US">
                    <a:noFill/>
                  </a:rPr>
                  <a:t> </a:t>
                </a:r>
              </a:p>
            </p:txBody>
          </p:sp>
        </mc:Fallback>
      </mc:AlternateContent>
    </p:spTree>
    <p:extLst>
      <p:ext uri="{BB962C8B-B14F-4D97-AF65-F5344CB8AC3E}">
        <p14:creationId xmlns:p14="http://schemas.microsoft.com/office/powerpoint/2010/main" val="1801837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CEBD327-4F6B-E19A-4345-9F0FF9871D13}"/>
              </a:ext>
            </a:extLst>
          </p:cNvPr>
          <p:cNvSpPr>
            <a:spLocks noGrp="1"/>
          </p:cNvSpPr>
          <p:nvPr>
            <p:ph type="title"/>
          </p:nvPr>
        </p:nvSpPr>
        <p:spPr>
          <a:xfrm>
            <a:off x="4062664" y="2659147"/>
            <a:ext cx="4696326" cy="613443"/>
          </a:xfrm>
        </p:spPr>
        <p:txBody>
          <a:bodyPr>
            <a:noAutofit/>
          </a:bodyPr>
          <a:lstStyle/>
          <a:p>
            <a:pPr algn="ctr"/>
            <a:r>
              <a:rPr lang="en-US" sz="4000" b="1" dirty="0">
                <a:solidFill>
                  <a:srgbClr val="C00000"/>
                </a:solidFill>
                <a:latin typeface="Tahoma" panose="020B0604030504040204" pitchFamily="34" charset="0"/>
                <a:ea typeface="Tahoma" panose="020B0604030504040204" pitchFamily="34" charset="0"/>
                <a:cs typeface="Tahoma" panose="020B0604030504040204" pitchFamily="34" charset="0"/>
              </a:rPr>
              <a:t>Probability</a:t>
            </a:r>
          </a:p>
        </p:txBody>
      </p:sp>
    </p:spTree>
    <p:extLst>
      <p:ext uri="{BB962C8B-B14F-4D97-AF65-F5344CB8AC3E}">
        <p14:creationId xmlns:p14="http://schemas.microsoft.com/office/powerpoint/2010/main" val="404190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5694FA-9C15-1E03-F558-EA23ED30A22A}"/>
              </a:ext>
            </a:extLst>
          </p:cNvPr>
          <p:cNvSpPr>
            <a:spLocks noGrp="1"/>
          </p:cNvSpPr>
          <p:nvPr>
            <p:ph idx="1"/>
          </p:nvPr>
        </p:nvSpPr>
        <p:spPr/>
        <p:txBody>
          <a:bodyPr/>
          <a:lstStyle/>
          <a:p>
            <a:r>
              <a:rPr lang="en-US" b="0" i="0" u="none" strike="noStrike" dirty="0">
                <a:solidFill>
                  <a:srgbClr val="374151"/>
                </a:solidFill>
                <a:effectLst/>
                <a:latin typeface="Söhne"/>
              </a:rPr>
              <a:t>Probability is a fundamental concept in mathematics and statistics that measures the </a:t>
            </a:r>
            <a:r>
              <a:rPr lang="en-US" b="0" i="0" u="none" strike="noStrike" dirty="0">
                <a:solidFill>
                  <a:srgbClr val="C00000"/>
                </a:solidFill>
                <a:effectLst/>
                <a:latin typeface="Söhne"/>
              </a:rPr>
              <a:t>likelihood of an event occurring</a:t>
            </a:r>
            <a:r>
              <a:rPr lang="en-US" b="0" i="0" u="none" strike="noStrike" dirty="0">
                <a:solidFill>
                  <a:srgbClr val="374151"/>
                </a:solidFill>
                <a:effectLst/>
                <a:latin typeface="Söhne"/>
              </a:rPr>
              <a:t>. </a:t>
            </a:r>
          </a:p>
          <a:p>
            <a:r>
              <a:rPr lang="en-US" b="0" i="0" u="none" strike="noStrike" dirty="0">
                <a:solidFill>
                  <a:srgbClr val="374151"/>
                </a:solidFill>
                <a:effectLst/>
                <a:latin typeface="Söhne"/>
              </a:rPr>
              <a:t>It quantifies the uncertainty or randomness associated with various outcomes in a given situation. </a:t>
            </a:r>
          </a:p>
          <a:p>
            <a:r>
              <a:rPr lang="en-US" b="0" i="0" u="none" strike="noStrike" dirty="0">
                <a:solidFill>
                  <a:srgbClr val="374151"/>
                </a:solidFill>
                <a:effectLst/>
                <a:latin typeface="Söhne"/>
              </a:rPr>
              <a:t>In simpler terms, probability answers the question: "</a:t>
            </a:r>
            <a:r>
              <a:rPr lang="en-US" b="0" i="0" u="none" strike="noStrike" dirty="0">
                <a:solidFill>
                  <a:srgbClr val="C00000"/>
                </a:solidFill>
                <a:effectLst/>
                <a:latin typeface="Söhne"/>
              </a:rPr>
              <a:t>How likely is it that something will happen?”</a:t>
            </a:r>
          </a:p>
          <a:p>
            <a:endParaRPr lang="en-US" dirty="0">
              <a:solidFill>
                <a:srgbClr val="374151"/>
              </a:solidFill>
              <a:latin typeface="Söhne"/>
            </a:endParaRPr>
          </a:p>
          <a:p>
            <a:endParaRPr lang="en-US" dirty="0"/>
          </a:p>
        </p:txBody>
      </p:sp>
    </p:spTree>
    <p:extLst>
      <p:ext uri="{BB962C8B-B14F-4D97-AF65-F5344CB8AC3E}">
        <p14:creationId xmlns:p14="http://schemas.microsoft.com/office/powerpoint/2010/main" val="191722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A863E1-A893-8A71-CDE0-A3376BCAF758}"/>
              </a:ext>
            </a:extLst>
          </p:cNvPr>
          <p:cNvSpPr>
            <a:spLocks noGrp="1"/>
          </p:cNvSpPr>
          <p:nvPr>
            <p:ph idx="1"/>
          </p:nvPr>
        </p:nvSpPr>
        <p:spPr>
          <a:xfrm>
            <a:off x="838200" y="1030514"/>
            <a:ext cx="10515600" cy="5146449"/>
          </a:xfrm>
        </p:spPr>
        <p:txBody>
          <a:bodyPr>
            <a:normAutofit/>
          </a:bodyPr>
          <a:lstStyle/>
          <a:p>
            <a:pPr algn="l">
              <a:buFont typeface="+mj-lt"/>
              <a:buAutoNum type="arabicPeriod"/>
            </a:pPr>
            <a:r>
              <a:rPr lang="en-US" sz="2100" b="1" i="0" u="none" strike="noStrike" dirty="0">
                <a:solidFill>
                  <a:srgbClr val="C00000"/>
                </a:solidFill>
                <a:effectLst/>
                <a:latin typeface="Tahoma" panose="020B0604030504040204" pitchFamily="34" charset="0"/>
                <a:ea typeface="Tahoma" panose="020B0604030504040204" pitchFamily="34" charset="0"/>
                <a:cs typeface="Tahoma" panose="020B0604030504040204" pitchFamily="34" charset="0"/>
              </a:rPr>
              <a:t> Sample Space</a:t>
            </a:r>
            <a:r>
              <a:rPr lang="en-US" sz="2100" b="0" i="0" u="none" strike="noStrike" dirty="0">
                <a:solidFill>
                  <a:srgbClr val="C00000"/>
                </a:solidFill>
                <a:effectLst/>
                <a:latin typeface="Tahoma" panose="020B0604030504040204" pitchFamily="34" charset="0"/>
                <a:ea typeface="Tahoma" panose="020B0604030504040204" pitchFamily="34" charset="0"/>
                <a:cs typeface="Tahoma" panose="020B0604030504040204" pitchFamily="34" charset="0"/>
              </a:rPr>
              <a:t>: </a:t>
            </a:r>
            <a:r>
              <a:rPr lang="en-US" sz="2100"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It represents every possible result that could occur in a given situation. For example, when rolling a six-sided die, the sample space consists of the </a:t>
            </a:r>
            <a:r>
              <a:rPr lang="en-US" sz="2100" b="1"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numbers 1 through 6.</a:t>
            </a:r>
          </a:p>
          <a:p>
            <a:pPr lvl="1"/>
            <a:r>
              <a:rPr lang="en-US" sz="1800" b="0" i="0" u="none" strike="noStrike" dirty="0">
                <a:solidFill>
                  <a:srgbClr val="7030A0"/>
                </a:solidFill>
                <a:effectLst/>
                <a:latin typeface="Tahoma" panose="020B0604030504040204" pitchFamily="34" charset="0"/>
                <a:ea typeface="Tahoma" panose="020B0604030504040204" pitchFamily="34" charset="0"/>
                <a:cs typeface="Tahoma" panose="020B0604030504040204" pitchFamily="34" charset="0"/>
              </a:rPr>
              <a:t>It represents the complete set of potential results that can occur when an experiment is performed.</a:t>
            </a:r>
            <a:endParaRPr lang="en-US" sz="1800" b="1" i="0" u="none" strike="noStrike" dirty="0">
              <a:solidFill>
                <a:srgbClr val="7030A0"/>
              </a:solidFill>
              <a:effectLst/>
              <a:latin typeface="Tahoma" panose="020B0604030504040204" pitchFamily="34" charset="0"/>
              <a:ea typeface="Tahoma" panose="020B0604030504040204" pitchFamily="34" charset="0"/>
              <a:cs typeface="Tahoma" panose="020B0604030504040204" pitchFamily="34" charset="0"/>
            </a:endParaRPr>
          </a:p>
          <a:p>
            <a:pPr algn="l">
              <a:buFont typeface="+mj-lt"/>
              <a:buAutoNum type="arabicPeriod"/>
            </a:pPr>
            <a:r>
              <a:rPr lang="en-US" sz="2100" b="1"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 Event</a:t>
            </a:r>
            <a:r>
              <a:rPr lang="en-US" sz="2100"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 An event is a </a:t>
            </a:r>
            <a:r>
              <a:rPr lang="en-US" sz="2100" b="0" i="0" u="none" strike="noStrike" dirty="0">
                <a:solidFill>
                  <a:srgbClr val="7030A0"/>
                </a:solidFill>
                <a:effectLst/>
                <a:latin typeface="Tahoma" panose="020B0604030504040204" pitchFamily="34" charset="0"/>
                <a:ea typeface="Tahoma" panose="020B0604030504040204" pitchFamily="34" charset="0"/>
                <a:cs typeface="Tahoma" panose="020B0604030504040204" pitchFamily="34" charset="0"/>
              </a:rPr>
              <a:t>specific outcome or a collection of outcomes from the sample space. </a:t>
            </a:r>
            <a:r>
              <a:rPr lang="en-US" sz="2100"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Events can range from simple, like </a:t>
            </a:r>
            <a:r>
              <a:rPr lang="en-US" sz="2100" b="1"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rolling a 4 on a die. </a:t>
            </a:r>
          </a:p>
          <a:p>
            <a:pPr algn="l">
              <a:buFont typeface="+mj-lt"/>
              <a:buAutoNum type="arabicPeriod"/>
            </a:pPr>
            <a:endParaRPr lang="en-US" sz="2100" b="1"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endParaRPr>
          </a:p>
          <a:p>
            <a:pPr algn="l">
              <a:buFont typeface="+mj-lt"/>
              <a:buAutoNum type="arabicPeriod"/>
            </a:pPr>
            <a:r>
              <a:rPr lang="en-US" sz="2100" b="1"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 Probability Measure</a:t>
            </a:r>
            <a:r>
              <a:rPr lang="en-US" sz="2100"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 Probability assigns a numerical value to each event, representing the likelihood of that event occurring. </a:t>
            </a:r>
          </a:p>
          <a:p>
            <a:pPr algn="l">
              <a:buFont typeface="+mj-lt"/>
              <a:buAutoNum type="arabicPeriod"/>
            </a:pPr>
            <a:endParaRPr lang="en-US" sz="2100"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endParaRPr>
          </a:p>
          <a:p>
            <a:pPr algn="l">
              <a:buFont typeface="+mj-lt"/>
              <a:buAutoNum type="arabicPeriod"/>
            </a:pPr>
            <a:r>
              <a:rPr lang="en-US" sz="2100"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Probabilities are typically expressed as numbers between 0 and 1</a:t>
            </a:r>
            <a:r>
              <a:rPr lang="en-US" sz="2100" b="1"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 where 0 indicates that an event is impossible</a:t>
            </a:r>
            <a:r>
              <a:rPr lang="en-US" sz="2100"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 </a:t>
            </a:r>
            <a:r>
              <a:rPr lang="en-US" sz="2100" b="1"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1 indicates that an event is certai</a:t>
            </a:r>
            <a:r>
              <a:rPr lang="en-US" sz="2100"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n, and values </a:t>
            </a:r>
            <a:r>
              <a:rPr lang="en-US" sz="2100" b="1"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in between represent varying degrees of likelihood</a:t>
            </a:r>
            <a:r>
              <a:rPr lang="en-US" sz="2100"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a:t>
            </a:r>
          </a:p>
          <a:p>
            <a:endParaRPr lang="en-US" dirty="0"/>
          </a:p>
        </p:txBody>
      </p:sp>
    </p:spTree>
    <p:extLst>
      <p:ext uri="{BB962C8B-B14F-4D97-AF65-F5344CB8AC3E}">
        <p14:creationId xmlns:p14="http://schemas.microsoft.com/office/powerpoint/2010/main" val="2440805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AACF8C-40E5-4CF0-0C67-1BE52DAF723D}"/>
              </a:ext>
            </a:extLst>
          </p:cNvPr>
          <p:cNvSpPr>
            <a:spLocks noGrp="1"/>
          </p:cNvSpPr>
          <p:nvPr>
            <p:ph idx="1"/>
          </p:nvPr>
        </p:nvSpPr>
        <p:spPr/>
        <p:txBody>
          <a:bodyPr/>
          <a:lstStyle/>
          <a:p>
            <a:pPr marL="0" indent="0" algn="l">
              <a:buNone/>
            </a:pPr>
            <a:r>
              <a:rPr lang="en-US" sz="2000" b="1"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Probability Calculation</a:t>
            </a:r>
            <a:r>
              <a:rPr lang="en-US" sz="2000"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 The probability of an event A, denoted as P(A), is calculated as the ratio of the number of favorable outcomes (those in event A) to the total number of possible outcomes in the sample space. </a:t>
            </a:r>
          </a:p>
          <a:p>
            <a:pPr marL="0" indent="0" algn="l">
              <a:buNone/>
            </a:pPr>
            <a:endParaRPr lang="en-US" sz="2000" dirty="0">
              <a:solidFill>
                <a:srgbClr val="374151"/>
              </a:solidFill>
              <a:latin typeface="Tahoma" panose="020B0604030504040204" pitchFamily="34" charset="0"/>
              <a:ea typeface="Tahoma" panose="020B0604030504040204" pitchFamily="34" charset="0"/>
              <a:cs typeface="Tahoma" panose="020B0604030504040204" pitchFamily="34" charset="0"/>
            </a:endParaRPr>
          </a:p>
          <a:p>
            <a:pPr marL="0" indent="0" algn="l">
              <a:buNone/>
            </a:pPr>
            <a:r>
              <a:rPr lang="en-US" sz="2000"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Mathematically, it's often expressed as:</a:t>
            </a:r>
          </a:p>
          <a:p>
            <a:pPr marL="457200" lvl="1" indent="0">
              <a:buNone/>
            </a:pPr>
            <a:r>
              <a:rPr lang="en-US" sz="2000" b="1"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P(A) = Number of Favorable Outcomes / Total Number of Possible Outcomes</a:t>
            </a:r>
          </a:p>
          <a:p>
            <a:endParaRPr lang="en-US" dirty="0"/>
          </a:p>
        </p:txBody>
      </p:sp>
    </p:spTree>
    <p:extLst>
      <p:ext uri="{BB962C8B-B14F-4D97-AF65-F5344CB8AC3E}">
        <p14:creationId xmlns:p14="http://schemas.microsoft.com/office/powerpoint/2010/main" val="2453232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C73197-4391-EB37-0FD9-F4C017C4083D}"/>
              </a:ext>
            </a:extLst>
          </p:cNvPr>
          <p:cNvSpPr>
            <a:spLocks noGrp="1"/>
          </p:cNvSpPr>
          <p:nvPr>
            <p:ph idx="1"/>
          </p:nvPr>
        </p:nvSpPr>
        <p:spPr>
          <a:xfrm>
            <a:off x="1070428" y="853167"/>
            <a:ext cx="11121571" cy="5886299"/>
          </a:xfrm>
        </p:spPr>
        <p:txBody>
          <a:bodyPr>
            <a:normAutofit/>
          </a:bodyPr>
          <a:lstStyle/>
          <a:p>
            <a:pPr marL="457200" indent="-457200" algn="l">
              <a:buAutoNum type="arabicPeriod"/>
            </a:pPr>
            <a:r>
              <a:rPr lang="en-US" sz="2200" b="1" i="0" u="none" strike="noStrike" dirty="0">
                <a:solidFill>
                  <a:srgbClr val="C00000"/>
                </a:solidFill>
                <a:effectLst/>
                <a:latin typeface="Söhne"/>
              </a:rPr>
              <a:t>Rolling a Fair Six-Sided Die:</a:t>
            </a:r>
          </a:p>
          <a:p>
            <a:pPr lvl="1"/>
            <a:r>
              <a:rPr lang="en-US" sz="1800" b="0" i="0" u="none" strike="noStrike" dirty="0">
                <a:solidFill>
                  <a:srgbClr val="374151"/>
                </a:solidFill>
                <a:effectLst/>
                <a:latin typeface="Söhne"/>
              </a:rPr>
              <a:t>Sample Space: {1, 2, 3, 4, 5, 6}.</a:t>
            </a:r>
            <a:endParaRPr lang="en-US" sz="1800" b="0" i="0" u="none" strike="noStrike" dirty="0">
              <a:solidFill>
                <a:srgbClr val="C00000"/>
              </a:solidFill>
              <a:effectLst/>
              <a:latin typeface="Söhne"/>
            </a:endParaRPr>
          </a:p>
          <a:p>
            <a:pPr lvl="1"/>
            <a:r>
              <a:rPr lang="en-US" sz="2200" b="1" i="0" u="none" strike="noStrike" dirty="0">
                <a:solidFill>
                  <a:srgbClr val="374151"/>
                </a:solidFill>
                <a:effectLst/>
                <a:latin typeface="Söhne"/>
              </a:rPr>
              <a:t>Event</a:t>
            </a:r>
            <a:r>
              <a:rPr lang="en-US" sz="2200" b="0" i="0" u="none" strike="noStrike" dirty="0">
                <a:solidFill>
                  <a:srgbClr val="374151"/>
                </a:solidFill>
                <a:effectLst/>
                <a:latin typeface="Söhne"/>
              </a:rPr>
              <a:t>: Rolling an even number (2, 4, or 6).</a:t>
            </a:r>
          </a:p>
          <a:p>
            <a:pPr lvl="1"/>
            <a:r>
              <a:rPr lang="en-US" sz="2200" b="0" i="0" u="none" strike="noStrike" dirty="0">
                <a:solidFill>
                  <a:srgbClr val="374151"/>
                </a:solidFill>
                <a:effectLst/>
                <a:latin typeface="Söhne"/>
              </a:rPr>
              <a:t>Number of Favorable Outcomes: 3 (2, 4, 6).</a:t>
            </a:r>
          </a:p>
          <a:p>
            <a:pPr lvl="1"/>
            <a:r>
              <a:rPr lang="en-US" sz="2200" b="0" i="0" u="none" strike="noStrike" dirty="0">
                <a:solidFill>
                  <a:srgbClr val="374151"/>
                </a:solidFill>
                <a:effectLst/>
                <a:latin typeface="Söhne"/>
              </a:rPr>
              <a:t>Total Number of Possible Outcomes: 6.</a:t>
            </a:r>
          </a:p>
          <a:p>
            <a:pPr lvl="1"/>
            <a:r>
              <a:rPr lang="en-US" sz="2200" b="0" i="0" u="none" strike="noStrike" dirty="0">
                <a:solidFill>
                  <a:srgbClr val="374151"/>
                </a:solidFill>
                <a:effectLst/>
                <a:latin typeface="Söhne"/>
              </a:rPr>
              <a:t>Probability: P(Even number) = 3/6 = 1/2 = 0.5 (50%).</a:t>
            </a:r>
          </a:p>
          <a:p>
            <a:pPr marL="0" indent="0" algn="l">
              <a:buNone/>
            </a:pPr>
            <a:r>
              <a:rPr lang="en-US" sz="2200" b="1" i="0" u="none" strike="noStrike" dirty="0">
                <a:solidFill>
                  <a:srgbClr val="C00000"/>
                </a:solidFill>
                <a:effectLst/>
                <a:latin typeface="Söhne"/>
              </a:rPr>
              <a:t>2. Drawing Cards from a Deck of Playing Cards:</a:t>
            </a:r>
            <a:endParaRPr lang="en-US" sz="2200" b="0" i="0" u="none" strike="noStrike" dirty="0">
              <a:solidFill>
                <a:srgbClr val="C00000"/>
              </a:solidFill>
              <a:effectLst/>
              <a:latin typeface="Söhne"/>
            </a:endParaRPr>
          </a:p>
          <a:p>
            <a:pPr lvl="1"/>
            <a:r>
              <a:rPr lang="en-US" sz="2200" b="0" i="0" u="none" strike="noStrike" dirty="0">
                <a:solidFill>
                  <a:srgbClr val="374151"/>
                </a:solidFill>
                <a:effectLst/>
                <a:latin typeface="Söhne"/>
              </a:rPr>
              <a:t>Event: Drawing a red card (hearts or diamonds).</a:t>
            </a:r>
          </a:p>
          <a:p>
            <a:pPr lvl="1"/>
            <a:r>
              <a:rPr lang="en-US" sz="2200" b="0" i="0" u="none" strike="noStrike" dirty="0">
                <a:solidFill>
                  <a:srgbClr val="374151"/>
                </a:solidFill>
                <a:effectLst/>
                <a:latin typeface="Söhne"/>
              </a:rPr>
              <a:t>Sample Space: 52 cards in a standard deck.</a:t>
            </a:r>
          </a:p>
          <a:p>
            <a:pPr lvl="1"/>
            <a:r>
              <a:rPr lang="en-US" sz="2200" b="0" i="0" u="none" strike="noStrike" dirty="0">
                <a:solidFill>
                  <a:srgbClr val="374151"/>
                </a:solidFill>
                <a:effectLst/>
                <a:latin typeface="Söhne"/>
              </a:rPr>
              <a:t>Number of Favorable Outcomes: 26 (13 hearts + 13 diamonds).</a:t>
            </a:r>
          </a:p>
          <a:p>
            <a:pPr lvl="1"/>
            <a:r>
              <a:rPr lang="en-US" sz="2200" b="0" i="0" u="none" strike="noStrike" dirty="0">
                <a:solidFill>
                  <a:srgbClr val="374151"/>
                </a:solidFill>
                <a:effectLst/>
                <a:latin typeface="Söhne"/>
              </a:rPr>
              <a:t>Total Number of Possible Outcomes: 52.</a:t>
            </a:r>
          </a:p>
          <a:p>
            <a:pPr lvl="1"/>
            <a:r>
              <a:rPr lang="en-US" sz="2200" b="0" i="0" u="none" strike="noStrike" dirty="0">
                <a:solidFill>
                  <a:srgbClr val="374151"/>
                </a:solidFill>
                <a:effectLst/>
                <a:latin typeface="Söhne"/>
              </a:rPr>
              <a:t>Probability: P(Red card) = 26/52 = 1/2 = 0.5 (50%).</a:t>
            </a:r>
          </a:p>
          <a:p>
            <a:pPr marL="0" indent="0" algn="l">
              <a:buNone/>
            </a:pPr>
            <a:r>
              <a:rPr lang="en-US" b="1" dirty="0">
                <a:solidFill>
                  <a:srgbClr val="C00000"/>
                </a:solidFill>
                <a:latin typeface="Söhne"/>
              </a:rPr>
              <a:t>Quiz</a:t>
            </a:r>
            <a:r>
              <a:rPr lang="en-US" b="1" i="0" u="none" strike="noStrike" dirty="0">
                <a:solidFill>
                  <a:srgbClr val="C00000"/>
                </a:solidFill>
                <a:effectLst/>
                <a:latin typeface="Söhne"/>
              </a:rPr>
              <a:t>: </a:t>
            </a:r>
            <a:r>
              <a:rPr lang="en-US" b="0" i="0" u="none" strike="noStrike" dirty="0">
                <a:solidFill>
                  <a:srgbClr val="C00000"/>
                </a:solidFill>
                <a:effectLst/>
                <a:latin typeface="Söhne"/>
              </a:rPr>
              <a:t>Drawing a green marble from a bag with 4 green, 3 red, and 2 blue marbles.</a:t>
            </a:r>
          </a:p>
        </p:txBody>
      </p:sp>
    </p:spTree>
    <p:extLst>
      <p:ext uri="{BB962C8B-B14F-4D97-AF65-F5344CB8AC3E}">
        <p14:creationId xmlns:p14="http://schemas.microsoft.com/office/powerpoint/2010/main" val="1645858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1CB27A-BC6F-5B7B-3A73-3E63BFEF374E}"/>
              </a:ext>
            </a:extLst>
          </p:cNvPr>
          <p:cNvSpPr>
            <a:spLocks noGrp="1"/>
          </p:cNvSpPr>
          <p:nvPr>
            <p:ph idx="1"/>
          </p:nvPr>
        </p:nvSpPr>
        <p:spPr/>
        <p:txBody>
          <a:bodyPr/>
          <a:lstStyle/>
          <a:p>
            <a:pPr algn="l">
              <a:buFont typeface="Arial" panose="020B0604020202020204" pitchFamily="34" charset="0"/>
              <a:buChar char="•"/>
            </a:pPr>
            <a:r>
              <a:rPr lang="en-US" b="0" i="0" u="none" strike="noStrike" dirty="0">
                <a:solidFill>
                  <a:srgbClr val="374151"/>
                </a:solidFill>
                <a:effectLst/>
                <a:latin typeface="Söhne"/>
              </a:rPr>
              <a:t>Event: Drawing a green marble from a bag with 4 green, 3 red, and 2 blue marbles.</a:t>
            </a:r>
          </a:p>
          <a:p>
            <a:pPr algn="l">
              <a:buFont typeface="Arial" panose="020B0604020202020204" pitchFamily="34" charset="0"/>
              <a:buChar char="•"/>
            </a:pPr>
            <a:r>
              <a:rPr lang="en-US" b="0" i="0" u="none" strike="noStrike" dirty="0">
                <a:solidFill>
                  <a:srgbClr val="374151"/>
                </a:solidFill>
                <a:effectLst/>
                <a:latin typeface="Söhne"/>
              </a:rPr>
              <a:t>Sample Space: {Green, Red, Blue}.</a:t>
            </a:r>
          </a:p>
          <a:p>
            <a:pPr algn="l">
              <a:buFont typeface="Arial" panose="020B0604020202020204" pitchFamily="34" charset="0"/>
              <a:buChar char="•"/>
            </a:pPr>
            <a:r>
              <a:rPr lang="en-US" b="0" i="0" u="none" strike="noStrike" dirty="0">
                <a:solidFill>
                  <a:srgbClr val="374151"/>
                </a:solidFill>
                <a:effectLst/>
                <a:latin typeface="Söhne"/>
              </a:rPr>
              <a:t>Number of Favorable Outcomes: 4 (green marbles).</a:t>
            </a:r>
          </a:p>
          <a:p>
            <a:pPr algn="l">
              <a:buFont typeface="Arial" panose="020B0604020202020204" pitchFamily="34" charset="0"/>
              <a:buChar char="•"/>
            </a:pPr>
            <a:r>
              <a:rPr lang="en-US" b="0" i="0" u="none" strike="noStrike" dirty="0">
                <a:solidFill>
                  <a:srgbClr val="374151"/>
                </a:solidFill>
                <a:effectLst/>
                <a:latin typeface="Söhne"/>
              </a:rPr>
              <a:t>Total Number of Possible Outcomes: 9.</a:t>
            </a:r>
          </a:p>
          <a:p>
            <a:pPr algn="l">
              <a:buFont typeface="Arial" panose="020B0604020202020204" pitchFamily="34" charset="0"/>
              <a:buChar char="•"/>
            </a:pPr>
            <a:r>
              <a:rPr lang="en-US" b="0" i="0" u="none" strike="noStrike" dirty="0">
                <a:solidFill>
                  <a:srgbClr val="374151"/>
                </a:solidFill>
                <a:effectLst/>
                <a:latin typeface="Söhne"/>
              </a:rPr>
              <a:t>Probability: P(Green) = 4/9.</a:t>
            </a:r>
          </a:p>
          <a:p>
            <a:endParaRPr lang="en-US" dirty="0"/>
          </a:p>
        </p:txBody>
      </p:sp>
    </p:spTree>
    <p:extLst>
      <p:ext uri="{BB962C8B-B14F-4D97-AF65-F5344CB8AC3E}">
        <p14:creationId xmlns:p14="http://schemas.microsoft.com/office/powerpoint/2010/main" val="1751831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A6215A-2C60-C4BD-835E-82022DC1874E}"/>
              </a:ext>
            </a:extLst>
          </p:cNvPr>
          <p:cNvSpPr>
            <a:spLocks noGrp="1"/>
          </p:cNvSpPr>
          <p:nvPr>
            <p:ph idx="1"/>
          </p:nvPr>
        </p:nvSpPr>
        <p:spPr>
          <a:xfrm>
            <a:off x="838200" y="2133601"/>
            <a:ext cx="10515600" cy="4043362"/>
          </a:xfrm>
        </p:spPr>
        <p:txBody>
          <a:bodyPr>
            <a:normAutofit/>
          </a:bodyPr>
          <a:lstStyle/>
          <a:p>
            <a:pPr marL="0" indent="0" algn="ctr">
              <a:buNone/>
            </a:pPr>
            <a:r>
              <a:rPr lang="en-US" sz="4400" b="1" dirty="0">
                <a:solidFill>
                  <a:srgbClr val="C00000"/>
                </a:solidFill>
              </a:rPr>
              <a:t>Recap</a:t>
            </a:r>
          </a:p>
        </p:txBody>
      </p:sp>
    </p:spTree>
    <p:extLst>
      <p:ext uri="{BB962C8B-B14F-4D97-AF65-F5344CB8AC3E}">
        <p14:creationId xmlns:p14="http://schemas.microsoft.com/office/powerpoint/2010/main" val="3036462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389FB9-4CAE-3FD1-4059-AA5D5F75545B}"/>
              </a:ext>
            </a:extLst>
          </p:cNvPr>
          <p:cNvSpPr>
            <a:spLocks noGrp="1"/>
          </p:cNvSpPr>
          <p:nvPr>
            <p:ph idx="1"/>
          </p:nvPr>
        </p:nvSpPr>
        <p:spPr/>
        <p:txBody>
          <a:bodyPr>
            <a:normAutofit/>
          </a:bodyPr>
          <a:lstStyle/>
          <a:p>
            <a:pPr marL="0" indent="0">
              <a:buNone/>
            </a:pPr>
            <a:endParaRPr lang="en-US"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endParaRPr>
          </a:p>
          <a:p>
            <a:r>
              <a:rPr lang="en-US"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Bayesian methods are widely used in various fields such as machine learning, data analysis, biology, economics, and more.</a:t>
            </a:r>
          </a:p>
          <a:p>
            <a:endParaRPr lang="en-US"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endParaRPr>
          </a:p>
          <a:p>
            <a:r>
              <a:rPr lang="en-US" dirty="0">
                <a:solidFill>
                  <a:srgbClr val="374151"/>
                </a:solidFill>
                <a:latin typeface="Tahoma" panose="020B0604030504040204" pitchFamily="34" charset="0"/>
                <a:ea typeface="Tahoma" panose="020B0604030504040204" pitchFamily="34" charset="0"/>
                <a:cs typeface="Tahoma" panose="020B0604030504040204" pitchFamily="34" charset="0"/>
              </a:rPr>
              <a:t>O</a:t>
            </a:r>
            <a:r>
              <a:rPr lang="en-US"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ffering a flexible and powerful approach to handling uncertainty and making informed decisions.</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2" name="Title 1">
            <a:extLst>
              <a:ext uri="{FF2B5EF4-FFF2-40B4-BE49-F238E27FC236}">
                <a16:creationId xmlns:a16="http://schemas.microsoft.com/office/drawing/2014/main" id="{7C87C8D6-2527-6682-0C2E-7B09FA92FA19}"/>
              </a:ext>
            </a:extLst>
          </p:cNvPr>
          <p:cNvSpPr>
            <a:spLocks noGrp="1"/>
          </p:cNvSpPr>
          <p:nvPr>
            <p:ph type="title"/>
          </p:nvPr>
        </p:nvSpPr>
        <p:spPr>
          <a:xfrm>
            <a:off x="709863" y="681037"/>
            <a:ext cx="10515600" cy="804769"/>
          </a:xfrm>
        </p:spPr>
        <p:txBody>
          <a:bodyPr>
            <a:normAutofit/>
          </a:bodyPr>
          <a:lstStyle/>
          <a:p>
            <a:pPr algn="ctr"/>
            <a:r>
              <a:rPr lang="en-US" sz="2800" b="1" u="sng" dirty="0">
                <a:latin typeface="Tahoma" panose="020B0604030504040204" pitchFamily="34" charset="0"/>
                <a:ea typeface="Tahoma" panose="020B0604030504040204" pitchFamily="34" charset="0"/>
                <a:cs typeface="Tahoma" panose="020B0604030504040204" pitchFamily="34" charset="0"/>
              </a:rPr>
              <a:t>Bayesian Statistics</a:t>
            </a:r>
          </a:p>
        </p:txBody>
      </p:sp>
    </p:spTree>
    <p:extLst>
      <p:ext uri="{BB962C8B-B14F-4D97-AF65-F5344CB8AC3E}">
        <p14:creationId xmlns:p14="http://schemas.microsoft.com/office/powerpoint/2010/main" val="726595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213D5-53C4-4841-E389-A3ADE7E17079}"/>
              </a:ext>
            </a:extLst>
          </p:cNvPr>
          <p:cNvSpPr>
            <a:spLocks noGrp="1"/>
          </p:cNvSpPr>
          <p:nvPr>
            <p:ph type="title"/>
          </p:nvPr>
        </p:nvSpPr>
        <p:spPr>
          <a:xfrm>
            <a:off x="838200" y="148050"/>
            <a:ext cx="10515600" cy="804769"/>
          </a:xfrm>
        </p:spPr>
        <p:txBody>
          <a:bodyPr>
            <a:normAutofit/>
          </a:bodyPr>
          <a:lstStyle/>
          <a:p>
            <a:pPr algn="ctr"/>
            <a:r>
              <a:rPr lang="en-US" sz="2800" b="1" u="sng" dirty="0">
                <a:latin typeface="Tahoma" panose="020B0604030504040204" pitchFamily="34" charset="0"/>
                <a:ea typeface="Tahoma" panose="020B0604030504040204" pitchFamily="34" charset="0"/>
                <a:cs typeface="Tahoma" panose="020B0604030504040204" pitchFamily="34" charset="0"/>
              </a:rPr>
              <a:t>Bayesian Statistics</a:t>
            </a:r>
          </a:p>
        </p:txBody>
      </p:sp>
      <p:sp>
        <p:nvSpPr>
          <p:cNvPr id="6" name="Content Placeholder 5">
            <a:extLst>
              <a:ext uri="{FF2B5EF4-FFF2-40B4-BE49-F238E27FC236}">
                <a16:creationId xmlns:a16="http://schemas.microsoft.com/office/drawing/2014/main" id="{F7EE591B-7A92-010E-49C8-EFF6A57A6264}"/>
              </a:ext>
            </a:extLst>
          </p:cNvPr>
          <p:cNvSpPr>
            <a:spLocks noGrp="1"/>
          </p:cNvSpPr>
          <p:nvPr>
            <p:ph idx="1"/>
          </p:nvPr>
        </p:nvSpPr>
        <p:spPr>
          <a:xfrm>
            <a:off x="694324" y="863267"/>
            <a:ext cx="10515600" cy="1086177"/>
          </a:xfrm>
        </p:spPr>
        <p:txBody>
          <a:bodyPr>
            <a:normAutofit/>
          </a:bodyPr>
          <a:lstStyle/>
          <a:p>
            <a:r>
              <a:rPr lang="en-US" dirty="0">
                <a:effectLst/>
              </a:rPr>
              <a:t>At the core of Bayesian statistics is Bayes' theorem, which relates conditional probabilities of events. Lets consider two events </a:t>
            </a:r>
            <a:r>
              <a:rPr lang="en-US" b="1" dirty="0">
                <a:effectLst/>
              </a:rPr>
              <a:t>A</a:t>
            </a:r>
            <a:r>
              <a:rPr lang="en-US" dirty="0">
                <a:effectLst/>
              </a:rPr>
              <a:t> and </a:t>
            </a:r>
            <a:r>
              <a:rPr lang="en-US" b="1" dirty="0">
                <a:effectLst/>
              </a:rPr>
              <a:t>B</a:t>
            </a:r>
            <a:r>
              <a:rPr lang="en-US" dirty="0">
                <a:effectLst/>
              </a:rPr>
              <a:t>.</a:t>
            </a:r>
          </a:p>
          <a:p>
            <a:endParaRPr lang="en-US" dirty="0"/>
          </a:p>
        </p:txBody>
      </p:sp>
      <p:pic>
        <p:nvPicPr>
          <p:cNvPr id="7" name="Picture 6">
            <a:extLst>
              <a:ext uri="{FF2B5EF4-FFF2-40B4-BE49-F238E27FC236}">
                <a16:creationId xmlns:a16="http://schemas.microsoft.com/office/drawing/2014/main" id="{8AFEE362-1CDF-007C-8FE5-0B7C8603E618}"/>
              </a:ext>
            </a:extLst>
          </p:cNvPr>
          <p:cNvPicPr>
            <a:picLocks noChangeAspect="1"/>
          </p:cNvPicPr>
          <p:nvPr/>
        </p:nvPicPr>
        <p:blipFill>
          <a:blip r:embed="rId2"/>
          <a:stretch>
            <a:fillRect/>
          </a:stretch>
        </p:blipFill>
        <p:spPr>
          <a:xfrm>
            <a:off x="174677" y="1862278"/>
            <a:ext cx="5525849" cy="4446085"/>
          </a:xfrm>
          <a:prstGeom prst="rect">
            <a:avLst/>
          </a:prstGeom>
        </p:spPr>
      </p:pic>
      <p:pic>
        <p:nvPicPr>
          <p:cNvPr id="9" name="Picture 8">
            <a:extLst>
              <a:ext uri="{FF2B5EF4-FFF2-40B4-BE49-F238E27FC236}">
                <a16:creationId xmlns:a16="http://schemas.microsoft.com/office/drawing/2014/main" id="{73CA9B79-F94C-A91B-ACD5-37AC57AB5CB3}"/>
              </a:ext>
            </a:extLst>
          </p:cNvPr>
          <p:cNvPicPr>
            <a:picLocks noChangeAspect="1"/>
          </p:cNvPicPr>
          <p:nvPr/>
        </p:nvPicPr>
        <p:blipFill>
          <a:blip r:embed="rId3"/>
          <a:stretch>
            <a:fillRect/>
          </a:stretch>
        </p:blipFill>
        <p:spPr>
          <a:xfrm>
            <a:off x="6096000" y="2537788"/>
            <a:ext cx="5921323" cy="2326341"/>
          </a:xfrm>
          <a:prstGeom prst="rect">
            <a:avLst/>
          </a:prstGeom>
        </p:spPr>
      </p:pic>
      <p:sp>
        <p:nvSpPr>
          <p:cNvPr id="11" name="TextBox 10">
            <a:extLst>
              <a:ext uri="{FF2B5EF4-FFF2-40B4-BE49-F238E27FC236}">
                <a16:creationId xmlns:a16="http://schemas.microsoft.com/office/drawing/2014/main" id="{3EBE997D-F3D9-8182-3290-88C3FBEF8843}"/>
              </a:ext>
            </a:extLst>
          </p:cNvPr>
          <p:cNvSpPr txBox="1"/>
          <p:nvPr/>
        </p:nvSpPr>
        <p:spPr>
          <a:xfrm>
            <a:off x="889102" y="4876019"/>
            <a:ext cx="5034123" cy="646331"/>
          </a:xfrm>
          <a:prstGeom prst="rect">
            <a:avLst/>
          </a:prstGeom>
          <a:noFill/>
        </p:spPr>
        <p:txBody>
          <a:bodyPr wrap="square">
            <a:spAutoFit/>
          </a:bodyPr>
          <a:lstStyle/>
          <a:p>
            <a:r>
              <a:rPr lang="en-US" b="1" i="1" u="none" strike="noStrike" dirty="0">
                <a:solidFill>
                  <a:srgbClr val="7030A0"/>
                </a:solidFill>
                <a:effectLst/>
                <a:latin typeface="KaTeX_Math"/>
              </a:rPr>
              <a:t>Conditional Probability: </a:t>
            </a:r>
            <a:r>
              <a:rPr lang="en-US" b="0" i="1" u="none" strike="noStrike" dirty="0">
                <a:solidFill>
                  <a:srgbClr val="7030A0"/>
                </a:solidFill>
                <a:effectLst/>
                <a:latin typeface="KaTeX_Math"/>
              </a:rPr>
              <a:t>P</a:t>
            </a:r>
            <a:r>
              <a:rPr lang="en-US" b="0" i="0" u="none" strike="noStrike" dirty="0">
                <a:solidFill>
                  <a:srgbClr val="7030A0"/>
                </a:solidFill>
                <a:effectLst/>
                <a:latin typeface="KaTeX_Main"/>
              </a:rPr>
              <a:t>(</a:t>
            </a:r>
            <a:r>
              <a:rPr lang="en-US" b="0" i="1" u="none" strike="noStrike" dirty="0">
                <a:solidFill>
                  <a:srgbClr val="7030A0"/>
                </a:solidFill>
                <a:effectLst/>
                <a:latin typeface="KaTeX_Math"/>
              </a:rPr>
              <a:t>A</a:t>
            </a:r>
            <a:r>
              <a:rPr lang="en-US" b="0" i="0" u="none" strike="noStrike" dirty="0">
                <a:solidFill>
                  <a:srgbClr val="7030A0"/>
                </a:solidFill>
                <a:effectLst/>
                <a:latin typeface="KaTeX_Main"/>
              </a:rPr>
              <a:t>∣</a:t>
            </a:r>
            <a:r>
              <a:rPr lang="en-US" b="0" i="1" u="none" strike="noStrike" dirty="0">
                <a:solidFill>
                  <a:srgbClr val="7030A0"/>
                </a:solidFill>
                <a:effectLst/>
                <a:latin typeface="KaTeX_Math"/>
              </a:rPr>
              <a:t>B</a:t>
            </a:r>
            <a:r>
              <a:rPr lang="en-US" b="0" i="0" u="none" strike="noStrike" dirty="0">
                <a:solidFill>
                  <a:srgbClr val="7030A0"/>
                </a:solidFill>
                <a:effectLst/>
                <a:latin typeface="KaTeX_Main"/>
              </a:rPr>
              <a:t>)</a:t>
            </a:r>
            <a:r>
              <a:rPr lang="en-US" b="0" i="0" u="none" strike="noStrike" dirty="0">
                <a:solidFill>
                  <a:srgbClr val="7030A0"/>
                </a:solidFill>
                <a:effectLst/>
                <a:latin typeface="Söhne"/>
              </a:rPr>
              <a:t> is the probability of event A given event B.</a:t>
            </a:r>
            <a:endParaRPr lang="en-US" dirty="0">
              <a:solidFill>
                <a:srgbClr val="7030A0"/>
              </a:solidFill>
            </a:endParaRPr>
          </a:p>
        </p:txBody>
      </p:sp>
      <p:pic>
        <p:nvPicPr>
          <p:cNvPr id="13" name="Picture 12" descr="A blackboard with white text and yellow and green letters&#10;&#10;Description automatically generated">
            <a:extLst>
              <a:ext uri="{FF2B5EF4-FFF2-40B4-BE49-F238E27FC236}">
                <a16:creationId xmlns:a16="http://schemas.microsoft.com/office/drawing/2014/main" id="{B670FCDD-CBFF-12CA-0354-5C5C78683D3A}"/>
              </a:ext>
            </a:extLst>
          </p:cNvPr>
          <p:cNvPicPr>
            <a:picLocks noChangeAspect="1"/>
          </p:cNvPicPr>
          <p:nvPr/>
        </p:nvPicPr>
        <p:blipFill>
          <a:blip r:embed="rId4"/>
          <a:stretch>
            <a:fillRect/>
          </a:stretch>
        </p:blipFill>
        <p:spPr>
          <a:xfrm>
            <a:off x="7882252" y="5016471"/>
            <a:ext cx="2661113" cy="872003"/>
          </a:xfrm>
          <a:prstGeom prst="rect">
            <a:avLst/>
          </a:prstGeom>
        </p:spPr>
      </p:pic>
      <p:sp>
        <p:nvSpPr>
          <p:cNvPr id="4" name="TextBox 3">
            <a:extLst>
              <a:ext uri="{FF2B5EF4-FFF2-40B4-BE49-F238E27FC236}">
                <a16:creationId xmlns:a16="http://schemas.microsoft.com/office/drawing/2014/main" id="{E306CC09-346C-EA70-BD04-E4902ED1BDDE}"/>
              </a:ext>
            </a:extLst>
          </p:cNvPr>
          <p:cNvSpPr txBox="1"/>
          <p:nvPr/>
        </p:nvSpPr>
        <p:spPr>
          <a:xfrm>
            <a:off x="358163" y="6449098"/>
            <a:ext cx="6096000" cy="369332"/>
          </a:xfrm>
          <a:prstGeom prst="rect">
            <a:avLst/>
          </a:prstGeom>
          <a:noFill/>
        </p:spPr>
        <p:txBody>
          <a:bodyPr wrap="square">
            <a:spAutoFit/>
          </a:bodyPr>
          <a:lstStyle/>
          <a:p>
            <a:r>
              <a:rPr lang="en-US" dirty="0"/>
              <a:t>https://</a:t>
            </a:r>
            <a:r>
              <a:rPr lang="en-US" dirty="0" err="1"/>
              <a:t>www.youtube.com</a:t>
            </a:r>
            <a:r>
              <a:rPr lang="en-US" dirty="0"/>
              <a:t>/</a:t>
            </a:r>
            <a:r>
              <a:rPr lang="en-US" dirty="0" err="1"/>
              <a:t>watch?v</a:t>
            </a:r>
            <a:r>
              <a:rPr lang="en-US" dirty="0"/>
              <a:t>=</a:t>
            </a:r>
            <a:r>
              <a:rPr lang="en-US" dirty="0" err="1"/>
              <a:t>ibINrxJLvlM</a:t>
            </a:r>
            <a:endParaRPr lang="en-US" dirty="0"/>
          </a:p>
        </p:txBody>
      </p:sp>
    </p:spTree>
    <p:extLst>
      <p:ext uri="{BB962C8B-B14F-4D97-AF65-F5344CB8AC3E}">
        <p14:creationId xmlns:p14="http://schemas.microsoft.com/office/powerpoint/2010/main" val="65352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975A9DD-0D54-7C08-0057-FBFCB84FE15B}"/>
              </a:ext>
            </a:extLst>
          </p:cNvPr>
          <p:cNvSpPr txBox="1"/>
          <p:nvPr/>
        </p:nvSpPr>
        <p:spPr>
          <a:xfrm>
            <a:off x="6914148" y="1318022"/>
            <a:ext cx="5277852" cy="5539978"/>
          </a:xfrm>
          <a:prstGeom prst="rect">
            <a:avLst/>
          </a:prstGeom>
          <a:noFill/>
        </p:spPr>
        <p:txBody>
          <a:bodyPr wrap="square">
            <a:spAutoFit/>
          </a:bodyPr>
          <a:lstStyle/>
          <a:p>
            <a:r>
              <a:rPr lang="en-US" sz="2400" b="0" i="1" u="none" strike="noStrike" dirty="0">
                <a:solidFill>
                  <a:srgbClr val="374151"/>
                </a:solidFill>
                <a:effectLst/>
                <a:latin typeface="KaTeX_Math"/>
              </a:rPr>
              <a:t>P</a:t>
            </a:r>
            <a:r>
              <a:rPr lang="en-US" sz="2400" b="0" i="0" u="none" strike="noStrike" dirty="0">
                <a:solidFill>
                  <a:srgbClr val="374151"/>
                </a:solidFill>
                <a:effectLst/>
                <a:latin typeface="KaTeX_Main"/>
              </a:rPr>
              <a:t>(</a:t>
            </a:r>
            <a:r>
              <a:rPr lang="en-US" sz="2400" i="1" dirty="0">
                <a:solidFill>
                  <a:srgbClr val="374151"/>
                </a:solidFill>
                <a:latin typeface="KaTeX_Math"/>
              </a:rPr>
              <a:t>A</a:t>
            </a:r>
            <a:r>
              <a:rPr lang="en-US" sz="2400" b="0" i="0" u="none" strike="noStrike" dirty="0">
                <a:solidFill>
                  <a:srgbClr val="374151"/>
                </a:solidFill>
                <a:effectLst/>
                <a:latin typeface="KaTeX_Main"/>
              </a:rPr>
              <a:t>∣</a:t>
            </a:r>
            <a:r>
              <a:rPr lang="en-US" sz="2400" i="1" dirty="0">
                <a:solidFill>
                  <a:srgbClr val="374151"/>
                </a:solidFill>
                <a:latin typeface="KaTeX_Math"/>
              </a:rPr>
              <a:t>B</a:t>
            </a:r>
            <a:r>
              <a:rPr lang="en-US" sz="2400" b="0" i="0" u="none" strike="noStrike" dirty="0">
                <a:solidFill>
                  <a:srgbClr val="374151"/>
                </a:solidFill>
                <a:effectLst/>
                <a:latin typeface="KaTeX_Main"/>
              </a:rPr>
              <a:t>)</a:t>
            </a:r>
            <a:r>
              <a:rPr lang="en-US" sz="2400" b="0" i="0" u="none" strike="noStrike" dirty="0">
                <a:solidFill>
                  <a:srgbClr val="374151"/>
                </a:solidFill>
                <a:effectLst/>
                <a:latin typeface="Söhne"/>
              </a:rPr>
              <a:t> is the probability of hypothesis A being true given observed data B (this is called the </a:t>
            </a:r>
            <a:r>
              <a:rPr lang="en-US" sz="2400" b="0" i="0" u="none" strike="noStrike" dirty="0">
                <a:solidFill>
                  <a:srgbClr val="C00000"/>
                </a:solidFill>
                <a:effectLst/>
                <a:latin typeface="Söhne"/>
              </a:rPr>
              <a:t>posterior</a:t>
            </a:r>
            <a:r>
              <a:rPr lang="en-US" sz="2400" b="0" i="0" u="none" strike="noStrike" dirty="0">
                <a:solidFill>
                  <a:srgbClr val="374151"/>
                </a:solidFill>
                <a:effectLst/>
                <a:latin typeface="Söhne"/>
              </a:rPr>
              <a:t> probability).</a:t>
            </a:r>
          </a:p>
          <a:p>
            <a:endParaRPr lang="en-US" sz="2400" dirty="0">
              <a:solidFill>
                <a:srgbClr val="374151"/>
              </a:solidFill>
              <a:latin typeface="Söhne"/>
            </a:endParaRPr>
          </a:p>
          <a:p>
            <a:r>
              <a:rPr lang="en-US" sz="2400" b="0" i="1" u="none" strike="noStrike" dirty="0">
                <a:solidFill>
                  <a:srgbClr val="374151"/>
                </a:solidFill>
                <a:effectLst/>
                <a:latin typeface="KaTeX_Math"/>
              </a:rPr>
              <a:t>P</a:t>
            </a:r>
            <a:r>
              <a:rPr lang="en-US" sz="2400" b="0" i="0" u="none" strike="noStrike" dirty="0">
                <a:solidFill>
                  <a:srgbClr val="374151"/>
                </a:solidFill>
                <a:effectLst/>
                <a:latin typeface="KaTeX_Main"/>
              </a:rPr>
              <a:t>(</a:t>
            </a:r>
            <a:r>
              <a:rPr lang="en-US" sz="2400" i="1" dirty="0">
                <a:solidFill>
                  <a:srgbClr val="374151"/>
                </a:solidFill>
                <a:latin typeface="KaTeX_Math"/>
              </a:rPr>
              <a:t>B</a:t>
            </a:r>
            <a:r>
              <a:rPr lang="en-US" sz="2400" b="0" i="0" u="none" strike="noStrike" dirty="0">
                <a:solidFill>
                  <a:srgbClr val="374151"/>
                </a:solidFill>
                <a:effectLst/>
                <a:latin typeface="KaTeX_Main"/>
              </a:rPr>
              <a:t>∣</a:t>
            </a:r>
            <a:r>
              <a:rPr lang="en-US" sz="2400" i="1" dirty="0">
                <a:solidFill>
                  <a:srgbClr val="374151"/>
                </a:solidFill>
                <a:latin typeface="KaTeX_Math"/>
              </a:rPr>
              <a:t>A</a:t>
            </a:r>
            <a:r>
              <a:rPr lang="en-US" sz="2400" b="0" i="0" u="none" strike="noStrike" dirty="0">
                <a:solidFill>
                  <a:srgbClr val="374151"/>
                </a:solidFill>
                <a:effectLst/>
                <a:latin typeface="KaTeX_Main"/>
              </a:rPr>
              <a:t>)</a:t>
            </a:r>
            <a:r>
              <a:rPr lang="en-US" sz="2400" b="0" i="0" u="none" strike="noStrike" dirty="0">
                <a:solidFill>
                  <a:srgbClr val="374151"/>
                </a:solidFill>
                <a:effectLst/>
                <a:latin typeface="Söhne"/>
              </a:rPr>
              <a:t> is the probability of observing the data B given that hypothesis A is true (this is called the </a:t>
            </a:r>
            <a:r>
              <a:rPr lang="en-US" sz="2400" b="0" i="0" u="none" strike="noStrike" dirty="0">
                <a:solidFill>
                  <a:srgbClr val="C00000"/>
                </a:solidFill>
                <a:effectLst/>
                <a:latin typeface="Söhne"/>
              </a:rPr>
              <a:t>likelihood</a:t>
            </a:r>
            <a:r>
              <a:rPr lang="en-US" sz="2400" b="0" i="0" u="none" strike="noStrike" dirty="0">
                <a:solidFill>
                  <a:srgbClr val="374151"/>
                </a:solidFill>
                <a:effectLst/>
                <a:latin typeface="Söhne"/>
              </a:rPr>
              <a:t>).</a:t>
            </a:r>
          </a:p>
          <a:p>
            <a:endParaRPr lang="en-US" sz="2400" dirty="0">
              <a:solidFill>
                <a:srgbClr val="374151"/>
              </a:solidFill>
              <a:latin typeface="Söhne"/>
            </a:endParaRPr>
          </a:p>
          <a:p>
            <a:r>
              <a:rPr lang="en-US" sz="2400" b="0" i="1" u="none" strike="noStrike" dirty="0">
                <a:solidFill>
                  <a:srgbClr val="374151"/>
                </a:solidFill>
                <a:effectLst/>
                <a:latin typeface="KaTeX_Math"/>
              </a:rPr>
              <a:t>P</a:t>
            </a:r>
            <a:r>
              <a:rPr lang="en-US" sz="2400" b="0" i="0" u="none" strike="noStrike" dirty="0">
                <a:solidFill>
                  <a:srgbClr val="374151"/>
                </a:solidFill>
                <a:effectLst/>
                <a:latin typeface="KaTeX_Main"/>
              </a:rPr>
              <a:t>(</a:t>
            </a:r>
            <a:r>
              <a:rPr lang="en-US" sz="2400" i="1" dirty="0">
                <a:solidFill>
                  <a:srgbClr val="374151"/>
                </a:solidFill>
                <a:latin typeface="KaTeX_Math"/>
              </a:rPr>
              <a:t>A</a:t>
            </a:r>
            <a:r>
              <a:rPr lang="en-US" sz="2400" b="0" i="0" u="none" strike="noStrike" dirty="0">
                <a:solidFill>
                  <a:srgbClr val="374151"/>
                </a:solidFill>
                <a:effectLst/>
                <a:latin typeface="KaTeX_Main"/>
              </a:rPr>
              <a:t>)</a:t>
            </a:r>
            <a:r>
              <a:rPr lang="en-US" sz="2400" b="0" i="0" u="none" strike="noStrike" dirty="0">
                <a:solidFill>
                  <a:srgbClr val="374151"/>
                </a:solidFill>
                <a:effectLst/>
                <a:latin typeface="Söhne"/>
              </a:rPr>
              <a:t> is the prior probability of hypothesis A being true before considering the data</a:t>
            </a:r>
          </a:p>
          <a:p>
            <a:endParaRPr lang="en-US" sz="2400" dirty="0">
              <a:solidFill>
                <a:srgbClr val="374151"/>
              </a:solidFill>
              <a:latin typeface="Söhne"/>
            </a:endParaRPr>
          </a:p>
          <a:p>
            <a:r>
              <a:rPr lang="en-US" sz="2400" b="0" i="1" u="none" strike="noStrike" dirty="0">
                <a:solidFill>
                  <a:srgbClr val="374151"/>
                </a:solidFill>
                <a:effectLst/>
                <a:latin typeface="KaTeX_Math"/>
              </a:rPr>
              <a:t>P</a:t>
            </a:r>
            <a:r>
              <a:rPr lang="en-US" sz="2400" b="0" i="0" u="none" strike="noStrike" dirty="0">
                <a:solidFill>
                  <a:srgbClr val="374151"/>
                </a:solidFill>
                <a:effectLst/>
                <a:latin typeface="KaTeX_Main"/>
              </a:rPr>
              <a:t>(</a:t>
            </a:r>
            <a:r>
              <a:rPr lang="en-US" sz="2400" i="1" dirty="0">
                <a:solidFill>
                  <a:srgbClr val="374151"/>
                </a:solidFill>
                <a:latin typeface="KaTeX_Math"/>
              </a:rPr>
              <a:t>B</a:t>
            </a:r>
            <a:r>
              <a:rPr lang="en-US" sz="2400" b="0" i="0" u="none" strike="noStrike" dirty="0">
                <a:solidFill>
                  <a:srgbClr val="374151"/>
                </a:solidFill>
                <a:effectLst/>
                <a:latin typeface="KaTeX_Main"/>
              </a:rPr>
              <a:t>)</a:t>
            </a:r>
            <a:r>
              <a:rPr lang="en-US" sz="2400" b="0" i="0" u="none" strike="noStrike" dirty="0">
                <a:solidFill>
                  <a:srgbClr val="374151"/>
                </a:solidFill>
                <a:effectLst/>
                <a:latin typeface="Söhne"/>
              </a:rPr>
              <a:t> is the probability of observing the data B, which can be thought of as a normalizing constant.</a:t>
            </a:r>
          </a:p>
          <a:p>
            <a:endParaRPr lang="en-US" dirty="0">
              <a:solidFill>
                <a:srgbClr val="374151"/>
              </a:solidFill>
              <a:latin typeface="Söhne"/>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C4E84E3-4A23-6039-745F-BD13A95EF9BA}"/>
                  </a:ext>
                </a:extLst>
              </p:cNvPr>
              <p:cNvSpPr txBox="1"/>
              <p:nvPr/>
            </p:nvSpPr>
            <p:spPr>
              <a:xfrm>
                <a:off x="3737810" y="443424"/>
                <a:ext cx="3580596" cy="8745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e>
                          <m:r>
                            <a:rPr lang="en-US" sz="2400" b="0" i="1" smtClean="0">
                              <a:latin typeface="Cambria Math" panose="02040503050406030204" pitchFamily="18" charset="0"/>
                            </a:rPr>
                            <m:t>𝐵</m:t>
                          </m:r>
                        </m:e>
                      </m:d>
                      <m:r>
                        <a:rPr lang="en-US" sz="2400" b="0" i="1" smtClean="0">
                          <a:latin typeface="Cambria Math" panose="02040503050406030204" pitchFamily="18" charset="0"/>
                        </a:rPr>
                        <m:t>= </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d>
                          <m:r>
                            <a:rPr lang="en-US" sz="2400" b="0" i="1" smtClean="0">
                              <a:latin typeface="Cambria Math" panose="02040503050406030204" pitchFamily="18" charset="0"/>
                            </a:rPr>
                            <m:t>∗</m:t>
                          </m:r>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num>
                        <m:den>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m:t>
                          </m:r>
                        </m:den>
                      </m:f>
                    </m:oMath>
                  </m:oMathPara>
                </a14:m>
                <a:endParaRPr lang="en-US" sz="2400" dirty="0"/>
              </a:p>
            </p:txBody>
          </p:sp>
        </mc:Choice>
        <mc:Fallback xmlns="">
          <p:sp>
            <p:nvSpPr>
              <p:cNvPr id="12" name="TextBox 11">
                <a:extLst>
                  <a:ext uri="{FF2B5EF4-FFF2-40B4-BE49-F238E27FC236}">
                    <a16:creationId xmlns:a16="http://schemas.microsoft.com/office/drawing/2014/main" id="{9C4E84E3-4A23-6039-745F-BD13A95EF9BA}"/>
                  </a:ext>
                </a:extLst>
              </p:cNvPr>
              <p:cNvSpPr txBox="1">
                <a:spLocks noRot="1" noChangeAspect="1" noMove="1" noResize="1" noEditPoints="1" noAdjustHandles="1" noChangeArrowheads="1" noChangeShapeType="1" noTextEdit="1"/>
              </p:cNvSpPr>
              <p:nvPr/>
            </p:nvSpPr>
            <p:spPr>
              <a:xfrm>
                <a:off x="3737810" y="443424"/>
                <a:ext cx="3580596" cy="874598"/>
              </a:xfrm>
              <a:prstGeom prst="rect">
                <a:avLst/>
              </a:prstGeom>
              <a:blipFill>
                <a:blip r:embed="rId2"/>
                <a:stretch>
                  <a:fillRect b="-10145"/>
                </a:stretch>
              </a:blipFill>
            </p:spPr>
            <p:txBody>
              <a:bodyPr/>
              <a:lstStyle/>
              <a:p>
                <a:r>
                  <a:rPr lang="en-US">
                    <a:noFill/>
                  </a:rPr>
                  <a:t> </a:t>
                </a:r>
              </a:p>
            </p:txBody>
          </p:sp>
        </mc:Fallback>
      </mc:AlternateContent>
      <p:pic>
        <p:nvPicPr>
          <p:cNvPr id="14" name="Picture 13" descr="A diagram of a mathematical equation&#10;&#10;Description automatically generated">
            <a:extLst>
              <a:ext uri="{FF2B5EF4-FFF2-40B4-BE49-F238E27FC236}">
                <a16:creationId xmlns:a16="http://schemas.microsoft.com/office/drawing/2014/main" id="{B2EF508F-56D2-25FC-A2C9-A48C38D66090}"/>
              </a:ext>
            </a:extLst>
          </p:cNvPr>
          <p:cNvPicPr>
            <a:picLocks noChangeAspect="1"/>
          </p:cNvPicPr>
          <p:nvPr/>
        </p:nvPicPr>
        <p:blipFill>
          <a:blip r:embed="rId3"/>
          <a:stretch>
            <a:fillRect/>
          </a:stretch>
        </p:blipFill>
        <p:spPr>
          <a:xfrm>
            <a:off x="886932" y="2037462"/>
            <a:ext cx="5701756" cy="4101097"/>
          </a:xfrm>
          <a:prstGeom prst="rect">
            <a:avLst/>
          </a:prstGeom>
        </p:spPr>
      </p:pic>
      <p:sp>
        <p:nvSpPr>
          <p:cNvPr id="16" name="TextBox 15">
            <a:extLst>
              <a:ext uri="{FF2B5EF4-FFF2-40B4-BE49-F238E27FC236}">
                <a16:creationId xmlns:a16="http://schemas.microsoft.com/office/drawing/2014/main" id="{4C78B4D1-52A5-3086-30D2-C7DB2C7AFB84}"/>
              </a:ext>
            </a:extLst>
          </p:cNvPr>
          <p:cNvSpPr txBox="1"/>
          <p:nvPr/>
        </p:nvSpPr>
        <p:spPr>
          <a:xfrm>
            <a:off x="591250" y="6414576"/>
            <a:ext cx="6160168" cy="369332"/>
          </a:xfrm>
          <a:prstGeom prst="rect">
            <a:avLst/>
          </a:prstGeom>
          <a:noFill/>
        </p:spPr>
        <p:txBody>
          <a:bodyPr wrap="square">
            <a:spAutoFit/>
          </a:bodyPr>
          <a:lstStyle/>
          <a:p>
            <a:r>
              <a:rPr lang="en-US" dirty="0"/>
              <a:t>https://</a:t>
            </a:r>
            <a:r>
              <a:rPr lang="en-US" dirty="0" err="1"/>
              <a:t>www.youtube.com</a:t>
            </a:r>
            <a:r>
              <a:rPr lang="en-US" dirty="0"/>
              <a:t>/</a:t>
            </a:r>
            <a:r>
              <a:rPr lang="en-US" dirty="0" err="1"/>
              <a:t>watch?v</a:t>
            </a:r>
            <a:r>
              <a:rPr lang="en-US" dirty="0"/>
              <a:t>=XQoLVl31ZfQ</a:t>
            </a:r>
          </a:p>
        </p:txBody>
      </p:sp>
    </p:spTree>
    <p:extLst>
      <p:ext uri="{BB962C8B-B14F-4D97-AF65-F5344CB8AC3E}">
        <p14:creationId xmlns:p14="http://schemas.microsoft.com/office/powerpoint/2010/main" val="11837896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ABA51A5-93D1-60BE-EC52-6A918A795FC2}"/>
                  </a:ext>
                </a:extLst>
              </p:cNvPr>
              <p:cNvSpPr txBox="1"/>
              <p:nvPr/>
            </p:nvSpPr>
            <p:spPr>
              <a:xfrm>
                <a:off x="1395663" y="1171074"/>
                <a:ext cx="9545053" cy="5262979"/>
              </a:xfrm>
              <a:prstGeom prst="rect">
                <a:avLst/>
              </a:prstGeom>
              <a:noFill/>
            </p:spPr>
            <p:txBody>
              <a:bodyPr wrap="square">
                <a:spAutoFit/>
              </a:bodyPr>
              <a:lstStyle/>
              <a:p>
                <a:r>
                  <a:rPr lang="en-US" sz="2800" dirty="0"/>
                  <a:t>Two random variables </a:t>
                </a:r>
                <a14:m>
                  <m:oMath xmlns:m="http://schemas.openxmlformats.org/officeDocument/2006/math">
                    <m:r>
                      <a:rPr lang="en-US" sz="2800" i="1" dirty="0">
                        <a:latin typeface="Cambria Math" panose="02040503050406030204" pitchFamily="18" charset="0"/>
                      </a:rPr>
                      <m:t>𝑋</m:t>
                    </m:r>
                  </m:oMath>
                </a14:m>
                <a:r>
                  <a:rPr lang="en-US" sz="2800" dirty="0"/>
                  <a:t> and </a:t>
                </a:r>
                <a14:m>
                  <m:oMath xmlns:m="http://schemas.openxmlformats.org/officeDocument/2006/math">
                    <m:r>
                      <a:rPr lang="en-US" sz="2800" i="1" dirty="0">
                        <a:latin typeface="Cambria Math" panose="02040503050406030204" pitchFamily="18" charset="0"/>
                        <a:ea typeface="Cambria Math" panose="02040503050406030204" pitchFamily="18" charset="0"/>
                      </a:rPr>
                      <m:t>𝑌</m:t>
                    </m:r>
                  </m:oMath>
                </a14:m>
                <a:r>
                  <a:rPr lang="en-US" sz="2800" dirty="0"/>
                  <a:t> are </a:t>
                </a:r>
                <a:r>
                  <a:rPr lang="en-US" sz="2800" b="1" i="1" dirty="0">
                    <a:solidFill>
                      <a:srgbClr val="0070C0"/>
                    </a:solidFill>
                  </a:rPr>
                  <a:t>independent</a:t>
                </a:r>
                <a:r>
                  <a:rPr lang="en-US" sz="2800" dirty="0"/>
                  <a:t> if the occurrence of </a:t>
                </a:r>
                <a14:m>
                  <m:oMath xmlns:m="http://schemas.openxmlformats.org/officeDocument/2006/math">
                    <m:r>
                      <a:rPr lang="en-US" sz="2800" i="1" dirty="0">
                        <a:latin typeface="Cambria Math" panose="02040503050406030204" pitchFamily="18" charset="0"/>
                      </a:rPr>
                      <m:t>𝑌</m:t>
                    </m:r>
                  </m:oMath>
                </a14:m>
                <a:r>
                  <a:rPr lang="en-US" sz="2800" dirty="0"/>
                  <a:t> does not reveal any information about the occurrence of </a:t>
                </a:r>
                <a14:m>
                  <m:oMath xmlns:m="http://schemas.openxmlformats.org/officeDocument/2006/math">
                    <m:r>
                      <a:rPr lang="en-US" sz="2800" i="1" dirty="0">
                        <a:latin typeface="Cambria Math" panose="02040503050406030204" pitchFamily="18" charset="0"/>
                      </a:rPr>
                      <m:t>𝑋</m:t>
                    </m:r>
                  </m:oMath>
                </a14:m>
                <a:endParaRPr lang="en-US" sz="2800" i="1" dirty="0"/>
              </a:p>
              <a:p>
                <a:pPr lvl="1"/>
                <a:r>
                  <a:rPr lang="en-US" sz="2800" dirty="0"/>
                  <a:t>E.g., two successive rolls of a die are independent</a:t>
                </a:r>
              </a:p>
              <a:p>
                <a:r>
                  <a:rPr lang="en-US" sz="2800" dirty="0"/>
                  <a:t>Therefore, we can write: </a:t>
                </a:r>
                <a14:m>
                  <m:oMath xmlns:m="http://schemas.openxmlformats.org/officeDocument/2006/math">
                    <m:r>
                      <a:rPr lang="en-US" sz="2800" i="1" dirty="0">
                        <a:latin typeface="Cambria Math" panose="02040503050406030204" pitchFamily="18" charset="0"/>
                      </a:rPr>
                      <m:t>𝑃</m:t>
                    </m:r>
                    <m:d>
                      <m:dPr>
                        <m:ctrlPr>
                          <a:rPr lang="en-US" sz="2800" i="1" dirty="0">
                            <a:latin typeface="Cambria Math" panose="02040503050406030204" pitchFamily="18" charset="0"/>
                          </a:rPr>
                        </m:ctrlPr>
                      </m:dPr>
                      <m:e>
                        <m:r>
                          <a:rPr lang="en-US" sz="2800" b="0" i="1" dirty="0" smtClean="0">
                            <a:latin typeface="Cambria Math" panose="02040503050406030204" pitchFamily="18" charset="0"/>
                          </a:rPr>
                          <m:t>𝑋</m:t>
                        </m:r>
                        <m:r>
                          <m:rPr>
                            <m:lit/>
                          </m:rPr>
                          <a:rPr lang="en-US" sz="2800" i="1" dirty="0">
                            <a:latin typeface="Cambria Math" panose="02040503050406030204" pitchFamily="18" charset="0"/>
                          </a:rPr>
                          <m:t>|</m:t>
                        </m:r>
                        <m:r>
                          <a:rPr lang="en-US" sz="2800" i="1" dirty="0">
                            <a:latin typeface="Cambria Math" panose="02040503050406030204" pitchFamily="18" charset="0"/>
                          </a:rPr>
                          <m:t> </m:t>
                        </m:r>
                        <m:r>
                          <a:rPr lang="en-US" sz="2800" b="0" i="1" dirty="0" smtClean="0">
                            <a:latin typeface="Cambria Math" panose="02040503050406030204" pitchFamily="18" charset="0"/>
                          </a:rPr>
                          <m:t>𝑌</m:t>
                        </m:r>
                      </m:e>
                    </m:d>
                    <m:r>
                      <a:rPr lang="en-US" sz="2800" b="0" i="1" dirty="0" smtClean="0">
                        <a:latin typeface="Cambria Math" panose="02040503050406030204" pitchFamily="18" charset="0"/>
                      </a:rPr>
                      <m:t>=</m:t>
                    </m:r>
                    <m:r>
                      <a:rPr lang="en-US" sz="2800" b="0" i="1" dirty="0" smtClean="0">
                        <a:latin typeface="Cambria Math" panose="02040503050406030204" pitchFamily="18" charset="0"/>
                      </a:rPr>
                      <m:t>𝑃</m:t>
                    </m:r>
                    <m:d>
                      <m:dPr>
                        <m:ctrlPr>
                          <a:rPr lang="en-US" sz="2800" b="0" i="1" dirty="0" smtClean="0">
                            <a:latin typeface="Cambria Math" panose="02040503050406030204" pitchFamily="18" charset="0"/>
                          </a:rPr>
                        </m:ctrlPr>
                      </m:dPr>
                      <m:e>
                        <m:r>
                          <a:rPr lang="en-US" sz="2800" b="0" i="1" dirty="0" smtClean="0">
                            <a:latin typeface="Cambria Math" panose="02040503050406030204" pitchFamily="18" charset="0"/>
                          </a:rPr>
                          <m:t>𝑋</m:t>
                        </m:r>
                      </m:e>
                    </m:d>
                  </m:oMath>
                </a14:m>
                <a:endParaRPr lang="en-US" sz="2800" i="1" dirty="0"/>
              </a:p>
              <a:p>
                <a:pPr lvl="1"/>
                <a:r>
                  <a:rPr lang="en-US" sz="2800" dirty="0"/>
                  <a:t>The following notation is used: </a:t>
                </a:r>
                <a14:m>
                  <m:oMath xmlns:m="http://schemas.openxmlformats.org/officeDocument/2006/math">
                    <m:r>
                      <a:rPr lang="en-US" sz="2800" b="0" i="1" dirty="0" smtClean="0">
                        <a:latin typeface="Cambria Math" panose="02040503050406030204" pitchFamily="18" charset="0"/>
                      </a:rPr>
                      <m:t>𝑋</m:t>
                    </m:r>
                    <m:r>
                      <m:rPr>
                        <m:lit/>
                      </m:rPr>
                      <a:rPr lang="en-US" sz="2800" i="1" dirty="0" smtClean="0">
                        <a:latin typeface="Cambria Math" panose="02040503050406030204" pitchFamily="18" charset="0"/>
                        <a:ea typeface="Cambria Math" panose="02040503050406030204" pitchFamily="18" charset="0"/>
                      </a:rPr>
                      <m:t>⊥</m:t>
                    </m:r>
                    <m:r>
                      <a:rPr lang="en-US" sz="2800" b="0" i="1" dirty="0" smtClean="0">
                        <a:latin typeface="Cambria Math" panose="02040503050406030204" pitchFamily="18" charset="0"/>
                        <a:ea typeface="Cambria Math" panose="02040503050406030204" pitchFamily="18" charset="0"/>
                      </a:rPr>
                      <m:t>𝑌</m:t>
                    </m:r>
                  </m:oMath>
                </a14:m>
                <a:endParaRPr lang="en-US" sz="2800" dirty="0"/>
              </a:p>
              <a:p>
                <a:pPr lvl="1"/>
                <a:r>
                  <a:rPr lang="en-US" sz="2800" dirty="0"/>
                  <a:t>Also note that for independent random variables: </a:t>
                </a:r>
                <a14:m>
                  <m:oMath xmlns:m="http://schemas.openxmlformats.org/officeDocument/2006/math">
                    <m:r>
                      <a:rPr lang="en-US" sz="2800" i="1" dirty="0">
                        <a:latin typeface="Cambria Math" panose="02040503050406030204" pitchFamily="18" charset="0"/>
                      </a:rPr>
                      <m:t>𝑃</m:t>
                    </m:r>
                    <m:d>
                      <m:dPr>
                        <m:ctrlPr>
                          <a:rPr lang="en-US" sz="2800" i="1" dirty="0">
                            <a:latin typeface="Cambria Math" panose="02040503050406030204" pitchFamily="18" charset="0"/>
                          </a:rPr>
                        </m:ctrlPr>
                      </m:dPr>
                      <m:e>
                        <m:r>
                          <a:rPr lang="en-US" sz="2800" i="1" dirty="0">
                            <a:latin typeface="Cambria Math" panose="02040503050406030204" pitchFamily="18" charset="0"/>
                          </a:rPr>
                          <m:t>𝑋</m:t>
                        </m:r>
                        <m:r>
                          <a:rPr lang="en-US" sz="2800" i="1" dirty="0">
                            <a:latin typeface="Cambria Math" panose="02040503050406030204" pitchFamily="18" charset="0"/>
                          </a:rPr>
                          <m:t>,</m:t>
                        </m:r>
                        <m:r>
                          <a:rPr lang="en-US" sz="2800" i="1" dirty="0">
                            <a:latin typeface="Cambria Math" panose="02040503050406030204" pitchFamily="18" charset="0"/>
                          </a:rPr>
                          <m:t>𝑌</m:t>
                        </m:r>
                      </m:e>
                    </m:d>
                    <m:r>
                      <a:rPr lang="en-US" sz="2800" i="1" dirty="0">
                        <a:latin typeface="Cambria Math" panose="02040503050406030204" pitchFamily="18" charset="0"/>
                      </a:rPr>
                      <m:t>=</m:t>
                    </m:r>
                    <m:r>
                      <a:rPr lang="en-US" sz="2800" i="1" dirty="0">
                        <a:latin typeface="Cambria Math" panose="02040503050406030204" pitchFamily="18" charset="0"/>
                      </a:rPr>
                      <m:t>𝑃</m:t>
                    </m:r>
                    <m:d>
                      <m:dPr>
                        <m:ctrlPr>
                          <a:rPr lang="en-US" sz="2800" i="1" dirty="0">
                            <a:latin typeface="Cambria Math" panose="02040503050406030204" pitchFamily="18" charset="0"/>
                          </a:rPr>
                        </m:ctrlPr>
                      </m:dPr>
                      <m:e>
                        <m:r>
                          <a:rPr lang="en-US" sz="2800" i="1" dirty="0">
                            <a:latin typeface="Cambria Math" panose="02040503050406030204" pitchFamily="18" charset="0"/>
                          </a:rPr>
                          <m:t>𝑋</m:t>
                        </m:r>
                      </m:e>
                    </m:d>
                    <m:r>
                      <a:rPr lang="en-US" sz="2800" i="1" dirty="0">
                        <a:latin typeface="Cambria Math" panose="02040503050406030204" pitchFamily="18" charset="0"/>
                      </a:rPr>
                      <m:t>𝑃</m:t>
                    </m:r>
                    <m:d>
                      <m:dPr>
                        <m:ctrlPr>
                          <a:rPr lang="en-US" sz="2800" i="1" dirty="0">
                            <a:latin typeface="Cambria Math" panose="02040503050406030204" pitchFamily="18" charset="0"/>
                          </a:rPr>
                        </m:ctrlPr>
                      </m:dPr>
                      <m:e>
                        <m:r>
                          <a:rPr lang="en-US" sz="2800" i="1" dirty="0">
                            <a:latin typeface="Cambria Math" panose="02040503050406030204" pitchFamily="18" charset="0"/>
                          </a:rPr>
                          <m:t>𝑌</m:t>
                        </m:r>
                      </m:e>
                    </m:d>
                  </m:oMath>
                </a14:m>
                <a:endParaRPr lang="en-US" sz="2800" dirty="0"/>
              </a:p>
              <a:p>
                <a:r>
                  <a:rPr lang="en-US" sz="2800" dirty="0"/>
                  <a:t>In all other cases, the random variables are </a:t>
                </a:r>
                <a:r>
                  <a:rPr lang="en-US" sz="2800" b="1" i="1" dirty="0">
                    <a:solidFill>
                      <a:srgbClr val="0070C0"/>
                    </a:solidFill>
                  </a:rPr>
                  <a:t>dependent</a:t>
                </a:r>
              </a:p>
              <a:p>
                <a:pPr lvl="1"/>
                <a:r>
                  <a:rPr lang="en-US" sz="2800" dirty="0"/>
                  <a:t>E.g., duration of successive eruptions of Old Faithful</a:t>
                </a:r>
              </a:p>
              <a:p>
                <a:pPr lvl="1"/>
                <a:r>
                  <a:rPr lang="en-US" sz="2800" dirty="0"/>
                  <a:t>Getting a king on successive draws form a deck (the drawn card is not replaced)</a:t>
                </a:r>
              </a:p>
            </p:txBody>
          </p:sp>
        </mc:Choice>
        <mc:Fallback xmlns="">
          <p:sp>
            <p:nvSpPr>
              <p:cNvPr id="6" name="TextBox 5">
                <a:extLst>
                  <a:ext uri="{FF2B5EF4-FFF2-40B4-BE49-F238E27FC236}">
                    <a16:creationId xmlns:a16="http://schemas.microsoft.com/office/drawing/2014/main" id="{7ABA51A5-93D1-60BE-EC52-6A918A795FC2}"/>
                  </a:ext>
                </a:extLst>
              </p:cNvPr>
              <p:cNvSpPr txBox="1">
                <a:spLocks noRot="1" noChangeAspect="1" noMove="1" noResize="1" noEditPoints="1" noAdjustHandles="1" noChangeArrowheads="1" noChangeShapeType="1" noTextEdit="1"/>
              </p:cNvSpPr>
              <p:nvPr/>
            </p:nvSpPr>
            <p:spPr>
              <a:xfrm>
                <a:off x="1395663" y="1171074"/>
                <a:ext cx="9545053" cy="5262979"/>
              </a:xfrm>
              <a:prstGeom prst="rect">
                <a:avLst/>
              </a:prstGeom>
              <a:blipFill>
                <a:blip r:embed="rId2"/>
                <a:stretch>
                  <a:fillRect l="-1328" t="-1446" b="-2169"/>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FC27E9C5-20CA-26A8-DC4C-2CCD2252EB58}"/>
              </a:ext>
            </a:extLst>
          </p:cNvPr>
          <p:cNvSpPr txBox="1"/>
          <p:nvPr/>
        </p:nvSpPr>
        <p:spPr>
          <a:xfrm>
            <a:off x="2410885" y="6640746"/>
            <a:ext cx="7687913" cy="228076"/>
          </a:xfrm>
          <a:prstGeom prst="rect">
            <a:avLst/>
          </a:prstGeom>
          <a:noFill/>
        </p:spPr>
        <p:txBody>
          <a:bodyPr wrap="square" rtlCol="0">
            <a:spAutoFit/>
          </a:bodyPr>
          <a:lstStyle/>
          <a:p>
            <a:pPr algn="ctr"/>
            <a:r>
              <a:rPr lang="en-US" sz="882" dirty="0"/>
              <a:t>Slide credit: Jeff </a:t>
            </a:r>
            <a:r>
              <a:rPr lang="en-US" sz="882" dirty="0" err="1"/>
              <a:t>Howbert</a:t>
            </a:r>
            <a:r>
              <a:rPr lang="en-US" sz="882" dirty="0"/>
              <a:t> — Machine Learning Math Essentials </a:t>
            </a:r>
          </a:p>
        </p:txBody>
      </p:sp>
    </p:spTree>
    <p:extLst>
      <p:ext uri="{BB962C8B-B14F-4D97-AF65-F5344CB8AC3E}">
        <p14:creationId xmlns:p14="http://schemas.microsoft.com/office/powerpoint/2010/main" val="2486084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98142F-077D-2E29-78AA-F2DB449BC612}"/>
              </a:ext>
            </a:extLst>
          </p:cNvPr>
          <p:cNvSpPr>
            <a:spLocks noGrp="1"/>
          </p:cNvSpPr>
          <p:nvPr>
            <p:ph idx="1"/>
          </p:nvPr>
        </p:nvSpPr>
        <p:spPr>
          <a:xfrm>
            <a:off x="838200" y="1138989"/>
            <a:ext cx="10515600" cy="5037974"/>
          </a:xfrm>
        </p:spPr>
        <p:txBody>
          <a:bodyPr>
            <a:normAutofit/>
          </a:bodyPr>
          <a:lstStyle/>
          <a:p>
            <a:r>
              <a:rPr lang="en-US" b="0" i="0" u="none" strike="noStrike" dirty="0">
                <a:solidFill>
                  <a:srgbClr val="374151"/>
                </a:solidFill>
                <a:effectLst/>
                <a:latin typeface="Söhne"/>
              </a:rPr>
              <a:t>Variance is a statistical measure that quantifies the spread or dispersion of a set of data points in a dataset. </a:t>
            </a:r>
          </a:p>
          <a:p>
            <a:endParaRPr lang="en-US" b="0" i="0" u="none" strike="noStrike" dirty="0">
              <a:solidFill>
                <a:srgbClr val="374151"/>
              </a:solidFill>
              <a:effectLst/>
              <a:latin typeface="Söhne"/>
            </a:endParaRPr>
          </a:p>
          <a:p>
            <a:r>
              <a:rPr lang="en-US" b="0" i="0" u="none" strike="noStrike" dirty="0">
                <a:solidFill>
                  <a:srgbClr val="374151"/>
                </a:solidFill>
                <a:effectLst/>
                <a:latin typeface="Söhne"/>
              </a:rPr>
              <a:t>It provides a way to understand how individual data points differ from the mean (average) of the dataset</a:t>
            </a:r>
            <a:endParaRPr lang="en-US" dirty="0">
              <a:ea typeface="Cambria Math" panose="02040503050406030204" pitchFamily="18" charset="0"/>
            </a:endParaRPr>
          </a:p>
          <a:p>
            <a:endParaRPr lang="en-US" sz="600" dirty="0">
              <a:ea typeface="Cambria Math" panose="02040503050406030204" pitchFamily="18" charset="0"/>
            </a:endParaRPr>
          </a:p>
        </p:txBody>
      </p:sp>
    </p:spTree>
    <p:extLst>
      <p:ext uri="{BB962C8B-B14F-4D97-AF65-F5344CB8AC3E}">
        <p14:creationId xmlns:p14="http://schemas.microsoft.com/office/powerpoint/2010/main" val="36602434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8D8C5E9-4F80-C014-80E1-4C04D91F8D2D}"/>
              </a:ext>
            </a:extLst>
          </p:cNvPr>
          <p:cNvSpPr txBox="1"/>
          <p:nvPr/>
        </p:nvSpPr>
        <p:spPr>
          <a:xfrm>
            <a:off x="1305426" y="487726"/>
            <a:ext cx="9581147" cy="3046988"/>
          </a:xfrm>
          <a:prstGeom prst="rect">
            <a:avLst/>
          </a:prstGeom>
          <a:noFill/>
        </p:spPr>
        <p:txBody>
          <a:bodyPr wrap="square">
            <a:spAutoFit/>
          </a:bodyPr>
          <a:lstStyle/>
          <a:p>
            <a:r>
              <a:rPr lang="en-US" sz="2400" dirty="0">
                <a:effectLst/>
                <a:latin typeface="Tahoma" panose="020B0604030504040204" pitchFamily="34" charset="0"/>
                <a:ea typeface="Tahoma" panose="020B0604030504040204" pitchFamily="34" charset="0"/>
                <a:cs typeface="Tahoma" panose="020B0604030504040204" pitchFamily="34" charset="0"/>
              </a:rPr>
              <a:t>Here's how you calculate the variance of a dataset:</a:t>
            </a:r>
          </a:p>
          <a:p>
            <a:pPr lvl="1">
              <a:buFont typeface="+mj-lt"/>
              <a:buAutoNum type="arabicPeriod"/>
            </a:pPr>
            <a:r>
              <a:rPr lang="en-US" sz="2400" dirty="0">
                <a:effectLst/>
                <a:latin typeface="Tahoma" panose="020B0604030504040204" pitchFamily="34" charset="0"/>
                <a:ea typeface="Tahoma" panose="020B0604030504040204" pitchFamily="34" charset="0"/>
                <a:cs typeface="Tahoma" panose="020B0604030504040204" pitchFamily="34" charset="0"/>
              </a:rPr>
              <a:t>Calculate the mean (average) of the dataset.</a:t>
            </a:r>
          </a:p>
          <a:p>
            <a:pPr lvl="1">
              <a:buFont typeface="+mj-lt"/>
              <a:buAutoNum type="arabicPeriod"/>
            </a:pPr>
            <a:r>
              <a:rPr lang="en-US" sz="2400" dirty="0">
                <a:effectLst/>
                <a:latin typeface="Tahoma" panose="020B0604030504040204" pitchFamily="34" charset="0"/>
                <a:ea typeface="Tahoma" panose="020B0604030504040204" pitchFamily="34" charset="0"/>
                <a:cs typeface="Tahoma" panose="020B0604030504040204" pitchFamily="34" charset="0"/>
              </a:rPr>
              <a:t>For each data point, subtract the mean from that data point.</a:t>
            </a:r>
          </a:p>
          <a:p>
            <a:pPr lvl="1">
              <a:buFont typeface="+mj-lt"/>
              <a:buAutoNum type="arabicPeriod"/>
            </a:pPr>
            <a:r>
              <a:rPr lang="en-US" sz="2400" dirty="0">
                <a:effectLst/>
                <a:latin typeface="Tahoma" panose="020B0604030504040204" pitchFamily="34" charset="0"/>
                <a:ea typeface="Tahoma" panose="020B0604030504040204" pitchFamily="34" charset="0"/>
                <a:cs typeface="Tahoma" panose="020B0604030504040204" pitchFamily="34" charset="0"/>
              </a:rPr>
              <a:t>Square the result of each subtraction.</a:t>
            </a:r>
          </a:p>
          <a:p>
            <a:pPr lvl="1">
              <a:buFont typeface="+mj-lt"/>
              <a:buAutoNum type="arabicPeriod"/>
            </a:pPr>
            <a:r>
              <a:rPr lang="en-US" sz="2400" dirty="0">
                <a:effectLst/>
                <a:latin typeface="Tahoma" panose="020B0604030504040204" pitchFamily="34" charset="0"/>
                <a:ea typeface="Tahoma" panose="020B0604030504040204" pitchFamily="34" charset="0"/>
                <a:cs typeface="Tahoma" panose="020B0604030504040204" pitchFamily="34" charset="0"/>
              </a:rPr>
              <a:t>Calculate the average of these squared differences.</a:t>
            </a:r>
          </a:p>
          <a:p>
            <a:pPr lvl="1">
              <a:buFont typeface="+mj-lt"/>
              <a:buAutoNum type="arabicPeriod"/>
            </a:pPr>
            <a:endParaRPr lang="en-US" sz="2400" dirty="0">
              <a:effectLst/>
              <a:latin typeface="Tahoma" panose="020B0604030504040204" pitchFamily="34" charset="0"/>
              <a:ea typeface="Tahoma" panose="020B0604030504040204" pitchFamily="34" charset="0"/>
              <a:cs typeface="Tahoma" panose="020B0604030504040204" pitchFamily="34" charset="0"/>
            </a:endParaRPr>
          </a:p>
          <a:p>
            <a:r>
              <a:rPr lang="en-US" sz="2400" dirty="0">
                <a:effectLst/>
                <a:latin typeface="Tahoma" panose="020B0604030504040204" pitchFamily="34" charset="0"/>
                <a:ea typeface="Tahoma" panose="020B0604030504040204" pitchFamily="34" charset="0"/>
                <a:cs typeface="Tahoma" panose="020B0604030504040204" pitchFamily="34" charset="0"/>
              </a:rPr>
              <a:t>Mathematically, the formula for variance (denoted as Var) is as</a:t>
            </a:r>
          </a:p>
          <a:p>
            <a:endParaRPr lang="en-US" sz="2400" dirty="0">
              <a:effectLst/>
              <a:latin typeface="Tahoma" panose="020B0604030504040204" pitchFamily="34" charset="0"/>
              <a:ea typeface="Tahoma" panose="020B0604030504040204" pitchFamily="34" charset="0"/>
              <a:cs typeface="Tahoma" panose="020B0604030504040204" pitchFamily="34" charset="0"/>
            </a:endParaRPr>
          </a:p>
        </p:txBody>
      </p:sp>
      <p:pic>
        <p:nvPicPr>
          <p:cNvPr id="7" name="Picture 6" descr="A math equations and formulas&#10;&#10;Description automatically generated">
            <a:extLst>
              <a:ext uri="{FF2B5EF4-FFF2-40B4-BE49-F238E27FC236}">
                <a16:creationId xmlns:a16="http://schemas.microsoft.com/office/drawing/2014/main" id="{8A862F97-08F9-4644-0776-A22A1DA17039}"/>
              </a:ext>
            </a:extLst>
          </p:cNvPr>
          <p:cNvPicPr>
            <a:picLocks noChangeAspect="1"/>
          </p:cNvPicPr>
          <p:nvPr/>
        </p:nvPicPr>
        <p:blipFill>
          <a:blip r:embed="rId2"/>
          <a:stretch>
            <a:fillRect/>
          </a:stretch>
        </p:blipFill>
        <p:spPr>
          <a:xfrm>
            <a:off x="1305426" y="3668963"/>
            <a:ext cx="5448300" cy="2921000"/>
          </a:xfrm>
          <a:prstGeom prst="rect">
            <a:avLst/>
          </a:prstGeom>
        </p:spPr>
      </p:pic>
      <p:sp>
        <p:nvSpPr>
          <p:cNvPr id="9" name="TextBox 8">
            <a:extLst>
              <a:ext uri="{FF2B5EF4-FFF2-40B4-BE49-F238E27FC236}">
                <a16:creationId xmlns:a16="http://schemas.microsoft.com/office/drawing/2014/main" id="{BA71075C-0C0E-4831-4126-1DD9AA259036}"/>
              </a:ext>
            </a:extLst>
          </p:cNvPr>
          <p:cNvSpPr txBox="1"/>
          <p:nvPr/>
        </p:nvSpPr>
        <p:spPr>
          <a:xfrm>
            <a:off x="7838573" y="4660536"/>
            <a:ext cx="2396290" cy="369332"/>
          </a:xfrm>
          <a:prstGeom prst="rect">
            <a:avLst/>
          </a:prstGeom>
          <a:noFill/>
        </p:spPr>
        <p:txBody>
          <a:bodyPr wrap="square">
            <a:spAutoFit/>
          </a:bodyPr>
          <a:lstStyle/>
          <a:p>
            <a:r>
              <a:rPr lang="en-US" b="0" i="1" u="none" strike="noStrike" dirty="0">
                <a:solidFill>
                  <a:srgbClr val="374151"/>
                </a:solidFill>
                <a:effectLst/>
                <a:latin typeface="KaTeX_Math"/>
              </a:rPr>
              <a:t>X</a:t>
            </a:r>
            <a:r>
              <a:rPr lang="en-US" b="0" i="0" u="none" strike="noStrike" dirty="0">
                <a:solidFill>
                  <a:srgbClr val="374151"/>
                </a:solidFill>
                <a:effectLst/>
                <a:latin typeface="KaTeX_Main"/>
              </a:rPr>
              <a:t>={85,90,88,92,78}</a:t>
            </a:r>
            <a:endParaRPr lang="en-US" dirty="0"/>
          </a:p>
        </p:txBody>
      </p:sp>
    </p:spTree>
    <p:extLst>
      <p:ext uri="{BB962C8B-B14F-4D97-AF65-F5344CB8AC3E}">
        <p14:creationId xmlns:p14="http://schemas.microsoft.com/office/powerpoint/2010/main" val="185655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5ABC11-7671-87EC-D620-E38CEB27771C}"/>
              </a:ext>
            </a:extLst>
          </p:cNvPr>
          <p:cNvSpPr>
            <a:spLocks noGrp="1"/>
          </p:cNvSpPr>
          <p:nvPr>
            <p:ph idx="1"/>
          </p:nvPr>
        </p:nvSpPr>
        <p:spPr>
          <a:xfrm>
            <a:off x="838200" y="1251283"/>
            <a:ext cx="10515600" cy="4925679"/>
          </a:xfrm>
        </p:spPr>
        <p:txBody>
          <a:bodyPr>
            <a:normAutofit lnSpcReduction="10000"/>
          </a:bodyPr>
          <a:lstStyle/>
          <a:p>
            <a:pPr>
              <a:buFont typeface="Arial" panose="020B0604020202020204" pitchFamily="34" charset="0"/>
              <a:buChar char="•"/>
            </a:pPr>
            <a:r>
              <a:rPr lang="en-US" dirty="0">
                <a:effectLst/>
              </a:rPr>
              <a:t>Variance is always non-negative; it cannot be negative because it measures squared differences.</a:t>
            </a:r>
          </a:p>
          <a:p>
            <a:pPr>
              <a:buFont typeface="Arial" panose="020B0604020202020204" pitchFamily="34" charset="0"/>
              <a:buChar char="•"/>
            </a:pPr>
            <a:r>
              <a:rPr lang="en-US" dirty="0">
                <a:effectLst/>
              </a:rPr>
              <a:t>A small variance indicates that the data points are close to the mean, and the dataset is less spread out.</a:t>
            </a:r>
          </a:p>
          <a:p>
            <a:pPr>
              <a:buFont typeface="Arial" panose="020B0604020202020204" pitchFamily="34" charset="0"/>
              <a:buChar char="•"/>
            </a:pPr>
            <a:r>
              <a:rPr lang="en-US" dirty="0">
                <a:effectLst/>
              </a:rPr>
              <a:t>A large variance indicates that the data points are more spread out from the mean, suggesting greater variability in the dataset.</a:t>
            </a:r>
          </a:p>
          <a:p>
            <a:pPr>
              <a:buFont typeface="Arial" panose="020B0604020202020204" pitchFamily="34" charset="0"/>
              <a:buChar char="•"/>
            </a:pPr>
            <a:r>
              <a:rPr lang="en-US" dirty="0">
                <a:effectLst/>
              </a:rPr>
              <a:t>Variance is sensitive to outliers, as even a single extreme data point can significantly affect the variance value.</a:t>
            </a:r>
          </a:p>
          <a:p>
            <a:pPr>
              <a:buFont typeface="Arial" panose="020B0604020202020204" pitchFamily="34" charset="0"/>
              <a:buChar char="•"/>
            </a:pPr>
            <a:r>
              <a:rPr lang="en-US" dirty="0">
                <a:effectLst/>
              </a:rPr>
              <a:t>Variance is a fundamental concept in statistics and is used in various statistical analyses and calculations, including the calculation of standard deviation (the square root of variance), analysis of data distribution, and in hypothesis testing.</a:t>
            </a:r>
          </a:p>
          <a:p>
            <a:endParaRPr lang="en-US" dirty="0"/>
          </a:p>
        </p:txBody>
      </p:sp>
      <p:sp>
        <p:nvSpPr>
          <p:cNvPr id="7" name="TextBox 6">
            <a:extLst>
              <a:ext uri="{FF2B5EF4-FFF2-40B4-BE49-F238E27FC236}">
                <a16:creationId xmlns:a16="http://schemas.microsoft.com/office/drawing/2014/main" id="{72081C2D-94A9-EB7D-3B1B-24CFE69831BA}"/>
              </a:ext>
            </a:extLst>
          </p:cNvPr>
          <p:cNvSpPr txBox="1"/>
          <p:nvPr/>
        </p:nvSpPr>
        <p:spPr>
          <a:xfrm>
            <a:off x="3048000" y="3248344"/>
            <a:ext cx="6096000" cy="369332"/>
          </a:xfrm>
          <a:prstGeom prst="rect">
            <a:avLst/>
          </a:prstGeom>
          <a:noFill/>
        </p:spPr>
        <p:txBody>
          <a:bodyPr wrap="square">
            <a:spAutoFit/>
          </a:bodyPr>
          <a:lstStyle/>
          <a:p>
            <a:r>
              <a:rPr lang="en-US" b="0" i="0" u="none" strike="noStrike" dirty="0">
                <a:solidFill>
                  <a:srgbClr val="374151"/>
                </a:solidFill>
                <a:effectLst/>
                <a:latin typeface="Söhne"/>
              </a:rPr>
              <a:t>24.056.</a:t>
            </a:r>
            <a:endParaRPr lang="en-US" dirty="0"/>
          </a:p>
        </p:txBody>
      </p:sp>
      <p:sp>
        <p:nvSpPr>
          <p:cNvPr id="9" name="TextBox 8">
            <a:extLst>
              <a:ext uri="{FF2B5EF4-FFF2-40B4-BE49-F238E27FC236}">
                <a16:creationId xmlns:a16="http://schemas.microsoft.com/office/drawing/2014/main" id="{3FBC55AB-2090-43ED-19D1-FFEE46EC137E}"/>
              </a:ext>
            </a:extLst>
          </p:cNvPr>
          <p:cNvSpPr txBox="1"/>
          <p:nvPr/>
        </p:nvSpPr>
        <p:spPr>
          <a:xfrm>
            <a:off x="1058779" y="712939"/>
            <a:ext cx="6096000" cy="369332"/>
          </a:xfrm>
          <a:prstGeom prst="rect">
            <a:avLst/>
          </a:prstGeom>
          <a:noFill/>
        </p:spPr>
        <p:txBody>
          <a:bodyPr wrap="square">
            <a:spAutoFit/>
          </a:bodyPr>
          <a:lstStyle/>
          <a:p>
            <a:r>
              <a:rPr lang="en-US" b="0" i="0" u="none" strike="noStrike" dirty="0">
                <a:solidFill>
                  <a:srgbClr val="374151"/>
                </a:solidFill>
                <a:effectLst/>
                <a:latin typeface="Söhne"/>
              </a:rPr>
              <a:t>Answer : 24.056</a:t>
            </a:r>
            <a:endParaRPr lang="en-US" dirty="0"/>
          </a:p>
        </p:txBody>
      </p:sp>
    </p:spTree>
    <p:extLst>
      <p:ext uri="{BB962C8B-B14F-4D97-AF65-F5344CB8AC3E}">
        <p14:creationId xmlns:p14="http://schemas.microsoft.com/office/powerpoint/2010/main" val="350992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63CA4-52AC-07EE-26AD-0AB9D11DAE2F}"/>
              </a:ext>
            </a:extLst>
          </p:cNvPr>
          <p:cNvSpPr>
            <a:spLocks noGrp="1"/>
          </p:cNvSpPr>
          <p:nvPr>
            <p:ph type="title"/>
          </p:nvPr>
        </p:nvSpPr>
        <p:spPr/>
        <p:txBody>
          <a:bodyPr>
            <a:normAutofit/>
          </a:bodyPr>
          <a:lstStyle/>
          <a:p>
            <a:r>
              <a:rPr lang="en-US" sz="3600" b="1" u="sng" dirty="0">
                <a:solidFill>
                  <a:srgbClr val="C00000"/>
                </a:solidFill>
                <a:latin typeface="Tahoma" panose="020B0604030504040204" pitchFamily="34" charset="0"/>
                <a:ea typeface="Tahoma" panose="020B0604030504040204" pitchFamily="34" charset="0"/>
                <a:cs typeface="Tahoma" panose="020B0604030504040204" pitchFamily="34" charset="0"/>
              </a:rPr>
              <a:t>Matrix Addition: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D911074-BA5E-76B0-C9C1-937CD4607B73}"/>
                  </a:ext>
                </a:extLst>
              </p:cNvPr>
              <p:cNvSpPr txBox="1"/>
              <p:nvPr/>
            </p:nvSpPr>
            <p:spPr>
              <a:xfrm>
                <a:off x="1254493" y="1925053"/>
                <a:ext cx="6044665" cy="1073179"/>
              </a:xfrm>
              <a:prstGeom prst="rect">
                <a:avLst/>
              </a:prstGeom>
              <a:noFill/>
            </p:spPr>
            <p:txBody>
              <a:bodyPr wrap="square" rtlCol="0">
                <a:spAutoFit/>
              </a:bodyPr>
              <a:lstStyle/>
              <a:p>
                <a:pPr marL="0" indent="0">
                  <a:buNone/>
                </a:pPr>
                <a:r>
                  <a:rPr lang="en-US" sz="3200" dirty="0">
                    <a:latin typeface="Tahoma" panose="020B0604030504040204" pitchFamily="34" charset="0"/>
                    <a:ea typeface="Tahoma" panose="020B0604030504040204" pitchFamily="34" charset="0"/>
                    <a:cs typeface="Tahoma" panose="020B0604030504040204" pitchFamily="34" charset="0"/>
                  </a:rPr>
                  <a:t>A =</a:t>
                </a:r>
                <a14:m>
                  <m:oMath xmlns:m="http://schemas.openxmlformats.org/officeDocument/2006/math">
                    <m:d>
                      <m:dPr>
                        <m:begChr m:val="["/>
                        <m:endChr m:val="]"/>
                        <m:ctrlPr>
                          <a:rPr lang="en-US" sz="3200" i="1" smtClean="0">
                            <a:latin typeface="Cambria Math" panose="02040503050406030204" pitchFamily="18" charset="0"/>
                          </a:rPr>
                        </m:ctrlPr>
                      </m:dPr>
                      <m:e>
                        <m:m>
                          <m:mPr>
                            <m:mcs>
                              <m:mc>
                                <m:mcPr>
                                  <m:count m:val="2"/>
                                  <m:mcJc m:val="center"/>
                                </m:mcPr>
                              </m:mc>
                            </m:mcs>
                            <m:ctrlPr>
                              <a:rPr lang="en-US" sz="3200" i="1" smtClean="0">
                                <a:latin typeface="Cambria Math" panose="02040503050406030204" pitchFamily="18" charset="0"/>
                              </a:rPr>
                            </m:ctrlPr>
                          </m:mPr>
                          <m:mr>
                            <m:e>
                              <m:r>
                                <m:rPr>
                                  <m:brk m:alnAt="7"/>
                                </m:rPr>
                                <a:rPr lang="en-US" sz="3200" b="0" i="1" smtClean="0">
                                  <a:latin typeface="Cambria Math" panose="02040503050406030204" pitchFamily="18" charset="0"/>
                                </a:rPr>
                                <m:t>1</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m:rPr>
                                      <m:brk m:alnAt="7"/>
                                    </m:rPr>
                                    <a:rPr lang="en-US" sz="3200" b="0" i="1" smtClean="0">
                                      <a:latin typeface="Cambria Math" panose="02040503050406030204" pitchFamily="18" charset="0"/>
                                    </a:rPr>
                                    <m:t>𝑎</m:t>
                                  </m:r>
                                </m:e>
                                <m:sub>
                                  <m:r>
                                    <m:rPr>
                                      <m:brk m:alnAt="7"/>
                                    </m:rPr>
                                    <a:rPr lang="en-US" sz="3200" b="0" i="1" smtClean="0">
                                      <a:latin typeface="Cambria Math" panose="02040503050406030204" pitchFamily="18" charset="0"/>
                                    </a:rPr>
                                    <m:t>1</m:t>
                                  </m:r>
                                  <m:r>
                                    <a:rPr lang="en-US" sz="3200" b="0" i="1" smtClean="0">
                                      <a:latin typeface="Cambria Math" panose="02040503050406030204" pitchFamily="18" charset="0"/>
                                    </a:rPr>
                                    <m:t>1</m:t>
                                  </m:r>
                                </m:sub>
                              </m:sSub>
                              <m:r>
                                <m:rPr>
                                  <m:brk m:alnAt="7"/>
                                </m:rPr>
                                <a:rPr lang="en-US" sz="3200" b="0" i="1" smtClean="0">
                                  <a:latin typeface="Cambria Math" panose="02040503050406030204" pitchFamily="18" charset="0"/>
                                </a:rPr>
                                <m:t>)</m:t>
                              </m:r>
                            </m:e>
                            <m:e>
                              <m:r>
                                <a:rPr lang="en-US" sz="3200" b="0" i="1" smtClean="0">
                                  <a:latin typeface="Cambria Math" panose="02040503050406030204" pitchFamily="18" charset="0"/>
                                </a:rPr>
                                <m:t>2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𝑎</m:t>
                                  </m:r>
                                </m:e>
                                <m:sub>
                                  <m:r>
                                    <a:rPr lang="en-US" sz="3200" b="0" i="1" smtClean="0">
                                      <a:latin typeface="Cambria Math" panose="02040503050406030204" pitchFamily="18" charset="0"/>
                                    </a:rPr>
                                    <m:t>12</m:t>
                                  </m:r>
                                </m:sub>
                              </m:sSub>
                              <m:r>
                                <a:rPr lang="en-US" sz="3200" b="0" i="1" smtClean="0">
                                  <a:latin typeface="Cambria Math" panose="02040503050406030204" pitchFamily="18" charset="0"/>
                                </a:rPr>
                                <m:t>)</m:t>
                              </m:r>
                            </m:e>
                          </m:mr>
                          <m:mr>
                            <m:e>
                              <m:r>
                                <a:rPr lang="en-US" sz="3200" b="0" i="1" smtClean="0">
                                  <a:latin typeface="Cambria Math" panose="02040503050406030204" pitchFamily="18" charset="0"/>
                                </a:rPr>
                                <m:t>3(</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𝑎</m:t>
                                  </m:r>
                                </m:e>
                                <m:sub>
                                  <m:r>
                                    <a:rPr lang="en-US" sz="3200" b="0" i="1" smtClean="0">
                                      <a:latin typeface="Cambria Math" panose="02040503050406030204" pitchFamily="18" charset="0"/>
                                    </a:rPr>
                                    <m:t>21</m:t>
                                  </m:r>
                                </m:sub>
                              </m:sSub>
                              <m:r>
                                <a:rPr lang="en-US" sz="3200" b="0" i="1" smtClean="0">
                                  <a:latin typeface="Cambria Math" panose="02040503050406030204" pitchFamily="18" charset="0"/>
                                </a:rPr>
                                <m:t>)</m:t>
                              </m:r>
                            </m:e>
                            <m:e>
                              <m:r>
                                <a:rPr lang="en-US" sz="3200" b="0" i="1" smtClean="0">
                                  <a:latin typeface="Cambria Math" panose="02040503050406030204" pitchFamily="18" charset="0"/>
                                </a:rPr>
                                <m:t>4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𝑎</m:t>
                                  </m:r>
                                </m:e>
                                <m:sub>
                                  <m:r>
                                    <a:rPr lang="en-US" sz="3200" b="0" i="1" smtClean="0">
                                      <a:latin typeface="Cambria Math" panose="02040503050406030204" pitchFamily="18" charset="0"/>
                                    </a:rPr>
                                    <m:t>22</m:t>
                                  </m:r>
                                </m:sub>
                              </m:sSub>
                              <m:r>
                                <a:rPr lang="en-US" sz="3200" b="0" i="1" smtClean="0">
                                  <a:latin typeface="Cambria Math" panose="02040503050406030204" pitchFamily="18" charset="0"/>
                                </a:rPr>
                                <m:t>)</m:t>
                              </m:r>
                            </m:e>
                          </m:mr>
                        </m:m>
                        <m:r>
                          <a:rPr lang="en-US" sz="3200" b="0" i="1" smtClean="0">
                            <a:latin typeface="Cambria Math" panose="02040503050406030204" pitchFamily="18" charset="0"/>
                          </a:rPr>
                          <m:t> </m:t>
                        </m:r>
                      </m:e>
                    </m:d>
                  </m:oMath>
                </a14:m>
                <a:r>
                  <a:rPr lang="en-US" sz="3200" dirty="0">
                    <a:latin typeface="Tahoma" panose="020B0604030504040204" pitchFamily="34" charset="0"/>
                    <a:ea typeface="Tahoma" panose="020B0604030504040204" pitchFamily="34" charset="0"/>
                    <a:cs typeface="Tahoma" panose="020B0604030504040204" pitchFamily="34" charset="0"/>
                  </a:rPr>
                  <a:t> </a:t>
                </a:r>
              </a:p>
            </p:txBody>
          </p:sp>
        </mc:Choice>
        <mc:Fallback xmlns="">
          <p:sp>
            <p:nvSpPr>
              <p:cNvPr id="4" name="TextBox 3">
                <a:extLst>
                  <a:ext uri="{FF2B5EF4-FFF2-40B4-BE49-F238E27FC236}">
                    <a16:creationId xmlns:a16="http://schemas.microsoft.com/office/drawing/2014/main" id="{5D911074-BA5E-76B0-C9C1-937CD4607B73}"/>
                  </a:ext>
                </a:extLst>
              </p:cNvPr>
              <p:cNvSpPr txBox="1">
                <a:spLocks noRot="1" noChangeAspect="1" noMove="1" noResize="1" noEditPoints="1" noAdjustHandles="1" noChangeArrowheads="1" noChangeShapeType="1" noTextEdit="1"/>
              </p:cNvSpPr>
              <p:nvPr/>
            </p:nvSpPr>
            <p:spPr>
              <a:xfrm>
                <a:off x="1254493" y="1925053"/>
                <a:ext cx="6044665" cy="1073179"/>
              </a:xfrm>
              <a:prstGeom prst="rect">
                <a:avLst/>
              </a:prstGeom>
              <a:blipFill>
                <a:blip r:embed="rId2"/>
                <a:stretch>
                  <a:fillRect l="-2516" t="-2326" b="-116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831BF04-3C94-DDA5-652D-BA5152514D26}"/>
                  </a:ext>
                </a:extLst>
              </p:cNvPr>
              <p:cNvSpPr txBox="1"/>
              <p:nvPr/>
            </p:nvSpPr>
            <p:spPr>
              <a:xfrm>
                <a:off x="6818439" y="1925053"/>
                <a:ext cx="4314782" cy="1043555"/>
              </a:xfrm>
              <a:prstGeom prst="rect">
                <a:avLst/>
              </a:prstGeom>
              <a:noFill/>
            </p:spPr>
            <p:txBody>
              <a:bodyPr wrap="square" rtlCol="0">
                <a:spAutoFit/>
              </a:bodyPr>
              <a:lstStyle/>
              <a:p>
                <a:r>
                  <a:rPr lang="en-US" sz="3200" dirty="0">
                    <a:latin typeface="Tahoma" panose="020B0604030504040204" pitchFamily="34" charset="0"/>
                    <a:ea typeface="Tahoma" panose="020B0604030504040204" pitchFamily="34" charset="0"/>
                    <a:cs typeface="Tahoma" panose="020B0604030504040204" pitchFamily="34" charset="0"/>
                  </a:rPr>
                  <a:t>B =</a:t>
                </a:r>
                <a14:m>
                  <m:oMath xmlns:m="http://schemas.openxmlformats.org/officeDocument/2006/math">
                    <m:d>
                      <m:dPr>
                        <m:begChr m:val="["/>
                        <m:endChr m:val="]"/>
                        <m:ctrlPr>
                          <a:rPr lang="en-US" sz="3200" i="1" smtClean="0">
                            <a:latin typeface="Cambria Math" panose="02040503050406030204" pitchFamily="18" charset="0"/>
                          </a:rPr>
                        </m:ctrlPr>
                      </m:dPr>
                      <m:e>
                        <m:m>
                          <m:mPr>
                            <m:mcs>
                              <m:mc>
                                <m:mcPr>
                                  <m:count m:val="2"/>
                                  <m:mcJc m:val="center"/>
                                </m:mcPr>
                              </m:mc>
                            </m:mcs>
                            <m:ctrlPr>
                              <a:rPr lang="en-US" sz="3200" i="1" smtClean="0">
                                <a:latin typeface="Cambria Math" panose="02040503050406030204" pitchFamily="18" charset="0"/>
                              </a:rPr>
                            </m:ctrlPr>
                          </m:mPr>
                          <m:mr>
                            <m:e>
                              <m:r>
                                <m:rPr>
                                  <m:brk m:alnAt="7"/>
                                </m:rPr>
                                <a:rPr lang="en-US" sz="3200" b="0" i="1" smtClean="0">
                                  <a:latin typeface="Cambria Math" panose="02040503050406030204" pitchFamily="18" charset="0"/>
                                </a:rPr>
                                <m:t>1</m:t>
                              </m:r>
                              <m:r>
                                <a:rPr lang="en-US" sz="3200" b="0" i="1" smtClean="0">
                                  <a:latin typeface="Cambria Math" panose="02040503050406030204" pitchFamily="18" charset="0"/>
                                </a:rPr>
                                <m:t>0(</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𝑏</m:t>
                                  </m:r>
                                </m:e>
                                <m:sub>
                                  <m:r>
                                    <a:rPr lang="en-US" sz="3200" b="0" i="1" smtClean="0">
                                      <a:latin typeface="Cambria Math" panose="02040503050406030204" pitchFamily="18" charset="0"/>
                                    </a:rPr>
                                    <m:t>11</m:t>
                                  </m:r>
                                </m:sub>
                              </m:sSub>
                              <m:r>
                                <a:rPr lang="en-US" sz="3200" b="0" i="1" smtClean="0">
                                  <a:latin typeface="Cambria Math" panose="02040503050406030204" pitchFamily="18" charset="0"/>
                                </a:rPr>
                                <m:t>)</m:t>
                              </m:r>
                            </m:e>
                            <m:e>
                              <m:r>
                                <a:rPr lang="en-US" sz="3200" b="0" i="1" smtClean="0">
                                  <a:latin typeface="Cambria Math" panose="02040503050406030204" pitchFamily="18" charset="0"/>
                                </a:rPr>
                                <m:t>20(</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𝑏</m:t>
                                  </m:r>
                                </m:e>
                                <m:sub>
                                  <m:r>
                                    <a:rPr lang="en-US" sz="3200" b="0" i="1" smtClean="0">
                                      <a:latin typeface="Cambria Math" panose="02040503050406030204" pitchFamily="18" charset="0"/>
                                    </a:rPr>
                                    <m:t>12</m:t>
                                  </m:r>
                                </m:sub>
                              </m:sSub>
                              <m:r>
                                <a:rPr lang="en-US" sz="3200" b="0" i="1" smtClean="0">
                                  <a:latin typeface="Cambria Math" panose="02040503050406030204" pitchFamily="18" charset="0"/>
                                </a:rPr>
                                <m:t>)</m:t>
                              </m:r>
                            </m:e>
                          </m:mr>
                          <m:mr>
                            <m:e>
                              <m:r>
                                <a:rPr lang="en-US" sz="3200" b="0" i="1" smtClean="0">
                                  <a:latin typeface="Cambria Math" panose="02040503050406030204" pitchFamily="18" charset="0"/>
                                </a:rPr>
                                <m:t>30(</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𝑏</m:t>
                                  </m:r>
                                </m:e>
                                <m:sub>
                                  <m:r>
                                    <a:rPr lang="en-US" sz="3200" b="0" i="1" smtClean="0">
                                      <a:latin typeface="Cambria Math" panose="02040503050406030204" pitchFamily="18" charset="0"/>
                                    </a:rPr>
                                    <m:t>21</m:t>
                                  </m:r>
                                </m:sub>
                              </m:sSub>
                              <m:r>
                                <a:rPr lang="en-US" sz="3200" b="0" i="1" smtClean="0">
                                  <a:latin typeface="Cambria Math" panose="02040503050406030204" pitchFamily="18" charset="0"/>
                                </a:rPr>
                                <m:t>)</m:t>
                              </m:r>
                            </m:e>
                            <m:e>
                              <m:r>
                                <a:rPr lang="en-US" sz="3200" b="0" i="1" smtClean="0">
                                  <a:latin typeface="Cambria Math" panose="02040503050406030204" pitchFamily="18" charset="0"/>
                                </a:rPr>
                                <m:t>40(</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𝑏</m:t>
                                  </m:r>
                                </m:e>
                                <m:sub>
                                  <m:r>
                                    <a:rPr lang="en-US" sz="3200" b="0" i="1" smtClean="0">
                                      <a:latin typeface="Cambria Math" panose="02040503050406030204" pitchFamily="18" charset="0"/>
                                    </a:rPr>
                                    <m:t>22</m:t>
                                  </m:r>
                                </m:sub>
                              </m:sSub>
                              <m:r>
                                <a:rPr lang="en-US" sz="3200" b="0" i="1" smtClean="0">
                                  <a:latin typeface="Cambria Math" panose="02040503050406030204" pitchFamily="18" charset="0"/>
                                </a:rPr>
                                <m:t>)</m:t>
                              </m:r>
                            </m:e>
                          </m:mr>
                        </m:m>
                      </m:e>
                    </m:d>
                  </m:oMath>
                </a14:m>
                <a:endParaRPr lang="en-US" sz="3200" dirty="0">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5" name="TextBox 4">
                <a:extLst>
                  <a:ext uri="{FF2B5EF4-FFF2-40B4-BE49-F238E27FC236}">
                    <a16:creationId xmlns:a16="http://schemas.microsoft.com/office/drawing/2014/main" id="{B831BF04-3C94-DDA5-652D-BA5152514D26}"/>
                  </a:ext>
                </a:extLst>
              </p:cNvPr>
              <p:cNvSpPr txBox="1">
                <a:spLocks noRot="1" noChangeAspect="1" noMove="1" noResize="1" noEditPoints="1" noAdjustHandles="1" noChangeArrowheads="1" noChangeShapeType="1" noTextEdit="1"/>
              </p:cNvSpPr>
              <p:nvPr/>
            </p:nvSpPr>
            <p:spPr>
              <a:xfrm>
                <a:off x="6818439" y="1925053"/>
                <a:ext cx="4314782" cy="1043555"/>
              </a:xfrm>
              <a:prstGeom prst="rect">
                <a:avLst/>
              </a:prstGeom>
              <a:blipFill>
                <a:blip r:embed="rId3"/>
                <a:stretch>
                  <a:fillRect l="-3824" b="-144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3F16F4C-1D2A-C0AE-1F21-CF53F759D334}"/>
                  </a:ext>
                </a:extLst>
              </p:cNvPr>
              <p:cNvSpPr txBox="1"/>
              <p:nvPr/>
            </p:nvSpPr>
            <p:spPr>
              <a:xfrm>
                <a:off x="1254493" y="3859769"/>
                <a:ext cx="7983073" cy="1355436"/>
              </a:xfrm>
              <a:prstGeom prst="rect">
                <a:avLst/>
              </a:prstGeom>
              <a:noFill/>
            </p:spPr>
            <p:txBody>
              <a:bodyPr wrap="square">
                <a:spAutoFit/>
              </a:bodyPr>
              <a:lstStyle/>
              <a:p>
                <a:r>
                  <a:rPr lang="en-US" sz="2800" dirty="0">
                    <a:latin typeface="Tahoma" panose="020B0604030504040204" pitchFamily="34" charset="0"/>
                    <a:ea typeface="Tahoma" panose="020B0604030504040204" pitchFamily="34" charset="0"/>
                    <a:cs typeface="Tahoma" panose="020B0604030504040204" pitchFamily="34" charset="0"/>
                  </a:rPr>
                  <a:t>C = A + B = </a:t>
                </a:r>
                <a14:m>
                  <m:oMath xmlns:m="http://schemas.openxmlformats.org/officeDocument/2006/math">
                    <m:d>
                      <m:dPr>
                        <m:begChr m:val="["/>
                        <m:endChr m:val="]"/>
                        <m:ctrlPr>
                          <a:rPr lang="en-US" sz="2800" i="1">
                            <a:latin typeface="Cambria Math" panose="02040503050406030204" pitchFamily="18" charset="0"/>
                          </a:rPr>
                        </m:ctrlPr>
                      </m:dPr>
                      <m:e>
                        <m:m>
                          <m:mPr>
                            <m:mcs>
                              <m:mc>
                                <m:mcPr>
                                  <m:count m:val="2"/>
                                  <m:mcJc m:val="center"/>
                                </m:mcPr>
                              </m:mc>
                            </m:mcs>
                            <m:ctrlPr>
                              <a:rPr lang="en-US" sz="2800" i="1">
                                <a:latin typeface="Cambria Math" panose="02040503050406030204" pitchFamily="18" charset="0"/>
                              </a:rPr>
                            </m:ctrlPr>
                          </m:mPr>
                          <m:mr>
                            <m:e>
                              <m:r>
                                <m:rPr>
                                  <m:brk m:alnAt="7"/>
                                </m:rPr>
                                <a:rPr lang="en-US" sz="2800" i="1">
                                  <a:latin typeface="Cambria Math" panose="02040503050406030204" pitchFamily="18" charset="0"/>
                                </a:rPr>
                                <m:t>1</m:t>
                              </m:r>
                              <m:r>
                                <a:rPr lang="en-US" sz="2800" b="0" i="1" smtClean="0">
                                  <a:latin typeface="Cambria Math" panose="02040503050406030204" pitchFamily="18" charset="0"/>
                                </a:rPr>
                                <m:t>1(</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11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11</m:t>
                                  </m:r>
                                </m:sub>
                              </m:sSub>
                              <m:r>
                                <a:rPr lang="en-US" sz="2800" b="0" i="1" smtClean="0">
                                  <a:latin typeface="Cambria Math" panose="02040503050406030204" pitchFamily="18" charset="0"/>
                                </a:rPr>
                                <m:t>)</m:t>
                              </m:r>
                            </m:e>
                            <m:e>
                              <m:r>
                                <a:rPr lang="en-US" sz="2800" i="1">
                                  <a:latin typeface="Cambria Math" panose="02040503050406030204" pitchFamily="18" charset="0"/>
                                </a:rPr>
                                <m:t>2</m:t>
                              </m:r>
                              <m:r>
                                <a:rPr lang="en-US" sz="2800" b="0" i="1" smtClean="0">
                                  <a:latin typeface="Cambria Math" panose="02040503050406030204" pitchFamily="18" charset="0"/>
                                </a:rPr>
                                <m:t>2(</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12</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12</m:t>
                                  </m:r>
                                </m:sub>
                              </m:sSub>
                              <m:r>
                                <a:rPr lang="en-US" sz="2800" b="0" i="1" smtClean="0">
                                  <a:latin typeface="Cambria Math" panose="02040503050406030204" pitchFamily="18" charset="0"/>
                                </a:rPr>
                                <m:t>)</m:t>
                              </m:r>
                            </m:e>
                          </m:mr>
                          <m:mr>
                            <m:e>
                              <m:r>
                                <a:rPr lang="en-US" sz="2800" i="1">
                                  <a:latin typeface="Cambria Math" panose="02040503050406030204" pitchFamily="18" charset="0"/>
                                </a:rPr>
                                <m:t>3</m:t>
                              </m:r>
                              <m:r>
                                <a:rPr lang="en-US" sz="2800" b="0" i="1" smtClean="0">
                                  <a:latin typeface="Cambria Math" panose="02040503050406030204" pitchFamily="18" charset="0"/>
                                </a:rPr>
                                <m:t>3(</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21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21</m:t>
                                  </m:r>
                                </m:sub>
                              </m:sSub>
                              <m:r>
                                <a:rPr lang="en-US" sz="2800" b="0" i="1" smtClean="0">
                                  <a:latin typeface="Cambria Math" panose="02040503050406030204" pitchFamily="18" charset="0"/>
                                </a:rPr>
                                <m:t>)</m:t>
                              </m:r>
                            </m:e>
                            <m:e>
                              <m:r>
                                <a:rPr lang="en-US" sz="2800" i="1">
                                  <a:latin typeface="Cambria Math" panose="02040503050406030204" pitchFamily="18" charset="0"/>
                                </a:rPr>
                                <m:t>4</m:t>
                              </m:r>
                              <m:r>
                                <a:rPr lang="en-US" sz="2800" b="0" i="1" smtClean="0">
                                  <a:latin typeface="Cambria Math" panose="02040503050406030204" pitchFamily="18" charset="0"/>
                                </a:rPr>
                                <m:t>4(</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22</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22</m:t>
                                  </m:r>
                                </m:sub>
                              </m:sSub>
                              <m:r>
                                <a:rPr lang="en-US" sz="2800" b="0" i="1" smtClean="0">
                                  <a:latin typeface="Cambria Math" panose="02040503050406030204" pitchFamily="18" charset="0"/>
                                </a:rPr>
                                <m:t>)</m:t>
                              </m:r>
                            </m:e>
                          </m:mr>
                        </m:m>
                      </m:e>
                    </m:d>
                  </m:oMath>
                </a14:m>
                <a:r>
                  <a:rPr lang="en-US" sz="2800" dirty="0">
                    <a:latin typeface="Tahoma" panose="020B0604030504040204" pitchFamily="34" charset="0"/>
                    <a:ea typeface="Tahoma" panose="020B0604030504040204" pitchFamily="34" charset="0"/>
                    <a:cs typeface="Tahoma" panose="020B0604030504040204" pitchFamily="34" charset="0"/>
                  </a:rPr>
                  <a:t> </a:t>
                </a:r>
              </a:p>
              <a:p>
                <a:pPr marL="0" indent="0">
                  <a:buNone/>
                </a:pPr>
                <a:r>
                  <a:rPr lang="en-US" sz="2800" dirty="0">
                    <a:latin typeface="Tahoma" panose="020B0604030504040204" pitchFamily="34" charset="0"/>
                    <a:ea typeface="Tahoma" panose="020B0604030504040204" pitchFamily="34" charset="0"/>
                    <a:cs typeface="Tahoma" panose="020B0604030504040204" pitchFamily="34" charset="0"/>
                  </a:rPr>
                  <a:t> </a:t>
                </a:r>
              </a:p>
            </p:txBody>
          </p:sp>
        </mc:Choice>
        <mc:Fallback xmlns="">
          <p:sp>
            <p:nvSpPr>
              <p:cNvPr id="6" name="TextBox 5">
                <a:extLst>
                  <a:ext uri="{FF2B5EF4-FFF2-40B4-BE49-F238E27FC236}">
                    <a16:creationId xmlns:a16="http://schemas.microsoft.com/office/drawing/2014/main" id="{A3F16F4C-1D2A-C0AE-1F21-CF53F759D334}"/>
                  </a:ext>
                </a:extLst>
              </p:cNvPr>
              <p:cNvSpPr txBox="1">
                <a:spLocks noRot="1" noChangeAspect="1" noMove="1" noResize="1" noEditPoints="1" noAdjustHandles="1" noChangeArrowheads="1" noChangeShapeType="1" noTextEdit="1"/>
              </p:cNvSpPr>
              <p:nvPr/>
            </p:nvSpPr>
            <p:spPr>
              <a:xfrm>
                <a:off x="1254493" y="3859769"/>
                <a:ext cx="7983073" cy="1355436"/>
              </a:xfrm>
              <a:prstGeom prst="rect">
                <a:avLst/>
              </a:prstGeom>
              <a:blipFill>
                <a:blip r:embed="rId4"/>
                <a:stretch>
                  <a:fillRect l="-1587"/>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313B12B9-0F78-B39D-1B94-05CFDB505358}"/>
              </a:ext>
            </a:extLst>
          </p:cNvPr>
          <p:cNvSpPr txBox="1"/>
          <p:nvPr/>
        </p:nvSpPr>
        <p:spPr>
          <a:xfrm>
            <a:off x="2614863" y="5791200"/>
            <a:ext cx="5327164" cy="523220"/>
          </a:xfrm>
          <a:prstGeom prst="rect">
            <a:avLst/>
          </a:prstGeom>
          <a:noFill/>
        </p:spPr>
        <p:txBody>
          <a:bodyPr wrap="none" rtlCol="0">
            <a:spAutoFit/>
          </a:bodyPr>
          <a:lstStyle/>
          <a:p>
            <a:r>
              <a:rPr lang="en-US" sz="2800" b="1" dirty="0">
                <a:solidFill>
                  <a:srgbClr val="C00000"/>
                </a:solidFill>
                <a:latin typeface="Cambria Math" panose="02040503050406030204" pitchFamily="18" charset="0"/>
                <a:ea typeface="Cambria Math" panose="02040503050406030204" pitchFamily="18" charset="0"/>
              </a:rPr>
              <a:t>Size of matrices need to be same</a:t>
            </a:r>
          </a:p>
        </p:txBody>
      </p:sp>
    </p:spTree>
    <p:extLst>
      <p:ext uri="{BB962C8B-B14F-4D97-AF65-F5344CB8AC3E}">
        <p14:creationId xmlns:p14="http://schemas.microsoft.com/office/powerpoint/2010/main" val="4173981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xfrm>
            <a:off x="9225958" y="6856554"/>
            <a:ext cx="285291" cy="224154"/>
          </a:xfrm>
          <a:prstGeom prst="rect">
            <a:avLst/>
          </a:prstGeom>
        </p:spPr>
        <p:txBody>
          <a:bodyPr vert="horz" wrap="square" lIns="0" tIns="0" rIns="0" bIns="0" rtlCol="0">
            <a:spAutoFit/>
          </a:bodyPr>
          <a:lstStyle>
            <a:defPPr>
              <a:defRPr kern="0"/>
            </a:defPPr>
            <a:lvl1pPr>
              <a:defRPr sz="1400" b="0" i="0">
                <a:solidFill>
                  <a:schemeClr val="tx1"/>
                </a:solidFill>
                <a:latin typeface="Arial"/>
                <a:cs typeface="Arial"/>
              </a:defRPr>
            </a:lvl1pPr>
          </a:lstStyle>
          <a:p>
            <a:pPr marL="135255">
              <a:lnSpc>
                <a:spcPts val="1645"/>
              </a:lnSpc>
            </a:pPr>
            <a:fld id="{81D60167-4931-47E6-BA6A-407CBD079E47}" type="slidenum">
              <a:rPr lang="en-US" smtClean="0"/>
              <a:pPr marL="135255">
                <a:lnSpc>
                  <a:spcPts val="1645"/>
                </a:lnSpc>
              </a:pPr>
              <a:t>4</a:t>
            </a:fld>
            <a:endParaRPr spc="-22" dirty="0"/>
          </a:p>
        </p:txBody>
      </p:sp>
      <p:sp>
        <p:nvSpPr>
          <p:cNvPr id="3" name="object 3"/>
          <p:cNvSpPr txBox="1">
            <a:spLocks noGrp="1"/>
          </p:cNvSpPr>
          <p:nvPr>
            <p:ph type="title"/>
          </p:nvPr>
        </p:nvSpPr>
        <p:spPr>
          <a:xfrm>
            <a:off x="1969383" y="105599"/>
            <a:ext cx="9278471" cy="688424"/>
          </a:xfrm>
          <a:prstGeom prst="rect">
            <a:avLst/>
          </a:prstGeom>
        </p:spPr>
        <p:txBody>
          <a:bodyPr vert="horz" wrap="square" lIns="0" tIns="11206" rIns="0" bIns="0" rtlCol="0" anchor="ctr">
            <a:spAutoFit/>
          </a:bodyPr>
          <a:lstStyle/>
          <a:p>
            <a:pPr marL="1732522">
              <a:lnSpc>
                <a:spcPct val="100000"/>
              </a:lnSpc>
              <a:spcBef>
                <a:spcPts val="88"/>
              </a:spcBef>
            </a:pPr>
            <a:r>
              <a:rPr lang="en-US" b="1" spc="-18" dirty="0"/>
              <a:t>Matrix Multiplication</a:t>
            </a:r>
            <a:endParaRPr b="1" spc="-18" dirty="0"/>
          </a:p>
        </p:txBody>
      </p:sp>
      <p:sp>
        <p:nvSpPr>
          <p:cNvPr id="4" name="object 4"/>
          <p:cNvSpPr txBox="1"/>
          <p:nvPr/>
        </p:nvSpPr>
        <p:spPr>
          <a:xfrm>
            <a:off x="1091524" y="1036874"/>
            <a:ext cx="9464181" cy="2007480"/>
          </a:xfrm>
          <a:prstGeom prst="rect">
            <a:avLst/>
          </a:prstGeom>
        </p:spPr>
        <p:txBody>
          <a:bodyPr vert="horz" wrap="square" lIns="0" tIns="2801" rIns="0" bIns="0" rtlCol="0">
            <a:spAutoFit/>
          </a:bodyPr>
          <a:lstStyle/>
          <a:p>
            <a:pPr marL="309859" marR="4483" indent="-299213">
              <a:lnSpc>
                <a:spcPct val="101899"/>
              </a:lnSpc>
              <a:spcBef>
                <a:spcPts val="22"/>
              </a:spcBef>
              <a:buChar char="•"/>
              <a:tabLst>
                <a:tab pos="309859" algn="l"/>
              </a:tabLst>
            </a:pPr>
            <a:r>
              <a:rPr sz="2824" dirty="0">
                <a:solidFill>
                  <a:srgbClr val="3333CC"/>
                </a:solidFill>
                <a:latin typeface="Arial"/>
                <a:cs typeface="Arial"/>
              </a:rPr>
              <a:t>For</a:t>
            </a:r>
            <a:r>
              <a:rPr sz="2824" spc="-88" dirty="0">
                <a:solidFill>
                  <a:srgbClr val="3333CC"/>
                </a:solidFill>
                <a:latin typeface="Arial"/>
                <a:cs typeface="Arial"/>
              </a:rPr>
              <a:t> </a:t>
            </a:r>
            <a:r>
              <a:rPr sz="2824" spc="-18" dirty="0">
                <a:solidFill>
                  <a:srgbClr val="3333CC"/>
                </a:solidFill>
                <a:latin typeface="Arial"/>
                <a:cs typeface="Arial"/>
              </a:rPr>
              <a:t>product</a:t>
            </a:r>
            <a:r>
              <a:rPr sz="2824" b="1" spc="-180" dirty="0">
                <a:solidFill>
                  <a:srgbClr val="3333CC"/>
                </a:solidFill>
                <a:latin typeface="Arial"/>
                <a:cs typeface="Arial"/>
              </a:rPr>
              <a:t> </a:t>
            </a:r>
            <a:r>
              <a:rPr sz="2118" b="1" i="1" dirty="0">
                <a:latin typeface="Times New Roman"/>
                <a:cs typeface="Times New Roman"/>
              </a:rPr>
              <a:t>C=AB</a:t>
            </a:r>
            <a:r>
              <a:rPr sz="2118" b="1" i="1" spc="-53" dirty="0">
                <a:latin typeface="Times New Roman"/>
                <a:cs typeface="Times New Roman"/>
              </a:rPr>
              <a:t> </a:t>
            </a:r>
            <a:r>
              <a:rPr sz="2824" dirty="0">
                <a:solidFill>
                  <a:srgbClr val="3333CC"/>
                </a:solidFill>
                <a:latin typeface="Arial"/>
                <a:cs typeface="Arial"/>
              </a:rPr>
              <a:t>to</a:t>
            </a:r>
            <a:r>
              <a:rPr sz="2824" spc="-75" dirty="0">
                <a:solidFill>
                  <a:srgbClr val="3333CC"/>
                </a:solidFill>
                <a:latin typeface="Arial"/>
                <a:cs typeface="Arial"/>
              </a:rPr>
              <a:t> </a:t>
            </a:r>
            <a:r>
              <a:rPr sz="2824" dirty="0">
                <a:solidFill>
                  <a:srgbClr val="3333CC"/>
                </a:solidFill>
                <a:latin typeface="Arial"/>
                <a:cs typeface="Arial"/>
              </a:rPr>
              <a:t>be</a:t>
            </a:r>
            <a:r>
              <a:rPr sz="2824" spc="-79" dirty="0">
                <a:solidFill>
                  <a:srgbClr val="3333CC"/>
                </a:solidFill>
                <a:latin typeface="Arial"/>
                <a:cs typeface="Arial"/>
              </a:rPr>
              <a:t> </a:t>
            </a:r>
            <a:r>
              <a:rPr sz="2824" dirty="0">
                <a:solidFill>
                  <a:srgbClr val="3333CC"/>
                </a:solidFill>
                <a:latin typeface="Arial"/>
                <a:cs typeface="Arial"/>
              </a:rPr>
              <a:t>defined,</a:t>
            </a:r>
            <a:r>
              <a:rPr sz="2824" spc="-57" dirty="0">
                <a:solidFill>
                  <a:srgbClr val="3333CC"/>
                </a:solidFill>
                <a:latin typeface="Arial"/>
                <a:cs typeface="Arial"/>
              </a:rPr>
              <a:t> </a:t>
            </a:r>
            <a:endParaRPr lang="en-US" sz="2824" spc="-57" dirty="0">
              <a:solidFill>
                <a:srgbClr val="3333CC"/>
              </a:solidFill>
              <a:latin typeface="Arial"/>
              <a:cs typeface="Arial"/>
            </a:endParaRPr>
          </a:p>
          <a:p>
            <a:pPr marL="10646" marR="4483">
              <a:lnSpc>
                <a:spcPct val="101899"/>
              </a:lnSpc>
              <a:spcBef>
                <a:spcPts val="22"/>
              </a:spcBef>
              <a:tabLst>
                <a:tab pos="309859" algn="l"/>
              </a:tabLst>
            </a:pPr>
            <a:endParaRPr lang="en-US" sz="2400" b="1" spc="-88" dirty="0">
              <a:latin typeface="Arial"/>
              <a:cs typeface="Arial"/>
            </a:endParaRPr>
          </a:p>
          <a:p>
            <a:pPr marL="10646" marR="4483">
              <a:lnSpc>
                <a:spcPct val="101899"/>
              </a:lnSpc>
              <a:spcBef>
                <a:spcPts val="22"/>
              </a:spcBef>
              <a:tabLst>
                <a:tab pos="309859" algn="l"/>
              </a:tabLst>
            </a:pPr>
            <a:r>
              <a:rPr lang="en-US" sz="2400" b="1" spc="-88" dirty="0">
                <a:latin typeface="Arial"/>
                <a:cs typeface="Arial"/>
              </a:rPr>
              <a:t>Satisfy: </a:t>
            </a:r>
            <a:r>
              <a:rPr lang="en-US" sz="2400" spc="-88" dirty="0">
                <a:solidFill>
                  <a:srgbClr val="C00000"/>
                </a:solidFill>
                <a:latin typeface="Arial"/>
                <a:cs typeface="Arial"/>
              </a:rPr>
              <a:t>N</a:t>
            </a:r>
            <a:r>
              <a:rPr sz="2400" dirty="0">
                <a:solidFill>
                  <a:srgbClr val="C00000"/>
                </a:solidFill>
                <a:latin typeface="Arial"/>
                <a:cs typeface="Arial"/>
              </a:rPr>
              <a:t>o.</a:t>
            </a:r>
            <a:r>
              <a:rPr sz="2400" spc="-75" dirty="0">
                <a:solidFill>
                  <a:srgbClr val="C00000"/>
                </a:solidFill>
                <a:latin typeface="Arial"/>
                <a:cs typeface="Arial"/>
              </a:rPr>
              <a:t> </a:t>
            </a:r>
            <a:r>
              <a:rPr sz="2400" dirty="0">
                <a:solidFill>
                  <a:srgbClr val="C00000"/>
                </a:solidFill>
                <a:latin typeface="Arial"/>
                <a:cs typeface="Arial"/>
              </a:rPr>
              <a:t>of</a:t>
            </a:r>
            <a:r>
              <a:rPr sz="2400" spc="-75" dirty="0">
                <a:solidFill>
                  <a:srgbClr val="C00000"/>
                </a:solidFill>
                <a:latin typeface="Arial"/>
                <a:cs typeface="Arial"/>
              </a:rPr>
              <a:t> </a:t>
            </a:r>
            <a:r>
              <a:rPr sz="2400" dirty="0">
                <a:solidFill>
                  <a:srgbClr val="C00000"/>
                </a:solidFill>
                <a:latin typeface="Arial"/>
                <a:cs typeface="Arial"/>
              </a:rPr>
              <a:t>columns</a:t>
            </a:r>
            <a:r>
              <a:rPr lang="en-US" sz="2400" dirty="0">
                <a:solidFill>
                  <a:srgbClr val="C00000"/>
                </a:solidFill>
                <a:latin typeface="Arial"/>
                <a:cs typeface="Arial"/>
              </a:rPr>
              <a:t> of A ==</a:t>
            </a:r>
            <a:r>
              <a:rPr sz="2400" spc="-75" dirty="0">
                <a:solidFill>
                  <a:srgbClr val="C00000"/>
                </a:solidFill>
                <a:latin typeface="Arial"/>
                <a:cs typeface="Arial"/>
              </a:rPr>
              <a:t> </a:t>
            </a:r>
            <a:r>
              <a:rPr lang="en-US" sz="2400" spc="-75" dirty="0">
                <a:solidFill>
                  <a:srgbClr val="C00000"/>
                </a:solidFill>
                <a:latin typeface="Arial"/>
                <a:cs typeface="Arial"/>
              </a:rPr>
              <a:t> N</a:t>
            </a:r>
            <a:r>
              <a:rPr sz="2400" dirty="0">
                <a:solidFill>
                  <a:srgbClr val="C00000"/>
                </a:solidFill>
                <a:latin typeface="Arial"/>
                <a:cs typeface="Arial"/>
              </a:rPr>
              <a:t>o.</a:t>
            </a:r>
            <a:r>
              <a:rPr sz="2400" spc="-75" dirty="0">
                <a:solidFill>
                  <a:srgbClr val="C00000"/>
                </a:solidFill>
                <a:latin typeface="Arial"/>
                <a:cs typeface="Arial"/>
              </a:rPr>
              <a:t> </a:t>
            </a:r>
            <a:r>
              <a:rPr sz="2400" dirty="0">
                <a:solidFill>
                  <a:srgbClr val="C00000"/>
                </a:solidFill>
                <a:latin typeface="Arial"/>
                <a:cs typeface="Arial"/>
              </a:rPr>
              <a:t>of</a:t>
            </a:r>
            <a:r>
              <a:rPr sz="2400" spc="-75" dirty="0">
                <a:solidFill>
                  <a:srgbClr val="C00000"/>
                </a:solidFill>
                <a:latin typeface="Arial"/>
                <a:cs typeface="Arial"/>
              </a:rPr>
              <a:t> </a:t>
            </a:r>
            <a:r>
              <a:rPr sz="2400" dirty="0">
                <a:solidFill>
                  <a:srgbClr val="C00000"/>
                </a:solidFill>
                <a:latin typeface="Arial"/>
                <a:cs typeface="Arial"/>
              </a:rPr>
              <a:t>rows</a:t>
            </a:r>
            <a:r>
              <a:rPr sz="2400" spc="-75" dirty="0">
                <a:solidFill>
                  <a:srgbClr val="C00000"/>
                </a:solidFill>
                <a:latin typeface="Arial"/>
                <a:cs typeface="Arial"/>
              </a:rPr>
              <a:t> </a:t>
            </a:r>
            <a:r>
              <a:rPr sz="2400" dirty="0">
                <a:solidFill>
                  <a:srgbClr val="C00000"/>
                </a:solidFill>
                <a:latin typeface="Arial"/>
                <a:cs typeface="Arial"/>
              </a:rPr>
              <a:t>of</a:t>
            </a:r>
            <a:r>
              <a:rPr sz="2400" spc="-62" dirty="0">
                <a:solidFill>
                  <a:srgbClr val="C00000"/>
                </a:solidFill>
                <a:latin typeface="Arial"/>
                <a:cs typeface="Arial"/>
              </a:rPr>
              <a:t> </a:t>
            </a:r>
            <a:r>
              <a:rPr lang="en-US" sz="2400" b="1" i="1" spc="-44" dirty="0">
                <a:solidFill>
                  <a:srgbClr val="C00000"/>
                </a:solidFill>
                <a:latin typeface="Times New Roman"/>
                <a:cs typeface="Times New Roman"/>
              </a:rPr>
              <a:t>B</a:t>
            </a:r>
            <a:endParaRPr sz="2118" dirty="0">
              <a:latin typeface="Times New Roman"/>
              <a:cs typeface="Times New Roman"/>
            </a:endParaRPr>
          </a:p>
          <a:p>
            <a:pPr marL="410157">
              <a:lnSpc>
                <a:spcPts val="2934"/>
              </a:lnSpc>
              <a:spcBef>
                <a:spcPts val="503"/>
              </a:spcBef>
            </a:pPr>
            <a:r>
              <a:rPr sz="2471" dirty="0">
                <a:solidFill>
                  <a:srgbClr val="336600"/>
                </a:solidFill>
                <a:latin typeface="Arial"/>
                <a:cs typeface="Arial"/>
              </a:rPr>
              <a:t>–</a:t>
            </a:r>
            <a:r>
              <a:rPr sz="2471" spc="-119" dirty="0">
                <a:solidFill>
                  <a:srgbClr val="336600"/>
                </a:solidFill>
                <a:latin typeface="Arial"/>
                <a:cs typeface="Arial"/>
              </a:rPr>
              <a:t> </a:t>
            </a:r>
            <a:r>
              <a:rPr sz="2471" dirty="0">
                <a:solidFill>
                  <a:srgbClr val="336600"/>
                </a:solidFill>
                <a:latin typeface="Arial"/>
                <a:cs typeface="Arial"/>
              </a:rPr>
              <a:t>If</a:t>
            </a:r>
            <a:r>
              <a:rPr sz="2471" spc="-44" dirty="0">
                <a:solidFill>
                  <a:srgbClr val="336600"/>
                </a:solidFill>
                <a:latin typeface="Arial"/>
                <a:cs typeface="Arial"/>
              </a:rPr>
              <a:t> </a:t>
            </a:r>
            <a:r>
              <a:rPr sz="2118" b="1" dirty="0">
                <a:latin typeface="Times New Roman"/>
                <a:cs typeface="Times New Roman"/>
              </a:rPr>
              <a:t>A</a:t>
            </a:r>
            <a:r>
              <a:rPr sz="2118" b="1" i="1" spc="110" dirty="0">
                <a:latin typeface="Times New Roman"/>
                <a:cs typeface="Times New Roman"/>
              </a:rPr>
              <a:t> </a:t>
            </a:r>
            <a:r>
              <a:rPr sz="2471" dirty="0">
                <a:solidFill>
                  <a:srgbClr val="336600"/>
                </a:solidFill>
                <a:latin typeface="Arial"/>
                <a:cs typeface="Arial"/>
              </a:rPr>
              <a:t>is</a:t>
            </a:r>
            <a:r>
              <a:rPr sz="2471" spc="-49" dirty="0">
                <a:solidFill>
                  <a:srgbClr val="336600"/>
                </a:solidFill>
                <a:latin typeface="Arial"/>
                <a:cs typeface="Arial"/>
              </a:rPr>
              <a:t> </a:t>
            </a:r>
            <a:r>
              <a:rPr sz="2471" dirty="0">
                <a:solidFill>
                  <a:srgbClr val="336600"/>
                </a:solidFill>
                <a:latin typeface="Arial"/>
                <a:cs typeface="Arial"/>
              </a:rPr>
              <a:t>of</a:t>
            </a:r>
            <a:r>
              <a:rPr sz="2471" spc="-40" dirty="0">
                <a:solidFill>
                  <a:srgbClr val="336600"/>
                </a:solidFill>
                <a:latin typeface="Arial"/>
                <a:cs typeface="Arial"/>
              </a:rPr>
              <a:t> </a:t>
            </a:r>
            <a:r>
              <a:rPr sz="2471" dirty="0">
                <a:solidFill>
                  <a:srgbClr val="336600"/>
                </a:solidFill>
                <a:latin typeface="Arial"/>
                <a:cs typeface="Arial"/>
              </a:rPr>
              <a:t>shape</a:t>
            </a:r>
            <a:r>
              <a:rPr sz="2471" spc="-44" dirty="0">
                <a:solidFill>
                  <a:srgbClr val="336600"/>
                </a:solidFill>
                <a:latin typeface="Arial"/>
                <a:cs typeface="Arial"/>
              </a:rPr>
              <a:t> </a:t>
            </a:r>
            <a:r>
              <a:rPr sz="2471" i="1" dirty="0">
                <a:latin typeface="Times New Roman"/>
                <a:cs typeface="Times New Roman"/>
              </a:rPr>
              <a:t>m</a:t>
            </a:r>
            <a:r>
              <a:rPr sz="2471" dirty="0">
                <a:latin typeface="Arial"/>
                <a:cs typeface="Arial"/>
              </a:rPr>
              <a:t>x</a:t>
            </a:r>
            <a:r>
              <a:rPr sz="2471" i="1" dirty="0">
                <a:latin typeface="Times New Roman"/>
                <a:cs typeface="Times New Roman"/>
              </a:rPr>
              <a:t>n</a:t>
            </a:r>
            <a:r>
              <a:rPr sz="2471" i="1" spc="26" dirty="0">
                <a:latin typeface="Times New Roman"/>
                <a:cs typeface="Times New Roman"/>
              </a:rPr>
              <a:t> </a:t>
            </a:r>
            <a:r>
              <a:rPr sz="2471" dirty="0">
                <a:solidFill>
                  <a:srgbClr val="336600"/>
                </a:solidFill>
                <a:latin typeface="Arial"/>
                <a:cs typeface="Arial"/>
              </a:rPr>
              <a:t>and</a:t>
            </a:r>
            <a:r>
              <a:rPr sz="2471" spc="-40" dirty="0">
                <a:solidFill>
                  <a:srgbClr val="336600"/>
                </a:solidFill>
                <a:latin typeface="Arial"/>
                <a:cs typeface="Arial"/>
              </a:rPr>
              <a:t> </a:t>
            </a:r>
            <a:r>
              <a:rPr sz="2118" dirty="0">
                <a:latin typeface="Times New Roman"/>
                <a:cs typeface="Times New Roman"/>
              </a:rPr>
              <a:t>B</a:t>
            </a:r>
            <a:r>
              <a:rPr sz="2118" i="1" spc="106" dirty="0">
                <a:latin typeface="Times New Roman"/>
                <a:cs typeface="Times New Roman"/>
              </a:rPr>
              <a:t> </a:t>
            </a:r>
            <a:r>
              <a:rPr sz="2471" dirty="0">
                <a:solidFill>
                  <a:srgbClr val="336600"/>
                </a:solidFill>
                <a:latin typeface="Arial"/>
                <a:cs typeface="Arial"/>
              </a:rPr>
              <a:t>is</a:t>
            </a:r>
            <a:r>
              <a:rPr sz="2471" spc="-44" dirty="0">
                <a:solidFill>
                  <a:srgbClr val="336600"/>
                </a:solidFill>
                <a:latin typeface="Arial"/>
                <a:cs typeface="Arial"/>
              </a:rPr>
              <a:t> </a:t>
            </a:r>
            <a:r>
              <a:rPr sz="2471" dirty="0">
                <a:solidFill>
                  <a:srgbClr val="336600"/>
                </a:solidFill>
                <a:latin typeface="Arial"/>
                <a:cs typeface="Arial"/>
              </a:rPr>
              <a:t>of</a:t>
            </a:r>
            <a:r>
              <a:rPr sz="2471" spc="-44" dirty="0">
                <a:solidFill>
                  <a:srgbClr val="336600"/>
                </a:solidFill>
                <a:latin typeface="Arial"/>
                <a:cs typeface="Arial"/>
              </a:rPr>
              <a:t> </a:t>
            </a:r>
            <a:r>
              <a:rPr sz="2471" dirty="0">
                <a:solidFill>
                  <a:srgbClr val="336600"/>
                </a:solidFill>
                <a:latin typeface="Arial"/>
                <a:cs typeface="Arial"/>
              </a:rPr>
              <a:t>shape</a:t>
            </a:r>
            <a:r>
              <a:rPr sz="2471" spc="-40" dirty="0">
                <a:solidFill>
                  <a:srgbClr val="336600"/>
                </a:solidFill>
                <a:latin typeface="Arial"/>
                <a:cs typeface="Arial"/>
              </a:rPr>
              <a:t> </a:t>
            </a:r>
            <a:r>
              <a:rPr sz="2471" i="1" dirty="0">
                <a:latin typeface="Times New Roman"/>
                <a:cs typeface="Times New Roman"/>
              </a:rPr>
              <a:t>n</a:t>
            </a:r>
            <a:r>
              <a:rPr sz="2471" dirty="0">
                <a:latin typeface="Arial"/>
                <a:cs typeface="Arial"/>
              </a:rPr>
              <a:t>x</a:t>
            </a:r>
            <a:r>
              <a:rPr sz="2471" i="1" dirty="0">
                <a:latin typeface="Times New Roman"/>
                <a:cs typeface="Times New Roman"/>
              </a:rPr>
              <a:t>p</a:t>
            </a:r>
            <a:r>
              <a:rPr sz="2471" i="1" spc="26" dirty="0">
                <a:latin typeface="Times New Roman"/>
                <a:cs typeface="Times New Roman"/>
              </a:rPr>
              <a:t> </a:t>
            </a:r>
            <a:r>
              <a:rPr sz="2471" spc="-18" dirty="0">
                <a:solidFill>
                  <a:srgbClr val="336600"/>
                </a:solidFill>
                <a:latin typeface="Arial"/>
                <a:cs typeface="Arial"/>
              </a:rPr>
              <a:t>then</a:t>
            </a:r>
            <a:endParaRPr sz="2471" dirty="0">
              <a:latin typeface="Arial"/>
              <a:cs typeface="Arial"/>
            </a:endParaRPr>
          </a:p>
          <a:p>
            <a:pPr marL="659501">
              <a:lnSpc>
                <a:spcPts val="2934"/>
              </a:lnSpc>
            </a:pPr>
            <a:r>
              <a:rPr sz="2471" i="1" dirty="0">
                <a:solidFill>
                  <a:srgbClr val="336600"/>
                </a:solidFill>
                <a:latin typeface="Arial"/>
                <a:cs typeface="Arial"/>
              </a:rPr>
              <a:t>matrix</a:t>
            </a:r>
            <a:r>
              <a:rPr sz="2471" i="1" spc="-71" dirty="0">
                <a:solidFill>
                  <a:srgbClr val="336600"/>
                </a:solidFill>
                <a:latin typeface="Arial"/>
                <a:cs typeface="Arial"/>
              </a:rPr>
              <a:t> </a:t>
            </a:r>
            <a:r>
              <a:rPr sz="2471" i="1" dirty="0">
                <a:solidFill>
                  <a:srgbClr val="336600"/>
                </a:solidFill>
                <a:latin typeface="Arial"/>
                <a:cs typeface="Arial"/>
              </a:rPr>
              <a:t>product</a:t>
            </a:r>
            <a:r>
              <a:rPr sz="2471" i="1" spc="-53" dirty="0">
                <a:solidFill>
                  <a:srgbClr val="336600"/>
                </a:solidFill>
                <a:latin typeface="Arial"/>
                <a:cs typeface="Arial"/>
              </a:rPr>
              <a:t> </a:t>
            </a:r>
            <a:r>
              <a:rPr sz="2118" b="1" i="1" dirty="0">
                <a:latin typeface="Times New Roman"/>
                <a:cs typeface="Times New Roman"/>
              </a:rPr>
              <a:t>C </a:t>
            </a:r>
            <a:r>
              <a:rPr sz="2471" dirty="0">
                <a:solidFill>
                  <a:srgbClr val="336600"/>
                </a:solidFill>
                <a:latin typeface="Arial"/>
                <a:cs typeface="Arial"/>
              </a:rPr>
              <a:t>is</a:t>
            </a:r>
            <a:r>
              <a:rPr sz="2471" spc="-62" dirty="0">
                <a:solidFill>
                  <a:srgbClr val="336600"/>
                </a:solidFill>
                <a:latin typeface="Arial"/>
                <a:cs typeface="Arial"/>
              </a:rPr>
              <a:t> </a:t>
            </a:r>
            <a:r>
              <a:rPr sz="2471" dirty="0">
                <a:solidFill>
                  <a:srgbClr val="336600"/>
                </a:solidFill>
                <a:latin typeface="Arial"/>
                <a:cs typeface="Arial"/>
              </a:rPr>
              <a:t>of</a:t>
            </a:r>
            <a:r>
              <a:rPr sz="2471" spc="-57" dirty="0">
                <a:solidFill>
                  <a:srgbClr val="336600"/>
                </a:solidFill>
                <a:latin typeface="Arial"/>
                <a:cs typeface="Arial"/>
              </a:rPr>
              <a:t> </a:t>
            </a:r>
            <a:r>
              <a:rPr sz="2471" dirty="0">
                <a:solidFill>
                  <a:srgbClr val="336600"/>
                </a:solidFill>
                <a:latin typeface="Arial"/>
                <a:cs typeface="Arial"/>
              </a:rPr>
              <a:t>shape</a:t>
            </a:r>
            <a:r>
              <a:rPr sz="2471" spc="-53" dirty="0">
                <a:solidFill>
                  <a:srgbClr val="336600"/>
                </a:solidFill>
                <a:latin typeface="Arial"/>
                <a:cs typeface="Arial"/>
              </a:rPr>
              <a:t> </a:t>
            </a:r>
            <a:r>
              <a:rPr sz="2471" i="1" spc="-22" dirty="0">
                <a:latin typeface="Times New Roman"/>
                <a:cs typeface="Times New Roman"/>
              </a:rPr>
              <a:t>m</a:t>
            </a:r>
            <a:r>
              <a:rPr sz="2471" spc="-22" dirty="0">
                <a:latin typeface="Arial"/>
                <a:cs typeface="Arial"/>
              </a:rPr>
              <a:t>x</a:t>
            </a:r>
            <a:r>
              <a:rPr sz="2471" i="1" spc="-22" dirty="0">
                <a:latin typeface="Times New Roman"/>
                <a:cs typeface="Times New Roman"/>
              </a:rPr>
              <a:t>p</a:t>
            </a:r>
            <a:endParaRPr sz="2471" dirty="0">
              <a:latin typeface="Times New Roman"/>
              <a:cs typeface="Times New Roman"/>
            </a:endParaRPr>
          </a:p>
        </p:txBody>
      </p:sp>
      <p:sp>
        <p:nvSpPr>
          <p:cNvPr id="6" name="object 6"/>
          <p:cNvSpPr txBox="1"/>
          <p:nvPr/>
        </p:nvSpPr>
        <p:spPr>
          <a:xfrm>
            <a:off x="3698961" y="2978172"/>
            <a:ext cx="2496671" cy="662821"/>
          </a:xfrm>
          <a:prstGeom prst="rect">
            <a:avLst/>
          </a:prstGeom>
        </p:spPr>
        <p:txBody>
          <a:bodyPr vert="horz" wrap="square" lIns="0" tIns="66115" rIns="0" bIns="0" rtlCol="0">
            <a:spAutoFit/>
          </a:bodyPr>
          <a:lstStyle/>
          <a:p>
            <a:pPr marL="44826">
              <a:spcBef>
                <a:spcPts val="521"/>
              </a:spcBef>
            </a:pPr>
            <a:r>
              <a:rPr sz="1765" i="1" spc="322" dirty="0">
                <a:latin typeface="Cambria"/>
                <a:cs typeface="Cambria"/>
              </a:rPr>
              <a:t>C</a:t>
            </a:r>
            <a:r>
              <a:rPr sz="1765" i="1" spc="-35" dirty="0">
                <a:latin typeface="Cambria"/>
                <a:cs typeface="Cambria"/>
              </a:rPr>
              <a:t> </a:t>
            </a:r>
            <a:r>
              <a:rPr sz="1765" i="1" spc="401" dirty="0">
                <a:latin typeface="Cambria"/>
                <a:cs typeface="Cambria"/>
              </a:rPr>
              <a:t>=AB</a:t>
            </a:r>
            <a:r>
              <a:rPr sz="1765" i="1" spc="-13" dirty="0">
                <a:latin typeface="Cambria"/>
                <a:cs typeface="Cambria"/>
              </a:rPr>
              <a:t> </a:t>
            </a:r>
            <a:r>
              <a:rPr sz="1765" spc="119" dirty="0">
                <a:latin typeface="Symbol"/>
                <a:cs typeface="Symbol"/>
              </a:rPr>
              <a:t></a:t>
            </a:r>
            <a:r>
              <a:rPr sz="1765" i="1" spc="119" dirty="0">
                <a:latin typeface="Cambria"/>
                <a:cs typeface="Cambria"/>
              </a:rPr>
              <a:t>C</a:t>
            </a:r>
            <a:r>
              <a:rPr sz="1522" i="1" spc="178" baseline="-36231" dirty="0">
                <a:latin typeface="Cambria"/>
                <a:cs typeface="Cambria"/>
              </a:rPr>
              <a:t>i,j</a:t>
            </a:r>
            <a:r>
              <a:rPr sz="1522" i="1" spc="244" baseline="-36231" dirty="0">
                <a:latin typeface="Cambria"/>
                <a:cs typeface="Cambria"/>
              </a:rPr>
              <a:t> </a:t>
            </a:r>
            <a:r>
              <a:rPr sz="1765" i="1" spc="437" dirty="0">
                <a:latin typeface="Cambria"/>
                <a:cs typeface="Cambria"/>
              </a:rPr>
              <a:t>=</a:t>
            </a:r>
            <a:r>
              <a:rPr sz="1765" i="1" spc="-31" dirty="0">
                <a:latin typeface="Cambria"/>
                <a:cs typeface="Cambria"/>
              </a:rPr>
              <a:t> </a:t>
            </a:r>
            <a:r>
              <a:rPr sz="4037" spc="66" baseline="-7285" dirty="0">
                <a:latin typeface="Symbol"/>
                <a:cs typeface="Symbol"/>
              </a:rPr>
              <a:t></a:t>
            </a:r>
            <a:r>
              <a:rPr sz="1765" i="1" spc="44" dirty="0">
                <a:latin typeface="Cambria"/>
                <a:cs typeface="Cambria"/>
              </a:rPr>
              <a:t>A</a:t>
            </a:r>
            <a:r>
              <a:rPr sz="1522" i="1" spc="66" baseline="-36231" dirty="0">
                <a:latin typeface="Cambria"/>
                <a:cs typeface="Cambria"/>
              </a:rPr>
              <a:t>i,k</a:t>
            </a:r>
            <a:r>
              <a:rPr sz="1765" i="1" spc="44" dirty="0">
                <a:latin typeface="Cambria"/>
                <a:cs typeface="Cambria"/>
              </a:rPr>
              <a:t>B</a:t>
            </a:r>
            <a:r>
              <a:rPr sz="1522" i="1" spc="66" baseline="-36231" dirty="0">
                <a:latin typeface="Cambria"/>
                <a:cs typeface="Cambria"/>
              </a:rPr>
              <a:t>k,j</a:t>
            </a:r>
            <a:endParaRPr sz="1522" baseline="-36231" dirty="0">
              <a:latin typeface="Cambria"/>
              <a:cs typeface="Cambria"/>
            </a:endParaRPr>
          </a:p>
          <a:p>
            <a:pPr marR="712172" algn="r">
              <a:spcBef>
                <a:spcPts val="193"/>
              </a:spcBef>
            </a:pPr>
            <a:r>
              <a:rPr sz="1015" i="1" spc="9" dirty="0">
                <a:latin typeface="Cambria"/>
                <a:cs typeface="Cambria"/>
              </a:rPr>
              <a:t>k</a:t>
            </a:r>
            <a:endParaRPr sz="1015" dirty="0">
              <a:latin typeface="Cambria"/>
              <a:cs typeface="Cambria"/>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DF253D7-6E3C-486D-A8EB-C34FE8F603EC}"/>
                  </a:ext>
                </a:extLst>
              </p:cNvPr>
              <p:cNvSpPr txBox="1"/>
              <p:nvPr/>
            </p:nvSpPr>
            <p:spPr>
              <a:xfrm>
                <a:off x="2259515" y="3591194"/>
                <a:ext cx="1439446" cy="554254"/>
              </a:xfrm>
              <a:prstGeom prst="rect">
                <a:avLst/>
              </a:prstGeom>
              <a:noFill/>
            </p:spPr>
            <p:txBody>
              <a:bodyPr wrap="square" rtlCol="0">
                <a:spAutoFit/>
              </a:bodyPr>
              <a:lstStyle/>
              <a:p>
                <a:pPr marL="0" indent="0">
                  <a:buNone/>
                </a:pPr>
                <a:r>
                  <a:rPr lang="en-US" dirty="0"/>
                  <a:t>A =</a:t>
                </a:r>
                <a14:m>
                  <m:oMath xmlns:m="http://schemas.openxmlformats.org/officeDocument/2006/math">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2</m:t>
                              </m:r>
                            </m:e>
                            <m:e>
                              <m:r>
                                <a:rPr lang="en-US" b="0" i="1" smtClean="0">
                                  <a:latin typeface="Cambria Math" panose="02040503050406030204" pitchFamily="18" charset="0"/>
                                </a:rPr>
                                <m:t>1</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mr>
                        </m:m>
                      </m:e>
                    </m:d>
                  </m:oMath>
                </a14:m>
                <a:r>
                  <a:rPr lang="en-US" dirty="0"/>
                  <a:t> </a:t>
                </a:r>
              </a:p>
            </p:txBody>
          </p:sp>
        </mc:Choice>
        <mc:Fallback xmlns="">
          <p:sp>
            <p:nvSpPr>
              <p:cNvPr id="2" name="TextBox 1">
                <a:extLst>
                  <a:ext uri="{FF2B5EF4-FFF2-40B4-BE49-F238E27FC236}">
                    <a16:creationId xmlns:a16="http://schemas.microsoft.com/office/drawing/2014/main" id="{7DF253D7-6E3C-486D-A8EB-C34FE8F603EC}"/>
                  </a:ext>
                </a:extLst>
              </p:cNvPr>
              <p:cNvSpPr txBox="1">
                <a:spLocks noRot="1" noChangeAspect="1" noMove="1" noResize="1" noEditPoints="1" noAdjustHandles="1" noChangeArrowheads="1" noChangeShapeType="1" noTextEdit="1"/>
              </p:cNvSpPr>
              <p:nvPr/>
            </p:nvSpPr>
            <p:spPr>
              <a:xfrm>
                <a:off x="2259515" y="3591194"/>
                <a:ext cx="1439446" cy="554254"/>
              </a:xfrm>
              <a:prstGeom prst="rect">
                <a:avLst/>
              </a:prstGeom>
              <a:blipFill>
                <a:blip r:embed="rId2"/>
                <a:stretch>
                  <a:fillRect l="-4386" b="-44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E2B986D-2976-7C65-E2BF-98D3E27BBC89}"/>
                  </a:ext>
                </a:extLst>
              </p:cNvPr>
              <p:cNvSpPr txBox="1"/>
              <p:nvPr/>
            </p:nvSpPr>
            <p:spPr>
              <a:xfrm>
                <a:off x="3906984" y="3591194"/>
                <a:ext cx="1205343" cy="554254"/>
              </a:xfrm>
              <a:prstGeom prst="rect">
                <a:avLst/>
              </a:prstGeom>
              <a:noFill/>
            </p:spPr>
            <p:txBody>
              <a:bodyPr wrap="square" rtlCol="0">
                <a:spAutoFit/>
              </a:bodyPr>
              <a:lstStyle/>
              <a:p>
                <a:pPr marL="0" indent="0">
                  <a:buNone/>
                </a:pPr>
                <a:r>
                  <a:rPr lang="en-US" dirty="0"/>
                  <a:t>B =</a:t>
                </a:r>
                <a14:m>
                  <m:oMath xmlns:m="http://schemas.openxmlformats.org/officeDocument/2006/math">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3</m:t>
                              </m:r>
                            </m:e>
                            <m:e>
                              <m:r>
                                <a:rPr lang="en-US" b="0" i="1" smtClean="0">
                                  <a:latin typeface="Cambria Math" panose="02040503050406030204" pitchFamily="18" charset="0"/>
                                </a:rPr>
                                <m:t>4</m:t>
                              </m:r>
                            </m:e>
                          </m:mr>
                          <m:mr>
                            <m:e>
                              <m:r>
                                <a:rPr lang="en-US" b="0" i="1" smtClean="0">
                                  <a:latin typeface="Cambria Math" panose="02040503050406030204" pitchFamily="18" charset="0"/>
                                </a:rPr>
                                <m:t>5</m:t>
                              </m:r>
                            </m:e>
                            <m:e>
                              <m:r>
                                <a:rPr lang="en-US" b="0" i="1" smtClean="0">
                                  <a:latin typeface="Cambria Math" panose="02040503050406030204" pitchFamily="18" charset="0"/>
                                </a:rPr>
                                <m:t>6</m:t>
                              </m:r>
                            </m:e>
                          </m:mr>
                        </m:m>
                      </m:e>
                    </m:d>
                  </m:oMath>
                </a14:m>
                <a:r>
                  <a:rPr lang="en-US" dirty="0"/>
                  <a:t> </a:t>
                </a:r>
              </a:p>
            </p:txBody>
          </p:sp>
        </mc:Choice>
        <mc:Fallback xmlns="">
          <p:sp>
            <p:nvSpPr>
              <p:cNvPr id="8" name="TextBox 7">
                <a:extLst>
                  <a:ext uri="{FF2B5EF4-FFF2-40B4-BE49-F238E27FC236}">
                    <a16:creationId xmlns:a16="http://schemas.microsoft.com/office/drawing/2014/main" id="{7E2B986D-2976-7C65-E2BF-98D3E27BBC89}"/>
                  </a:ext>
                </a:extLst>
              </p:cNvPr>
              <p:cNvSpPr txBox="1">
                <a:spLocks noRot="1" noChangeAspect="1" noMove="1" noResize="1" noEditPoints="1" noAdjustHandles="1" noChangeArrowheads="1" noChangeShapeType="1" noTextEdit="1"/>
              </p:cNvSpPr>
              <p:nvPr/>
            </p:nvSpPr>
            <p:spPr>
              <a:xfrm>
                <a:off x="3906984" y="3591194"/>
                <a:ext cx="1205343" cy="554254"/>
              </a:xfrm>
              <a:prstGeom prst="rect">
                <a:avLst/>
              </a:prstGeom>
              <a:blipFill>
                <a:blip r:embed="rId3"/>
                <a:stretch>
                  <a:fillRect l="-4167" b="-4444"/>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068C053F-317C-625A-5C43-EB4ABFFAB1EF}"/>
              </a:ext>
            </a:extLst>
          </p:cNvPr>
          <p:cNvSpPr txBox="1"/>
          <p:nvPr/>
        </p:nvSpPr>
        <p:spPr>
          <a:xfrm>
            <a:off x="1385454" y="4616432"/>
            <a:ext cx="8728363" cy="1754326"/>
          </a:xfrm>
          <a:prstGeom prst="rect">
            <a:avLst/>
          </a:prstGeom>
          <a:noFill/>
        </p:spPr>
        <p:txBody>
          <a:bodyPr wrap="square">
            <a:spAutoFit/>
          </a:bodyPr>
          <a:lstStyle/>
          <a:p>
            <a:pPr algn="l"/>
            <a:r>
              <a:rPr lang="en-US" b="0" i="0" u="none" strike="noStrike" dirty="0">
                <a:solidFill>
                  <a:srgbClr val="374151"/>
                </a:solidFill>
                <a:effectLst/>
                <a:latin typeface="Söhne"/>
              </a:rPr>
              <a:t>We want to compute C = A * B.</a:t>
            </a:r>
          </a:p>
          <a:p>
            <a:pPr algn="l"/>
            <a:r>
              <a:rPr lang="en-US" b="0" i="0" u="none" strike="noStrike" dirty="0">
                <a:solidFill>
                  <a:srgbClr val="374151"/>
                </a:solidFill>
                <a:effectLst/>
                <a:latin typeface="Söhne"/>
              </a:rPr>
              <a:t>The resulting matrix C will be a 2x2 matrix, and its elements will be computed as follows:</a:t>
            </a:r>
          </a:p>
          <a:p>
            <a:pPr algn="l"/>
            <a:r>
              <a:rPr lang="en-US" b="0" i="0" u="none" strike="noStrike" dirty="0">
                <a:solidFill>
                  <a:srgbClr val="374151"/>
                </a:solidFill>
                <a:effectLst/>
                <a:latin typeface="Söhne"/>
              </a:rPr>
              <a:t>C[1][1] = (2 * 3) + (1 * 5) = 6 + 5 = 11</a:t>
            </a:r>
          </a:p>
          <a:p>
            <a:pPr algn="l"/>
            <a:r>
              <a:rPr lang="en-US" b="0" i="0" u="none" strike="noStrike" dirty="0">
                <a:solidFill>
                  <a:srgbClr val="374151"/>
                </a:solidFill>
                <a:effectLst/>
                <a:latin typeface="Söhne"/>
              </a:rPr>
              <a:t>C[1][2] = (2 * 4) + (1 * 6) = 8 + 6 = 14</a:t>
            </a:r>
          </a:p>
          <a:p>
            <a:pPr algn="l"/>
            <a:r>
              <a:rPr lang="en-US" b="0" i="0" u="none" strike="noStrike" dirty="0">
                <a:solidFill>
                  <a:srgbClr val="374151"/>
                </a:solidFill>
                <a:effectLst/>
                <a:latin typeface="Söhne"/>
              </a:rPr>
              <a:t>C[2][1] = (0 * 3) + (-1 * 5) = 0 - 5 = -5</a:t>
            </a:r>
          </a:p>
          <a:p>
            <a:pPr algn="l"/>
            <a:r>
              <a:rPr lang="en-US" b="0" i="0" u="none" strike="noStrike" dirty="0">
                <a:solidFill>
                  <a:srgbClr val="374151"/>
                </a:solidFill>
                <a:effectLst/>
                <a:latin typeface="Söhne"/>
              </a:rPr>
              <a:t>C[2][2] = (0 * 4) + (-1 * 6) = 0 - 6 = -6</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6FBC86B-9CCB-72E2-490D-06B7A61EEE70}"/>
                  </a:ext>
                </a:extLst>
              </p:cNvPr>
              <p:cNvSpPr txBox="1"/>
              <p:nvPr/>
            </p:nvSpPr>
            <p:spPr>
              <a:xfrm>
                <a:off x="6885711" y="5543966"/>
                <a:ext cx="1690253" cy="554319"/>
              </a:xfrm>
              <a:prstGeom prst="rect">
                <a:avLst/>
              </a:prstGeom>
              <a:noFill/>
            </p:spPr>
            <p:txBody>
              <a:bodyPr wrap="square" rtlCol="0">
                <a:spAutoFit/>
              </a:bodyPr>
              <a:lstStyle/>
              <a:p>
                <a:pPr marL="0" indent="0">
                  <a:buNone/>
                </a:pPr>
                <a:r>
                  <a:rPr lang="en-US" dirty="0"/>
                  <a:t>C =</a:t>
                </a:r>
                <a14:m>
                  <m:oMath xmlns:m="http://schemas.openxmlformats.org/officeDocument/2006/math">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r>
                                <a:rPr lang="en-US" b="0" i="1" smtClean="0">
                                  <a:latin typeface="Cambria Math" panose="02040503050406030204" pitchFamily="18" charset="0"/>
                                </a:rPr>
                                <m:t>1</m:t>
                              </m:r>
                            </m:e>
                            <m:e>
                              <m:r>
                                <a:rPr lang="en-US" b="0" i="1" smtClean="0">
                                  <a:latin typeface="Cambria Math" panose="02040503050406030204" pitchFamily="18" charset="0"/>
                                </a:rPr>
                                <m:t>14</m:t>
                              </m:r>
                            </m:e>
                          </m:mr>
                          <m:mr>
                            <m:e>
                              <m:r>
                                <a:rPr lang="en-US" b="0" i="1" smtClean="0">
                                  <a:latin typeface="Cambria Math" panose="02040503050406030204" pitchFamily="18" charset="0"/>
                                </a:rPr>
                                <m:t>−5</m:t>
                              </m:r>
                            </m:e>
                            <m:e>
                              <m:r>
                                <a:rPr lang="en-US" b="0" i="1" smtClean="0">
                                  <a:latin typeface="Cambria Math" panose="02040503050406030204" pitchFamily="18" charset="0"/>
                                </a:rPr>
                                <m:t>−6</m:t>
                              </m:r>
                            </m:e>
                          </m:mr>
                        </m:m>
                      </m:e>
                    </m:d>
                  </m:oMath>
                </a14:m>
                <a:r>
                  <a:rPr lang="en-US" dirty="0"/>
                  <a:t> </a:t>
                </a:r>
              </a:p>
            </p:txBody>
          </p:sp>
        </mc:Choice>
        <mc:Fallback xmlns="">
          <p:sp>
            <p:nvSpPr>
              <p:cNvPr id="11" name="TextBox 10">
                <a:extLst>
                  <a:ext uri="{FF2B5EF4-FFF2-40B4-BE49-F238E27FC236}">
                    <a16:creationId xmlns:a16="http://schemas.microsoft.com/office/drawing/2014/main" id="{46FBC86B-9CCB-72E2-490D-06B7A61EEE70}"/>
                  </a:ext>
                </a:extLst>
              </p:cNvPr>
              <p:cNvSpPr txBox="1">
                <a:spLocks noRot="1" noChangeAspect="1" noMove="1" noResize="1" noEditPoints="1" noAdjustHandles="1" noChangeArrowheads="1" noChangeShapeType="1" noTextEdit="1"/>
              </p:cNvSpPr>
              <p:nvPr/>
            </p:nvSpPr>
            <p:spPr>
              <a:xfrm>
                <a:off x="6885711" y="5543966"/>
                <a:ext cx="1690253" cy="554319"/>
              </a:xfrm>
              <a:prstGeom prst="rect">
                <a:avLst/>
              </a:prstGeom>
              <a:blipFill>
                <a:blip r:embed="rId4"/>
                <a:stretch>
                  <a:fillRect l="-2985" b="-4444"/>
                </a:stretch>
              </a:blipFill>
            </p:spPr>
            <p:txBody>
              <a:bodyPr/>
              <a:lstStyle/>
              <a:p>
                <a:r>
                  <a:rPr 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xfrm>
            <a:off x="9225958" y="6856554"/>
            <a:ext cx="285291" cy="224154"/>
          </a:xfrm>
          <a:prstGeom prst="rect">
            <a:avLst/>
          </a:prstGeom>
        </p:spPr>
        <p:txBody>
          <a:bodyPr vert="horz" wrap="square" lIns="0" tIns="0" rIns="0" bIns="0" rtlCol="0">
            <a:spAutoFit/>
          </a:bodyPr>
          <a:lstStyle>
            <a:defPPr>
              <a:defRPr kern="0"/>
            </a:defPPr>
            <a:lvl1pPr>
              <a:defRPr sz="1400" b="0" i="0">
                <a:solidFill>
                  <a:schemeClr val="tx1"/>
                </a:solidFill>
                <a:latin typeface="Arial"/>
                <a:cs typeface="Arial"/>
              </a:defRPr>
            </a:lvl1pPr>
          </a:lstStyle>
          <a:p>
            <a:pPr marL="135255">
              <a:lnSpc>
                <a:spcPts val="1645"/>
              </a:lnSpc>
            </a:pPr>
            <a:fld id="{81D60167-4931-47E6-BA6A-407CBD079E47}" type="slidenum">
              <a:rPr lang="en-US" smtClean="0"/>
              <a:pPr marL="135255">
                <a:lnSpc>
                  <a:spcPts val="1645"/>
                </a:lnSpc>
              </a:pPr>
              <a:t>5</a:t>
            </a:fld>
            <a:endParaRPr spc="-22" dirty="0"/>
          </a:p>
        </p:txBody>
      </p:sp>
      <p:sp>
        <p:nvSpPr>
          <p:cNvPr id="4" name="object 4"/>
          <p:cNvSpPr txBox="1">
            <a:spLocks noGrp="1"/>
          </p:cNvSpPr>
          <p:nvPr>
            <p:ph type="title"/>
          </p:nvPr>
        </p:nvSpPr>
        <p:spPr>
          <a:xfrm>
            <a:off x="1770233" y="538363"/>
            <a:ext cx="8651534" cy="503758"/>
          </a:xfrm>
          <a:prstGeom prst="rect">
            <a:avLst/>
          </a:prstGeom>
        </p:spPr>
        <p:txBody>
          <a:bodyPr vert="horz" wrap="square" lIns="0" tIns="11206" rIns="0" bIns="0" rtlCol="0" anchor="ctr">
            <a:spAutoFit/>
          </a:bodyPr>
          <a:lstStyle/>
          <a:p>
            <a:pPr marL="11206" algn="ctr">
              <a:lnSpc>
                <a:spcPct val="100000"/>
              </a:lnSpc>
              <a:spcBef>
                <a:spcPts val="88"/>
              </a:spcBef>
            </a:pPr>
            <a:r>
              <a:rPr sz="3200" dirty="0">
                <a:solidFill>
                  <a:srgbClr val="C00000"/>
                </a:solidFill>
                <a:latin typeface="Tahoma" panose="020B0604030504040204" pitchFamily="34" charset="0"/>
                <a:ea typeface="Tahoma" panose="020B0604030504040204" pitchFamily="34" charset="0"/>
                <a:cs typeface="Tahoma" panose="020B0604030504040204" pitchFamily="34" charset="0"/>
              </a:rPr>
              <a:t>Matrix</a:t>
            </a:r>
            <a:r>
              <a:rPr lang="en-US" sz="3200" dirty="0">
                <a:solidFill>
                  <a:srgbClr val="C00000"/>
                </a:solidFill>
                <a:latin typeface="Tahoma" panose="020B0604030504040204" pitchFamily="34" charset="0"/>
                <a:ea typeface="Tahoma" panose="020B0604030504040204" pitchFamily="34" charset="0"/>
                <a:cs typeface="Tahoma" panose="020B0604030504040204" pitchFamily="34" charset="0"/>
              </a:rPr>
              <a:t> and Vector</a:t>
            </a:r>
            <a:r>
              <a:rPr sz="3200" spc="-168"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sz="3200" spc="-9" dirty="0">
                <a:solidFill>
                  <a:srgbClr val="C00000"/>
                </a:solidFill>
                <a:latin typeface="Tahoma" panose="020B0604030504040204" pitchFamily="34" charset="0"/>
                <a:ea typeface="Tahoma" panose="020B0604030504040204" pitchFamily="34" charset="0"/>
                <a:cs typeface="Tahoma" panose="020B0604030504040204" pitchFamily="34" charset="0"/>
              </a:rPr>
              <a:t>Properties</a:t>
            </a:r>
          </a:p>
        </p:txBody>
      </p:sp>
      <p:sp>
        <p:nvSpPr>
          <p:cNvPr id="5" name="object 5"/>
          <p:cNvSpPr txBox="1"/>
          <p:nvPr/>
        </p:nvSpPr>
        <p:spPr>
          <a:xfrm>
            <a:off x="1687028" y="1355061"/>
            <a:ext cx="8366243" cy="4460818"/>
          </a:xfrm>
          <a:prstGeom prst="rect">
            <a:avLst/>
          </a:prstGeom>
        </p:spPr>
        <p:txBody>
          <a:bodyPr vert="horz" wrap="square" lIns="0" tIns="83484" rIns="0" bIns="0" rtlCol="0">
            <a:spAutoFit/>
          </a:bodyPr>
          <a:lstStyle/>
          <a:p>
            <a:pPr marL="321066" indent="-298653">
              <a:spcBef>
                <a:spcPts val="657"/>
              </a:spcBef>
              <a:buChar char="•"/>
              <a:tabLst>
                <a:tab pos="321066" algn="l"/>
              </a:tabLst>
            </a:pPr>
            <a:r>
              <a:rPr sz="2400" spc="-9" dirty="0">
                <a:solidFill>
                  <a:srgbClr val="3333CC"/>
                </a:solidFill>
                <a:latin typeface="Tahoma" panose="020B0604030504040204" pitchFamily="34" charset="0"/>
                <a:ea typeface="Tahoma" panose="020B0604030504040204" pitchFamily="34" charset="0"/>
                <a:cs typeface="Tahoma" panose="020B0604030504040204" pitchFamily="34" charset="0"/>
              </a:rPr>
              <a:t>Distributivity</a:t>
            </a:r>
            <a:r>
              <a:rPr sz="2400" spc="-119" dirty="0">
                <a:solidFill>
                  <a:srgbClr val="3333CC"/>
                </a:solidFill>
                <a:latin typeface="Tahoma" panose="020B0604030504040204" pitchFamily="34" charset="0"/>
                <a:ea typeface="Tahoma" panose="020B0604030504040204" pitchFamily="34" charset="0"/>
                <a:cs typeface="Tahoma" panose="020B0604030504040204" pitchFamily="34" charset="0"/>
              </a:rPr>
              <a:t> </a:t>
            </a:r>
            <a:r>
              <a:rPr sz="2400" dirty="0">
                <a:solidFill>
                  <a:srgbClr val="3333CC"/>
                </a:solidFill>
                <a:latin typeface="Tahoma" panose="020B0604030504040204" pitchFamily="34" charset="0"/>
                <a:ea typeface="Tahoma" panose="020B0604030504040204" pitchFamily="34" charset="0"/>
                <a:cs typeface="Tahoma" panose="020B0604030504040204" pitchFamily="34" charset="0"/>
              </a:rPr>
              <a:t>over</a:t>
            </a:r>
            <a:r>
              <a:rPr sz="2400" spc="-101" dirty="0">
                <a:solidFill>
                  <a:srgbClr val="3333CC"/>
                </a:solidFill>
                <a:latin typeface="Tahoma" panose="020B0604030504040204" pitchFamily="34" charset="0"/>
                <a:ea typeface="Tahoma" panose="020B0604030504040204" pitchFamily="34" charset="0"/>
                <a:cs typeface="Tahoma" panose="020B0604030504040204" pitchFamily="34" charset="0"/>
              </a:rPr>
              <a:t> </a:t>
            </a:r>
            <a:r>
              <a:rPr sz="2400" dirty="0">
                <a:solidFill>
                  <a:srgbClr val="3333CC"/>
                </a:solidFill>
                <a:latin typeface="Tahoma" panose="020B0604030504040204" pitchFamily="34" charset="0"/>
                <a:ea typeface="Tahoma" panose="020B0604030504040204" pitchFamily="34" charset="0"/>
                <a:cs typeface="Tahoma" panose="020B0604030504040204" pitchFamily="34" charset="0"/>
              </a:rPr>
              <a:t>addition:</a:t>
            </a:r>
            <a:r>
              <a:rPr sz="2400" spc="-124" dirty="0">
                <a:solidFill>
                  <a:srgbClr val="3333CC"/>
                </a:solidFill>
                <a:latin typeface="Tahoma" panose="020B0604030504040204" pitchFamily="34" charset="0"/>
                <a:ea typeface="Tahoma" panose="020B0604030504040204" pitchFamily="34" charset="0"/>
                <a:cs typeface="Tahoma" panose="020B0604030504040204" pitchFamily="34" charset="0"/>
              </a:rPr>
              <a:t> </a:t>
            </a:r>
            <a:r>
              <a:rPr sz="2400" i="1" spc="-9" dirty="0">
                <a:latin typeface="Tahoma" panose="020B0604030504040204" pitchFamily="34" charset="0"/>
                <a:ea typeface="Tahoma" panose="020B0604030504040204" pitchFamily="34" charset="0"/>
                <a:cs typeface="Tahoma" panose="020B0604030504040204" pitchFamily="34" charset="0"/>
              </a:rPr>
              <a:t>A</a:t>
            </a:r>
            <a:r>
              <a:rPr sz="2400" spc="-9" dirty="0">
                <a:latin typeface="Tahoma" panose="020B0604030504040204" pitchFamily="34" charset="0"/>
                <a:ea typeface="Tahoma" panose="020B0604030504040204" pitchFamily="34" charset="0"/>
                <a:cs typeface="Tahoma" panose="020B0604030504040204" pitchFamily="34" charset="0"/>
              </a:rPr>
              <a:t>(</a:t>
            </a:r>
            <a:r>
              <a:rPr sz="2400" i="1" spc="-9" dirty="0">
                <a:latin typeface="Tahoma" panose="020B0604030504040204" pitchFamily="34" charset="0"/>
                <a:ea typeface="Tahoma" panose="020B0604030504040204" pitchFamily="34" charset="0"/>
                <a:cs typeface="Tahoma" panose="020B0604030504040204" pitchFamily="34" charset="0"/>
              </a:rPr>
              <a:t>B</a:t>
            </a:r>
            <a:r>
              <a:rPr sz="2400" spc="-9" dirty="0">
                <a:latin typeface="Tahoma" panose="020B0604030504040204" pitchFamily="34" charset="0"/>
                <a:ea typeface="Tahoma" panose="020B0604030504040204" pitchFamily="34" charset="0"/>
                <a:cs typeface="Tahoma" panose="020B0604030504040204" pitchFamily="34" charset="0"/>
              </a:rPr>
              <a:t>+</a:t>
            </a:r>
            <a:r>
              <a:rPr sz="2400" i="1" spc="-9" dirty="0">
                <a:latin typeface="Tahoma" panose="020B0604030504040204" pitchFamily="34" charset="0"/>
                <a:ea typeface="Tahoma" panose="020B0604030504040204" pitchFamily="34" charset="0"/>
                <a:cs typeface="Tahoma" panose="020B0604030504040204" pitchFamily="34" charset="0"/>
              </a:rPr>
              <a:t>C</a:t>
            </a:r>
            <a:r>
              <a:rPr sz="2400" spc="-9" dirty="0">
                <a:latin typeface="Tahoma" panose="020B0604030504040204" pitchFamily="34" charset="0"/>
                <a:ea typeface="Tahoma" panose="020B0604030504040204" pitchFamily="34" charset="0"/>
                <a:cs typeface="Tahoma" panose="020B0604030504040204" pitchFamily="34" charset="0"/>
              </a:rPr>
              <a:t>)=</a:t>
            </a:r>
            <a:r>
              <a:rPr sz="2400" i="1" spc="-9" dirty="0">
                <a:latin typeface="Tahoma" panose="020B0604030504040204" pitchFamily="34" charset="0"/>
                <a:ea typeface="Tahoma" panose="020B0604030504040204" pitchFamily="34" charset="0"/>
                <a:cs typeface="Tahoma" panose="020B0604030504040204" pitchFamily="34" charset="0"/>
              </a:rPr>
              <a:t>AB</a:t>
            </a:r>
            <a:r>
              <a:rPr sz="2400" spc="-9" dirty="0">
                <a:latin typeface="Tahoma" panose="020B0604030504040204" pitchFamily="34" charset="0"/>
                <a:ea typeface="Tahoma" panose="020B0604030504040204" pitchFamily="34" charset="0"/>
                <a:cs typeface="Tahoma" panose="020B0604030504040204" pitchFamily="34" charset="0"/>
              </a:rPr>
              <a:t>+</a:t>
            </a:r>
            <a:r>
              <a:rPr sz="2400" i="1" spc="-9" dirty="0">
                <a:latin typeface="Tahoma" panose="020B0604030504040204" pitchFamily="34" charset="0"/>
                <a:ea typeface="Tahoma" panose="020B0604030504040204" pitchFamily="34" charset="0"/>
                <a:cs typeface="Tahoma" panose="020B0604030504040204" pitchFamily="34" charset="0"/>
              </a:rPr>
              <a:t>AC</a:t>
            </a:r>
            <a:endParaRPr sz="2400" dirty="0">
              <a:latin typeface="Tahoma" panose="020B0604030504040204" pitchFamily="34" charset="0"/>
              <a:ea typeface="Tahoma" panose="020B0604030504040204" pitchFamily="34" charset="0"/>
              <a:cs typeface="Tahoma" panose="020B0604030504040204" pitchFamily="34" charset="0"/>
            </a:endParaRPr>
          </a:p>
          <a:p>
            <a:pPr marL="321066" indent="-298653">
              <a:spcBef>
                <a:spcPts val="574"/>
              </a:spcBef>
              <a:buChar char="•"/>
              <a:tabLst>
                <a:tab pos="321066" algn="l"/>
              </a:tabLst>
            </a:pPr>
            <a:r>
              <a:rPr sz="2400" spc="-9" dirty="0">
                <a:solidFill>
                  <a:srgbClr val="3333CC"/>
                </a:solidFill>
                <a:latin typeface="Tahoma" panose="020B0604030504040204" pitchFamily="34" charset="0"/>
                <a:ea typeface="Tahoma" panose="020B0604030504040204" pitchFamily="34" charset="0"/>
                <a:cs typeface="Tahoma" panose="020B0604030504040204" pitchFamily="34" charset="0"/>
              </a:rPr>
              <a:t>Associativity:</a:t>
            </a:r>
            <a:r>
              <a:rPr sz="2400" spc="-119" dirty="0">
                <a:solidFill>
                  <a:srgbClr val="3333CC"/>
                </a:solidFill>
                <a:latin typeface="Tahoma" panose="020B0604030504040204" pitchFamily="34" charset="0"/>
                <a:ea typeface="Tahoma" panose="020B0604030504040204" pitchFamily="34" charset="0"/>
                <a:cs typeface="Tahoma" panose="020B0604030504040204" pitchFamily="34" charset="0"/>
              </a:rPr>
              <a:t> </a:t>
            </a:r>
            <a:r>
              <a:rPr sz="2400" i="1" spc="-9" dirty="0">
                <a:latin typeface="Tahoma" panose="020B0604030504040204" pitchFamily="34" charset="0"/>
                <a:ea typeface="Tahoma" panose="020B0604030504040204" pitchFamily="34" charset="0"/>
                <a:cs typeface="Tahoma" panose="020B0604030504040204" pitchFamily="34" charset="0"/>
              </a:rPr>
              <a:t>A</a:t>
            </a:r>
            <a:r>
              <a:rPr sz="2400" spc="-9" dirty="0">
                <a:latin typeface="Tahoma" panose="020B0604030504040204" pitchFamily="34" charset="0"/>
                <a:ea typeface="Tahoma" panose="020B0604030504040204" pitchFamily="34" charset="0"/>
                <a:cs typeface="Tahoma" panose="020B0604030504040204" pitchFamily="34" charset="0"/>
              </a:rPr>
              <a:t>(</a:t>
            </a:r>
            <a:r>
              <a:rPr sz="2400" i="1" spc="-9" dirty="0">
                <a:latin typeface="Tahoma" panose="020B0604030504040204" pitchFamily="34" charset="0"/>
                <a:ea typeface="Tahoma" panose="020B0604030504040204" pitchFamily="34" charset="0"/>
                <a:cs typeface="Tahoma" panose="020B0604030504040204" pitchFamily="34" charset="0"/>
              </a:rPr>
              <a:t>BC</a:t>
            </a:r>
            <a:r>
              <a:rPr sz="2400" spc="-9" dirty="0">
                <a:latin typeface="Tahoma" panose="020B0604030504040204" pitchFamily="34" charset="0"/>
                <a:ea typeface="Tahoma" panose="020B0604030504040204" pitchFamily="34" charset="0"/>
                <a:cs typeface="Tahoma" panose="020B0604030504040204" pitchFamily="34" charset="0"/>
              </a:rPr>
              <a:t>)=(</a:t>
            </a:r>
            <a:r>
              <a:rPr sz="2400" i="1" spc="-9" dirty="0">
                <a:latin typeface="Tahoma" panose="020B0604030504040204" pitchFamily="34" charset="0"/>
                <a:ea typeface="Tahoma" panose="020B0604030504040204" pitchFamily="34" charset="0"/>
                <a:cs typeface="Tahoma" panose="020B0604030504040204" pitchFamily="34" charset="0"/>
              </a:rPr>
              <a:t>AB</a:t>
            </a:r>
            <a:r>
              <a:rPr sz="2400" spc="-9" dirty="0">
                <a:latin typeface="Tahoma" panose="020B0604030504040204" pitchFamily="34" charset="0"/>
                <a:ea typeface="Tahoma" panose="020B0604030504040204" pitchFamily="34" charset="0"/>
                <a:cs typeface="Tahoma" panose="020B0604030504040204" pitchFamily="34" charset="0"/>
              </a:rPr>
              <a:t>)</a:t>
            </a:r>
            <a:r>
              <a:rPr sz="2400" i="1" spc="-9" dirty="0">
                <a:latin typeface="Tahoma" panose="020B0604030504040204" pitchFamily="34" charset="0"/>
                <a:ea typeface="Tahoma" panose="020B0604030504040204" pitchFamily="34" charset="0"/>
                <a:cs typeface="Tahoma" panose="020B0604030504040204" pitchFamily="34" charset="0"/>
              </a:rPr>
              <a:t>C</a:t>
            </a:r>
            <a:endParaRPr sz="2400" dirty="0">
              <a:latin typeface="Tahoma" panose="020B0604030504040204" pitchFamily="34" charset="0"/>
              <a:ea typeface="Tahoma" panose="020B0604030504040204" pitchFamily="34" charset="0"/>
              <a:cs typeface="Tahoma" panose="020B0604030504040204" pitchFamily="34" charset="0"/>
            </a:endParaRPr>
          </a:p>
          <a:p>
            <a:pPr marL="321066" indent="-298653">
              <a:spcBef>
                <a:spcPts val="591"/>
              </a:spcBef>
              <a:buChar char="•"/>
              <a:tabLst>
                <a:tab pos="321066" algn="l"/>
              </a:tabLst>
            </a:pPr>
            <a:r>
              <a:rPr sz="2400" dirty="0">
                <a:solidFill>
                  <a:srgbClr val="C00000"/>
                </a:solidFill>
                <a:latin typeface="Tahoma" panose="020B0604030504040204" pitchFamily="34" charset="0"/>
                <a:ea typeface="Tahoma" panose="020B0604030504040204" pitchFamily="34" charset="0"/>
                <a:cs typeface="Tahoma" panose="020B0604030504040204" pitchFamily="34" charset="0"/>
              </a:rPr>
              <a:t>Not</a:t>
            </a:r>
            <a:r>
              <a:rPr sz="2400" spc="-106"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sz="2400" spc="-9" dirty="0">
                <a:solidFill>
                  <a:srgbClr val="C00000"/>
                </a:solidFill>
                <a:latin typeface="Tahoma" panose="020B0604030504040204" pitchFamily="34" charset="0"/>
                <a:ea typeface="Tahoma" panose="020B0604030504040204" pitchFamily="34" charset="0"/>
                <a:cs typeface="Tahoma" panose="020B0604030504040204" pitchFamily="34" charset="0"/>
              </a:rPr>
              <a:t>commutative</a:t>
            </a:r>
            <a:r>
              <a:rPr lang="en-US" sz="2400" spc="-9" dirty="0">
                <a:solidFill>
                  <a:srgbClr val="C00000"/>
                </a:solidFill>
                <a:latin typeface="Tahoma" panose="020B0604030504040204" pitchFamily="34" charset="0"/>
                <a:ea typeface="Tahoma" panose="020B0604030504040204" pitchFamily="34" charset="0"/>
                <a:cs typeface="Tahoma" panose="020B0604030504040204" pitchFamily="34" charset="0"/>
              </a:rPr>
              <a:t> (in general)</a:t>
            </a:r>
            <a:r>
              <a:rPr sz="2400" spc="-9" dirty="0">
                <a:solidFill>
                  <a:srgbClr val="C00000"/>
                </a:solidFill>
                <a:latin typeface="Tahoma" panose="020B0604030504040204" pitchFamily="34" charset="0"/>
                <a:ea typeface="Tahoma" panose="020B0604030504040204" pitchFamily="34" charset="0"/>
                <a:cs typeface="Tahoma" panose="020B0604030504040204" pitchFamily="34" charset="0"/>
              </a:rPr>
              <a:t>:</a:t>
            </a:r>
            <a:r>
              <a:rPr sz="2400" spc="-106" dirty="0">
                <a:solidFill>
                  <a:srgbClr val="C00000"/>
                </a:solidFill>
                <a:latin typeface="Tahoma" panose="020B0604030504040204" pitchFamily="34" charset="0"/>
                <a:ea typeface="Tahoma" panose="020B0604030504040204" pitchFamily="34" charset="0"/>
                <a:cs typeface="Tahoma" panose="020B0604030504040204" pitchFamily="34" charset="0"/>
              </a:rPr>
              <a:t> </a:t>
            </a:r>
            <a:r>
              <a:rPr sz="2400" i="1" dirty="0">
                <a:solidFill>
                  <a:srgbClr val="C00000"/>
                </a:solidFill>
                <a:latin typeface="Tahoma" panose="020B0604030504040204" pitchFamily="34" charset="0"/>
                <a:ea typeface="Tahoma" panose="020B0604030504040204" pitchFamily="34" charset="0"/>
                <a:cs typeface="Tahoma" panose="020B0604030504040204" pitchFamily="34" charset="0"/>
              </a:rPr>
              <a:t>AB</a:t>
            </a:r>
            <a:r>
              <a:rPr lang="en-US" sz="2400" i="1" dirty="0">
                <a:solidFill>
                  <a:srgbClr val="C00000"/>
                </a:solidFill>
                <a:latin typeface="Tahoma" panose="020B0604030504040204" pitchFamily="34" charset="0"/>
                <a:ea typeface="Tahoma" panose="020B0604030504040204" pitchFamily="34" charset="0"/>
                <a:cs typeface="Tahoma" panose="020B0604030504040204" pitchFamily="34" charset="0"/>
              </a:rPr>
              <a:t>!</a:t>
            </a:r>
            <a:r>
              <a:rPr sz="2400" i="1" dirty="0">
                <a:solidFill>
                  <a:srgbClr val="C00000"/>
                </a:solidFill>
                <a:latin typeface="Tahoma" panose="020B0604030504040204" pitchFamily="34" charset="0"/>
                <a:ea typeface="Tahoma" panose="020B0604030504040204" pitchFamily="34" charset="0"/>
                <a:cs typeface="Tahoma" panose="020B0604030504040204" pitchFamily="34" charset="0"/>
              </a:rPr>
              <a:t>=BA</a:t>
            </a:r>
            <a:r>
              <a:rPr sz="2400" i="1" spc="-97" dirty="0">
                <a:solidFill>
                  <a:srgbClr val="C00000"/>
                </a:solidFill>
                <a:latin typeface="Tahoma" panose="020B0604030504040204" pitchFamily="34" charset="0"/>
                <a:ea typeface="Tahoma" panose="020B0604030504040204" pitchFamily="34" charset="0"/>
                <a:cs typeface="Tahoma" panose="020B0604030504040204" pitchFamily="34" charset="0"/>
              </a:rPr>
              <a:t> </a:t>
            </a:r>
            <a:endParaRPr lang="en-US" sz="2400" i="1" spc="-97" dirty="0">
              <a:solidFill>
                <a:srgbClr val="C00000"/>
              </a:solidFill>
              <a:latin typeface="Tahoma" panose="020B0604030504040204" pitchFamily="34" charset="0"/>
              <a:ea typeface="Tahoma" panose="020B0604030504040204" pitchFamily="34" charset="0"/>
              <a:cs typeface="Tahoma" panose="020B0604030504040204" pitchFamily="34" charset="0"/>
            </a:endParaRPr>
          </a:p>
          <a:p>
            <a:pPr marL="778266" lvl="1" indent="-298653">
              <a:spcBef>
                <a:spcPts val="591"/>
              </a:spcBef>
              <a:buChar char="•"/>
              <a:tabLst>
                <a:tab pos="321066" algn="l"/>
              </a:tabLst>
            </a:pPr>
            <a:r>
              <a:rPr lang="en-US" sz="2400" i="1" spc="-97" dirty="0">
                <a:solidFill>
                  <a:srgbClr val="C00000"/>
                </a:solidFill>
                <a:latin typeface="Tahoma" panose="020B0604030504040204" pitchFamily="34" charset="0"/>
                <a:ea typeface="Tahoma" panose="020B0604030504040204" pitchFamily="34" charset="0"/>
                <a:cs typeface="Tahoma" panose="020B0604030504040204" pitchFamily="34" charset="0"/>
              </a:rPr>
              <a:t>Order matters</a:t>
            </a:r>
          </a:p>
          <a:p>
            <a:pPr marL="778266" lvl="1" indent="-298653">
              <a:spcBef>
                <a:spcPts val="591"/>
              </a:spcBef>
              <a:buChar char="•"/>
              <a:tabLst>
                <a:tab pos="321066" algn="l"/>
              </a:tabLst>
            </a:pPr>
            <a:r>
              <a:rPr lang="en-US" sz="2400" spc="-97" dirty="0">
                <a:solidFill>
                  <a:srgbClr val="C00000"/>
                </a:solidFill>
                <a:latin typeface="Tahoma" panose="020B0604030504040204" pitchFamily="34" charset="0"/>
                <a:ea typeface="Tahoma" panose="020B0604030504040204" pitchFamily="34" charset="0"/>
                <a:cs typeface="Tahoma" panose="020B0604030504040204" pitchFamily="34" charset="0"/>
              </a:rPr>
              <a:t>Why not </a:t>
            </a:r>
            <a:r>
              <a:rPr lang="en-US" sz="2400" spc="-9" dirty="0">
                <a:solidFill>
                  <a:srgbClr val="C00000"/>
                </a:solidFill>
                <a:latin typeface="Tahoma" panose="020B0604030504040204" pitchFamily="34" charset="0"/>
                <a:ea typeface="Tahoma" panose="020B0604030504040204" pitchFamily="34" charset="0"/>
                <a:cs typeface="Tahoma" panose="020B0604030504040204" pitchFamily="34" charset="0"/>
              </a:rPr>
              <a:t>commutative</a:t>
            </a:r>
            <a:r>
              <a:rPr lang="en-US" sz="2400" spc="-97" dirty="0">
                <a:solidFill>
                  <a:srgbClr val="C00000"/>
                </a:solidFill>
                <a:latin typeface="Tahoma" panose="020B0604030504040204" pitchFamily="34" charset="0"/>
                <a:ea typeface="Tahoma" panose="020B0604030504040204" pitchFamily="34" charset="0"/>
                <a:cs typeface="Tahoma" panose="020B0604030504040204" pitchFamily="34" charset="0"/>
              </a:rPr>
              <a:t>?</a:t>
            </a:r>
          </a:p>
          <a:p>
            <a:pPr marL="321066" indent="-298653">
              <a:spcBef>
                <a:spcPts val="591"/>
              </a:spcBef>
              <a:buChar char="•"/>
              <a:tabLst>
                <a:tab pos="321066" algn="l"/>
              </a:tabLst>
            </a:pPr>
            <a:r>
              <a:rPr lang="en-US" sz="2400" b="1" dirty="0">
                <a:solidFill>
                  <a:srgbClr val="3333CC"/>
                </a:solidFill>
                <a:latin typeface="Tahoma" panose="020B0604030504040204" pitchFamily="34" charset="0"/>
                <a:ea typeface="Tahoma" panose="020B0604030504040204" pitchFamily="34" charset="0"/>
                <a:cs typeface="Tahoma" panose="020B0604030504040204" pitchFamily="34" charset="0"/>
              </a:rPr>
              <a:t>What about addition? </a:t>
            </a:r>
          </a:p>
          <a:p>
            <a:pPr marL="321066" indent="-298653">
              <a:spcBef>
                <a:spcPts val="591"/>
              </a:spcBef>
              <a:buChar char="•"/>
              <a:tabLst>
                <a:tab pos="321066" algn="l"/>
              </a:tabLst>
            </a:pPr>
            <a:r>
              <a:rPr sz="2400" dirty="0">
                <a:solidFill>
                  <a:srgbClr val="3333CC"/>
                </a:solidFill>
                <a:latin typeface="Tahoma" panose="020B0604030504040204" pitchFamily="34" charset="0"/>
                <a:ea typeface="Tahoma" panose="020B0604030504040204" pitchFamily="34" charset="0"/>
                <a:cs typeface="Tahoma" panose="020B0604030504040204" pitchFamily="34" charset="0"/>
              </a:rPr>
              <a:t>Dot</a:t>
            </a:r>
            <a:r>
              <a:rPr sz="2400" spc="-115" dirty="0">
                <a:solidFill>
                  <a:srgbClr val="3333CC"/>
                </a:solidFill>
                <a:latin typeface="Tahoma" panose="020B0604030504040204" pitchFamily="34" charset="0"/>
                <a:ea typeface="Tahoma" panose="020B0604030504040204" pitchFamily="34" charset="0"/>
                <a:cs typeface="Tahoma" panose="020B0604030504040204" pitchFamily="34" charset="0"/>
              </a:rPr>
              <a:t> </a:t>
            </a:r>
            <a:r>
              <a:rPr sz="2400" dirty="0">
                <a:solidFill>
                  <a:srgbClr val="3333CC"/>
                </a:solidFill>
                <a:latin typeface="Tahoma" panose="020B0604030504040204" pitchFamily="34" charset="0"/>
                <a:ea typeface="Tahoma" panose="020B0604030504040204" pitchFamily="34" charset="0"/>
                <a:cs typeface="Tahoma" panose="020B0604030504040204" pitchFamily="34" charset="0"/>
              </a:rPr>
              <a:t>product</a:t>
            </a:r>
            <a:r>
              <a:rPr sz="2400" spc="-101" dirty="0">
                <a:solidFill>
                  <a:srgbClr val="3333CC"/>
                </a:solidFill>
                <a:latin typeface="Tahoma" panose="020B0604030504040204" pitchFamily="34" charset="0"/>
                <a:ea typeface="Tahoma" panose="020B0604030504040204" pitchFamily="34" charset="0"/>
                <a:cs typeface="Tahoma" panose="020B0604030504040204" pitchFamily="34" charset="0"/>
              </a:rPr>
              <a:t> </a:t>
            </a:r>
            <a:r>
              <a:rPr sz="2400" dirty="0">
                <a:solidFill>
                  <a:srgbClr val="3333CC"/>
                </a:solidFill>
                <a:latin typeface="Tahoma" panose="020B0604030504040204" pitchFamily="34" charset="0"/>
                <a:ea typeface="Tahoma" panose="020B0604030504040204" pitchFamily="34" charset="0"/>
                <a:cs typeface="Tahoma" panose="020B0604030504040204" pitchFamily="34" charset="0"/>
              </a:rPr>
              <a:t>between</a:t>
            </a:r>
            <a:r>
              <a:rPr sz="2400" spc="-110" dirty="0">
                <a:solidFill>
                  <a:srgbClr val="3333CC"/>
                </a:solidFill>
                <a:latin typeface="Tahoma" panose="020B0604030504040204" pitchFamily="34" charset="0"/>
                <a:ea typeface="Tahoma" panose="020B0604030504040204" pitchFamily="34" charset="0"/>
                <a:cs typeface="Tahoma" panose="020B0604030504040204" pitchFamily="34" charset="0"/>
              </a:rPr>
              <a:t> </a:t>
            </a:r>
            <a:r>
              <a:rPr sz="2400" dirty="0">
                <a:solidFill>
                  <a:srgbClr val="3333CC"/>
                </a:solidFill>
                <a:latin typeface="Tahoma" panose="020B0604030504040204" pitchFamily="34" charset="0"/>
                <a:ea typeface="Tahoma" panose="020B0604030504040204" pitchFamily="34" charset="0"/>
                <a:cs typeface="Tahoma" panose="020B0604030504040204" pitchFamily="34" charset="0"/>
              </a:rPr>
              <a:t>vectors</a:t>
            </a:r>
            <a:r>
              <a:rPr sz="2400" spc="-106" dirty="0">
                <a:solidFill>
                  <a:srgbClr val="3333CC"/>
                </a:solidFill>
                <a:latin typeface="Tahoma" panose="020B0604030504040204" pitchFamily="34" charset="0"/>
                <a:ea typeface="Tahoma" panose="020B0604030504040204" pitchFamily="34" charset="0"/>
                <a:cs typeface="Tahoma" panose="020B0604030504040204" pitchFamily="34" charset="0"/>
              </a:rPr>
              <a:t> </a:t>
            </a:r>
            <a:r>
              <a:rPr sz="2400" dirty="0">
                <a:solidFill>
                  <a:srgbClr val="3333CC"/>
                </a:solidFill>
                <a:latin typeface="Tahoma" panose="020B0604030504040204" pitchFamily="34" charset="0"/>
                <a:ea typeface="Tahoma" panose="020B0604030504040204" pitchFamily="34" charset="0"/>
                <a:cs typeface="Tahoma" panose="020B0604030504040204" pitchFamily="34" charset="0"/>
              </a:rPr>
              <a:t>is</a:t>
            </a:r>
            <a:r>
              <a:rPr sz="2400" spc="-101" dirty="0">
                <a:solidFill>
                  <a:srgbClr val="3333CC"/>
                </a:solidFill>
                <a:latin typeface="Tahoma" panose="020B0604030504040204" pitchFamily="34" charset="0"/>
                <a:ea typeface="Tahoma" panose="020B0604030504040204" pitchFamily="34" charset="0"/>
                <a:cs typeface="Tahoma" panose="020B0604030504040204" pitchFamily="34" charset="0"/>
              </a:rPr>
              <a:t> </a:t>
            </a:r>
            <a:r>
              <a:rPr sz="2400" spc="-9" dirty="0">
                <a:solidFill>
                  <a:srgbClr val="3333CC"/>
                </a:solidFill>
                <a:latin typeface="Tahoma" panose="020B0604030504040204" pitchFamily="34" charset="0"/>
                <a:ea typeface="Tahoma" panose="020B0604030504040204" pitchFamily="34" charset="0"/>
                <a:cs typeface="Tahoma" panose="020B0604030504040204" pitchFamily="34" charset="0"/>
              </a:rPr>
              <a:t>commutative:</a:t>
            </a:r>
            <a:endParaRPr sz="2400" dirty="0">
              <a:latin typeface="Tahoma" panose="020B0604030504040204" pitchFamily="34" charset="0"/>
              <a:ea typeface="Tahoma" panose="020B0604030504040204" pitchFamily="34" charset="0"/>
              <a:cs typeface="Tahoma" panose="020B0604030504040204" pitchFamily="34" charset="0"/>
            </a:endParaRPr>
          </a:p>
          <a:p>
            <a:pPr marL="321066">
              <a:lnSpc>
                <a:spcPts val="3379"/>
              </a:lnSpc>
            </a:pPr>
            <a:r>
              <a:rPr sz="2400" b="1" i="1" spc="-9" dirty="0">
                <a:latin typeface="Tahoma" panose="020B0604030504040204" pitchFamily="34" charset="0"/>
                <a:ea typeface="Tahoma" panose="020B0604030504040204" pitchFamily="34" charset="0"/>
                <a:cs typeface="Tahoma" panose="020B0604030504040204" pitchFamily="34" charset="0"/>
              </a:rPr>
              <a:t>x</a:t>
            </a:r>
            <a:r>
              <a:rPr sz="2400" spc="-13" baseline="23809" dirty="0">
                <a:latin typeface="Tahoma" panose="020B0604030504040204" pitchFamily="34" charset="0"/>
                <a:ea typeface="Tahoma" panose="020B0604030504040204" pitchFamily="34" charset="0"/>
                <a:cs typeface="Tahoma" panose="020B0604030504040204" pitchFamily="34" charset="0"/>
              </a:rPr>
              <a:t>T</a:t>
            </a:r>
            <a:r>
              <a:rPr sz="2400" b="1" i="1" spc="-9" dirty="0">
                <a:latin typeface="Tahoma" panose="020B0604030504040204" pitchFamily="34" charset="0"/>
                <a:ea typeface="Tahoma" panose="020B0604030504040204" pitchFamily="34" charset="0"/>
                <a:cs typeface="Tahoma" panose="020B0604030504040204" pitchFamily="34" charset="0"/>
              </a:rPr>
              <a:t>y</a:t>
            </a:r>
            <a:r>
              <a:rPr sz="2400" spc="-9" dirty="0">
                <a:latin typeface="Tahoma" panose="020B0604030504040204" pitchFamily="34" charset="0"/>
                <a:ea typeface="Tahoma" panose="020B0604030504040204" pitchFamily="34" charset="0"/>
                <a:cs typeface="Tahoma" panose="020B0604030504040204" pitchFamily="34" charset="0"/>
              </a:rPr>
              <a:t>=</a:t>
            </a:r>
            <a:r>
              <a:rPr sz="2400" b="1" i="1" spc="-9" dirty="0">
                <a:latin typeface="Tahoma" panose="020B0604030504040204" pitchFamily="34" charset="0"/>
                <a:ea typeface="Tahoma" panose="020B0604030504040204" pitchFamily="34" charset="0"/>
                <a:cs typeface="Tahoma" panose="020B0604030504040204" pitchFamily="34" charset="0"/>
              </a:rPr>
              <a:t>y</a:t>
            </a:r>
            <a:r>
              <a:rPr sz="2400" spc="-13" baseline="23809" dirty="0">
                <a:latin typeface="Tahoma" panose="020B0604030504040204" pitchFamily="34" charset="0"/>
                <a:ea typeface="Tahoma" panose="020B0604030504040204" pitchFamily="34" charset="0"/>
                <a:cs typeface="Tahoma" panose="020B0604030504040204" pitchFamily="34" charset="0"/>
              </a:rPr>
              <a:t>T</a:t>
            </a:r>
            <a:r>
              <a:rPr sz="2400" b="1" i="1" spc="-9" dirty="0">
                <a:latin typeface="Tahoma" panose="020B0604030504040204" pitchFamily="34" charset="0"/>
                <a:ea typeface="Tahoma" panose="020B0604030504040204" pitchFamily="34" charset="0"/>
                <a:cs typeface="Tahoma" panose="020B0604030504040204" pitchFamily="34" charset="0"/>
              </a:rPr>
              <a:t>x</a:t>
            </a:r>
            <a:endParaRPr sz="2400" dirty="0">
              <a:latin typeface="Tahoma" panose="020B0604030504040204" pitchFamily="34" charset="0"/>
              <a:ea typeface="Tahoma" panose="020B0604030504040204" pitchFamily="34" charset="0"/>
              <a:cs typeface="Tahoma" panose="020B0604030504040204" pitchFamily="34" charset="0"/>
            </a:endParaRPr>
          </a:p>
          <a:p>
            <a:pPr marL="321066" marR="289688" indent="-299213">
              <a:lnSpc>
                <a:spcPts val="3344"/>
              </a:lnSpc>
              <a:spcBef>
                <a:spcPts val="706"/>
              </a:spcBef>
              <a:buChar char="•"/>
              <a:tabLst>
                <a:tab pos="321066" algn="l"/>
              </a:tabLst>
            </a:pPr>
            <a:r>
              <a:rPr sz="2400" dirty="0">
                <a:solidFill>
                  <a:srgbClr val="3333CC"/>
                </a:solidFill>
                <a:latin typeface="Tahoma" panose="020B0604030504040204" pitchFamily="34" charset="0"/>
                <a:ea typeface="Tahoma" panose="020B0604030504040204" pitchFamily="34" charset="0"/>
                <a:cs typeface="Tahoma" panose="020B0604030504040204" pitchFamily="34" charset="0"/>
              </a:rPr>
              <a:t>Transpose</a:t>
            </a:r>
            <a:r>
              <a:rPr sz="2400" spc="-101" dirty="0">
                <a:solidFill>
                  <a:srgbClr val="3333CC"/>
                </a:solidFill>
                <a:latin typeface="Tahoma" panose="020B0604030504040204" pitchFamily="34" charset="0"/>
                <a:ea typeface="Tahoma" panose="020B0604030504040204" pitchFamily="34" charset="0"/>
                <a:cs typeface="Tahoma" panose="020B0604030504040204" pitchFamily="34" charset="0"/>
              </a:rPr>
              <a:t> </a:t>
            </a:r>
            <a:r>
              <a:rPr sz="2400" dirty="0">
                <a:solidFill>
                  <a:srgbClr val="3333CC"/>
                </a:solidFill>
                <a:latin typeface="Tahoma" panose="020B0604030504040204" pitchFamily="34" charset="0"/>
                <a:ea typeface="Tahoma" panose="020B0604030504040204" pitchFamily="34" charset="0"/>
                <a:cs typeface="Tahoma" panose="020B0604030504040204" pitchFamily="34" charset="0"/>
              </a:rPr>
              <a:t>of</a:t>
            </a:r>
            <a:r>
              <a:rPr sz="2400" spc="-88" dirty="0">
                <a:solidFill>
                  <a:srgbClr val="3333CC"/>
                </a:solidFill>
                <a:latin typeface="Tahoma" panose="020B0604030504040204" pitchFamily="34" charset="0"/>
                <a:ea typeface="Tahoma" panose="020B0604030504040204" pitchFamily="34" charset="0"/>
                <a:cs typeface="Tahoma" panose="020B0604030504040204" pitchFamily="34" charset="0"/>
              </a:rPr>
              <a:t> </a:t>
            </a:r>
            <a:r>
              <a:rPr sz="2400" dirty="0">
                <a:solidFill>
                  <a:srgbClr val="3333CC"/>
                </a:solidFill>
                <a:latin typeface="Tahoma" panose="020B0604030504040204" pitchFamily="34" charset="0"/>
                <a:ea typeface="Tahoma" panose="020B0604030504040204" pitchFamily="34" charset="0"/>
                <a:cs typeface="Tahoma" panose="020B0604030504040204" pitchFamily="34" charset="0"/>
              </a:rPr>
              <a:t>a</a:t>
            </a:r>
            <a:r>
              <a:rPr sz="2400" spc="-88" dirty="0">
                <a:solidFill>
                  <a:srgbClr val="3333CC"/>
                </a:solidFill>
                <a:latin typeface="Tahoma" panose="020B0604030504040204" pitchFamily="34" charset="0"/>
                <a:ea typeface="Tahoma" panose="020B0604030504040204" pitchFamily="34" charset="0"/>
                <a:cs typeface="Tahoma" panose="020B0604030504040204" pitchFamily="34" charset="0"/>
              </a:rPr>
              <a:t> </a:t>
            </a:r>
            <a:r>
              <a:rPr sz="2400" dirty="0">
                <a:solidFill>
                  <a:srgbClr val="3333CC"/>
                </a:solidFill>
                <a:latin typeface="Tahoma" panose="020B0604030504040204" pitchFamily="34" charset="0"/>
                <a:ea typeface="Tahoma" panose="020B0604030504040204" pitchFamily="34" charset="0"/>
                <a:cs typeface="Tahoma" panose="020B0604030504040204" pitchFamily="34" charset="0"/>
              </a:rPr>
              <a:t>matrix</a:t>
            </a:r>
            <a:r>
              <a:rPr sz="2400" spc="-88" dirty="0">
                <a:solidFill>
                  <a:srgbClr val="3333CC"/>
                </a:solidFill>
                <a:latin typeface="Tahoma" panose="020B0604030504040204" pitchFamily="34" charset="0"/>
                <a:ea typeface="Tahoma" panose="020B0604030504040204" pitchFamily="34" charset="0"/>
                <a:cs typeface="Tahoma" panose="020B0604030504040204" pitchFamily="34" charset="0"/>
              </a:rPr>
              <a:t> </a:t>
            </a:r>
            <a:r>
              <a:rPr sz="2400" dirty="0">
                <a:solidFill>
                  <a:srgbClr val="3333CC"/>
                </a:solidFill>
                <a:latin typeface="Tahoma" panose="020B0604030504040204" pitchFamily="34" charset="0"/>
                <a:ea typeface="Tahoma" panose="020B0604030504040204" pitchFamily="34" charset="0"/>
                <a:cs typeface="Tahoma" panose="020B0604030504040204" pitchFamily="34" charset="0"/>
              </a:rPr>
              <a:t>product</a:t>
            </a:r>
            <a:r>
              <a:rPr sz="2400" spc="-88" dirty="0">
                <a:solidFill>
                  <a:srgbClr val="3333CC"/>
                </a:solidFill>
                <a:latin typeface="Tahoma" panose="020B0604030504040204" pitchFamily="34" charset="0"/>
                <a:ea typeface="Tahoma" panose="020B0604030504040204" pitchFamily="34" charset="0"/>
                <a:cs typeface="Tahoma" panose="020B0604030504040204" pitchFamily="34" charset="0"/>
              </a:rPr>
              <a:t> </a:t>
            </a:r>
            <a:r>
              <a:rPr sz="2400" dirty="0">
                <a:solidFill>
                  <a:srgbClr val="3333CC"/>
                </a:solidFill>
                <a:latin typeface="Tahoma" panose="020B0604030504040204" pitchFamily="34" charset="0"/>
                <a:ea typeface="Tahoma" panose="020B0604030504040204" pitchFamily="34" charset="0"/>
                <a:cs typeface="Tahoma" panose="020B0604030504040204" pitchFamily="34" charset="0"/>
              </a:rPr>
              <a:t>has</a:t>
            </a:r>
            <a:r>
              <a:rPr sz="2400" spc="-88" dirty="0">
                <a:solidFill>
                  <a:srgbClr val="3333CC"/>
                </a:solidFill>
                <a:latin typeface="Tahoma" panose="020B0604030504040204" pitchFamily="34" charset="0"/>
                <a:ea typeface="Tahoma" panose="020B0604030504040204" pitchFamily="34" charset="0"/>
                <a:cs typeface="Tahoma" panose="020B0604030504040204" pitchFamily="34" charset="0"/>
              </a:rPr>
              <a:t> </a:t>
            </a:r>
            <a:r>
              <a:rPr sz="2400" dirty="0">
                <a:solidFill>
                  <a:srgbClr val="3333CC"/>
                </a:solidFill>
                <a:latin typeface="Tahoma" panose="020B0604030504040204" pitchFamily="34" charset="0"/>
                <a:ea typeface="Tahoma" panose="020B0604030504040204" pitchFamily="34" charset="0"/>
                <a:cs typeface="Tahoma" panose="020B0604030504040204" pitchFamily="34" charset="0"/>
              </a:rPr>
              <a:t>a</a:t>
            </a:r>
            <a:r>
              <a:rPr sz="2400" spc="-88" dirty="0">
                <a:solidFill>
                  <a:srgbClr val="3333CC"/>
                </a:solidFill>
                <a:latin typeface="Tahoma" panose="020B0604030504040204" pitchFamily="34" charset="0"/>
                <a:ea typeface="Tahoma" panose="020B0604030504040204" pitchFamily="34" charset="0"/>
                <a:cs typeface="Tahoma" panose="020B0604030504040204" pitchFamily="34" charset="0"/>
              </a:rPr>
              <a:t> </a:t>
            </a:r>
            <a:r>
              <a:rPr sz="2400" spc="-18" dirty="0">
                <a:solidFill>
                  <a:srgbClr val="3333CC"/>
                </a:solidFill>
                <a:latin typeface="Tahoma" panose="020B0604030504040204" pitchFamily="34" charset="0"/>
                <a:ea typeface="Tahoma" panose="020B0604030504040204" pitchFamily="34" charset="0"/>
                <a:cs typeface="Tahoma" panose="020B0604030504040204" pitchFamily="34" charset="0"/>
              </a:rPr>
              <a:t>simple </a:t>
            </a:r>
            <a:r>
              <a:rPr sz="2400" dirty="0">
                <a:solidFill>
                  <a:srgbClr val="3333CC"/>
                </a:solidFill>
                <a:latin typeface="Tahoma" panose="020B0604030504040204" pitchFamily="34" charset="0"/>
                <a:ea typeface="Tahoma" panose="020B0604030504040204" pitchFamily="34" charset="0"/>
                <a:cs typeface="Tahoma" panose="020B0604030504040204" pitchFamily="34" charset="0"/>
              </a:rPr>
              <a:t>form:</a:t>
            </a:r>
            <a:r>
              <a:rPr sz="2400" spc="-110" dirty="0">
                <a:solidFill>
                  <a:srgbClr val="3333CC"/>
                </a:solidFill>
                <a:latin typeface="Tahoma" panose="020B0604030504040204" pitchFamily="34" charset="0"/>
                <a:ea typeface="Tahoma" panose="020B0604030504040204" pitchFamily="34" charset="0"/>
                <a:cs typeface="Tahoma" panose="020B0604030504040204" pitchFamily="34" charset="0"/>
              </a:rPr>
              <a:t> </a:t>
            </a:r>
            <a:r>
              <a:rPr sz="2400" spc="-9" dirty="0">
                <a:latin typeface="Tahoma" panose="020B0604030504040204" pitchFamily="34" charset="0"/>
                <a:ea typeface="Tahoma" panose="020B0604030504040204" pitchFamily="34" charset="0"/>
                <a:cs typeface="Tahoma" panose="020B0604030504040204" pitchFamily="34" charset="0"/>
              </a:rPr>
              <a:t>(</a:t>
            </a:r>
            <a:r>
              <a:rPr sz="2400" i="1" spc="-9" dirty="0">
                <a:latin typeface="Tahoma" panose="020B0604030504040204" pitchFamily="34" charset="0"/>
                <a:ea typeface="Tahoma" panose="020B0604030504040204" pitchFamily="34" charset="0"/>
                <a:cs typeface="Tahoma" panose="020B0604030504040204" pitchFamily="34" charset="0"/>
              </a:rPr>
              <a:t>AB</a:t>
            </a:r>
            <a:r>
              <a:rPr sz="2400" spc="-9" dirty="0">
                <a:latin typeface="Tahoma" panose="020B0604030504040204" pitchFamily="34" charset="0"/>
                <a:ea typeface="Tahoma" panose="020B0604030504040204" pitchFamily="34" charset="0"/>
                <a:cs typeface="Tahoma" panose="020B0604030504040204" pitchFamily="34" charset="0"/>
              </a:rPr>
              <a:t>)</a:t>
            </a:r>
            <a:r>
              <a:rPr sz="2400" spc="-13" baseline="23809" dirty="0">
                <a:latin typeface="Tahoma" panose="020B0604030504040204" pitchFamily="34" charset="0"/>
                <a:ea typeface="Tahoma" panose="020B0604030504040204" pitchFamily="34" charset="0"/>
                <a:cs typeface="Tahoma" panose="020B0604030504040204" pitchFamily="34" charset="0"/>
              </a:rPr>
              <a:t>T</a:t>
            </a:r>
            <a:r>
              <a:rPr sz="2400" spc="-9" dirty="0">
                <a:latin typeface="Tahoma" panose="020B0604030504040204" pitchFamily="34" charset="0"/>
                <a:ea typeface="Tahoma" panose="020B0604030504040204" pitchFamily="34" charset="0"/>
                <a:cs typeface="Tahoma" panose="020B0604030504040204" pitchFamily="34" charset="0"/>
              </a:rPr>
              <a:t>=</a:t>
            </a:r>
            <a:r>
              <a:rPr sz="2400" i="1" spc="-9" dirty="0">
                <a:latin typeface="Tahoma" panose="020B0604030504040204" pitchFamily="34" charset="0"/>
                <a:ea typeface="Tahoma" panose="020B0604030504040204" pitchFamily="34" charset="0"/>
                <a:cs typeface="Tahoma" panose="020B0604030504040204" pitchFamily="34" charset="0"/>
              </a:rPr>
              <a:t>B</a:t>
            </a:r>
            <a:r>
              <a:rPr sz="2400" spc="-13" baseline="23809" dirty="0">
                <a:latin typeface="Tahoma" panose="020B0604030504040204" pitchFamily="34" charset="0"/>
                <a:ea typeface="Tahoma" panose="020B0604030504040204" pitchFamily="34" charset="0"/>
                <a:cs typeface="Tahoma" panose="020B0604030504040204" pitchFamily="34" charset="0"/>
              </a:rPr>
              <a:t>T</a:t>
            </a:r>
            <a:r>
              <a:rPr sz="2400" i="1" spc="-9" dirty="0">
                <a:latin typeface="Tahoma" panose="020B0604030504040204" pitchFamily="34" charset="0"/>
                <a:ea typeface="Tahoma" panose="020B0604030504040204" pitchFamily="34" charset="0"/>
                <a:cs typeface="Tahoma" panose="020B0604030504040204" pitchFamily="34" charset="0"/>
              </a:rPr>
              <a:t>A</a:t>
            </a:r>
            <a:r>
              <a:rPr sz="2400" spc="-13" baseline="23809" dirty="0">
                <a:latin typeface="Tahoma" panose="020B0604030504040204" pitchFamily="34" charset="0"/>
                <a:ea typeface="Tahoma" panose="020B0604030504040204" pitchFamily="34" charset="0"/>
                <a:cs typeface="Tahoma" panose="020B0604030504040204" pitchFamily="34" charset="0"/>
              </a:rPr>
              <a:t>T</a:t>
            </a:r>
            <a:endParaRPr sz="2400" baseline="23809"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966080" y="905016"/>
            <a:ext cx="6855354" cy="503758"/>
          </a:xfrm>
          <a:prstGeom prst="rect">
            <a:avLst/>
          </a:prstGeom>
        </p:spPr>
        <p:txBody>
          <a:bodyPr vert="horz" wrap="square" lIns="0" tIns="11206" rIns="0" bIns="0" rtlCol="0" anchor="ctr">
            <a:spAutoFit/>
          </a:bodyPr>
          <a:lstStyle/>
          <a:p>
            <a:pPr marL="11206" algn="ctr">
              <a:lnSpc>
                <a:spcPct val="100000"/>
              </a:lnSpc>
              <a:spcBef>
                <a:spcPts val="88"/>
              </a:spcBef>
            </a:pPr>
            <a:r>
              <a:rPr sz="3200" dirty="0">
                <a:latin typeface="Tahoma" panose="020B0604030504040204" pitchFamily="34" charset="0"/>
                <a:ea typeface="Tahoma" panose="020B0604030504040204" pitchFamily="34" charset="0"/>
                <a:cs typeface="Tahoma" panose="020B0604030504040204" pitchFamily="34" charset="0"/>
              </a:rPr>
              <a:t>Identity</a:t>
            </a:r>
            <a:r>
              <a:rPr sz="3200" spc="-154" dirty="0">
                <a:latin typeface="Tahoma" panose="020B0604030504040204" pitchFamily="34" charset="0"/>
                <a:ea typeface="Tahoma" panose="020B0604030504040204" pitchFamily="34" charset="0"/>
                <a:cs typeface="Tahoma" panose="020B0604030504040204" pitchFamily="34" charset="0"/>
              </a:rPr>
              <a:t> </a:t>
            </a:r>
            <a:r>
              <a:rPr lang="en-US" sz="3200" dirty="0">
                <a:latin typeface="Tahoma" panose="020B0604030504040204" pitchFamily="34" charset="0"/>
                <a:ea typeface="Tahoma" panose="020B0604030504040204" pitchFamily="34" charset="0"/>
                <a:cs typeface="Tahoma" panose="020B0604030504040204" pitchFamily="34" charset="0"/>
              </a:rPr>
              <a:t>and</a:t>
            </a:r>
            <a:r>
              <a:rPr lang="en-US" sz="3200" spc="-146" dirty="0">
                <a:latin typeface="Tahoma" panose="020B0604030504040204" pitchFamily="34" charset="0"/>
                <a:ea typeface="Tahoma" panose="020B0604030504040204" pitchFamily="34" charset="0"/>
                <a:cs typeface="Tahoma" panose="020B0604030504040204" pitchFamily="34" charset="0"/>
              </a:rPr>
              <a:t> </a:t>
            </a:r>
            <a:r>
              <a:rPr lang="en-US" sz="3200" dirty="0">
                <a:latin typeface="Tahoma" panose="020B0604030504040204" pitchFamily="34" charset="0"/>
                <a:ea typeface="Tahoma" panose="020B0604030504040204" pitchFamily="34" charset="0"/>
                <a:cs typeface="Tahoma" panose="020B0604030504040204" pitchFamily="34" charset="0"/>
              </a:rPr>
              <a:t>Inverse</a:t>
            </a:r>
            <a:r>
              <a:rPr lang="en-US" sz="3200" spc="-141" dirty="0">
                <a:latin typeface="Tahoma" panose="020B0604030504040204" pitchFamily="34" charset="0"/>
                <a:ea typeface="Tahoma" panose="020B0604030504040204" pitchFamily="34" charset="0"/>
                <a:cs typeface="Tahoma" panose="020B0604030504040204" pitchFamily="34" charset="0"/>
              </a:rPr>
              <a:t> </a:t>
            </a:r>
            <a:r>
              <a:rPr sz="3200" spc="-9" dirty="0">
                <a:latin typeface="Tahoma" panose="020B0604030504040204" pitchFamily="34" charset="0"/>
                <a:ea typeface="Tahoma" panose="020B0604030504040204" pitchFamily="34" charset="0"/>
                <a:cs typeface="Tahoma" panose="020B0604030504040204" pitchFamily="34" charset="0"/>
              </a:rPr>
              <a:t>Matrices</a:t>
            </a:r>
          </a:p>
        </p:txBody>
      </p:sp>
      <p:sp>
        <p:nvSpPr>
          <p:cNvPr id="4" name="object 4"/>
          <p:cNvSpPr txBox="1"/>
          <p:nvPr/>
        </p:nvSpPr>
        <p:spPr>
          <a:xfrm>
            <a:off x="2164079" y="1853005"/>
            <a:ext cx="7803776" cy="2155077"/>
          </a:xfrm>
          <a:prstGeom prst="rect">
            <a:avLst/>
          </a:prstGeom>
        </p:spPr>
        <p:txBody>
          <a:bodyPr vert="horz" wrap="square" lIns="0" tIns="38100" rIns="0" bIns="0" rtlCol="0">
            <a:spAutoFit/>
          </a:bodyPr>
          <a:lstStyle/>
          <a:p>
            <a:pPr marL="321066" marR="15689" indent="-299213">
              <a:lnSpc>
                <a:spcPts val="3265"/>
              </a:lnSpc>
              <a:spcBef>
                <a:spcPts val="300"/>
              </a:spcBef>
              <a:buChar char="•"/>
              <a:tabLst>
                <a:tab pos="321066" algn="l"/>
              </a:tabLst>
            </a:pPr>
            <a:r>
              <a:rPr dirty="0">
                <a:solidFill>
                  <a:srgbClr val="3333CC"/>
                </a:solidFill>
                <a:latin typeface="Tahoma" panose="020B0604030504040204" pitchFamily="34" charset="0"/>
                <a:ea typeface="Tahoma" panose="020B0604030504040204" pitchFamily="34" charset="0"/>
                <a:cs typeface="Tahoma" panose="020B0604030504040204" pitchFamily="34" charset="0"/>
              </a:rPr>
              <a:t>Matrix</a:t>
            </a:r>
            <a:r>
              <a:rPr spc="-101" dirty="0">
                <a:solidFill>
                  <a:srgbClr val="3333CC"/>
                </a:solidFill>
                <a:latin typeface="Tahoma" panose="020B0604030504040204" pitchFamily="34" charset="0"/>
                <a:ea typeface="Tahoma" panose="020B0604030504040204" pitchFamily="34" charset="0"/>
                <a:cs typeface="Tahoma" panose="020B0604030504040204" pitchFamily="34" charset="0"/>
              </a:rPr>
              <a:t> </a:t>
            </a:r>
            <a:r>
              <a:rPr dirty="0">
                <a:solidFill>
                  <a:srgbClr val="3333CC"/>
                </a:solidFill>
                <a:latin typeface="Tahoma" panose="020B0604030504040204" pitchFamily="34" charset="0"/>
                <a:ea typeface="Tahoma" panose="020B0604030504040204" pitchFamily="34" charset="0"/>
                <a:cs typeface="Tahoma" panose="020B0604030504040204" pitchFamily="34" charset="0"/>
              </a:rPr>
              <a:t>inversion</a:t>
            </a:r>
            <a:r>
              <a:rPr spc="-101" dirty="0">
                <a:solidFill>
                  <a:srgbClr val="3333CC"/>
                </a:solidFill>
                <a:latin typeface="Tahoma" panose="020B0604030504040204" pitchFamily="34" charset="0"/>
                <a:ea typeface="Tahoma" panose="020B0604030504040204" pitchFamily="34" charset="0"/>
                <a:cs typeface="Tahoma" panose="020B0604030504040204" pitchFamily="34" charset="0"/>
              </a:rPr>
              <a:t> </a:t>
            </a:r>
            <a:r>
              <a:rPr dirty="0">
                <a:solidFill>
                  <a:srgbClr val="3333CC"/>
                </a:solidFill>
                <a:latin typeface="Tahoma" panose="020B0604030504040204" pitchFamily="34" charset="0"/>
                <a:ea typeface="Tahoma" panose="020B0604030504040204" pitchFamily="34" charset="0"/>
                <a:cs typeface="Tahoma" panose="020B0604030504040204" pitchFamily="34" charset="0"/>
              </a:rPr>
              <a:t>is</a:t>
            </a:r>
            <a:r>
              <a:rPr spc="-88" dirty="0">
                <a:solidFill>
                  <a:srgbClr val="3333CC"/>
                </a:solidFill>
                <a:latin typeface="Tahoma" panose="020B0604030504040204" pitchFamily="34" charset="0"/>
                <a:ea typeface="Tahoma" panose="020B0604030504040204" pitchFamily="34" charset="0"/>
                <a:cs typeface="Tahoma" panose="020B0604030504040204" pitchFamily="34" charset="0"/>
              </a:rPr>
              <a:t> </a:t>
            </a:r>
            <a:r>
              <a:rPr dirty="0">
                <a:solidFill>
                  <a:srgbClr val="3333CC"/>
                </a:solidFill>
                <a:latin typeface="Tahoma" panose="020B0604030504040204" pitchFamily="34" charset="0"/>
                <a:ea typeface="Tahoma" panose="020B0604030504040204" pitchFamily="34" charset="0"/>
                <a:cs typeface="Tahoma" panose="020B0604030504040204" pitchFamily="34" charset="0"/>
              </a:rPr>
              <a:t>a</a:t>
            </a:r>
            <a:r>
              <a:rPr spc="-101" dirty="0">
                <a:solidFill>
                  <a:srgbClr val="3333CC"/>
                </a:solidFill>
                <a:latin typeface="Tahoma" panose="020B0604030504040204" pitchFamily="34" charset="0"/>
                <a:ea typeface="Tahoma" panose="020B0604030504040204" pitchFamily="34" charset="0"/>
                <a:cs typeface="Tahoma" panose="020B0604030504040204" pitchFamily="34" charset="0"/>
              </a:rPr>
              <a:t> </a:t>
            </a:r>
            <a:r>
              <a:rPr dirty="0">
                <a:solidFill>
                  <a:srgbClr val="3333CC"/>
                </a:solidFill>
                <a:latin typeface="Tahoma" panose="020B0604030504040204" pitchFamily="34" charset="0"/>
                <a:ea typeface="Tahoma" panose="020B0604030504040204" pitchFamily="34" charset="0"/>
                <a:cs typeface="Tahoma" panose="020B0604030504040204" pitchFamily="34" charset="0"/>
              </a:rPr>
              <a:t>powerful</a:t>
            </a:r>
            <a:r>
              <a:rPr spc="-84" dirty="0">
                <a:solidFill>
                  <a:srgbClr val="3333CC"/>
                </a:solidFill>
                <a:latin typeface="Tahoma" panose="020B0604030504040204" pitchFamily="34" charset="0"/>
                <a:ea typeface="Tahoma" panose="020B0604030504040204" pitchFamily="34" charset="0"/>
                <a:cs typeface="Tahoma" panose="020B0604030504040204" pitchFamily="34" charset="0"/>
              </a:rPr>
              <a:t> </a:t>
            </a:r>
            <a:r>
              <a:rPr dirty="0">
                <a:solidFill>
                  <a:srgbClr val="3333CC"/>
                </a:solidFill>
                <a:latin typeface="Tahoma" panose="020B0604030504040204" pitchFamily="34" charset="0"/>
                <a:ea typeface="Tahoma" panose="020B0604030504040204" pitchFamily="34" charset="0"/>
                <a:cs typeface="Tahoma" panose="020B0604030504040204" pitchFamily="34" charset="0"/>
              </a:rPr>
              <a:t>tool</a:t>
            </a:r>
            <a:r>
              <a:rPr spc="-88" dirty="0">
                <a:solidFill>
                  <a:srgbClr val="3333CC"/>
                </a:solidFill>
                <a:latin typeface="Tahoma" panose="020B0604030504040204" pitchFamily="34" charset="0"/>
                <a:ea typeface="Tahoma" panose="020B0604030504040204" pitchFamily="34" charset="0"/>
                <a:cs typeface="Tahoma" panose="020B0604030504040204" pitchFamily="34" charset="0"/>
              </a:rPr>
              <a:t> </a:t>
            </a:r>
            <a:r>
              <a:rPr dirty="0">
                <a:solidFill>
                  <a:srgbClr val="3333CC"/>
                </a:solidFill>
                <a:latin typeface="Tahoma" panose="020B0604030504040204" pitchFamily="34" charset="0"/>
                <a:ea typeface="Tahoma" panose="020B0604030504040204" pitchFamily="34" charset="0"/>
                <a:cs typeface="Tahoma" panose="020B0604030504040204" pitchFamily="34" charset="0"/>
              </a:rPr>
              <a:t>to</a:t>
            </a:r>
            <a:r>
              <a:rPr spc="-97" dirty="0">
                <a:solidFill>
                  <a:srgbClr val="3333CC"/>
                </a:solidFill>
                <a:latin typeface="Tahoma" panose="020B0604030504040204" pitchFamily="34" charset="0"/>
                <a:ea typeface="Tahoma" panose="020B0604030504040204" pitchFamily="34" charset="0"/>
                <a:cs typeface="Tahoma" panose="020B0604030504040204" pitchFamily="34" charset="0"/>
              </a:rPr>
              <a:t> </a:t>
            </a:r>
            <a:r>
              <a:rPr spc="-18" dirty="0">
                <a:solidFill>
                  <a:srgbClr val="3333CC"/>
                </a:solidFill>
                <a:latin typeface="Tahoma" panose="020B0604030504040204" pitchFamily="34" charset="0"/>
                <a:ea typeface="Tahoma" panose="020B0604030504040204" pitchFamily="34" charset="0"/>
                <a:cs typeface="Tahoma" panose="020B0604030504040204" pitchFamily="34" charset="0"/>
              </a:rPr>
              <a:t>analytically </a:t>
            </a:r>
            <a:r>
              <a:rPr dirty="0">
                <a:solidFill>
                  <a:srgbClr val="3333CC"/>
                </a:solidFill>
                <a:latin typeface="Tahoma" panose="020B0604030504040204" pitchFamily="34" charset="0"/>
                <a:ea typeface="Tahoma" panose="020B0604030504040204" pitchFamily="34" charset="0"/>
                <a:cs typeface="Tahoma" panose="020B0604030504040204" pitchFamily="34" charset="0"/>
              </a:rPr>
              <a:t>solve</a:t>
            </a:r>
            <a:r>
              <a:rPr spc="-97" dirty="0">
                <a:solidFill>
                  <a:srgbClr val="3333CC"/>
                </a:solidFill>
                <a:latin typeface="Tahoma" panose="020B0604030504040204" pitchFamily="34" charset="0"/>
                <a:ea typeface="Tahoma" panose="020B0604030504040204" pitchFamily="34" charset="0"/>
                <a:cs typeface="Tahoma" panose="020B0604030504040204" pitchFamily="34" charset="0"/>
              </a:rPr>
              <a:t> </a:t>
            </a:r>
            <a:r>
              <a:rPr i="1" spc="-18" dirty="0">
                <a:latin typeface="Tahoma" panose="020B0604030504040204" pitchFamily="34" charset="0"/>
                <a:ea typeface="Tahoma" panose="020B0604030504040204" pitchFamily="34" charset="0"/>
                <a:cs typeface="Tahoma" panose="020B0604030504040204" pitchFamily="34" charset="0"/>
              </a:rPr>
              <a:t>A</a:t>
            </a:r>
            <a:r>
              <a:rPr b="1" i="1" spc="-18" dirty="0">
                <a:latin typeface="Tahoma" panose="020B0604030504040204" pitchFamily="34" charset="0"/>
                <a:ea typeface="Tahoma" panose="020B0604030504040204" pitchFamily="34" charset="0"/>
                <a:cs typeface="Tahoma" panose="020B0604030504040204" pitchFamily="34" charset="0"/>
              </a:rPr>
              <a:t>x</a:t>
            </a:r>
            <a:r>
              <a:rPr i="1" spc="-18" dirty="0">
                <a:latin typeface="Tahoma" panose="020B0604030504040204" pitchFamily="34" charset="0"/>
                <a:ea typeface="Tahoma" panose="020B0604030504040204" pitchFamily="34" charset="0"/>
                <a:cs typeface="Tahoma" panose="020B0604030504040204" pitchFamily="34" charset="0"/>
              </a:rPr>
              <a:t>=</a:t>
            </a:r>
            <a:r>
              <a:rPr b="1" i="1" spc="-18" dirty="0">
                <a:latin typeface="Tahoma" panose="020B0604030504040204" pitchFamily="34" charset="0"/>
                <a:ea typeface="Tahoma" panose="020B0604030504040204" pitchFamily="34" charset="0"/>
                <a:cs typeface="Tahoma" panose="020B0604030504040204" pitchFamily="34" charset="0"/>
              </a:rPr>
              <a:t>b</a:t>
            </a:r>
            <a:endParaRPr dirty="0">
              <a:latin typeface="Tahoma" panose="020B0604030504040204" pitchFamily="34" charset="0"/>
              <a:ea typeface="Tahoma" panose="020B0604030504040204" pitchFamily="34" charset="0"/>
              <a:cs typeface="Tahoma" panose="020B0604030504040204" pitchFamily="34" charset="0"/>
            </a:endParaRPr>
          </a:p>
          <a:p>
            <a:pPr marL="321066" indent="-298653">
              <a:spcBef>
                <a:spcPts val="565"/>
              </a:spcBef>
              <a:buChar char="•"/>
              <a:tabLst>
                <a:tab pos="321066" algn="l"/>
              </a:tabLst>
            </a:pPr>
            <a:r>
              <a:rPr dirty="0">
                <a:solidFill>
                  <a:srgbClr val="3333CC"/>
                </a:solidFill>
                <a:latin typeface="Tahoma" panose="020B0604030504040204" pitchFamily="34" charset="0"/>
                <a:ea typeface="Tahoma" panose="020B0604030504040204" pitchFamily="34" charset="0"/>
                <a:cs typeface="Tahoma" panose="020B0604030504040204" pitchFamily="34" charset="0"/>
              </a:rPr>
              <a:t>Needs</a:t>
            </a:r>
            <a:r>
              <a:rPr spc="-115" dirty="0">
                <a:solidFill>
                  <a:srgbClr val="3333CC"/>
                </a:solidFill>
                <a:latin typeface="Tahoma" panose="020B0604030504040204" pitchFamily="34" charset="0"/>
                <a:ea typeface="Tahoma" panose="020B0604030504040204" pitchFamily="34" charset="0"/>
                <a:cs typeface="Tahoma" panose="020B0604030504040204" pitchFamily="34" charset="0"/>
              </a:rPr>
              <a:t> </a:t>
            </a:r>
            <a:r>
              <a:rPr dirty="0">
                <a:solidFill>
                  <a:srgbClr val="3333CC"/>
                </a:solidFill>
                <a:latin typeface="Tahoma" panose="020B0604030504040204" pitchFamily="34" charset="0"/>
                <a:ea typeface="Tahoma" panose="020B0604030504040204" pitchFamily="34" charset="0"/>
                <a:cs typeface="Tahoma" panose="020B0604030504040204" pitchFamily="34" charset="0"/>
              </a:rPr>
              <a:t>concept</a:t>
            </a:r>
            <a:r>
              <a:rPr spc="-106" dirty="0">
                <a:solidFill>
                  <a:srgbClr val="3333CC"/>
                </a:solidFill>
                <a:latin typeface="Tahoma" panose="020B0604030504040204" pitchFamily="34" charset="0"/>
                <a:ea typeface="Tahoma" panose="020B0604030504040204" pitchFamily="34" charset="0"/>
                <a:cs typeface="Tahoma" panose="020B0604030504040204" pitchFamily="34" charset="0"/>
              </a:rPr>
              <a:t> </a:t>
            </a:r>
            <a:r>
              <a:rPr dirty="0">
                <a:solidFill>
                  <a:srgbClr val="3333CC"/>
                </a:solidFill>
                <a:latin typeface="Tahoma" panose="020B0604030504040204" pitchFamily="34" charset="0"/>
                <a:ea typeface="Tahoma" panose="020B0604030504040204" pitchFamily="34" charset="0"/>
                <a:cs typeface="Tahoma" panose="020B0604030504040204" pitchFamily="34" charset="0"/>
              </a:rPr>
              <a:t>of</a:t>
            </a:r>
            <a:r>
              <a:rPr spc="-110" dirty="0">
                <a:solidFill>
                  <a:srgbClr val="3333CC"/>
                </a:solidFill>
                <a:latin typeface="Tahoma" panose="020B0604030504040204" pitchFamily="34" charset="0"/>
                <a:ea typeface="Tahoma" panose="020B0604030504040204" pitchFamily="34" charset="0"/>
                <a:cs typeface="Tahoma" panose="020B0604030504040204" pitchFamily="34" charset="0"/>
              </a:rPr>
              <a:t> </a:t>
            </a:r>
            <a:r>
              <a:rPr dirty="0">
                <a:solidFill>
                  <a:srgbClr val="3333CC"/>
                </a:solidFill>
                <a:latin typeface="Tahoma" panose="020B0604030504040204" pitchFamily="34" charset="0"/>
                <a:ea typeface="Tahoma" panose="020B0604030504040204" pitchFamily="34" charset="0"/>
                <a:cs typeface="Tahoma" panose="020B0604030504040204" pitchFamily="34" charset="0"/>
              </a:rPr>
              <a:t>Identity</a:t>
            </a:r>
            <a:r>
              <a:rPr spc="-110" dirty="0">
                <a:solidFill>
                  <a:srgbClr val="3333CC"/>
                </a:solidFill>
                <a:latin typeface="Tahoma" panose="020B0604030504040204" pitchFamily="34" charset="0"/>
                <a:ea typeface="Tahoma" panose="020B0604030504040204" pitchFamily="34" charset="0"/>
                <a:cs typeface="Tahoma" panose="020B0604030504040204" pitchFamily="34" charset="0"/>
              </a:rPr>
              <a:t> </a:t>
            </a:r>
            <a:r>
              <a:rPr spc="-9" dirty="0">
                <a:solidFill>
                  <a:srgbClr val="3333CC"/>
                </a:solidFill>
                <a:latin typeface="Tahoma" panose="020B0604030504040204" pitchFamily="34" charset="0"/>
                <a:ea typeface="Tahoma" panose="020B0604030504040204" pitchFamily="34" charset="0"/>
                <a:cs typeface="Tahoma" panose="020B0604030504040204" pitchFamily="34" charset="0"/>
              </a:rPr>
              <a:t>matrix</a:t>
            </a:r>
            <a:endParaRPr dirty="0">
              <a:latin typeface="Tahoma" panose="020B0604030504040204" pitchFamily="34" charset="0"/>
              <a:ea typeface="Tahoma" panose="020B0604030504040204" pitchFamily="34" charset="0"/>
              <a:cs typeface="Tahoma" panose="020B0604030504040204" pitchFamily="34" charset="0"/>
            </a:endParaRPr>
          </a:p>
          <a:p>
            <a:pPr marL="321066" marR="156330" indent="-299213">
              <a:lnSpc>
                <a:spcPts val="3344"/>
              </a:lnSpc>
              <a:spcBef>
                <a:spcPts val="741"/>
              </a:spcBef>
              <a:buChar char="•"/>
              <a:tabLst>
                <a:tab pos="321066" algn="l"/>
              </a:tabLst>
            </a:pPr>
            <a:r>
              <a:rPr dirty="0">
                <a:solidFill>
                  <a:srgbClr val="3333CC"/>
                </a:solidFill>
                <a:latin typeface="Tahoma" panose="020B0604030504040204" pitchFamily="34" charset="0"/>
                <a:ea typeface="Tahoma" panose="020B0604030504040204" pitchFamily="34" charset="0"/>
                <a:cs typeface="Tahoma" panose="020B0604030504040204" pitchFamily="34" charset="0"/>
              </a:rPr>
              <a:t>Identity</a:t>
            </a:r>
            <a:r>
              <a:rPr spc="-124" dirty="0">
                <a:solidFill>
                  <a:srgbClr val="3333CC"/>
                </a:solidFill>
                <a:latin typeface="Tahoma" panose="020B0604030504040204" pitchFamily="34" charset="0"/>
                <a:ea typeface="Tahoma" panose="020B0604030504040204" pitchFamily="34" charset="0"/>
                <a:cs typeface="Tahoma" panose="020B0604030504040204" pitchFamily="34" charset="0"/>
              </a:rPr>
              <a:t> </a:t>
            </a:r>
            <a:r>
              <a:rPr dirty="0">
                <a:solidFill>
                  <a:srgbClr val="3333CC"/>
                </a:solidFill>
                <a:latin typeface="Tahoma" panose="020B0604030504040204" pitchFamily="34" charset="0"/>
                <a:ea typeface="Tahoma" panose="020B0604030504040204" pitchFamily="34" charset="0"/>
                <a:cs typeface="Tahoma" panose="020B0604030504040204" pitchFamily="34" charset="0"/>
              </a:rPr>
              <a:t>matrix</a:t>
            </a:r>
            <a:r>
              <a:rPr spc="-110" dirty="0">
                <a:solidFill>
                  <a:srgbClr val="3333CC"/>
                </a:solidFill>
                <a:latin typeface="Tahoma" panose="020B0604030504040204" pitchFamily="34" charset="0"/>
                <a:ea typeface="Tahoma" panose="020B0604030504040204" pitchFamily="34" charset="0"/>
                <a:cs typeface="Tahoma" panose="020B0604030504040204" pitchFamily="34" charset="0"/>
              </a:rPr>
              <a:t> </a:t>
            </a:r>
            <a:r>
              <a:rPr dirty="0">
                <a:solidFill>
                  <a:srgbClr val="3333CC"/>
                </a:solidFill>
                <a:latin typeface="Tahoma" panose="020B0604030504040204" pitchFamily="34" charset="0"/>
                <a:ea typeface="Tahoma" panose="020B0604030504040204" pitchFamily="34" charset="0"/>
                <a:cs typeface="Tahoma" panose="020B0604030504040204" pitchFamily="34" charset="0"/>
              </a:rPr>
              <a:t>does</a:t>
            </a:r>
            <a:r>
              <a:rPr spc="-110" dirty="0">
                <a:solidFill>
                  <a:srgbClr val="3333CC"/>
                </a:solidFill>
                <a:latin typeface="Tahoma" panose="020B0604030504040204" pitchFamily="34" charset="0"/>
                <a:ea typeface="Tahoma" panose="020B0604030504040204" pitchFamily="34" charset="0"/>
                <a:cs typeface="Tahoma" panose="020B0604030504040204" pitchFamily="34" charset="0"/>
              </a:rPr>
              <a:t> </a:t>
            </a:r>
            <a:r>
              <a:rPr dirty="0">
                <a:solidFill>
                  <a:srgbClr val="3333CC"/>
                </a:solidFill>
                <a:latin typeface="Tahoma" panose="020B0604030504040204" pitchFamily="34" charset="0"/>
                <a:ea typeface="Tahoma" panose="020B0604030504040204" pitchFamily="34" charset="0"/>
                <a:cs typeface="Tahoma" panose="020B0604030504040204" pitchFamily="34" charset="0"/>
              </a:rPr>
              <a:t>not</a:t>
            </a:r>
            <a:r>
              <a:rPr spc="-106" dirty="0">
                <a:solidFill>
                  <a:srgbClr val="3333CC"/>
                </a:solidFill>
                <a:latin typeface="Tahoma" panose="020B0604030504040204" pitchFamily="34" charset="0"/>
                <a:ea typeface="Tahoma" panose="020B0604030504040204" pitchFamily="34" charset="0"/>
                <a:cs typeface="Tahoma" panose="020B0604030504040204" pitchFamily="34" charset="0"/>
              </a:rPr>
              <a:t> </a:t>
            </a:r>
            <a:r>
              <a:rPr dirty="0">
                <a:solidFill>
                  <a:srgbClr val="3333CC"/>
                </a:solidFill>
                <a:latin typeface="Tahoma" panose="020B0604030504040204" pitchFamily="34" charset="0"/>
                <a:ea typeface="Tahoma" panose="020B0604030504040204" pitchFamily="34" charset="0"/>
                <a:cs typeface="Tahoma" panose="020B0604030504040204" pitchFamily="34" charset="0"/>
              </a:rPr>
              <a:t>change</a:t>
            </a:r>
            <a:r>
              <a:rPr spc="-119" dirty="0">
                <a:solidFill>
                  <a:srgbClr val="3333CC"/>
                </a:solidFill>
                <a:latin typeface="Tahoma" panose="020B0604030504040204" pitchFamily="34" charset="0"/>
                <a:ea typeface="Tahoma" panose="020B0604030504040204" pitchFamily="34" charset="0"/>
                <a:cs typeface="Tahoma" panose="020B0604030504040204" pitchFamily="34" charset="0"/>
              </a:rPr>
              <a:t> </a:t>
            </a:r>
            <a:r>
              <a:rPr dirty="0">
                <a:solidFill>
                  <a:srgbClr val="3333CC"/>
                </a:solidFill>
                <a:latin typeface="Tahoma" panose="020B0604030504040204" pitchFamily="34" charset="0"/>
                <a:ea typeface="Tahoma" panose="020B0604030504040204" pitchFamily="34" charset="0"/>
                <a:cs typeface="Tahoma" panose="020B0604030504040204" pitchFamily="34" charset="0"/>
              </a:rPr>
              <a:t>value</a:t>
            </a:r>
            <a:r>
              <a:rPr spc="-115" dirty="0">
                <a:solidFill>
                  <a:srgbClr val="3333CC"/>
                </a:solidFill>
                <a:latin typeface="Tahoma" panose="020B0604030504040204" pitchFamily="34" charset="0"/>
                <a:ea typeface="Tahoma" panose="020B0604030504040204" pitchFamily="34" charset="0"/>
                <a:cs typeface="Tahoma" panose="020B0604030504040204" pitchFamily="34" charset="0"/>
              </a:rPr>
              <a:t> </a:t>
            </a:r>
            <a:r>
              <a:rPr dirty="0">
                <a:solidFill>
                  <a:srgbClr val="3333CC"/>
                </a:solidFill>
                <a:latin typeface="Tahoma" panose="020B0604030504040204" pitchFamily="34" charset="0"/>
                <a:ea typeface="Tahoma" panose="020B0604030504040204" pitchFamily="34" charset="0"/>
                <a:cs typeface="Tahoma" panose="020B0604030504040204" pitchFamily="34" charset="0"/>
              </a:rPr>
              <a:t>of</a:t>
            </a:r>
            <a:r>
              <a:rPr spc="-106" dirty="0">
                <a:solidFill>
                  <a:srgbClr val="3333CC"/>
                </a:solidFill>
                <a:latin typeface="Tahoma" panose="020B0604030504040204" pitchFamily="34" charset="0"/>
                <a:ea typeface="Tahoma" panose="020B0604030504040204" pitchFamily="34" charset="0"/>
                <a:cs typeface="Tahoma" panose="020B0604030504040204" pitchFamily="34" charset="0"/>
              </a:rPr>
              <a:t> </a:t>
            </a:r>
            <a:r>
              <a:rPr spc="-9" dirty="0">
                <a:solidFill>
                  <a:srgbClr val="3333CC"/>
                </a:solidFill>
                <a:latin typeface="Tahoma" panose="020B0604030504040204" pitchFamily="34" charset="0"/>
                <a:ea typeface="Tahoma" panose="020B0604030504040204" pitchFamily="34" charset="0"/>
                <a:cs typeface="Tahoma" panose="020B0604030504040204" pitchFamily="34" charset="0"/>
              </a:rPr>
              <a:t>vector </a:t>
            </a:r>
            <a:r>
              <a:rPr dirty="0">
                <a:solidFill>
                  <a:srgbClr val="3333CC"/>
                </a:solidFill>
                <a:latin typeface="Tahoma" panose="020B0604030504040204" pitchFamily="34" charset="0"/>
                <a:ea typeface="Tahoma" panose="020B0604030504040204" pitchFamily="34" charset="0"/>
                <a:cs typeface="Tahoma" panose="020B0604030504040204" pitchFamily="34" charset="0"/>
              </a:rPr>
              <a:t>when</a:t>
            </a:r>
            <a:r>
              <a:rPr spc="-97" dirty="0">
                <a:solidFill>
                  <a:srgbClr val="3333CC"/>
                </a:solidFill>
                <a:latin typeface="Tahoma" panose="020B0604030504040204" pitchFamily="34" charset="0"/>
                <a:ea typeface="Tahoma" panose="020B0604030504040204" pitchFamily="34" charset="0"/>
                <a:cs typeface="Tahoma" panose="020B0604030504040204" pitchFamily="34" charset="0"/>
              </a:rPr>
              <a:t> </a:t>
            </a:r>
            <a:r>
              <a:rPr dirty="0">
                <a:solidFill>
                  <a:srgbClr val="3333CC"/>
                </a:solidFill>
                <a:latin typeface="Tahoma" panose="020B0604030504040204" pitchFamily="34" charset="0"/>
                <a:ea typeface="Tahoma" panose="020B0604030504040204" pitchFamily="34" charset="0"/>
                <a:cs typeface="Tahoma" panose="020B0604030504040204" pitchFamily="34" charset="0"/>
              </a:rPr>
              <a:t>we</a:t>
            </a:r>
            <a:r>
              <a:rPr spc="-93" dirty="0">
                <a:solidFill>
                  <a:srgbClr val="3333CC"/>
                </a:solidFill>
                <a:latin typeface="Tahoma" panose="020B0604030504040204" pitchFamily="34" charset="0"/>
                <a:ea typeface="Tahoma" panose="020B0604030504040204" pitchFamily="34" charset="0"/>
                <a:cs typeface="Tahoma" panose="020B0604030504040204" pitchFamily="34" charset="0"/>
              </a:rPr>
              <a:t> </a:t>
            </a:r>
            <a:r>
              <a:rPr dirty="0">
                <a:solidFill>
                  <a:srgbClr val="3333CC"/>
                </a:solidFill>
                <a:latin typeface="Tahoma" panose="020B0604030504040204" pitchFamily="34" charset="0"/>
                <a:ea typeface="Tahoma" panose="020B0604030504040204" pitchFamily="34" charset="0"/>
                <a:cs typeface="Tahoma" panose="020B0604030504040204" pitchFamily="34" charset="0"/>
              </a:rPr>
              <a:t>multiply</a:t>
            </a:r>
            <a:r>
              <a:rPr spc="-88" dirty="0">
                <a:solidFill>
                  <a:srgbClr val="3333CC"/>
                </a:solidFill>
                <a:latin typeface="Tahoma" panose="020B0604030504040204" pitchFamily="34" charset="0"/>
                <a:ea typeface="Tahoma" panose="020B0604030504040204" pitchFamily="34" charset="0"/>
                <a:cs typeface="Tahoma" panose="020B0604030504040204" pitchFamily="34" charset="0"/>
              </a:rPr>
              <a:t> </a:t>
            </a:r>
            <a:r>
              <a:rPr dirty="0">
                <a:solidFill>
                  <a:srgbClr val="3333CC"/>
                </a:solidFill>
                <a:latin typeface="Tahoma" panose="020B0604030504040204" pitchFamily="34" charset="0"/>
                <a:ea typeface="Tahoma" panose="020B0604030504040204" pitchFamily="34" charset="0"/>
                <a:cs typeface="Tahoma" panose="020B0604030504040204" pitchFamily="34" charset="0"/>
              </a:rPr>
              <a:t>the</a:t>
            </a:r>
            <a:r>
              <a:rPr spc="-93" dirty="0">
                <a:solidFill>
                  <a:srgbClr val="3333CC"/>
                </a:solidFill>
                <a:latin typeface="Tahoma" panose="020B0604030504040204" pitchFamily="34" charset="0"/>
                <a:ea typeface="Tahoma" panose="020B0604030504040204" pitchFamily="34" charset="0"/>
                <a:cs typeface="Tahoma" panose="020B0604030504040204" pitchFamily="34" charset="0"/>
              </a:rPr>
              <a:t> </a:t>
            </a:r>
            <a:r>
              <a:rPr dirty="0">
                <a:solidFill>
                  <a:srgbClr val="3333CC"/>
                </a:solidFill>
                <a:latin typeface="Tahoma" panose="020B0604030504040204" pitchFamily="34" charset="0"/>
                <a:ea typeface="Tahoma" panose="020B0604030504040204" pitchFamily="34" charset="0"/>
                <a:cs typeface="Tahoma" panose="020B0604030504040204" pitchFamily="34" charset="0"/>
              </a:rPr>
              <a:t>vector</a:t>
            </a:r>
            <a:r>
              <a:rPr spc="-88" dirty="0">
                <a:solidFill>
                  <a:srgbClr val="3333CC"/>
                </a:solidFill>
                <a:latin typeface="Tahoma" panose="020B0604030504040204" pitchFamily="34" charset="0"/>
                <a:ea typeface="Tahoma" panose="020B0604030504040204" pitchFamily="34" charset="0"/>
                <a:cs typeface="Tahoma" panose="020B0604030504040204" pitchFamily="34" charset="0"/>
              </a:rPr>
              <a:t> </a:t>
            </a:r>
            <a:r>
              <a:rPr dirty="0">
                <a:solidFill>
                  <a:srgbClr val="3333CC"/>
                </a:solidFill>
                <a:latin typeface="Tahoma" panose="020B0604030504040204" pitchFamily="34" charset="0"/>
                <a:ea typeface="Tahoma" panose="020B0604030504040204" pitchFamily="34" charset="0"/>
                <a:cs typeface="Tahoma" panose="020B0604030504040204" pitchFamily="34" charset="0"/>
              </a:rPr>
              <a:t>by</a:t>
            </a:r>
            <a:r>
              <a:rPr spc="-88" dirty="0">
                <a:solidFill>
                  <a:srgbClr val="3333CC"/>
                </a:solidFill>
                <a:latin typeface="Tahoma" panose="020B0604030504040204" pitchFamily="34" charset="0"/>
                <a:ea typeface="Tahoma" panose="020B0604030504040204" pitchFamily="34" charset="0"/>
                <a:cs typeface="Tahoma" panose="020B0604030504040204" pitchFamily="34" charset="0"/>
              </a:rPr>
              <a:t> </a:t>
            </a:r>
            <a:r>
              <a:rPr dirty="0">
                <a:solidFill>
                  <a:srgbClr val="3333CC"/>
                </a:solidFill>
                <a:latin typeface="Tahoma" panose="020B0604030504040204" pitchFamily="34" charset="0"/>
                <a:ea typeface="Tahoma" panose="020B0604030504040204" pitchFamily="34" charset="0"/>
                <a:cs typeface="Tahoma" panose="020B0604030504040204" pitchFamily="34" charset="0"/>
              </a:rPr>
              <a:t>identity</a:t>
            </a:r>
            <a:r>
              <a:rPr spc="-88" dirty="0">
                <a:solidFill>
                  <a:srgbClr val="3333CC"/>
                </a:solidFill>
                <a:latin typeface="Tahoma" panose="020B0604030504040204" pitchFamily="34" charset="0"/>
                <a:ea typeface="Tahoma" panose="020B0604030504040204" pitchFamily="34" charset="0"/>
                <a:cs typeface="Tahoma" panose="020B0604030504040204" pitchFamily="34" charset="0"/>
              </a:rPr>
              <a:t> </a:t>
            </a:r>
            <a:r>
              <a:rPr spc="-9" dirty="0">
                <a:solidFill>
                  <a:srgbClr val="3333CC"/>
                </a:solidFill>
                <a:latin typeface="Tahoma" panose="020B0604030504040204" pitchFamily="34" charset="0"/>
                <a:ea typeface="Tahoma" panose="020B0604030504040204" pitchFamily="34" charset="0"/>
                <a:cs typeface="Tahoma" panose="020B0604030504040204" pitchFamily="34" charset="0"/>
              </a:rPr>
              <a:t>matrix</a:t>
            </a:r>
            <a:endParaRPr dirty="0">
              <a:latin typeface="Tahoma" panose="020B0604030504040204" pitchFamily="34" charset="0"/>
              <a:ea typeface="Tahoma" panose="020B0604030504040204" pitchFamily="34" charset="0"/>
              <a:cs typeface="Tahoma" panose="020B0604030504040204" pitchFamily="34" charset="0"/>
            </a:endParaRPr>
          </a:p>
          <a:p>
            <a:pPr marL="670708" marR="41464" indent="-249344">
              <a:lnSpc>
                <a:spcPts val="2903"/>
              </a:lnSpc>
              <a:spcBef>
                <a:spcPts val="631"/>
              </a:spcBef>
            </a:pPr>
            <a:r>
              <a:rPr dirty="0">
                <a:solidFill>
                  <a:srgbClr val="336600"/>
                </a:solidFill>
                <a:latin typeface="Tahoma" panose="020B0604030504040204" pitchFamily="34" charset="0"/>
                <a:ea typeface="Tahoma" panose="020B0604030504040204" pitchFamily="34" charset="0"/>
                <a:cs typeface="Tahoma" panose="020B0604030504040204" pitchFamily="34" charset="0"/>
              </a:rPr>
              <a:t>–</a:t>
            </a:r>
            <a:r>
              <a:rPr spc="-163" dirty="0">
                <a:solidFill>
                  <a:srgbClr val="336600"/>
                </a:solidFill>
                <a:latin typeface="Tahoma" panose="020B0604030504040204" pitchFamily="34" charset="0"/>
                <a:ea typeface="Tahoma" panose="020B0604030504040204" pitchFamily="34" charset="0"/>
                <a:cs typeface="Tahoma" panose="020B0604030504040204" pitchFamily="34" charset="0"/>
              </a:rPr>
              <a:t> </a:t>
            </a:r>
            <a:r>
              <a:rPr dirty="0">
                <a:solidFill>
                  <a:srgbClr val="336600"/>
                </a:solidFill>
                <a:latin typeface="Tahoma" panose="020B0604030504040204" pitchFamily="34" charset="0"/>
                <a:ea typeface="Tahoma" panose="020B0604030504040204" pitchFamily="34" charset="0"/>
                <a:cs typeface="Tahoma" panose="020B0604030504040204" pitchFamily="34" charset="0"/>
              </a:rPr>
              <a:t>Denote</a:t>
            </a:r>
            <a:r>
              <a:rPr spc="-79" dirty="0">
                <a:solidFill>
                  <a:srgbClr val="336600"/>
                </a:solidFill>
                <a:latin typeface="Tahoma" panose="020B0604030504040204" pitchFamily="34" charset="0"/>
                <a:ea typeface="Tahoma" panose="020B0604030504040204" pitchFamily="34" charset="0"/>
                <a:cs typeface="Tahoma" panose="020B0604030504040204" pitchFamily="34" charset="0"/>
              </a:rPr>
              <a:t> </a:t>
            </a:r>
            <a:r>
              <a:rPr dirty="0">
                <a:solidFill>
                  <a:srgbClr val="336600"/>
                </a:solidFill>
                <a:latin typeface="Tahoma" panose="020B0604030504040204" pitchFamily="34" charset="0"/>
                <a:ea typeface="Tahoma" panose="020B0604030504040204" pitchFamily="34" charset="0"/>
                <a:cs typeface="Tahoma" panose="020B0604030504040204" pitchFamily="34" charset="0"/>
              </a:rPr>
              <a:t>identity</a:t>
            </a:r>
            <a:r>
              <a:rPr spc="-84" dirty="0">
                <a:solidFill>
                  <a:srgbClr val="336600"/>
                </a:solidFill>
                <a:latin typeface="Tahoma" panose="020B0604030504040204" pitchFamily="34" charset="0"/>
                <a:ea typeface="Tahoma" panose="020B0604030504040204" pitchFamily="34" charset="0"/>
                <a:cs typeface="Tahoma" panose="020B0604030504040204" pitchFamily="34" charset="0"/>
              </a:rPr>
              <a:t> </a:t>
            </a:r>
            <a:r>
              <a:rPr dirty="0">
                <a:solidFill>
                  <a:srgbClr val="336600"/>
                </a:solidFill>
                <a:latin typeface="Tahoma" panose="020B0604030504040204" pitchFamily="34" charset="0"/>
                <a:ea typeface="Tahoma" panose="020B0604030504040204" pitchFamily="34" charset="0"/>
                <a:cs typeface="Tahoma" panose="020B0604030504040204" pitchFamily="34" charset="0"/>
              </a:rPr>
              <a:t>matrix</a:t>
            </a:r>
            <a:r>
              <a:rPr spc="-84" dirty="0">
                <a:solidFill>
                  <a:srgbClr val="336600"/>
                </a:solidFill>
                <a:latin typeface="Tahoma" panose="020B0604030504040204" pitchFamily="34" charset="0"/>
                <a:ea typeface="Tahoma" panose="020B0604030504040204" pitchFamily="34" charset="0"/>
                <a:cs typeface="Tahoma" panose="020B0604030504040204" pitchFamily="34" charset="0"/>
              </a:rPr>
              <a:t> </a:t>
            </a:r>
            <a:r>
              <a:rPr dirty="0">
                <a:solidFill>
                  <a:srgbClr val="336600"/>
                </a:solidFill>
                <a:latin typeface="Tahoma" panose="020B0604030504040204" pitchFamily="34" charset="0"/>
                <a:ea typeface="Tahoma" panose="020B0604030504040204" pitchFamily="34" charset="0"/>
                <a:cs typeface="Tahoma" panose="020B0604030504040204" pitchFamily="34" charset="0"/>
              </a:rPr>
              <a:t>that</a:t>
            </a:r>
            <a:r>
              <a:rPr spc="-79" dirty="0">
                <a:solidFill>
                  <a:srgbClr val="336600"/>
                </a:solidFill>
                <a:latin typeface="Tahoma" panose="020B0604030504040204" pitchFamily="34" charset="0"/>
                <a:ea typeface="Tahoma" panose="020B0604030504040204" pitchFamily="34" charset="0"/>
                <a:cs typeface="Tahoma" panose="020B0604030504040204" pitchFamily="34" charset="0"/>
              </a:rPr>
              <a:t> </a:t>
            </a:r>
            <a:r>
              <a:rPr dirty="0">
                <a:solidFill>
                  <a:srgbClr val="336600"/>
                </a:solidFill>
                <a:latin typeface="Tahoma" panose="020B0604030504040204" pitchFamily="34" charset="0"/>
                <a:ea typeface="Tahoma" panose="020B0604030504040204" pitchFamily="34" charset="0"/>
                <a:cs typeface="Tahoma" panose="020B0604030504040204" pitchFamily="34" charset="0"/>
              </a:rPr>
              <a:t>preserves</a:t>
            </a:r>
            <a:r>
              <a:rPr spc="-84" dirty="0">
                <a:solidFill>
                  <a:srgbClr val="336600"/>
                </a:solidFill>
                <a:latin typeface="Tahoma" panose="020B0604030504040204" pitchFamily="34" charset="0"/>
                <a:ea typeface="Tahoma" panose="020B0604030504040204" pitchFamily="34" charset="0"/>
                <a:cs typeface="Tahoma" panose="020B0604030504040204" pitchFamily="34" charset="0"/>
              </a:rPr>
              <a:t> </a:t>
            </a:r>
            <a:r>
              <a:rPr spc="-31" dirty="0">
                <a:solidFill>
                  <a:srgbClr val="336600"/>
                </a:solidFill>
                <a:latin typeface="Tahoma" panose="020B0604030504040204" pitchFamily="34" charset="0"/>
                <a:ea typeface="Tahoma" panose="020B0604030504040204" pitchFamily="34" charset="0"/>
                <a:cs typeface="Tahoma" panose="020B0604030504040204" pitchFamily="34" charset="0"/>
              </a:rPr>
              <a:t>n-</a:t>
            </a:r>
            <a:r>
              <a:rPr spc="-9" dirty="0">
                <a:solidFill>
                  <a:srgbClr val="336600"/>
                </a:solidFill>
                <a:latin typeface="Tahoma" panose="020B0604030504040204" pitchFamily="34" charset="0"/>
                <a:ea typeface="Tahoma" panose="020B0604030504040204" pitchFamily="34" charset="0"/>
                <a:cs typeface="Tahoma" panose="020B0604030504040204" pitchFamily="34" charset="0"/>
              </a:rPr>
              <a:t>dimensional </a:t>
            </a:r>
            <a:r>
              <a:rPr dirty="0">
                <a:solidFill>
                  <a:srgbClr val="336600"/>
                </a:solidFill>
                <a:latin typeface="Tahoma" panose="020B0604030504040204" pitchFamily="34" charset="0"/>
                <a:ea typeface="Tahoma" panose="020B0604030504040204" pitchFamily="34" charset="0"/>
                <a:cs typeface="Tahoma" panose="020B0604030504040204" pitchFamily="34" charset="0"/>
              </a:rPr>
              <a:t>vectors</a:t>
            </a:r>
            <a:r>
              <a:rPr spc="-75" dirty="0">
                <a:solidFill>
                  <a:srgbClr val="336600"/>
                </a:solidFill>
                <a:latin typeface="Tahoma" panose="020B0604030504040204" pitchFamily="34" charset="0"/>
                <a:ea typeface="Tahoma" panose="020B0604030504040204" pitchFamily="34" charset="0"/>
                <a:cs typeface="Tahoma" panose="020B0604030504040204" pitchFamily="34" charset="0"/>
              </a:rPr>
              <a:t> </a:t>
            </a:r>
            <a:r>
              <a:rPr dirty="0">
                <a:solidFill>
                  <a:srgbClr val="336600"/>
                </a:solidFill>
                <a:latin typeface="Tahoma" panose="020B0604030504040204" pitchFamily="34" charset="0"/>
                <a:ea typeface="Tahoma" panose="020B0604030504040204" pitchFamily="34" charset="0"/>
                <a:cs typeface="Tahoma" panose="020B0604030504040204" pitchFamily="34" charset="0"/>
              </a:rPr>
              <a:t>as</a:t>
            </a:r>
            <a:r>
              <a:rPr spc="-66" dirty="0">
                <a:solidFill>
                  <a:srgbClr val="336600"/>
                </a:solidFill>
                <a:latin typeface="Tahoma" panose="020B0604030504040204" pitchFamily="34" charset="0"/>
                <a:ea typeface="Tahoma" panose="020B0604030504040204" pitchFamily="34" charset="0"/>
                <a:cs typeface="Tahoma" panose="020B0604030504040204" pitchFamily="34" charset="0"/>
              </a:rPr>
              <a:t> </a:t>
            </a:r>
            <a:r>
              <a:rPr i="1" spc="-22" dirty="0">
                <a:latin typeface="Tahoma" panose="020B0604030504040204" pitchFamily="34" charset="0"/>
                <a:ea typeface="Tahoma" panose="020B0604030504040204" pitchFamily="34" charset="0"/>
                <a:cs typeface="Tahoma" panose="020B0604030504040204" pitchFamily="34" charset="0"/>
              </a:rPr>
              <a:t>I</a:t>
            </a:r>
            <a:r>
              <a:rPr i="1" spc="-33" baseline="-18518" dirty="0">
                <a:latin typeface="Tahoma" panose="020B0604030504040204" pitchFamily="34" charset="0"/>
                <a:ea typeface="Tahoma" panose="020B0604030504040204" pitchFamily="34" charset="0"/>
                <a:cs typeface="Tahoma" panose="020B0604030504040204" pitchFamily="34" charset="0"/>
              </a:rPr>
              <a:t>n</a:t>
            </a:r>
            <a:endParaRPr baseline="-18518" dirty="0">
              <a:latin typeface="Tahoma" panose="020B0604030504040204" pitchFamily="34" charset="0"/>
              <a:ea typeface="Tahoma" panose="020B0604030504040204" pitchFamily="34" charset="0"/>
              <a:cs typeface="Tahoma" panose="020B0604030504040204" pitchFamily="34" charset="0"/>
            </a:endParaRPr>
          </a:p>
        </p:txBody>
      </p:sp>
      <p:sp>
        <p:nvSpPr>
          <p:cNvPr id="5" name="object 5"/>
          <p:cNvSpPr txBox="1"/>
          <p:nvPr/>
        </p:nvSpPr>
        <p:spPr>
          <a:xfrm>
            <a:off x="2574216" y="4971826"/>
            <a:ext cx="2016499" cy="898134"/>
          </a:xfrm>
          <a:prstGeom prst="rect">
            <a:avLst/>
          </a:prstGeom>
        </p:spPr>
        <p:txBody>
          <a:bodyPr vert="horz" wrap="square" lIns="0" tIns="72838" rIns="0" bIns="0" rtlCol="0">
            <a:spAutoFit/>
          </a:bodyPr>
          <a:lstStyle/>
          <a:p>
            <a:pPr marL="259990" indent="-248784">
              <a:spcBef>
                <a:spcPts val="574"/>
              </a:spcBef>
              <a:buChar char="–"/>
              <a:tabLst>
                <a:tab pos="259990" algn="l"/>
              </a:tabLst>
            </a:pPr>
            <a:r>
              <a:rPr sz="2471" spc="-9" dirty="0">
                <a:solidFill>
                  <a:srgbClr val="336600"/>
                </a:solidFill>
                <a:latin typeface="Arial"/>
                <a:cs typeface="Arial"/>
              </a:rPr>
              <a:t>Formally</a:t>
            </a:r>
            <a:endParaRPr sz="2471" dirty="0">
              <a:latin typeface="Arial"/>
              <a:cs typeface="Arial"/>
            </a:endParaRPr>
          </a:p>
          <a:p>
            <a:pPr marL="259990" indent="-248784">
              <a:spcBef>
                <a:spcPts val="490"/>
              </a:spcBef>
              <a:buChar char="–"/>
              <a:tabLst>
                <a:tab pos="259990" algn="l"/>
              </a:tabLst>
            </a:pPr>
            <a:r>
              <a:rPr sz="2471" dirty="0">
                <a:solidFill>
                  <a:srgbClr val="336600"/>
                </a:solidFill>
                <a:latin typeface="Arial"/>
                <a:cs typeface="Arial"/>
              </a:rPr>
              <a:t>Example</a:t>
            </a:r>
            <a:r>
              <a:rPr sz="2471" spc="-75" dirty="0">
                <a:solidFill>
                  <a:srgbClr val="336600"/>
                </a:solidFill>
                <a:latin typeface="Arial"/>
                <a:cs typeface="Arial"/>
              </a:rPr>
              <a:t> </a:t>
            </a:r>
            <a:r>
              <a:rPr sz="2471" dirty="0">
                <a:solidFill>
                  <a:srgbClr val="336600"/>
                </a:solidFill>
                <a:latin typeface="Arial"/>
                <a:cs typeface="Arial"/>
              </a:rPr>
              <a:t>of</a:t>
            </a:r>
            <a:r>
              <a:rPr sz="2471" spc="-75" dirty="0">
                <a:solidFill>
                  <a:srgbClr val="336600"/>
                </a:solidFill>
                <a:latin typeface="Arial"/>
                <a:cs typeface="Arial"/>
              </a:rPr>
              <a:t> </a:t>
            </a:r>
            <a:r>
              <a:rPr sz="2471" i="1" spc="-44" dirty="0">
                <a:latin typeface="Times New Roman"/>
                <a:cs typeface="Times New Roman"/>
              </a:rPr>
              <a:t>I</a:t>
            </a:r>
            <a:endParaRPr sz="2471" dirty="0">
              <a:latin typeface="Times New Roman"/>
              <a:cs typeface="Times New Roman"/>
            </a:endParaRPr>
          </a:p>
        </p:txBody>
      </p:sp>
      <p:sp>
        <p:nvSpPr>
          <p:cNvPr id="7" name="object 7"/>
          <p:cNvSpPr txBox="1"/>
          <p:nvPr/>
        </p:nvSpPr>
        <p:spPr>
          <a:xfrm>
            <a:off x="4567477" y="5651351"/>
            <a:ext cx="123265" cy="255678"/>
          </a:xfrm>
          <a:prstGeom prst="rect">
            <a:avLst/>
          </a:prstGeom>
        </p:spPr>
        <p:txBody>
          <a:bodyPr vert="horz" wrap="square" lIns="0" tIns="11206" rIns="0" bIns="0" rtlCol="0">
            <a:spAutoFit/>
          </a:bodyPr>
          <a:lstStyle/>
          <a:p>
            <a:pPr marL="11206">
              <a:spcBef>
                <a:spcPts val="88"/>
              </a:spcBef>
            </a:pPr>
            <a:r>
              <a:rPr sz="1588" i="1" dirty="0">
                <a:latin typeface="Times New Roman"/>
                <a:cs typeface="Times New Roman"/>
              </a:rPr>
              <a:t>3</a:t>
            </a:r>
            <a:endParaRPr sz="1588">
              <a:latin typeface="Times New Roman"/>
              <a:cs typeface="Times New Roman"/>
            </a:endParaRPr>
          </a:p>
        </p:txBody>
      </p:sp>
      <p:sp>
        <p:nvSpPr>
          <p:cNvPr id="8" name="object 8"/>
          <p:cNvSpPr txBox="1"/>
          <p:nvPr/>
        </p:nvSpPr>
        <p:spPr>
          <a:xfrm>
            <a:off x="9821434" y="6035039"/>
            <a:ext cx="194422" cy="201367"/>
          </a:xfrm>
          <a:prstGeom prst="rect">
            <a:avLst/>
          </a:prstGeom>
        </p:spPr>
        <p:txBody>
          <a:bodyPr vert="horz" wrap="square" lIns="0" tIns="11206" rIns="0" bIns="0" rtlCol="0">
            <a:spAutoFit/>
          </a:bodyPr>
          <a:lstStyle/>
          <a:p>
            <a:pPr marL="11206">
              <a:spcBef>
                <a:spcPts val="88"/>
              </a:spcBef>
            </a:pPr>
            <a:r>
              <a:rPr sz="1235" spc="-22" dirty="0">
                <a:latin typeface="Arial"/>
                <a:cs typeface="Arial"/>
              </a:rPr>
              <a:t>21</a:t>
            </a:r>
            <a:endParaRPr sz="1235">
              <a:latin typeface="Arial"/>
              <a:cs typeface="Arial"/>
            </a:endParaRPr>
          </a:p>
        </p:txBody>
      </p:sp>
      <p:graphicFrame>
        <p:nvGraphicFramePr>
          <p:cNvPr id="13" name="object 13"/>
          <p:cNvGraphicFramePr>
            <a:graphicFrameLocks noGrp="1"/>
          </p:cNvGraphicFramePr>
          <p:nvPr/>
        </p:nvGraphicFramePr>
        <p:xfrm>
          <a:off x="5517177" y="5567517"/>
          <a:ext cx="389962" cy="649378"/>
        </p:xfrm>
        <a:graphic>
          <a:graphicData uri="http://schemas.openxmlformats.org/drawingml/2006/table">
            <a:tbl>
              <a:tblPr firstRow="1" bandRow="1">
                <a:tableStyleId>{2D5ABB26-0587-4C30-8999-92F81FD0307C}</a:tableStyleId>
              </a:tblPr>
              <a:tblGrid>
                <a:gridCol w="194981">
                  <a:extLst>
                    <a:ext uri="{9D8B030D-6E8A-4147-A177-3AD203B41FA5}">
                      <a16:colId xmlns:a16="http://schemas.microsoft.com/office/drawing/2014/main" val="20000"/>
                    </a:ext>
                  </a:extLst>
                </a:gridCol>
                <a:gridCol w="194981">
                  <a:extLst>
                    <a:ext uri="{9D8B030D-6E8A-4147-A177-3AD203B41FA5}">
                      <a16:colId xmlns:a16="http://schemas.microsoft.com/office/drawing/2014/main" val="20001"/>
                    </a:ext>
                  </a:extLst>
                </a:gridCol>
              </a:tblGrid>
              <a:tr h="211790">
                <a:tc>
                  <a:txBody>
                    <a:bodyPr/>
                    <a:lstStyle/>
                    <a:p>
                      <a:pPr marR="43815" algn="ctr">
                        <a:lnSpc>
                          <a:spcPts val="1730"/>
                        </a:lnSpc>
                      </a:pPr>
                      <a:r>
                        <a:rPr sz="1300" dirty="0">
                          <a:latin typeface="Cambria"/>
                          <a:cs typeface="Cambria"/>
                        </a:rPr>
                        <a:t>1</a:t>
                      </a:r>
                      <a:endParaRPr sz="1300">
                        <a:latin typeface="Cambria"/>
                        <a:cs typeface="Cambria"/>
                      </a:endParaRPr>
                    </a:p>
                  </a:txBody>
                  <a:tcPr marL="0" marR="0" marT="0" marB="0"/>
                </a:tc>
                <a:tc>
                  <a:txBody>
                    <a:bodyPr/>
                    <a:lstStyle/>
                    <a:p>
                      <a:pPr marR="24130" algn="r">
                        <a:lnSpc>
                          <a:spcPts val="1730"/>
                        </a:lnSpc>
                      </a:pPr>
                      <a:r>
                        <a:rPr sz="1300" dirty="0">
                          <a:latin typeface="Cambria"/>
                          <a:cs typeface="Cambria"/>
                        </a:rPr>
                        <a:t>0</a:t>
                      </a:r>
                      <a:endParaRPr sz="1300">
                        <a:latin typeface="Cambria"/>
                        <a:cs typeface="Cambria"/>
                      </a:endParaRPr>
                    </a:p>
                  </a:txBody>
                  <a:tcPr marL="0" marR="0" marT="0" marB="0"/>
                </a:tc>
                <a:extLst>
                  <a:ext uri="{0D108BD9-81ED-4DB2-BD59-A6C34878D82A}">
                    <a16:rowId xmlns:a16="http://schemas.microsoft.com/office/drawing/2014/main" val="10000"/>
                  </a:ext>
                </a:extLst>
              </a:tr>
              <a:tr h="225798">
                <a:tc>
                  <a:txBody>
                    <a:bodyPr/>
                    <a:lstStyle/>
                    <a:p>
                      <a:pPr marR="39370" algn="ctr">
                        <a:lnSpc>
                          <a:spcPct val="100000"/>
                        </a:lnSpc>
                        <a:spcBef>
                          <a:spcPts val="55"/>
                        </a:spcBef>
                      </a:pPr>
                      <a:r>
                        <a:rPr sz="1300" dirty="0">
                          <a:latin typeface="Cambria"/>
                          <a:cs typeface="Cambria"/>
                        </a:rPr>
                        <a:t>0</a:t>
                      </a:r>
                      <a:endParaRPr sz="1300">
                        <a:latin typeface="Cambria"/>
                        <a:cs typeface="Cambria"/>
                      </a:endParaRPr>
                    </a:p>
                  </a:txBody>
                  <a:tcPr marL="0" marR="0" marT="6163" marB="0"/>
                </a:tc>
                <a:tc>
                  <a:txBody>
                    <a:bodyPr/>
                    <a:lstStyle/>
                    <a:p>
                      <a:pPr marR="26034" algn="r">
                        <a:lnSpc>
                          <a:spcPct val="100000"/>
                        </a:lnSpc>
                        <a:spcBef>
                          <a:spcPts val="55"/>
                        </a:spcBef>
                      </a:pPr>
                      <a:r>
                        <a:rPr sz="1300" dirty="0">
                          <a:latin typeface="Cambria"/>
                          <a:cs typeface="Cambria"/>
                        </a:rPr>
                        <a:t>1</a:t>
                      </a:r>
                      <a:endParaRPr sz="1300">
                        <a:latin typeface="Cambria"/>
                        <a:cs typeface="Cambria"/>
                      </a:endParaRPr>
                    </a:p>
                  </a:txBody>
                  <a:tcPr marL="0" marR="0" marT="6163" marB="0"/>
                </a:tc>
                <a:extLst>
                  <a:ext uri="{0D108BD9-81ED-4DB2-BD59-A6C34878D82A}">
                    <a16:rowId xmlns:a16="http://schemas.microsoft.com/office/drawing/2014/main" val="10001"/>
                  </a:ext>
                </a:extLst>
              </a:tr>
              <a:tr h="211790">
                <a:tc>
                  <a:txBody>
                    <a:bodyPr/>
                    <a:lstStyle/>
                    <a:p>
                      <a:pPr marR="39370" algn="ctr">
                        <a:lnSpc>
                          <a:spcPts val="1735"/>
                        </a:lnSpc>
                        <a:spcBef>
                          <a:spcPts val="55"/>
                        </a:spcBef>
                      </a:pPr>
                      <a:r>
                        <a:rPr sz="1300" dirty="0">
                          <a:latin typeface="Cambria"/>
                          <a:cs typeface="Cambria"/>
                        </a:rPr>
                        <a:t>0</a:t>
                      </a:r>
                      <a:endParaRPr sz="1300">
                        <a:latin typeface="Cambria"/>
                        <a:cs typeface="Cambria"/>
                      </a:endParaRPr>
                    </a:p>
                  </a:txBody>
                  <a:tcPr marL="0" marR="0" marT="6163" marB="0"/>
                </a:tc>
                <a:tc>
                  <a:txBody>
                    <a:bodyPr/>
                    <a:lstStyle/>
                    <a:p>
                      <a:pPr marR="24130" algn="r">
                        <a:lnSpc>
                          <a:spcPts val="1735"/>
                        </a:lnSpc>
                        <a:spcBef>
                          <a:spcPts val="55"/>
                        </a:spcBef>
                      </a:pPr>
                      <a:r>
                        <a:rPr sz="1300" dirty="0">
                          <a:latin typeface="Cambria"/>
                          <a:cs typeface="Cambria"/>
                        </a:rPr>
                        <a:t>0</a:t>
                      </a:r>
                      <a:endParaRPr sz="1300">
                        <a:latin typeface="Cambria"/>
                        <a:cs typeface="Cambria"/>
                      </a:endParaRPr>
                    </a:p>
                  </a:txBody>
                  <a:tcPr marL="0" marR="0" marT="6163" marB="0"/>
                </a:tc>
                <a:extLst>
                  <a:ext uri="{0D108BD9-81ED-4DB2-BD59-A6C34878D82A}">
                    <a16:rowId xmlns:a16="http://schemas.microsoft.com/office/drawing/2014/main" val="10002"/>
                  </a:ext>
                </a:extLst>
              </a:tr>
            </a:tbl>
          </a:graphicData>
        </a:graphic>
      </p:graphicFrame>
      <p:sp>
        <p:nvSpPr>
          <p:cNvPr id="14" name="object 14"/>
          <p:cNvSpPr txBox="1"/>
          <p:nvPr/>
        </p:nvSpPr>
        <p:spPr>
          <a:xfrm>
            <a:off x="6012852" y="5496504"/>
            <a:ext cx="273424" cy="215655"/>
          </a:xfrm>
          <a:prstGeom prst="rect">
            <a:avLst/>
          </a:prstGeom>
        </p:spPr>
        <p:txBody>
          <a:bodyPr vert="horz" wrap="square" lIns="0" tIns="11766" rIns="0" bIns="0" rtlCol="0">
            <a:spAutoFit/>
          </a:bodyPr>
          <a:lstStyle/>
          <a:p>
            <a:pPr marL="11206">
              <a:spcBef>
                <a:spcPts val="93"/>
              </a:spcBef>
            </a:pPr>
            <a:r>
              <a:rPr sz="1985" baseline="-16666" dirty="0">
                <a:latin typeface="Cambria"/>
                <a:cs typeface="Cambria"/>
              </a:rPr>
              <a:t>0</a:t>
            </a:r>
            <a:r>
              <a:rPr sz="1985" spc="649" baseline="-16666" dirty="0">
                <a:latin typeface="Cambria"/>
                <a:cs typeface="Cambria"/>
              </a:rPr>
              <a:t> </a:t>
            </a:r>
            <a:r>
              <a:rPr sz="1324" spc="-44" dirty="0">
                <a:latin typeface="Symbol"/>
                <a:cs typeface="Symbol"/>
              </a:rPr>
              <a:t></a:t>
            </a:r>
            <a:endParaRPr sz="1324">
              <a:latin typeface="Symbol"/>
              <a:cs typeface="Symbol"/>
            </a:endParaRPr>
          </a:p>
        </p:txBody>
      </p:sp>
      <p:sp>
        <p:nvSpPr>
          <p:cNvPr id="15" name="object 15"/>
          <p:cNvSpPr txBox="1"/>
          <p:nvPr/>
        </p:nvSpPr>
        <p:spPr>
          <a:xfrm>
            <a:off x="5381539" y="6104577"/>
            <a:ext cx="87406" cy="215655"/>
          </a:xfrm>
          <a:prstGeom prst="rect">
            <a:avLst/>
          </a:prstGeom>
        </p:spPr>
        <p:txBody>
          <a:bodyPr vert="horz" wrap="square" lIns="0" tIns="11766" rIns="0" bIns="0" rtlCol="0">
            <a:spAutoFit/>
          </a:bodyPr>
          <a:lstStyle/>
          <a:p>
            <a:pPr marL="11206">
              <a:spcBef>
                <a:spcPts val="93"/>
              </a:spcBef>
            </a:pPr>
            <a:r>
              <a:rPr sz="1324" dirty="0">
                <a:latin typeface="Symbol"/>
                <a:cs typeface="Symbol"/>
              </a:rPr>
              <a:t></a:t>
            </a:r>
            <a:endParaRPr sz="1324">
              <a:latin typeface="Symbol"/>
              <a:cs typeface="Symbol"/>
            </a:endParaRPr>
          </a:p>
        </p:txBody>
      </p:sp>
      <p:sp>
        <p:nvSpPr>
          <p:cNvPr id="16" name="object 16"/>
          <p:cNvSpPr txBox="1"/>
          <p:nvPr/>
        </p:nvSpPr>
        <p:spPr>
          <a:xfrm>
            <a:off x="5381539" y="5496503"/>
            <a:ext cx="87406" cy="537666"/>
          </a:xfrm>
          <a:prstGeom prst="rect">
            <a:avLst/>
          </a:prstGeom>
        </p:spPr>
        <p:txBody>
          <a:bodyPr vert="horz" wrap="square" lIns="0" tIns="11766" rIns="0" bIns="0" rtlCol="0">
            <a:spAutoFit/>
          </a:bodyPr>
          <a:lstStyle/>
          <a:p>
            <a:pPr marL="11206">
              <a:lnSpc>
                <a:spcPts val="1443"/>
              </a:lnSpc>
              <a:spcBef>
                <a:spcPts val="93"/>
              </a:spcBef>
            </a:pPr>
            <a:r>
              <a:rPr sz="1324" dirty="0">
                <a:latin typeface="Symbol"/>
                <a:cs typeface="Symbol"/>
              </a:rPr>
              <a:t></a:t>
            </a:r>
            <a:endParaRPr sz="1324">
              <a:latin typeface="Symbol"/>
              <a:cs typeface="Symbol"/>
            </a:endParaRPr>
          </a:p>
          <a:p>
            <a:pPr marL="11206">
              <a:lnSpc>
                <a:spcPts val="1302"/>
              </a:lnSpc>
            </a:pPr>
            <a:r>
              <a:rPr sz="1324" dirty="0">
                <a:latin typeface="Symbol"/>
                <a:cs typeface="Symbol"/>
              </a:rPr>
              <a:t></a:t>
            </a:r>
            <a:endParaRPr sz="1324">
              <a:latin typeface="Symbol"/>
              <a:cs typeface="Symbol"/>
            </a:endParaRPr>
          </a:p>
          <a:p>
            <a:pPr marL="11206">
              <a:lnSpc>
                <a:spcPts val="1443"/>
              </a:lnSpc>
            </a:pPr>
            <a:r>
              <a:rPr sz="1324" dirty="0">
                <a:latin typeface="Symbol"/>
                <a:cs typeface="Symbol"/>
              </a:rPr>
              <a:t></a:t>
            </a:r>
            <a:endParaRPr sz="1324">
              <a:latin typeface="Symbol"/>
              <a:cs typeface="Symbol"/>
            </a:endParaRPr>
          </a:p>
        </p:txBody>
      </p:sp>
      <p:sp>
        <p:nvSpPr>
          <p:cNvPr id="17" name="object 17"/>
          <p:cNvSpPr txBox="1"/>
          <p:nvPr/>
        </p:nvSpPr>
        <p:spPr>
          <a:xfrm>
            <a:off x="5381539" y="5992101"/>
            <a:ext cx="87406" cy="215655"/>
          </a:xfrm>
          <a:prstGeom prst="rect">
            <a:avLst/>
          </a:prstGeom>
        </p:spPr>
        <p:txBody>
          <a:bodyPr vert="horz" wrap="square" lIns="0" tIns="11766" rIns="0" bIns="0" rtlCol="0">
            <a:spAutoFit/>
          </a:bodyPr>
          <a:lstStyle/>
          <a:p>
            <a:pPr marL="11206">
              <a:spcBef>
                <a:spcPts val="93"/>
              </a:spcBef>
            </a:pPr>
            <a:r>
              <a:rPr sz="1324" dirty="0">
                <a:latin typeface="Symbol"/>
                <a:cs typeface="Symbol"/>
              </a:rPr>
              <a:t></a:t>
            </a:r>
            <a:endParaRPr sz="1324">
              <a:latin typeface="Symbol"/>
              <a:cs typeface="Symbol"/>
            </a:endParaRPr>
          </a:p>
        </p:txBody>
      </p:sp>
      <p:sp>
        <p:nvSpPr>
          <p:cNvPr id="18" name="object 18"/>
          <p:cNvSpPr txBox="1"/>
          <p:nvPr/>
        </p:nvSpPr>
        <p:spPr>
          <a:xfrm>
            <a:off x="6198687" y="6104577"/>
            <a:ext cx="87406" cy="215655"/>
          </a:xfrm>
          <a:prstGeom prst="rect">
            <a:avLst/>
          </a:prstGeom>
        </p:spPr>
        <p:txBody>
          <a:bodyPr vert="horz" wrap="square" lIns="0" tIns="11766" rIns="0" bIns="0" rtlCol="0">
            <a:spAutoFit/>
          </a:bodyPr>
          <a:lstStyle/>
          <a:p>
            <a:pPr marL="11206">
              <a:spcBef>
                <a:spcPts val="93"/>
              </a:spcBef>
            </a:pPr>
            <a:r>
              <a:rPr sz="1324" dirty="0">
                <a:latin typeface="Symbol"/>
                <a:cs typeface="Symbol"/>
              </a:rPr>
              <a:t></a:t>
            </a:r>
            <a:endParaRPr sz="1324">
              <a:latin typeface="Symbol"/>
              <a:cs typeface="Symbol"/>
            </a:endParaRPr>
          </a:p>
        </p:txBody>
      </p:sp>
      <p:sp>
        <p:nvSpPr>
          <p:cNvPr id="19" name="object 19"/>
          <p:cNvSpPr txBox="1"/>
          <p:nvPr/>
        </p:nvSpPr>
        <p:spPr>
          <a:xfrm>
            <a:off x="6012852" y="5661703"/>
            <a:ext cx="273424" cy="215655"/>
          </a:xfrm>
          <a:prstGeom prst="rect">
            <a:avLst/>
          </a:prstGeom>
        </p:spPr>
        <p:txBody>
          <a:bodyPr vert="horz" wrap="square" lIns="0" tIns="11766" rIns="0" bIns="0" rtlCol="0">
            <a:spAutoFit/>
          </a:bodyPr>
          <a:lstStyle/>
          <a:p>
            <a:pPr marL="11206">
              <a:spcBef>
                <a:spcPts val="93"/>
              </a:spcBef>
            </a:pPr>
            <a:r>
              <a:rPr sz="1985" baseline="-37037" dirty="0">
                <a:latin typeface="Cambria"/>
                <a:cs typeface="Cambria"/>
              </a:rPr>
              <a:t>0</a:t>
            </a:r>
            <a:r>
              <a:rPr sz="1985" spc="649" baseline="-37037" dirty="0">
                <a:latin typeface="Cambria"/>
                <a:cs typeface="Cambria"/>
              </a:rPr>
              <a:t> </a:t>
            </a:r>
            <a:r>
              <a:rPr sz="1324" spc="-44" dirty="0">
                <a:latin typeface="Symbol"/>
                <a:cs typeface="Symbol"/>
              </a:rPr>
              <a:t></a:t>
            </a:r>
            <a:endParaRPr sz="1324">
              <a:latin typeface="Symbol"/>
              <a:cs typeface="Symbol"/>
            </a:endParaRPr>
          </a:p>
        </p:txBody>
      </p:sp>
      <p:sp>
        <p:nvSpPr>
          <p:cNvPr id="20" name="object 20"/>
          <p:cNvSpPr txBox="1"/>
          <p:nvPr/>
        </p:nvSpPr>
        <p:spPr>
          <a:xfrm>
            <a:off x="6198687" y="5826902"/>
            <a:ext cx="87406" cy="215655"/>
          </a:xfrm>
          <a:prstGeom prst="rect">
            <a:avLst/>
          </a:prstGeom>
        </p:spPr>
        <p:txBody>
          <a:bodyPr vert="horz" wrap="square" lIns="0" tIns="11766" rIns="0" bIns="0" rtlCol="0">
            <a:spAutoFit/>
          </a:bodyPr>
          <a:lstStyle/>
          <a:p>
            <a:pPr marL="11206">
              <a:spcBef>
                <a:spcPts val="93"/>
              </a:spcBef>
            </a:pPr>
            <a:r>
              <a:rPr sz="1324" dirty="0">
                <a:latin typeface="Symbol"/>
                <a:cs typeface="Symbol"/>
              </a:rPr>
              <a:t></a:t>
            </a:r>
            <a:endParaRPr sz="1324">
              <a:latin typeface="Symbol"/>
              <a:cs typeface="Symbol"/>
            </a:endParaRPr>
          </a:p>
        </p:txBody>
      </p:sp>
      <p:sp>
        <p:nvSpPr>
          <p:cNvPr id="21" name="object 21"/>
          <p:cNvSpPr txBox="1"/>
          <p:nvPr/>
        </p:nvSpPr>
        <p:spPr>
          <a:xfrm>
            <a:off x="6011095" y="6000449"/>
            <a:ext cx="275104" cy="215655"/>
          </a:xfrm>
          <a:prstGeom prst="rect">
            <a:avLst/>
          </a:prstGeom>
        </p:spPr>
        <p:txBody>
          <a:bodyPr vert="horz" wrap="square" lIns="0" tIns="11766" rIns="0" bIns="0" rtlCol="0">
            <a:spAutoFit/>
          </a:bodyPr>
          <a:lstStyle/>
          <a:p>
            <a:pPr marL="11206">
              <a:spcBef>
                <a:spcPts val="93"/>
              </a:spcBef>
            </a:pPr>
            <a:r>
              <a:rPr sz="1324" dirty="0">
                <a:latin typeface="Cambria"/>
                <a:cs typeface="Cambria"/>
              </a:rPr>
              <a:t>1</a:t>
            </a:r>
            <a:r>
              <a:rPr sz="1324" spc="75" dirty="0">
                <a:latin typeface="Cambria"/>
                <a:cs typeface="Cambria"/>
              </a:rPr>
              <a:t>  </a:t>
            </a:r>
            <a:r>
              <a:rPr sz="1985" spc="-66" baseline="1851" dirty="0">
                <a:latin typeface="Symbol"/>
                <a:cs typeface="Symbol"/>
              </a:rPr>
              <a:t></a:t>
            </a:r>
            <a:endParaRPr sz="1985" baseline="1851">
              <a:latin typeface="Symbol"/>
              <a:cs typeface="Symbol"/>
            </a:endParaRPr>
          </a:p>
        </p:txBody>
      </p:sp>
      <p:pic>
        <p:nvPicPr>
          <p:cNvPr id="22" name="Picture 21">
            <a:extLst>
              <a:ext uri="{FF2B5EF4-FFF2-40B4-BE49-F238E27FC236}">
                <a16:creationId xmlns:a16="http://schemas.microsoft.com/office/drawing/2014/main" id="{5837D0E5-33F9-180B-D17A-62CCC44FF04E}"/>
              </a:ext>
            </a:extLst>
          </p:cNvPr>
          <p:cNvPicPr>
            <a:picLocks noChangeAspect="1"/>
          </p:cNvPicPr>
          <p:nvPr/>
        </p:nvPicPr>
        <p:blipFill>
          <a:blip r:embed="rId2"/>
          <a:stretch>
            <a:fillRect/>
          </a:stretch>
        </p:blipFill>
        <p:spPr>
          <a:xfrm>
            <a:off x="4651036" y="4968089"/>
            <a:ext cx="4762500" cy="4953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7869C-1F11-7569-4F10-5B11B1F39D1B}"/>
              </a:ext>
            </a:extLst>
          </p:cNvPr>
          <p:cNvSpPr>
            <a:spLocks noGrp="1"/>
          </p:cNvSpPr>
          <p:nvPr>
            <p:ph type="title"/>
          </p:nvPr>
        </p:nvSpPr>
        <p:spPr>
          <a:xfrm>
            <a:off x="1001404" y="476320"/>
            <a:ext cx="10189191" cy="890469"/>
          </a:xfrm>
        </p:spPr>
        <p:txBody>
          <a:bodyPr>
            <a:normAutofit/>
          </a:bodyPr>
          <a:lstStyle/>
          <a:p>
            <a:r>
              <a:rPr lang="en-US" sz="2800" b="1" dirty="0">
                <a:latin typeface="Tahoma" panose="020B0604030504040204" pitchFamily="34" charset="0"/>
                <a:ea typeface="Tahoma" panose="020B0604030504040204" pitchFamily="34" charset="0"/>
                <a:cs typeface="Tahoma" panose="020B0604030504040204" pitchFamily="34" charset="0"/>
              </a:rPr>
              <a:t>Determinant of A Matrix</a:t>
            </a:r>
          </a:p>
        </p:txBody>
      </p:sp>
      <p:sp>
        <p:nvSpPr>
          <p:cNvPr id="3" name="Content Placeholder 2">
            <a:extLst>
              <a:ext uri="{FF2B5EF4-FFF2-40B4-BE49-F238E27FC236}">
                <a16:creationId xmlns:a16="http://schemas.microsoft.com/office/drawing/2014/main" id="{368E3046-E3DE-BEA6-969A-438FFBA85777}"/>
              </a:ext>
            </a:extLst>
          </p:cNvPr>
          <p:cNvSpPr>
            <a:spLocks noGrp="1"/>
          </p:cNvSpPr>
          <p:nvPr>
            <p:ph idx="1"/>
          </p:nvPr>
        </p:nvSpPr>
        <p:spPr/>
        <p:txBody>
          <a:bodyPr>
            <a:normAutofit fontScale="70000" lnSpcReduction="20000"/>
          </a:bodyPr>
          <a:lstStyle/>
          <a:p>
            <a:pPr algn="l"/>
            <a:r>
              <a:rPr lang="en-US" sz="3100"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The determinant of a matrix is a </a:t>
            </a:r>
            <a:r>
              <a:rPr lang="en-US" sz="3100" b="1"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scalar value</a:t>
            </a:r>
            <a:r>
              <a:rPr lang="en-US" sz="3100"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 that can be calculated from the </a:t>
            </a:r>
            <a:r>
              <a:rPr lang="en-US" sz="3100" b="1"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elements of the matrix. </a:t>
            </a:r>
          </a:p>
          <a:p>
            <a:pPr algn="l"/>
            <a:endParaRPr lang="en-US" sz="3100" dirty="0">
              <a:solidFill>
                <a:srgbClr val="374151"/>
              </a:solidFill>
              <a:latin typeface="Tahoma" panose="020B0604030504040204" pitchFamily="34" charset="0"/>
              <a:ea typeface="Tahoma" panose="020B0604030504040204" pitchFamily="34" charset="0"/>
              <a:cs typeface="Tahoma" panose="020B0604030504040204" pitchFamily="34" charset="0"/>
            </a:endParaRPr>
          </a:p>
          <a:p>
            <a:pPr algn="l"/>
            <a:r>
              <a:rPr lang="en-US" sz="3100"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Determinants are specifically defined for </a:t>
            </a:r>
            <a:r>
              <a:rPr lang="en-US" sz="3100" i="0" u="none" strike="noStrike" dirty="0">
                <a:solidFill>
                  <a:srgbClr val="7030A0"/>
                </a:solidFill>
                <a:effectLst/>
                <a:latin typeface="Tahoma" panose="020B0604030504040204" pitchFamily="34" charset="0"/>
                <a:ea typeface="Tahoma" panose="020B0604030504040204" pitchFamily="34" charset="0"/>
                <a:cs typeface="Tahoma" panose="020B0604030504040204" pitchFamily="34" charset="0"/>
              </a:rPr>
              <a:t>square matrices</a:t>
            </a:r>
            <a:r>
              <a:rPr lang="en-US" sz="3100" b="1"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 </a:t>
            </a:r>
            <a:r>
              <a:rPr lang="en-US" sz="3100"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which are matrices with an </a:t>
            </a:r>
            <a:r>
              <a:rPr lang="en-US" sz="3100" b="0" i="0" u="none" strike="noStrike" dirty="0">
                <a:solidFill>
                  <a:srgbClr val="FF0000"/>
                </a:solidFill>
                <a:effectLst/>
                <a:latin typeface="Tahoma" panose="020B0604030504040204" pitchFamily="34" charset="0"/>
                <a:ea typeface="Tahoma" panose="020B0604030504040204" pitchFamily="34" charset="0"/>
                <a:cs typeface="Tahoma" panose="020B0604030504040204" pitchFamily="34" charset="0"/>
              </a:rPr>
              <a:t>equal number of rows and columns</a:t>
            </a:r>
            <a:r>
              <a:rPr lang="en-US" sz="3100"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a:t>
            </a:r>
          </a:p>
          <a:p>
            <a:pPr algn="l"/>
            <a:endParaRPr lang="en-US" sz="3100"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endParaRPr>
          </a:p>
          <a:p>
            <a:pPr algn="l"/>
            <a:r>
              <a:rPr lang="en-US" sz="3100"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Non-square matrices do not have determinants.</a:t>
            </a:r>
          </a:p>
          <a:p>
            <a:pPr algn="l"/>
            <a:endParaRPr lang="en-US" sz="3100" dirty="0">
              <a:solidFill>
                <a:srgbClr val="374151"/>
              </a:solidFill>
              <a:latin typeface="Tahoma" panose="020B0604030504040204" pitchFamily="34" charset="0"/>
              <a:ea typeface="Tahoma" panose="020B0604030504040204" pitchFamily="34" charset="0"/>
              <a:cs typeface="Tahoma" panose="020B0604030504040204" pitchFamily="34" charset="0"/>
            </a:endParaRPr>
          </a:p>
          <a:p>
            <a:r>
              <a:rPr lang="en-US" sz="3100"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It has various geometric and algebraic interpretations and is used in a wide range of mathematical applications, including solving systems </a:t>
            </a:r>
            <a:r>
              <a:rPr lang="en-US" dirty="0">
                <a:solidFill>
                  <a:srgbClr val="7030A0"/>
                </a:solidFill>
                <a:latin typeface="Tahoma" panose="020B0604030504040204" pitchFamily="34" charset="0"/>
                <a:ea typeface="Tahoma" panose="020B0604030504040204" pitchFamily="34" charset="0"/>
                <a:cs typeface="Tahoma" panose="020B0604030504040204" pitchFamily="34" charset="0"/>
              </a:rPr>
              <a:t>of linear equations, computing matrix inverses, understanding transformations, and more</a:t>
            </a:r>
            <a:endParaRPr lang="en-US"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endParaRPr>
          </a:p>
          <a:p>
            <a:pPr marL="0" indent="0">
              <a:buNone/>
            </a:pPr>
            <a:br>
              <a:rPr lang="en-US" dirty="0"/>
            </a:br>
            <a:endParaRPr lang="en-US" dirty="0"/>
          </a:p>
        </p:txBody>
      </p:sp>
    </p:spTree>
    <p:extLst>
      <p:ext uri="{BB962C8B-B14F-4D97-AF65-F5344CB8AC3E}">
        <p14:creationId xmlns:p14="http://schemas.microsoft.com/office/powerpoint/2010/main" val="3032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31004-339A-2F28-B172-F112C1144653}"/>
              </a:ext>
            </a:extLst>
          </p:cNvPr>
          <p:cNvSpPr>
            <a:spLocks noGrp="1"/>
          </p:cNvSpPr>
          <p:nvPr>
            <p:ph type="title"/>
          </p:nvPr>
        </p:nvSpPr>
        <p:spPr>
          <a:xfrm>
            <a:off x="838200" y="557631"/>
            <a:ext cx="10515600" cy="549274"/>
          </a:xfrm>
        </p:spPr>
        <p:txBody>
          <a:bodyPr>
            <a:normAutofit fontScale="90000"/>
          </a:bodyPr>
          <a:lstStyle/>
          <a:p>
            <a:pPr algn="ctr"/>
            <a:r>
              <a:rPr lang="en-US" b="1" dirty="0">
                <a:solidFill>
                  <a:srgbClr val="C00000"/>
                </a:solidFill>
              </a:rPr>
              <a:t>Determinant of a Matrix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CA6EF4-8C22-334D-E404-9FE5453E7C80}"/>
                  </a:ext>
                </a:extLst>
              </p:cNvPr>
              <p:cNvSpPr>
                <a:spLocks noGrp="1"/>
              </p:cNvSpPr>
              <p:nvPr>
                <p:ph idx="1"/>
              </p:nvPr>
            </p:nvSpPr>
            <p:spPr>
              <a:xfrm>
                <a:off x="1175084" y="1612899"/>
                <a:ext cx="9547746" cy="4879975"/>
              </a:xfrm>
            </p:spPr>
            <p:txBody>
              <a:bodyPr>
                <a:normAutofit/>
              </a:bodyPr>
              <a:lstStyle/>
              <a:p>
                <a:pPr marL="0" indent="0" algn="l">
                  <a:buNone/>
                </a:pPr>
                <a:r>
                  <a:rPr lang="en-US" b="0" i="0" u="none" strike="noStrike" dirty="0">
                    <a:solidFill>
                      <a:srgbClr val="000000"/>
                    </a:solidFill>
                    <a:effectLst/>
                    <a:latin typeface="Söhne"/>
                  </a:rPr>
                  <a:t>For a 2x2 Matrix:</a:t>
                </a:r>
              </a:p>
              <a:p>
                <a:pPr algn="l"/>
                <a:endParaRPr lang="en-US" dirty="0">
                  <a:solidFill>
                    <a:srgbClr val="000000"/>
                  </a:solidFill>
                  <a:latin typeface="Söhne"/>
                </a:endParaRPr>
              </a:p>
              <a:p>
                <a:pPr marL="0" indent="0">
                  <a:buNone/>
                </a:pPr>
                <a:r>
                  <a:rPr lang="en-US" b="1" i="0" u="none" strike="noStrike" dirty="0">
                    <a:solidFill>
                      <a:srgbClr val="000000"/>
                    </a:solidFill>
                    <a:effectLst/>
                    <a:latin typeface="Söhne"/>
                  </a:rPr>
                  <a:t>Determinant: </a:t>
                </a:r>
                <a14:m>
                  <m:oMath xmlns:m="http://schemas.openxmlformats.org/officeDocument/2006/math">
                    <m:r>
                      <m:rPr>
                        <m:sty m:val="p"/>
                      </m:rPr>
                      <a:rPr lang="en-US" b="0" i="0" u="none" strike="noStrike" smtClean="0">
                        <a:solidFill>
                          <a:srgbClr val="000000"/>
                        </a:solidFill>
                        <a:effectLst/>
                        <a:latin typeface="Cambria Math" panose="02040503050406030204" pitchFamily="18" charset="0"/>
                      </a:rPr>
                      <m:t>det</m:t>
                    </m:r>
                    <m:r>
                      <a:rPr lang="en-US" b="0" i="1" u="none" strike="noStrike" smtClean="0">
                        <a:solidFill>
                          <a:srgbClr val="000000"/>
                        </a:solidFill>
                        <a:effectLst/>
                        <a:latin typeface="Cambria Math" panose="02040503050406030204" pitchFamily="18" charset="0"/>
                      </a:rPr>
                      <m:t>= </m:t>
                    </m:r>
                    <m:r>
                      <a:rPr lang="en-US" b="0" i="1" u="none" strike="noStrike" smtClean="0">
                        <a:solidFill>
                          <a:srgbClr val="000000"/>
                        </a:solidFill>
                        <a:effectLst/>
                        <a:latin typeface="Cambria Math" panose="02040503050406030204" pitchFamily="18" charset="0"/>
                      </a:rPr>
                      <m:t>𝑎𝑑</m:t>
                    </m:r>
                    <m:r>
                      <a:rPr lang="en-US" b="0" i="1" u="none" strike="noStrike" smtClean="0">
                        <a:solidFill>
                          <a:srgbClr val="000000"/>
                        </a:solidFill>
                        <a:effectLst/>
                        <a:latin typeface="Cambria Math" panose="02040503050406030204" pitchFamily="18" charset="0"/>
                      </a:rPr>
                      <m:t>−</m:t>
                    </m:r>
                    <m:r>
                      <a:rPr lang="en-US" b="0" i="1" u="none" strike="noStrike" smtClean="0">
                        <a:solidFill>
                          <a:srgbClr val="000000"/>
                        </a:solidFill>
                        <a:effectLst/>
                        <a:latin typeface="Cambria Math" panose="02040503050406030204" pitchFamily="18" charset="0"/>
                      </a:rPr>
                      <m:t>𝑏𝑐</m:t>
                    </m:r>
                  </m:oMath>
                </a14:m>
                <a:endParaRPr lang="en-US" b="0" i="0" u="none" strike="noStrike" dirty="0">
                  <a:solidFill>
                    <a:srgbClr val="000000"/>
                  </a:solidFill>
                  <a:effectLst/>
                  <a:latin typeface="Söhne"/>
                </a:endParaRPr>
              </a:p>
              <a:p>
                <a:pPr marL="0" indent="0">
                  <a:buNone/>
                </a:pPr>
                <a:r>
                  <a:rPr lang="en-US" b="0" i="0" u="none" strike="noStrike" dirty="0">
                    <a:solidFill>
                      <a:srgbClr val="000000"/>
                    </a:solidFill>
                    <a:effectLst/>
                    <a:latin typeface="Söhne"/>
                  </a:rPr>
                  <a:t>For a 3x3 Matrix:       A = </a:t>
                </a:r>
                <a:r>
                  <a:rPr lang="en-US" sz="9600" dirty="0">
                    <a:solidFill>
                      <a:srgbClr val="000000"/>
                    </a:solidFill>
                    <a:latin typeface="Söhne"/>
                  </a:rPr>
                  <a:t>[</a:t>
                </a:r>
                <a:r>
                  <a:rPr lang="en-US" b="0" i="0" u="none" strike="noStrike" dirty="0">
                    <a:solidFill>
                      <a:srgbClr val="000000"/>
                    </a:solidFill>
                    <a:effectLst/>
                    <a:latin typeface="Söhne"/>
                  </a:rPr>
                  <a:t> </a:t>
                </a:r>
                <a14:m>
                  <m:oMath xmlns:m="http://schemas.openxmlformats.org/officeDocument/2006/math">
                    <m:m>
                      <m:mPr>
                        <m:plcHide m:val="on"/>
                        <m:mcs>
                          <m:mc>
                            <m:mcPr>
                              <m:count m:val="3"/>
                              <m:mcJc m:val="center"/>
                            </m:mcPr>
                          </m:mc>
                        </m:mcs>
                        <m:ctrlPr>
                          <a:rPr lang="en-US" i="1" smtClean="0">
                            <a:solidFill>
                              <a:srgbClr val="000000"/>
                            </a:solidFill>
                            <a:latin typeface="Cambria Math" panose="02040503050406030204" pitchFamily="18" charset="0"/>
                          </a:rPr>
                        </m:ctrlPr>
                      </m:mPr>
                      <m:mr>
                        <m:e>
                          <m:eqArr>
                            <m:eqArrPr>
                              <m:ctrlPr>
                                <a:rPr lang="en-US" i="1">
                                  <a:solidFill>
                                    <a:srgbClr val="000000"/>
                                  </a:solidFill>
                                  <a:latin typeface="Cambria Math" panose="02040503050406030204" pitchFamily="18" charset="0"/>
                                </a:rPr>
                              </m:ctrlPr>
                            </m:eqArrPr>
                            <m:e>
                              <m:r>
                                <a:rPr lang="en-US" i="1">
                                  <a:solidFill>
                                    <a:srgbClr val="000000"/>
                                  </a:solidFill>
                                  <a:latin typeface="Cambria Math" panose="02040503050406030204" pitchFamily="18" charset="0"/>
                                </a:rPr>
                                <m:t>𝑎</m:t>
                              </m:r>
                              <m:r>
                                <a:rPr lang="en-US" i="1">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𝑏</m:t>
                              </m:r>
                              <m:r>
                                <a:rPr lang="en-US" i="1">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𝑐</m:t>
                              </m:r>
                            </m:e>
                            <m:e>
                              <m:r>
                                <a:rPr lang="en-US" i="1">
                                  <a:solidFill>
                                    <a:srgbClr val="000000"/>
                                  </a:solidFill>
                                  <a:latin typeface="Cambria Math" panose="02040503050406030204" pitchFamily="18" charset="0"/>
                                </a:rPr>
                                <m:t>𝑑</m:t>
                              </m:r>
                              <m:r>
                                <a:rPr lang="en-US" i="1">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𝑒</m:t>
                              </m:r>
                              <m:r>
                                <a:rPr lang="en-US" i="1">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𝑓</m:t>
                              </m:r>
                              <m:r>
                                <a:rPr lang="en-US" i="1" smtClean="0">
                                  <a:solidFill>
                                    <a:srgbClr val="000000"/>
                                  </a:solidFill>
                                  <a:latin typeface="Cambria Math" panose="02040503050406030204" pitchFamily="18" charset="0"/>
                                </a:rPr>
                                <m:t> </m:t>
                              </m:r>
                            </m:e>
                            <m:e>
                              <m:r>
                                <a:rPr lang="en-US" i="1">
                                  <a:solidFill>
                                    <a:srgbClr val="000000"/>
                                  </a:solidFill>
                                  <a:latin typeface="Cambria Math" panose="02040503050406030204" pitchFamily="18" charset="0"/>
                                </a:rPr>
                                <m:t>𝑔</m:t>
                              </m:r>
                              <m:r>
                                <a:rPr lang="en-US" i="1">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h</m:t>
                              </m:r>
                              <m:r>
                                <a:rPr lang="en-US" i="1">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𝑖</m:t>
                              </m:r>
                              <m:r>
                                <a:rPr lang="en-US" i="1">
                                  <a:solidFill>
                                    <a:srgbClr val="000000"/>
                                  </a:solidFill>
                                  <a:latin typeface="Cambria Math" panose="02040503050406030204" pitchFamily="18" charset="0"/>
                                </a:rPr>
                                <m:t> </m:t>
                              </m:r>
                            </m:e>
                          </m:eqArr>
                        </m:e>
                        <m:e/>
                        <m:e/>
                      </m:mr>
                      <m:mr>
                        <m:e/>
                        <m:e/>
                        <m:e/>
                      </m:mr>
                      <m:mr>
                        <m:e/>
                        <m:e/>
                        <m:e>
                          <m:r>
                            <a:rPr lang="en-US" b="0" i="1" smtClean="0">
                              <a:solidFill>
                                <a:srgbClr val="000000"/>
                              </a:solidFill>
                              <a:latin typeface="Cambria Math" panose="02040503050406030204" pitchFamily="18" charset="0"/>
                            </a:rPr>
                            <m:t>.    </m:t>
                          </m:r>
                        </m:e>
                      </m:mr>
                    </m:m>
                  </m:oMath>
                </a14:m>
                <a:r>
                  <a:rPr lang="en-US" sz="9600" dirty="0">
                    <a:solidFill>
                      <a:srgbClr val="000000"/>
                    </a:solidFill>
                    <a:latin typeface="Söhne"/>
                  </a:rPr>
                  <a:t>]</a:t>
                </a:r>
              </a:p>
              <a:p>
                <a:pPr marL="0" indent="0" algn="l">
                  <a:buNone/>
                </a:pPr>
                <a:r>
                  <a:rPr lang="en-US" b="1" i="0" u="none" strike="noStrike" dirty="0">
                    <a:solidFill>
                      <a:srgbClr val="000000"/>
                    </a:solidFill>
                    <a:effectLst/>
                    <a:latin typeface="Söhne"/>
                  </a:rPr>
                  <a:t>Determinant: </a:t>
                </a:r>
                <a:r>
                  <a:rPr lang="en-US" b="0" i="0" u="none" strike="noStrike" dirty="0">
                    <a:solidFill>
                      <a:srgbClr val="000000"/>
                    </a:solidFill>
                    <a:effectLst/>
                    <a:latin typeface="Söhne"/>
                  </a:rPr>
                  <a:t>det = </a:t>
                </a:r>
                <a14:m>
                  <m:oMath xmlns:m="http://schemas.openxmlformats.org/officeDocument/2006/math">
                    <m:r>
                      <a:rPr lang="en-US" b="0" i="1" u="none" strike="noStrike" smtClean="0">
                        <a:solidFill>
                          <a:srgbClr val="000000"/>
                        </a:solidFill>
                        <a:effectLst/>
                        <a:latin typeface="Cambria Math" panose="02040503050406030204" pitchFamily="18" charset="0"/>
                      </a:rPr>
                      <m:t>𝑎</m:t>
                    </m:r>
                    <m:d>
                      <m:dPr>
                        <m:ctrlPr>
                          <a:rPr lang="en-US" b="0" i="1" u="none" strike="noStrike" smtClean="0">
                            <a:solidFill>
                              <a:srgbClr val="000000"/>
                            </a:solidFill>
                            <a:effectLst/>
                            <a:latin typeface="Cambria Math" panose="02040503050406030204" pitchFamily="18" charset="0"/>
                          </a:rPr>
                        </m:ctrlPr>
                      </m:dPr>
                      <m:e>
                        <m:r>
                          <a:rPr lang="en-US" b="0" i="1" u="none" strike="noStrike" smtClean="0">
                            <a:solidFill>
                              <a:srgbClr val="000000"/>
                            </a:solidFill>
                            <a:effectLst/>
                            <a:latin typeface="Cambria Math" panose="02040503050406030204" pitchFamily="18" charset="0"/>
                          </a:rPr>
                          <m:t>𝑒𝑖</m:t>
                        </m:r>
                        <m:r>
                          <a:rPr lang="en-US" b="0" i="1" u="none" strike="noStrike" smtClean="0">
                            <a:solidFill>
                              <a:srgbClr val="000000"/>
                            </a:solidFill>
                            <a:effectLst/>
                            <a:latin typeface="Cambria Math" panose="02040503050406030204" pitchFamily="18" charset="0"/>
                          </a:rPr>
                          <m:t> −</m:t>
                        </m:r>
                        <m:r>
                          <a:rPr lang="en-US" b="0" i="1" u="none" strike="noStrike" smtClean="0">
                            <a:solidFill>
                              <a:srgbClr val="000000"/>
                            </a:solidFill>
                            <a:effectLst/>
                            <a:latin typeface="Cambria Math" panose="02040503050406030204" pitchFamily="18" charset="0"/>
                          </a:rPr>
                          <m:t>𝑓h</m:t>
                        </m:r>
                      </m:e>
                    </m:d>
                    <m:r>
                      <a:rPr lang="en-US" b="0" i="1" u="none" strike="noStrike" smtClean="0">
                        <a:solidFill>
                          <a:srgbClr val="000000"/>
                        </a:solidFill>
                        <a:effectLst/>
                        <a:latin typeface="Cambria Math" panose="02040503050406030204" pitchFamily="18" charset="0"/>
                      </a:rPr>
                      <m:t> − </m:t>
                    </m:r>
                    <m:r>
                      <a:rPr lang="en-US" b="0" i="1" u="none" strike="noStrike" smtClean="0">
                        <a:solidFill>
                          <a:srgbClr val="000000"/>
                        </a:solidFill>
                        <a:effectLst/>
                        <a:latin typeface="Cambria Math" panose="02040503050406030204" pitchFamily="18" charset="0"/>
                      </a:rPr>
                      <m:t>𝑏</m:t>
                    </m:r>
                    <m:r>
                      <a:rPr lang="en-US" b="0" i="1" u="none" strike="noStrike" smtClean="0">
                        <a:solidFill>
                          <a:srgbClr val="000000"/>
                        </a:solidFill>
                        <a:effectLst/>
                        <a:latin typeface="Cambria Math" panose="02040503050406030204" pitchFamily="18" charset="0"/>
                      </a:rPr>
                      <m:t> </m:t>
                    </m:r>
                    <m:d>
                      <m:dPr>
                        <m:ctrlPr>
                          <a:rPr lang="en-US" b="0" i="1" u="none" strike="noStrike" smtClean="0">
                            <a:solidFill>
                              <a:srgbClr val="000000"/>
                            </a:solidFill>
                            <a:effectLst/>
                            <a:latin typeface="Cambria Math" panose="02040503050406030204" pitchFamily="18" charset="0"/>
                          </a:rPr>
                        </m:ctrlPr>
                      </m:dPr>
                      <m:e>
                        <m:r>
                          <a:rPr lang="en-US" b="0" i="1" u="none" strike="noStrike" smtClean="0">
                            <a:solidFill>
                              <a:srgbClr val="000000"/>
                            </a:solidFill>
                            <a:effectLst/>
                            <a:latin typeface="Cambria Math" panose="02040503050406030204" pitchFamily="18" charset="0"/>
                          </a:rPr>
                          <m:t>𝑑𝑖</m:t>
                        </m:r>
                        <m:r>
                          <a:rPr lang="en-US" b="0" i="1" u="none" strike="noStrike" smtClean="0">
                            <a:solidFill>
                              <a:srgbClr val="000000"/>
                            </a:solidFill>
                            <a:effectLst/>
                            <a:latin typeface="Cambria Math" panose="02040503050406030204" pitchFamily="18" charset="0"/>
                          </a:rPr>
                          <m:t> −</m:t>
                        </m:r>
                        <m:r>
                          <a:rPr lang="en-US" b="0" i="1" u="none" strike="noStrike" smtClean="0">
                            <a:solidFill>
                              <a:srgbClr val="000000"/>
                            </a:solidFill>
                            <a:effectLst/>
                            <a:latin typeface="Cambria Math" panose="02040503050406030204" pitchFamily="18" charset="0"/>
                          </a:rPr>
                          <m:t>𝑓𝑔</m:t>
                        </m:r>
                      </m:e>
                    </m:d>
                    <m:r>
                      <a:rPr lang="en-US" b="0" i="1" u="none" strike="noStrike" smtClean="0">
                        <a:solidFill>
                          <a:srgbClr val="000000"/>
                        </a:solidFill>
                        <a:effectLst/>
                        <a:latin typeface="Cambria Math" panose="02040503050406030204" pitchFamily="18" charset="0"/>
                      </a:rPr>
                      <m:t>+</m:t>
                    </m:r>
                    <m:r>
                      <a:rPr lang="en-US" b="0" i="1" u="none" strike="noStrike" smtClean="0">
                        <a:solidFill>
                          <a:srgbClr val="000000"/>
                        </a:solidFill>
                        <a:effectLst/>
                        <a:latin typeface="Cambria Math" panose="02040503050406030204" pitchFamily="18" charset="0"/>
                      </a:rPr>
                      <m:t>𝑐</m:t>
                    </m:r>
                    <m:d>
                      <m:dPr>
                        <m:ctrlPr>
                          <a:rPr lang="en-US" b="0" i="1" u="none" strike="noStrike" smtClean="0">
                            <a:solidFill>
                              <a:srgbClr val="000000"/>
                            </a:solidFill>
                            <a:effectLst/>
                            <a:latin typeface="Cambria Math" panose="02040503050406030204" pitchFamily="18" charset="0"/>
                          </a:rPr>
                        </m:ctrlPr>
                      </m:dPr>
                      <m:e>
                        <m:r>
                          <a:rPr lang="en-US" b="0" i="1" u="none" strike="noStrike" smtClean="0">
                            <a:solidFill>
                              <a:srgbClr val="000000"/>
                            </a:solidFill>
                            <a:effectLst/>
                            <a:latin typeface="Cambria Math" panose="02040503050406030204" pitchFamily="18" charset="0"/>
                          </a:rPr>
                          <m:t>𝑑h</m:t>
                        </m:r>
                        <m:r>
                          <a:rPr lang="en-US" b="0" i="1" u="none" strike="noStrike" smtClean="0">
                            <a:solidFill>
                              <a:srgbClr val="000000"/>
                            </a:solidFill>
                            <a:effectLst/>
                            <a:latin typeface="Cambria Math" panose="02040503050406030204" pitchFamily="18" charset="0"/>
                          </a:rPr>
                          <m:t> −</m:t>
                        </m:r>
                        <m:r>
                          <a:rPr lang="en-US" b="0" i="1" u="none" strike="noStrike" smtClean="0">
                            <a:solidFill>
                              <a:srgbClr val="000000"/>
                            </a:solidFill>
                            <a:effectLst/>
                            <a:latin typeface="Cambria Math" panose="02040503050406030204" pitchFamily="18" charset="0"/>
                          </a:rPr>
                          <m:t>𝑒𝑔</m:t>
                        </m:r>
                      </m:e>
                    </m:d>
                  </m:oMath>
                </a14:m>
                <a:endParaRPr lang="en-US" b="0" i="0" u="none" strike="noStrike" dirty="0">
                  <a:solidFill>
                    <a:srgbClr val="000000"/>
                  </a:solidFill>
                  <a:effectLst/>
                  <a:latin typeface="Söhne"/>
                </a:endParaRPr>
              </a:p>
              <a:p>
                <a:pPr marL="0" indent="0" algn="l">
                  <a:buNone/>
                </a:pPr>
                <a:endParaRPr lang="en-US" b="0" i="0" u="none" strike="noStrike" dirty="0">
                  <a:solidFill>
                    <a:srgbClr val="000000"/>
                  </a:solidFill>
                  <a:effectLst/>
                  <a:latin typeface="Söhne"/>
                </a:endParaRPr>
              </a:p>
              <a:p>
                <a:pPr marL="0" indent="0" algn="l">
                  <a:buNone/>
                </a:pP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Task: </a:t>
                </a:r>
                <a:r>
                  <a:rPr lang="en-US" b="1" dirty="0">
                    <a:latin typeface="Tahoma" panose="020B0604030504040204" pitchFamily="34" charset="0"/>
                    <a:ea typeface="Tahoma" panose="020B0604030504040204" pitchFamily="34" charset="0"/>
                    <a:cs typeface="Tahoma" panose="020B0604030504040204" pitchFamily="34" charset="0"/>
                  </a:rPr>
                  <a:t>Compute the determinant of a matrix</a:t>
                </a:r>
                <a:endParaRPr lang="en-US" b="1" i="0" u="none" strike="noStrike" dirty="0">
                  <a:effectLst/>
                  <a:latin typeface="Tahoma" panose="020B0604030504040204" pitchFamily="34" charset="0"/>
                  <a:ea typeface="Tahoma" panose="020B0604030504040204" pitchFamily="34" charset="0"/>
                  <a:cs typeface="Tahoma" panose="020B0604030504040204" pitchFamily="34" charset="0"/>
                </a:endParaRPr>
              </a:p>
              <a:p>
                <a:pPr algn="l"/>
                <a:endParaRPr lang="en-US" b="0" i="0" u="none" strike="noStrike" dirty="0">
                  <a:solidFill>
                    <a:srgbClr val="000000"/>
                  </a:solidFill>
                  <a:effectLst/>
                  <a:latin typeface="Söhne"/>
                </a:endParaRPr>
              </a:p>
            </p:txBody>
          </p:sp>
        </mc:Choice>
        <mc:Fallback xmlns="">
          <p:sp>
            <p:nvSpPr>
              <p:cNvPr id="3" name="Content Placeholder 2">
                <a:extLst>
                  <a:ext uri="{FF2B5EF4-FFF2-40B4-BE49-F238E27FC236}">
                    <a16:creationId xmlns:a16="http://schemas.microsoft.com/office/drawing/2014/main" id="{F4CA6EF4-8C22-334D-E404-9FE5453E7C80}"/>
                  </a:ext>
                </a:extLst>
              </p:cNvPr>
              <p:cNvSpPr>
                <a:spLocks noGrp="1" noRot="1" noChangeAspect="1" noMove="1" noResize="1" noEditPoints="1" noAdjustHandles="1" noChangeArrowheads="1" noChangeShapeType="1" noTextEdit="1"/>
              </p:cNvSpPr>
              <p:nvPr>
                <p:ph idx="1"/>
              </p:nvPr>
            </p:nvSpPr>
            <p:spPr>
              <a:xfrm>
                <a:off x="1175084" y="1612899"/>
                <a:ext cx="9547746" cy="4879975"/>
              </a:xfrm>
              <a:blipFill>
                <a:blip r:embed="rId2"/>
                <a:stretch>
                  <a:fillRect l="-1328" t="-2078" b="-10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EE7E151-1EF0-BB58-6077-AB12AB2D6A12}"/>
                  </a:ext>
                </a:extLst>
              </p:cNvPr>
              <p:cNvSpPr txBox="1"/>
              <p:nvPr/>
            </p:nvSpPr>
            <p:spPr>
              <a:xfrm>
                <a:off x="3298209" y="1825625"/>
                <a:ext cx="1194879" cy="559833"/>
              </a:xfrm>
              <a:prstGeom prst="rect">
                <a:avLst/>
              </a:prstGeom>
              <a:noFill/>
            </p:spPr>
            <p:txBody>
              <a:bodyPr wrap="square" rtlCol="0">
                <a:spAutoFit/>
              </a:bodyPr>
              <a:lstStyle/>
              <a:p>
                <a:pPr marL="0" indent="0">
                  <a:buNone/>
                </a:pPr>
                <a:r>
                  <a:rPr lang="en-US" dirty="0"/>
                  <a:t>A =</a:t>
                </a:r>
                <a14:m>
                  <m:oMath xmlns:m="http://schemas.openxmlformats.org/officeDocument/2006/math">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𝑎</m:t>
                              </m:r>
                            </m:e>
                            <m:e>
                              <m:r>
                                <a:rPr lang="en-US" b="0" i="1" smtClean="0">
                                  <a:latin typeface="Cambria Math" panose="02040503050406030204" pitchFamily="18" charset="0"/>
                                </a:rPr>
                                <m:t>𝑏</m:t>
                              </m:r>
                            </m:e>
                          </m:mr>
                          <m:mr>
                            <m:e>
                              <m:r>
                                <a:rPr lang="en-US" b="0" i="1" smtClean="0">
                                  <a:latin typeface="Cambria Math" panose="02040503050406030204" pitchFamily="18" charset="0"/>
                                </a:rPr>
                                <m:t>𝑐</m:t>
                              </m:r>
                            </m:e>
                            <m:e>
                              <m:r>
                                <a:rPr lang="en-US" b="0" i="1" smtClean="0">
                                  <a:latin typeface="Cambria Math" panose="02040503050406030204" pitchFamily="18" charset="0"/>
                                </a:rPr>
                                <m:t>𝑑</m:t>
                              </m:r>
                            </m:e>
                          </m:mr>
                        </m:m>
                      </m:e>
                    </m:d>
                  </m:oMath>
                </a14:m>
                <a:r>
                  <a:rPr lang="en-US" dirty="0"/>
                  <a:t> </a:t>
                </a:r>
              </a:p>
            </p:txBody>
          </p:sp>
        </mc:Choice>
        <mc:Fallback xmlns="">
          <p:sp>
            <p:nvSpPr>
              <p:cNvPr id="4" name="TextBox 3">
                <a:extLst>
                  <a:ext uri="{FF2B5EF4-FFF2-40B4-BE49-F238E27FC236}">
                    <a16:creationId xmlns:a16="http://schemas.microsoft.com/office/drawing/2014/main" id="{5EE7E151-1EF0-BB58-6077-AB12AB2D6A12}"/>
                  </a:ext>
                </a:extLst>
              </p:cNvPr>
              <p:cNvSpPr txBox="1">
                <a:spLocks noRot="1" noChangeAspect="1" noMove="1" noResize="1" noEditPoints="1" noAdjustHandles="1" noChangeArrowheads="1" noChangeShapeType="1" noTextEdit="1"/>
              </p:cNvSpPr>
              <p:nvPr/>
            </p:nvSpPr>
            <p:spPr>
              <a:xfrm>
                <a:off x="3298209" y="1825625"/>
                <a:ext cx="1194879" cy="559833"/>
              </a:xfrm>
              <a:prstGeom prst="rect">
                <a:avLst/>
              </a:prstGeom>
              <a:blipFill>
                <a:blip r:embed="rId3"/>
                <a:stretch>
                  <a:fillRect l="-4211" b="-8889"/>
                </a:stretch>
              </a:blipFill>
            </p:spPr>
            <p:txBody>
              <a:bodyPr/>
              <a:lstStyle/>
              <a:p>
                <a:r>
                  <a:rPr lang="en-US">
                    <a:noFill/>
                  </a:rPr>
                  <a:t> </a:t>
                </a:r>
              </a:p>
            </p:txBody>
          </p:sp>
        </mc:Fallback>
      </mc:AlternateContent>
    </p:spTree>
    <p:extLst>
      <p:ext uri="{BB962C8B-B14F-4D97-AF65-F5344CB8AC3E}">
        <p14:creationId xmlns:p14="http://schemas.microsoft.com/office/powerpoint/2010/main" val="3858096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86505-B8E4-1C53-BD80-695A2C7F7730}"/>
              </a:ext>
            </a:extLst>
          </p:cNvPr>
          <p:cNvSpPr>
            <a:spLocks noGrp="1"/>
          </p:cNvSpPr>
          <p:nvPr>
            <p:ph type="title"/>
          </p:nvPr>
        </p:nvSpPr>
        <p:spPr>
          <a:xfrm>
            <a:off x="838200" y="559089"/>
            <a:ext cx="10515600" cy="632402"/>
          </a:xfrm>
        </p:spPr>
        <p:txBody>
          <a:bodyPr>
            <a:normAutofit/>
          </a:bodyPr>
          <a:lstStyle/>
          <a:p>
            <a:r>
              <a:rPr lang="en-US" sz="3200" dirty="0">
                <a:latin typeface="Tahoma" panose="020B0604030504040204" pitchFamily="34" charset="0"/>
                <a:ea typeface="Tahoma" panose="020B0604030504040204" pitchFamily="34" charset="0"/>
                <a:cs typeface="Tahoma" panose="020B0604030504040204" pitchFamily="34" charset="0"/>
              </a:rPr>
              <a:t>Inverse of A matrix </a:t>
            </a:r>
          </a:p>
        </p:txBody>
      </p:sp>
      <p:sp>
        <p:nvSpPr>
          <p:cNvPr id="3" name="Content Placeholder 2">
            <a:extLst>
              <a:ext uri="{FF2B5EF4-FFF2-40B4-BE49-F238E27FC236}">
                <a16:creationId xmlns:a16="http://schemas.microsoft.com/office/drawing/2014/main" id="{1A46A69B-D6D5-80EB-CFF6-276FF5BA997F}"/>
              </a:ext>
            </a:extLst>
          </p:cNvPr>
          <p:cNvSpPr>
            <a:spLocks noGrp="1"/>
          </p:cNvSpPr>
          <p:nvPr>
            <p:ph idx="1"/>
          </p:nvPr>
        </p:nvSpPr>
        <p:spPr>
          <a:xfrm>
            <a:off x="838200" y="1423843"/>
            <a:ext cx="10515600" cy="5069032"/>
          </a:xfrm>
        </p:spPr>
        <p:txBody>
          <a:bodyPr>
            <a:noAutofit/>
          </a:bodyPr>
          <a:lstStyle/>
          <a:p>
            <a:pPr algn="l"/>
            <a:r>
              <a:rPr lang="en-US" sz="20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The inverse of a square matrix is another matrix that, when multiplied with the original matrix, yields the </a:t>
            </a:r>
            <a:r>
              <a:rPr lang="en-US" sz="2000" b="0" i="0" u="none" strike="noStrike" dirty="0">
                <a:solidFill>
                  <a:srgbClr val="FF0000"/>
                </a:solidFill>
                <a:effectLst/>
                <a:latin typeface="Tahoma" panose="020B0604030504040204" pitchFamily="34" charset="0"/>
                <a:ea typeface="Tahoma" panose="020B0604030504040204" pitchFamily="34" charset="0"/>
                <a:cs typeface="Tahoma" panose="020B0604030504040204" pitchFamily="34" charset="0"/>
              </a:rPr>
              <a:t>identity matrix of the same size</a:t>
            </a:r>
            <a:r>
              <a:rPr lang="en-US" sz="20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a:t>
            </a:r>
          </a:p>
          <a:p>
            <a:pPr algn="l"/>
            <a:r>
              <a:rPr lang="en-US" sz="20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In other words, if A is a square matrix and A</a:t>
            </a:r>
            <a:r>
              <a:rPr lang="en-US" sz="2000" b="0" i="0" u="none" strike="noStrike" baseline="30000" dirty="0">
                <a:solidFill>
                  <a:srgbClr val="000000"/>
                </a:solidFill>
                <a:effectLst/>
                <a:latin typeface="Tahoma" panose="020B0604030504040204" pitchFamily="34" charset="0"/>
                <a:ea typeface="Tahoma" panose="020B0604030504040204" pitchFamily="34" charset="0"/>
                <a:cs typeface="Tahoma" panose="020B0604030504040204" pitchFamily="34" charset="0"/>
              </a:rPr>
              <a:t>-1</a:t>
            </a:r>
            <a:r>
              <a:rPr lang="en-US" sz="20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is its inverse, then:</a:t>
            </a:r>
          </a:p>
          <a:p>
            <a:pPr algn="l"/>
            <a:r>
              <a:rPr lang="en-US" sz="2000" b="0" i="0" u="none" strike="noStrike" dirty="0">
                <a:solidFill>
                  <a:schemeClr val="accent2"/>
                </a:solidFill>
                <a:effectLst/>
                <a:latin typeface="Tahoma" panose="020B0604030504040204" pitchFamily="34" charset="0"/>
                <a:ea typeface="Tahoma" panose="020B0604030504040204" pitchFamily="34" charset="0"/>
                <a:cs typeface="Tahoma" panose="020B0604030504040204" pitchFamily="34" charset="0"/>
              </a:rPr>
              <a:t>A A</a:t>
            </a:r>
            <a:r>
              <a:rPr lang="en-US" sz="2000" b="0" i="0" u="none" strike="noStrike" baseline="30000" dirty="0">
                <a:solidFill>
                  <a:schemeClr val="accent2"/>
                </a:solidFill>
                <a:effectLst/>
                <a:latin typeface="Tahoma" panose="020B0604030504040204" pitchFamily="34" charset="0"/>
                <a:ea typeface="Tahoma" panose="020B0604030504040204" pitchFamily="34" charset="0"/>
                <a:cs typeface="Tahoma" panose="020B0604030504040204" pitchFamily="34" charset="0"/>
              </a:rPr>
              <a:t>-1</a:t>
            </a:r>
            <a:r>
              <a:rPr lang="en-US" sz="2000" b="0" i="0" u="none" strike="noStrike" dirty="0">
                <a:solidFill>
                  <a:schemeClr val="accent2"/>
                </a:solidFill>
                <a:effectLst/>
                <a:latin typeface="Tahoma" panose="020B0604030504040204" pitchFamily="34" charset="0"/>
                <a:ea typeface="Tahoma" panose="020B0604030504040204" pitchFamily="34" charset="0"/>
                <a:cs typeface="Tahoma" panose="020B0604030504040204" pitchFamily="34" charset="0"/>
              </a:rPr>
              <a:t> = A</a:t>
            </a:r>
            <a:r>
              <a:rPr lang="en-US" sz="2000" b="0" i="0" u="none" strike="noStrike" baseline="30000" dirty="0">
                <a:solidFill>
                  <a:schemeClr val="accent2"/>
                </a:solidFill>
                <a:effectLst/>
                <a:latin typeface="Tahoma" panose="020B0604030504040204" pitchFamily="34" charset="0"/>
                <a:ea typeface="Tahoma" panose="020B0604030504040204" pitchFamily="34" charset="0"/>
                <a:cs typeface="Tahoma" panose="020B0604030504040204" pitchFamily="34" charset="0"/>
              </a:rPr>
              <a:t>-1 </a:t>
            </a:r>
            <a:r>
              <a:rPr lang="en-US" sz="2000" b="0" i="0" u="none" strike="noStrike" dirty="0">
                <a:solidFill>
                  <a:schemeClr val="accent2"/>
                </a:solidFill>
                <a:effectLst/>
                <a:latin typeface="Tahoma" panose="020B0604030504040204" pitchFamily="34" charset="0"/>
                <a:ea typeface="Tahoma" panose="020B0604030504040204" pitchFamily="34" charset="0"/>
                <a:cs typeface="Tahoma" panose="020B0604030504040204" pitchFamily="34" charset="0"/>
              </a:rPr>
              <a:t>A = I</a:t>
            </a:r>
          </a:p>
          <a:p>
            <a:pPr algn="l"/>
            <a:r>
              <a:rPr lang="en-US" sz="20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Where I is the identity matrix. The identity matrix is a special matrix that has ones on its main diagonal and zeros elsewhere.</a:t>
            </a:r>
          </a:p>
          <a:p>
            <a:pPr algn="l"/>
            <a:r>
              <a:rPr lang="en-US" sz="20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Not all square matrices have inverses</a:t>
            </a:r>
            <a:r>
              <a:rPr lang="en-US" sz="2000" b="0" i="0" u="none" strike="noStrike" dirty="0">
                <a:solidFill>
                  <a:srgbClr val="C00000"/>
                </a:solidFill>
                <a:effectLst/>
                <a:latin typeface="Tahoma" panose="020B0604030504040204" pitchFamily="34" charset="0"/>
                <a:ea typeface="Tahoma" panose="020B0604030504040204" pitchFamily="34" charset="0"/>
                <a:cs typeface="Tahoma" panose="020B0604030504040204" pitchFamily="34" charset="0"/>
              </a:rPr>
              <a:t>. For a matrix to be invertible (or non-singular), its determinant must be non-zero. </a:t>
            </a:r>
            <a:r>
              <a:rPr lang="en-US" sz="20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If the determinant is zero, the matrix is singular, and it does not have an inverse.</a:t>
            </a:r>
          </a:p>
          <a:p>
            <a:pPr algn="l"/>
            <a:r>
              <a:rPr lang="en-US" sz="20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For larger matrices, finding the inverse can be more involved and might require methods such as Gaussian elimination or using the </a:t>
            </a:r>
            <a:r>
              <a:rPr lang="en-US" sz="2000" b="0" i="0" u="none" strike="noStrike" dirty="0" err="1">
                <a:solidFill>
                  <a:srgbClr val="000000"/>
                </a:solidFill>
                <a:effectLst/>
                <a:latin typeface="Tahoma" panose="020B0604030504040204" pitchFamily="34" charset="0"/>
                <a:ea typeface="Tahoma" panose="020B0604030504040204" pitchFamily="34" charset="0"/>
                <a:cs typeface="Tahoma" panose="020B0604030504040204" pitchFamily="34" charset="0"/>
              </a:rPr>
              <a:t>adjugate</a:t>
            </a:r>
            <a:r>
              <a:rPr lang="en-US" sz="20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 matrix. </a:t>
            </a:r>
          </a:p>
          <a:p>
            <a:pPr algn="l"/>
            <a:r>
              <a:rPr lang="en-US" sz="2000" b="0" i="0" u="none" strike="noStrike" dirty="0">
                <a:solidFill>
                  <a:srgbClr val="C00000"/>
                </a:solidFill>
                <a:effectLst/>
                <a:latin typeface="Tahoma" panose="020B0604030504040204" pitchFamily="34" charset="0"/>
                <a:ea typeface="Tahoma" panose="020B0604030504040204" pitchFamily="34" charset="0"/>
                <a:cs typeface="Tahoma" panose="020B0604030504040204" pitchFamily="34" charset="0"/>
              </a:rPr>
              <a:t>The concept of matrix inverses is crucial in various mathematical applications and fields, such as solving systems of linear equations, calculating transformations, and solving problems in physics, engineering, and computer graphics. </a:t>
            </a:r>
            <a:br>
              <a:rPr lang="en-US" sz="2000" dirty="0">
                <a:latin typeface="Tahoma" panose="020B0604030504040204" pitchFamily="34" charset="0"/>
                <a:ea typeface="Tahoma" panose="020B0604030504040204" pitchFamily="34" charset="0"/>
                <a:cs typeface="Tahoma" panose="020B0604030504040204" pitchFamily="34" charset="0"/>
              </a:rPr>
            </a:br>
            <a:endParaRPr lang="en-US"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12397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2247</TotalTime>
  <Words>1957</Words>
  <Application>Microsoft Macintosh PowerPoint</Application>
  <PresentationFormat>Widescreen</PresentationFormat>
  <Paragraphs>199</Paragraphs>
  <Slides>26</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26</vt:i4>
      </vt:variant>
    </vt:vector>
  </HeadingPairs>
  <TitlesOfParts>
    <vt:vector size="40" baseType="lpstr">
      <vt:lpstr>Arial</vt:lpstr>
      <vt:lpstr>Calibri</vt:lpstr>
      <vt:lpstr>Calibri Light</vt:lpstr>
      <vt:lpstr>Cambria</vt:lpstr>
      <vt:lpstr>Cambria Math</vt:lpstr>
      <vt:lpstr>Helvetica</vt:lpstr>
      <vt:lpstr>KaTeX_Main</vt:lpstr>
      <vt:lpstr>KaTeX_Math</vt:lpstr>
      <vt:lpstr>Söhne</vt:lpstr>
      <vt:lpstr>Symbol</vt:lpstr>
      <vt:lpstr>Tahoma</vt:lpstr>
      <vt:lpstr>Times New Roman</vt:lpstr>
      <vt:lpstr>Verdana</vt:lpstr>
      <vt:lpstr>Office Theme</vt:lpstr>
      <vt:lpstr>CS7/8745 : Machine Learning   Instructor: Salim Sazzed Department of Computer Science University of Memphis   </vt:lpstr>
      <vt:lpstr>PowerPoint Presentation</vt:lpstr>
      <vt:lpstr>Matrix Addition:</vt:lpstr>
      <vt:lpstr>Matrix Multiplication</vt:lpstr>
      <vt:lpstr>Matrix and Vector Properties</vt:lpstr>
      <vt:lpstr>Identity and Inverse Matrices</vt:lpstr>
      <vt:lpstr>Determinant of A Matrix</vt:lpstr>
      <vt:lpstr>Determinant of a Matrix</vt:lpstr>
      <vt:lpstr>Inverse of A matrix </vt:lpstr>
      <vt:lpstr>Compute inverse of the following matrix -</vt:lpstr>
      <vt:lpstr>Allowed Operations</vt:lpstr>
      <vt:lpstr>PowerPoint Presentation</vt:lpstr>
      <vt:lpstr>PowerPoint Presentation</vt:lpstr>
      <vt:lpstr>Probability</vt:lpstr>
      <vt:lpstr>PowerPoint Presentation</vt:lpstr>
      <vt:lpstr>PowerPoint Presentation</vt:lpstr>
      <vt:lpstr>PowerPoint Presentation</vt:lpstr>
      <vt:lpstr>PowerPoint Presentation</vt:lpstr>
      <vt:lpstr>PowerPoint Presentation</vt:lpstr>
      <vt:lpstr>Bayesian Statistics</vt:lpstr>
      <vt:lpstr>Bayesian Statistics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Sazzed, Salim</dc:creator>
  <cp:lastModifiedBy>SAZZED, SALIM</cp:lastModifiedBy>
  <cp:revision>186</cp:revision>
  <dcterms:created xsi:type="dcterms:W3CDTF">2023-08-20T01:31:53Z</dcterms:created>
  <dcterms:modified xsi:type="dcterms:W3CDTF">2023-09-17T22:10:50Z</dcterms:modified>
</cp:coreProperties>
</file>