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4" r:id="rId2"/>
    <p:sldId id="1002" r:id="rId3"/>
    <p:sldId id="278" r:id="rId4"/>
    <p:sldId id="352" r:id="rId5"/>
    <p:sldId id="353" r:id="rId6"/>
    <p:sldId id="356" r:id="rId7"/>
    <p:sldId id="360" r:id="rId8"/>
    <p:sldId id="361" r:id="rId9"/>
    <p:sldId id="362" r:id="rId10"/>
    <p:sldId id="963" r:id="rId11"/>
    <p:sldId id="1004" r:id="rId12"/>
    <p:sldId id="994" r:id="rId13"/>
    <p:sldId id="995" r:id="rId14"/>
    <p:sldId id="1003" r:id="rId15"/>
    <p:sldId id="998" r:id="rId16"/>
    <p:sldId id="9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5"/>
    <p:restoredTop sz="94304"/>
  </p:normalViewPr>
  <p:slideViewPr>
    <p:cSldViewPr snapToGrid="0">
      <p:cViewPr varScale="1">
        <p:scale>
          <a:sx n="80" d="100"/>
          <a:sy n="80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4B12F-07D8-C743-A81E-D2CAC0DB1B49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F6E4-2D16-3B4D-9127-6DD3F351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4158-724F-23B3-4EE8-432076E8F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C48A1-48A9-0E5B-5179-A569662E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6885-9E04-D2F1-0A5A-1347FA6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F4FE-2AFF-C683-BB88-B025A4C0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6516-5A38-7E0F-CF03-EAC72477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9093-EACE-4960-3BA1-317CDF7B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6385E-D98F-330C-9A9D-E96E44CA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38AB-80BA-1C30-71E1-EB589090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9F55-557E-A17F-E0C0-FBA1847D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F85A-2146-E1E4-ACD7-12230DF2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317C1-A367-A1A5-7153-3A5E125AB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35BC-DB7D-E1E2-7B2A-4740E8D6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68A8-62A1-DBE2-9BF6-F1E8DA75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BF77-942E-763F-831D-B535385F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6CDE-D442-225F-82CC-1645E710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88A-BE5B-F79B-6795-AA665F62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2130-9600-BFC4-34D8-A5325A5C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1F0-A546-16F8-3D2D-E15239F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1BFF-7722-FACE-EF6F-9E9C3853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C394-4DDE-D8EE-0554-905DCB1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1C20-C6BB-4909-9B2F-D02EF598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942E-CAC2-FC85-8A9E-793FF84B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1A35-1FFC-DB1D-0B0A-54BF3954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D6D2-824B-880F-195F-D9DA220F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D733-5FB8-8D7D-3313-BD74C678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D8FC-620D-14FE-307A-3D6AA5CF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4D0C-B46D-555B-B3B4-23E51BC4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3B58D-7856-E5F5-2E28-ADDE040D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F75B-81DD-462F-0DD1-E3226CC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4357-1FEE-408B-31BC-A725B83C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3286-5BE6-1553-1E96-480E8143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320D-4E7B-F706-C70D-6752AFF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307B-2F6D-F448-0EA5-C4BA4C1F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0EF30-5330-99E4-9750-46C576BB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BAA4-997E-D34E-6235-C51DB9604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B0EEE-5302-9ED7-F9C5-A8FD84C7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E8813-B2D2-B6D5-97A0-71B1E46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6459A-8961-0152-3437-BA1BBF6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5E546-8261-9102-B2CC-19BCB106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092-315D-5CA8-E6C1-FEB366D1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16D63-5E37-6A5B-0B92-75329D7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7428B-E717-2741-0844-D0B7125F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BC38-A535-C1E9-34E6-DB0DAE6B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33FEB-22E9-CB68-7DC2-0044565C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DC3B-04E9-C091-35D6-AA60813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0BD2E-C32D-595B-50A8-9CAAB8EC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766-0EFB-ED0C-417C-A58D3AE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AF72-9FC9-6E65-E339-262EA24A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3B38-438E-0EE2-3F2A-EF3FD43A6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3A0-2211-5485-FAE3-34565C1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EE29-C01B-62C1-ED22-D3406DC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6C45-2C11-970C-992C-AF179D7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2F96-0627-00A8-5DE0-E9663450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BF8C5-3695-9F6E-080B-56B681333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BD415-0933-4453-FEDF-9CF7B202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92B5-FE75-099A-9197-E25802B3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2521-A151-503F-70C1-3F3783C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9606E-FC55-66F5-7DA9-0473FBD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305D-84AE-E201-B409-7CBC6105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2FA-B264-89FB-98FE-1ECA1B64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81A1-A337-7C38-6B8F-E995D7C7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C3CD-0F9B-EE4F-970E-40A3F109395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D598-6A7B-D38B-4F5A-B8F45316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5EA7-B8D2-E8F6-5EB1-F7C546BA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21/10/everything-you-need-to-know-about-linear-regression/" TargetMode="External"/><Relationship Id="rId5" Type="http://schemas.openxmlformats.org/officeDocument/2006/relationships/hyperlink" Target="https://www.ncl.ac.uk/webtemplate/ask-assets/external/maths-resources/statistics/regression-and-correlation/simple-linear-regression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CS7/8745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B4D04-18C7-B9E1-C02D-8524596F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0589"/>
            <a:ext cx="10515600" cy="56594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Creating a simple linear regression model involves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fitting a linear relationship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between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two variables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typically denoted as "x" (the independent variable) and "y" (the dependent variable). </a:t>
            </a:r>
          </a:p>
          <a:p>
            <a:pPr algn="l"/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goal is to find a line of best fit that minimizes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the (root) sum of the squared differences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between the observed data points and the predicted values on the line. 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The Root Mean Squared Error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is the square root of the variance of the residuals. It specifies the absolute fit of the model to the data i.e. how close the observed</a:t>
            </a:r>
            <a:endParaRPr lang="en-US" sz="1600" dirty="0">
              <a:solidFill>
                <a:srgbClr val="7030A0"/>
              </a:solidFill>
            </a:endParaRPr>
          </a:p>
          <a:p>
            <a:pPr algn="l"/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algn="l"/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2" name="Picture 2" descr="Root Mean Squared Error ">
            <a:extLst>
              <a:ext uri="{FF2B5EF4-FFF2-40B4-BE49-F238E27FC236}">
                <a16:creationId xmlns:a16="http://schemas.microsoft.com/office/drawing/2014/main" id="{6743DDC6-6867-6EFB-CB06-88FB4ADC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41" y="4832097"/>
            <a:ext cx="9734317" cy="17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6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6E9A-2B2A-7B6D-B1B6-C1F16C3B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232"/>
            <a:ext cx="3477126" cy="176463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3200" b="1" u="sng" dirty="0">
                <a:latin typeface="Avenir Book" panose="02000503020000020003" pitchFamily="2" charset="0"/>
              </a:rPr>
              <a:t>Some conditions: </a:t>
            </a:r>
          </a:p>
          <a:p>
            <a:pPr marL="0" indent="0" algn="l">
              <a:buNone/>
            </a:pPr>
            <a:endParaRPr lang="en-US" sz="3200" b="1" i="0" u="none" strike="noStrike" dirty="0">
              <a:effectLst/>
              <a:latin typeface="Avenir Book" panose="02000503020000020003" pitchFamily="2" charset="0"/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Linearity</a:t>
            </a:r>
            <a:endParaRPr lang="en-US" sz="2200" b="1" dirty="0">
              <a:solidFill>
                <a:srgbClr val="21353A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353A"/>
                </a:solidFill>
                <a:effectLst/>
                <a:latin typeface="Avenir Book" panose="02000503020000020003" pitchFamily="2" charset="0"/>
              </a:rPr>
              <a:t> </a:t>
            </a:r>
            <a:endParaRPr lang="en-US" sz="2400" b="1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sz="2800" b="1" dirty="0">
              <a:effectLst/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004E6354-8936-A812-AFB3-C4835C32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00" y="2685511"/>
            <a:ext cx="2709719" cy="1764792"/>
          </a:xfrm>
          <a:prstGeom prst="rect">
            <a:avLst/>
          </a:prstGeom>
        </p:spPr>
      </p:pic>
      <p:pic>
        <p:nvPicPr>
          <p:cNvPr id="8" name="Picture 7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B63B9EF5-5D56-6466-73CE-05A54A61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34" y="1880313"/>
            <a:ext cx="2166276" cy="2569990"/>
          </a:xfrm>
          <a:prstGeom prst="rect">
            <a:avLst/>
          </a:prstGeom>
        </p:spPr>
      </p:pic>
      <p:pic>
        <p:nvPicPr>
          <p:cNvPr id="10" name="Picture 9" descr="A graph with dots on a white background&#10;&#10;Description automatically generated">
            <a:extLst>
              <a:ext uri="{FF2B5EF4-FFF2-40B4-BE49-F238E27FC236}">
                <a16:creationId xmlns:a16="http://schemas.microsoft.com/office/drawing/2014/main" id="{2A38CF1B-1DEE-636D-A5DA-3B27F3559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123" y="2028254"/>
            <a:ext cx="2033754" cy="227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178842-E656-8D80-C999-94A61952EE0E}"/>
              </a:ext>
            </a:extLst>
          </p:cNvPr>
          <p:cNvSpPr txBox="1"/>
          <p:nvPr/>
        </p:nvSpPr>
        <p:spPr>
          <a:xfrm>
            <a:off x="2163829" y="44503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Linear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5C3AF-ABBA-5073-DFFB-F5BC3A5E23B2}"/>
              </a:ext>
            </a:extLst>
          </p:cNvPr>
          <p:cNvSpPr txBox="1"/>
          <p:nvPr/>
        </p:nvSpPr>
        <p:spPr>
          <a:xfrm>
            <a:off x="6666282" y="445030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Non-Linear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F7C68-862C-C93F-B531-6B4E95CC4B31}"/>
              </a:ext>
            </a:extLst>
          </p:cNvPr>
          <p:cNvSpPr txBox="1"/>
          <p:nvPr/>
        </p:nvSpPr>
        <p:spPr>
          <a:xfrm>
            <a:off x="838200" y="5291765"/>
            <a:ext cx="92723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353A"/>
                </a:solidFill>
                <a:effectLst/>
                <a:latin typeface="Avenir Book" panose="02000503020000020003" pitchFamily="2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. </a:t>
            </a:r>
            <a:r>
              <a:rPr lang="en-US" sz="2000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Constant variability: </a:t>
            </a:r>
            <a:r>
              <a:rPr lang="en-US" sz="2000" b="1" dirty="0">
                <a:solidFill>
                  <a:srgbClr val="21353A"/>
                </a:solidFill>
                <a:effectLst/>
                <a:latin typeface="Avenir Book" panose="02000503020000020003" pitchFamily="2" charset="0"/>
              </a:rPr>
              <a:t>T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he 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variability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in a data set should be consistent across all data points, with no extreme outliers </a:t>
            </a:r>
            <a:r>
              <a:rPr lang="en-US" sz="2000" b="1" dirty="0">
                <a:solidFill>
                  <a:srgbClr val="000000"/>
                </a:solidFill>
                <a:latin typeface="Avenir Book" panose="02000503020000020003" pitchFamily="2" charset="0"/>
              </a:rPr>
              <a:t>(e.g., Normal Distribution, Binomial Distribution).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0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FA9EF-5E07-4C72-3B8F-D59A6357C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1334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>
                  <a:buNone/>
                </a:pPr>
                <a:r>
                  <a:rPr lang="en-US" b="1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Determining the Best-Fit Line</a:t>
                </a: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: Calculate the slope (m) and y-intercept (b) using the following formulas-</a:t>
                </a:r>
              </a:p>
              <a:p>
                <a:pPr algn="l"/>
                <a:endParaRPr lang="en-US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Assume you have a dataset with pairs of (x, y) values-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374151"/>
                  </a:solidFill>
                  <a:latin typeface="Avenir Book" panose="02000503020000020003" pitchFamily="2" charset="0"/>
                </a:endParaRPr>
              </a:p>
              <a:p>
                <a:pPr lvl="1"/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Calculate the means of x and y:</a:t>
                </a:r>
              </a:p>
              <a:p>
                <a:pPr lvl="2"/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Mean of x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):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venir Book" panose="02000503020000020003" pitchFamily="2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 / n</a:t>
                </a:r>
              </a:p>
              <a:p>
                <a:pPr lvl="2"/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Mean of y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):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venir Book" panose="02000503020000020003" pitchFamily="2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 / 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0" u="none" strike="noStrike" dirty="0">
                    <a:solidFill>
                      <a:srgbClr val="111827"/>
                    </a:solidFill>
                    <a:effectLst/>
                    <a:latin typeface="Söhne Mono"/>
                  </a:rPr>
                  <a:t>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b="1" i="0" u="none" strike="noStrike" dirty="0">
                    <a:solidFill>
                      <a:srgbClr val="111827"/>
                    </a:solidFill>
                    <a:effectLst/>
                    <a:latin typeface="Söhne Mono"/>
                  </a:rPr>
                  <a:t>/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</m:e>
                    </m:nary>
                  </m:oMath>
                </a14:m>
                <a:endParaRPr lang="en-US" b="1" dirty="0">
                  <a:solidFill>
                    <a:srgbClr val="111827"/>
                  </a:solidFill>
                  <a:latin typeface="Söhne Mono"/>
                </a:endParaRPr>
              </a:p>
              <a:p>
                <a:pPr marL="0" indent="0">
                  <a:buNone/>
                </a:pPr>
                <a:r>
                  <a:rPr lang="en-US" b="1" i="0" u="none" strike="noStrike" dirty="0">
                    <a:solidFill>
                      <a:srgbClr val="111827"/>
                    </a:solidFill>
                    <a:effectLst/>
                    <a:latin typeface="Söhne Mono"/>
                  </a:rPr>
                  <a:t>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u="none" strike="noStrike" smtClean="0">
                            <a:solidFill>
                              <a:srgbClr val="11182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u="none" strike="noStrike" smtClean="0">
                            <a:solidFill>
                              <a:srgbClr val="11182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i="0" u="none" strike="noStrike" dirty="0">
                    <a:solidFill>
                      <a:srgbClr val="111827"/>
                    </a:solidFill>
                    <a:effectLst/>
                    <a:latin typeface="Söhne Mono"/>
                  </a:rPr>
                  <a:t> - (m *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u="none" strike="noStrike" smtClean="0">
                            <a:solidFill>
                              <a:srgbClr val="11182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u="none" strike="noStrike" smtClean="0">
                            <a:solidFill>
                              <a:srgbClr val="11182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i="0" u="none" strike="noStrike" dirty="0">
                    <a:solidFill>
                      <a:srgbClr val="111827"/>
                    </a:solidFill>
                    <a:effectLst/>
                    <a:latin typeface="Söhne Mono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FA9EF-5E07-4C72-3B8F-D59A6357C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1334"/>
                <a:ext cx="10515600" cy="4351338"/>
              </a:xfrm>
              <a:blipFill>
                <a:blip r:embed="rId2"/>
                <a:stretch>
                  <a:fillRect l="-1086" t="-2616" b="-1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12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C3F0D6-BA4F-4B33-D8A3-71E0F3577FE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15291" y="2952462"/>
              <a:ext cx="9525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8834">
                      <a:extLst>
                        <a:ext uri="{9D8B030D-6E8A-4147-A177-3AD203B41FA5}">
                          <a16:colId xmlns:a16="http://schemas.microsoft.com/office/drawing/2014/main" val="3434945096"/>
                        </a:ext>
                      </a:extLst>
                    </a:gridCol>
                    <a:gridCol w="924178">
                      <a:extLst>
                        <a:ext uri="{9D8B030D-6E8A-4147-A177-3AD203B41FA5}">
                          <a16:colId xmlns:a16="http://schemas.microsoft.com/office/drawing/2014/main" val="1419030543"/>
                        </a:ext>
                      </a:extLst>
                    </a:gridCol>
                    <a:gridCol w="1172614">
                      <a:extLst>
                        <a:ext uri="{9D8B030D-6E8A-4147-A177-3AD203B41FA5}">
                          <a16:colId xmlns:a16="http://schemas.microsoft.com/office/drawing/2014/main" val="2907140321"/>
                        </a:ext>
                      </a:extLst>
                    </a:gridCol>
                    <a:gridCol w="1371361">
                      <a:extLst>
                        <a:ext uri="{9D8B030D-6E8A-4147-A177-3AD203B41FA5}">
                          <a16:colId xmlns:a16="http://schemas.microsoft.com/office/drawing/2014/main" val="598278551"/>
                        </a:ext>
                      </a:extLst>
                    </a:gridCol>
                    <a:gridCol w="1112989">
                      <a:extLst>
                        <a:ext uri="{9D8B030D-6E8A-4147-A177-3AD203B41FA5}">
                          <a16:colId xmlns:a16="http://schemas.microsoft.com/office/drawing/2014/main" val="1200174245"/>
                        </a:ext>
                      </a:extLst>
                    </a:gridCol>
                    <a:gridCol w="1982512">
                      <a:extLst>
                        <a:ext uri="{9D8B030D-6E8A-4147-A177-3AD203B41FA5}">
                          <a16:colId xmlns:a16="http://schemas.microsoft.com/office/drawing/2014/main" val="3467448369"/>
                        </a:ext>
                      </a:extLst>
                    </a:gridCol>
                    <a:gridCol w="1982512">
                      <a:extLst>
                        <a:ext uri="{9D8B030D-6E8A-4147-A177-3AD203B41FA5}">
                          <a16:colId xmlns:a16="http://schemas.microsoft.com/office/drawing/2014/main" val="24592409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2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391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736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668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18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263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C3F0D6-BA4F-4B33-D8A3-71E0F3577F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7993742"/>
                  </p:ext>
                </p:extLst>
              </p:nvPr>
            </p:nvGraphicFramePr>
            <p:xfrm>
              <a:off x="1115291" y="2952462"/>
              <a:ext cx="9525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8834">
                      <a:extLst>
                        <a:ext uri="{9D8B030D-6E8A-4147-A177-3AD203B41FA5}">
                          <a16:colId xmlns:a16="http://schemas.microsoft.com/office/drawing/2014/main" val="3434945096"/>
                        </a:ext>
                      </a:extLst>
                    </a:gridCol>
                    <a:gridCol w="924178">
                      <a:extLst>
                        <a:ext uri="{9D8B030D-6E8A-4147-A177-3AD203B41FA5}">
                          <a16:colId xmlns:a16="http://schemas.microsoft.com/office/drawing/2014/main" val="1419030543"/>
                        </a:ext>
                      </a:extLst>
                    </a:gridCol>
                    <a:gridCol w="1172614">
                      <a:extLst>
                        <a:ext uri="{9D8B030D-6E8A-4147-A177-3AD203B41FA5}">
                          <a16:colId xmlns:a16="http://schemas.microsoft.com/office/drawing/2014/main" val="2907140321"/>
                        </a:ext>
                      </a:extLst>
                    </a:gridCol>
                    <a:gridCol w="1371361">
                      <a:extLst>
                        <a:ext uri="{9D8B030D-6E8A-4147-A177-3AD203B41FA5}">
                          <a16:colId xmlns:a16="http://schemas.microsoft.com/office/drawing/2014/main" val="598278551"/>
                        </a:ext>
                      </a:extLst>
                    </a:gridCol>
                    <a:gridCol w="1112989">
                      <a:extLst>
                        <a:ext uri="{9D8B030D-6E8A-4147-A177-3AD203B41FA5}">
                          <a16:colId xmlns:a16="http://schemas.microsoft.com/office/drawing/2014/main" val="1200174245"/>
                        </a:ext>
                      </a:extLst>
                    </a:gridCol>
                    <a:gridCol w="1982512">
                      <a:extLst>
                        <a:ext uri="{9D8B030D-6E8A-4147-A177-3AD203B41FA5}">
                          <a16:colId xmlns:a16="http://schemas.microsoft.com/office/drawing/2014/main" val="3467448369"/>
                        </a:ext>
                      </a:extLst>
                    </a:gridCol>
                    <a:gridCol w="1982512">
                      <a:extLst>
                        <a:ext uri="{9D8B030D-6E8A-4147-A177-3AD203B41FA5}">
                          <a16:colId xmlns:a16="http://schemas.microsoft.com/office/drawing/2014/main" val="24592409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9" t="-6897" r="-879221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849" t="-6897" r="-82739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130" t="-6897" r="-556522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936" t="-6897" r="-369725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4598" t="-6897" r="-363218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9618" t="-6897" r="-101274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2051" t="-6897" r="-1923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72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391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736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668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918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26308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F67778-1CA8-0550-AFA3-B87A3787C29D}"/>
              </a:ext>
            </a:extLst>
          </p:cNvPr>
          <p:cNvGraphicFramePr>
            <a:graphicFrameLocks noGrp="1"/>
          </p:cNvGraphicFramePr>
          <p:nvPr/>
        </p:nvGraphicFramePr>
        <p:xfrm>
          <a:off x="1657928" y="163108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172520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07334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71457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34290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86667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81460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08055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42992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99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8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effectLst/>
                        </a:rPr>
                        <a:t>11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6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effectLst/>
                          <a:latin typeface="STIXGeneral-Regular" pitchFamily="2" charset="2"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0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30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C9BF00-76CD-EB2C-5257-3993DE6DF61F}"/>
              </a:ext>
            </a:extLst>
          </p:cNvPr>
          <p:cNvSpPr txBox="1"/>
          <p:nvPr/>
        </p:nvSpPr>
        <p:spPr>
          <a:xfrm>
            <a:off x="602673" y="682050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Compute the value of m and b</a:t>
            </a:r>
          </a:p>
        </p:txBody>
      </p:sp>
    </p:spTree>
    <p:extLst>
      <p:ext uri="{BB962C8B-B14F-4D97-AF65-F5344CB8AC3E}">
        <p14:creationId xmlns:p14="http://schemas.microsoft.com/office/powerpoint/2010/main" val="343684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28D4-F016-B5D9-0AF6-85BD3B11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639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Check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553D-33EA-D936-FF55-617E8F45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0" u="none" strike="noStrike" dirty="0">
                <a:effectLst/>
                <a:latin typeface="Avenir Book" panose="02000503020000020003" pitchFamily="2" charset="0"/>
              </a:rPr>
              <a:t>Perform the Regression:</a:t>
            </a:r>
          </a:p>
          <a:p>
            <a:r>
              <a:rPr lang="en-US" sz="2200" b="1" i="0" u="none" strike="noStrike" dirty="0">
                <a:effectLst/>
                <a:latin typeface="Avenir Book" panose="02000503020000020003" pitchFamily="2" charset="0"/>
              </a:rPr>
              <a:t>Calculate Residuals:</a:t>
            </a:r>
            <a:endParaRPr lang="en-US" sz="2200" b="1" dirty="0">
              <a:latin typeface="Avenir Book" panose="02000503020000020003" pitchFamily="2" charset="0"/>
            </a:endParaRPr>
          </a:p>
          <a:p>
            <a:pPr lvl="1"/>
            <a:r>
              <a:rPr lang="en-US" sz="2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Residual = Y - (a + </a:t>
            </a:r>
            <a:r>
              <a:rPr lang="en-US" sz="2200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bX</a:t>
            </a:r>
            <a:r>
              <a:rPr lang="en-US" sz="2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)</a:t>
            </a:r>
            <a:endParaRPr lang="en-US" sz="2200" b="1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200" b="1" i="0" u="none" strike="noStrike" dirty="0">
                <a:effectLst/>
                <a:latin typeface="Avenir Book" panose="02000503020000020003" pitchFamily="2" charset="0"/>
              </a:rPr>
              <a:t>Create a Histogram for Residuals:</a:t>
            </a:r>
            <a:endParaRPr lang="en-US" sz="2200" b="1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r>
              <a:rPr lang="en-US" sz="2200" b="1" i="0" u="none" strike="noStrike" dirty="0">
                <a:effectLst/>
                <a:latin typeface="Avenir Book" panose="02000503020000020003" pitchFamily="2" charset="0"/>
              </a:rPr>
              <a:t>Visual Inspection:</a:t>
            </a:r>
            <a:r>
              <a:rPr lang="en-US" sz="2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If the histogram of residuals appears approximately normal (bell-shaped), it suggests that the assumption of normally distributed errors is met for the linear regression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If the histogram has substantial skewness or kurtosis or shows a clear departure from normality, it may indicate that the assumptions of the linear regression model are violated.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7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517F-B75C-41FE-5675-79CD68FE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Multiple linear regression </a:t>
            </a:r>
            <a:r>
              <a:rPr lang="en-US" sz="3200" dirty="0">
                <a:latin typeface="Avenir Book" panose="02000503020000020003" pitchFamily="2" charset="0"/>
              </a:rPr>
              <a:t>with </a:t>
            </a:r>
            <a:r>
              <a:rPr lang="en-US" sz="3200" b="1" dirty="0">
                <a:solidFill>
                  <a:srgbClr val="C00000"/>
                </a:solidFill>
                <a:latin typeface="Avenir Book" panose="02000503020000020003" pitchFamily="2" charset="0"/>
              </a:rPr>
              <a:t>two predictor variables </a:t>
            </a:r>
            <a:r>
              <a:rPr lang="en-US" sz="3200" dirty="0">
                <a:latin typeface="Avenir Book" panose="02000503020000020003" pitchFamily="2" charset="0"/>
              </a:rPr>
              <a:t>(</a:t>
            </a:r>
            <a:r>
              <a:rPr lang="en-US" sz="3200" b="0" i="0" dirty="0">
                <a:effectLst/>
                <a:latin typeface="Avenir Book" panose="02000503020000020003" pitchFamily="2" charset="0"/>
              </a:rPr>
              <a:t>X1​</a:t>
            </a:r>
            <a:r>
              <a:rPr lang="en-US" sz="3200" dirty="0">
                <a:effectLst/>
                <a:latin typeface="Avenir Book" panose="02000503020000020003" pitchFamily="2" charset="0"/>
              </a:rPr>
              <a:t> and </a:t>
            </a:r>
            <a:r>
              <a:rPr lang="en-US" sz="3200" b="0" i="0" dirty="0">
                <a:effectLst/>
                <a:latin typeface="Avenir Book" panose="02000503020000020003" pitchFamily="2" charset="0"/>
              </a:rPr>
              <a:t>X2​</a:t>
            </a:r>
            <a:r>
              <a:rPr lang="en-US" sz="3200" dirty="0">
                <a:effectLst/>
                <a:latin typeface="Avenir Book" panose="02000503020000020003" pitchFamily="2" charset="0"/>
              </a:rPr>
              <a:t>), the linear regression model can be computed using following equation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pic>
        <p:nvPicPr>
          <p:cNvPr id="5" name="Content Placeholder 4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EBBD3F68-797D-C4DB-A15A-D8F570B71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646" y="2164389"/>
            <a:ext cx="5205338" cy="4351338"/>
          </a:xfrm>
        </p:spPr>
      </p:pic>
      <p:pic>
        <p:nvPicPr>
          <p:cNvPr id="7" name="Picture 6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0200C866-B325-79AF-180C-544A7028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8" y="2483352"/>
            <a:ext cx="4648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D3CD-AC06-C032-5F58-F3D9401F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665"/>
            <a:ext cx="10515600" cy="56423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import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sklearn.linear_model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LinearRegression</a:t>
            </a:r>
            <a:endParaRPr lang="en-US" sz="3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# Sample data with two predictors</a:t>
            </a: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X =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([[1, 2], [2, 4], [3, 5], [4, 6], [5, 8]])</a:t>
            </a: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([2, 4, 5, 4, 6])</a:t>
            </a:r>
          </a:p>
          <a:p>
            <a:pPr marL="0" indent="0">
              <a:buNone/>
            </a:pPr>
            <a:endParaRPr lang="en-US" sz="3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# Create and fit the multiple linear regression model</a:t>
            </a: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model =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LinearRegression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model.fit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</a:t>
            </a:r>
          </a:p>
          <a:p>
            <a:pPr marL="0" indent="0">
              <a:buNone/>
            </a:pPr>
            <a:endParaRPr lang="en-US" sz="3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# Print the coefficients</a:t>
            </a: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print("Intercept (</a:t>
            </a:r>
            <a:r>
              <a:rPr lang="el-GR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β₀):",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model.intercept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_)</a:t>
            </a:r>
          </a:p>
          <a:p>
            <a:pPr marL="0" indent="0">
              <a:buNone/>
            </a:pP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print("Coefficients (</a:t>
            </a:r>
            <a:r>
              <a:rPr lang="el-GR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β₁, β₂):", </a:t>
            </a:r>
            <a:r>
              <a:rPr lang="en-US" sz="3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model.coef</a:t>
            </a:r>
            <a:r>
              <a:rPr lang="en-US" sz="3100" dirty="0">
                <a:latin typeface="Cambria Math" panose="02040503050406030204" pitchFamily="18" charset="0"/>
                <a:ea typeface="Cambria Math" panose="02040503050406030204" pitchFamily="18" charset="0"/>
              </a:rPr>
              <a:t>_)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0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89E4-2A23-3B2F-DAA3-44A0FDCA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362"/>
            <a:ext cx="10515600" cy="869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C00000"/>
                </a:solidFill>
              </a:rPr>
              <a:t>Linear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786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9478-5ECF-DAA1-5605-E9F0BE5C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232" y="2141537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Avenir Book" panose="02000503020000020003" pitchFamily="2" charset="0"/>
              </a:rPr>
              <a:t>A regression is </a:t>
            </a:r>
            <a:r>
              <a:rPr lang="en-US" b="1" i="0" u="none" strike="noStrike" dirty="0">
                <a:effectLst/>
                <a:latin typeface="Avenir Book" panose="02000503020000020003" pitchFamily="2" charset="0"/>
              </a:rPr>
              <a:t>a statistical technique that relates a dependent variable to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one or more independent </a:t>
            </a:r>
            <a:r>
              <a:rPr lang="en-US" b="1" i="0" u="none" strike="noStrike" dirty="0">
                <a:effectLst/>
                <a:latin typeface="Avenir Book" panose="02000503020000020003" pitchFamily="2" charset="0"/>
              </a:rPr>
              <a:t>(explanatory</a:t>
            </a:r>
            <a:r>
              <a:rPr lang="en-US" b="0" i="0" u="none" strike="noStrike" dirty="0">
                <a:effectLst/>
                <a:latin typeface="Avenir Book" panose="02000503020000020003" pitchFamily="2" charset="0"/>
              </a:rPr>
              <a:t>) variables.</a:t>
            </a:r>
          </a:p>
          <a:p>
            <a:r>
              <a:rPr lang="en-US" altLang="en-US" dirty="0">
                <a:latin typeface="Avenir Book" panose="02000503020000020003" pitchFamily="2" charset="0"/>
              </a:rPr>
              <a:t>Explain the impact of changes in an independent variable on the dependent variable</a:t>
            </a:r>
          </a:p>
          <a:p>
            <a:endParaRPr lang="en-US" b="0" i="0" u="none" strike="noStrike" dirty="0">
              <a:effectLst/>
              <a:latin typeface="Avenir Book" panose="02000503020000020003" pitchFamily="2" charset="0"/>
            </a:endParaRP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EA156E-A542-5B92-9F1A-587F37ADB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86063"/>
            <a:ext cx="10515600" cy="585537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2097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2CF076F1-0771-ABBF-372F-F6EAE59A1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213" y="719118"/>
            <a:ext cx="11272861" cy="301869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Regression analysis </a:t>
            </a:r>
            <a:r>
              <a:rPr lang="en-US" altLang="en-US" dirty="0">
                <a:latin typeface="Avenir Book" panose="02000503020000020003" pitchFamily="2" charset="0"/>
              </a:rPr>
              <a:t>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altLang="en-US" dirty="0">
                <a:latin typeface="Avenir Book" panose="02000503020000020003" pitchFamily="2" charset="0"/>
              </a:rPr>
              <a:t>Predict the value of </a:t>
            </a:r>
            <a:r>
              <a:rPr lang="en-US" altLang="en-US" b="1" dirty="0">
                <a:latin typeface="Avenir Book" panose="02000503020000020003" pitchFamily="2" charset="0"/>
              </a:rPr>
              <a:t>a dependent variable </a:t>
            </a:r>
            <a:r>
              <a:rPr lang="en-US" altLang="en-US" dirty="0">
                <a:latin typeface="Avenir Book" panose="02000503020000020003" pitchFamily="2" charset="0"/>
              </a:rPr>
              <a:t>based on the value of </a:t>
            </a:r>
            <a:r>
              <a:rPr lang="en-US" altLang="en-US" b="1" dirty="0">
                <a:latin typeface="Avenir Book" panose="02000503020000020003" pitchFamily="2" charset="0"/>
              </a:rPr>
              <a:t>at least one independent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  <a:latin typeface="Avenir Book" panose="02000503020000020003" pitchFamily="2" charset="0"/>
              </a:rPr>
              <a:t>Dependent variable:    </a:t>
            </a:r>
            <a:r>
              <a:rPr lang="en-US" altLang="en-US" dirty="0">
                <a:latin typeface="Avenir Book" panose="02000503020000020003" pitchFamily="2" charset="0"/>
              </a:rPr>
              <a:t>the variable we wish to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  <a:latin typeface="Avenir Book" panose="02000503020000020003" pitchFamily="2" charset="0"/>
              </a:rPr>
              <a:t>Independent variable:  </a:t>
            </a:r>
            <a:r>
              <a:rPr lang="en-US" altLang="en-US" dirty="0">
                <a:latin typeface="Avenir Book" panose="02000503020000020003" pitchFamily="2" charset="0"/>
              </a:rPr>
              <a:t>the variable used to predict or explain the dependent variable (</a:t>
            </a:r>
            <a:r>
              <a:rPr lang="en-US" altLang="en-US" b="1" dirty="0">
                <a:solidFill>
                  <a:srgbClr val="7030A0"/>
                </a:solidFill>
                <a:latin typeface="Avenir Book" panose="02000503020000020003" pitchFamily="2" charset="0"/>
              </a:rPr>
              <a:t>predictor</a:t>
            </a:r>
            <a:r>
              <a:rPr lang="en-US" altLang="en-US" dirty="0">
                <a:latin typeface="Avenir Book" panose="02000503020000020003" pitchFamily="2" charset="0"/>
              </a:rPr>
              <a:t>).</a:t>
            </a:r>
          </a:p>
        </p:txBody>
      </p:sp>
      <p:pic>
        <p:nvPicPr>
          <p:cNvPr id="2" name="Content Placeholder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388E357-45F7-EC4A-8503-E2B225BB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60" y="3882190"/>
            <a:ext cx="7743324" cy="2539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88ACFDE-8652-63E4-7BB0-CB0B9918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 Simple </a:t>
            </a:r>
            <a:r>
              <a:rPr lang="en-US" altLang="en-US" b="1" dirty="0"/>
              <a:t>Linear</a:t>
            </a:r>
            <a:r>
              <a:rPr lang="en-US" altLang="en-US" dirty="0"/>
              <a:t> Regression Model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DDAD35A-FE59-5B23-3217-3FD04947F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727" y="2078899"/>
            <a:ext cx="4882116" cy="4351338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altLang="en-US" sz="2700" dirty="0"/>
              <a:t>Only </a:t>
            </a:r>
            <a:r>
              <a:rPr lang="en-US" altLang="en-US" sz="2700" b="1" dirty="0">
                <a:solidFill>
                  <a:srgbClr val="C1BAF8"/>
                </a:solidFill>
              </a:rPr>
              <a:t>one</a:t>
            </a:r>
            <a:r>
              <a:rPr lang="en-US" altLang="en-US" sz="2700" dirty="0">
                <a:solidFill>
                  <a:srgbClr val="C1BAF8"/>
                </a:solidFill>
              </a:rPr>
              <a:t> independent variable</a:t>
            </a:r>
            <a:r>
              <a:rPr lang="en-US" altLang="en-US" sz="2700" dirty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700" dirty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700" dirty="0"/>
              <a:t>Changes in Y are assumed to be related to changes in X</a:t>
            </a: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46B93A0-E412-911F-1D0F-1172A5DDA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94083"/>
              </p:ext>
            </p:extLst>
          </p:nvPr>
        </p:nvGraphicFramePr>
        <p:xfrm>
          <a:off x="5720316" y="2585448"/>
          <a:ext cx="6029957" cy="384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537200" imgH="3530600" progId="Excel.Sheet.8">
                  <p:embed/>
                </p:oleObj>
              </mc:Choice>
              <mc:Fallback>
                <p:oleObj name="Chart" r:id="rId2" imgW="5537200" imgH="3530600" progId="Excel.Sheet.8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1E540AA5-4CB5-355E-F0E5-AD55AC05F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316" y="2585448"/>
                        <a:ext cx="6029957" cy="384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DD80F9-6029-9632-5FBA-CD520EE44A9E}"/>
              </a:ext>
            </a:extLst>
          </p:cNvPr>
          <p:cNvSpPr txBox="1"/>
          <p:nvPr/>
        </p:nvSpPr>
        <p:spPr>
          <a:xfrm>
            <a:off x="6882062" y="1709567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House Price (Y) Vs house Size (X)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>
            <a:extLst>
              <a:ext uri="{FF2B5EF4-FFF2-40B4-BE49-F238E27FC236}">
                <a16:creationId xmlns:a16="http://schemas.microsoft.com/office/drawing/2014/main" id="{CE94E2C4-5578-628A-100B-02ADC73E2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30032"/>
            <a:ext cx="10515600" cy="752476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Simple Linear Regression</a:t>
            </a:r>
          </a:p>
        </p:txBody>
      </p:sp>
      <p:grpSp>
        <p:nvGrpSpPr>
          <p:cNvPr id="3076" name="Group 14">
            <a:extLst>
              <a:ext uri="{FF2B5EF4-FFF2-40B4-BE49-F238E27FC236}">
                <a16:creationId xmlns:a16="http://schemas.microsoft.com/office/drawing/2014/main" id="{84B86178-EB54-6A7A-4ED3-8798F14F8497}"/>
              </a:ext>
            </a:extLst>
          </p:cNvPr>
          <p:cNvGrpSpPr>
            <a:grpSpLocks/>
          </p:cNvGrpSpPr>
          <p:nvPr/>
        </p:nvGrpSpPr>
        <p:grpSpPr bwMode="auto">
          <a:xfrm>
            <a:off x="616161" y="1797835"/>
            <a:ext cx="7315200" cy="3778250"/>
            <a:chOff x="672" y="1008"/>
            <a:chExt cx="4608" cy="2380"/>
          </a:xfrm>
        </p:grpSpPr>
        <p:graphicFrame>
          <p:nvGraphicFramePr>
            <p:cNvPr id="3074" name="Object 3">
              <a:extLst>
                <a:ext uri="{FF2B5EF4-FFF2-40B4-BE49-F238E27FC236}">
                  <a16:creationId xmlns:a16="http://schemas.microsoft.com/office/drawing/2014/main" id="{C46EEB8A-23FB-4368-A4A3-946B98C705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2693"/>
            <a:ext cx="2390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193000" imgH="5854700" progId="Equation.3">
                    <p:embed/>
                  </p:oleObj>
                </mc:Choice>
                <mc:Fallback>
                  <p:oleObj name="Equation" r:id="rId2" imgW="20193000" imgH="5854700" progId="Equation.3">
                    <p:embed/>
                    <p:pic>
                      <p:nvPicPr>
                        <p:cNvPr id="3074" name="Object 3">
                          <a:extLst>
                            <a:ext uri="{FF2B5EF4-FFF2-40B4-BE49-F238E27FC236}">
                              <a16:creationId xmlns:a16="http://schemas.microsoft.com/office/drawing/2014/main" id="{C46EEB8A-23FB-4368-A4A3-946B98C705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693"/>
                          <a:ext cx="2390" cy="695"/>
                        </a:xfrm>
                        <a:prstGeom prst="rect">
                          <a:avLst/>
                        </a:prstGeom>
                        <a:solidFill>
                          <a:srgbClr val="FDE0BD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Text Box 3">
              <a:extLst>
                <a:ext uri="{FF2B5EF4-FFF2-40B4-BE49-F238E27FC236}">
                  <a16:creationId xmlns:a16="http://schemas.microsoft.com/office/drawing/2014/main" id="{422D7C6F-CA2D-35A9-86F2-9A50D942F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08"/>
              <a:ext cx="4464" cy="526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The simple linear regression equation provides an </a:t>
              </a:r>
              <a:r>
                <a:rPr lang="en-US" altLang="en-US" dirty="0">
                  <a:solidFill>
                    <a:schemeClr val="folHlink"/>
                  </a:solidFill>
                </a:rPr>
                <a:t>estimate</a:t>
              </a:r>
              <a:r>
                <a:rPr lang="en-US" altLang="en-US" dirty="0"/>
                <a:t> of the population regression line</a:t>
              </a:r>
            </a:p>
          </p:txBody>
        </p:sp>
        <p:sp>
          <p:nvSpPr>
            <p:cNvPr id="3079" name="Rectangle 5">
              <a:extLst>
                <a:ext uri="{FF2B5EF4-FFF2-40B4-BE49-F238E27FC236}">
                  <a16:creationId xmlns:a16="http://schemas.microsoft.com/office/drawing/2014/main" id="{046FEBCF-E433-184F-1EBC-C9734E4D4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64"/>
              <a:ext cx="1152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bg1"/>
                  </a:solidFill>
                </a:rPr>
                <a:t>Estimate of the regression </a:t>
              </a:r>
              <a:br>
                <a:rPr lang="en-US" altLang="en-US" sz="2000">
                  <a:solidFill>
                    <a:schemeClr val="bg1"/>
                  </a:solidFill>
                </a:rPr>
              </a:br>
              <a:r>
                <a:rPr lang="en-US" altLang="en-US" sz="2000">
                  <a:solidFill>
                    <a:schemeClr val="bg1"/>
                  </a:solidFill>
                </a:rPr>
                <a:t>intercept</a:t>
              </a:r>
              <a:endParaRPr lang="en-US" altLang="en-US" sz="2000" baseline="-25000">
                <a:solidFill>
                  <a:schemeClr val="bg1"/>
                </a:solidFill>
              </a:endParaRPr>
            </a:p>
          </p:txBody>
        </p:sp>
        <p:sp>
          <p:nvSpPr>
            <p:cNvPr id="3080" name="Rectangle 6">
              <a:extLst>
                <a:ext uri="{FF2B5EF4-FFF2-40B4-BE49-F238E27FC236}">
                  <a16:creationId xmlns:a16="http://schemas.microsoft.com/office/drawing/2014/main" id="{51E7FD03-E89B-07D4-8C6F-292AAE4C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12"/>
              <a:ext cx="1296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bg1"/>
                  </a:solidFill>
                </a:rPr>
                <a:t>Estimate of the regression slope</a:t>
              </a:r>
              <a:br>
                <a:rPr lang="en-US" altLang="en-US" sz="2000">
                  <a:solidFill>
                    <a:schemeClr val="bg1"/>
                  </a:solidFill>
                </a:rPr>
              </a:br>
              <a:endParaRPr lang="en-US" altLang="en-US" sz="2000" baseline="-25000">
                <a:solidFill>
                  <a:schemeClr val="bg1"/>
                </a:solidFill>
              </a:endParaRPr>
            </a:p>
          </p:txBody>
        </p:sp>
        <p:sp>
          <p:nvSpPr>
            <p:cNvPr id="3081" name="Line 7">
              <a:extLst>
                <a:ext uri="{FF2B5EF4-FFF2-40B4-BE49-F238E27FC236}">
                  <a16:creationId xmlns:a16="http://schemas.microsoft.com/office/drawing/2014/main" id="{52C12ED4-540F-2E6A-7CE9-70C333DBB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88"/>
              <a:ext cx="48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8">
              <a:extLst>
                <a:ext uri="{FF2B5EF4-FFF2-40B4-BE49-F238E27FC236}">
                  <a16:creationId xmlns:a16="http://schemas.microsoft.com/office/drawing/2014/main" id="{8B8EABE7-B2E1-100A-A567-6359843B3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344"/>
              <a:ext cx="144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9">
              <a:extLst>
                <a:ext uri="{FF2B5EF4-FFF2-40B4-BE49-F238E27FC236}">
                  <a16:creationId xmlns:a16="http://schemas.microsoft.com/office/drawing/2014/main" id="{0772BAA3-7846-254F-BB2C-6FF70ABDE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72"/>
              <a:ext cx="1104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bg1"/>
                  </a:solidFill>
                </a:rPr>
                <a:t>Estimated  (or predicted) Y value for observation i</a:t>
              </a:r>
              <a:endParaRPr lang="en-US" altLang="en-US" sz="2000" baseline="-25000">
                <a:solidFill>
                  <a:schemeClr val="bg1"/>
                </a:solidFill>
              </a:endParaRPr>
            </a:p>
          </p:txBody>
        </p:sp>
        <p:sp>
          <p:nvSpPr>
            <p:cNvPr id="3084" name="Line 10">
              <a:extLst>
                <a:ext uri="{FF2B5EF4-FFF2-40B4-BE49-F238E27FC236}">
                  <a16:creationId xmlns:a16="http://schemas.microsoft.com/office/drawing/2014/main" id="{15D3A969-57E2-F52A-9D60-82B8514F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88"/>
              <a:ext cx="288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11">
              <a:extLst>
                <a:ext uri="{FF2B5EF4-FFF2-40B4-BE49-F238E27FC236}">
                  <a16:creationId xmlns:a16="http://schemas.microsoft.com/office/drawing/2014/main" id="{B40D1112-384E-A799-17E5-CDF85AF0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84"/>
              <a:ext cx="110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bg1"/>
                  </a:solidFill>
                </a:rPr>
                <a:t>Value of X for observation i</a:t>
              </a:r>
            </a:p>
          </p:txBody>
        </p:sp>
        <p:sp>
          <p:nvSpPr>
            <p:cNvPr id="3086" name="Line 12">
              <a:extLst>
                <a:ext uri="{FF2B5EF4-FFF2-40B4-BE49-F238E27FC236}">
                  <a16:creationId xmlns:a16="http://schemas.microsoft.com/office/drawing/2014/main" id="{D74852E8-C23C-16AD-5198-7C09DA9DA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824"/>
              <a:ext cx="336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2912A6-95B9-07AE-9FE3-CB3E05D42ECB}"/>
              </a:ext>
            </a:extLst>
          </p:cNvPr>
          <p:cNvSpPr txBox="1"/>
          <p:nvPr/>
        </p:nvSpPr>
        <p:spPr>
          <a:xfrm>
            <a:off x="5673435" y="2855817"/>
            <a:ext cx="6096000" cy="1354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altLang="en-US" sz="1800" dirty="0"/>
              <a:t>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is the estimated mean value of Y when the value of X is zero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endParaRPr lang="en-US" altLang="en-US" sz="1000" dirty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altLang="en-US" sz="1800" dirty="0"/>
              <a:t>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the estimated change in the mean value of Y as a result of a one-unit increase in 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755600A-7954-E960-D8CA-1A36587E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828799"/>
            <a:ext cx="11449580" cy="1371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F09D4DD-8A7A-78C4-0C1A-570876720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818" y="706582"/>
            <a:ext cx="10566400" cy="623446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Simple Linear Regression Example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DCD5185-8F0E-753F-E49F-B7D0F6194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9487" y="2058991"/>
            <a:ext cx="10769600" cy="4532313"/>
          </a:xfrm>
        </p:spPr>
        <p:txBody>
          <a:bodyPr/>
          <a:lstStyle/>
          <a:p>
            <a:pPr eaLnBrk="1" hangingPunct="1"/>
            <a:r>
              <a:rPr lang="en-US" altLang="en-US" sz="2700" dirty="0">
                <a:solidFill>
                  <a:schemeClr val="tx1"/>
                </a:solidFill>
              </a:rPr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2700" dirty="0"/>
              <a:t>A random sample of 10 houses is selected</a:t>
            </a:r>
          </a:p>
          <a:p>
            <a:pPr lvl="1" eaLnBrk="1" hangingPunct="1"/>
            <a:r>
              <a:rPr lang="en-US" altLang="en-US" sz="2700" dirty="0">
                <a:solidFill>
                  <a:srgbClr val="C00000"/>
                </a:solidFill>
              </a:rPr>
              <a:t>Dependent variable (Y) = house price </a:t>
            </a:r>
            <a:r>
              <a:rPr lang="en-US" altLang="en-US" sz="2300" dirty="0">
                <a:solidFill>
                  <a:srgbClr val="C00000"/>
                </a:solidFill>
              </a:rPr>
              <a:t>in $1000s</a:t>
            </a:r>
          </a:p>
          <a:p>
            <a:pPr lvl="1" eaLnBrk="1" hangingPunct="1"/>
            <a:r>
              <a:rPr lang="en-US" altLang="en-US" sz="2700" dirty="0">
                <a:solidFill>
                  <a:srgbClr val="C00000"/>
                </a:solidFill>
              </a:rPr>
              <a:t>Independent variable (X) = square feet</a:t>
            </a:r>
          </a:p>
        </p:txBody>
      </p:sp>
      <p:pic>
        <p:nvPicPr>
          <p:cNvPr id="35845" name="Picture 5" descr="house">
            <a:extLst>
              <a:ext uri="{FF2B5EF4-FFF2-40B4-BE49-F238E27FC236}">
                <a16:creationId xmlns:a16="http://schemas.microsoft.com/office/drawing/2014/main" id="{C9E61E12-7A0B-07F7-D7F4-31014671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029201"/>
            <a:ext cx="1981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6D4A66E-7621-18FD-02B9-8FEEDEA9E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Simple Linear Regression Example:  Data</a:t>
            </a:r>
          </a:p>
        </p:txBody>
      </p:sp>
      <p:graphicFrame>
        <p:nvGraphicFramePr>
          <p:cNvPr id="162863" name="Group 47">
            <a:extLst>
              <a:ext uri="{FF2B5EF4-FFF2-40B4-BE49-F238E27FC236}">
                <a16:creationId xmlns:a16="http://schemas.microsoft.com/office/drawing/2014/main" id="{144D1C32-2C20-C266-B226-E34BE5C7415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600200"/>
          <a:ext cx="6096000" cy="4556364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48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6905" name="Picture 45" descr="house">
            <a:extLst>
              <a:ext uri="{FF2B5EF4-FFF2-40B4-BE49-F238E27FC236}">
                <a16:creationId xmlns:a16="http://schemas.microsoft.com/office/drawing/2014/main" id="{3C81D7F2-D655-A530-C2DC-2B1125C4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562600"/>
            <a:ext cx="1295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8D2B8759-8029-0A17-D713-19ABADF1C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75881"/>
          <a:ext cx="6896100" cy="468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537200" imgH="3530600" progId="Excel.Sheet.8">
                  <p:embed/>
                </p:oleObj>
              </mc:Choice>
              <mc:Fallback>
                <p:oleObj name="Chart" r:id="rId2" imgW="5537200" imgH="3530600" progId="Excel.Sheet.8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8D2B8759-8029-0A17-D713-19ABADF1C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75881"/>
                        <a:ext cx="6896100" cy="4685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>
            <a:extLst>
              <a:ext uri="{FF2B5EF4-FFF2-40B4-BE49-F238E27FC236}">
                <a16:creationId xmlns:a16="http://schemas.microsoft.com/office/drawing/2014/main" id="{06015725-757D-F4E4-2E59-DC3641863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5248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venir Book" panose="02000503020000020003" pitchFamily="2" charset="0"/>
              </a:rPr>
              <a:t>Simple Linear Regression Example:  Scatter Plot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94FB11A-81A6-BDDE-1CE6-0C15E0519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0700" y="1162843"/>
            <a:ext cx="8077200" cy="45323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House price model:  Scatter Plot</a:t>
            </a:r>
          </a:p>
        </p:txBody>
      </p:sp>
      <p:pic>
        <p:nvPicPr>
          <p:cNvPr id="5125" name="Picture 5" descr="house">
            <a:extLst>
              <a:ext uri="{FF2B5EF4-FFF2-40B4-BE49-F238E27FC236}">
                <a16:creationId xmlns:a16="http://schemas.microsoft.com/office/drawing/2014/main" id="{7ECEB094-F823-E090-98AE-62771A1A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5398466"/>
            <a:ext cx="1295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82EA4-02E5-2B85-6B22-10B65130D292}"/>
              </a:ext>
            </a:extLst>
          </p:cNvPr>
          <p:cNvSpPr txBox="1"/>
          <p:nvPr/>
        </p:nvSpPr>
        <p:spPr>
          <a:xfrm>
            <a:off x="265113" y="5954264"/>
            <a:ext cx="102504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https://www.ncl.ac.uk/webtemplate/ask-assets/external/maths-resources/statistics/regression-and-correlation/simple-linear-regression.html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https://www.analyticsvidhya.com/blog/2021/10/everything-you-need-to-know-about-linear-regression/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875</Words>
  <Application>Microsoft Macintosh PowerPoint</Application>
  <PresentationFormat>Widescreen</PresentationFormat>
  <Paragraphs>131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</vt:lpstr>
      <vt:lpstr>Avenir Book</vt:lpstr>
      <vt:lpstr>Calibri</vt:lpstr>
      <vt:lpstr>Calibri Light</vt:lpstr>
      <vt:lpstr>Cambria Math</vt:lpstr>
      <vt:lpstr>Helvetica</vt:lpstr>
      <vt:lpstr>Söhne</vt:lpstr>
      <vt:lpstr>Söhne Mono</vt:lpstr>
      <vt:lpstr>STIXGeneral-Regular</vt:lpstr>
      <vt:lpstr>Wingdings</vt:lpstr>
      <vt:lpstr>Office Theme</vt:lpstr>
      <vt:lpstr>Chart</vt:lpstr>
      <vt:lpstr>Equation</vt:lpstr>
      <vt:lpstr>CS7/8745 : Machine Learning   Instructor: Salim Sazzed Department of Computer Science University of Memphis   </vt:lpstr>
      <vt:lpstr>PowerPoint Presentation</vt:lpstr>
      <vt:lpstr>Regression Analysis</vt:lpstr>
      <vt:lpstr>PowerPoint Presentation</vt:lpstr>
      <vt:lpstr> Simple Linear Regression Model</vt:lpstr>
      <vt:lpstr>Simple Linear Regression</vt:lpstr>
      <vt:lpstr>Simple Linear Regression Example</vt:lpstr>
      <vt:lpstr>Simple Linear Regression Example:  Data</vt:lpstr>
      <vt:lpstr>Simple Linear Regression Example:  Scatter Plot</vt:lpstr>
      <vt:lpstr>PowerPoint Presentation</vt:lpstr>
      <vt:lpstr>PowerPoint Presentation</vt:lpstr>
      <vt:lpstr>PowerPoint Presentation</vt:lpstr>
      <vt:lpstr>PowerPoint Presentation</vt:lpstr>
      <vt:lpstr>Check Normality</vt:lpstr>
      <vt:lpstr>Multiple linear regression with two predictor variables (X1​ and X2​), the linear regression model can be computed using following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112</cp:revision>
  <dcterms:created xsi:type="dcterms:W3CDTF">2023-09-27T19:52:28Z</dcterms:created>
  <dcterms:modified xsi:type="dcterms:W3CDTF">2023-11-06T02:46:41Z</dcterms:modified>
</cp:coreProperties>
</file>