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84" r:id="rId2"/>
    <p:sldId id="1002" r:id="rId3"/>
    <p:sldId id="278" r:id="rId4"/>
    <p:sldId id="352" r:id="rId5"/>
    <p:sldId id="353" r:id="rId6"/>
    <p:sldId id="356" r:id="rId7"/>
    <p:sldId id="360" r:id="rId8"/>
    <p:sldId id="361" r:id="rId9"/>
    <p:sldId id="362" r:id="rId10"/>
    <p:sldId id="963" r:id="rId11"/>
    <p:sldId id="1004" r:id="rId12"/>
    <p:sldId id="994" r:id="rId13"/>
    <p:sldId id="995" r:id="rId14"/>
    <p:sldId id="1003" r:id="rId15"/>
    <p:sldId id="998" r:id="rId16"/>
    <p:sldId id="999" r:id="rId17"/>
    <p:sldId id="1000" r:id="rId18"/>
    <p:sldId id="1001" r:id="rId19"/>
    <p:sldId id="322" r:id="rId20"/>
    <p:sldId id="1009" r:id="rId21"/>
    <p:sldId id="1006" r:id="rId22"/>
    <p:sldId id="1005" r:id="rId23"/>
    <p:sldId id="1008" r:id="rId24"/>
    <p:sldId id="1016" r:id="rId25"/>
    <p:sldId id="1010" r:id="rId26"/>
    <p:sldId id="1015" r:id="rId27"/>
    <p:sldId id="1011" r:id="rId28"/>
    <p:sldId id="1012" r:id="rId29"/>
    <p:sldId id="1017" r:id="rId30"/>
    <p:sldId id="1018" r:id="rId31"/>
    <p:sldId id="1019" r:id="rId32"/>
    <p:sldId id="291" r:id="rId33"/>
    <p:sldId id="297" r:id="rId34"/>
    <p:sldId id="298" r:id="rId35"/>
    <p:sldId id="302" r:id="rId36"/>
    <p:sldId id="30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35"/>
    <p:restoredTop sz="94304"/>
  </p:normalViewPr>
  <p:slideViewPr>
    <p:cSldViewPr snapToGrid="0">
      <p:cViewPr varScale="1">
        <p:scale>
          <a:sx n="85" d="100"/>
          <a:sy n="85" d="100"/>
        </p:scale>
        <p:origin x="192" y="3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34B12F-07D8-C743-A81E-D2CAC0DB1B49}" type="datetimeFigureOut">
              <a:rPr lang="en-US" smtClean="0"/>
              <a:t>11/8/23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68F6E4-2D16-3B4D-9127-6DD3F3518100}" type="slidenum">
              <a:rPr lang="en-US" smtClean="0"/>
              <a:t>‹#›</a:t>
            </a:fld>
            <a:endParaRPr lang="en-US"/>
          </a:p>
        </p:txBody>
      </p:sp>
    </p:spTree>
    <p:extLst>
      <p:ext uri="{BB962C8B-B14F-4D97-AF65-F5344CB8AC3E}">
        <p14:creationId xmlns:p14="http://schemas.microsoft.com/office/powerpoint/2010/main" val="281093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2636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6ed1d3ee59_0_100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6ed1d3ee59_0_100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384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4158-724F-23B3-4EE8-432076E8F5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4C48A1-48A9-0E5B-5179-A569662EA9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976885-9E04-D2F1-0A5A-1347FA67B4FB}"/>
              </a:ext>
            </a:extLst>
          </p:cNvPr>
          <p:cNvSpPr>
            <a:spLocks noGrp="1"/>
          </p:cNvSpPr>
          <p:nvPr>
            <p:ph type="dt" sz="half" idx="10"/>
          </p:nvPr>
        </p:nvSpPr>
        <p:spPr/>
        <p:txBody>
          <a:bodyPr/>
          <a:lstStyle/>
          <a:p>
            <a:fld id="{C5E7C3CD-0F9B-EE4F-970E-40A3F1093953}" type="datetimeFigureOut">
              <a:rPr lang="en-US" smtClean="0"/>
              <a:t>11/8/23</a:t>
            </a:fld>
            <a:endParaRPr lang="en-US"/>
          </a:p>
        </p:txBody>
      </p:sp>
      <p:sp>
        <p:nvSpPr>
          <p:cNvPr id="5" name="Footer Placeholder 4">
            <a:extLst>
              <a:ext uri="{FF2B5EF4-FFF2-40B4-BE49-F238E27FC236}">
                <a16:creationId xmlns:a16="http://schemas.microsoft.com/office/drawing/2014/main" id="{1B7AF4FE-2AFF-C683-BB88-B025A4C0E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336516-5A38-7E0F-CF03-EAC72477FD88}"/>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844166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99093-EACE-4960-3BA1-317CDF7B2F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D6385E-D98F-330C-9A9D-E96E44CA2C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CD38AB-80BA-1C30-71E1-EB5890909F01}"/>
              </a:ext>
            </a:extLst>
          </p:cNvPr>
          <p:cNvSpPr>
            <a:spLocks noGrp="1"/>
          </p:cNvSpPr>
          <p:nvPr>
            <p:ph type="dt" sz="half" idx="10"/>
          </p:nvPr>
        </p:nvSpPr>
        <p:spPr/>
        <p:txBody>
          <a:bodyPr/>
          <a:lstStyle/>
          <a:p>
            <a:fld id="{C5E7C3CD-0F9B-EE4F-970E-40A3F1093953}" type="datetimeFigureOut">
              <a:rPr lang="en-US" smtClean="0"/>
              <a:t>11/8/23</a:t>
            </a:fld>
            <a:endParaRPr lang="en-US"/>
          </a:p>
        </p:txBody>
      </p:sp>
      <p:sp>
        <p:nvSpPr>
          <p:cNvPr id="5" name="Footer Placeholder 4">
            <a:extLst>
              <a:ext uri="{FF2B5EF4-FFF2-40B4-BE49-F238E27FC236}">
                <a16:creationId xmlns:a16="http://schemas.microsoft.com/office/drawing/2014/main" id="{92249F55-557E-A17F-E0C0-FBA1847DA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8AF85A-2146-E1E4-ACD7-12230DF23257}"/>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3560769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F317C1-A367-A1A5-7153-3A5E125ABB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6835BC-DB7D-E1E2-7B2A-4740E8D643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B568A8-62A1-DBE2-9BF6-F1E8DA757023}"/>
              </a:ext>
            </a:extLst>
          </p:cNvPr>
          <p:cNvSpPr>
            <a:spLocks noGrp="1"/>
          </p:cNvSpPr>
          <p:nvPr>
            <p:ph type="dt" sz="half" idx="10"/>
          </p:nvPr>
        </p:nvSpPr>
        <p:spPr/>
        <p:txBody>
          <a:bodyPr/>
          <a:lstStyle/>
          <a:p>
            <a:fld id="{C5E7C3CD-0F9B-EE4F-970E-40A3F1093953}" type="datetimeFigureOut">
              <a:rPr lang="en-US" smtClean="0"/>
              <a:t>11/8/23</a:t>
            </a:fld>
            <a:endParaRPr lang="en-US"/>
          </a:p>
        </p:txBody>
      </p:sp>
      <p:sp>
        <p:nvSpPr>
          <p:cNvPr id="5" name="Footer Placeholder 4">
            <a:extLst>
              <a:ext uri="{FF2B5EF4-FFF2-40B4-BE49-F238E27FC236}">
                <a16:creationId xmlns:a16="http://schemas.microsoft.com/office/drawing/2014/main" id="{AB8EBF77-942E-763F-831D-B535385FE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16CDE-D442-225F-82CC-1645E7109058}"/>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4634460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9"/>
        <p:cNvGrpSpPr/>
        <p:nvPr/>
      </p:nvGrpSpPr>
      <p:grpSpPr>
        <a:xfrm>
          <a:off x="0" y="0"/>
          <a:ext cx="0" cy="0"/>
          <a:chOff x="0" y="0"/>
          <a:chExt cx="0" cy="0"/>
        </a:xfrm>
      </p:grpSpPr>
      <p:sp>
        <p:nvSpPr>
          <p:cNvPr id="41" name="Google Shape;41;p9"/>
          <p:cNvSpPr txBox="1">
            <a:spLocks noGrp="1"/>
          </p:cNvSpPr>
          <p:nvPr>
            <p:ph type="title"/>
          </p:nvPr>
        </p:nvSpPr>
        <p:spPr>
          <a:xfrm>
            <a:off x="934400" y="1469533"/>
            <a:ext cx="5161600" cy="1029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6000" b="0"/>
            </a:lvl1pPr>
            <a:lvl2pPr lvl="1" rtl="0">
              <a:spcBef>
                <a:spcPts val="0"/>
              </a:spcBef>
              <a:spcAft>
                <a:spcPts val="0"/>
              </a:spcAft>
              <a:buSzPts val="2400"/>
              <a:buNone/>
              <a:defRPr sz="3200"/>
            </a:lvl2pPr>
            <a:lvl3pPr lvl="2" rtl="0">
              <a:spcBef>
                <a:spcPts val="0"/>
              </a:spcBef>
              <a:spcAft>
                <a:spcPts val="0"/>
              </a:spcAft>
              <a:buSzPts val="2400"/>
              <a:buNone/>
              <a:defRPr sz="3200"/>
            </a:lvl3pPr>
            <a:lvl4pPr lvl="3" rtl="0">
              <a:spcBef>
                <a:spcPts val="0"/>
              </a:spcBef>
              <a:spcAft>
                <a:spcPts val="0"/>
              </a:spcAft>
              <a:buSzPts val="2400"/>
              <a:buNone/>
              <a:defRPr sz="3200"/>
            </a:lvl4pPr>
            <a:lvl5pPr lvl="4" rtl="0">
              <a:spcBef>
                <a:spcPts val="0"/>
              </a:spcBef>
              <a:spcAft>
                <a:spcPts val="0"/>
              </a:spcAft>
              <a:buSzPts val="2400"/>
              <a:buNone/>
              <a:defRPr sz="3200"/>
            </a:lvl5pPr>
            <a:lvl6pPr lvl="5" rtl="0">
              <a:spcBef>
                <a:spcPts val="0"/>
              </a:spcBef>
              <a:spcAft>
                <a:spcPts val="0"/>
              </a:spcAft>
              <a:buSzPts val="2400"/>
              <a:buNone/>
              <a:defRPr sz="3200"/>
            </a:lvl6pPr>
            <a:lvl7pPr lvl="6" rtl="0">
              <a:spcBef>
                <a:spcPts val="0"/>
              </a:spcBef>
              <a:spcAft>
                <a:spcPts val="0"/>
              </a:spcAft>
              <a:buSzPts val="2400"/>
              <a:buNone/>
              <a:defRPr sz="3200"/>
            </a:lvl7pPr>
            <a:lvl8pPr lvl="7" rtl="0">
              <a:spcBef>
                <a:spcPts val="0"/>
              </a:spcBef>
              <a:spcAft>
                <a:spcPts val="0"/>
              </a:spcAft>
              <a:buSzPts val="2400"/>
              <a:buNone/>
              <a:defRPr sz="3200"/>
            </a:lvl8pPr>
            <a:lvl9pPr lvl="8" rtl="0">
              <a:spcBef>
                <a:spcPts val="0"/>
              </a:spcBef>
              <a:spcAft>
                <a:spcPts val="0"/>
              </a:spcAft>
              <a:buSzPts val="2400"/>
              <a:buNone/>
              <a:defRPr sz="3200"/>
            </a:lvl9pPr>
          </a:lstStyle>
          <a:p>
            <a:endParaRPr/>
          </a:p>
        </p:txBody>
      </p:sp>
      <p:sp>
        <p:nvSpPr>
          <p:cNvPr id="42" name="Google Shape;42;p9"/>
          <p:cNvSpPr txBox="1">
            <a:spLocks noGrp="1"/>
          </p:cNvSpPr>
          <p:nvPr>
            <p:ph type="subTitle" idx="1"/>
          </p:nvPr>
        </p:nvSpPr>
        <p:spPr>
          <a:xfrm>
            <a:off x="934400" y="2499233"/>
            <a:ext cx="5161600" cy="19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5354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788A-BE5B-F79B-6795-AA665F62B9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892130-9600-BFC4-34D8-A5325A5CCE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B811F0-A546-16F8-3D2D-E15239FB495B}"/>
              </a:ext>
            </a:extLst>
          </p:cNvPr>
          <p:cNvSpPr>
            <a:spLocks noGrp="1"/>
          </p:cNvSpPr>
          <p:nvPr>
            <p:ph type="dt" sz="half" idx="10"/>
          </p:nvPr>
        </p:nvSpPr>
        <p:spPr/>
        <p:txBody>
          <a:bodyPr/>
          <a:lstStyle/>
          <a:p>
            <a:fld id="{C5E7C3CD-0F9B-EE4F-970E-40A3F1093953}" type="datetimeFigureOut">
              <a:rPr lang="en-US" smtClean="0"/>
              <a:t>11/8/23</a:t>
            </a:fld>
            <a:endParaRPr lang="en-US"/>
          </a:p>
        </p:txBody>
      </p:sp>
      <p:sp>
        <p:nvSpPr>
          <p:cNvPr id="5" name="Footer Placeholder 4">
            <a:extLst>
              <a:ext uri="{FF2B5EF4-FFF2-40B4-BE49-F238E27FC236}">
                <a16:creationId xmlns:a16="http://schemas.microsoft.com/office/drawing/2014/main" id="{54A21BFF-7722-FACE-EF6F-9E9C38539B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9C394-4DDE-D8EE-0554-905DCB1B1366}"/>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694927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1C20-C6BB-4909-9B2F-D02EF598AF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00942E-CAC2-FC85-8A9E-793FF84B57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641A35-1FFC-DB1D-0B0A-54BF3954028C}"/>
              </a:ext>
            </a:extLst>
          </p:cNvPr>
          <p:cNvSpPr>
            <a:spLocks noGrp="1"/>
          </p:cNvSpPr>
          <p:nvPr>
            <p:ph type="dt" sz="half" idx="10"/>
          </p:nvPr>
        </p:nvSpPr>
        <p:spPr/>
        <p:txBody>
          <a:bodyPr/>
          <a:lstStyle/>
          <a:p>
            <a:fld id="{C5E7C3CD-0F9B-EE4F-970E-40A3F1093953}" type="datetimeFigureOut">
              <a:rPr lang="en-US" smtClean="0"/>
              <a:t>11/8/23</a:t>
            </a:fld>
            <a:endParaRPr lang="en-US"/>
          </a:p>
        </p:txBody>
      </p:sp>
      <p:sp>
        <p:nvSpPr>
          <p:cNvPr id="5" name="Footer Placeholder 4">
            <a:extLst>
              <a:ext uri="{FF2B5EF4-FFF2-40B4-BE49-F238E27FC236}">
                <a16:creationId xmlns:a16="http://schemas.microsoft.com/office/drawing/2014/main" id="{7934D6D2-824B-880F-195F-D9DA220FF5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7D733-5FB8-8D7D-3313-BD74C6785E2B}"/>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44687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D8FC-620D-14FE-307A-3D6AA5CF58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2A4D0C-B46D-555B-B3B4-23E51BC4C0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73B58D-7856-E5F5-2E28-ADDE040D5F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A2F75B-81DD-462F-0DD1-E3226CCAF132}"/>
              </a:ext>
            </a:extLst>
          </p:cNvPr>
          <p:cNvSpPr>
            <a:spLocks noGrp="1"/>
          </p:cNvSpPr>
          <p:nvPr>
            <p:ph type="dt" sz="half" idx="10"/>
          </p:nvPr>
        </p:nvSpPr>
        <p:spPr/>
        <p:txBody>
          <a:bodyPr/>
          <a:lstStyle/>
          <a:p>
            <a:fld id="{C5E7C3CD-0F9B-EE4F-970E-40A3F1093953}" type="datetimeFigureOut">
              <a:rPr lang="en-US" smtClean="0"/>
              <a:t>11/8/23</a:t>
            </a:fld>
            <a:endParaRPr lang="en-US"/>
          </a:p>
        </p:txBody>
      </p:sp>
      <p:sp>
        <p:nvSpPr>
          <p:cNvPr id="6" name="Footer Placeholder 5">
            <a:extLst>
              <a:ext uri="{FF2B5EF4-FFF2-40B4-BE49-F238E27FC236}">
                <a16:creationId xmlns:a16="http://schemas.microsoft.com/office/drawing/2014/main" id="{B89C4357-1FEE-408B-31BC-A725B83CCE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D3286-5BE6-1553-1E96-480E8143AB05}"/>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918864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D320D-4E7B-F706-C70D-6752AFFC92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5B307B-2F6D-F448-0EA5-C4BA4C1FEC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30EF30-5330-99E4-9750-46C576BB39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13BAA4-997E-D34E-6235-C51DB9604D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4B0EEE-5302-9ED7-F9C5-A8FD84C75B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FE8813-B2D2-B6D5-97A0-71B1E46320C2}"/>
              </a:ext>
            </a:extLst>
          </p:cNvPr>
          <p:cNvSpPr>
            <a:spLocks noGrp="1"/>
          </p:cNvSpPr>
          <p:nvPr>
            <p:ph type="dt" sz="half" idx="10"/>
          </p:nvPr>
        </p:nvSpPr>
        <p:spPr/>
        <p:txBody>
          <a:bodyPr/>
          <a:lstStyle/>
          <a:p>
            <a:fld id="{C5E7C3CD-0F9B-EE4F-970E-40A3F1093953}" type="datetimeFigureOut">
              <a:rPr lang="en-US" smtClean="0"/>
              <a:t>11/8/23</a:t>
            </a:fld>
            <a:endParaRPr lang="en-US"/>
          </a:p>
        </p:txBody>
      </p:sp>
      <p:sp>
        <p:nvSpPr>
          <p:cNvPr id="8" name="Footer Placeholder 7">
            <a:extLst>
              <a:ext uri="{FF2B5EF4-FFF2-40B4-BE49-F238E27FC236}">
                <a16:creationId xmlns:a16="http://schemas.microsoft.com/office/drawing/2014/main" id="{9FE6459A-8961-0152-3437-BA1BBF6B5A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1C5E546-8261-9102-B2CC-19BCB106D565}"/>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1076548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16092-315D-5CA8-E6C1-FEB366D1E9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416D63-5E37-6A5B-0B92-75329D748611}"/>
              </a:ext>
            </a:extLst>
          </p:cNvPr>
          <p:cNvSpPr>
            <a:spLocks noGrp="1"/>
          </p:cNvSpPr>
          <p:nvPr>
            <p:ph type="dt" sz="half" idx="10"/>
          </p:nvPr>
        </p:nvSpPr>
        <p:spPr/>
        <p:txBody>
          <a:bodyPr/>
          <a:lstStyle/>
          <a:p>
            <a:fld id="{C5E7C3CD-0F9B-EE4F-970E-40A3F1093953}" type="datetimeFigureOut">
              <a:rPr lang="en-US" smtClean="0"/>
              <a:t>11/8/23</a:t>
            </a:fld>
            <a:endParaRPr lang="en-US"/>
          </a:p>
        </p:txBody>
      </p:sp>
      <p:sp>
        <p:nvSpPr>
          <p:cNvPr id="4" name="Footer Placeholder 3">
            <a:extLst>
              <a:ext uri="{FF2B5EF4-FFF2-40B4-BE49-F238E27FC236}">
                <a16:creationId xmlns:a16="http://schemas.microsoft.com/office/drawing/2014/main" id="{4547428B-E717-2741-0844-D0B7125F13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29BC38-A535-C1E9-34E6-DB0DAE6B64B1}"/>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172589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33FEB-22E9-CB68-7DC2-0044565C9E4B}"/>
              </a:ext>
            </a:extLst>
          </p:cNvPr>
          <p:cNvSpPr>
            <a:spLocks noGrp="1"/>
          </p:cNvSpPr>
          <p:nvPr>
            <p:ph type="dt" sz="half" idx="10"/>
          </p:nvPr>
        </p:nvSpPr>
        <p:spPr/>
        <p:txBody>
          <a:bodyPr/>
          <a:lstStyle/>
          <a:p>
            <a:fld id="{C5E7C3CD-0F9B-EE4F-970E-40A3F1093953}" type="datetimeFigureOut">
              <a:rPr lang="en-US" smtClean="0"/>
              <a:t>11/8/23</a:t>
            </a:fld>
            <a:endParaRPr lang="en-US"/>
          </a:p>
        </p:txBody>
      </p:sp>
      <p:sp>
        <p:nvSpPr>
          <p:cNvPr id="3" name="Footer Placeholder 2">
            <a:extLst>
              <a:ext uri="{FF2B5EF4-FFF2-40B4-BE49-F238E27FC236}">
                <a16:creationId xmlns:a16="http://schemas.microsoft.com/office/drawing/2014/main" id="{5CC2DC3B-04E9-C091-35D6-AA6081391C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10BD2E-C32D-595B-50A8-9CAAB8ECF9EE}"/>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4108199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A3766-0EFB-ED0C-417C-A58D3AED2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2BAF72-9FC9-6E65-E339-262EA24A3B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C3B38-438E-0EE2-3F2A-EF3FD43A6A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6F43A0-2211-5485-FAE3-34565C16588D}"/>
              </a:ext>
            </a:extLst>
          </p:cNvPr>
          <p:cNvSpPr>
            <a:spLocks noGrp="1"/>
          </p:cNvSpPr>
          <p:nvPr>
            <p:ph type="dt" sz="half" idx="10"/>
          </p:nvPr>
        </p:nvSpPr>
        <p:spPr/>
        <p:txBody>
          <a:bodyPr/>
          <a:lstStyle/>
          <a:p>
            <a:fld id="{C5E7C3CD-0F9B-EE4F-970E-40A3F1093953}" type="datetimeFigureOut">
              <a:rPr lang="en-US" smtClean="0"/>
              <a:t>11/8/23</a:t>
            </a:fld>
            <a:endParaRPr lang="en-US"/>
          </a:p>
        </p:txBody>
      </p:sp>
      <p:sp>
        <p:nvSpPr>
          <p:cNvPr id="6" name="Footer Placeholder 5">
            <a:extLst>
              <a:ext uri="{FF2B5EF4-FFF2-40B4-BE49-F238E27FC236}">
                <a16:creationId xmlns:a16="http://schemas.microsoft.com/office/drawing/2014/main" id="{62ADEE29-C01B-62C1-ED22-D3406DCBAB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DA6C45-2C11-970C-992C-AF179D78A8A6}"/>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135375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02F96-0627-00A8-5DE0-E96634505A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DBF8C5-3695-9F6E-080B-56B681333F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6BD415-0933-4453-FEDF-9CF7B202E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7F92B5-FE75-099A-9197-E25802B3A74D}"/>
              </a:ext>
            </a:extLst>
          </p:cNvPr>
          <p:cNvSpPr>
            <a:spLocks noGrp="1"/>
          </p:cNvSpPr>
          <p:nvPr>
            <p:ph type="dt" sz="half" idx="10"/>
          </p:nvPr>
        </p:nvSpPr>
        <p:spPr/>
        <p:txBody>
          <a:bodyPr/>
          <a:lstStyle/>
          <a:p>
            <a:fld id="{C5E7C3CD-0F9B-EE4F-970E-40A3F1093953}" type="datetimeFigureOut">
              <a:rPr lang="en-US" smtClean="0"/>
              <a:t>11/8/23</a:t>
            </a:fld>
            <a:endParaRPr lang="en-US"/>
          </a:p>
        </p:txBody>
      </p:sp>
      <p:sp>
        <p:nvSpPr>
          <p:cNvPr id="6" name="Footer Placeholder 5">
            <a:extLst>
              <a:ext uri="{FF2B5EF4-FFF2-40B4-BE49-F238E27FC236}">
                <a16:creationId xmlns:a16="http://schemas.microsoft.com/office/drawing/2014/main" id="{3FD42521-A151-503F-70C1-3F3783C27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19606E-FC55-66F5-7DA9-0473FBD417B8}"/>
              </a:ext>
            </a:extLst>
          </p:cNvPr>
          <p:cNvSpPr>
            <a:spLocks noGrp="1"/>
          </p:cNvSpPr>
          <p:nvPr>
            <p:ph type="sldNum" sz="quarter" idx="12"/>
          </p:nvPr>
        </p:nvSpPr>
        <p:spPr/>
        <p:txBody>
          <a:bodyPr/>
          <a:lstStyle/>
          <a:p>
            <a:fld id="{CAB0D1D8-8DBF-9349-8199-8401BFB2A891}" type="slidenum">
              <a:rPr lang="en-US" smtClean="0"/>
              <a:t>‹#›</a:t>
            </a:fld>
            <a:endParaRPr lang="en-US"/>
          </a:p>
        </p:txBody>
      </p:sp>
    </p:spTree>
    <p:extLst>
      <p:ext uri="{BB962C8B-B14F-4D97-AF65-F5344CB8AC3E}">
        <p14:creationId xmlns:p14="http://schemas.microsoft.com/office/powerpoint/2010/main" val="280750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B9305D-84AE-E201-B409-7CBC61051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41D2FA-B264-89FB-98FE-1ECA1B642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9C81A1-A337-7C38-6B8F-E995D7C7A6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E7C3CD-0F9B-EE4F-970E-40A3F1093953}" type="datetimeFigureOut">
              <a:rPr lang="en-US" smtClean="0"/>
              <a:t>11/8/23</a:t>
            </a:fld>
            <a:endParaRPr lang="en-US"/>
          </a:p>
        </p:txBody>
      </p:sp>
      <p:sp>
        <p:nvSpPr>
          <p:cNvPr id="5" name="Footer Placeholder 4">
            <a:extLst>
              <a:ext uri="{FF2B5EF4-FFF2-40B4-BE49-F238E27FC236}">
                <a16:creationId xmlns:a16="http://schemas.microsoft.com/office/drawing/2014/main" id="{C5F2D598-6A7B-D38B-4F5A-B8F45316CE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665EA7-B8D2-E8F6-5EB1-F7C546BA15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B0D1D8-8DBF-9349-8199-8401BFB2A891}" type="slidenum">
              <a:rPr lang="en-US" smtClean="0"/>
              <a:t>‹#›</a:t>
            </a:fld>
            <a:endParaRPr lang="en-US"/>
          </a:p>
        </p:txBody>
      </p:sp>
    </p:spTree>
    <p:extLst>
      <p:ext uri="{BB962C8B-B14F-4D97-AF65-F5344CB8AC3E}">
        <p14:creationId xmlns:p14="http://schemas.microsoft.com/office/powerpoint/2010/main" val="828646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hyperlink" Target="https://www.analyticsvidhya.com/blog/2021/10/everything-you-need-to-know-about-linear-regression/" TargetMode="External"/><Relationship Id="rId5" Type="http://schemas.openxmlformats.org/officeDocument/2006/relationships/hyperlink" Target="https://www.ncl.ac.uk/webtemplate/ask-assets/external/maths-resources/statistics/regression-and-correlation/simple-linear-regression.html" TargetMode="Externa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AA84B-CA0D-A3F1-6174-7D2D1E8F09C6}"/>
              </a:ext>
            </a:extLst>
          </p:cNvPr>
          <p:cNvSpPr>
            <a:spLocks noGrp="1"/>
          </p:cNvSpPr>
          <p:nvPr>
            <p:ph type="ctrTitle"/>
          </p:nvPr>
        </p:nvSpPr>
        <p:spPr>
          <a:xfrm>
            <a:off x="1343696" y="1648495"/>
            <a:ext cx="9075313" cy="3052293"/>
          </a:xfrm>
        </p:spPr>
        <p:txBody>
          <a:bodyPr>
            <a:normAutofit/>
          </a:bodyPr>
          <a:lstStyle/>
          <a:p>
            <a:r>
              <a:rPr lang="en-US" sz="3600" b="1" dirty="0">
                <a:solidFill>
                  <a:srgbClr val="7030A0"/>
                </a:solidFill>
                <a:effectLst/>
                <a:latin typeface="Helvetica" pitchFamily="2" charset="0"/>
                <a:cs typeface="Calibri" panose="020F0502020204030204" pitchFamily="34" charset="0"/>
              </a:rPr>
              <a:t>CS7/8745 : Machine Learning </a:t>
            </a:r>
            <a:br>
              <a:rPr lang="en-US" sz="3200" b="1" dirty="0">
                <a:effectLst/>
                <a:latin typeface="Helvetica" pitchFamily="2" charset="0"/>
                <a:cs typeface="Calibri" panose="020F0502020204030204" pitchFamily="34" charset="0"/>
              </a:rPr>
            </a:br>
            <a:br>
              <a:rPr lang="en-US" sz="3200" dirty="0">
                <a:effectLst/>
                <a:latin typeface="Helvetica" pitchFamily="2" charset="0"/>
                <a:cs typeface="Calibri" panose="020F0502020204030204" pitchFamily="34" charset="0"/>
              </a:rPr>
            </a:br>
            <a:r>
              <a:rPr lang="en-US" sz="3200" b="1" dirty="0">
                <a:effectLst/>
                <a:latin typeface="Helvetica" pitchFamily="2" charset="0"/>
                <a:cs typeface="Calibri" panose="020F0502020204030204" pitchFamily="34" charset="0"/>
              </a:rPr>
              <a:t>Instructor: </a:t>
            </a:r>
            <a:r>
              <a:rPr lang="en-US" sz="3200" dirty="0">
                <a:effectLst/>
                <a:latin typeface="Helvetica" pitchFamily="2" charset="0"/>
                <a:cs typeface="Calibri" panose="020F0502020204030204" pitchFamily="34" charset="0"/>
              </a:rPr>
              <a:t>Salim </a:t>
            </a:r>
            <a:r>
              <a:rPr lang="en-US" sz="3200" dirty="0" err="1">
                <a:effectLst/>
                <a:latin typeface="Helvetica" pitchFamily="2" charset="0"/>
                <a:cs typeface="Calibri" panose="020F0502020204030204" pitchFamily="34" charset="0"/>
              </a:rPr>
              <a:t>Sazzed</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Department of Computer Science</a:t>
            </a:r>
            <a:br>
              <a:rPr lang="en-US" sz="3200" dirty="0">
                <a:effectLst/>
                <a:latin typeface="Helvetica" pitchFamily="2" charset="0"/>
                <a:cs typeface="Calibri" panose="020F0502020204030204" pitchFamily="34" charset="0"/>
              </a:rPr>
            </a:br>
            <a:r>
              <a:rPr lang="en-US" sz="3200" dirty="0">
                <a:effectLst/>
                <a:latin typeface="Helvetica" pitchFamily="2" charset="0"/>
                <a:cs typeface="Calibri" panose="020F0502020204030204" pitchFamily="34" charset="0"/>
              </a:rPr>
              <a:t>University of Memphis  </a:t>
            </a:r>
            <a:br>
              <a:rPr lang="en-US" sz="3200" dirty="0">
                <a:effectLst/>
                <a:latin typeface="Calibri" panose="020F0502020204030204" pitchFamily="34" charset="0"/>
                <a:cs typeface="Calibri" panose="020F0502020204030204" pitchFamily="34" charset="0"/>
              </a:rPr>
            </a:b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2917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47B4D04-18C7-B9E1-C02D-8524596FBDFB}"/>
              </a:ext>
            </a:extLst>
          </p:cNvPr>
          <p:cNvSpPr>
            <a:spLocks noGrp="1"/>
          </p:cNvSpPr>
          <p:nvPr>
            <p:ph idx="1"/>
          </p:nvPr>
        </p:nvSpPr>
        <p:spPr>
          <a:xfrm>
            <a:off x="838199" y="930589"/>
            <a:ext cx="10515600" cy="5659400"/>
          </a:xfrm>
        </p:spPr>
        <p:txBody>
          <a:bodyPr>
            <a:normAutofit/>
          </a:bodyPr>
          <a:lstStyle/>
          <a:p>
            <a:pPr algn="l"/>
            <a:r>
              <a:rPr lang="en-US" sz="2400" b="0" i="0" u="none" strike="noStrike" dirty="0">
                <a:solidFill>
                  <a:srgbClr val="374151"/>
                </a:solidFill>
                <a:effectLst/>
                <a:latin typeface="Avenir Book" panose="02000503020000020003" pitchFamily="2" charset="0"/>
              </a:rPr>
              <a:t>Creating a simple linear regression model involves </a:t>
            </a:r>
            <a:r>
              <a:rPr lang="en-US" sz="2400" b="1" i="0" u="none" strike="noStrike" dirty="0">
                <a:solidFill>
                  <a:srgbClr val="374151"/>
                </a:solidFill>
                <a:effectLst/>
                <a:latin typeface="Avenir Book" panose="02000503020000020003" pitchFamily="2" charset="0"/>
              </a:rPr>
              <a:t>fitting a linear relationship </a:t>
            </a:r>
            <a:r>
              <a:rPr lang="en-US" sz="2400" b="0" i="0" u="none" strike="noStrike" dirty="0">
                <a:solidFill>
                  <a:srgbClr val="374151"/>
                </a:solidFill>
                <a:effectLst/>
                <a:latin typeface="Avenir Book" panose="02000503020000020003" pitchFamily="2" charset="0"/>
              </a:rPr>
              <a:t>between </a:t>
            </a:r>
            <a:r>
              <a:rPr lang="en-US" sz="2400" b="1" i="0" u="none" strike="noStrike" dirty="0">
                <a:solidFill>
                  <a:srgbClr val="374151"/>
                </a:solidFill>
                <a:effectLst/>
                <a:latin typeface="Avenir Book" panose="02000503020000020003" pitchFamily="2" charset="0"/>
              </a:rPr>
              <a:t>two variables</a:t>
            </a:r>
            <a:r>
              <a:rPr lang="en-US" sz="2400" b="0" i="0" u="none" strike="noStrike" dirty="0">
                <a:solidFill>
                  <a:srgbClr val="374151"/>
                </a:solidFill>
                <a:effectLst/>
                <a:latin typeface="Avenir Book" panose="02000503020000020003" pitchFamily="2" charset="0"/>
              </a:rPr>
              <a:t>, typically denoted as "x" (the independent variable) and "y" (the dependent variable). </a:t>
            </a:r>
          </a:p>
          <a:p>
            <a:pPr algn="l"/>
            <a:r>
              <a:rPr lang="en-US" sz="2400" b="0" i="0" u="none" strike="noStrike" dirty="0">
                <a:solidFill>
                  <a:srgbClr val="374151"/>
                </a:solidFill>
                <a:effectLst/>
                <a:latin typeface="Avenir Book" panose="02000503020000020003" pitchFamily="2" charset="0"/>
              </a:rPr>
              <a:t>The goal is to find a line of best fit that minimizes</a:t>
            </a:r>
            <a:r>
              <a:rPr lang="en-US" sz="2400" b="1" i="0" u="none" strike="noStrike" dirty="0">
                <a:solidFill>
                  <a:srgbClr val="374151"/>
                </a:solidFill>
                <a:effectLst/>
                <a:latin typeface="Avenir Book" panose="02000503020000020003" pitchFamily="2" charset="0"/>
              </a:rPr>
              <a:t> the (root) sum of the squared differences</a:t>
            </a:r>
            <a:r>
              <a:rPr lang="en-US" sz="2400" b="0" i="0" u="none" strike="noStrike" dirty="0">
                <a:solidFill>
                  <a:srgbClr val="374151"/>
                </a:solidFill>
                <a:effectLst/>
                <a:latin typeface="Avenir Book" panose="02000503020000020003" pitchFamily="2" charset="0"/>
              </a:rPr>
              <a:t> between the observed data points and the predicted values on the line. </a:t>
            </a:r>
          </a:p>
          <a:p>
            <a:pPr marL="0" indent="0">
              <a:buNone/>
            </a:pPr>
            <a:endParaRPr lang="en-US" altLang="en-US" sz="2400" dirty="0">
              <a:solidFill>
                <a:srgbClr val="374151"/>
              </a:solidFill>
              <a:latin typeface="Avenir Book" panose="02000503020000020003" pitchFamily="2" charset="0"/>
            </a:endParaRPr>
          </a:p>
          <a:p>
            <a:pPr marL="0" indent="0">
              <a:buNone/>
            </a:pPr>
            <a:r>
              <a:rPr kumimoji="0" lang="en-US" altLang="en-US" sz="2400" b="1" i="0" u="none" strike="noStrike" cap="none" normalizeH="0" baseline="0" dirty="0">
                <a:ln>
                  <a:noFill/>
                </a:ln>
                <a:solidFill>
                  <a:srgbClr val="7030A0"/>
                </a:solidFill>
                <a:effectLst/>
                <a:latin typeface="Avenir Book" panose="02000503020000020003" pitchFamily="2" charset="0"/>
              </a:rPr>
              <a:t>The Root Mean Squared Error </a:t>
            </a:r>
            <a:r>
              <a:rPr kumimoji="0" lang="en-US" altLang="en-US" sz="2400" b="0" i="0" u="none" strike="noStrike" cap="none" normalizeH="0" baseline="0" dirty="0">
                <a:ln>
                  <a:noFill/>
                </a:ln>
                <a:solidFill>
                  <a:srgbClr val="7030A0"/>
                </a:solidFill>
                <a:effectLst/>
                <a:latin typeface="Avenir Book" panose="02000503020000020003" pitchFamily="2" charset="0"/>
              </a:rPr>
              <a:t>is the square root of the variance of the residuals. It specifies the absolute fit of the model to the data i.e. how close the observed</a:t>
            </a:r>
            <a:endParaRPr lang="en-US" sz="1600" dirty="0">
              <a:solidFill>
                <a:srgbClr val="7030A0"/>
              </a:solidFill>
            </a:endParaRPr>
          </a:p>
          <a:p>
            <a:pPr algn="l"/>
            <a:endParaRPr lang="en-US" sz="2400" dirty="0">
              <a:solidFill>
                <a:srgbClr val="374151"/>
              </a:solidFill>
              <a:latin typeface="Avenir Book" panose="02000503020000020003" pitchFamily="2" charset="0"/>
            </a:endParaRPr>
          </a:p>
          <a:p>
            <a:pPr algn="l"/>
            <a:endParaRPr lang="en-US" sz="2400" dirty="0">
              <a:solidFill>
                <a:srgbClr val="374151"/>
              </a:solidFill>
              <a:latin typeface="Avenir Book" panose="02000503020000020003" pitchFamily="2" charset="0"/>
            </a:endParaRPr>
          </a:p>
          <a:p>
            <a:pPr marL="0" indent="0" algn="l">
              <a:buNone/>
            </a:pPr>
            <a:endParaRPr lang="en-US" sz="2400" b="0" i="0" u="none" strike="noStrike" dirty="0">
              <a:solidFill>
                <a:srgbClr val="374151"/>
              </a:solidFill>
              <a:effectLst/>
              <a:latin typeface="Avenir Book" panose="02000503020000020003" pitchFamily="2" charset="0"/>
            </a:endParaRPr>
          </a:p>
        </p:txBody>
      </p:sp>
      <p:pic>
        <p:nvPicPr>
          <p:cNvPr id="2" name="Picture 2" descr="Root Mean Squared Error ">
            <a:extLst>
              <a:ext uri="{FF2B5EF4-FFF2-40B4-BE49-F238E27FC236}">
                <a16:creationId xmlns:a16="http://schemas.microsoft.com/office/drawing/2014/main" id="{6743DDC6-6867-6EFB-CB06-88FB4ADC1B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841" y="4832097"/>
            <a:ext cx="9734317" cy="1757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765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1B6E9A-2B2A-7B6D-B1B6-C1F16C3B67B3}"/>
              </a:ext>
            </a:extLst>
          </p:cNvPr>
          <p:cNvSpPr>
            <a:spLocks noGrp="1"/>
          </p:cNvSpPr>
          <p:nvPr>
            <p:ph idx="1"/>
          </p:nvPr>
        </p:nvSpPr>
        <p:spPr>
          <a:xfrm>
            <a:off x="838200" y="850232"/>
            <a:ext cx="3477126" cy="1764631"/>
          </a:xfrm>
        </p:spPr>
        <p:txBody>
          <a:bodyPr>
            <a:normAutofit fontScale="92500" lnSpcReduction="10000"/>
          </a:bodyPr>
          <a:lstStyle/>
          <a:p>
            <a:pPr marL="0" indent="0" algn="l">
              <a:buNone/>
            </a:pPr>
            <a:r>
              <a:rPr lang="en-US" sz="3200" b="1" u="sng" dirty="0">
                <a:latin typeface="Avenir Book" panose="02000503020000020003" pitchFamily="2" charset="0"/>
              </a:rPr>
              <a:t>Some conditions: </a:t>
            </a:r>
          </a:p>
          <a:p>
            <a:pPr marL="0" indent="0" algn="l">
              <a:buNone/>
            </a:pPr>
            <a:endParaRPr lang="en-US" sz="3200" b="1" i="0" u="none" strike="noStrike" dirty="0">
              <a:effectLst/>
              <a:latin typeface="Avenir Book" panose="02000503020000020003" pitchFamily="2" charset="0"/>
            </a:endParaRPr>
          </a:p>
          <a:p>
            <a:pPr marL="457200" indent="-457200">
              <a:buAutoNum type="arabicPeriod"/>
            </a:pPr>
            <a:r>
              <a:rPr lang="en-US" sz="2200" b="1" dirty="0">
                <a:solidFill>
                  <a:srgbClr val="C00000"/>
                </a:solidFill>
                <a:effectLst/>
                <a:latin typeface="Avenir Book" panose="02000503020000020003" pitchFamily="2" charset="0"/>
              </a:rPr>
              <a:t>Linearity</a:t>
            </a:r>
            <a:endParaRPr lang="en-US" sz="2200" b="1" dirty="0">
              <a:solidFill>
                <a:srgbClr val="21353A"/>
              </a:solidFill>
              <a:latin typeface="Avenir Book" panose="02000503020000020003" pitchFamily="2" charset="0"/>
            </a:endParaRPr>
          </a:p>
          <a:p>
            <a:pPr marL="0" indent="0">
              <a:buNone/>
            </a:pPr>
            <a:r>
              <a:rPr lang="en-US" sz="2400" b="1" dirty="0">
                <a:solidFill>
                  <a:srgbClr val="21353A"/>
                </a:solidFill>
                <a:effectLst/>
                <a:latin typeface="Avenir Book" panose="02000503020000020003" pitchFamily="2" charset="0"/>
              </a:rPr>
              <a:t> </a:t>
            </a:r>
            <a:endParaRPr lang="en-US" sz="2400" b="1" dirty="0">
              <a:effectLst/>
              <a:latin typeface="Avenir Book" panose="02000503020000020003" pitchFamily="2" charset="0"/>
            </a:endParaRPr>
          </a:p>
          <a:p>
            <a:pPr marL="0" indent="0">
              <a:buNone/>
            </a:pPr>
            <a:endParaRPr lang="en-US" sz="2400" b="1" dirty="0">
              <a:solidFill>
                <a:srgbClr val="000000"/>
              </a:solidFill>
              <a:latin typeface="Avenir Book" panose="02000503020000020003" pitchFamily="2" charset="0"/>
            </a:endParaRPr>
          </a:p>
          <a:p>
            <a:pPr marL="0" indent="0">
              <a:buNone/>
            </a:pPr>
            <a:endParaRPr lang="en-US" sz="2800" b="1" dirty="0">
              <a:effectLst/>
              <a:latin typeface="Avenir Book" panose="02000503020000020003" pitchFamily="2" charset="0"/>
            </a:endParaRPr>
          </a:p>
          <a:p>
            <a:endParaRPr lang="en-US" dirty="0"/>
          </a:p>
        </p:txBody>
      </p:sp>
      <p:pic>
        <p:nvPicPr>
          <p:cNvPr id="6" name="Picture 5" descr="A graph with blue dots&#10;&#10;Description automatically generated">
            <a:extLst>
              <a:ext uri="{FF2B5EF4-FFF2-40B4-BE49-F238E27FC236}">
                <a16:creationId xmlns:a16="http://schemas.microsoft.com/office/drawing/2014/main" id="{004E6354-8936-A812-AFB3-C4835C32D364}"/>
              </a:ext>
            </a:extLst>
          </p:cNvPr>
          <p:cNvPicPr>
            <a:picLocks noChangeAspect="1"/>
          </p:cNvPicPr>
          <p:nvPr/>
        </p:nvPicPr>
        <p:blipFill>
          <a:blip r:embed="rId2"/>
          <a:stretch>
            <a:fillRect/>
          </a:stretch>
        </p:blipFill>
        <p:spPr>
          <a:xfrm>
            <a:off x="1162200" y="2685511"/>
            <a:ext cx="2709719" cy="1764792"/>
          </a:xfrm>
          <a:prstGeom prst="rect">
            <a:avLst/>
          </a:prstGeom>
        </p:spPr>
      </p:pic>
      <p:pic>
        <p:nvPicPr>
          <p:cNvPr id="8" name="Picture 7" descr="A graph with numbers and dots&#10;&#10;Description automatically generated with medium confidence">
            <a:extLst>
              <a:ext uri="{FF2B5EF4-FFF2-40B4-BE49-F238E27FC236}">
                <a16:creationId xmlns:a16="http://schemas.microsoft.com/office/drawing/2014/main" id="{B63B9EF5-5D56-6466-73CE-05A54A6173AF}"/>
              </a:ext>
            </a:extLst>
          </p:cNvPr>
          <p:cNvPicPr>
            <a:picLocks noChangeAspect="1"/>
          </p:cNvPicPr>
          <p:nvPr/>
        </p:nvPicPr>
        <p:blipFill>
          <a:blip r:embed="rId3"/>
          <a:stretch>
            <a:fillRect/>
          </a:stretch>
        </p:blipFill>
        <p:spPr>
          <a:xfrm>
            <a:off x="7515234" y="1880313"/>
            <a:ext cx="2166276" cy="2569990"/>
          </a:xfrm>
          <a:prstGeom prst="rect">
            <a:avLst/>
          </a:prstGeom>
        </p:spPr>
      </p:pic>
      <p:pic>
        <p:nvPicPr>
          <p:cNvPr id="10" name="Picture 9" descr="A graph with dots on a white background&#10;&#10;Description automatically generated">
            <a:extLst>
              <a:ext uri="{FF2B5EF4-FFF2-40B4-BE49-F238E27FC236}">
                <a16:creationId xmlns:a16="http://schemas.microsoft.com/office/drawing/2014/main" id="{2A38CF1B-1DEE-636D-A5DA-3B27F35593AE}"/>
              </a:ext>
            </a:extLst>
          </p:cNvPr>
          <p:cNvPicPr>
            <a:picLocks noChangeAspect="1"/>
          </p:cNvPicPr>
          <p:nvPr/>
        </p:nvPicPr>
        <p:blipFill>
          <a:blip r:embed="rId4"/>
          <a:stretch>
            <a:fillRect/>
          </a:stretch>
        </p:blipFill>
        <p:spPr>
          <a:xfrm>
            <a:off x="5079123" y="2028254"/>
            <a:ext cx="2033754" cy="2274107"/>
          </a:xfrm>
          <a:prstGeom prst="rect">
            <a:avLst/>
          </a:prstGeom>
        </p:spPr>
      </p:pic>
      <p:sp>
        <p:nvSpPr>
          <p:cNvPr id="11" name="TextBox 10">
            <a:extLst>
              <a:ext uri="{FF2B5EF4-FFF2-40B4-BE49-F238E27FC236}">
                <a16:creationId xmlns:a16="http://schemas.microsoft.com/office/drawing/2014/main" id="{E2178842-E656-8D80-C999-94A61952EE0E}"/>
              </a:ext>
            </a:extLst>
          </p:cNvPr>
          <p:cNvSpPr txBox="1"/>
          <p:nvPr/>
        </p:nvSpPr>
        <p:spPr>
          <a:xfrm>
            <a:off x="2163829" y="4450303"/>
            <a:ext cx="825867" cy="369332"/>
          </a:xfrm>
          <a:prstGeom prst="rect">
            <a:avLst/>
          </a:prstGeom>
          <a:noFill/>
        </p:spPr>
        <p:txBody>
          <a:bodyPr wrap="none" rtlCol="0">
            <a:spAutoFit/>
          </a:bodyPr>
          <a:lstStyle/>
          <a:p>
            <a:r>
              <a:rPr lang="en-US" b="1" dirty="0">
                <a:solidFill>
                  <a:srgbClr val="C00000"/>
                </a:solidFill>
              </a:rPr>
              <a:t>Linear</a:t>
            </a:r>
            <a:r>
              <a:rPr lang="en-US" dirty="0">
                <a:solidFill>
                  <a:srgbClr val="C00000"/>
                </a:solidFill>
              </a:rPr>
              <a:t> </a:t>
            </a:r>
          </a:p>
        </p:txBody>
      </p:sp>
      <p:sp>
        <p:nvSpPr>
          <p:cNvPr id="12" name="TextBox 11">
            <a:extLst>
              <a:ext uri="{FF2B5EF4-FFF2-40B4-BE49-F238E27FC236}">
                <a16:creationId xmlns:a16="http://schemas.microsoft.com/office/drawing/2014/main" id="{4D75C3AF-ABBA-5073-DFFB-F5BC3A5E23B2}"/>
              </a:ext>
            </a:extLst>
          </p:cNvPr>
          <p:cNvSpPr txBox="1"/>
          <p:nvPr/>
        </p:nvSpPr>
        <p:spPr>
          <a:xfrm>
            <a:off x="6666282" y="4450303"/>
            <a:ext cx="1295547" cy="369332"/>
          </a:xfrm>
          <a:prstGeom prst="rect">
            <a:avLst/>
          </a:prstGeom>
          <a:noFill/>
        </p:spPr>
        <p:txBody>
          <a:bodyPr wrap="none" rtlCol="0">
            <a:spAutoFit/>
          </a:bodyPr>
          <a:lstStyle/>
          <a:p>
            <a:r>
              <a:rPr lang="en-US" b="1" dirty="0">
                <a:solidFill>
                  <a:srgbClr val="C00000"/>
                </a:solidFill>
              </a:rPr>
              <a:t>Non-Linear</a:t>
            </a:r>
            <a:r>
              <a:rPr lang="en-US" dirty="0">
                <a:solidFill>
                  <a:srgbClr val="C00000"/>
                </a:solidFill>
              </a:rPr>
              <a:t> </a:t>
            </a:r>
          </a:p>
        </p:txBody>
      </p:sp>
      <p:sp>
        <p:nvSpPr>
          <p:cNvPr id="2" name="TextBox 1">
            <a:extLst>
              <a:ext uri="{FF2B5EF4-FFF2-40B4-BE49-F238E27FC236}">
                <a16:creationId xmlns:a16="http://schemas.microsoft.com/office/drawing/2014/main" id="{901F7C68-862C-C93F-B531-6B4E95CC4B31}"/>
              </a:ext>
            </a:extLst>
          </p:cNvPr>
          <p:cNvSpPr txBox="1"/>
          <p:nvPr/>
        </p:nvSpPr>
        <p:spPr>
          <a:xfrm>
            <a:off x="838200" y="5291765"/>
            <a:ext cx="9272337" cy="1292662"/>
          </a:xfrm>
          <a:prstGeom prst="rect">
            <a:avLst/>
          </a:prstGeom>
          <a:noFill/>
        </p:spPr>
        <p:txBody>
          <a:bodyPr wrap="square" rtlCol="0">
            <a:spAutoFit/>
          </a:bodyPr>
          <a:lstStyle/>
          <a:p>
            <a:r>
              <a:rPr lang="en-US" sz="2000" dirty="0">
                <a:solidFill>
                  <a:srgbClr val="21353A"/>
                </a:solidFill>
                <a:effectLst/>
                <a:latin typeface="Avenir Book" panose="02000503020000020003" pitchFamily="2" charset="0"/>
              </a:rPr>
              <a:t>2</a:t>
            </a:r>
            <a:r>
              <a:rPr lang="en-US" sz="2000" dirty="0">
                <a:solidFill>
                  <a:srgbClr val="C00000"/>
                </a:solidFill>
                <a:effectLst/>
                <a:latin typeface="Avenir Book" panose="02000503020000020003" pitchFamily="2" charset="0"/>
              </a:rPr>
              <a:t>. </a:t>
            </a:r>
            <a:r>
              <a:rPr lang="en-US" sz="2000" b="1" dirty="0">
                <a:solidFill>
                  <a:srgbClr val="C00000"/>
                </a:solidFill>
                <a:effectLst/>
                <a:latin typeface="Avenir Book" panose="02000503020000020003" pitchFamily="2" charset="0"/>
              </a:rPr>
              <a:t>Constant variability: </a:t>
            </a:r>
            <a:r>
              <a:rPr lang="en-US" sz="2000" b="1" dirty="0">
                <a:solidFill>
                  <a:srgbClr val="21353A"/>
                </a:solidFill>
                <a:effectLst/>
                <a:latin typeface="Avenir Book" panose="02000503020000020003" pitchFamily="2" charset="0"/>
              </a:rPr>
              <a:t>T</a:t>
            </a:r>
            <a:r>
              <a:rPr lang="en-US" sz="2000" b="1" i="0" u="none" strike="noStrike" dirty="0">
                <a:solidFill>
                  <a:srgbClr val="000000"/>
                </a:solidFill>
                <a:effectLst/>
                <a:latin typeface="Avenir Book" panose="02000503020000020003" pitchFamily="2" charset="0"/>
              </a:rPr>
              <a:t>he </a:t>
            </a:r>
            <a:r>
              <a:rPr lang="en-US" sz="2000" i="0" u="none" strike="noStrike" dirty="0">
                <a:solidFill>
                  <a:srgbClr val="C00000"/>
                </a:solidFill>
                <a:effectLst/>
                <a:latin typeface="Avenir Book" panose="02000503020000020003" pitchFamily="2" charset="0"/>
              </a:rPr>
              <a:t>variability</a:t>
            </a:r>
            <a:r>
              <a:rPr lang="en-US" sz="2000" b="1" i="0" u="none" strike="noStrike" dirty="0">
                <a:solidFill>
                  <a:srgbClr val="000000"/>
                </a:solidFill>
                <a:effectLst/>
                <a:latin typeface="Avenir Book" panose="02000503020000020003" pitchFamily="2" charset="0"/>
              </a:rPr>
              <a:t> in a data set should be consistent across all data points, with no extreme outliers </a:t>
            </a:r>
            <a:r>
              <a:rPr lang="en-US" sz="2000" b="1" dirty="0">
                <a:solidFill>
                  <a:srgbClr val="000000"/>
                </a:solidFill>
                <a:latin typeface="Avenir Book" panose="02000503020000020003" pitchFamily="2" charset="0"/>
              </a:rPr>
              <a:t>(e.g., Normal Distribution, Binomial Distribution).</a:t>
            </a:r>
          </a:p>
          <a:p>
            <a:endParaRPr lang="en-US" dirty="0"/>
          </a:p>
        </p:txBody>
      </p:sp>
    </p:spTree>
    <p:extLst>
      <p:ext uri="{BB962C8B-B14F-4D97-AF65-F5344CB8AC3E}">
        <p14:creationId xmlns:p14="http://schemas.microsoft.com/office/powerpoint/2010/main" val="3709005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49FA9EF-5E07-4C72-3B8F-D59A6357C46B}"/>
                  </a:ext>
                </a:extLst>
              </p:cNvPr>
              <p:cNvSpPr>
                <a:spLocks noGrp="1"/>
              </p:cNvSpPr>
              <p:nvPr>
                <p:ph idx="1"/>
              </p:nvPr>
            </p:nvSpPr>
            <p:spPr>
              <a:xfrm>
                <a:off x="838200" y="1091334"/>
                <a:ext cx="10515600" cy="4351338"/>
              </a:xfrm>
            </p:spPr>
            <p:txBody>
              <a:bodyPr>
                <a:normAutofit fontScale="92500" lnSpcReduction="10000"/>
              </a:bodyPr>
              <a:lstStyle/>
              <a:p>
                <a:pPr marL="0" indent="0" algn="l">
                  <a:buNone/>
                </a:pPr>
                <a:r>
                  <a:rPr lang="en-US" b="1" i="0" u="none" strike="noStrike" dirty="0">
                    <a:solidFill>
                      <a:srgbClr val="374151"/>
                    </a:solidFill>
                    <a:effectLst/>
                    <a:latin typeface="Söhne"/>
                  </a:rPr>
                  <a:t>Determining the Best-Fit Line</a:t>
                </a:r>
                <a:r>
                  <a:rPr lang="en-US" b="0" i="0" u="none" strike="noStrike" dirty="0">
                    <a:solidFill>
                      <a:srgbClr val="374151"/>
                    </a:solidFill>
                    <a:effectLst/>
                    <a:latin typeface="Söhne"/>
                  </a:rPr>
                  <a:t>: Calculate the slope (m) and y-intercept (b) using the following formulas-</a:t>
                </a:r>
              </a:p>
              <a:p>
                <a:pPr algn="l"/>
                <a:endParaRPr lang="en-US" dirty="0">
                  <a:solidFill>
                    <a:srgbClr val="374151"/>
                  </a:solidFill>
                  <a:latin typeface="Söhne"/>
                </a:endParaRPr>
              </a:p>
              <a:p>
                <a:pPr marL="0" indent="0">
                  <a:buNone/>
                </a:pPr>
                <a:r>
                  <a:rPr lang="en-US" b="0" i="0" u="none" strike="noStrike" dirty="0">
                    <a:solidFill>
                      <a:srgbClr val="374151"/>
                    </a:solidFill>
                    <a:effectLst/>
                    <a:latin typeface="Avenir Book" panose="02000503020000020003" pitchFamily="2" charset="0"/>
                  </a:rPr>
                  <a:t>Assume you have a dataset with pairs of (x, y) values-</a:t>
                </a:r>
              </a:p>
              <a:p>
                <a:pPr marL="0" indent="0">
                  <a:buNone/>
                </a:pPr>
                <a:endParaRPr lang="en-US" dirty="0">
                  <a:solidFill>
                    <a:srgbClr val="374151"/>
                  </a:solidFill>
                  <a:latin typeface="Avenir Book" panose="02000503020000020003" pitchFamily="2" charset="0"/>
                </a:endParaRPr>
              </a:p>
              <a:p>
                <a:pPr lvl="1"/>
                <a:r>
                  <a:rPr lang="en-US" b="0" i="0" u="none" strike="noStrike" dirty="0">
                    <a:solidFill>
                      <a:srgbClr val="374151"/>
                    </a:solidFill>
                    <a:effectLst/>
                    <a:latin typeface="Avenir Book" panose="02000503020000020003" pitchFamily="2" charset="0"/>
                  </a:rPr>
                  <a:t>Calculate the means of x and y:</a:t>
                </a:r>
              </a:p>
              <a:p>
                <a:pPr lvl="2"/>
                <a:r>
                  <a:rPr lang="en-US" b="0" i="0" u="none" strike="noStrike" dirty="0">
                    <a:solidFill>
                      <a:srgbClr val="374151"/>
                    </a:solidFill>
                    <a:effectLst/>
                    <a:latin typeface="Avenir Book" panose="02000503020000020003" pitchFamily="2" charset="0"/>
                  </a:rPr>
                  <a:t>Mean of x (</a:t>
                </a:r>
                <a14:m>
                  <m:oMath xmlns:m="http://schemas.openxmlformats.org/officeDocument/2006/math">
                    <m:acc>
                      <m:accPr>
                        <m:chr m:val="̅"/>
                        <m:ctrlPr>
                          <a:rPr lang="en-US" b="1" i="1" smtClean="0">
                            <a:latin typeface="Cambria Math" panose="02040503050406030204" pitchFamily="18" charset="0"/>
                          </a:rPr>
                        </m:ctrlPr>
                      </m:accPr>
                      <m:e>
                        <m:r>
                          <a:rPr lang="en-US" b="1" i="1">
                            <a:latin typeface="Cambria Math" panose="02040503050406030204" pitchFamily="18" charset="0"/>
                          </a:rPr>
                          <m:t>𝑿</m:t>
                        </m:r>
                      </m:e>
                    </m:acc>
                  </m:oMath>
                </a14:m>
                <a:r>
                  <a:rPr lang="en-US" b="0" i="0" u="none" strike="noStrike" dirty="0">
                    <a:solidFill>
                      <a:srgbClr val="374151"/>
                    </a:solidFill>
                    <a:effectLst/>
                    <a:latin typeface="Avenir Book" panose="02000503020000020003" pitchFamily="2" charset="0"/>
                  </a:rPr>
                  <a:t>): </a:t>
                </a: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𝑿</m:t>
                        </m:r>
                      </m:e>
                    </m:acc>
                  </m:oMath>
                </a14:m>
                <a:r>
                  <a:rPr lang="en-US" b="0" i="0" u="none" strike="noStrike" dirty="0">
                    <a:solidFill>
                      <a:srgbClr val="374151"/>
                    </a:solidFill>
                    <a:effectLst/>
                    <a:latin typeface="Avenir Book" panose="02000503020000020003" pitchFamily="2" charset="0"/>
                  </a:rPr>
                  <a:t> = </a:t>
                </a:r>
                <a14:m>
                  <m:oMath xmlns:m="http://schemas.openxmlformats.org/officeDocument/2006/math">
                    <m:nary>
                      <m:naryPr>
                        <m:chr m:val="∑"/>
                        <m:ctrlPr>
                          <a:rPr lang="en-US" b="1" i="1" smtClean="0">
                            <a:latin typeface="Cambria Math" panose="02040503050406030204" pitchFamily="18" charset="0"/>
                          </a:rPr>
                        </m:ctrlPr>
                      </m:naryPr>
                      <m:sub>
                        <m:r>
                          <m:rPr>
                            <m:brk m:alnAt="23"/>
                          </m:rP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𝟏</m:t>
                        </m:r>
                      </m:sub>
                      <m:sup>
                        <m:r>
                          <a:rPr lang="en-US" b="1" i="1">
                            <a:latin typeface="Cambria Math" panose="02040503050406030204" pitchFamily="18" charset="0"/>
                          </a:rPr>
                          <m:t>𝒏</m:t>
                        </m:r>
                      </m:sup>
                      <m:e>
                        <m:sSub>
                          <m:sSubPr>
                            <m:ctrlPr>
                              <a:rPr lang="en-US" b="1" i="1">
                                <a:latin typeface="Cambria Math" panose="02040503050406030204" pitchFamily="18" charset="0"/>
                              </a:rPr>
                            </m:ctrlPr>
                          </m:sSubPr>
                          <m:e>
                            <m:r>
                              <a:rPr lang="en-US" b="1" i="1">
                                <a:latin typeface="Cambria Math" panose="02040503050406030204" pitchFamily="18" charset="0"/>
                              </a:rPr>
                              <m:t>(</m:t>
                            </m:r>
                            <m:r>
                              <a:rPr lang="en-US" b="1" i="1">
                                <a:latin typeface="Cambria Math" panose="02040503050406030204" pitchFamily="18" charset="0"/>
                              </a:rPr>
                              <m:t>𝒙</m:t>
                            </m:r>
                          </m:e>
                          <m:sub>
                            <m:r>
                              <a:rPr lang="en-US" b="1" i="1">
                                <a:latin typeface="Cambria Math" panose="02040503050406030204" pitchFamily="18" charset="0"/>
                              </a:rPr>
                              <m:t>𝒊</m:t>
                            </m:r>
                          </m:sub>
                        </m:sSub>
                        <m:r>
                          <m:rPr>
                            <m:nor/>
                          </m:rPr>
                          <a:rPr lang="en-US" dirty="0">
                            <a:latin typeface="Avenir Book" panose="02000503020000020003" pitchFamily="2" charset="0"/>
                          </a:rPr>
                          <m:t>)</m:t>
                        </m:r>
                      </m:e>
                    </m:nary>
                  </m:oMath>
                </a14:m>
                <a:r>
                  <a:rPr lang="en-US" b="0" i="0" u="none" strike="noStrike" dirty="0">
                    <a:solidFill>
                      <a:srgbClr val="374151"/>
                    </a:solidFill>
                    <a:effectLst/>
                    <a:latin typeface="Avenir Book" panose="02000503020000020003" pitchFamily="2" charset="0"/>
                  </a:rPr>
                  <a:t> / n</a:t>
                </a:r>
              </a:p>
              <a:p>
                <a:pPr lvl="2"/>
                <a:r>
                  <a:rPr lang="en-US" b="0" i="0" u="none" strike="noStrike" dirty="0">
                    <a:solidFill>
                      <a:srgbClr val="374151"/>
                    </a:solidFill>
                    <a:effectLst/>
                    <a:latin typeface="Avenir Book" panose="02000503020000020003" pitchFamily="2" charset="0"/>
                  </a:rPr>
                  <a:t>Mean of y (</a:t>
                </a:r>
                <a14:m>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𝑌</m:t>
                        </m:r>
                      </m:e>
                    </m:acc>
                  </m:oMath>
                </a14:m>
                <a:r>
                  <a:rPr lang="en-US" b="0" i="0" u="none" strike="noStrike" dirty="0">
                    <a:solidFill>
                      <a:srgbClr val="374151"/>
                    </a:solidFill>
                    <a:effectLst/>
                    <a:latin typeface="Avenir Book" panose="02000503020000020003" pitchFamily="2" charset="0"/>
                  </a:rPr>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𝑌</m:t>
                        </m:r>
                      </m:e>
                    </m:acc>
                  </m:oMath>
                </a14:m>
                <a:r>
                  <a:rPr lang="en-US" b="0" i="0" u="none" strike="noStrike" dirty="0">
                    <a:solidFill>
                      <a:srgbClr val="374151"/>
                    </a:solidFill>
                    <a:effectLst/>
                    <a:latin typeface="Avenir Book" panose="02000503020000020003" pitchFamily="2" charset="0"/>
                  </a:rPr>
                  <a:t> = </a:t>
                </a:r>
                <a14:m>
                  <m:oMath xmlns:m="http://schemas.openxmlformats.org/officeDocument/2006/math">
                    <m:nary>
                      <m:naryPr>
                        <m:chr m:val="∑"/>
                        <m:ctrlPr>
                          <a:rPr lang="en-US" b="1" i="1">
                            <a:latin typeface="Cambria Math" panose="02040503050406030204" pitchFamily="18" charset="0"/>
                          </a:rPr>
                        </m:ctrlPr>
                      </m:naryPr>
                      <m:sub>
                        <m:r>
                          <m:rPr>
                            <m:brk m:alnAt="23"/>
                          </m:rP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𝟏</m:t>
                        </m:r>
                      </m:sub>
                      <m:sup>
                        <m:r>
                          <a:rPr lang="en-US" b="1" i="1">
                            <a:latin typeface="Cambria Math" panose="02040503050406030204" pitchFamily="18" charset="0"/>
                          </a:rPr>
                          <m:t>𝒏</m:t>
                        </m:r>
                      </m:sup>
                      <m:e>
                        <m:sSub>
                          <m:sSubPr>
                            <m:ctrlPr>
                              <a:rPr lang="en-US" b="1" i="1">
                                <a:latin typeface="Cambria Math" panose="02040503050406030204" pitchFamily="18" charset="0"/>
                              </a:rPr>
                            </m:ctrlPr>
                          </m:sSubPr>
                          <m:e>
                            <m:r>
                              <a:rPr lang="en-US" b="1" i="1">
                                <a:latin typeface="Cambria Math" panose="02040503050406030204" pitchFamily="18" charset="0"/>
                              </a:rPr>
                              <m:t>(</m:t>
                            </m:r>
                            <m:r>
                              <a:rPr lang="en-US" b="1" i="1" smtClean="0">
                                <a:latin typeface="Cambria Math" panose="02040503050406030204" pitchFamily="18" charset="0"/>
                              </a:rPr>
                              <m:t>𝒚</m:t>
                            </m:r>
                          </m:e>
                          <m:sub>
                            <m:r>
                              <a:rPr lang="en-US" b="1" i="1">
                                <a:latin typeface="Cambria Math" panose="02040503050406030204" pitchFamily="18" charset="0"/>
                              </a:rPr>
                              <m:t>𝒊</m:t>
                            </m:r>
                          </m:sub>
                        </m:sSub>
                        <m:r>
                          <m:rPr>
                            <m:nor/>
                          </m:rPr>
                          <a:rPr lang="en-US" dirty="0">
                            <a:latin typeface="Avenir Book" panose="02000503020000020003" pitchFamily="2" charset="0"/>
                          </a:rPr>
                          <m:t>)</m:t>
                        </m:r>
                      </m:e>
                    </m:nary>
                  </m:oMath>
                </a14:m>
                <a:r>
                  <a:rPr lang="en-US" b="0" i="0" u="none" strike="noStrike" dirty="0">
                    <a:solidFill>
                      <a:srgbClr val="374151"/>
                    </a:solidFill>
                    <a:effectLst/>
                    <a:latin typeface="Avenir Book" panose="02000503020000020003" pitchFamily="2" charset="0"/>
                  </a:rPr>
                  <a:t> / n</a:t>
                </a:r>
              </a:p>
              <a:p>
                <a:pPr marL="0" indent="0">
                  <a:buNone/>
                </a:pPr>
                <a:endParaRPr lang="en-US" dirty="0"/>
              </a:p>
              <a:p>
                <a:pPr marL="0" indent="0">
                  <a:buNone/>
                </a:pPr>
                <a:r>
                  <a:rPr lang="en-US" b="1" i="0" u="none" strike="noStrike" dirty="0">
                    <a:solidFill>
                      <a:srgbClr val="111827"/>
                    </a:solidFill>
                    <a:effectLst/>
                    <a:latin typeface="Söhne Mono"/>
                  </a:rPr>
                  <a:t>m = </a:t>
                </a:r>
                <a14:m>
                  <m:oMath xmlns:m="http://schemas.openxmlformats.org/officeDocument/2006/math">
                    <m:nary>
                      <m:naryPr>
                        <m:chr m:val="∑"/>
                        <m:ctrlPr>
                          <a:rPr lang="en-US" b="1" i="1" smtClean="0">
                            <a:latin typeface="Cambria Math" panose="02040503050406030204" pitchFamily="18" charset="0"/>
                          </a:rPr>
                        </m:ctrlPr>
                      </m:naryPr>
                      <m:sub>
                        <m:r>
                          <m:rPr>
                            <m:brk m:alnAt="23"/>
                          </m:rPr>
                          <a:rPr lang="en-US" b="1" i="1" smtClean="0">
                            <a:latin typeface="Cambria Math" panose="02040503050406030204" pitchFamily="18" charset="0"/>
                          </a:rPr>
                          <m:t>𝒊</m:t>
                        </m:r>
                        <m:r>
                          <a:rPr lang="en-US" b="1" i="1" smtClean="0">
                            <a:latin typeface="Cambria Math" panose="02040503050406030204" pitchFamily="18" charset="0"/>
                          </a:rPr>
                          <m:t>=</m:t>
                        </m:r>
                        <m:r>
                          <a:rPr lang="en-US" b="1" i="1" smtClean="0">
                            <a:latin typeface="Cambria Math" panose="02040503050406030204" pitchFamily="18" charset="0"/>
                          </a:rPr>
                          <m:t>𝟏</m:t>
                        </m:r>
                      </m:sub>
                      <m:sup>
                        <m:r>
                          <a:rPr lang="en-US" b="1" i="1" smtClean="0">
                            <a:latin typeface="Cambria Math" panose="02040503050406030204" pitchFamily="18" charset="0"/>
                          </a:rPr>
                          <m:t>𝒏</m:t>
                        </m:r>
                      </m:sup>
                      <m:e>
                        <m:sSub>
                          <m:sSubPr>
                            <m:ctrlPr>
                              <a:rPr lang="en-US" b="1" i="1">
                                <a:latin typeface="Cambria Math" panose="02040503050406030204" pitchFamily="18" charset="0"/>
                              </a:rPr>
                            </m:ctrlPr>
                          </m:sSubPr>
                          <m:e>
                            <m:r>
                              <a:rPr lang="en-US" b="1" i="1">
                                <a:latin typeface="Cambria Math" panose="02040503050406030204" pitchFamily="18" charset="0"/>
                              </a:rPr>
                              <m:t>(</m:t>
                            </m:r>
                            <m:r>
                              <a:rPr lang="en-US" b="1" i="1">
                                <a:latin typeface="Cambria Math" panose="02040503050406030204" pitchFamily="18" charset="0"/>
                              </a:rPr>
                              <m:t>𝒙</m:t>
                            </m:r>
                          </m:e>
                          <m:sub>
                            <m:r>
                              <a:rPr lang="en-US" b="1" i="1">
                                <a:latin typeface="Cambria Math" panose="02040503050406030204" pitchFamily="18" charset="0"/>
                              </a:rPr>
                              <m:t>𝒊</m:t>
                            </m:r>
                          </m:sub>
                        </m:sSub>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m:rPr>
                            <m:nor/>
                          </m:rPr>
                          <a:rPr lang="en-US" dirty="0"/>
                          <m:t>)</m:t>
                        </m:r>
                        <m:r>
                          <m:rPr>
                            <m:nor/>
                          </m:rPr>
                          <a:rPr lang="en-US" b="1" dirty="0"/>
                          <m:t> </m:t>
                        </m:r>
                        <m:r>
                          <a:rPr lang="en-US" b="1">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𝒊</m:t>
                            </m:r>
                          </m:sub>
                        </m:sSub>
                        <m:r>
                          <a:rPr lang="en-US" b="1"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𝑌</m:t>
                            </m:r>
                          </m:e>
                        </m:acc>
                        <m:r>
                          <m:rPr>
                            <m:nor/>
                          </m:rPr>
                          <a:rPr lang="en-US" dirty="0"/>
                          <m:t>)</m:t>
                        </m:r>
                      </m:e>
                    </m:nary>
                  </m:oMath>
                </a14:m>
                <a:r>
                  <a:rPr lang="en-US" b="1" i="0" u="none" strike="noStrike" dirty="0">
                    <a:solidFill>
                      <a:srgbClr val="111827"/>
                    </a:solidFill>
                    <a:effectLst/>
                    <a:latin typeface="Söhne Mono"/>
                  </a:rPr>
                  <a:t>/</a:t>
                </a:r>
                <a:r>
                  <a:rPr lang="en-US" b="1" dirty="0"/>
                  <a:t> </a:t>
                </a:r>
                <a14:m>
                  <m:oMath xmlns:m="http://schemas.openxmlformats.org/officeDocument/2006/math">
                    <m:nary>
                      <m:naryPr>
                        <m:chr m:val="∑"/>
                        <m:ctrlPr>
                          <a:rPr lang="en-US" b="1" i="1">
                            <a:latin typeface="Cambria Math" panose="02040503050406030204" pitchFamily="18" charset="0"/>
                          </a:rPr>
                        </m:ctrlPr>
                      </m:naryPr>
                      <m:sub>
                        <m:r>
                          <m:rPr>
                            <m:brk m:alnAt="23"/>
                          </m:rP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𝟏</m:t>
                        </m:r>
                      </m:sub>
                      <m:sup>
                        <m:r>
                          <a:rPr lang="en-US" b="1" i="1">
                            <a:latin typeface="Cambria Math" panose="02040503050406030204" pitchFamily="18" charset="0"/>
                          </a:rPr>
                          <m:t>𝒏</m:t>
                        </m:r>
                      </m:sup>
                      <m:e>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𝒙</m:t>
                            </m:r>
                          </m:e>
                          <m:sub>
                            <m:r>
                              <a:rPr lang="en-US" b="1" i="1">
                                <a:latin typeface="Cambria Math" panose="02040503050406030204" pitchFamily="18" charset="0"/>
                              </a:rPr>
                              <m:t>𝒊</m:t>
                            </m:r>
                          </m:sub>
                        </m:sSub>
                        <m:r>
                          <a:rPr lang="en-US" b="1" i="1">
                            <a:latin typeface="Cambria Math" panose="02040503050406030204" pitchFamily="18" charset="0"/>
                          </a:rPr>
                          <m:t>− </m:t>
                        </m:r>
                        <m:acc>
                          <m:accPr>
                            <m:chr m:val="̅"/>
                            <m:ctrlPr>
                              <a:rPr lang="en-US" b="1" i="1">
                                <a:latin typeface="Cambria Math" panose="02040503050406030204" pitchFamily="18" charset="0"/>
                              </a:rPr>
                            </m:ctrlPr>
                          </m:accPr>
                          <m:e>
                            <m:r>
                              <a:rPr lang="en-US" b="1" i="1">
                                <a:latin typeface="Cambria Math" panose="02040503050406030204" pitchFamily="18" charset="0"/>
                              </a:rPr>
                              <m:t>𝑿</m:t>
                            </m:r>
                          </m:e>
                        </m:acc>
                        <m:r>
                          <m:rPr>
                            <m:nor/>
                          </m:rPr>
                          <a:rPr lang="en-US" dirty="0"/>
                          <m:t>)</m:t>
                        </m:r>
                        <m:r>
                          <m:rPr>
                            <m:nor/>
                          </m:rPr>
                          <a:rPr lang="en-US" baseline="30000" dirty="0"/>
                          <m:t>2 </m:t>
                        </m:r>
                      </m:e>
                    </m:nary>
                  </m:oMath>
                </a14:m>
                <a:endParaRPr lang="en-US" b="1" dirty="0">
                  <a:solidFill>
                    <a:srgbClr val="111827"/>
                  </a:solidFill>
                  <a:latin typeface="Söhne Mono"/>
                </a:endParaRPr>
              </a:p>
              <a:p>
                <a:pPr marL="0" indent="0">
                  <a:buNone/>
                </a:pPr>
                <a:r>
                  <a:rPr lang="en-US" b="1" i="0" u="none" strike="noStrike" dirty="0">
                    <a:solidFill>
                      <a:srgbClr val="111827"/>
                    </a:solidFill>
                    <a:effectLst/>
                    <a:latin typeface="Söhne Mono"/>
                  </a:rPr>
                  <a:t>b = </a:t>
                </a:r>
                <a14:m>
                  <m:oMath xmlns:m="http://schemas.openxmlformats.org/officeDocument/2006/math">
                    <m:acc>
                      <m:accPr>
                        <m:chr m:val="̅"/>
                        <m:ctrlPr>
                          <a:rPr lang="en-US" b="1" i="1" u="none" strike="noStrike" smtClean="0">
                            <a:solidFill>
                              <a:srgbClr val="111827"/>
                            </a:solidFill>
                            <a:effectLst/>
                            <a:latin typeface="Cambria Math" panose="02040503050406030204" pitchFamily="18" charset="0"/>
                          </a:rPr>
                        </m:ctrlPr>
                      </m:accPr>
                      <m:e>
                        <m:r>
                          <a:rPr lang="en-US" b="1" i="1" u="none" strike="noStrike" smtClean="0">
                            <a:solidFill>
                              <a:srgbClr val="111827"/>
                            </a:solidFill>
                            <a:effectLst/>
                            <a:latin typeface="Cambria Math" panose="02040503050406030204" pitchFamily="18" charset="0"/>
                          </a:rPr>
                          <m:t>𝒀</m:t>
                        </m:r>
                      </m:e>
                    </m:acc>
                  </m:oMath>
                </a14:m>
                <a:r>
                  <a:rPr lang="en-US" b="1" i="0" u="none" strike="noStrike" dirty="0">
                    <a:solidFill>
                      <a:srgbClr val="111827"/>
                    </a:solidFill>
                    <a:effectLst/>
                    <a:latin typeface="Söhne Mono"/>
                  </a:rPr>
                  <a:t> - (m * </a:t>
                </a:r>
                <a14:m>
                  <m:oMath xmlns:m="http://schemas.openxmlformats.org/officeDocument/2006/math">
                    <m:acc>
                      <m:accPr>
                        <m:chr m:val="̅"/>
                        <m:ctrlPr>
                          <a:rPr lang="en-US" b="1" i="1" u="none" strike="noStrike" smtClean="0">
                            <a:solidFill>
                              <a:srgbClr val="111827"/>
                            </a:solidFill>
                            <a:effectLst/>
                            <a:latin typeface="Cambria Math" panose="02040503050406030204" pitchFamily="18" charset="0"/>
                          </a:rPr>
                        </m:ctrlPr>
                      </m:accPr>
                      <m:e>
                        <m:r>
                          <a:rPr lang="en-US" b="1" i="1" u="none" strike="noStrike" smtClean="0">
                            <a:solidFill>
                              <a:srgbClr val="111827"/>
                            </a:solidFill>
                            <a:effectLst/>
                            <a:latin typeface="Cambria Math" panose="02040503050406030204" pitchFamily="18" charset="0"/>
                          </a:rPr>
                          <m:t>𝑿</m:t>
                        </m:r>
                      </m:e>
                    </m:acc>
                  </m:oMath>
                </a14:m>
                <a:r>
                  <a:rPr lang="en-US" b="1" i="0" u="none" strike="noStrike" dirty="0">
                    <a:solidFill>
                      <a:srgbClr val="111827"/>
                    </a:solidFill>
                    <a:effectLst/>
                    <a:latin typeface="Söhne Mono"/>
                  </a:rPr>
                  <a:t>)</a:t>
                </a:r>
                <a:endParaRPr lang="en-US" dirty="0"/>
              </a:p>
            </p:txBody>
          </p:sp>
        </mc:Choice>
        <mc:Fallback xmlns="">
          <p:sp>
            <p:nvSpPr>
              <p:cNvPr id="3" name="Content Placeholder 2">
                <a:extLst>
                  <a:ext uri="{FF2B5EF4-FFF2-40B4-BE49-F238E27FC236}">
                    <a16:creationId xmlns:a16="http://schemas.microsoft.com/office/drawing/2014/main" id="{449FA9EF-5E07-4C72-3B8F-D59A6357C46B}"/>
                  </a:ext>
                </a:extLst>
              </p:cNvPr>
              <p:cNvSpPr>
                <a:spLocks noGrp="1" noRot="1" noChangeAspect="1" noMove="1" noResize="1" noEditPoints="1" noAdjustHandles="1" noChangeArrowheads="1" noChangeShapeType="1" noTextEdit="1"/>
              </p:cNvSpPr>
              <p:nvPr>
                <p:ph idx="1"/>
              </p:nvPr>
            </p:nvSpPr>
            <p:spPr>
              <a:xfrm>
                <a:off x="838200" y="1091334"/>
                <a:ext cx="10515600" cy="4351338"/>
              </a:xfrm>
              <a:blipFill>
                <a:blip r:embed="rId2"/>
                <a:stretch>
                  <a:fillRect l="-1086" t="-2616" b="-11919"/>
                </a:stretch>
              </a:blipFill>
            </p:spPr>
            <p:txBody>
              <a:bodyPr/>
              <a:lstStyle/>
              <a:p>
                <a:r>
                  <a:rPr lang="en-US">
                    <a:noFill/>
                  </a:rPr>
                  <a:t> </a:t>
                </a:r>
              </a:p>
            </p:txBody>
          </p:sp>
        </mc:Fallback>
      </mc:AlternateContent>
    </p:spTree>
    <p:extLst>
      <p:ext uri="{BB962C8B-B14F-4D97-AF65-F5344CB8AC3E}">
        <p14:creationId xmlns:p14="http://schemas.microsoft.com/office/powerpoint/2010/main" val="1323127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6" name="Content Placeholder 5">
                <a:extLst>
                  <a:ext uri="{FF2B5EF4-FFF2-40B4-BE49-F238E27FC236}">
                    <a16:creationId xmlns:a16="http://schemas.microsoft.com/office/drawing/2014/main" id="{62C3F0D6-BA4F-4B33-D8A3-71E0F3577FEC}"/>
                  </a:ext>
                </a:extLst>
              </p:cNvPr>
              <p:cNvGraphicFramePr>
                <a:graphicFrameLocks noGrp="1"/>
              </p:cNvGraphicFramePr>
              <p:nvPr>
                <p:ph idx="1"/>
              </p:nvPr>
            </p:nvGraphicFramePr>
            <p:xfrm>
              <a:off x="1115291" y="2952462"/>
              <a:ext cx="9525000" cy="2219960"/>
            </p:xfrm>
            <a:graphic>
              <a:graphicData uri="http://schemas.openxmlformats.org/drawingml/2006/table">
                <a:tbl>
                  <a:tblPr firstRow="1" bandRow="1">
                    <a:tableStyleId>{5C22544A-7EE6-4342-B048-85BDC9FD1C3A}</a:tableStyleId>
                  </a:tblPr>
                  <a:tblGrid>
                    <a:gridCol w="978834">
                      <a:extLst>
                        <a:ext uri="{9D8B030D-6E8A-4147-A177-3AD203B41FA5}">
                          <a16:colId xmlns:a16="http://schemas.microsoft.com/office/drawing/2014/main" val="3434945096"/>
                        </a:ext>
                      </a:extLst>
                    </a:gridCol>
                    <a:gridCol w="924178">
                      <a:extLst>
                        <a:ext uri="{9D8B030D-6E8A-4147-A177-3AD203B41FA5}">
                          <a16:colId xmlns:a16="http://schemas.microsoft.com/office/drawing/2014/main" val="1419030543"/>
                        </a:ext>
                      </a:extLst>
                    </a:gridCol>
                    <a:gridCol w="1172614">
                      <a:extLst>
                        <a:ext uri="{9D8B030D-6E8A-4147-A177-3AD203B41FA5}">
                          <a16:colId xmlns:a16="http://schemas.microsoft.com/office/drawing/2014/main" val="2907140321"/>
                        </a:ext>
                      </a:extLst>
                    </a:gridCol>
                    <a:gridCol w="1371361">
                      <a:extLst>
                        <a:ext uri="{9D8B030D-6E8A-4147-A177-3AD203B41FA5}">
                          <a16:colId xmlns:a16="http://schemas.microsoft.com/office/drawing/2014/main" val="598278551"/>
                        </a:ext>
                      </a:extLst>
                    </a:gridCol>
                    <a:gridCol w="1112989">
                      <a:extLst>
                        <a:ext uri="{9D8B030D-6E8A-4147-A177-3AD203B41FA5}">
                          <a16:colId xmlns:a16="http://schemas.microsoft.com/office/drawing/2014/main" val="1200174245"/>
                        </a:ext>
                      </a:extLst>
                    </a:gridCol>
                    <a:gridCol w="1982512">
                      <a:extLst>
                        <a:ext uri="{9D8B030D-6E8A-4147-A177-3AD203B41FA5}">
                          <a16:colId xmlns:a16="http://schemas.microsoft.com/office/drawing/2014/main" val="3467448369"/>
                        </a:ext>
                      </a:extLst>
                    </a:gridCol>
                    <a:gridCol w="1982512">
                      <a:extLst>
                        <a:ext uri="{9D8B030D-6E8A-4147-A177-3AD203B41FA5}">
                          <a16:colId xmlns:a16="http://schemas.microsoft.com/office/drawing/2014/main" val="2459240993"/>
                        </a:ext>
                      </a:extLst>
                    </a:gridCol>
                  </a:tblGrid>
                  <a:tr h="0">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𝒊</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𝒊</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𝑿</m:t>
                                    </m:r>
                                  </m:e>
                                </m:acc>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𝒊</m:t>
                                    </m:r>
                                  </m:sub>
                                </m:sSub>
                                <m:r>
                                  <a:rPr lang="en-US" b="1" i="1" smtClean="0">
                                    <a:latin typeface="Cambria Math" panose="02040503050406030204" pitchFamily="18" charset="0"/>
                                  </a:rPr>
                                  <m:t>− </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oMath>
                            </m:oMathPara>
                          </a14:m>
                          <a:endParaRPr lang="en-US" dirty="0"/>
                        </a:p>
                      </a:txBody>
                      <a:tcPr/>
                    </a:tc>
                    <a:tc>
                      <a:txBody>
                        <a:bodyPr/>
                        <a:lstStyle/>
                        <a:p>
                          <a:pPr algn="ct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m:t>
                                  </m:r>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𝑿</m:t>
                                  </m:r>
                                </m:e>
                              </m:acc>
                            </m:oMath>
                          </a14:m>
                          <a:r>
                            <a:rPr lang="en-US" dirty="0"/>
                            <a:t>)</a:t>
                          </a:r>
                          <a:r>
                            <a:rPr lang="en-US" b="1" dirty="0"/>
                            <a:t> </a:t>
                          </a:r>
                          <a14:m>
                            <m:oMath xmlns:m="http://schemas.openxmlformats.org/officeDocument/2006/math">
                              <m:r>
                                <a:rPr lang="en-US" b="1" i="0"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𝒊</m:t>
                                  </m:r>
                                </m:sub>
                              </m:sSub>
                              <m:r>
                                <a:rPr lang="en-US" b="1" i="1" smtClean="0">
                                  <a:latin typeface="Cambria Math" panose="02040503050406030204" pitchFamily="18" charset="0"/>
                                </a:rPr>
                                <m:t>− </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𝑌</m:t>
                                  </m:r>
                                </m:e>
                              </m:acc>
                            </m:oMath>
                          </a14:m>
                          <a:r>
                            <a:rPr lang="en-US" dirty="0"/>
                            <a:t>)</a:t>
                          </a:r>
                        </a:p>
                      </a:txBody>
                      <a:tcPr/>
                    </a:tc>
                    <a:tc>
                      <a:txBody>
                        <a:bodyPr/>
                        <a:lstStyle/>
                        <a:p>
                          <a:pPr algn="ctr"/>
                          <a14:m>
                            <m:oMath xmlns:m="http://schemas.openxmlformats.org/officeDocument/2006/math">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𝒙</m:t>
                                  </m:r>
                                </m:e>
                                <m:sub>
                                  <m:r>
                                    <a:rPr lang="en-US" b="1" i="1" smtClean="0">
                                      <a:latin typeface="Cambria Math" panose="02040503050406030204" pitchFamily="18" charset="0"/>
                                    </a:rPr>
                                    <m:t>𝒊</m:t>
                                  </m:r>
                                </m:sub>
                              </m:sSub>
                              <m:r>
                                <a:rPr lang="en-US" b="1" i="1" smtClean="0">
                                  <a:latin typeface="Cambria Math" panose="02040503050406030204" pitchFamily="18" charset="0"/>
                                </a:rPr>
                                <m:t>− </m:t>
                              </m:r>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𝑿</m:t>
                                  </m:r>
                                </m:e>
                              </m:acc>
                            </m:oMath>
                          </a14:m>
                          <a:r>
                            <a:rPr lang="en-US" dirty="0"/>
                            <a:t>)</a:t>
                          </a:r>
                          <a:r>
                            <a:rPr lang="en-US" baseline="30000" dirty="0"/>
                            <a:t>2</a:t>
                          </a:r>
                        </a:p>
                      </a:txBody>
                      <a:tcPr/>
                    </a:tc>
                    <a:extLst>
                      <a:ext uri="{0D108BD9-81ED-4DB2-BD59-A6C34878D82A}">
                        <a16:rowId xmlns:a16="http://schemas.microsoft.com/office/drawing/2014/main" val="281872190"/>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6939199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44736938"/>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5266864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0891887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72263086"/>
                      </a:ext>
                    </a:extLst>
                  </a:tr>
                </a:tbl>
              </a:graphicData>
            </a:graphic>
          </p:graphicFrame>
        </mc:Choice>
        <mc:Fallback xmlns="">
          <p:graphicFrame>
            <p:nvGraphicFramePr>
              <p:cNvPr id="6" name="Content Placeholder 5">
                <a:extLst>
                  <a:ext uri="{FF2B5EF4-FFF2-40B4-BE49-F238E27FC236}">
                    <a16:creationId xmlns:a16="http://schemas.microsoft.com/office/drawing/2014/main" id="{62C3F0D6-BA4F-4B33-D8A3-71E0F3577FEC}"/>
                  </a:ext>
                </a:extLst>
              </p:cNvPr>
              <p:cNvGraphicFramePr>
                <a:graphicFrameLocks noGrp="1"/>
              </p:cNvGraphicFramePr>
              <p:nvPr>
                <p:ph idx="1"/>
                <p:extLst>
                  <p:ext uri="{D42A27DB-BD31-4B8C-83A1-F6EECF244321}">
                    <p14:modId xmlns:p14="http://schemas.microsoft.com/office/powerpoint/2010/main" val="1457993742"/>
                  </p:ext>
                </p:extLst>
              </p:nvPr>
            </p:nvGraphicFramePr>
            <p:xfrm>
              <a:off x="1115291" y="2952462"/>
              <a:ext cx="9525000" cy="2219960"/>
            </p:xfrm>
            <a:graphic>
              <a:graphicData uri="http://schemas.openxmlformats.org/drawingml/2006/table">
                <a:tbl>
                  <a:tblPr firstRow="1" bandRow="1">
                    <a:tableStyleId>{5C22544A-7EE6-4342-B048-85BDC9FD1C3A}</a:tableStyleId>
                  </a:tblPr>
                  <a:tblGrid>
                    <a:gridCol w="978834">
                      <a:extLst>
                        <a:ext uri="{9D8B030D-6E8A-4147-A177-3AD203B41FA5}">
                          <a16:colId xmlns:a16="http://schemas.microsoft.com/office/drawing/2014/main" val="3434945096"/>
                        </a:ext>
                      </a:extLst>
                    </a:gridCol>
                    <a:gridCol w="924178">
                      <a:extLst>
                        <a:ext uri="{9D8B030D-6E8A-4147-A177-3AD203B41FA5}">
                          <a16:colId xmlns:a16="http://schemas.microsoft.com/office/drawing/2014/main" val="1419030543"/>
                        </a:ext>
                      </a:extLst>
                    </a:gridCol>
                    <a:gridCol w="1172614">
                      <a:extLst>
                        <a:ext uri="{9D8B030D-6E8A-4147-A177-3AD203B41FA5}">
                          <a16:colId xmlns:a16="http://schemas.microsoft.com/office/drawing/2014/main" val="2907140321"/>
                        </a:ext>
                      </a:extLst>
                    </a:gridCol>
                    <a:gridCol w="1371361">
                      <a:extLst>
                        <a:ext uri="{9D8B030D-6E8A-4147-A177-3AD203B41FA5}">
                          <a16:colId xmlns:a16="http://schemas.microsoft.com/office/drawing/2014/main" val="598278551"/>
                        </a:ext>
                      </a:extLst>
                    </a:gridCol>
                    <a:gridCol w="1112989">
                      <a:extLst>
                        <a:ext uri="{9D8B030D-6E8A-4147-A177-3AD203B41FA5}">
                          <a16:colId xmlns:a16="http://schemas.microsoft.com/office/drawing/2014/main" val="1200174245"/>
                        </a:ext>
                      </a:extLst>
                    </a:gridCol>
                    <a:gridCol w="1982512">
                      <a:extLst>
                        <a:ext uri="{9D8B030D-6E8A-4147-A177-3AD203B41FA5}">
                          <a16:colId xmlns:a16="http://schemas.microsoft.com/office/drawing/2014/main" val="3467448369"/>
                        </a:ext>
                      </a:extLst>
                    </a:gridCol>
                    <a:gridCol w="1982512">
                      <a:extLst>
                        <a:ext uri="{9D8B030D-6E8A-4147-A177-3AD203B41FA5}">
                          <a16:colId xmlns:a16="http://schemas.microsoft.com/office/drawing/2014/main" val="2459240993"/>
                        </a:ext>
                      </a:extLst>
                    </a:gridCol>
                  </a:tblGrid>
                  <a:tr h="365760">
                    <a:tc>
                      <a:txBody>
                        <a:bodyPr/>
                        <a:lstStyle/>
                        <a:p>
                          <a:endParaRPr lang="en-US"/>
                        </a:p>
                      </a:txBody>
                      <a:tcPr>
                        <a:blipFill>
                          <a:blip r:embed="rId2"/>
                          <a:stretch>
                            <a:fillRect l="-1299" t="-6897" r="-879221" b="-510345"/>
                          </a:stretch>
                        </a:blipFill>
                      </a:tcPr>
                    </a:tc>
                    <a:tc>
                      <a:txBody>
                        <a:bodyPr/>
                        <a:lstStyle/>
                        <a:p>
                          <a:endParaRPr lang="en-US"/>
                        </a:p>
                      </a:txBody>
                      <a:tcPr>
                        <a:blipFill>
                          <a:blip r:embed="rId2"/>
                          <a:stretch>
                            <a:fillRect l="-106849" t="-6897" r="-827397" b="-510345"/>
                          </a:stretch>
                        </a:blipFill>
                      </a:tcPr>
                    </a:tc>
                    <a:tc>
                      <a:txBody>
                        <a:bodyPr/>
                        <a:lstStyle/>
                        <a:p>
                          <a:endParaRPr lang="en-US"/>
                        </a:p>
                      </a:txBody>
                      <a:tcPr>
                        <a:blipFill>
                          <a:blip r:embed="rId2"/>
                          <a:stretch>
                            <a:fillRect l="-164130" t="-6897" r="-556522" b="-510345"/>
                          </a:stretch>
                        </a:blipFill>
                      </a:tcPr>
                    </a:tc>
                    <a:tc>
                      <a:txBody>
                        <a:bodyPr/>
                        <a:lstStyle/>
                        <a:p>
                          <a:endParaRPr lang="en-US"/>
                        </a:p>
                      </a:txBody>
                      <a:tcPr>
                        <a:blipFill>
                          <a:blip r:embed="rId2"/>
                          <a:stretch>
                            <a:fillRect l="-222936" t="-6897" r="-369725" b="-510345"/>
                          </a:stretch>
                        </a:blipFill>
                      </a:tcPr>
                    </a:tc>
                    <a:tc>
                      <a:txBody>
                        <a:bodyPr/>
                        <a:lstStyle/>
                        <a:p>
                          <a:endParaRPr lang="en-US"/>
                        </a:p>
                      </a:txBody>
                      <a:tcPr>
                        <a:blipFill>
                          <a:blip r:embed="rId2"/>
                          <a:stretch>
                            <a:fillRect l="-404598" t="-6897" r="-363218" b="-510345"/>
                          </a:stretch>
                        </a:blipFill>
                      </a:tcPr>
                    </a:tc>
                    <a:tc>
                      <a:txBody>
                        <a:bodyPr/>
                        <a:lstStyle/>
                        <a:p>
                          <a:endParaRPr lang="en-US"/>
                        </a:p>
                      </a:txBody>
                      <a:tcPr>
                        <a:blipFill>
                          <a:blip r:embed="rId2"/>
                          <a:stretch>
                            <a:fillRect l="-279618" t="-6897" r="-101274" b="-510345"/>
                          </a:stretch>
                        </a:blipFill>
                      </a:tcPr>
                    </a:tc>
                    <a:tc>
                      <a:txBody>
                        <a:bodyPr/>
                        <a:lstStyle/>
                        <a:p>
                          <a:endParaRPr lang="en-US"/>
                        </a:p>
                      </a:txBody>
                      <a:tcPr>
                        <a:blipFill>
                          <a:blip r:embed="rId2"/>
                          <a:stretch>
                            <a:fillRect l="-382051" t="-6897" r="-1923" b="-510345"/>
                          </a:stretch>
                        </a:blipFill>
                      </a:tcPr>
                    </a:tc>
                    <a:extLst>
                      <a:ext uri="{0D108BD9-81ED-4DB2-BD59-A6C34878D82A}">
                        <a16:rowId xmlns:a16="http://schemas.microsoft.com/office/drawing/2014/main" val="281872190"/>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6939199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44736938"/>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52668647"/>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0891887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72263086"/>
                      </a:ext>
                    </a:extLst>
                  </a:tr>
                </a:tbl>
              </a:graphicData>
            </a:graphic>
          </p:graphicFrame>
        </mc:Fallback>
      </mc:AlternateContent>
      <p:graphicFrame>
        <p:nvGraphicFramePr>
          <p:cNvPr id="8" name="Table 7">
            <a:extLst>
              <a:ext uri="{FF2B5EF4-FFF2-40B4-BE49-F238E27FC236}">
                <a16:creationId xmlns:a16="http://schemas.microsoft.com/office/drawing/2014/main" id="{91F67778-1CA8-0550-AFA3-B87A3787C29D}"/>
              </a:ext>
            </a:extLst>
          </p:cNvPr>
          <p:cNvGraphicFramePr>
            <a:graphicFrameLocks noGrp="1"/>
          </p:cNvGraphicFramePr>
          <p:nvPr/>
        </p:nvGraphicFramePr>
        <p:xfrm>
          <a:off x="1657928" y="1631082"/>
          <a:ext cx="8127999" cy="7416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val="3217252014"/>
                    </a:ext>
                  </a:extLst>
                </a:gridCol>
                <a:gridCol w="903111">
                  <a:extLst>
                    <a:ext uri="{9D8B030D-6E8A-4147-A177-3AD203B41FA5}">
                      <a16:colId xmlns:a16="http://schemas.microsoft.com/office/drawing/2014/main" val="1707334420"/>
                    </a:ext>
                  </a:extLst>
                </a:gridCol>
                <a:gridCol w="903111">
                  <a:extLst>
                    <a:ext uri="{9D8B030D-6E8A-4147-A177-3AD203B41FA5}">
                      <a16:colId xmlns:a16="http://schemas.microsoft.com/office/drawing/2014/main" val="671457489"/>
                    </a:ext>
                  </a:extLst>
                </a:gridCol>
                <a:gridCol w="903111">
                  <a:extLst>
                    <a:ext uri="{9D8B030D-6E8A-4147-A177-3AD203B41FA5}">
                      <a16:colId xmlns:a16="http://schemas.microsoft.com/office/drawing/2014/main" val="2633429051"/>
                    </a:ext>
                  </a:extLst>
                </a:gridCol>
                <a:gridCol w="903111">
                  <a:extLst>
                    <a:ext uri="{9D8B030D-6E8A-4147-A177-3AD203B41FA5}">
                      <a16:colId xmlns:a16="http://schemas.microsoft.com/office/drawing/2014/main" val="3778666755"/>
                    </a:ext>
                  </a:extLst>
                </a:gridCol>
                <a:gridCol w="903111">
                  <a:extLst>
                    <a:ext uri="{9D8B030D-6E8A-4147-A177-3AD203B41FA5}">
                      <a16:colId xmlns:a16="http://schemas.microsoft.com/office/drawing/2014/main" val="4278146041"/>
                    </a:ext>
                  </a:extLst>
                </a:gridCol>
                <a:gridCol w="903111">
                  <a:extLst>
                    <a:ext uri="{9D8B030D-6E8A-4147-A177-3AD203B41FA5}">
                      <a16:colId xmlns:a16="http://schemas.microsoft.com/office/drawing/2014/main" val="1108055174"/>
                    </a:ext>
                  </a:extLst>
                </a:gridCol>
                <a:gridCol w="903111">
                  <a:extLst>
                    <a:ext uri="{9D8B030D-6E8A-4147-A177-3AD203B41FA5}">
                      <a16:colId xmlns:a16="http://schemas.microsoft.com/office/drawing/2014/main" val="3274299240"/>
                    </a:ext>
                  </a:extLst>
                </a:gridCol>
                <a:gridCol w="903111">
                  <a:extLst>
                    <a:ext uri="{9D8B030D-6E8A-4147-A177-3AD203B41FA5}">
                      <a16:colId xmlns:a16="http://schemas.microsoft.com/office/drawing/2014/main" val="2361994709"/>
                    </a:ext>
                  </a:extLst>
                </a:gridCol>
              </a:tblGrid>
              <a:tr h="370840">
                <a:tc>
                  <a:txBody>
                    <a:bodyPr/>
                    <a:lstStyle/>
                    <a:p>
                      <a:r>
                        <a:rPr lang="en-US" dirty="0"/>
                        <a:t>X</a:t>
                      </a:r>
                    </a:p>
                  </a:txBody>
                  <a:tcPr/>
                </a:tc>
                <a:tc>
                  <a:txBody>
                    <a:bodyPr/>
                    <a:lstStyle/>
                    <a:p>
                      <a:pPr algn="ctr"/>
                      <a:r>
                        <a:rPr lang="en-US" b="0" i="0" u="none" strike="noStrike" dirty="0">
                          <a:effectLst/>
                          <a:latin typeface="STIXGeneral-Regular" pitchFamily="2" charset="2"/>
                        </a:rPr>
                        <a:t>8</a:t>
                      </a:r>
                      <a:endParaRPr lang="en-US" dirty="0"/>
                    </a:p>
                  </a:txBody>
                  <a:tcPr marL="0" marR="0" marT="0" marB="0" anchor="ctr"/>
                </a:tc>
                <a:tc>
                  <a:txBody>
                    <a:bodyPr/>
                    <a:lstStyle/>
                    <a:p>
                      <a:pPr algn="ctr"/>
                      <a:r>
                        <a:rPr lang="en-US" b="0" i="0" u="none" strike="noStrike" dirty="0">
                          <a:effectLst/>
                          <a:latin typeface="STIXGeneral-Regular" pitchFamily="2" charset="2"/>
                        </a:rPr>
                        <a:t>2</a:t>
                      </a:r>
                      <a:endParaRPr lang="en-US" dirty="0">
                        <a:effectLst/>
                      </a:endParaRPr>
                    </a:p>
                  </a:txBody>
                  <a:tcPr marL="0" marR="0" marT="0" marB="0" anchor="ctr"/>
                </a:tc>
                <a:tc>
                  <a:txBody>
                    <a:bodyPr/>
                    <a:lstStyle/>
                    <a:p>
                      <a:pPr algn="ctr"/>
                      <a:r>
                        <a:rPr lang="en-US" b="0" i="0" u="none" strike="noStrike" dirty="0">
                          <a:effectLst/>
                        </a:rPr>
                        <a:t>11</a:t>
                      </a:r>
                      <a:endParaRPr lang="en-US" dirty="0">
                        <a:effectLst/>
                      </a:endParaRPr>
                    </a:p>
                  </a:txBody>
                  <a:tcPr marL="0" marR="0" marT="0" marB="0" anchor="ctr"/>
                </a:tc>
                <a:tc>
                  <a:txBody>
                    <a:bodyPr/>
                    <a:lstStyle/>
                    <a:p>
                      <a:pPr algn="ctr"/>
                      <a:r>
                        <a:rPr lang="en-US" b="0" i="0" u="none" strike="noStrike" dirty="0">
                          <a:effectLst/>
                          <a:latin typeface="STIXGeneral-Regular" pitchFamily="2" charset="2"/>
                        </a:rPr>
                        <a:t>6</a:t>
                      </a:r>
                      <a:endParaRPr lang="en-US" dirty="0">
                        <a:effectLst/>
                      </a:endParaRPr>
                    </a:p>
                  </a:txBody>
                  <a:tcPr marL="0" marR="0" marT="0" marB="0" anchor="ctr"/>
                </a:tc>
                <a:tc>
                  <a:txBody>
                    <a:bodyPr/>
                    <a:lstStyle/>
                    <a:p>
                      <a:pPr algn="ctr"/>
                      <a:r>
                        <a:rPr lang="en-US" b="0" i="0" u="none" strike="noStrike" dirty="0">
                          <a:effectLst/>
                          <a:latin typeface="STIXGeneral-Regular" pitchFamily="2" charset="2"/>
                        </a:rPr>
                        <a:t>5</a:t>
                      </a:r>
                      <a:endParaRPr lang="en-US" dirty="0">
                        <a:effectLst/>
                      </a:endParaRPr>
                    </a:p>
                  </a:txBody>
                  <a:tcPr marL="0" marR="0" marT="0" marB="0" anchor="ctr"/>
                </a:tc>
                <a:tc>
                  <a:txBody>
                    <a:bodyPr/>
                    <a:lstStyle/>
                    <a:p>
                      <a:pPr algn="ctr"/>
                      <a:r>
                        <a:rPr lang="en-US" b="0" i="0" u="none" strike="noStrike" dirty="0">
                          <a:effectLst/>
                          <a:latin typeface="STIXGeneral-Regular" pitchFamily="2" charset="2"/>
                        </a:rPr>
                        <a:t>4</a:t>
                      </a:r>
                      <a:endParaRPr lang="en-US" dirty="0">
                        <a:effectLst/>
                      </a:endParaRPr>
                    </a:p>
                  </a:txBody>
                  <a:tcPr marL="0" marR="0" marT="0" marB="0" anchor="ctr"/>
                </a:tc>
                <a:tc>
                  <a:txBody>
                    <a:bodyPr/>
                    <a:lstStyle/>
                    <a:p>
                      <a:pPr algn="ctr"/>
                      <a:r>
                        <a:rPr lang="en-US" dirty="0">
                          <a:effectLst/>
                        </a:rPr>
                        <a:t>12</a:t>
                      </a:r>
                    </a:p>
                  </a:txBody>
                  <a:tcPr marL="0" marR="0" marT="0" marB="0" anchor="ctr"/>
                </a:tc>
                <a:tc>
                  <a:txBody>
                    <a:bodyPr/>
                    <a:lstStyle/>
                    <a:p>
                      <a:pPr algn="ctr"/>
                      <a:r>
                        <a:rPr lang="en-US" dirty="0">
                          <a:effectLst/>
                        </a:rPr>
                        <a:t>9</a:t>
                      </a:r>
                    </a:p>
                  </a:txBody>
                  <a:tcPr marL="0" marR="0" marT="0" marB="0" anchor="ctr"/>
                </a:tc>
                <a:extLst>
                  <a:ext uri="{0D108BD9-81ED-4DB2-BD59-A6C34878D82A}">
                    <a16:rowId xmlns:a16="http://schemas.microsoft.com/office/drawing/2014/main" val="2579010087"/>
                  </a:ext>
                </a:extLst>
              </a:tr>
              <a:tr h="370840">
                <a:tc>
                  <a:txBody>
                    <a:bodyPr/>
                    <a:lstStyle/>
                    <a:p>
                      <a:r>
                        <a:rPr lang="en-US" dirty="0"/>
                        <a:t>Y</a:t>
                      </a:r>
                    </a:p>
                  </a:txBody>
                  <a:tcPr/>
                </a:tc>
                <a:tc>
                  <a:txBody>
                    <a:bodyPr/>
                    <a:lstStyle/>
                    <a:p>
                      <a:pPr algn="ctr"/>
                      <a:r>
                        <a:rPr lang="en-US" dirty="0"/>
                        <a:t>3</a:t>
                      </a:r>
                    </a:p>
                  </a:txBody>
                  <a:tcPr/>
                </a:tc>
                <a:tc>
                  <a:txBody>
                    <a:bodyPr/>
                    <a:lstStyle/>
                    <a:p>
                      <a:pPr algn="ctr"/>
                      <a:r>
                        <a:rPr lang="en-US" dirty="0"/>
                        <a:t>10</a:t>
                      </a:r>
                    </a:p>
                  </a:txBody>
                  <a:tcPr/>
                </a:tc>
                <a:tc>
                  <a:txBody>
                    <a:bodyPr/>
                    <a:lstStyle/>
                    <a:p>
                      <a:pPr algn="ctr"/>
                      <a:r>
                        <a:rPr lang="en-US" dirty="0"/>
                        <a:t>3</a:t>
                      </a:r>
                    </a:p>
                  </a:txBody>
                  <a:tcPr/>
                </a:tc>
                <a:tc>
                  <a:txBody>
                    <a:bodyPr/>
                    <a:lstStyle/>
                    <a:p>
                      <a:pPr algn="ctr"/>
                      <a:r>
                        <a:rPr lang="en-US" dirty="0"/>
                        <a:t>6</a:t>
                      </a:r>
                    </a:p>
                  </a:txBody>
                  <a:tcPr/>
                </a:tc>
                <a:tc>
                  <a:txBody>
                    <a:bodyPr/>
                    <a:lstStyle/>
                    <a:p>
                      <a:pPr algn="ctr"/>
                      <a:r>
                        <a:rPr lang="en-US" dirty="0"/>
                        <a:t>8</a:t>
                      </a:r>
                    </a:p>
                  </a:txBody>
                  <a:tcPr/>
                </a:tc>
                <a:tc>
                  <a:txBody>
                    <a:bodyPr/>
                    <a:lstStyle/>
                    <a:p>
                      <a:pPr algn="ctr"/>
                      <a:r>
                        <a:rPr lang="en-US" dirty="0"/>
                        <a:t>12</a:t>
                      </a:r>
                    </a:p>
                  </a:txBody>
                  <a:tcPr/>
                </a:tc>
                <a:tc>
                  <a:txBody>
                    <a:bodyPr/>
                    <a:lstStyle/>
                    <a:p>
                      <a:pPr algn="ctr"/>
                      <a:r>
                        <a:rPr lang="en-US" dirty="0"/>
                        <a:t>1</a:t>
                      </a:r>
                    </a:p>
                  </a:txBody>
                  <a:tcPr/>
                </a:tc>
                <a:tc>
                  <a:txBody>
                    <a:bodyPr/>
                    <a:lstStyle/>
                    <a:p>
                      <a:pPr algn="ctr"/>
                      <a:r>
                        <a:rPr lang="en-US" dirty="0"/>
                        <a:t>4</a:t>
                      </a:r>
                    </a:p>
                  </a:txBody>
                  <a:tcPr/>
                </a:tc>
                <a:extLst>
                  <a:ext uri="{0D108BD9-81ED-4DB2-BD59-A6C34878D82A}">
                    <a16:rowId xmlns:a16="http://schemas.microsoft.com/office/drawing/2014/main" val="2180853093"/>
                  </a:ext>
                </a:extLst>
              </a:tr>
            </a:tbl>
          </a:graphicData>
        </a:graphic>
      </p:graphicFrame>
      <p:sp>
        <p:nvSpPr>
          <p:cNvPr id="9" name="TextBox 8">
            <a:extLst>
              <a:ext uri="{FF2B5EF4-FFF2-40B4-BE49-F238E27FC236}">
                <a16:creationId xmlns:a16="http://schemas.microsoft.com/office/drawing/2014/main" id="{6AC9BF00-76CD-EB2C-5257-3993DE6DF61F}"/>
              </a:ext>
            </a:extLst>
          </p:cNvPr>
          <p:cNvSpPr txBox="1"/>
          <p:nvPr/>
        </p:nvSpPr>
        <p:spPr>
          <a:xfrm>
            <a:off x="602673" y="682050"/>
            <a:ext cx="4405373" cy="461665"/>
          </a:xfrm>
          <a:prstGeom prst="rect">
            <a:avLst/>
          </a:prstGeom>
          <a:noFill/>
        </p:spPr>
        <p:txBody>
          <a:bodyPr wrap="none" rtlCol="0">
            <a:spAutoFit/>
          </a:bodyPr>
          <a:lstStyle/>
          <a:p>
            <a:r>
              <a:rPr lang="en-US" sz="2400" dirty="0">
                <a:solidFill>
                  <a:srgbClr val="C00000"/>
                </a:solidFill>
                <a:latin typeface="Avenir Book" panose="02000503020000020003" pitchFamily="2" charset="0"/>
              </a:rPr>
              <a:t>Compute the value of m and b</a:t>
            </a:r>
          </a:p>
        </p:txBody>
      </p:sp>
    </p:spTree>
    <p:extLst>
      <p:ext uri="{BB962C8B-B14F-4D97-AF65-F5344CB8AC3E}">
        <p14:creationId xmlns:p14="http://schemas.microsoft.com/office/powerpoint/2010/main" val="3436841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28D4-F016-B5D9-0AF6-85BD3B110E74}"/>
              </a:ext>
            </a:extLst>
          </p:cNvPr>
          <p:cNvSpPr>
            <a:spLocks noGrp="1"/>
          </p:cNvSpPr>
          <p:nvPr>
            <p:ph type="title"/>
          </p:nvPr>
        </p:nvSpPr>
        <p:spPr>
          <a:xfrm>
            <a:off x="838200" y="681037"/>
            <a:ext cx="10515600" cy="663993"/>
          </a:xfrm>
        </p:spPr>
        <p:txBody>
          <a:bodyPr>
            <a:normAutofit fontScale="90000"/>
          </a:bodyPr>
          <a:lstStyle/>
          <a:p>
            <a:pPr algn="ctr"/>
            <a:r>
              <a:rPr lang="en-US" b="1" dirty="0">
                <a:latin typeface="Avenir Book" panose="02000503020000020003" pitchFamily="2" charset="0"/>
              </a:rPr>
              <a:t>Check Normality</a:t>
            </a:r>
          </a:p>
        </p:txBody>
      </p:sp>
      <p:sp>
        <p:nvSpPr>
          <p:cNvPr id="3" name="Content Placeholder 2">
            <a:extLst>
              <a:ext uri="{FF2B5EF4-FFF2-40B4-BE49-F238E27FC236}">
                <a16:creationId xmlns:a16="http://schemas.microsoft.com/office/drawing/2014/main" id="{1599553D-33EA-D936-FF55-617E8F451BF0}"/>
              </a:ext>
            </a:extLst>
          </p:cNvPr>
          <p:cNvSpPr>
            <a:spLocks noGrp="1"/>
          </p:cNvSpPr>
          <p:nvPr>
            <p:ph idx="1"/>
          </p:nvPr>
        </p:nvSpPr>
        <p:spPr/>
        <p:txBody>
          <a:bodyPr>
            <a:normAutofit/>
          </a:bodyPr>
          <a:lstStyle/>
          <a:p>
            <a:r>
              <a:rPr lang="en-US" sz="2200" b="1" i="0" u="none" strike="noStrike" dirty="0">
                <a:effectLst/>
                <a:latin typeface="Avenir Book" panose="02000503020000020003" pitchFamily="2" charset="0"/>
              </a:rPr>
              <a:t>Perform the Regression:</a:t>
            </a:r>
          </a:p>
          <a:p>
            <a:r>
              <a:rPr lang="en-US" sz="2200" b="1" i="0" u="none" strike="noStrike" dirty="0">
                <a:effectLst/>
                <a:latin typeface="Avenir Book" panose="02000503020000020003" pitchFamily="2" charset="0"/>
              </a:rPr>
              <a:t>Calculate Residuals:</a:t>
            </a:r>
            <a:endParaRPr lang="en-US" sz="2200" b="1" dirty="0">
              <a:latin typeface="Avenir Book" panose="02000503020000020003" pitchFamily="2" charset="0"/>
            </a:endParaRPr>
          </a:p>
          <a:p>
            <a:pPr lvl="1"/>
            <a:r>
              <a:rPr lang="en-US" sz="2200" b="0" i="0" u="none" strike="noStrike" dirty="0">
                <a:solidFill>
                  <a:srgbClr val="374151"/>
                </a:solidFill>
                <a:effectLst/>
                <a:latin typeface="Avenir Book" panose="02000503020000020003" pitchFamily="2" charset="0"/>
              </a:rPr>
              <a:t>Residual = Y - (a + </a:t>
            </a:r>
            <a:r>
              <a:rPr lang="en-US" sz="2200" b="0" i="0" u="none" strike="noStrike" dirty="0" err="1">
                <a:solidFill>
                  <a:srgbClr val="374151"/>
                </a:solidFill>
                <a:effectLst/>
                <a:latin typeface="Avenir Book" panose="02000503020000020003" pitchFamily="2" charset="0"/>
              </a:rPr>
              <a:t>bX</a:t>
            </a:r>
            <a:r>
              <a:rPr lang="en-US" sz="2200" b="0" i="0" u="none" strike="noStrike" dirty="0">
                <a:solidFill>
                  <a:srgbClr val="374151"/>
                </a:solidFill>
                <a:effectLst/>
                <a:latin typeface="Avenir Book" panose="02000503020000020003" pitchFamily="2" charset="0"/>
              </a:rPr>
              <a:t>)</a:t>
            </a:r>
            <a:endParaRPr lang="en-US" sz="2200" b="1" i="0" u="none" strike="noStrike" dirty="0">
              <a:solidFill>
                <a:srgbClr val="374151"/>
              </a:solidFill>
              <a:effectLst/>
              <a:latin typeface="Avenir Book" panose="02000503020000020003" pitchFamily="2" charset="0"/>
            </a:endParaRPr>
          </a:p>
          <a:p>
            <a:r>
              <a:rPr lang="en-US" sz="2200" b="1" i="0" u="none" strike="noStrike" dirty="0">
                <a:effectLst/>
                <a:latin typeface="Avenir Book" panose="02000503020000020003" pitchFamily="2" charset="0"/>
              </a:rPr>
              <a:t>Create a Histogram for Residuals:</a:t>
            </a:r>
            <a:endParaRPr lang="en-US" sz="2200" b="1" dirty="0">
              <a:solidFill>
                <a:srgbClr val="374151"/>
              </a:solidFill>
              <a:latin typeface="Avenir Book" panose="02000503020000020003" pitchFamily="2" charset="0"/>
            </a:endParaRPr>
          </a:p>
          <a:p>
            <a:r>
              <a:rPr lang="en-US" sz="2200" b="1" i="0" u="none" strike="noStrike" dirty="0">
                <a:effectLst/>
                <a:latin typeface="Avenir Book" panose="02000503020000020003" pitchFamily="2" charset="0"/>
              </a:rPr>
              <a:t>Visual Inspection:</a:t>
            </a:r>
            <a:r>
              <a:rPr lang="en-US" sz="2200" b="0" i="0" u="none" strike="noStrike" dirty="0">
                <a:solidFill>
                  <a:srgbClr val="374151"/>
                </a:solidFill>
                <a:effectLst/>
                <a:latin typeface="Avenir Book" panose="02000503020000020003" pitchFamily="2" charset="0"/>
              </a:rPr>
              <a:t> </a:t>
            </a:r>
          </a:p>
          <a:p>
            <a:pPr marL="742950" lvl="1" indent="-285750" algn="l">
              <a:buFont typeface="+mj-lt"/>
              <a:buAutoNum type="arabicPeriod"/>
            </a:pPr>
            <a:r>
              <a:rPr lang="en-US" sz="2200" b="0" i="0" u="none" strike="noStrike" dirty="0">
                <a:solidFill>
                  <a:srgbClr val="374151"/>
                </a:solidFill>
                <a:effectLst/>
                <a:latin typeface="Avenir Book" panose="02000503020000020003" pitchFamily="2" charset="0"/>
              </a:rPr>
              <a:t>If the histogram of residuals appears approximately normal (bell-shaped), it suggests that the assumption of normally distributed errors is met for the linear regression model.</a:t>
            </a:r>
          </a:p>
          <a:p>
            <a:pPr marL="742950" lvl="1" indent="-285750" algn="l">
              <a:buFont typeface="+mj-lt"/>
              <a:buAutoNum type="arabicPeriod"/>
            </a:pPr>
            <a:r>
              <a:rPr lang="en-US" sz="2200" b="0" i="0" u="none" strike="noStrike" dirty="0">
                <a:solidFill>
                  <a:srgbClr val="374151"/>
                </a:solidFill>
                <a:effectLst/>
                <a:latin typeface="Avenir Book" panose="02000503020000020003" pitchFamily="2" charset="0"/>
              </a:rPr>
              <a:t>If the histogram has substantial skewness or kurtosis or shows a clear departure from normality, it may indicate that the assumptions of the linear regression model are violated.</a:t>
            </a:r>
            <a:br>
              <a:rPr lang="en-US" dirty="0">
                <a:latin typeface="Avenir Book" panose="02000503020000020003" pitchFamily="2" charset="0"/>
              </a:rPr>
            </a:br>
            <a:endParaRPr lang="en-US" dirty="0">
              <a:latin typeface="Avenir Book" panose="02000503020000020003" pitchFamily="2" charset="0"/>
            </a:endParaRPr>
          </a:p>
        </p:txBody>
      </p:sp>
    </p:spTree>
    <p:extLst>
      <p:ext uri="{BB962C8B-B14F-4D97-AF65-F5344CB8AC3E}">
        <p14:creationId xmlns:p14="http://schemas.microsoft.com/office/powerpoint/2010/main" val="1496371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517F-B75C-41FE-5675-79CD68FE607A}"/>
              </a:ext>
            </a:extLst>
          </p:cNvPr>
          <p:cNvSpPr>
            <a:spLocks noGrp="1"/>
          </p:cNvSpPr>
          <p:nvPr>
            <p:ph type="title"/>
          </p:nvPr>
        </p:nvSpPr>
        <p:spPr/>
        <p:txBody>
          <a:bodyPr>
            <a:noAutofit/>
          </a:bodyPr>
          <a:lstStyle/>
          <a:p>
            <a:r>
              <a:rPr lang="en-US" sz="3200" b="1" dirty="0">
                <a:latin typeface="Avenir Book" panose="02000503020000020003" pitchFamily="2" charset="0"/>
              </a:rPr>
              <a:t>Multiple linear regression </a:t>
            </a:r>
            <a:r>
              <a:rPr lang="en-US" sz="3200" dirty="0">
                <a:latin typeface="Avenir Book" panose="02000503020000020003" pitchFamily="2" charset="0"/>
              </a:rPr>
              <a:t>with </a:t>
            </a:r>
            <a:r>
              <a:rPr lang="en-US" sz="3200" b="1" dirty="0">
                <a:solidFill>
                  <a:srgbClr val="C00000"/>
                </a:solidFill>
                <a:latin typeface="Avenir Book" panose="02000503020000020003" pitchFamily="2" charset="0"/>
              </a:rPr>
              <a:t>two predictor variables </a:t>
            </a:r>
            <a:r>
              <a:rPr lang="en-US" sz="3200" dirty="0">
                <a:latin typeface="Avenir Book" panose="02000503020000020003" pitchFamily="2" charset="0"/>
              </a:rPr>
              <a:t>(</a:t>
            </a:r>
            <a:r>
              <a:rPr lang="en-US" sz="3200" b="0" i="0" dirty="0">
                <a:effectLst/>
                <a:latin typeface="Avenir Book" panose="02000503020000020003" pitchFamily="2" charset="0"/>
              </a:rPr>
              <a:t>X1​</a:t>
            </a:r>
            <a:r>
              <a:rPr lang="en-US" sz="3200" dirty="0">
                <a:effectLst/>
                <a:latin typeface="Avenir Book" panose="02000503020000020003" pitchFamily="2" charset="0"/>
              </a:rPr>
              <a:t> and </a:t>
            </a:r>
            <a:r>
              <a:rPr lang="en-US" sz="3200" b="0" i="0" dirty="0">
                <a:effectLst/>
                <a:latin typeface="Avenir Book" panose="02000503020000020003" pitchFamily="2" charset="0"/>
              </a:rPr>
              <a:t>X2​</a:t>
            </a:r>
            <a:r>
              <a:rPr lang="en-US" sz="3200" dirty="0">
                <a:effectLst/>
                <a:latin typeface="Avenir Book" panose="02000503020000020003" pitchFamily="2" charset="0"/>
              </a:rPr>
              <a:t>), the linear regression model can be computed using following equation</a:t>
            </a:r>
            <a:endParaRPr lang="en-US" sz="3200" dirty="0">
              <a:latin typeface="Avenir Book" panose="02000503020000020003" pitchFamily="2" charset="0"/>
            </a:endParaRPr>
          </a:p>
        </p:txBody>
      </p:sp>
      <p:pic>
        <p:nvPicPr>
          <p:cNvPr id="5" name="Content Placeholder 4" descr="A screenshot of a math equation&#10;&#10;Description automatically generated">
            <a:extLst>
              <a:ext uri="{FF2B5EF4-FFF2-40B4-BE49-F238E27FC236}">
                <a16:creationId xmlns:a16="http://schemas.microsoft.com/office/drawing/2014/main" id="{EBBD3F68-797D-C4DB-A15A-D8F570B712DD}"/>
              </a:ext>
            </a:extLst>
          </p:cNvPr>
          <p:cNvPicPr>
            <a:picLocks noGrp="1" noChangeAspect="1"/>
          </p:cNvPicPr>
          <p:nvPr>
            <p:ph idx="1"/>
          </p:nvPr>
        </p:nvPicPr>
        <p:blipFill>
          <a:blip r:embed="rId2"/>
          <a:stretch>
            <a:fillRect/>
          </a:stretch>
        </p:blipFill>
        <p:spPr>
          <a:xfrm>
            <a:off x="5816646" y="2164389"/>
            <a:ext cx="5205338" cy="4351338"/>
          </a:xfrm>
        </p:spPr>
      </p:pic>
      <p:pic>
        <p:nvPicPr>
          <p:cNvPr id="7" name="Picture 6" descr="A screenshot of a math equation&#10;&#10;Description automatically generated">
            <a:extLst>
              <a:ext uri="{FF2B5EF4-FFF2-40B4-BE49-F238E27FC236}">
                <a16:creationId xmlns:a16="http://schemas.microsoft.com/office/drawing/2014/main" id="{0200C866-B325-79AF-180C-544A7028C4B3}"/>
              </a:ext>
            </a:extLst>
          </p:cNvPr>
          <p:cNvPicPr>
            <a:picLocks noChangeAspect="1"/>
          </p:cNvPicPr>
          <p:nvPr/>
        </p:nvPicPr>
        <p:blipFill>
          <a:blip r:embed="rId3"/>
          <a:stretch>
            <a:fillRect/>
          </a:stretch>
        </p:blipFill>
        <p:spPr>
          <a:xfrm>
            <a:off x="455368" y="2483352"/>
            <a:ext cx="4648200" cy="3340100"/>
          </a:xfrm>
          <a:prstGeom prst="rect">
            <a:avLst/>
          </a:prstGeom>
        </p:spPr>
      </p:pic>
    </p:spTree>
    <p:extLst>
      <p:ext uri="{BB962C8B-B14F-4D97-AF65-F5344CB8AC3E}">
        <p14:creationId xmlns:p14="http://schemas.microsoft.com/office/powerpoint/2010/main" val="410248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8D3CD-AC06-C032-5F58-F3D9401F0B4F}"/>
              </a:ext>
            </a:extLst>
          </p:cNvPr>
          <p:cNvSpPr>
            <a:spLocks noGrp="1"/>
          </p:cNvSpPr>
          <p:nvPr>
            <p:ph idx="1"/>
          </p:nvPr>
        </p:nvSpPr>
        <p:spPr>
          <a:xfrm>
            <a:off x="838200" y="935665"/>
            <a:ext cx="10515600" cy="5642351"/>
          </a:xfrm>
        </p:spPr>
        <p:txBody>
          <a:bodyPr>
            <a:normAutofit fontScale="85000" lnSpcReduction="20000"/>
          </a:bodyPr>
          <a:lstStyle/>
          <a:p>
            <a:pPr marL="0" indent="0">
              <a:buNone/>
            </a:pPr>
            <a:r>
              <a:rPr lang="en-US" sz="3100" dirty="0">
                <a:latin typeface="Cambria Math" panose="02040503050406030204" pitchFamily="18" charset="0"/>
                <a:ea typeface="Cambria Math" panose="02040503050406030204" pitchFamily="18" charset="0"/>
              </a:rPr>
              <a:t>import </a:t>
            </a:r>
            <a:r>
              <a:rPr lang="en-US" sz="3100" dirty="0" err="1">
                <a:latin typeface="Cambria Math" panose="02040503050406030204" pitchFamily="18" charset="0"/>
                <a:ea typeface="Cambria Math" panose="02040503050406030204" pitchFamily="18" charset="0"/>
              </a:rPr>
              <a:t>numpy</a:t>
            </a:r>
            <a:r>
              <a:rPr lang="en-US" sz="3100" dirty="0">
                <a:latin typeface="Cambria Math" panose="02040503050406030204" pitchFamily="18" charset="0"/>
                <a:ea typeface="Cambria Math" panose="02040503050406030204" pitchFamily="18" charset="0"/>
              </a:rPr>
              <a:t> as np</a:t>
            </a:r>
          </a:p>
          <a:p>
            <a:pPr marL="0" indent="0">
              <a:buNone/>
            </a:pPr>
            <a:r>
              <a:rPr lang="en-US" sz="3100" dirty="0">
                <a:latin typeface="Cambria Math" panose="02040503050406030204" pitchFamily="18" charset="0"/>
                <a:ea typeface="Cambria Math" panose="02040503050406030204" pitchFamily="18" charset="0"/>
              </a:rPr>
              <a:t>from </a:t>
            </a:r>
            <a:r>
              <a:rPr lang="en-US" sz="3100" dirty="0" err="1">
                <a:latin typeface="Cambria Math" panose="02040503050406030204" pitchFamily="18" charset="0"/>
                <a:ea typeface="Cambria Math" panose="02040503050406030204" pitchFamily="18" charset="0"/>
              </a:rPr>
              <a:t>sklearn.linear_model</a:t>
            </a:r>
            <a:r>
              <a:rPr lang="en-US" sz="3100" dirty="0">
                <a:latin typeface="Cambria Math" panose="02040503050406030204" pitchFamily="18" charset="0"/>
                <a:ea typeface="Cambria Math" panose="02040503050406030204" pitchFamily="18" charset="0"/>
              </a:rPr>
              <a:t> import </a:t>
            </a:r>
            <a:r>
              <a:rPr lang="en-US" sz="3100" dirty="0" err="1">
                <a:latin typeface="Cambria Math" panose="02040503050406030204" pitchFamily="18" charset="0"/>
                <a:ea typeface="Cambria Math" panose="02040503050406030204" pitchFamily="18" charset="0"/>
              </a:rPr>
              <a:t>LinearRegression</a:t>
            </a:r>
            <a:endParaRPr lang="en-US" sz="3100" dirty="0">
              <a:latin typeface="Cambria Math" panose="02040503050406030204" pitchFamily="18" charset="0"/>
              <a:ea typeface="Cambria Math" panose="02040503050406030204" pitchFamily="18" charset="0"/>
            </a:endParaRPr>
          </a:p>
          <a:p>
            <a:pPr marL="0" indent="0">
              <a:buNone/>
            </a:pPr>
            <a:endParaRPr lang="en-US" sz="3100" dirty="0">
              <a:latin typeface="Cambria Math" panose="02040503050406030204" pitchFamily="18" charset="0"/>
              <a:ea typeface="Cambria Math" panose="02040503050406030204" pitchFamily="18" charset="0"/>
            </a:endParaRPr>
          </a:p>
          <a:p>
            <a:pPr marL="0" indent="0">
              <a:buNone/>
            </a:pPr>
            <a:r>
              <a:rPr lang="en-US" sz="3100" dirty="0">
                <a:latin typeface="Cambria Math" panose="02040503050406030204" pitchFamily="18" charset="0"/>
                <a:ea typeface="Cambria Math" panose="02040503050406030204" pitchFamily="18" charset="0"/>
              </a:rPr>
              <a:t># Sample data with two predictors</a:t>
            </a:r>
          </a:p>
          <a:p>
            <a:pPr marL="0" indent="0">
              <a:buNone/>
            </a:pPr>
            <a:r>
              <a:rPr lang="en-US" sz="3100" dirty="0">
                <a:latin typeface="Cambria Math" panose="02040503050406030204" pitchFamily="18" charset="0"/>
                <a:ea typeface="Cambria Math" panose="02040503050406030204" pitchFamily="18" charset="0"/>
              </a:rPr>
              <a:t>X = </a:t>
            </a:r>
            <a:r>
              <a:rPr lang="en-US" sz="3100" dirty="0" err="1">
                <a:latin typeface="Cambria Math" panose="02040503050406030204" pitchFamily="18" charset="0"/>
                <a:ea typeface="Cambria Math" panose="02040503050406030204" pitchFamily="18" charset="0"/>
              </a:rPr>
              <a:t>np.array</a:t>
            </a:r>
            <a:r>
              <a:rPr lang="en-US" sz="3100" dirty="0">
                <a:latin typeface="Cambria Math" panose="02040503050406030204" pitchFamily="18" charset="0"/>
                <a:ea typeface="Cambria Math" panose="02040503050406030204" pitchFamily="18" charset="0"/>
              </a:rPr>
              <a:t>([[1, 2], [2, 4], [3, 5], [4, 6], [5, 8]])</a:t>
            </a:r>
          </a:p>
          <a:p>
            <a:pPr marL="0" indent="0">
              <a:buNone/>
            </a:pPr>
            <a:r>
              <a:rPr lang="en-US" sz="3100" dirty="0">
                <a:latin typeface="Cambria Math" panose="02040503050406030204" pitchFamily="18" charset="0"/>
                <a:ea typeface="Cambria Math" panose="02040503050406030204" pitchFamily="18" charset="0"/>
              </a:rPr>
              <a:t>Y = </a:t>
            </a:r>
            <a:r>
              <a:rPr lang="en-US" sz="3100" dirty="0" err="1">
                <a:latin typeface="Cambria Math" panose="02040503050406030204" pitchFamily="18" charset="0"/>
                <a:ea typeface="Cambria Math" panose="02040503050406030204" pitchFamily="18" charset="0"/>
              </a:rPr>
              <a:t>np.array</a:t>
            </a:r>
            <a:r>
              <a:rPr lang="en-US" sz="3100" dirty="0">
                <a:latin typeface="Cambria Math" panose="02040503050406030204" pitchFamily="18" charset="0"/>
                <a:ea typeface="Cambria Math" panose="02040503050406030204" pitchFamily="18" charset="0"/>
              </a:rPr>
              <a:t>([2, 4, 5, 4, 6])</a:t>
            </a:r>
          </a:p>
          <a:p>
            <a:pPr marL="0" indent="0">
              <a:buNone/>
            </a:pPr>
            <a:endParaRPr lang="en-US" sz="3100" dirty="0">
              <a:latin typeface="Cambria Math" panose="02040503050406030204" pitchFamily="18" charset="0"/>
              <a:ea typeface="Cambria Math" panose="02040503050406030204" pitchFamily="18" charset="0"/>
            </a:endParaRPr>
          </a:p>
          <a:p>
            <a:pPr marL="0" indent="0">
              <a:buNone/>
            </a:pPr>
            <a:r>
              <a:rPr lang="en-US" sz="3100" dirty="0">
                <a:latin typeface="Cambria Math" panose="02040503050406030204" pitchFamily="18" charset="0"/>
                <a:ea typeface="Cambria Math" panose="02040503050406030204" pitchFamily="18" charset="0"/>
              </a:rPr>
              <a:t># Create and fit the multiple linear regression model</a:t>
            </a:r>
          </a:p>
          <a:p>
            <a:pPr marL="0" indent="0">
              <a:buNone/>
            </a:pPr>
            <a:r>
              <a:rPr lang="en-US" sz="3100" dirty="0">
                <a:latin typeface="Cambria Math" panose="02040503050406030204" pitchFamily="18" charset="0"/>
                <a:ea typeface="Cambria Math" panose="02040503050406030204" pitchFamily="18" charset="0"/>
              </a:rPr>
              <a:t>model = </a:t>
            </a:r>
            <a:r>
              <a:rPr lang="en-US" sz="3100" dirty="0" err="1">
                <a:latin typeface="Cambria Math" panose="02040503050406030204" pitchFamily="18" charset="0"/>
                <a:ea typeface="Cambria Math" panose="02040503050406030204" pitchFamily="18" charset="0"/>
              </a:rPr>
              <a:t>LinearRegression</a:t>
            </a:r>
            <a:r>
              <a:rPr lang="en-US" sz="3100" dirty="0">
                <a:latin typeface="Cambria Math" panose="02040503050406030204" pitchFamily="18" charset="0"/>
                <a:ea typeface="Cambria Math" panose="02040503050406030204" pitchFamily="18" charset="0"/>
              </a:rPr>
              <a:t>()</a:t>
            </a:r>
          </a:p>
          <a:p>
            <a:pPr marL="0" indent="0">
              <a:buNone/>
            </a:pPr>
            <a:r>
              <a:rPr lang="en-US" sz="3100" dirty="0" err="1">
                <a:latin typeface="Cambria Math" panose="02040503050406030204" pitchFamily="18" charset="0"/>
                <a:ea typeface="Cambria Math" panose="02040503050406030204" pitchFamily="18" charset="0"/>
              </a:rPr>
              <a:t>model.fit</a:t>
            </a:r>
            <a:r>
              <a:rPr lang="en-US" sz="3100" dirty="0">
                <a:latin typeface="Cambria Math" panose="02040503050406030204" pitchFamily="18" charset="0"/>
                <a:ea typeface="Cambria Math" panose="02040503050406030204" pitchFamily="18" charset="0"/>
              </a:rPr>
              <a:t>(X, Y)</a:t>
            </a:r>
          </a:p>
          <a:p>
            <a:pPr marL="0" indent="0">
              <a:buNone/>
            </a:pPr>
            <a:endParaRPr lang="en-US" sz="3100" dirty="0">
              <a:latin typeface="Cambria Math" panose="02040503050406030204" pitchFamily="18" charset="0"/>
              <a:ea typeface="Cambria Math" panose="02040503050406030204" pitchFamily="18" charset="0"/>
            </a:endParaRPr>
          </a:p>
          <a:p>
            <a:pPr marL="0" indent="0">
              <a:buNone/>
            </a:pPr>
            <a:r>
              <a:rPr lang="en-US" sz="3100" dirty="0">
                <a:latin typeface="Cambria Math" panose="02040503050406030204" pitchFamily="18" charset="0"/>
                <a:ea typeface="Cambria Math" panose="02040503050406030204" pitchFamily="18" charset="0"/>
              </a:rPr>
              <a:t># Print the coefficients</a:t>
            </a:r>
          </a:p>
          <a:p>
            <a:pPr marL="0" indent="0">
              <a:buNone/>
            </a:pPr>
            <a:r>
              <a:rPr lang="en-US" sz="3100" dirty="0">
                <a:latin typeface="Cambria Math" panose="02040503050406030204" pitchFamily="18" charset="0"/>
                <a:ea typeface="Cambria Math" panose="02040503050406030204" pitchFamily="18" charset="0"/>
              </a:rPr>
              <a:t>print("Intercept (</a:t>
            </a:r>
            <a:r>
              <a:rPr lang="el-GR" sz="3100" dirty="0">
                <a:latin typeface="Cambria Math" panose="02040503050406030204" pitchFamily="18" charset="0"/>
                <a:ea typeface="Cambria Math" panose="02040503050406030204" pitchFamily="18" charset="0"/>
              </a:rPr>
              <a:t>β₀):", </a:t>
            </a:r>
            <a:r>
              <a:rPr lang="en-US" sz="3100" dirty="0" err="1">
                <a:latin typeface="Cambria Math" panose="02040503050406030204" pitchFamily="18" charset="0"/>
                <a:ea typeface="Cambria Math" panose="02040503050406030204" pitchFamily="18" charset="0"/>
              </a:rPr>
              <a:t>model.intercept</a:t>
            </a:r>
            <a:r>
              <a:rPr lang="en-US" sz="3100" dirty="0">
                <a:latin typeface="Cambria Math" panose="02040503050406030204" pitchFamily="18" charset="0"/>
                <a:ea typeface="Cambria Math" panose="02040503050406030204" pitchFamily="18" charset="0"/>
              </a:rPr>
              <a:t>_)</a:t>
            </a:r>
          </a:p>
          <a:p>
            <a:pPr marL="0" indent="0">
              <a:buNone/>
            </a:pPr>
            <a:r>
              <a:rPr lang="en-US" sz="3100" dirty="0">
                <a:latin typeface="Cambria Math" panose="02040503050406030204" pitchFamily="18" charset="0"/>
                <a:ea typeface="Cambria Math" panose="02040503050406030204" pitchFamily="18" charset="0"/>
              </a:rPr>
              <a:t>print("Coefficients (</a:t>
            </a:r>
            <a:r>
              <a:rPr lang="el-GR" sz="3100" dirty="0">
                <a:latin typeface="Cambria Math" panose="02040503050406030204" pitchFamily="18" charset="0"/>
                <a:ea typeface="Cambria Math" panose="02040503050406030204" pitchFamily="18" charset="0"/>
              </a:rPr>
              <a:t>β₁, β₂):", </a:t>
            </a:r>
            <a:r>
              <a:rPr lang="en-US" sz="3100" dirty="0" err="1">
                <a:latin typeface="Cambria Math" panose="02040503050406030204" pitchFamily="18" charset="0"/>
                <a:ea typeface="Cambria Math" panose="02040503050406030204" pitchFamily="18" charset="0"/>
              </a:rPr>
              <a:t>model.coef</a:t>
            </a:r>
            <a:r>
              <a:rPr lang="en-US" sz="3100" dirty="0">
                <a:latin typeface="Cambria Math" panose="02040503050406030204" pitchFamily="18" charset="0"/>
                <a:ea typeface="Cambria Math" panose="02040503050406030204" pitchFamily="18" charset="0"/>
              </a:rPr>
              <a:t>_)</a:t>
            </a:r>
          </a:p>
          <a:p>
            <a:endParaRPr lang="en-US" dirty="0"/>
          </a:p>
        </p:txBody>
      </p:sp>
    </p:spTree>
    <p:extLst>
      <p:ext uri="{BB962C8B-B14F-4D97-AF65-F5344CB8AC3E}">
        <p14:creationId xmlns:p14="http://schemas.microsoft.com/office/powerpoint/2010/main" val="3184901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927596" y="786063"/>
            <a:ext cx="10336807" cy="690976"/>
          </a:xfrm>
          <a:prstGeom prst="rect">
            <a:avLst/>
          </a:prstGeom>
        </p:spPr>
        <p:txBody>
          <a:bodyPr spcFirstLastPara="1" vert="horz" wrap="square" lIns="121900" tIns="121900" rIns="121900" bIns="121900" rtlCol="0" anchor="b" anchorCtr="0">
            <a:noAutofit/>
          </a:bodyPr>
          <a:lstStyle/>
          <a:p>
            <a:pPr algn="ctr">
              <a:buClr>
                <a:schemeClr val="dk1"/>
              </a:buClr>
              <a:buSzPts val="1100"/>
            </a:pPr>
            <a:r>
              <a:rPr lang="en" sz="4267" b="1" dirty="0">
                <a:solidFill>
                  <a:srgbClr val="C00000"/>
                </a:solidFill>
              </a:rPr>
              <a:t>What is Logistic Regression?</a:t>
            </a:r>
            <a:endParaRPr sz="4267" b="1" dirty="0">
              <a:solidFill>
                <a:srgbClr val="C00000"/>
              </a:solidFill>
            </a:endParaRPr>
          </a:p>
        </p:txBody>
      </p:sp>
      <p:sp>
        <p:nvSpPr>
          <p:cNvPr id="230" name="Google Shape;230;p39"/>
          <p:cNvSpPr txBox="1">
            <a:spLocks noGrp="1"/>
          </p:cNvSpPr>
          <p:nvPr>
            <p:ph type="subTitle" idx="1"/>
          </p:nvPr>
        </p:nvSpPr>
        <p:spPr>
          <a:xfrm>
            <a:off x="808237" y="1477039"/>
            <a:ext cx="10781016" cy="5380961"/>
          </a:xfrm>
          <a:prstGeom prst="rect">
            <a:avLst/>
          </a:prstGeom>
        </p:spPr>
        <p:txBody>
          <a:bodyPr spcFirstLastPara="1" vert="horz" wrap="square" lIns="121900" tIns="121900" rIns="121900" bIns="121900" rtlCol="0" anchor="t" anchorCtr="0">
            <a:noAutofit/>
          </a:bodyPr>
          <a:lstStyle/>
          <a:p>
            <a:pPr marL="457200" indent="-457200">
              <a:buFont typeface="Arial" panose="020B0604020202020204" pitchFamily="34" charset="0"/>
              <a:buChar char="•"/>
            </a:pPr>
            <a:r>
              <a:rPr lang="en" dirty="0">
                <a:latin typeface="Avenir Book" panose="02000503020000020003" pitchFamily="2" charset="0"/>
              </a:rPr>
              <a:t>Logistic regression </a:t>
            </a:r>
            <a:r>
              <a:rPr lang="en-US" b="0" i="0" u="none" strike="noStrike" dirty="0">
                <a:solidFill>
                  <a:srgbClr val="374151"/>
                </a:solidFill>
                <a:effectLst/>
                <a:latin typeface="Avenir Book" panose="02000503020000020003" pitchFamily="2" charset="0"/>
              </a:rPr>
              <a:t>is a classification algorithm </a:t>
            </a:r>
            <a:r>
              <a:rPr lang="en" dirty="0">
                <a:latin typeface="Avenir Book" panose="02000503020000020003" pitchFamily="2" charset="0"/>
              </a:rPr>
              <a:t>used to examine relationships between independent variables (predictors) and a dependant variable (criterion)</a:t>
            </a:r>
          </a:p>
          <a:p>
            <a:pPr marL="457200" indent="-457200">
              <a:buFont typeface="Arial" panose="020B0604020202020204" pitchFamily="34" charset="0"/>
              <a:buChar char="•"/>
            </a:pPr>
            <a:endParaRPr lang="en" dirty="0">
              <a:latin typeface="Avenir Book" panose="02000503020000020003" pitchFamily="2" charset="0"/>
            </a:endParaRPr>
          </a:p>
          <a:p>
            <a:pPr marL="457200" indent="-457200">
              <a:buFont typeface="Arial" panose="020B0604020202020204" pitchFamily="34" charset="0"/>
              <a:buChar char="•"/>
            </a:pPr>
            <a:r>
              <a:rPr lang="en" dirty="0">
                <a:latin typeface="Avenir Book" panose="02000503020000020003" pitchFamily="2" charset="0"/>
              </a:rPr>
              <a:t>The main difference is in </a:t>
            </a:r>
            <a:r>
              <a:rPr lang="en" b="1" dirty="0">
                <a:latin typeface="Avenir Book" panose="02000503020000020003" pitchFamily="2" charset="0"/>
              </a:rPr>
              <a:t>logistic regression</a:t>
            </a:r>
            <a:r>
              <a:rPr lang="en" dirty="0">
                <a:latin typeface="Avenir Book" panose="02000503020000020003" pitchFamily="2" charset="0"/>
              </a:rPr>
              <a:t>, the target is </a:t>
            </a:r>
            <a:r>
              <a:rPr lang="en" i="1" dirty="0">
                <a:latin typeface="Avenir Book" panose="02000503020000020003" pitchFamily="2" charset="0"/>
              </a:rPr>
              <a:t>nominal</a:t>
            </a:r>
            <a:r>
              <a:rPr lang="en" dirty="0">
                <a:latin typeface="Avenir Book" panose="02000503020000020003" pitchFamily="2" charset="0"/>
              </a:rPr>
              <a:t> (predicting group membership). For example, do </a:t>
            </a:r>
            <a:r>
              <a:rPr lang="en" b="1" dirty="0">
                <a:latin typeface="Avenir Book" panose="02000503020000020003" pitchFamily="2" charset="0"/>
              </a:rPr>
              <a:t>age</a:t>
            </a:r>
            <a:r>
              <a:rPr lang="en" dirty="0">
                <a:latin typeface="Avenir Book" panose="02000503020000020003" pitchFamily="2" charset="0"/>
              </a:rPr>
              <a:t> and </a:t>
            </a:r>
            <a:r>
              <a:rPr lang="en" b="1" dirty="0">
                <a:latin typeface="Avenir Book" panose="02000503020000020003" pitchFamily="2" charset="0"/>
              </a:rPr>
              <a:t>gender</a:t>
            </a:r>
            <a:r>
              <a:rPr lang="en" dirty="0">
                <a:latin typeface="Avenir Book" panose="02000503020000020003" pitchFamily="2" charset="0"/>
              </a:rPr>
              <a:t> predict whether </a:t>
            </a:r>
            <a:r>
              <a:rPr lang="en" b="1" dirty="0">
                <a:latin typeface="Avenir Book" panose="02000503020000020003" pitchFamily="2" charset="0"/>
              </a:rPr>
              <a:t>one signs up for swimming lessons </a:t>
            </a:r>
            <a:r>
              <a:rPr lang="en" dirty="0">
                <a:latin typeface="Avenir Book" panose="02000503020000020003" pitchFamily="2" charset="0"/>
              </a:rPr>
              <a:t>(</a:t>
            </a:r>
            <a:r>
              <a:rPr lang="en" u="sng" dirty="0">
                <a:latin typeface="Avenir Book" panose="02000503020000020003" pitchFamily="2" charset="0"/>
              </a:rPr>
              <a:t>yes/no</a:t>
            </a:r>
            <a:r>
              <a:rPr lang="en" dirty="0">
                <a:latin typeface="Avenir Book" panose="02000503020000020003" pitchFamily="2" charset="0"/>
              </a:rPr>
              <a:t>)</a:t>
            </a:r>
          </a:p>
          <a:p>
            <a:pPr marL="457200" indent="-457200">
              <a:buFont typeface="Arial" panose="020B0604020202020204" pitchFamily="34" charset="0"/>
              <a:buChar char="•"/>
            </a:pPr>
            <a:endParaRPr lang="en" dirty="0">
              <a:latin typeface="Avenir Book" panose="02000503020000020003" pitchFamily="2" charset="0"/>
            </a:endParaRPr>
          </a:p>
          <a:p>
            <a:pPr marL="380990" indent="-380990">
              <a:spcAft>
                <a:spcPts val="1600"/>
              </a:spcAft>
              <a:buFont typeface="Arial" panose="020B0604020202020204" pitchFamily="34" charset="0"/>
              <a:buChar char="•"/>
            </a:pPr>
            <a:r>
              <a:rPr lang="en" dirty="0">
                <a:latin typeface="Avenir Book" panose="02000503020000020003" pitchFamily="2" charset="0"/>
              </a:rPr>
              <a:t>Its actually not regression, rather classification…</a:t>
            </a:r>
          </a:p>
          <a:p>
            <a:pPr marL="457200" indent="-457200">
              <a:buFont typeface="Arial" panose="020B0604020202020204" pitchFamily="34" charset="0"/>
              <a:buChar char="•"/>
            </a:pPr>
            <a:endParaRPr lang="en" sz="2667" dirty="0">
              <a:latin typeface="Avenir Book" panose="02000503020000020003" pitchFamily="2" charset="0"/>
            </a:endParaRPr>
          </a:p>
          <a:p>
            <a:pPr marL="457200" indent="-457200">
              <a:buFont typeface="Arial" panose="020B0604020202020204" pitchFamily="34" charset="0"/>
              <a:buChar char="•"/>
            </a:pPr>
            <a:endParaRPr lang="en" sz="2667" dirty="0">
              <a:latin typeface="Avenir Book" panose="02000503020000020003" pitchFamily="2" charset="0"/>
            </a:endParaRPr>
          </a:p>
          <a:p>
            <a:pPr marL="457200" indent="-457200">
              <a:buFont typeface="Arial" panose="020B0604020202020204" pitchFamily="34" charset="0"/>
              <a:buChar char="•"/>
            </a:pPr>
            <a:endParaRPr lang="en" sz="2667" dirty="0">
              <a:latin typeface="Avenir Book" panose="02000503020000020003" pitchFamily="2" charset="0"/>
            </a:endParaRPr>
          </a:p>
          <a:p>
            <a:pPr marL="0" indent="0" algn="ctr"/>
            <a:endParaRPr sz="2667" dirty="0"/>
          </a:p>
        </p:txBody>
      </p:sp>
      <p:sp>
        <p:nvSpPr>
          <p:cNvPr id="2" name="TextBox 1">
            <a:extLst>
              <a:ext uri="{FF2B5EF4-FFF2-40B4-BE49-F238E27FC236}">
                <a16:creationId xmlns:a16="http://schemas.microsoft.com/office/drawing/2014/main" id="{A5EB0340-BD42-A0CD-9B5B-1F134E7BD5ED}"/>
              </a:ext>
            </a:extLst>
          </p:cNvPr>
          <p:cNvSpPr txBox="1"/>
          <p:nvPr/>
        </p:nvSpPr>
        <p:spPr>
          <a:xfrm>
            <a:off x="1856960" y="6071937"/>
            <a:ext cx="8478078" cy="369332"/>
          </a:xfrm>
          <a:prstGeom prst="rect">
            <a:avLst/>
          </a:prstGeom>
          <a:noFill/>
        </p:spPr>
        <p:txBody>
          <a:bodyPr wrap="square">
            <a:spAutoFit/>
          </a:bodyPr>
          <a:lstStyle/>
          <a:p>
            <a:r>
              <a:rPr lang="en-US" dirty="0"/>
              <a:t>https://</a:t>
            </a:r>
            <a:r>
              <a:rPr lang="en-US" dirty="0" err="1"/>
              <a:t>careerfoundry.com</a:t>
            </a:r>
            <a:r>
              <a:rPr lang="en-US" dirty="0"/>
              <a:t>/</a:t>
            </a:r>
            <a:r>
              <a:rPr lang="en-US" dirty="0" err="1"/>
              <a:t>en</a:t>
            </a:r>
            <a:r>
              <a:rPr lang="en-US" dirty="0"/>
              <a:t>/blog/data-analytics/what-is-logistic-regression/</a:t>
            </a:r>
          </a:p>
        </p:txBody>
      </p:sp>
    </p:spTree>
    <p:extLst>
      <p:ext uri="{BB962C8B-B14F-4D97-AF65-F5344CB8AC3E}">
        <p14:creationId xmlns:p14="http://schemas.microsoft.com/office/powerpoint/2010/main" val="245327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1561467" y="850232"/>
            <a:ext cx="9277423" cy="735885"/>
          </a:xfrm>
          <a:prstGeom prst="rect">
            <a:avLst/>
          </a:prstGeom>
        </p:spPr>
        <p:txBody>
          <a:bodyPr spcFirstLastPara="1" vert="horz" wrap="square" lIns="121900" tIns="121900" rIns="121900" bIns="121900" rtlCol="0" anchor="b" anchorCtr="0">
            <a:noAutofit/>
          </a:bodyPr>
          <a:lstStyle/>
          <a:p>
            <a:pPr algn="ctr">
              <a:buClr>
                <a:schemeClr val="dk1"/>
              </a:buClr>
              <a:buSzPts val="1100"/>
            </a:pPr>
            <a:r>
              <a:rPr lang="en" sz="4267" b="1" dirty="0">
                <a:solidFill>
                  <a:srgbClr val="7030A0"/>
                </a:solidFill>
                <a:latin typeface="Avenir Book" panose="02000503020000020003" pitchFamily="2" charset="0"/>
              </a:rPr>
              <a:t>Types of Logistic Regression</a:t>
            </a:r>
            <a:endParaRPr sz="4267" b="1" dirty="0">
              <a:solidFill>
                <a:srgbClr val="7030A0"/>
              </a:solidFill>
              <a:latin typeface="Avenir Book" panose="02000503020000020003" pitchFamily="2" charset="0"/>
            </a:endParaRPr>
          </a:p>
        </p:txBody>
      </p:sp>
      <p:sp>
        <p:nvSpPr>
          <p:cNvPr id="230" name="Google Shape;230;p39"/>
          <p:cNvSpPr txBox="1">
            <a:spLocks noGrp="1"/>
          </p:cNvSpPr>
          <p:nvPr>
            <p:ph type="subTitle" idx="1"/>
          </p:nvPr>
        </p:nvSpPr>
        <p:spPr>
          <a:xfrm>
            <a:off x="975495" y="2017854"/>
            <a:ext cx="10449368" cy="4283628"/>
          </a:xfrm>
          <a:prstGeom prst="rect">
            <a:avLst/>
          </a:prstGeom>
        </p:spPr>
        <p:txBody>
          <a:bodyPr spcFirstLastPara="1" vert="horz" wrap="square" lIns="121900" tIns="121900" rIns="121900" bIns="121900" rtlCol="0" anchor="t" anchorCtr="0">
            <a:noAutofit/>
          </a:bodyPr>
          <a:lstStyle/>
          <a:p>
            <a:pPr marL="380990" indent="-380990">
              <a:spcAft>
                <a:spcPts val="1600"/>
              </a:spcAft>
              <a:buFont typeface="Arial" panose="020B0604020202020204" pitchFamily="34" charset="0"/>
              <a:buChar char="•"/>
            </a:pPr>
            <a:r>
              <a:rPr lang="en" dirty="0">
                <a:latin typeface="Avenir Book" panose="02000503020000020003" pitchFamily="2" charset="0"/>
              </a:rPr>
              <a:t>There are primarily 2 types of logistic regression: (1) Binary and (2) Multinomial models. The difference lies in the types of the criterion variable</a:t>
            </a:r>
          </a:p>
          <a:p>
            <a:pPr marL="380990" indent="-380990">
              <a:spcAft>
                <a:spcPts val="1600"/>
              </a:spcAft>
              <a:buFont typeface="Arial" panose="020B0604020202020204" pitchFamily="34" charset="0"/>
              <a:buChar char="•"/>
            </a:pPr>
            <a:r>
              <a:rPr lang="en" dirty="0">
                <a:latin typeface="Avenir Book" panose="02000503020000020003" pitchFamily="2" charset="0"/>
              </a:rPr>
              <a:t>Binary logistic regression is for a dichotomous criterion (i.e., 2-level variable)</a:t>
            </a:r>
          </a:p>
          <a:p>
            <a:pPr marL="380990" indent="-380990">
              <a:spcAft>
                <a:spcPts val="1600"/>
              </a:spcAft>
              <a:buFont typeface="Arial" panose="020B0604020202020204" pitchFamily="34" charset="0"/>
              <a:buChar char="•"/>
            </a:pPr>
            <a:r>
              <a:rPr lang="en" dirty="0">
                <a:latin typeface="Avenir Book" panose="02000503020000020003" pitchFamily="2" charset="0"/>
              </a:rPr>
              <a:t>Multinomial logistic regression is for a </a:t>
            </a:r>
            <a:r>
              <a:rPr lang="en" dirty="0" err="1">
                <a:latin typeface="Avenir Book" panose="02000503020000020003" pitchFamily="2" charset="0"/>
              </a:rPr>
              <a:t>multicategorical</a:t>
            </a:r>
            <a:r>
              <a:rPr lang="en" dirty="0">
                <a:latin typeface="Avenir Book" panose="02000503020000020003" pitchFamily="2" charset="0"/>
              </a:rPr>
              <a:t> criterion (i.e., a target variable with more than 2 levels)</a:t>
            </a:r>
          </a:p>
          <a:p>
            <a:pPr marL="380990" indent="-380990">
              <a:spcAft>
                <a:spcPts val="1600"/>
              </a:spcAft>
              <a:buFont typeface="Arial" panose="020B0604020202020204" pitchFamily="34" charset="0"/>
              <a:buChar char="•"/>
            </a:pPr>
            <a:endParaRPr lang="en" sz="2667" dirty="0"/>
          </a:p>
          <a:p>
            <a:pPr marL="380990" indent="-380990">
              <a:spcAft>
                <a:spcPts val="1600"/>
              </a:spcAft>
              <a:buFont typeface="Arial" panose="020B0604020202020204" pitchFamily="34" charset="0"/>
              <a:buChar char="•"/>
            </a:pPr>
            <a:endParaRPr sz="2667" dirty="0"/>
          </a:p>
        </p:txBody>
      </p:sp>
    </p:spTree>
    <p:extLst>
      <p:ext uri="{BB962C8B-B14F-4D97-AF65-F5344CB8AC3E}">
        <p14:creationId xmlns:p14="http://schemas.microsoft.com/office/powerpoint/2010/main" val="3235744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28BCD-B164-19F3-E276-38DF167AC203}"/>
              </a:ext>
            </a:extLst>
          </p:cNvPr>
          <p:cNvSpPr>
            <a:spLocks noGrp="1"/>
          </p:cNvSpPr>
          <p:nvPr>
            <p:ph idx="1"/>
          </p:nvPr>
        </p:nvSpPr>
        <p:spPr/>
        <p:txBody>
          <a:bodyPr/>
          <a:lstStyle/>
          <a:p>
            <a:pPr algn="l"/>
            <a:r>
              <a:rPr lang="en-US" sz="2400" b="0" i="0" u="none" strike="noStrike" dirty="0">
                <a:solidFill>
                  <a:srgbClr val="242424"/>
                </a:solidFill>
                <a:effectLst/>
                <a:latin typeface="Avenir Book" panose="02000503020000020003" pitchFamily="2" charset="0"/>
              </a:rPr>
              <a:t>For binary regression, we calculate the conditional probability of the dependent variable Y, given independent variable X</a:t>
            </a:r>
          </a:p>
          <a:p>
            <a:pPr lvl="1"/>
            <a:r>
              <a:rPr lang="en-US" b="0" i="0" u="none" strike="noStrike" dirty="0">
                <a:solidFill>
                  <a:srgbClr val="242424"/>
                </a:solidFill>
                <a:effectLst/>
                <a:latin typeface="Avenir Book" panose="02000503020000020003" pitchFamily="2" charset="0"/>
              </a:rPr>
              <a:t>It can be written as </a:t>
            </a:r>
            <a:r>
              <a:rPr lang="en-US" b="1" i="1" u="none" strike="noStrike" dirty="0">
                <a:solidFill>
                  <a:srgbClr val="242424"/>
                </a:solidFill>
                <a:effectLst/>
                <a:latin typeface="Avenir Book" panose="02000503020000020003" pitchFamily="2" charset="0"/>
              </a:rPr>
              <a:t>P(Y=1|X) or P(Y=0|X)</a:t>
            </a:r>
          </a:p>
          <a:p>
            <a:pPr lvl="1"/>
            <a:endParaRPr lang="en-US" b="0" i="0" u="none" strike="noStrike" dirty="0">
              <a:solidFill>
                <a:srgbClr val="242424"/>
              </a:solidFill>
              <a:effectLst/>
              <a:latin typeface="Avenir Book" panose="02000503020000020003" pitchFamily="2" charset="0"/>
            </a:endParaRPr>
          </a:p>
          <a:p>
            <a:pPr algn="l"/>
            <a:r>
              <a:rPr lang="en-US" sz="2400" i="1" u="none" strike="noStrike" dirty="0">
                <a:solidFill>
                  <a:srgbClr val="242424"/>
                </a:solidFill>
                <a:effectLst/>
                <a:latin typeface="Avenir Book" panose="02000503020000020003" pitchFamily="2" charset="0"/>
              </a:rPr>
              <a:t>This is read as the conditional probability of Y=1, given X or conditional probability of Y=0, given X.</a:t>
            </a:r>
            <a:endParaRPr lang="en-US" sz="2400" i="0" u="none" strike="noStrike" dirty="0">
              <a:solidFill>
                <a:srgbClr val="242424"/>
              </a:solidFill>
              <a:effectLst/>
              <a:latin typeface="Avenir Book" panose="02000503020000020003" pitchFamily="2" charset="0"/>
            </a:endParaRPr>
          </a:p>
          <a:p>
            <a:endParaRPr lang="en-US" dirty="0"/>
          </a:p>
        </p:txBody>
      </p:sp>
    </p:spTree>
    <p:extLst>
      <p:ext uri="{BB962C8B-B14F-4D97-AF65-F5344CB8AC3E}">
        <p14:creationId xmlns:p14="http://schemas.microsoft.com/office/powerpoint/2010/main" val="3965811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489E4-2A23-3B2F-DAA3-44A0FDCA1726}"/>
              </a:ext>
            </a:extLst>
          </p:cNvPr>
          <p:cNvSpPr>
            <a:spLocks noGrp="1"/>
          </p:cNvSpPr>
          <p:nvPr>
            <p:ph idx="1"/>
          </p:nvPr>
        </p:nvSpPr>
        <p:spPr>
          <a:xfrm>
            <a:off x="838200" y="2868362"/>
            <a:ext cx="10515600" cy="869449"/>
          </a:xfrm>
        </p:spPr>
        <p:txBody>
          <a:bodyPr>
            <a:normAutofit/>
          </a:bodyPr>
          <a:lstStyle/>
          <a:p>
            <a:pPr marL="0" indent="0" algn="ctr">
              <a:buNone/>
            </a:pPr>
            <a:r>
              <a:rPr lang="en-US" sz="4400" dirty="0">
                <a:solidFill>
                  <a:srgbClr val="C00000"/>
                </a:solidFill>
              </a:rPr>
              <a:t>Linear and Logistic Regression</a:t>
            </a:r>
          </a:p>
        </p:txBody>
      </p:sp>
    </p:spTree>
    <p:extLst>
      <p:ext uri="{BB962C8B-B14F-4D97-AF65-F5344CB8AC3E}">
        <p14:creationId xmlns:p14="http://schemas.microsoft.com/office/powerpoint/2010/main" val="4078626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E6861F-FECD-7911-6B22-723791ECFFB6}"/>
              </a:ext>
            </a:extLst>
          </p:cNvPr>
          <p:cNvSpPr>
            <a:spLocks noGrp="1"/>
          </p:cNvSpPr>
          <p:nvPr>
            <p:ph idx="1"/>
          </p:nvPr>
        </p:nvSpPr>
        <p:spPr>
          <a:xfrm>
            <a:off x="685956" y="508265"/>
            <a:ext cx="10515600" cy="2776802"/>
          </a:xfrm>
        </p:spPr>
        <p:txBody>
          <a:bodyPr/>
          <a:lstStyle/>
          <a:p>
            <a:pPr marL="0" indent="0" algn="l">
              <a:buNone/>
            </a:pPr>
            <a:r>
              <a:rPr lang="en-US" sz="2400" b="1" i="0" u="none" strike="noStrike" dirty="0">
                <a:solidFill>
                  <a:srgbClr val="C00000"/>
                </a:solidFill>
                <a:effectLst/>
                <a:latin typeface="Avenir Book" panose="02000503020000020003" pitchFamily="2" charset="0"/>
              </a:rPr>
              <a:t>Sigmoid Function:</a:t>
            </a:r>
          </a:p>
          <a:p>
            <a:pPr lvl="1"/>
            <a:r>
              <a:rPr lang="en-US" b="0" i="0" u="none" strike="noStrike" dirty="0">
                <a:solidFill>
                  <a:srgbClr val="374151"/>
                </a:solidFill>
                <a:effectLst/>
                <a:latin typeface="Avenir Book" panose="02000503020000020003" pitchFamily="2" charset="0"/>
              </a:rPr>
              <a:t>The sigmoid function is used to model the probability of an example belonging to a particular class. It's a fundamental part of logistic regression.</a:t>
            </a:r>
          </a:p>
          <a:p>
            <a:pPr marL="457200" lvl="1" indent="0">
              <a:buNone/>
            </a:pPr>
            <a:endParaRPr lang="en-US" b="0" i="0" u="none" strike="noStrike" dirty="0">
              <a:solidFill>
                <a:srgbClr val="374151"/>
              </a:solidFill>
              <a:effectLst/>
              <a:latin typeface="Avenir Book" panose="02000503020000020003" pitchFamily="2" charset="0"/>
            </a:endParaRPr>
          </a:p>
          <a:p>
            <a:pPr lvl="1"/>
            <a:r>
              <a:rPr lang="en-US" b="0" i="0" u="none" strike="noStrike" dirty="0">
                <a:solidFill>
                  <a:srgbClr val="374151"/>
                </a:solidFill>
                <a:effectLst/>
                <a:latin typeface="Avenir Book" panose="02000503020000020003" pitchFamily="2" charset="0"/>
              </a:rPr>
              <a:t>The sigmoid function takes the linear combination of features and weights and maps it to a probability value between 0 and 1.</a:t>
            </a:r>
          </a:p>
          <a:p>
            <a:pPr lvl="1"/>
            <a:endParaRPr lang="en-US" dirty="0">
              <a:solidFill>
                <a:srgbClr val="374151"/>
              </a:solidFill>
              <a:latin typeface="Avenir Book" panose="02000503020000020003" pitchFamily="2" charset="0"/>
            </a:endParaRPr>
          </a:p>
          <a:p>
            <a:pPr lvl="2"/>
            <a:endParaRPr lang="en-US" b="0" i="0" u="none" strike="noStrike" dirty="0">
              <a:solidFill>
                <a:srgbClr val="374151"/>
              </a:solidFill>
              <a:effectLst/>
              <a:latin typeface="Avenir Book" panose="02000503020000020003" pitchFamily="2" charset="0"/>
            </a:endParaRPr>
          </a:p>
          <a:p>
            <a:pPr marL="742950" lvl="1" indent="-285750" algn="l">
              <a:buFont typeface="+mj-lt"/>
              <a:buAutoNum type="arabicPeriod"/>
            </a:pPr>
            <a:endParaRPr lang="en-US" dirty="0">
              <a:solidFill>
                <a:srgbClr val="374151"/>
              </a:solidFill>
              <a:latin typeface="Avenir Book" panose="02000503020000020003" pitchFamily="2" charset="0"/>
            </a:endParaRPr>
          </a:p>
          <a:p>
            <a:pPr marL="742950" lvl="1" indent="-285750" algn="l">
              <a:buFont typeface="+mj-lt"/>
              <a:buAutoNum type="arabicPeriod"/>
            </a:pPr>
            <a:endParaRPr lang="en-US" b="0" i="0" u="none" strike="noStrike" dirty="0">
              <a:solidFill>
                <a:srgbClr val="374151"/>
              </a:solidFill>
              <a:effectLst/>
              <a:latin typeface="Söhne"/>
            </a:endParaRPr>
          </a:p>
          <a:p>
            <a:pPr marL="742950" lvl="1" indent="-285750" algn="l">
              <a:buFont typeface="+mj-lt"/>
              <a:buAutoNum type="arabicPeriod"/>
            </a:pPr>
            <a:endParaRPr lang="en-US" b="0" i="0" u="none" strike="noStrike" dirty="0">
              <a:solidFill>
                <a:srgbClr val="374151"/>
              </a:solidFill>
              <a:effectLst/>
              <a:latin typeface="Söhne"/>
            </a:endParaRPr>
          </a:p>
          <a:p>
            <a:endParaRPr lang="en-US" dirty="0"/>
          </a:p>
        </p:txBody>
      </p:sp>
      <p:pic>
        <p:nvPicPr>
          <p:cNvPr id="6" name="Picture 5" descr="A math equation with black text&#10;&#10;Description automatically generated">
            <a:extLst>
              <a:ext uri="{FF2B5EF4-FFF2-40B4-BE49-F238E27FC236}">
                <a16:creationId xmlns:a16="http://schemas.microsoft.com/office/drawing/2014/main" id="{5273ABF9-F160-BA7B-8659-8417FD937D1A}"/>
              </a:ext>
            </a:extLst>
          </p:cNvPr>
          <p:cNvPicPr>
            <a:picLocks noChangeAspect="1"/>
          </p:cNvPicPr>
          <p:nvPr/>
        </p:nvPicPr>
        <p:blipFill>
          <a:blip r:embed="rId2"/>
          <a:stretch>
            <a:fillRect/>
          </a:stretch>
        </p:blipFill>
        <p:spPr>
          <a:xfrm>
            <a:off x="1864874" y="3572934"/>
            <a:ext cx="2976165" cy="2196432"/>
          </a:xfrm>
          <a:prstGeom prst="rect">
            <a:avLst/>
          </a:prstGeom>
        </p:spPr>
      </p:pic>
      <p:pic>
        <p:nvPicPr>
          <p:cNvPr id="8" name="Picture 7" descr="A graph of a function&#10;&#10;Description automatically generated">
            <a:extLst>
              <a:ext uri="{FF2B5EF4-FFF2-40B4-BE49-F238E27FC236}">
                <a16:creationId xmlns:a16="http://schemas.microsoft.com/office/drawing/2014/main" id="{2117D2AF-6973-62DD-176F-ACBE1B183B78}"/>
              </a:ext>
            </a:extLst>
          </p:cNvPr>
          <p:cNvPicPr>
            <a:picLocks noChangeAspect="1"/>
          </p:cNvPicPr>
          <p:nvPr/>
        </p:nvPicPr>
        <p:blipFill>
          <a:blip r:embed="rId3"/>
          <a:stretch>
            <a:fillRect/>
          </a:stretch>
        </p:blipFill>
        <p:spPr>
          <a:xfrm>
            <a:off x="5726274" y="3810000"/>
            <a:ext cx="5855502" cy="2539736"/>
          </a:xfrm>
          <a:prstGeom prst="rect">
            <a:avLst/>
          </a:prstGeom>
        </p:spPr>
      </p:pic>
    </p:spTree>
    <p:extLst>
      <p:ext uri="{BB962C8B-B14F-4D97-AF65-F5344CB8AC3E}">
        <p14:creationId xmlns:p14="http://schemas.microsoft.com/office/powerpoint/2010/main" val="3979517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EEE0B1-B8A5-A81A-153F-7A5D939B96D8}"/>
                  </a:ext>
                </a:extLst>
              </p:cNvPr>
              <p:cNvSpPr>
                <a:spLocks noGrp="1"/>
              </p:cNvSpPr>
              <p:nvPr>
                <p:ph idx="1"/>
              </p:nvPr>
            </p:nvSpPr>
            <p:spPr/>
            <p:txBody>
              <a:bodyPr>
                <a:normAutofit fontScale="92500" lnSpcReduction="20000"/>
              </a:bodyPr>
              <a:lstStyle/>
              <a:p>
                <a:pPr marL="0" indent="0" algn="l">
                  <a:buNone/>
                </a:pPr>
                <a:r>
                  <a:rPr lang="en-US" sz="2200" b="1" i="0" u="none" strike="noStrike" dirty="0">
                    <a:solidFill>
                      <a:srgbClr val="374151"/>
                    </a:solidFill>
                    <a:effectLst/>
                    <a:latin typeface="Avenir Book" panose="02000503020000020003" pitchFamily="2" charset="0"/>
                  </a:rPr>
                  <a:t>Logistic Function (Sigmoid Function):</a:t>
                </a:r>
              </a:p>
              <a:p>
                <a:pPr marL="0" indent="0" algn="l">
                  <a:buNone/>
                </a:pPr>
                <a:endParaRPr lang="en-US" sz="2200" b="0" i="0" u="none" strike="noStrike" dirty="0">
                  <a:solidFill>
                    <a:srgbClr val="374151"/>
                  </a:solidFill>
                  <a:effectLst/>
                  <a:latin typeface="Avenir Book" panose="02000503020000020003" pitchFamily="2" charset="0"/>
                </a:endParaRPr>
              </a:p>
              <a:p>
                <a:pPr marL="742950" lvl="1" indent="-285750" algn="l">
                  <a:buFont typeface="+mj-lt"/>
                  <a:buAutoNum type="arabicPeriod"/>
                </a:pPr>
                <a:r>
                  <a:rPr lang="en-US" sz="2200" b="0" i="0" u="none" strike="noStrike" dirty="0">
                    <a:solidFill>
                      <a:srgbClr val="374151"/>
                    </a:solidFill>
                    <a:effectLst/>
                    <a:latin typeface="Avenir Book" panose="02000503020000020003" pitchFamily="2" charset="0"/>
                  </a:rPr>
                  <a:t>The logistic regression model uses a logistic function (also called </a:t>
                </a:r>
                <a:r>
                  <a:rPr lang="en-US" sz="2200" b="1" i="0" u="none" strike="noStrike" dirty="0">
                    <a:solidFill>
                      <a:srgbClr val="374151"/>
                    </a:solidFill>
                    <a:effectLst/>
                    <a:latin typeface="Avenir Book" panose="02000503020000020003" pitchFamily="2" charset="0"/>
                  </a:rPr>
                  <a:t>the sigmoid function</a:t>
                </a:r>
                <a:r>
                  <a:rPr lang="en-US" sz="2200" b="0" i="0" u="none" strike="noStrike" dirty="0">
                    <a:solidFill>
                      <a:srgbClr val="374151"/>
                    </a:solidFill>
                    <a:effectLst/>
                    <a:latin typeface="Avenir Book" panose="02000503020000020003" pitchFamily="2" charset="0"/>
                  </a:rPr>
                  <a:t>) to transform a linear combination of the independent variables into a probability. The logistic function is represented as:</a:t>
                </a:r>
              </a:p>
              <a:p>
                <a:pPr marL="1828800" lvl="4" indent="0">
                  <a:buNone/>
                </a:pPr>
                <a14:m>
                  <m:oMath xmlns:m="http://schemas.openxmlformats.org/officeDocument/2006/math">
                    <m:r>
                      <a:rPr lang="en-US" sz="2200" b="0" i="1" u="none" strike="noStrike" smtClean="0">
                        <a:solidFill>
                          <a:srgbClr val="374151"/>
                        </a:solidFill>
                        <a:effectLst/>
                        <a:latin typeface="Cambria Math" panose="02040503050406030204" pitchFamily="18" charset="0"/>
                      </a:rPr>
                      <m:t>𝑍</m:t>
                    </m:r>
                    <m:r>
                      <a:rPr lang="en-US" sz="2200" b="0" i="1" u="none" strike="noStrike" smtClean="0">
                        <a:solidFill>
                          <a:srgbClr val="374151"/>
                        </a:solidFill>
                        <a:effectLst/>
                        <a:latin typeface="Cambria Math" panose="02040503050406030204" pitchFamily="18" charset="0"/>
                      </a:rPr>
                      <m:t>= </m:t>
                    </m:r>
                  </m:oMath>
                </a14:m>
                <a:r>
                  <a:rPr lang="el-GR" sz="2200" dirty="0">
                    <a:solidFill>
                      <a:srgbClr val="374151"/>
                    </a:solidFill>
                    <a:latin typeface="Avenir Book" panose="02000503020000020003" pitchFamily="2" charset="0"/>
                  </a:rPr>
                  <a:t>β₀ + β₁</a:t>
                </a:r>
                <a:r>
                  <a:rPr lang="en-US" sz="2200" dirty="0">
                    <a:solidFill>
                      <a:srgbClr val="374151"/>
                    </a:solidFill>
                    <a:latin typeface="Avenir Book" panose="02000503020000020003" pitchFamily="2" charset="0"/>
                  </a:rPr>
                  <a:t>X₁ + </a:t>
                </a:r>
                <a:r>
                  <a:rPr lang="el-GR" sz="2200" dirty="0">
                    <a:solidFill>
                      <a:srgbClr val="374151"/>
                    </a:solidFill>
                    <a:latin typeface="Avenir Book" panose="02000503020000020003" pitchFamily="2" charset="0"/>
                  </a:rPr>
                  <a:t>β₂</a:t>
                </a:r>
                <a:r>
                  <a:rPr lang="en-US" sz="2200" dirty="0">
                    <a:solidFill>
                      <a:srgbClr val="374151"/>
                    </a:solidFill>
                    <a:latin typeface="Avenir Book" panose="02000503020000020003" pitchFamily="2" charset="0"/>
                  </a:rPr>
                  <a:t>X₂ + ... + </a:t>
                </a:r>
                <a:r>
                  <a:rPr lang="el-GR" sz="2200" dirty="0">
                    <a:solidFill>
                      <a:srgbClr val="374151"/>
                    </a:solidFill>
                    <a:latin typeface="Avenir Book" panose="02000503020000020003" pitchFamily="2" charset="0"/>
                  </a:rPr>
                  <a:t>β</a:t>
                </a:r>
                <a:r>
                  <a:rPr lang="en-US" sz="2200" dirty="0">
                    <a:solidFill>
                      <a:srgbClr val="374151"/>
                    </a:solidFill>
                    <a:latin typeface="Avenir Book" panose="02000503020000020003" pitchFamily="2" charset="0"/>
                  </a:rPr>
                  <a:t>ₖXₖ</a:t>
                </a:r>
              </a:p>
              <a:p>
                <a:pPr marL="457200" lvl="1" indent="0" algn="l">
                  <a:buNone/>
                </a:pPr>
                <a:r>
                  <a:rPr lang="en-US" sz="2200" b="0" i="0" u="none" strike="noStrike" dirty="0">
                    <a:solidFill>
                      <a:srgbClr val="374151"/>
                    </a:solidFill>
                    <a:effectLst/>
                    <a:latin typeface="Avenir Book" panose="02000503020000020003" pitchFamily="2" charset="0"/>
                  </a:rPr>
                  <a:t>		P(Y = 1) = 1 / (1 + e</a:t>
                </a:r>
                <a:r>
                  <a:rPr lang="en-US" sz="2200" b="0" i="0" u="none" strike="noStrike" baseline="30000" dirty="0">
                    <a:solidFill>
                      <a:srgbClr val="374151"/>
                    </a:solidFill>
                    <a:effectLst/>
                    <a:latin typeface="Avenir Book" panose="02000503020000020003" pitchFamily="2" charset="0"/>
                  </a:rPr>
                  <a:t>-Z</a:t>
                </a:r>
                <a:r>
                  <a:rPr lang="en-US" sz="2200" b="0" i="0" u="none" strike="noStrike" dirty="0">
                    <a:solidFill>
                      <a:srgbClr val="374151"/>
                    </a:solidFill>
                    <a:effectLst/>
                    <a:latin typeface="Avenir Book" panose="02000503020000020003" pitchFamily="2" charset="0"/>
                  </a:rPr>
                  <a:t>)</a:t>
                </a:r>
              </a:p>
              <a:p>
                <a:pPr marL="457200" lvl="1" indent="0" algn="l">
                  <a:buNone/>
                </a:pPr>
                <a:endParaRPr lang="en-US" sz="2200" dirty="0">
                  <a:solidFill>
                    <a:srgbClr val="374151"/>
                  </a:solidFill>
                  <a:latin typeface="Avenir Book" panose="02000503020000020003" pitchFamily="2" charset="0"/>
                </a:endParaRPr>
              </a:p>
              <a:p>
                <a:pPr marL="457200" lvl="1" indent="0" algn="l">
                  <a:buNone/>
                </a:pPr>
                <a:r>
                  <a:rPr lang="en-US" sz="2200" b="0" i="0" u="none" strike="noStrike" dirty="0">
                    <a:solidFill>
                      <a:srgbClr val="374151"/>
                    </a:solidFill>
                    <a:effectLst/>
                    <a:latin typeface="Avenir Book" panose="02000503020000020003" pitchFamily="2" charset="0"/>
                  </a:rPr>
                  <a:t>Where, P(Y = 1) represents the probability that the dependent variable (Y) equals 1, which is the probability of the positive class.</a:t>
                </a:r>
              </a:p>
              <a:p>
                <a:pPr marL="457200" lvl="1" indent="0" algn="l">
                  <a:buNone/>
                </a:pPr>
                <a:endParaRPr lang="en-US" sz="2200" b="0" i="0" u="none" strike="noStrike" dirty="0">
                  <a:solidFill>
                    <a:srgbClr val="374151"/>
                  </a:solidFill>
                  <a:effectLst/>
                  <a:latin typeface="Avenir Book" panose="02000503020000020003" pitchFamily="2" charset="0"/>
                </a:endParaRPr>
              </a:p>
              <a:p>
                <a:pPr marL="457200" lvl="1" indent="0" algn="l">
                  <a:buNone/>
                </a:pPr>
                <a:r>
                  <a:rPr lang="en-US" sz="2200" b="0" i="0" u="none" strike="noStrike" dirty="0">
                    <a:solidFill>
                      <a:srgbClr val="374151"/>
                    </a:solidFill>
                    <a:effectLst/>
                    <a:latin typeface="Avenir Book" panose="02000503020000020003" pitchFamily="2" charset="0"/>
                  </a:rPr>
                  <a:t>A common probability threshold (e.g., 0.5) is used to classify the outcome as the positive class (Y = 1) or the negative class (Y = 0).</a:t>
                </a:r>
              </a:p>
              <a:p>
                <a:pPr marL="457200" lvl="1" indent="0" algn="l">
                  <a:buNone/>
                </a:pPr>
                <a:endParaRPr lang="en-US" sz="2200" b="0" i="0" u="none" strike="noStrike" dirty="0">
                  <a:solidFill>
                    <a:srgbClr val="374151"/>
                  </a:solidFill>
                  <a:effectLst/>
                  <a:latin typeface="Avenir Book" panose="02000503020000020003" pitchFamily="2" charset="0"/>
                </a:endParaRPr>
              </a:p>
              <a:p>
                <a:pPr marL="457200" lvl="1" indent="0" algn="l">
                  <a:buNone/>
                </a:pPr>
                <a:r>
                  <a:rPr lang="en-US" sz="2200" b="0" i="0" u="none" strike="noStrike" dirty="0">
                    <a:solidFill>
                      <a:srgbClr val="374151"/>
                    </a:solidFill>
                    <a:effectLst/>
                    <a:latin typeface="Avenir Book" panose="02000503020000020003" pitchFamily="2" charset="0"/>
                  </a:rPr>
                  <a:t>e is the base of the natural logarithm (approximately 2.71828).</a:t>
                </a:r>
              </a:p>
              <a:p>
                <a:endParaRPr lang="en-US" dirty="0"/>
              </a:p>
            </p:txBody>
          </p:sp>
        </mc:Choice>
        <mc:Fallback xmlns="">
          <p:sp>
            <p:nvSpPr>
              <p:cNvPr id="3" name="Content Placeholder 2">
                <a:extLst>
                  <a:ext uri="{FF2B5EF4-FFF2-40B4-BE49-F238E27FC236}">
                    <a16:creationId xmlns:a16="http://schemas.microsoft.com/office/drawing/2014/main" id="{98EEE0B1-B8A5-A81A-153F-7A5D939B96D8}"/>
                  </a:ext>
                </a:extLst>
              </p:cNvPr>
              <p:cNvSpPr>
                <a:spLocks noGrp="1" noRot="1" noChangeAspect="1" noMove="1" noResize="1" noEditPoints="1" noAdjustHandles="1" noChangeArrowheads="1" noChangeShapeType="1" noTextEdit="1"/>
              </p:cNvSpPr>
              <p:nvPr>
                <p:ph idx="1"/>
              </p:nvPr>
            </p:nvSpPr>
            <p:spPr>
              <a:blipFill>
                <a:blip r:embed="rId2"/>
                <a:stretch>
                  <a:fillRect l="-724" t="-203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EF8DEF7-9D5F-2440-48E4-3FF89E692C3E}"/>
              </a:ext>
            </a:extLst>
          </p:cNvPr>
          <p:cNvSpPr txBox="1"/>
          <p:nvPr/>
        </p:nvSpPr>
        <p:spPr>
          <a:xfrm>
            <a:off x="838200" y="1008330"/>
            <a:ext cx="10134600" cy="369332"/>
          </a:xfrm>
          <a:prstGeom prst="rect">
            <a:avLst/>
          </a:prstGeom>
          <a:noFill/>
        </p:spPr>
        <p:txBody>
          <a:bodyPr wrap="square">
            <a:spAutoFit/>
          </a:bodyPr>
          <a:lstStyle/>
          <a:p>
            <a:pPr algn="l"/>
            <a:r>
              <a:rPr lang="en-US" b="1" i="1" u="none" strike="noStrike" dirty="0">
                <a:solidFill>
                  <a:srgbClr val="C00000"/>
                </a:solidFill>
                <a:effectLst/>
                <a:latin typeface="Avenir Book" panose="02000503020000020003" pitchFamily="2" charset="0"/>
              </a:rPr>
              <a:t>P(Y |X) is approximated as a sigmoid function applied to a linear combination of input features</a:t>
            </a:r>
            <a:endParaRPr lang="en-US" b="1" i="0" u="none" strike="noStrike" dirty="0">
              <a:solidFill>
                <a:srgbClr val="C00000"/>
              </a:solidFill>
              <a:effectLst/>
              <a:latin typeface="Avenir Book" panose="02000503020000020003" pitchFamily="2" charset="0"/>
            </a:endParaRPr>
          </a:p>
        </p:txBody>
      </p:sp>
    </p:spTree>
    <p:extLst>
      <p:ext uri="{BB962C8B-B14F-4D97-AF65-F5344CB8AC3E}">
        <p14:creationId xmlns:p14="http://schemas.microsoft.com/office/powerpoint/2010/main" val="3589421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logistic regression and logistic regression&#10;&#10;Description automatically generated">
            <a:extLst>
              <a:ext uri="{FF2B5EF4-FFF2-40B4-BE49-F238E27FC236}">
                <a16:creationId xmlns:a16="http://schemas.microsoft.com/office/drawing/2014/main" id="{F0C132F2-D8AE-A5DB-067E-8C51A8B6E59A}"/>
              </a:ext>
            </a:extLst>
          </p:cNvPr>
          <p:cNvPicPr>
            <a:picLocks noGrp="1" noChangeAspect="1"/>
          </p:cNvPicPr>
          <p:nvPr>
            <p:ph idx="1"/>
          </p:nvPr>
        </p:nvPicPr>
        <p:blipFill>
          <a:blip r:embed="rId2"/>
          <a:stretch>
            <a:fillRect/>
          </a:stretch>
        </p:blipFill>
        <p:spPr>
          <a:xfrm>
            <a:off x="345996" y="943308"/>
            <a:ext cx="11500007" cy="5425407"/>
          </a:xfrm>
        </p:spPr>
      </p:pic>
    </p:spTree>
    <p:extLst>
      <p:ext uri="{BB962C8B-B14F-4D97-AF65-F5344CB8AC3E}">
        <p14:creationId xmlns:p14="http://schemas.microsoft.com/office/powerpoint/2010/main" val="3284020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83A1B4-3484-6D39-5301-B4439FD18275}"/>
                  </a:ext>
                </a:extLst>
              </p:cNvPr>
              <p:cNvSpPr>
                <a:spLocks noGrp="1"/>
              </p:cNvSpPr>
              <p:nvPr>
                <p:ph idx="1"/>
              </p:nvPr>
            </p:nvSpPr>
            <p:spPr>
              <a:xfrm>
                <a:off x="838200" y="1347537"/>
                <a:ext cx="10515600" cy="4829426"/>
              </a:xfrm>
            </p:spPr>
            <p:txBody>
              <a:bodyPr>
                <a:normAutofit/>
              </a:bodyPr>
              <a:lstStyle/>
              <a:p>
                <a:pPr algn="l">
                  <a:buFont typeface="+mj-lt"/>
                  <a:buAutoNum type="arabicPeriod"/>
                </a:pPr>
                <a:r>
                  <a:rPr lang="en-US" b="1" i="0" u="none" strike="noStrike" dirty="0">
                    <a:solidFill>
                      <a:srgbClr val="374151"/>
                    </a:solidFill>
                    <a:effectLst/>
                    <a:latin typeface="Avenir Book" panose="02000503020000020003" pitchFamily="2" charset="0"/>
                  </a:rPr>
                  <a:t>Maximum Likelihood Estimation (MLE):</a:t>
                </a:r>
                <a:endParaRPr lang="en-US" b="0" i="0" u="none" strike="noStrike" dirty="0">
                  <a:solidFill>
                    <a:srgbClr val="374151"/>
                  </a:solidFill>
                  <a:effectLst/>
                  <a:latin typeface="Avenir Book" panose="02000503020000020003" pitchFamily="2" charset="0"/>
                </a:endParaRPr>
              </a:p>
              <a:p>
                <a:pPr marL="742950" lvl="1" indent="-285750" algn="l">
                  <a:buFont typeface="+mj-lt"/>
                  <a:buAutoNum type="arabicPeriod"/>
                </a:pPr>
                <a:r>
                  <a:rPr lang="en-US" b="0" i="0" u="none" strike="noStrike" dirty="0">
                    <a:solidFill>
                      <a:srgbClr val="374151"/>
                    </a:solidFill>
                    <a:effectLst/>
                    <a:latin typeface="Avenir Book" panose="02000503020000020003" pitchFamily="2" charset="0"/>
                  </a:rPr>
                  <a:t>MLE is a statistical concept used </a:t>
                </a:r>
                <a:r>
                  <a:rPr lang="en-US" b="1" i="0" u="none" strike="noStrike" dirty="0">
                    <a:solidFill>
                      <a:srgbClr val="374151"/>
                    </a:solidFill>
                    <a:effectLst/>
                    <a:latin typeface="Avenir Book" panose="02000503020000020003" pitchFamily="2" charset="0"/>
                  </a:rPr>
                  <a:t>to estimate the parameters (coefficients) </a:t>
                </a:r>
                <a:r>
                  <a:rPr lang="en-US" b="0" i="0" u="none" strike="noStrike" dirty="0">
                    <a:solidFill>
                      <a:srgbClr val="374151"/>
                    </a:solidFill>
                    <a:effectLst/>
                    <a:latin typeface="Avenir Book" panose="02000503020000020003" pitchFamily="2" charset="0"/>
                  </a:rPr>
                  <a:t>of a logistic regression model.</a:t>
                </a:r>
              </a:p>
              <a:p>
                <a:pPr marL="457200" lvl="1" indent="0">
                  <a:buNone/>
                </a:pPr>
                <a:r>
                  <a:rPr lang="en-US" b="0" u="none" strike="noStrike" dirty="0">
                    <a:solidFill>
                      <a:srgbClr val="374151"/>
                    </a:solidFill>
                    <a:effectLst/>
                    <a:latin typeface="Avenir Book" panose="02000503020000020003" pitchFamily="2" charset="0"/>
                  </a:rPr>
                  <a:t>		</a:t>
                </a:r>
                <a14:m>
                  <m:oMath xmlns:m="http://schemas.openxmlformats.org/officeDocument/2006/math">
                    <m:r>
                      <a:rPr lang="en-US" b="0" i="1" u="none" strike="noStrike" smtClean="0">
                        <a:solidFill>
                          <a:srgbClr val="374151"/>
                        </a:solidFill>
                        <a:effectLst/>
                        <a:latin typeface="Cambria Math" panose="02040503050406030204" pitchFamily="18" charset="0"/>
                      </a:rPr>
                      <m:t>𝑍</m:t>
                    </m:r>
                    <m:r>
                      <a:rPr lang="en-US" b="0" i="1" u="none" strike="noStrike" smtClean="0">
                        <a:solidFill>
                          <a:srgbClr val="374151"/>
                        </a:solidFill>
                        <a:effectLst/>
                        <a:latin typeface="Cambria Math" panose="02040503050406030204" pitchFamily="18" charset="0"/>
                      </a:rPr>
                      <m:t>= </m:t>
                    </m:r>
                  </m:oMath>
                </a14:m>
                <a:r>
                  <a:rPr lang="el-GR" dirty="0">
                    <a:solidFill>
                      <a:srgbClr val="374151"/>
                    </a:solidFill>
                    <a:latin typeface="Avenir Book" panose="02000503020000020003" pitchFamily="2" charset="0"/>
                  </a:rPr>
                  <a:t>β₀ + β₁</a:t>
                </a:r>
                <a:r>
                  <a:rPr lang="en-US" dirty="0">
                    <a:solidFill>
                      <a:srgbClr val="374151"/>
                    </a:solidFill>
                    <a:latin typeface="Avenir Book" panose="02000503020000020003" pitchFamily="2" charset="0"/>
                  </a:rPr>
                  <a:t>X₁ + </a:t>
                </a:r>
                <a:r>
                  <a:rPr lang="el-GR" dirty="0">
                    <a:solidFill>
                      <a:srgbClr val="374151"/>
                    </a:solidFill>
                    <a:latin typeface="Avenir Book" panose="02000503020000020003" pitchFamily="2" charset="0"/>
                  </a:rPr>
                  <a:t>β₂</a:t>
                </a:r>
                <a:r>
                  <a:rPr lang="en-US" dirty="0">
                    <a:solidFill>
                      <a:srgbClr val="374151"/>
                    </a:solidFill>
                    <a:latin typeface="Avenir Book" panose="02000503020000020003" pitchFamily="2" charset="0"/>
                  </a:rPr>
                  <a:t>X₂ + ... + </a:t>
                </a:r>
                <a:r>
                  <a:rPr lang="el-GR" dirty="0">
                    <a:solidFill>
                      <a:srgbClr val="374151"/>
                    </a:solidFill>
                    <a:latin typeface="Avenir Book" panose="02000503020000020003" pitchFamily="2" charset="0"/>
                  </a:rPr>
                  <a:t>β</a:t>
                </a:r>
                <a:r>
                  <a:rPr lang="en-US" dirty="0">
                    <a:solidFill>
                      <a:srgbClr val="374151"/>
                    </a:solidFill>
                    <a:latin typeface="Avenir Book" panose="02000503020000020003" pitchFamily="2" charset="0"/>
                  </a:rPr>
                  <a:t>ₖXₖ</a:t>
                </a:r>
              </a:p>
              <a:p>
                <a:pPr marL="742950" lvl="1" indent="-285750" algn="l">
                  <a:buFont typeface="+mj-lt"/>
                  <a:buAutoNum type="arabicPeriod"/>
                </a:pPr>
                <a:endParaRPr lang="en-US" b="0" i="0" u="none" strike="noStrike" dirty="0">
                  <a:solidFill>
                    <a:srgbClr val="374151"/>
                  </a:solidFill>
                  <a:effectLst/>
                  <a:latin typeface="Avenir Book" panose="02000503020000020003" pitchFamily="2" charset="0"/>
                </a:endParaRPr>
              </a:p>
              <a:p>
                <a:pPr marL="742950" lvl="1" indent="-285750">
                  <a:buFont typeface="+mj-lt"/>
                  <a:buAutoNum type="arabicPeriod"/>
                </a:pPr>
                <a:r>
                  <a:rPr lang="en-US" b="0" i="0" u="none" strike="noStrike" dirty="0">
                    <a:solidFill>
                      <a:srgbClr val="374151"/>
                    </a:solidFill>
                    <a:effectLst/>
                    <a:latin typeface="Avenir Book" panose="02000503020000020003" pitchFamily="2" charset="0"/>
                  </a:rPr>
                  <a:t>These are the parameters that the model needs to learn during the training process. Each coefficient (</a:t>
                </a:r>
                <a:r>
                  <a:rPr lang="el-GR" b="0" i="0" u="none" strike="noStrike" dirty="0">
                    <a:solidFill>
                      <a:srgbClr val="374151"/>
                    </a:solidFill>
                    <a:effectLst/>
                    <a:latin typeface="Avenir Book" panose="02000503020000020003" pitchFamily="2" charset="0"/>
                  </a:rPr>
                  <a:t>β) </a:t>
                </a:r>
                <a:r>
                  <a:rPr lang="en-US" b="0" i="0" u="none" strike="noStrike" dirty="0">
                    <a:solidFill>
                      <a:srgbClr val="374151"/>
                    </a:solidFill>
                    <a:effectLst/>
                    <a:latin typeface="Avenir Book" panose="02000503020000020003" pitchFamily="2" charset="0"/>
                  </a:rPr>
                  <a:t>corresponds to one of the independent variables (X₁, X₂, ..., Xₖ).</a:t>
                </a:r>
              </a:p>
              <a:p>
                <a:pPr marL="742950" lvl="1" indent="-285750">
                  <a:buFont typeface="+mj-lt"/>
                  <a:buAutoNum type="arabicPeriod"/>
                </a:pPr>
                <a:endParaRPr lang="en-US" b="0" i="0" u="none" strike="noStrike" dirty="0">
                  <a:solidFill>
                    <a:srgbClr val="374151"/>
                  </a:solidFill>
                  <a:effectLst/>
                  <a:latin typeface="Avenir Book" panose="02000503020000020003" pitchFamily="2" charset="0"/>
                </a:endParaRPr>
              </a:p>
              <a:p>
                <a:pPr marL="742950" lvl="1" indent="-285750" algn="l">
                  <a:buFont typeface="+mj-lt"/>
                  <a:buAutoNum type="arabicPeriod"/>
                </a:pPr>
                <a:r>
                  <a:rPr lang="en-US" b="0" i="0" u="none" strike="noStrike" dirty="0">
                    <a:solidFill>
                      <a:srgbClr val="374151"/>
                    </a:solidFill>
                    <a:effectLst/>
                    <a:latin typeface="Avenir Book" panose="02000503020000020003" pitchFamily="2" charset="0"/>
                  </a:rPr>
                  <a:t>MLE is used to determine the initial values for the parameters.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EE83A1B4-3484-6D39-5301-B4439FD18275}"/>
                  </a:ext>
                </a:extLst>
              </p:cNvPr>
              <p:cNvSpPr>
                <a:spLocks noGrp="1" noRot="1" noChangeAspect="1" noMove="1" noResize="1" noEditPoints="1" noAdjustHandles="1" noChangeArrowheads="1" noChangeShapeType="1" noTextEdit="1"/>
              </p:cNvSpPr>
              <p:nvPr>
                <p:ph idx="1"/>
              </p:nvPr>
            </p:nvSpPr>
            <p:spPr>
              <a:xfrm>
                <a:off x="838200" y="1347537"/>
                <a:ext cx="10515600" cy="4829426"/>
              </a:xfrm>
              <a:blipFill>
                <a:blip r:embed="rId2"/>
                <a:stretch>
                  <a:fillRect l="-1448" t="-2887"/>
                </a:stretch>
              </a:blipFill>
            </p:spPr>
            <p:txBody>
              <a:bodyPr/>
              <a:lstStyle/>
              <a:p>
                <a:r>
                  <a:rPr lang="en-US">
                    <a:noFill/>
                  </a:rPr>
                  <a:t> </a:t>
                </a:r>
              </a:p>
            </p:txBody>
          </p:sp>
        </mc:Fallback>
      </mc:AlternateContent>
    </p:spTree>
    <p:extLst>
      <p:ext uri="{BB962C8B-B14F-4D97-AF65-F5344CB8AC3E}">
        <p14:creationId xmlns:p14="http://schemas.microsoft.com/office/powerpoint/2010/main" val="4497877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AC8E1-1BE3-3592-BB37-1C143F44DF82}"/>
              </a:ext>
            </a:extLst>
          </p:cNvPr>
          <p:cNvSpPr>
            <a:spLocks noGrp="1"/>
          </p:cNvSpPr>
          <p:nvPr>
            <p:ph type="title"/>
          </p:nvPr>
        </p:nvSpPr>
        <p:spPr>
          <a:xfrm>
            <a:off x="838200" y="946484"/>
            <a:ext cx="10515600" cy="744204"/>
          </a:xfrm>
        </p:spPr>
        <p:txBody>
          <a:bodyPr>
            <a:normAutofit/>
          </a:bodyPr>
          <a:lstStyle/>
          <a:p>
            <a:r>
              <a:rPr lang="en-US" sz="4000" b="1" dirty="0">
                <a:solidFill>
                  <a:srgbClr val="C00000"/>
                </a:solidFill>
                <a:latin typeface="Avenir Book" panose="02000503020000020003" pitchFamily="2" charset="0"/>
              </a:rPr>
              <a:t>Log Odd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0D32B0-B753-CFFD-7164-819C4D57925C}"/>
                  </a:ext>
                </a:extLst>
              </p:cNvPr>
              <p:cNvSpPr>
                <a:spLocks noGrp="1"/>
              </p:cNvSpPr>
              <p:nvPr>
                <p:ph idx="1"/>
              </p:nvPr>
            </p:nvSpPr>
            <p:spPr/>
            <p:txBody>
              <a:bodyPr/>
              <a:lstStyle/>
              <a:p>
                <a:pPr marL="0" indent="0">
                  <a:buNone/>
                </a:pPr>
                <a:r>
                  <a:rPr lang="en-US" b="1" i="0" u="none" strike="noStrike" dirty="0">
                    <a:solidFill>
                      <a:srgbClr val="7030A0"/>
                    </a:solidFill>
                    <a:effectLst/>
                    <a:latin typeface="Avenir Book" panose="02000503020000020003" pitchFamily="2" charset="0"/>
                  </a:rPr>
                  <a:t>The result of the linear combination represents </a:t>
                </a:r>
                <a:r>
                  <a:rPr lang="en-US" b="0" i="0" u="none" strike="noStrike" dirty="0">
                    <a:solidFill>
                      <a:srgbClr val="374151"/>
                    </a:solidFill>
                    <a:effectLst/>
                    <a:latin typeface="Avenir Book" panose="02000503020000020003" pitchFamily="2" charset="0"/>
                  </a:rPr>
                  <a:t>the log-odds of the positive class. Log-odds are the natural logarithm of the odds, which is the ratio of the probability of an event occurring to the probability of it not occurring.</a:t>
                </a:r>
              </a:p>
              <a:p>
                <a:pPr marL="457200" lvl="1" indent="0">
                  <a:buNone/>
                </a:pPr>
                <a:r>
                  <a:rPr lang="en-US" dirty="0">
                    <a:solidFill>
                      <a:srgbClr val="374151"/>
                    </a:solidFill>
                    <a:latin typeface="Cambria Math" panose="02040503050406030204" pitchFamily="18" charset="0"/>
                    <a:ea typeface="Cambria Math" panose="02040503050406030204" pitchFamily="18" charset="0"/>
                  </a:rPr>
                  <a:t>Log Odd (positive class) = </a:t>
                </a:r>
                <a14:m>
                  <m:oMath xmlns:m="http://schemas.openxmlformats.org/officeDocument/2006/math">
                    <m:r>
                      <a:rPr lang="en-US" b="0" i="1" u="none" strike="noStrike" smtClean="0">
                        <a:solidFill>
                          <a:srgbClr val="374151"/>
                        </a:solidFill>
                        <a:effectLst/>
                        <a:latin typeface="Cambria Math" panose="02040503050406030204" pitchFamily="18" charset="0"/>
                        <a:ea typeface="Cambria Math" panose="02040503050406030204" pitchFamily="18" charset="0"/>
                      </a:rPr>
                      <m:t>𝑍</m:t>
                    </m:r>
                    <m:r>
                      <a:rPr lang="en-US" b="0" i="1" u="none" strike="noStrike" smtClean="0">
                        <a:solidFill>
                          <a:srgbClr val="374151"/>
                        </a:solidFill>
                        <a:effectLst/>
                        <a:latin typeface="Cambria Math" panose="02040503050406030204" pitchFamily="18" charset="0"/>
                        <a:ea typeface="Cambria Math" panose="02040503050406030204" pitchFamily="18" charset="0"/>
                      </a:rPr>
                      <m:t>= </m:t>
                    </m:r>
                  </m:oMath>
                </a14:m>
                <a:r>
                  <a:rPr lang="el-GR" dirty="0">
                    <a:solidFill>
                      <a:srgbClr val="374151"/>
                    </a:solidFill>
                    <a:latin typeface="Cambria Math" panose="02040503050406030204" pitchFamily="18" charset="0"/>
                    <a:ea typeface="Cambria Math" panose="02040503050406030204" pitchFamily="18" charset="0"/>
                  </a:rPr>
                  <a:t>β₀ + β₁</a:t>
                </a:r>
                <a:r>
                  <a:rPr lang="en-US" dirty="0">
                    <a:solidFill>
                      <a:srgbClr val="374151"/>
                    </a:solidFill>
                    <a:latin typeface="Cambria Math" panose="02040503050406030204" pitchFamily="18" charset="0"/>
                    <a:ea typeface="Cambria Math" panose="02040503050406030204" pitchFamily="18" charset="0"/>
                  </a:rPr>
                  <a:t>X₁ + </a:t>
                </a:r>
                <a:r>
                  <a:rPr lang="el-GR" dirty="0">
                    <a:solidFill>
                      <a:srgbClr val="374151"/>
                    </a:solidFill>
                    <a:latin typeface="Cambria Math" panose="02040503050406030204" pitchFamily="18" charset="0"/>
                    <a:ea typeface="Cambria Math" panose="02040503050406030204" pitchFamily="18" charset="0"/>
                  </a:rPr>
                  <a:t>β₂</a:t>
                </a:r>
                <a:r>
                  <a:rPr lang="en-US" dirty="0">
                    <a:solidFill>
                      <a:srgbClr val="374151"/>
                    </a:solidFill>
                    <a:latin typeface="Cambria Math" panose="02040503050406030204" pitchFamily="18" charset="0"/>
                    <a:ea typeface="Cambria Math" panose="02040503050406030204" pitchFamily="18" charset="0"/>
                  </a:rPr>
                  <a:t>X₂ + ... + </a:t>
                </a:r>
                <a:r>
                  <a:rPr lang="el-GR" dirty="0">
                    <a:solidFill>
                      <a:srgbClr val="374151"/>
                    </a:solidFill>
                    <a:latin typeface="Cambria Math" panose="02040503050406030204" pitchFamily="18" charset="0"/>
                    <a:ea typeface="Cambria Math" panose="02040503050406030204" pitchFamily="18" charset="0"/>
                  </a:rPr>
                  <a:t>β</a:t>
                </a:r>
                <a:r>
                  <a:rPr lang="en-US" dirty="0">
                    <a:solidFill>
                      <a:srgbClr val="374151"/>
                    </a:solidFill>
                    <a:latin typeface="Cambria Math" panose="02040503050406030204" pitchFamily="18" charset="0"/>
                    <a:ea typeface="Cambria Math" panose="02040503050406030204" pitchFamily="18" charset="0"/>
                  </a:rPr>
                  <a:t>ₖXₖ</a:t>
                </a:r>
              </a:p>
              <a:p>
                <a:pPr marL="457200" lvl="1" indent="0">
                  <a:buNone/>
                </a:pPr>
                <a:endParaRPr lang="en-US" b="0" i="0" u="none" strike="noStrike" dirty="0">
                  <a:solidFill>
                    <a:srgbClr val="374151"/>
                  </a:solidFill>
                  <a:effectLst/>
                  <a:latin typeface="Avenir Book" panose="02000503020000020003" pitchFamily="2" charset="0"/>
                </a:endParaRPr>
              </a:p>
              <a:p>
                <a:pPr marL="0" indent="0">
                  <a:buNone/>
                </a:pPr>
                <a:r>
                  <a:rPr lang="en-US" b="0" i="0" u="none" strike="noStrike" dirty="0">
                    <a:solidFill>
                      <a:srgbClr val="374151"/>
                    </a:solidFill>
                    <a:effectLst/>
                    <a:latin typeface="Avenir Book" panose="02000503020000020003" pitchFamily="2" charset="0"/>
                  </a:rPr>
                  <a:t>The logistic function (sigmoid function) transforms the log-odds into a probability between 0 and 1. This probability represents the likelihood of the dependent variable (Y) being in the positive class (Y = 1).</a:t>
                </a:r>
              </a:p>
              <a:p>
                <a:endParaRPr lang="en-US" dirty="0"/>
              </a:p>
            </p:txBody>
          </p:sp>
        </mc:Choice>
        <mc:Fallback xmlns="">
          <p:sp>
            <p:nvSpPr>
              <p:cNvPr id="3" name="Content Placeholder 2">
                <a:extLst>
                  <a:ext uri="{FF2B5EF4-FFF2-40B4-BE49-F238E27FC236}">
                    <a16:creationId xmlns:a16="http://schemas.microsoft.com/office/drawing/2014/main" id="{080D32B0-B753-CFFD-7164-819C4D57925C}"/>
                  </a:ext>
                </a:extLst>
              </p:cNvPr>
              <p:cNvSpPr>
                <a:spLocks noGrp="1" noRot="1" noChangeAspect="1" noMove="1" noResize="1" noEditPoints="1" noAdjustHandles="1" noChangeArrowheads="1" noChangeShapeType="1" noTextEdit="1"/>
              </p:cNvSpPr>
              <p:nvPr>
                <p:ph idx="1"/>
              </p:nvPr>
            </p:nvSpPr>
            <p:spPr>
              <a:blipFill>
                <a:blip r:embed="rId2"/>
                <a:stretch>
                  <a:fillRect l="-1206" t="-2035" r="-1086"/>
                </a:stretch>
              </a:blipFill>
            </p:spPr>
            <p:txBody>
              <a:bodyPr/>
              <a:lstStyle/>
              <a:p>
                <a:r>
                  <a:rPr lang="en-US">
                    <a:noFill/>
                  </a:rPr>
                  <a:t> </a:t>
                </a:r>
              </a:p>
            </p:txBody>
          </p:sp>
        </mc:Fallback>
      </mc:AlternateContent>
    </p:spTree>
    <p:extLst>
      <p:ext uri="{BB962C8B-B14F-4D97-AF65-F5344CB8AC3E}">
        <p14:creationId xmlns:p14="http://schemas.microsoft.com/office/powerpoint/2010/main" val="5715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1F33B2-2F34-CA98-4B8F-99F9AA569107}"/>
              </a:ext>
            </a:extLst>
          </p:cNvPr>
          <p:cNvSpPr>
            <a:spLocks noGrp="1"/>
          </p:cNvSpPr>
          <p:nvPr>
            <p:ph idx="1"/>
          </p:nvPr>
        </p:nvSpPr>
        <p:spPr>
          <a:xfrm>
            <a:off x="838200" y="1253331"/>
            <a:ext cx="10515600" cy="2665406"/>
          </a:xfrm>
        </p:spPr>
        <p:txBody>
          <a:bodyPr/>
          <a:lstStyle/>
          <a:p>
            <a:pPr marL="0" indent="0" algn="l">
              <a:buNone/>
            </a:pPr>
            <a:r>
              <a:rPr lang="en-US" b="1" i="0" u="none" strike="noStrike" dirty="0">
                <a:solidFill>
                  <a:srgbClr val="C00000"/>
                </a:solidFill>
                <a:effectLst/>
                <a:latin typeface="Avenir Book" panose="02000503020000020003" pitchFamily="2" charset="0"/>
              </a:rPr>
              <a:t>Cross-Entropy (Log Loss):</a:t>
            </a:r>
          </a:p>
          <a:p>
            <a:pPr marL="742950" lvl="1" indent="-285750" algn="l">
              <a:buFont typeface="+mj-lt"/>
              <a:buAutoNum type="arabicPeriod"/>
            </a:pPr>
            <a:r>
              <a:rPr lang="en-US" sz="2200" b="0" i="0" u="none" strike="noStrike" dirty="0">
                <a:solidFill>
                  <a:srgbClr val="374151"/>
                </a:solidFill>
                <a:effectLst/>
                <a:latin typeface="Avenir Book" panose="02000503020000020003" pitchFamily="2" charset="0"/>
              </a:rPr>
              <a:t>Cross-entropy, also known as log loss, is the loss function used in logistic regression.</a:t>
            </a:r>
          </a:p>
          <a:p>
            <a:pPr marL="742950" lvl="1" indent="-285750" algn="l">
              <a:buFont typeface="+mj-lt"/>
              <a:buAutoNum type="arabicPeriod"/>
            </a:pPr>
            <a:r>
              <a:rPr lang="en-US" sz="2200" b="0" i="0" u="none" strike="noStrike" dirty="0">
                <a:solidFill>
                  <a:srgbClr val="374151"/>
                </a:solidFill>
                <a:effectLst/>
                <a:latin typeface="Avenir Book" panose="02000503020000020003" pitchFamily="2" charset="0"/>
              </a:rPr>
              <a:t>It quantifies how well the predicted probabilities from the sigmoid function match the true class labels in the training data.</a:t>
            </a:r>
          </a:p>
          <a:p>
            <a:pPr marL="742950" lvl="1" indent="-285750" algn="l">
              <a:buFont typeface="+mj-lt"/>
              <a:buAutoNum type="arabicPeriod"/>
            </a:pPr>
            <a:r>
              <a:rPr lang="en-US" sz="2200" b="0" i="0" u="none" strike="noStrike" dirty="0">
                <a:solidFill>
                  <a:srgbClr val="374151"/>
                </a:solidFill>
                <a:effectLst/>
                <a:latin typeface="Avenir Book" panose="02000503020000020003" pitchFamily="2" charset="0"/>
              </a:rPr>
              <a:t>Cross-entropy is the function that needs to be minimized during training.</a:t>
            </a:r>
          </a:p>
          <a:p>
            <a:endParaRPr lang="en-US" dirty="0"/>
          </a:p>
        </p:txBody>
      </p:sp>
      <mc:AlternateContent xmlns:mc="http://schemas.openxmlformats.org/markup-compatibility/2006" xmlns:a14="http://schemas.microsoft.com/office/drawing/2010/main">
        <mc:Choice Requires="a14">
          <p:sp>
            <p:nvSpPr>
              <p:cNvPr id="2" name="Content Placeholder 7">
                <a:extLst>
                  <a:ext uri="{FF2B5EF4-FFF2-40B4-BE49-F238E27FC236}">
                    <a16:creationId xmlns:a16="http://schemas.microsoft.com/office/drawing/2014/main" id="{773C8BB4-1598-CAD3-2B92-0F547D52A8BB}"/>
                  </a:ext>
                </a:extLst>
              </p:cNvPr>
              <p:cNvSpPr txBox="1">
                <a:spLocks/>
              </p:cNvSpPr>
              <p:nvPr/>
            </p:nvSpPr>
            <p:spPr>
              <a:xfrm>
                <a:off x="2089485" y="4223537"/>
                <a:ext cx="8402052" cy="2369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Binary cross-entropy for a sample </a:t>
                </a:r>
                <a14:m>
                  <m:oMath xmlns:m="http://schemas.openxmlformats.org/officeDocument/2006/math">
                    <m:r>
                      <a:rPr lang="en-US" i="1" smtClean="0">
                        <a:latin typeface="Cambria Math" panose="02040503050406030204" pitchFamily="18" charset="0"/>
                      </a:rPr>
                      <m:t>𝑖</m:t>
                    </m:r>
                  </m:oMath>
                </a14:m>
                <a:r>
                  <a:rPr lang="en-US" dirty="0"/>
                  <a:t>:</a:t>
                </a:r>
              </a:p>
              <a:p>
                <a:pPr marL="0" indent="0">
                  <a:buFont typeface="Arial" panose="020B0604020202020204" pitchFamily="34" charset="0"/>
                  <a:buNone/>
                </a:pPr>
                <a:r>
                  <a:rPr lang="en-US" dirty="0"/>
                  <a:t>	 </a:t>
                </a:r>
                <a14:m>
                  <m:oMath xmlns:m="http://schemas.openxmlformats.org/officeDocument/2006/math">
                    <m:r>
                      <a:rPr lang="en-US" i="1" smtClean="0">
                        <a:latin typeface="Cambria Math" panose="02040503050406030204" pitchFamily="18" charset="0"/>
                      </a:rPr>
                      <m:t>𝐿𝑜𝑠𝑠</m:t>
                    </m:r>
                    <m:d>
                      <m:dPr>
                        <m:ctrlPr>
                          <a:rPr lang="en-US" i="1" smtClean="0">
                            <a:latin typeface="Cambria Math" panose="02040503050406030204" pitchFamily="18" charset="0"/>
                          </a:rPr>
                        </m:ctrlPr>
                      </m:dPr>
                      <m:e>
                        <m:r>
                          <a:rPr lang="en-US" i="1" smtClean="0">
                            <a:latin typeface="Cambria Math" panose="02040503050406030204" pitchFamily="18" charset="0"/>
                          </a:rPr>
                          <m:t>𝑖</m:t>
                        </m:r>
                      </m:e>
                    </m:d>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𝑖</m:t>
                        </m:r>
                      </m:sub>
                    </m:sSub>
                    <m:r>
                      <a:rPr lang="en-US" i="1" smtClean="0">
                        <a:latin typeface="Cambria Math" panose="02040503050406030204" pitchFamily="18" charset="0"/>
                      </a:rPr>
                      <m:t>𝑙𝑜𝑔</m:t>
                    </m:r>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smtClean="0">
                                <a:latin typeface="Cambria Math" panose="02040503050406030204" pitchFamily="18" charset="0"/>
                              </a:rPr>
                              <m:t>𝑝</m:t>
                            </m:r>
                          </m:e>
                          <m:sub>
                            <m:r>
                              <a:rPr lang="en-US" i="1" smtClean="0">
                                <a:latin typeface="Cambria Math" panose="02040503050406030204" pitchFamily="18" charset="0"/>
                              </a:rPr>
                              <m:t>𝑖</m:t>
                            </m:r>
                          </m:sub>
                        </m:sSub>
                      </m:e>
                    </m:d>
                    <m:r>
                      <a:rPr lang="en-US" i="1" smtClean="0">
                        <a:latin typeface="Cambria Math" panose="02040503050406030204" pitchFamily="18" charset="0"/>
                      </a:rPr>
                      <m:t>+</m:t>
                    </m:r>
                    <m:d>
                      <m:dPr>
                        <m:ctrlPr>
                          <a:rPr lang="en-US" i="1" smtClean="0">
                            <a:latin typeface="Cambria Math" panose="02040503050406030204" pitchFamily="18" charset="0"/>
                          </a:rPr>
                        </m:ctrlPr>
                      </m:dPr>
                      <m:e>
                        <m:r>
                          <a:rPr lang="en-US" i="1" smtClean="0">
                            <a:latin typeface="Cambria Math" panose="02040503050406030204" pitchFamily="18" charset="0"/>
                          </a:rPr>
                          <m:t>1−</m:t>
                        </m:r>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𝑖</m:t>
                            </m:r>
                          </m:sub>
                        </m:sSub>
                      </m:e>
                    </m:d>
                    <m:func>
                      <m:funcPr>
                        <m:ctrlPr>
                          <a:rPr lang="en-US" i="1" smtClean="0">
                            <a:latin typeface="Cambria Math" panose="02040503050406030204" pitchFamily="18" charset="0"/>
                          </a:rPr>
                        </m:ctrlPr>
                      </m:funcPr>
                      <m:fName>
                        <m:r>
                          <m:rPr>
                            <m:sty m:val="p"/>
                          </m:rPr>
                          <a:rPr lang="en-US" smtClean="0">
                            <a:latin typeface="Cambria Math" panose="02040503050406030204" pitchFamily="18" charset="0"/>
                          </a:rPr>
                          <m:t>log</m:t>
                        </m:r>
                      </m:fName>
                      <m:e>
                        <m:d>
                          <m:dPr>
                            <m:ctrlPr>
                              <a:rPr lang="en-US" i="1" smtClean="0">
                                <a:latin typeface="Cambria Math" panose="02040503050406030204" pitchFamily="18" charset="0"/>
                              </a:rPr>
                            </m:ctrlPr>
                          </m:dPr>
                          <m:e>
                            <m:r>
                              <a:rPr lang="en-US" i="1" smtClean="0">
                                <a:latin typeface="Cambria Math" panose="02040503050406030204" pitchFamily="18" charset="0"/>
                              </a:rPr>
                              <m:t>1−</m:t>
                            </m:r>
                            <m:sSub>
                              <m:sSubPr>
                                <m:ctrlPr>
                                  <a:rPr lang="en-US" i="1" smtClean="0">
                                    <a:latin typeface="Cambria Math" panose="02040503050406030204" pitchFamily="18" charset="0"/>
                                  </a:rPr>
                                </m:ctrlPr>
                              </m:sSubPr>
                              <m:e>
                                <m:r>
                                  <a:rPr lang="en-US" i="1" smtClean="0">
                                    <a:latin typeface="Cambria Math" panose="02040503050406030204" pitchFamily="18" charset="0"/>
                                  </a:rPr>
                                  <m:t>𝑝</m:t>
                                </m:r>
                              </m:e>
                              <m:sub>
                                <m:r>
                                  <a:rPr lang="en-US" i="1" smtClean="0">
                                    <a:latin typeface="Cambria Math" panose="02040503050406030204" pitchFamily="18" charset="0"/>
                                  </a:rPr>
                                  <m:t>𝑖</m:t>
                                </m:r>
                              </m:sub>
                            </m:sSub>
                          </m:e>
                        </m:d>
                      </m:e>
                    </m:func>
                  </m:oMath>
                </a14:m>
                <a:endParaRPr lang="en-US" dirty="0"/>
              </a:p>
              <a:p>
                <a:pPr marL="0" indent="0">
                  <a:buFont typeface="Arial" panose="020B0604020202020204" pitchFamily="34" charse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𝑦</m:t>
                        </m:r>
                      </m:e>
                      <m:sub>
                        <m:r>
                          <a:rPr lang="en-US" i="1" smtClean="0">
                            <a:latin typeface="Cambria Math" panose="02040503050406030204" pitchFamily="18" charset="0"/>
                          </a:rPr>
                          <m:t>𝑖</m:t>
                        </m:r>
                      </m:sub>
                    </m:sSub>
                  </m:oMath>
                </a14:m>
                <a:r>
                  <a:rPr lang="en-US" dirty="0"/>
                  <a:t> = 0 or 1</a:t>
                </a:r>
              </a:p>
              <a:p>
                <a:pPr marL="0" indent="0">
                  <a:buFont typeface="Arial" panose="020B0604020202020204" pitchFamily="34" charset="0"/>
                  <a:buNone/>
                </a:pPr>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𝑝</m:t>
                        </m:r>
                      </m:e>
                      <m:sub>
                        <m:r>
                          <a:rPr lang="en-US" i="1" smtClean="0">
                            <a:latin typeface="Cambria Math" panose="02040503050406030204" pitchFamily="18" charset="0"/>
                          </a:rPr>
                          <m:t>𝑖</m:t>
                        </m:r>
                      </m:sub>
                    </m:sSub>
                    <m:r>
                      <a:rPr lang="en-US" i="1" smtClean="0">
                        <a:latin typeface="Cambria Math" panose="02040503050406030204" pitchFamily="18" charset="0"/>
                      </a:rPr>
                      <m:t>=</m:t>
                    </m:r>
                    <m:r>
                      <a:rPr lang="en-US" i="1" smtClean="0">
                        <a:latin typeface="Cambria Math" panose="02040503050406030204" pitchFamily="18" charset="0"/>
                      </a:rPr>
                      <m:t>𝑏𝑒𝑡𝑤𝑒𝑒𝑛</m:t>
                    </m:r>
                    <m:r>
                      <a:rPr lang="en-US" i="1" smtClean="0">
                        <a:latin typeface="Cambria Math" panose="02040503050406030204" pitchFamily="18" charset="0"/>
                      </a:rPr>
                      <m:t> 0 </m:t>
                    </m:r>
                    <m:r>
                      <a:rPr lang="en-US" i="1" smtClean="0">
                        <a:latin typeface="Cambria Math" panose="02040503050406030204" pitchFamily="18" charset="0"/>
                      </a:rPr>
                      <m:t>𝑡𝑜</m:t>
                    </m:r>
                    <m:r>
                      <a:rPr lang="en-US" i="1" smtClean="0">
                        <a:latin typeface="Cambria Math" panose="02040503050406030204" pitchFamily="18" charset="0"/>
                      </a:rPr>
                      <m:t> 1 (</m:t>
                    </m:r>
                    <m:r>
                      <a:rPr lang="en-US" i="1" smtClean="0">
                        <a:latin typeface="Cambria Math" panose="02040503050406030204" pitchFamily="18" charset="0"/>
                      </a:rPr>
                      <m:t>𝑖𝑛𝑐𝑙𝑢𝑠𝑖𝑣𝑒</m:t>
                    </m:r>
                    <m:r>
                      <a:rPr lang="en-US" i="1" smtClean="0">
                        <a:latin typeface="Cambria Math" panose="02040503050406030204" pitchFamily="18" charset="0"/>
                      </a:rPr>
                      <m:t>)</m:t>
                    </m:r>
                  </m:oMath>
                </a14:m>
                <a:r>
                  <a:rPr lang="en-US" dirty="0"/>
                  <a:t> </a:t>
                </a:r>
              </a:p>
              <a:p>
                <a:pPr marL="0" indent="0">
                  <a:buFont typeface="Arial" panose="020B0604020202020204" pitchFamily="34" charset="0"/>
                  <a:buNone/>
                </a:pPr>
                <a:endParaRPr lang="en-US" dirty="0"/>
              </a:p>
              <a:p>
                <a:endParaRPr lang="en-US" dirty="0"/>
              </a:p>
              <a:p>
                <a:pPr lvl="3"/>
                <a:endParaRPr lang="en-US" dirty="0"/>
              </a:p>
              <a:p>
                <a:endParaRPr lang="en-US" dirty="0"/>
              </a:p>
              <a:p>
                <a:endParaRPr lang="en-US" dirty="0"/>
              </a:p>
              <a:p>
                <a:endParaRPr lang="en-US" dirty="0"/>
              </a:p>
            </p:txBody>
          </p:sp>
        </mc:Choice>
        <mc:Fallback xmlns="">
          <p:sp>
            <p:nvSpPr>
              <p:cNvPr id="2" name="Content Placeholder 7">
                <a:extLst>
                  <a:ext uri="{FF2B5EF4-FFF2-40B4-BE49-F238E27FC236}">
                    <a16:creationId xmlns:a16="http://schemas.microsoft.com/office/drawing/2014/main" id="{773C8BB4-1598-CAD3-2B92-0F547D52A8BB}"/>
                  </a:ext>
                </a:extLst>
              </p:cNvPr>
              <p:cNvSpPr txBox="1">
                <a:spLocks noRot="1" noChangeAspect="1" noMove="1" noResize="1" noEditPoints="1" noAdjustHandles="1" noChangeArrowheads="1" noChangeShapeType="1" noTextEdit="1"/>
              </p:cNvSpPr>
              <p:nvPr/>
            </p:nvSpPr>
            <p:spPr>
              <a:xfrm>
                <a:off x="2089485" y="4223537"/>
                <a:ext cx="8402052" cy="2369359"/>
              </a:xfrm>
              <a:prstGeom prst="rect">
                <a:avLst/>
              </a:prstGeom>
              <a:blipFill>
                <a:blip r:embed="rId2"/>
                <a:stretch>
                  <a:fillRect l="-1508" t="-4255"/>
                </a:stretch>
              </a:blipFill>
            </p:spPr>
            <p:txBody>
              <a:bodyPr/>
              <a:lstStyle/>
              <a:p>
                <a:r>
                  <a:rPr lang="en-US">
                    <a:noFill/>
                  </a:rPr>
                  <a:t> </a:t>
                </a:r>
              </a:p>
            </p:txBody>
          </p:sp>
        </mc:Fallback>
      </mc:AlternateContent>
    </p:spTree>
    <p:extLst>
      <p:ext uri="{BB962C8B-B14F-4D97-AF65-F5344CB8AC3E}">
        <p14:creationId xmlns:p14="http://schemas.microsoft.com/office/powerpoint/2010/main" val="18321904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1DC9F-D8D8-ED03-C50C-13FB8981F39F}"/>
              </a:ext>
            </a:extLst>
          </p:cNvPr>
          <p:cNvSpPr>
            <a:spLocks noGrp="1"/>
          </p:cNvSpPr>
          <p:nvPr>
            <p:ph idx="1"/>
          </p:nvPr>
        </p:nvSpPr>
        <p:spPr/>
        <p:txBody>
          <a:bodyPr/>
          <a:lstStyle/>
          <a:p>
            <a:pPr algn="l">
              <a:buFont typeface="+mj-lt"/>
              <a:buAutoNum type="arabicPeriod"/>
            </a:pPr>
            <a:r>
              <a:rPr lang="en-US" sz="2400" b="1" i="0" u="none" strike="noStrike" dirty="0">
                <a:solidFill>
                  <a:srgbClr val="374151"/>
                </a:solidFill>
                <a:effectLst/>
                <a:latin typeface="Avenir Book" panose="02000503020000020003" pitchFamily="2" charset="0"/>
              </a:rPr>
              <a:t>Gradient Descent:</a:t>
            </a:r>
            <a:endParaRPr lang="en-US" sz="2400" b="0" i="0" u="none" strike="noStrike" dirty="0">
              <a:solidFill>
                <a:srgbClr val="374151"/>
              </a:solidFill>
              <a:effectLst/>
              <a:latin typeface="Avenir Book" panose="02000503020000020003" pitchFamily="2" charset="0"/>
            </a:endParaRPr>
          </a:p>
          <a:p>
            <a:pPr marL="742950" lvl="1" indent="-285750" algn="l">
              <a:buFont typeface="+mj-lt"/>
              <a:buAutoNum type="arabicPeriod"/>
            </a:pPr>
            <a:r>
              <a:rPr lang="en-US" b="0" i="0" u="none" strike="noStrike" dirty="0">
                <a:solidFill>
                  <a:srgbClr val="374151"/>
                </a:solidFill>
                <a:effectLst/>
                <a:latin typeface="Avenir Book" panose="02000503020000020003" pitchFamily="2" charset="0"/>
              </a:rPr>
              <a:t>Gradient Descent is the </a:t>
            </a:r>
            <a:r>
              <a:rPr lang="en-US" b="0" i="0" u="none" strike="noStrike" dirty="0">
                <a:solidFill>
                  <a:srgbClr val="7030A0"/>
                </a:solidFill>
                <a:effectLst/>
                <a:latin typeface="Avenir Book" panose="02000503020000020003" pitchFamily="2" charset="0"/>
              </a:rPr>
              <a:t>optimization algorithm </a:t>
            </a:r>
            <a:r>
              <a:rPr lang="en-US" b="0" i="0" u="none" strike="noStrike" dirty="0">
                <a:solidFill>
                  <a:srgbClr val="374151"/>
                </a:solidFill>
                <a:effectLst/>
                <a:latin typeface="Avenir Book" panose="02000503020000020003" pitchFamily="2" charset="0"/>
              </a:rPr>
              <a:t>used to adjust the model's parameters (Coefficients) to </a:t>
            </a:r>
            <a:r>
              <a:rPr lang="en-US" b="0" i="0" u="none" strike="noStrike" dirty="0">
                <a:solidFill>
                  <a:srgbClr val="7030A0"/>
                </a:solidFill>
                <a:effectLst/>
                <a:latin typeface="Avenir Book" panose="02000503020000020003" pitchFamily="2" charset="0"/>
              </a:rPr>
              <a:t>minimize the cross-entropy loss.</a:t>
            </a:r>
          </a:p>
          <a:p>
            <a:pPr marL="742950" lvl="1" indent="-285750" algn="l">
              <a:buFont typeface="+mj-lt"/>
              <a:buAutoNum type="arabicPeriod"/>
            </a:pPr>
            <a:r>
              <a:rPr lang="en-US" b="0" i="0" u="none" strike="noStrike" dirty="0">
                <a:solidFill>
                  <a:srgbClr val="374151"/>
                </a:solidFill>
                <a:effectLst/>
                <a:latin typeface="Avenir Book" panose="02000503020000020003" pitchFamily="2" charset="0"/>
              </a:rPr>
              <a:t>It calculates the </a:t>
            </a:r>
            <a:r>
              <a:rPr lang="en-US" b="1" i="0" u="none" strike="noStrike" dirty="0">
                <a:solidFill>
                  <a:srgbClr val="7030A0"/>
                </a:solidFill>
                <a:effectLst/>
                <a:latin typeface="Avenir Book" panose="02000503020000020003" pitchFamily="2" charset="0"/>
              </a:rPr>
              <a:t>gradients</a:t>
            </a:r>
            <a:r>
              <a:rPr lang="en-US" b="0" i="0" u="none" strike="noStrike" dirty="0">
                <a:solidFill>
                  <a:srgbClr val="374151"/>
                </a:solidFill>
                <a:effectLst/>
                <a:latin typeface="Avenir Book" panose="02000503020000020003" pitchFamily="2" charset="0"/>
              </a:rPr>
              <a:t> of the </a:t>
            </a:r>
            <a:r>
              <a:rPr lang="en-US" b="0" i="0" u="none" strike="noStrike" dirty="0">
                <a:solidFill>
                  <a:srgbClr val="7030A0"/>
                </a:solidFill>
                <a:effectLst/>
                <a:latin typeface="Avenir Book" panose="02000503020000020003" pitchFamily="2" charset="0"/>
              </a:rPr>
              <a:t>loss with respect to the parameters (</a:t>
            </a:r>
            <a:r>
              <a:rPr lang="en-US" dirty="0">
                <a:solidFill>
                  <a:srgbClr val="374151"/>
                </a:solidFill>
                <a:latin typeface="Avenir Book" panose="02000503020000020003" pitchFamily="2" charset="0"/>
              </a:rPr>
              <a:t>c</a:t>
            </a:r>
            <a:r>
              <a:rPr lang="en-US" b="0" i="0" u="none" strike="noStrike" dirty="0">
                <a:solidFill>
                  <a:srgbClr val="374151"/>
                </a:solidFill>
                <a:effectLst/>
                <a:latin typeface="Avenir Book" panose="02000503020000020003" pitchFamily="2" charset="0"/>
              </a:rPr>
              <a:t>oefficients</a:t>
            </a:r>
            <a:r>
              <a:rPr lang="en-US" b="0" i="0" u="none" strike="noStrike" dirty="0">
                <a:solidFill>
                  <a:srgbClr val="7030A0"/>
                </a:solidFill>
                <a:effectLst/>
                <a:latin typeface="Avenir Book" panose="02000503020000020003" pitchFamily="2" charset="0"/>
              </a:rPr>
              <a:t>) </a:t>
            </a:r>
            <a:r>
              <a:rPr lang="en-US" b="0" i="0" u="none" strike="noStrike" dirty="0">
                <a:solidFill>
                  <a:srgbClr val="374151"/>
                </a:solidFill>
                <a:effectLst/>
                <a:latin typeface="Avenir Book" panose="02000503020000020003" pitchFamily="2" charset="0"/>
              </a:rPr>
              <a:t>and updates the parameters (</a:t>
            </a:r>
            <a:r>
              <a:rPr lang="en-US" b="0" i="0" u="none" strike="noStrike" dirty="0">
                <a:solidFill>
                  <a:srgbClr val="7030A0"/>
                </a:solidFill>
                <a:effectLst/>
                <a:latin typeface="Avenir Book" panose="02000503020000020003" pitchFamily="2" charset="0"/>
              </a:rPr>
              <a:t>(</a:t>
            </a:r>
            <a:r>
              <a:rPr lang="en-US" dirty="0">
                <a:solidFill>
                  <a:srgbClr val="374151"/>
                </a:solidFill>
                <a:latin typeface="Avenir Book" panose="02000503020000020003" pitchFamily="2" charset="0"/>
              </a:rPr>
              <a:t>c</a:t>
            </a:r>
            <a:r>
              <a:rPr lang="en-US" b="0" i="0" u="none" strike="noStrike" dirty="0">
                <a:solidFill>
                  <a:srgbClr val="374151"/>
                </a:solidFill>
                <a:effectLst/>
                <a:latin typeface="Avenir Book" panose="02000503020000020003" pitchFamily="2" charset="0"/>
              </a:rPr>
              <a:t>oefficients</a:t>
            </a:r>
            <a:r>
              <a:rPr lang="en-US" b="0" i="0" u="none" strike="noStrike" dirty="0">
                <a:solidFill>
                  <a:srgbClr val="7030A0"/>
                </a:solidFill>
                <a:effectLst/>
                <a:latin typeface="Avenir Book" panose="02000503020000020003" pitchFamily="2" charset="0"/>
              </a:rPr>
              <a:t>) </a:t>
            </a:r>
            <a:r>
              <a:rPr lang="en-US" b="0" i="0" u="none" strike="noStrike" dirty="0">
                <a:solidFill>
                  <a:srgbClr val="374151"/>
                </a:solidFill>
                <a:effectLst/>
                <a:latin typeface="Avenir Book" panose="02000503020000020003" pitchFamily="2" charset="0"/>
              </a:rPr>
              <a:t>) iteratively in the direction that reduces the loss.</a:t>
            </a:r>
          </a:p>
          <a:p>
            <a:endParaRPr lang="en-US" dirty="0"/>
          </a:p>
        </p:txBody>
      </p:sp>
    </p:spTree>
    <p:extLst>
      <p:ext uri="{BB962C8B-B14F-4D97-AF65-F5344CB8AC3E}">
        <p14:creationId xmlns:p14="http://schemas.microsoft.com/office/powerpoint/2010/main" val="4069995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270D9A-810A-6368-E5AC-B2776791BDFB}"/>
              </a:ext>
            </a:extLst>
          </p:cNvPr>
          <p:cNvSpPr>
            <a:spLocks noGrp="1"/>
          </p:cNvSpPr>
          <p:nvPr>
            <p:ph idx="1"/>
          </p:nvPr>
        </p:nvSpPr>
        <p:spPr>
          <a:xfrm>
            <a:off x="838200" y="681038"/>
            <a:ext cx="10515600" cy="5495925"/>
          </a:xfrm>
        </p:spPr>
        <p:txBody>
          <a:bodyPr/>
          <a:lstStyle/>
          <a:p>
            <a:pPr marL="0" indent="0">
              <a:buNone/>
            </a:pPr>
            <a:r>
              <a:rPr lang="en-US" i="0" u="none" strike="noStrike" dirty="0">
                <a:solidFill>
                  <a:srgbClr val="222222"/>
                </a:solidFill>
                <a:effectLst/>
                <a:latin typeface="Avenir Book" panose="02000503020000020003" pitchFamily="2" charset="0"/>
              </a:rPr>
              <a:t>The intuition is that if you are hiking in a canyon and </a:t>
            </a:r>
            <a:r>
              <a:rPr lang="en-US" i="0" u="none" strike="noStrike" dirty="0">
                <a:solidFill>
                  <a:srgbClr val="FF0000"/>
                </a:solidFill>
                <a:effectLst/>
                <a:latin typeface="Avenir Book" panose="02000503020000020003" pitchFamily="2" charset="0"/>
              </a:rPr>
              <a:t>trying to descend most quickly down to the river at the bottom, </a:t>
            </a:r>
            <a:r>
              <a:rPr lang="en-US" i="0" u="none" strike="noStrike" dirty="0">
                <a:solidFill>
                  <a:srgbClr val="222222"/>
                </a:solidFill>
                <a:effectLst/>
                <a:latin typeface="Avenir Book" panose="02000503020000020003" pitchFamily="2" charset="0"/>
              </a:rPr>
              <a:t>you might look around yourself 360 degrees</a:t>
            </a:r>
            <a:r>
              <a:rPr lang="en-US" i="0" u="none" strike="noStrike" dirty="0">
                <a:solidFill>
                  <a:srgbClr val="FF0000"/>
                </a:solidFill>
                <a:effectLst/>
                <a:latin typeface="Avenir Book" panose="02000503020000020003" pitchFamily="2" charset="0"/>
              </a:rPr>
              <a:t>, find the direction where the ground is sloping the steepest, </a:t>
            </a:r>
            <a:r>
              <a:rPr lang="en-US" i="0" u="none" strike="noStrike" dirty="0">
                <a:solidFill>
                  <a:srgbClr val="222222"/>
                </a:solidFill>
                <a:effectLst/>
                <a:latin typeface="Avenir Book" panose="02000503020000020003" pitchFamily="2" charset="0"/>
              </a:rPr>
              <a:t>and walk downhill in that direction.</a:t>
            </a:r>
          </a:p>
          <a:p>
            <a:endParaRPr lang="en-US" dirty="0"/>
          </a:p>
        </p:txBody>
      </p:sp>
      <p:pic>
        <p:nvPicPr>
          <p:cNvPr id="5" name="Picture 4">
            <a:extLst>
              <a:ext uri="{FF2B5EF4-FFF2-40B4-BE49-F238E27FC236}">
                <a16:creationId xmlns:a16="http://schemas.microsoft.com/office/drawing/2014/main" id="{AAD6815A-0AD4-4C9A-4C3B-E38F09C2AB26}"/>
              </a:ext>
            </a:extLst>
          </p:cNvPr>
          <p:cNvPicPr>
            <a:picLocks noChangeAspect="1"/>
          </p:cNvPicPr>
          <p:nvPr/>
        </p:nvPicPr>
        <p:blipFill>
          <a:blip r:embed="rId2"/>
          <a:stretch>
            <a:fillRect/>
          </a:stretch>
        </p:blipFill>
        <p:spPr>
          <a:xfrm>
            <a:off x="3271921" y="3074314"/>
            <a:ext cx="4829342" cy="3263069"/>
          </a:xfrm>
          <a:prstGeom prst="rect">
            <a:avLst/>
          </a:prstGeom>
        </p:spPr>
      </p:pic>
    </p:spTree>
    <p:extLst>
      <p:ext uri="{BB962C8B-B14F-4D97-AF65-F5344CB8AC3E}">
        <p14:creationId xmlns:p14="http://schemas.microsoft.com/office/powerpoint/2010/main" val="3174622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BD3B8B-2F16-13D3-96C6-B4A8959EB9AE}"/>
              </a:ext>
            </a:extLst>
          </p:cNvPr>
          <p:cNvSpPr>
            <a:spLocks noGrp="1"/>
          </p:cNvSpPr>
          <p:nvPr>
            <p:ph idx="1"/>
          </p:nvPr>
        </p:nvSpPr>
        <p:spPr>
          <a:xfrm>
            <a:off x="838200" y="772068"/>
            <a:ext cx="10515600" cy="2869490"/>
          </a:xfrm>
        </p:spPr>
        <p:txBody>
          <a:bodyPr>
            <a:normAutofit lnSpcReduction="10000"/>
          </a:bodyPr>
          <a:lstStyle/>
          <a:p>
            <a:r>
              <a:rPr lang="en-US" b="0" i="0" u="none" strike="noStrike" dirty="0">
                <a:solidFill>
                  <a:srgbClr val="222222"/>
                </a:solidFill>
                <a:effectLst/>
                <a:latin typeface="Avenir Book" panose="02000503020000020003" pitchFamily="2" charset="0"/>
              </a:rPr>
              <a:t>Gradient descent changes the value of our coefficients in such a way that it always converges to minimum point or we can also say that, it aims at finding the optimal weights which minimize the loss function of our model.</a:t>
            </a:r>
          </a:p>
          <a:p>
            <a:r>
              <a:rPr lang="en-US" b="0" i="0" u="none" strike="noStrike" dirty="0">
                <a:solidFill>
                  <a:srgbClr val="222222"/>
                </a:solidFill>
                <a:effectLst/>
                <a:latin typeface="Avenir Book" panose="02000503020000020003" pitchFamily="2" charset="0"/>
              </a:rPr>
              <a:t>It is an iterative method that finds the minimum of a function by figuring out the slope at a random point and then moving in the opposite direction.</a:t>
            </a:r>
            <a:endParaRPr lang="en-US" dirty="0">
              <a:latin typeface="Avenir Book" panose="02000503020000020003" pitchFamily="2" charset="0"/>
            </a:endParaRPr>
          </a:p>
        </p:txBody>
      </p:sp>
      <p:pic>
        <p:nvPicPr>
          <p:cNvPr id="2" name="Picture 2" descr="gradient descent algorithm">
            <a:extLst>
              <a:ext uri="{FF2B5EF4-FFF2-40B4-BE49-F238E27FC236}">
                <a16:creationId xmlns:a16="http://schemas.microsoft.com/office/drawing/2014/main" id="{5CF44AAA-3199-614C-6CAB-73DCEB2ACB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461" y="3445042"/>
            <a:ext cx="33147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4" name="Content Placeholder 4" descr="A graph of a graph of a learning rate&#10;&#10;Description automatically generated with medium confidence">
            <a:extLst>
              <a:ext uri="{FF2B5EF4-FFF2-40B4-BE49-F238E27FC236}">
                <a16:creationId xmlns:a16="http://schemas.microsoft.com/office/drawing/2014/main" id="{3CE13688-46E8-CC71-1244-00572F8A88D8}"/>
              </a:ext>
            </a:extLst>
          </p:cNvPr>
          <p:cNvPicPr>
            <a:picLocks noChangeAspect="1"/>
          </p:cNvPicPr>
          <p:nvPr/>
        </p:nvPicPr>
        <p:blipFill>
          <a:blip r:embed="rId3"/>
          <a:stretch>
            <a:fillRect/>
          </a:stretch>
        </p:blipFill>
        <p:spPr>
          <a:xfrm>
            <a:off x="7366190" y="4096753"/>
            <a:ext cx="4229100" cy="2336800"/>
          </a:xfrm>
          <a:prstGeom prst="rect">
            <a:avLst/>
          </a:prstGeom>
        </p:spPr>
      </p:pic>
      <p:sp>
        <p:nvSpPr>
          <p:cNvPr id="5" name="TextBox 4">
            <a:extLst>
              <a:ext uri="{FF2B5EF4-FFF2-40B4-BE49-F238E27FC236}">
                <a16:creationId xmlns:a16="http://schemas.microsoft.com/office/drawing/2014/main" id="{CF611143-9D21-D9B4-7B22-AD5FA5342770}"/>
              </a:ext>
            </a:extLst>
          </p:cNvPr>
          <p:cNvSpPr txBox="1"/>
          <p:nvPr/>
        </p:nvSpPr>
        <p:spPr>
          <a:xfrm>
            <a:off x="596710" y="5624267"/>
            <a:ext cx="6102626" cy="923330"/>
          </a:xfrm>
          <a:prstGeom prst="rect">
            <a:avLst/>
          </a:prstGeom>
          <a:noFill/>
        </p:spPr>
        <p:txBody>
          <a:bodyPr wrap="square">
            <a:spAutoFit/>
          </a:bodyPr>
          <a:lstStyle/>
          <a:p>
            <a:r>
              <a:rPr lang="en-US" dirty="0"/>
              <a:t>https://</a:t>
            </a:r>
            <a:r>
              <a:rPr lang="en-US" dirty="0" err="1"/>
              <a:t>www.analyticsvidhya.com</a:t>
            </a:r>
            <a:r>
              <a:rPr lang="en-US" dirty="0"/>
              <a:t>/blog/2021/08/conceptual-understanding-of-logistic-regression-for-data-science-beginners/</a:t>
            </a:r>
          </a:p>
        </p:txBody>
      </p:sp>
    </p:spTree>
    <p:extLst>
      <p:ext uri="{BB962C8B-B14F-4D97-AF65-F5344CB8AC3E}">
        <p14:creationId xmlns:p14="http://schemas.microsoft.com/office/powerpoint/2010/main" val="4033999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321BB-81B7-5053-9A05-F214ECA14CD6}"/>
              </a:ext>
            </a:extLst>
          </p:cNvPr>
          <p:cNvSpPr>
            <a:spLocks noGrp="1"/>
          </p:cNvSpPr>
          <p:nvPr>
            <p:ph idx="1"/>
          </p:nvPr>
        </p:nvSpPr>
        <p:spPr>
          <a:xfrm>
            <a:off x="330868" y="622467"/>
            <a:ext cx="11530263" cy="5922712"/>
          </a:xfrm>
        </p:spPr>
        <p:txBody>
          <a:bodyPr>
            <a:normAutofit fontScale="92500" lnSpcReduction="20000"/>
          </a:bodyPr>
          <a:lstStyle/>
          <a:p>
            <a:pPr marL="0" indent="0" algn="l">
              <a:buNone/>
            </a:pPr>
            <a:r>
              <a:rPr lang="en-US" b="0" i="0" u="none" strike="noStrike" dirty="0">
                <a:solidFill>
                  <a:srgbClr val="374151"/>
                </a:solidFill>
                <a:effectLst/>
                <a:latin typeface="Söhne"/>
              </a:rPr>
              <a:t>Model training in logistic regression involves estimating the coefficients (</a:t>
            </a:r>
            <a:r>
              <a:rPr lang="el-GR" b="0" i="0" u="none" strike="noStrike" dirty="0">
                <a:solidFill>
                  <a:srgbClr val="374151"/>
                </a:solidFill>
                <a:effectLst/>
                <a:latin typeface="Söhne"/>
              </a:rPr>
              <a:t>β₀, β₁, β₂, ...) </a:t>
            </a:r>
            <a:r>
              <a:rPr lang="en-US" b="0" i="0" u="none" strike="noStrike" dirty="0">
                <a:solidFill>
                  <a:srgbClr val="374151"/>
                </a:solidFill>
                <a:effectLst/>
                <a:latin typeface="Söhne"/>
              </a:rPr>
              <a:t>of the model that best fit the observed data. </a:t>
            </a:r>
          </a:p>
          <a:p>
            <a:pPr marL="0" indent="0" algn="l">
              <a:buNone/>
            </a:pPr>
            <a:r>
              <a:rPr lang="en-US" b="0" i="0" u="none" strike="noStrike" dirty="0">
                <a:solidFill>
                  <a:srgbClr val="374151"/>
                </a:solidFill>
                <a:effectLst/>
                <a:latin typeface="Söhne"/>
              </a:rPr>
              <a:t>This is typically done using a process called maximum likelihood estimation. Here's how model training in logistic regression is performed:</a:t>
            </a:r>
          </a:p>
          <a:p>
            <a:pPr algn="l">
              <a:buFont typeface="+mj-lt"/>
              <a:buAutoNum type="arabicPeriod"/>
            </a:pPr>
            <a:r>
              <a:rPr lang="en-US" b="1" i="0" u="none" strike="noStrike" dirty="0">
                <a:solidFill>
                  <a:srgbClr val="374151"/>
                </a:solidFill>
                <a:effectLst/>
                <a:latin typeface="Söhne"/>
              </a:rPr>
              <a:t>Initialization</a:t>
            </a:r>
            <a:r>
              <a:rPr lang="en-US" b="0" i="0" u="none" strike="noStrike" dirty="0">
                <a:solidFill>
                  <a:srgbClr val="374151"/>
                </a:solidFill>
                <a:effectLst/>
                <a:latin typeface="Söhne"/>
              </a:rPr>
              <a:t>:</a:t>
            </a:r>
          </a:p>
          <a:p>
            <a:pPr marL="742950" lvl="1" indent="-285750" algn="l">
              <a:buFont typeface="+mj-lt"/>
              <a:buAutoNum type="arabicPeriod"/>
            </a:pPr>
            <a:r>
              <a:rPr lang="en-US" b="0" i="0" u="none" strike="noStrike" dirty="0">
                <a:solidFill>
                  <a:srgbClr val="374151"/>
                </a:solidFill>
                <a:effectLst/>
                <a:latin typeface="Söhne"/>
              </a:rPr>
              <a:t>Start with initial guesses or values for the coefficients (</a:t>
            </a:r>
            <a:r>
              <a:rPr lang="el-GR" b="0" i="0" u="none" strike="noStrike" dirty="0">
                <a:solidFill>
                  <a:srgbClr val="374151"/>
                </a:solidFill>
                <a:effectLst/>
                <a:latin typeface="Söhne"/>
              </a:rPr>
              <a:t>β₀, β₁, β₂, ...). </a:t>
            </a:r>
            <a:r>
              <a:rPr lang="en-US" b="0" i="0" u="none" strike="noStrike" dirty="0">
                <a:solidFill>
                  <a:srgbClr val="374151"/>
                </a:solidFill>
                <a:effectLst/>
                <a:latin typeface="Söhne"/>
              </a:rPr>
              <a:t>Often, these initial values are set to 0 or random values.</a:t>
            </a:r>
          </a:p>
          <a:p>
            <a:pPr algn="l">
              <a:buFont typeface="+mj-lt"/>
              <a:buAutoNum type="arabicPeriod"/>
            </a:pPr>
            <a:r>
              <a:rPr lang="en-US" b="1" i="0" u="none" strike="noStrike" dirty="0">
                <a:solidFill>
                  <a:srgbClr val="374151"/>
                </a:solidFill>
                <a:effectLst/>
                <a:latin typeface="Söhne"/>
              </a:rPr>
              <a:t>Calculate Log-Odds</a:t>
            </a:r>
            <a:r>
              <a:rPr lang="en-US" b="0" i="0" u="none" strike="noStrike" dirty="0">
                <a:solidFill>
                  <a:srgbClr val="374151"/>
                </a:solidFill>
                <a:effectLst/>
                <a:latin typeface="Söhne"/>
              </a:rPr>
              <a:t>:</a:t>
            </a:r>
          </a:p>
          <a:p>
            <a:pPr marL="742950" lvl="1" indent="-285750" algn="l">
              <a:buFont typeface="+mj-lt"/>
              <a:buAutoNum type="arabicPeriod"/>
            </a:pPr>
            <a:r>
              <a:rPr lang="en-US" b="0" i="0" u="none" strike="noStrike" dirty="0">
                <a:solidFill>
                  <a:srgbClr val="374151"/>
                </a:solidFill>
                <a:effectLst/>
                <a:latin typeface="Söhne"/>
              </a:rPr>
              <a:t>Use the current coefficient values to calculate the log-odds for each data point in your training dataset. The log-odds for a single data point (</a:t>
            </a:r>
            <a:r>
              <a:rPr lang="en-US" b="0" i="0" u="none" strike="noStrike" dirty="0" err="1">
                <a:solidFill>
                  <a:srgbClr val="374151"/>
                </a:solidFill>
                <a:effectLst/>
                <a:latin typeface="Söhne"/>
              </a:rPr>
              <a:t>i</a:t>
            </a:r>
            <a:r>
              <a:rPr lang="en-US" b="0" i="0" u="none" strike="noStrike" dirty="0">
                <a:solidFill>
                  <a:srgbClr val="374151"/>
                </a:solidFill>
                <a:effectLst/>
                <a:latin typeface="Söhne"/>
              </a:rPr>
              <a:t>) can be calculated as:</a:t>
            </a:r>
          </a:p>
          <a:p>
            <a:pPr marL="742950" lvl="1" indent="-285750" algn="l">
              <a:buFont typeface="+mj-lt"/>
              <a:buAutoNum type="arabicPeriod"/>
            </a:pPr>
            <a:r>
              <a:rPr lang="en-US" b="0" i="0" u="none" strike="noStrike" dirty="0">
                <a:solidFill>
                  <a:srgbClr val="374151"/>
                </a:solidFill>
                <a:effectLst/>
                <a:latin typeface="Söhne"/>
              </a:rPr>
              <a:t>Log-Odds(</a:t>
            </a:r>
            <a:r>
              <a:rPr lang="en-US" b="0" i="0" u="none" strike="noStrike" dirty="0" err="1">
                <a:solidFill>
                  <a:srgbClr val="374151"/>
                </a:solidFill>
                <a:effectLst/>
                <a:latin typeface="Söhne"/>
              </a:rPr>
              <a:t>i</a:t>
            </a:r>
            <a:r>
              <a:rPr lang="en-US" b="0" i="0" u="none" strike="noStrike" dirty="0">
                <a:solidFill>
                  <a:srgbClr val="374151"/>
                </a:solidFill>
                <a:effectLst/>
                <a:latin typeface="Söhne"/>
              </a:rPr>
              <a:t>) = </a:t>
            </a:r>
            <a:r>
              <a:rPr lang="el-GR" b="0" i="0" u="none" strike="noStrike" dirty="0">
                <a:solidFill>
                  <a:srgbClr val="374151"/>
                </a:solidFill>
                <a:effectLst/>
                <a:latin typeface="Söhne"/>
              </a:rPr>
              <a:t>β₀ + β₁</a:t>
            </a:r>
            <a:r>
              <a:rPr lang="en-US" b="0" i="0" u="none" strike="noStrike" dirty="0">
                <a:solidFill>
                  <a:srgbClr val="374151"/>
                </a:solidFill>
                <a:effectLst/>
                <a:latin typeface="Söhne"/>
              </a:rPr>
              <a:t>X₁(</a:t>
            </a:r>
            <a:r>
              <a:rPr lang="en-US" b="0" i="0" u="none" strike="noStrike" dirty="0" err="1">
                <a:solidFill>
                  <a:srgbClr val="374151"/>
                </a:solidFill>
                <a:effectLst/>
                <a:latin typeface="Söhne"/>
              </a:rPr>
              <a:t>i</a:t>
            </a:r>
            <a:r>
              <a:rPr lang="en-US" b="0" i="0" u="none" strike="noStrike" dirty="0">
                <a:solidFill>
                  <a:srgbClr val="374151"/>
                </a:solidFill>
                <a:effectLst/>
                <a:latin typeface="Söhne"/>
              </a:rPr>
              <a:t>) + </a:t>
            </a:r>
            <a:r>
              <a:rPr lang="el-GR" b="0" i="0" u="none" strike="noStrike" dirty="0">
                <a:solidFill>
                  <a:srgbClr val="374151"/>
                </a:solidFill>
                <a:effectLst/>
                <a:latin typeface="Söhne"/>
              </a:rPr>
              <a:t>β₂</a:t>
            </a:r>
            <a:r>
              <a:rPr lang="en-US" b="0" i="0" u="none" strike="noStrike" dirty="0">
                <a:solidFill>
                  <a:srgbClr val="374151"/>
                </a:solidFill>
                <a:effectLst/>
                <a:latin typeface="Söhne"/>
              </a:rPr>
              <a:t>X₂(</a:t>
            </a:r>
            <a:r>
              <a:rPr lang="en-US" b="0" i="0" u="none" strike="noStrike" dirty="0" err="1">
                <a:solidFill>
                  <a:srgbClr val="374151"/>
                </a:solidFill>
                <a:effectLst/>
                <a:latin typeface="Söhne"/>
              </a:rPr>
              <a:t>i</a:t>
            </a:r>
            <a:r>
              <a:rPr lang="en-US" b="0" i="0" u="none" strike="noStrike" dirty="0">
                <a:solidFill>
                  <a:srgbClr val="374151"/>
                </a:solidFill>
                <a:effectLst/>
                <a:latin typeface="Söhne"/>
              </a:rPr>
              <a:t>) + ... + </a:t>
            </a:r>
            <a:r>
              <a:rPr lang="el-GR" b="0" i="0" u="none" strike="noStrike" dirty="0">
                <a:solidFill>
                  <a:srgbClr val="374151"/>
                </a:solidFill>
                <a:effectLst/>
                <a:latin typeface="Söhne"/>
              </a:rPr>
              <a:t>β</a:t>
            </a:r>
            <a:r>
              <a:rPr lang="en-US" b="0" i="0" u="none" strike="noStrike" dirty="0">
                <a:solidFill>
                  <a:srgbClr val="374151"/>
                </a:solidFill>
                <a:effectLst/>
                <a:latin typeface="Söhne"/>
              </a:rPr>
              <a:t>ₖXₖ(</a:t>
            </a:r>
            <a:r>
              <a:rPr lang="en-US" b="0" i="0" u="none" strike="noStrike" dirty="0" err="1">
                <a:solidFill>
                  <a:srgbClr val="374151"/>
                </a:solidFill>
                <a:effectLst/>
                <a:latin typeface="Söhne"/>
              </a:rPr>
              <a:t>i</a:t>
            </a:r>
            <a:r>
              <a:rPr lang="en-US" b="0" i="0" u="none" strike="noStrike" dirty="0">
                <a:solidFill>
                  <a:srgbClr val="374151"/>
                </a:solidFill>
                <a:effectLst/>
                <a:latin typeface="Söhne"/>
              </a:rPr>
              <a:t>)</a:t>
            </a:r>
          </a:p>
          <a:p>
            <a:pPr marL="742950" lvl="1" indent="-285750" algn="l">
              <a:buFont typeface="+mj-lt"/>
              <a:buAutoNum type="arabicPeriod"/>
            </a:pPr>
            <a:r>
              <a:rPr lang="en-US" b="0" i="0" u="none" strike="noStrike" dirty="0">
                <a:solidFill>
                  <a:srgbClr val="374151"/>
                </a:solidFill>
                <a:effectLst/>
                <a:latin typeface="Söhne"/>
              </a:rPr>
              <a:t>This calculates the log-odds of the positive class for each data point.</a:t>
            </a:r>
          </a:p>
          <a:p>
            <a:pPr algn="l">
              <a:buFont typeface="+mj-lt"/>
              <a:buAutoNum type="arabicPeriod"/>
            </a:pPr>
            <a:r>
              <a:rPr lang="en-US" b="1" i="0" u="none" strike="noStrike" dirty="0">
                <a:solidFill>
                  <a:srgbClr val="374151"/>
                </a:solidFill>
                <a:effectLst/>
                <a:latin typeface="Söhne"/>
              </a:rPr>
              <a:t>Apply the Logistic (Sigmoid) Function</a:t>
            </a:r>
            <a:r>
              <a:rPr lang="en-US" b="0" i="0" u="none" strike="noStrike" dirty="0">
                <a:solidFill>
                  <a:srgbClr val="374151"/>
                </a:solidFill>
                <a:effectLst/>
                <a:latin typeface="Söhne"/>
              </a:rPr>
              <a:t>:</a:t>
            </a:r>
          </a:p>
          <a:p>
            <a:pPr marL="742950" lvl="1" indent="-285750" algn="l">
              <a:buFont typeface="+mj-lt"/>
              <a:buAutoNum type="arabicPeriod"/>
            </a:pPr>
            <a:r>
              <a:rPr lang="en-US" b="0" i="0" u="none" strike="noStrike" dirty="0">
                <a:solidFill>
                  <a:srgbClr val="374151"/>
                </a:solidFill>
                <a:effectLst/>
                <a:latin typeface="Söhne"/>
              </a:rPr>
              <a:t>Apply the logistic function (sigmoid function) to the calculated log-odds to obtain predicted probabilities for each data point. The logistic function is:</a:t>
            </a:r>
          </a:p>
          <a:p>
            <a:pPr marL="742950" lvl="1" indent="-285750" algn="l">
              <a:buFont typeface="+mj-lt"/>
              <a:buAutoNum type="arabicPeriod"/>
            </a:pPr>
            <a:r>
              <a:rPr lang="en-US" b="0" i="0" u="none" strike="noStrike" dirty="0">
                <a:solidFill>
                  <a:srgbClr val="374151"/>
                </a:solidFill>
                <a:effectLst/>
                <a:latin typeface="Söhne"/>
              </a:rPr>
              <a:t>P(Y(</a:t>
            </a:r>
            <a:r>
              <a:rPr lang="en-US" b="0" i="0" u="none" strike="noStrike" dirty="0" err="1">
                <a:solidFill>
                  <a:srgbClr val="374151"/>
                </a:solidFill>
                <a:effectLst/>
                <a:latin typeface="Söhne"/>
              </a:rPr>
              <a:t>i</a:t>
            </a:r>
            <a:r>
              <a:rPr lang="en-US" b="0" i="0" u="none" strike="noStrike" dirty="0">
                <a:solidFill>
                  <a:srgbClr val="374151"/>
                </a:solidFill>
                <a:effectLst/>
                <a:latin typeface="Söhne"/>
              </a:rPr>
              <a:t>) = 1) = 1 / (1 + e^(-Log-Odds(</a:t>
            </a:r>
            <a:r>
              <a:rPr lang="en-US" b="0" i="0" u="none" strike="noStrike" dirty="0" err="1">
                <a:solidFill>
                  <a:srgbClr val="374151"/>
                </a:solidFill>
                <a:effectLst/>
                <a:latin typeface="Söhne"/>
              </a:rPr>
              <a:t>i</a:t>
            </a:r>
            <a:r>
              <a:rPr lang="en-US" b="0" i="0" u="none" strike="noStrike" dirty="0">
                <a:solidFill>
                  <a:srgbClr val="374151"/>
                </a:solidFill>
                <a:effectLst/>
                <a:latin typeface="Söhne"/>
              </a:rPr>
              <a:t>)))</a:t>
            </a:r>
          </a:p>
          <a:p>
            <a:pPr marL="742950" lvl="1" indent="-285750" algn="l">
              <a:buFont typeface="+mj-lt"/>
              <a:buAutoNum type="arabicPeriod"/>
            </a:pPr>
            <a:r>
              <a:rPr lang="en-US" b="0" i="0" u="none" strike="noStrike" dirty="0">
                <a:solidFill>
                  <a:srgbClr val="374151"/>
                </a:solidFill>
                <a:effectLst/>
                <a:latin typeface="Söhne"/>
              </a:rPr>
              <a:t>P(Y(</a:t>
            </a:r>
            <a:r>
              <a:rPr lang="en-US" b="0" i="0" u="none" strike="noStrike" dirty="0" err="1">
                <a:solidFill>
                  <a:srgbClr val="374151"/>
                </a:solidFill>
                <a:effectLst/>
                <a:latin typeface="Söhne"/>
              </a:rPr>
              <a:t>i</a:t>
            </a:r>
            <a:r>
              <a:rPr lang="en-US" b="0" i="0" u="none" strike="noStrike" dirty="0">
                <a:solidFill>
                  <a:srgbClr val="374151"/>
                </a:solidFill>
                <a:effectLst/>
                <a:latin typeface="Söhne"/>
              </a:rPr>
              <a:t>) = 1) represents the predicted probability that the data point </a:t>
            </a:r>
            <a:r>
              <a:rPr lang="en-US" b="0" i="0" u="none" strike="noStrike" dirty="0" err="1">
                <a:solidFill>
                  <a:srgbClr val="374151"/>
                </a:solidFill>
                <a:effectLst/>
                <a:latin typeface="Söhne"/>
              </a:rPr>
              <a:t>i</a:t>
            </a:r>
            <a:r>
              <a:rPr lang="en-US" b="0" i="0" u="none" strike="noStrike" dirty="0">
                <a:solidFill>
                  <a:srgbClr val="374151"/>
                </a:solidFill>
                <a:effectLst/>
                <a:latin typeface="Söhne"/>
              </a:rPr>
              <a:t> belongs to the positive class.</a:t>
            </a:r>
          </a:p>
          <a:p>
            <a:endParaRPr lang="en-US" dirty="0"/>
          </a:p>
        </p:txBody>
      </p:sp>
    </p:spTree>
    <p:extLst>
      <p:ext uri="{BB962C8B-B14F-4D97-AF65-F5344CB8AC3E}">
        <p14:creationId xmlns:p14="http://schemas.microsoft.com/office/powerpoint/2010/main" val="310449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B19478-5ECF-DAA1-5605-E9F0BE5C3F79}"/>
              </a:ext>
            </a:extLst>
          </p:cNvPr>
          <p:cNvSpPr>
            <a:spLocks noGrp="1"/>
          </p:cNvSpPr>
          <p:nvPr>
            <p:ph idx="1"/>
          </p:nvPr>
        </p:nvSpPr>
        <p:spPr>
          <a:xfrm>
            <a:off x="1231232" y="2141537"/>
            <a:ext cx="10515600" cy="4351338"/>
          </a:xfrm>
        </p:spPr>
        <p:txBody>
          <a:bodyPr/>
          <a:lstStyle/>
          <a:p>
            <a:r>
              <a:rPr lang="en-US" b="0" i="0" u="none" strike="noStrike" dirty="0">
                <a:effectLst/>
                <a:latin typeface="Avenir Book" panose="02000503020000020003" pitchFamily="2" charset="0"/>
              </a:rPr>
              <a:t>A regression is </a:t>
            </a:r>
            <a:r>
              <a:rPr lang="en-US" b="1" i="0" u="none" strike="noStrike" dirty="0">
                <a:effectLst/>
                <a:latin typeface="Avenir Book" panose="02000503020000020003" pitchFamily="2" charset="0"/>
              </a:rPr>
              <a:t>a statistical technique that relates a dependent variable to </a:t>
            </a:r>
            <a:r>
              <a:rPr lang="en-US" b="1" i="0" u="none" strike="noStrike" dirty="0">
                <a:solidFill>
                  <a:srgbClr val="C00000"/>
                </a:solidFill>
                <a:effectLst/>
                <a:latin typeface="Avenir Book" panose="02000503020000020003" pitchFamily="2" charset="0"/>
              </a:rPr>
              <a:t>one or more independent </a:t>
            </a:r>
            <a:r>
              <a:rPr lang="en-US" b="1" i="0" u="none" strike="noStrike" dirty="0">
                <a:effectLst/>
                <a:latin typeface="Avenir Book" panose="02000503020000020003" pitchFamily="2" charset="0"/>
              </a:rPr>
              <a:t>(explanatory</a:t>
            </a:r>
            <a:r>
              <a:rPr lang="en-US" b="0" i="0" u="none" strike="noStrike" dirty="0">
                <a:effectLst/>
                <a:latin typeface="Avenir Book" panose="02000503020000020003" pitchFamily="2" charset="0"/>
              </a:rPr>
              <a:t>) variables.</a:t>
            </a:r>
          </a:p>
          <a:p>
            <a:r>
              <a:rPr lang="en-US" altLang="en-US" dirty="0">
                <a:latin typeface="Avenir Book" panose="02000503020000020003" pitchFamily="2" charset="0"/>
              </a:rPr>
              <a:t>Explain the impact of changes in an independent variable on the dependent variable</a:t>
            </a:r>
          </a:p>
          <a:p>
            <a:endParaRPr lang="en-US" b="0" i="0" u="none" strike="noStrike" dirty="0">
              <a:effectLst/>
              <a:latin typeface="Avenir Book" panose="02000503020000020003" pitchFamily="2" charset="0"/>
            </a:endParaRPr>
          </a:p>
          <a:p>
            <a:endParaRPr lang="en-US" dirty="0">
              <a:solidFill>
                <a:srgbClr val="4D5156"/>
              </a:solidFill>
              <a:latin typeface="arial" panose="020B0604020202020204" pitchFamily="34" charset="0"/>
            </a:endParaRPr>
          </a:p>
          <a:p>
            <a:endParaRPr lang="en-US" dirty="0"/>
          </a:p>
        </p:txBody>
      </p:sp>
      <p:sp>
        <p:nvSpPr>
          <p:cNvPr id="2" name="Rectangle 2">
            <a:extLst>
              <a:ext uri="{FF2B5EF4-FFF2-40B4-BE49-F238E27FC236}">
                <a16:creationId xmlns:a16="http://schemas.microsoft.com/office/drawing/2014/main" id="{BAEA156E-A542-5B92-9F1A-587F37ADBBB4}"/>
              </a:ext>
            </a:extLst>
          </p:cNvPr>
          <p:cNvSpPr>
            <a:spLocks noGrp="1" noChangeArrowheads="1"/>
          </p:cNvSpPr>
          <p:nvPr>
            <p:ph type="title"/>
          </p:nvPr>
        </p:nvSpPr>
        <p:spPr>
          <a:xfrm>
            <a:off x="838200" y="786063"/>
            <a:ext cx="10515600" cy="585537"/>
          </a:xfrm>
        </p:spPr>
        <p:txBody>
          <a:bodyPr>
            <a:normAutofit fontScale="90000"/>
          </a:bodyPr>
          <a:lstStyle/>
          <a:p>
            <a:pPr algn="ctr" eaLnBrk="1" hangingPunct="1">
              <a:lnSpc>
                <a:spcPct val="80000"/>
              </a:lnSpc>
            </a:pPr>
            <a:r>
              <a:rPr lang="en-US" altLang="en-US" b="1" dirty="0"/>
              <a:t>Regression Analysis</a:t>
            </a:r>
          </a:p>
        </p:txBody>
      </p:sp>
    </p:spTree>
    <p:extLst>
      <p:ext uri="{BB962C8B-B14F-4D97-AF65-F5344CB8AC3E}">
        <p14:creationId xmlns:p14="http://schemas.microsoft.com/office/powerpoint/2010/main" val="3209782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321BB-81B7-5053-9A05-F214ECA14CD6}"/>
              </a:ext>
            </a:extLst>
          </p:cNvPr>
          <p:cNvSpPr>
            <a:spLocks noGrp="1"/>
          </p:cNvSpPr>
          <p:nvPr>
            <p:ph idx="1"/>
          </p:nvPr>
        </p:nvSpPr>
        <p:spPr>
          <a:xfrm>
            <a:off x="838200" y="1219200"/>
            <a:ext cx="10515600" cy="4957763"/>
          </a:xfrm>
        </p:spPr>
        <p:txBody>
          <a:bodyPr>
            <a:normAutofit lnSpcReduction="10000"/>
          </a:bodyPr>
          <a:lstStyle/>
          <a:p>
            <a:pPr marL="514350" indent="-514350" algn="l">
              <a:buFont typeface="+mj-lt"/>
              <a:buAutoNum type="arabicPeriod" startAt="4"/>
            </a:pPr>
            <a:r>
              <a:rPr lang="en-US" b="1" i="0" u="none" strike="noStrike" dirty="0">
                <a:solidFill>
                  <a:srgbClr val="374151"/>
                </a:solidFill>
                <a:effectLst/>
                <a:latin typeface="Söhne"/>
              </a:rPr>
              <a:t>Compare Predictions to Actual Values</a:t>
            </a:r>
            <a:r>
              <a:rPr lang="en-US" b="0" i="0" u="none" strike="noStrike" dirty="0">
                <a:solidFill>
                  <a:srgbClr val="374151"/>
                </a:solidFill>
                <a:effectLst/>
                <a:latin typeface="Söhne"/>
              </a:rPr>
              <a:t>:</a:t>
            </a:r>
          </a:p>
          <a:p>
            <a:pPr marL="457200" lvl="1" indent="0" algn="l">
              <a:buNone/>
            </a:pPr>
            <a:r>
              <a:rPr lang="en-US" b="0" i="0" u="none" strike="noStrike" dirty="0">
                <a:solidFill>
                  <a:srgbClr val="374151"/>
                </a:solidFill>
                <a:effectLst/>
                <a:latin typeface="Söhne"/>
              </a:rPr>
              <a:t>Compare the predicted probabilities to the actual binary outcomes in your training dataset. Typically, you have values of 0 or 1 for each data point, where 1 indicates the positive class and 0 the negative class.</a:t>
            </a:r>
          </a:p>
          <a:p>
            <a:pPr marL="514350" indent="-514350" algn="l">
              <a:buFont typeface="+mj-lt"/>
              <a:buAutoNum type="arabicPeriod" startAt="4"/>
            </a:pPr>
            <a:r>
              <a:rPr lang="en-US" b="1" i="0" u="none" strike="noStrike" dirty="0">
                <a:solidFill>
                  <a:srgbClr val="374151"/>
                </a:solidFill>
                <a:effectLst/>
                <a:latin typeface="Söhne"/>
              </a:rPr>
              <a:t>Calculate  (Log)Likelihood/Cross-entropy</a:t>
            </a:r>
            <a:r>
              <a:rPr lang="en-US" b="0" i="0" u="none" strike="noStrike" dirty="0">
                <a:solidFill>
                  <a:srgbClr val="374151"/>
                </a:solidFill>
                <a:effectLst/>
                <a:latin typeface="Söhne"/>
              </a:rPr>
              <a:t>:</a:t>
            </a:r>
          </a:p>
          <a:p>
            <a:pPr marL="457200" lvl="1" indent="0" algn="l">
              <a:buNone/>
            </a:pPr>
            <a:r>
              <a:rPr lang="en-US" b="0" i="0" u="none" strike="noStrike" dirty="0">
                <a:solidFill>
                  <a:srgbClr val="374151"/>
                </a:solidFill>
                <a:effectLst/>
                <a:latin typeface="Söhne"/>
              </a:rPr>
              <a:t>Compute the likelihood of the observed data given the current model. The likelihood is a measure of how well the model fits the data and is calculated using the predicted probabilities and actual outcomes. The likelihood is a product of probabilities for all data points.</a:t>
            </a:r>
          </a:p>
          <a:p>
            <a:pPr marL="514350" indent="-514350" algn="l">
              <a:buFont typeface="+mj-lt"/>
              <a:buAutoNum type="arabicPeriod" startAt="4"/>
            </a:pPr>
            <a:r>
              <a:rPr lang="en-US" b="1" i="0" u="none" strike="noStrike" dirty="0">
                <a:solidFill>
                  <a:srgbClr val="374151"/>
                </a:solidFill>
                <a:effectLst/>
                <a:latin typeface="Söhne"/>
              </a:rPr>
              <a:t>Update Coefficients</a:t>
            </a:r>
            <a:r>
              <a:rPr lang="en-US" b="0" i="0" u="none" strike="noStrike" dirty="0">
                <a:solidFill>
                  <a:srgbClr val="374151"/>
                </a:solidFill>
                <a:effectLst/>
                <a:latin typeface="Söhne"/>
              </a:rPr>
              <a:t>:</a:t>
            </a:r>
          </a:p>
          <a:p>
            <a:pPr marL="457200" lvl="1" indent="0" algn="l">
              <a:buNone/>
            </a:pPr>
            <a:r>
              <a:rPr lang="en-US" b="0" i="0" u="none" strike="noStrike" dirty="0">
                <a:solidFill>
                  <a:srgbClr val="374151"/>
                </a:solidFill>
                <a:effectLst/>
                <a:latin typeface="Söhne"/>
              </a:rPr>
              <a:t>Use optimization techniques like gradient descent or other optimization algorithms to adjust the coefficients in a way that increases the likelihood of the observed data. The goal is to find the set of coefficients that maximize the likelihood.</a:t>
            </a:r>
          </a:p>
          <a:p>
            <a:endParaRPr lang="en-US" dirty="0"/>
          </a:p>
        </p:txBody>
      </p:sp>
    </p:spTree>
    <p:extLst>
      <p:ext uri="{BB962C8B-B14F-4D97-AF65-F5344CB8AC3E}">
        <p14:creationId xmlns:p14="http://schemas.microsoft.com/office/powerpoint/2010/main" val="647467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9321BB-81B7-5053-9A05-F214ECA14CD6}"/>
              </a:ext>
            </a:extLst>
          </p:cNvPr>
          <p:cNvSpPr>
            <a:spLocks noGrp="1"/>
          </p:cNvSpPr>
          <p:nvPr>
            <p:ph idx="1"/>
          </p:nvPr>
        </p:nvSpPr>
        <p:spPr>
          <a:xfrm>
            <a:off x="838200" y="1090863"/>
            <a:ext cx="10515600" cy="5086100"/>
          </a:xfrm>
        </p:spPr>
        <p:txBody>
          <a:bodyPr>
            <a:normAutofit lnSpcReduction="10000"/>
          </a:bodyPr>
          <a:lstStyle/>
          <a:p>
            <a:pPr marL="514350" indent="-514350">
              <a:buFont typeface="+mj-lt"/>
              <a:buAutoNum type="arabicPeriod" startAt="7"/>
            </a:pPr>
            <a:r>
              <a:rPr lang="en-US" b="1" i="0" u="none" strike="noStrike" dirty="0">
                <a:solidFill>
                  <a:srgbClr val="374151"/>
                </a:solidFill>
                <a:effectLst/>
                <a:latin typeface="Söhne"/>
              </a:rPr>
              <a:t>Repeat Iteratively</a:t>
            </a:r>
            <a:r>
              <a:rPr lang="en-US" b="0" i="0" u="none" strike="noStrike" dirty="0">
                <a:solidFill>
                  <a:srgbClr val="374151"/>
                </a:solidFill>
                <a:effectLst/>
                <a:latin typeface="Söhne"/>
              </a:rPr>
              <a:t>:</a:t>
            </a:r>
          </a:p>
          <a:p>
            <a:pPr marL="457200" lvl="1" indent="0">
              <a:buNone/>
            </a:pPr>
            <a:r>
              <a:rPr lang="en-US" b="0" i="0" u="none" strike="noStrike" dirty="0">
                <a:solidFill>
                  <a:srgbClr val="374151"/>
                </a:solidFill>
                <a:effectLst/>
                <a:latin typeface="Söhne"/>
              </a:rPr>
              <a:t>Continue the process of calculating log-odds, applying the logistic function, comparing predictions to actual values, and updating the coefficients iteratively. This process is repeated until a convergence criterion is met, such as when the change in the likelihood becomes very small or after a predefined number of iterations.</a:t>
            </a:r>
          </a:p>
          <a:p>
            <a:pPr marL="514350" indent="-514350">
              <a:buFont typeface="+mj-lt"/>
              <a:buAutoNum type="arabicPeriod" startAt="7"/>
            </a:pPr>
            <a:r>
              <a:rPr lang="en-US" b="1" i="0" u="none" strike="noStrike" dirty="0">
                <a:solidFill>
                  <a:srgbClr val="374151"/>
                </a:solidFill>
                <a:effectLst/>
                <a:latin typeface="Söhne"/>
              </a:rPr>
              <a:t>Convergence and Final Coefficients</a:t>
            </a:r>
            <a:r>
              <a:rPr lang="en-US" b="0" i="0" u="none" strike="noStrike" dirty="0">
                <a:solidFill>
                  <a:srgbClr val="374151"/>
                </a:solidFill>
                <a:effectLst/>
                <a:latin typeface="Söhne"/>
              </a:rPr>
              <a:t>:</a:t>
            </a:r>
          </a:p>
          <a:p>
            <a:pPr marL="457200" lvl="1" indent="0">
              <a:buNone/>
            </a:pPr>
            <a:r>
              <a:rPr lang="en-US" b="0" i="0" u="none" strike="noStrike" dirty="0">
                <a:solidFill>
                  <a:srgbClr val="374151"/>
                </a:solidFill>
                <a:effectLst/>
                <a:latin typeface="Söhne"/>
              </a:rPr>
              <a:t>Once the optimization process converges, you obtain the final values of the coefficients (</a:t>
            </a:r>
            <a:r>
              <a:rPr lang="el-GR" b="0" i="0" u="none" strike="noStrike" dirty="0">
                <a:solidFill>
                  <a:srgbClr val="374151"/>
                </a:solidFill>
                <a:effectLst/>
                <a:latin typeface="Söhne"/>
              </a:rPr>
              <a:t>β₀, β₁, β₂, ...). </a:t>
            </a:r>
            <a:r>
              <a:rPr lang="en-US" b="0" i="0" u="none" strike="noStrike" dirty="0">
                <a:solidFill>
                  <a:srgbClr val="374151"/>
                </a:solidFill>
                <a:effectLst/>
                <a:latin typeface="Söhne"/>
              </a:rPr>
              <a:t>These coefficients represent the best-fit model that maximizes the likelihood of the observed data.</a:t>
            </a:r>
          </a:p>
          <a:p>
            <a:pPr marL="514350" indent="-514350">
              <a:buFont typeface="+mj-lt"/>
              <a:buAutoNum type="arabicPeriod" startAt="7"/>
            </a:pPr>
            <a:r>
              <a:rPr lang="en-US" b="1" i="0" u="none" strike="noStrike" dirty="0">
                <a:solidFill>
                  <a:srgbClr val="374151"/>
                </a:solidFill>
                <a:effectLst/>
                <a:latin typeface="Söhne"/>
              </a:rPr>
              <a:t>Model Training Complete</a:t>
            </a:r>
            <a:r>
              <a:rPr lang="en-US" b="0" i="0" u="none" strike="noStrike" dirty="0">
                <a:solidFill>
                  <a:srgbClr val="374151"/>
                </a:solidFill>
                <a:effectLst/>
                <a:latin typeface="Söhne"/>
              </a:rPr>
              <a:t>:</a:t>
            </a:r>
          </a:p>
          <a:p>
            <a:pPr marL="457200" lvl="1" indent="0">
              <a:buNone/>
            </a:pPr>
            <a:r>
              <a:rPr lang="en-US" b="0" i="0" u="none" strike="noStrike" dirty="0">
                <a:solidFill>
                  <a:srgbClr val="374151"/>
                </a:solidFill>
                <a:effectLst/>
                <a:latin typeface="Söhne"/>
              </a:rPr>
              <a:t>The model training is complete when you have the final coefficients. You can now use these coefficients to make predictions on new data by calculating the log-odds and applying the logistic function.</a:t>
            </a:r>
          </a:p>
          <a:p>
            <a:endParaRPr lang="en-US" dirty="0"/>
          </a:p>
        </p:txBody>
      </p:sp>
    </p:spTree>
    <p:extLst>
      <p:ext uri="{BB962C8B-B14F-4D97-AF65-F5344CB8AC3E}">
        <p14:creationId xmlns:p14="http://schemas.microsoft.com/office/powerpoint/2010/main" val="2796544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55BF74-40BB-ACB4-A443-67C5B4D99B33}"/>
              </a:ext>
            </a:extLst>
          </p:cNvPr>
          <p:cNvSpPr>
            <a:spLocks noGrp="1"/>
          </p:cNvSpPr>
          <p:nvPr>
            <p:ph idx="1"/>
          </p:nvPr>
        </p:nvSpPr>
        <p:spPr>
          <a:xfrm>
            <a:off x="838200" y="2860882"/>
            <a:ext cx="10515600" cy="1136236"/>
          </a:xfrm>
        </p:spPr>
        <p:txBody>
          <a:bodyPr>
            <a:normAutofit/>
          </a:bodyPr>
          <a:lstStyle/>
          <a:p>
            <a:pPr marL="0" indent="0" algn="ctr">
              <a:buNone/>
            </a:pPr>
            <a:r>
              <a:rPr lang="en-US" sz="5400" b="1" dirty="0">
                <a:solidFill>
                  <a:srgbClr val="7030A0"/>
                </a:solidFill>
              </a:rPr>
              <a:t>Clustering </a:t>
            </a:r>
          </a:p>
        </p:txBody>
      </p:sp>
    </p:spTree>
    <p:extLst>
      <p:ext uri="{BB962C8B-B14F-4D97-AF65-F5344CB8AC3E}">
        <p14:creationId xmlns:p14="http://schemas.microsoft.com/office/powerpoint/2010/main" val="2992032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10C36-991A-72FC-8B22-4168B0702394}"/>
              </a:ext>
            </a:extLst>
          </p:cNvPr>
          <p:cNvSpPr>
            <a:spLocks noGrp="1"/>
          </p:cNvSpPr>
          <p:nvPr>
            <p:ph idx="1"/>
          </p:nvPr>
        </p:nvSpPr>
        <p:spPr>
          <a:xfrm>
            <a:off x="467894" y="1190694"/>
            <a:ext cx="6573253" cy="5087440"/>
          </a:xfrm>
        </p:spPr>
        <p:txBody>
          <a:bodyPr>
            <a:normAutofit/>
          </a:bodyPr>
          <a:lstStyle/>
          <a:p>
            <a:pPr marL="0" indent="0" algn="l">
              <a:buNone/>
            </a:pPr>
            <a:r>
              <a:rPr lang="en-US" b="1" dirty="0">
                <a:solidFill>
                  <a:srgbClr val="7030A0"/>
                </a:solidFill>
                <a:latin typeface="Avenir Book" panose="02000503020000020003" pitchFamily="2" charset="0"/>
              </a:rPr>
              <a:t>What is clustering?</a:t>
            </a:r>
          </a:p>
          <a:p>
            <a:pPr algn="l">
              <a:buFont typeface="Arial" panose="020B0604020202020204" pitchFamily="34" charset="0"/>
              <a:buChar char="•"/>
            </a:pPr>
            <a:r>
              <a:rPr lang="en-US" dirty="0">
                <a:solidFill>
                  <a:srgbClr val="000000"/>
                </a:solidFill>
                <a:latin typeface="Avenir Book" panose="02000503020000020003" pitchFamily="2" charset="0"/>
              </a:rPr>
              <a:t>T</a:t>
            </a:r>
            <a:r>
              <a:rPr lang="en-US" b="0" i="0" u="none" strike="noStrike" dirty="0">
                <a:solidFill>
                  <a:srgbClr val="000000"/>
                </a:solidFill>
                <a:effectLst/>
                <a:latin typeface="Avenir Book" panose="02000503020000020003" pitchFamily="2" charset="0"/>
              </a:rPr>
              <a:t>he process of </a:t>
            </a:r>
            <a:r>
              <a:rPr lang="en-US" b="1" i="0" u="none" strike="noStrike" dirty="0">
                <a:solidFill>
                  <a:srgbClr val="000000"/>
                </a:solidFill>
                <a:effectLst/>
                <a:latin typeface="Avenir Book" panose="02000503020000020003" pitchFamily="2" charset="0"/>
              </a:rPr>
              <a:t>partitioning data </a:t>
            </a:r>
            <a:r>
              <a:rPr lang="en-US" b="0" i="0" u="none" strike="noStrike" dirty="0">
                <a:solidFill>
                  <a:srgbClr val="000000"/>
                </a:solidFill>
                <a:effectLst/>
                <a:latin typeface="Avenir Book" panose="02000503020000020003" pitchFamily="2" charset="0"/>
              </a:rPr>
              <a:t>into a set of meaningful sub-classes.</a:t>
            </a:r>
          </a:p>
          <a:p>
            <a:pPr algn="l">
              <a:buFont typeface="Arial" panose="020B0604020202020204" pitchFamily="34" charset="0"/>
              <a:buChar char="•"/>
            </a:pPr>
            <a:r>
              <a:rPr lang="en-US" b="1" i="0" u="none" strike="noStrike" dirty="0">
                <a:solidFill>
                  <a:srgbClr val="C00000"/>
                </a:solidFill>
                <a:effectLst/>
                <a:latin typeface="Avenir Book" panose="02000503020000020003" pitchFamily="2" charset="0"/>
              </a:rPr>
              <a:t>Purpose</a:t>
            </a:r>
            <a:r>
              <a:rPr lang="en-US" b="0" i="0" u="none" strike="noStrike" dirty="0">
                <a:solidFill>
                  <a:srgbClr val="000000"/>
                </a:solidFill>
                <a:effectLst/>
                <a:latin typeface="Avenir Book" panose="02000503020000020003" pitchFamily="2" charset="0"/>
              </a:rPr>
              <a:t>: Uncover natural grouping or structure</a:t>
            </a:r>
          </a:p>
          <a:p>
            <a:pPr algn="l">
              <a:buFont typeface="Arial" panose="020B0604020202020204" pitchFamily="34" charset="0"/>
              <a:buChar char="•"/>
            </a:pPr>
            <a:r>
              <a:rPr lang="en-US" b="0" i="0" u="none" strike="noStrike" dirty="0">
                <a:solidFill>
                  <a:srgbClr val="000000"/>
                </a:solidFill>
                <a:effectLst/>
                <a:latin typeface="Avenir Book" panose="02000503020000020003" pitchFamily="2" charset="0"/>
              </a:rPr>
              <a:t>Multiple use cases</a:t>
            </a:r>
          </a:p>
          <a:p>
            <a:pPr marL="742950" lvl="1" indent="-285750" algn="l">
              <a:buFont typeface="Arial" panose="020B0604020202020204" pitchFamily="34" charset="0"/>
              <a:buChar char="•"/>
            </a:pPr>
            <a:r>
              <a:rPr lang="en-US" b="0" i="0" u="none" strike="noStrike" dirty="0">
                <a:solidFill>
                  <a:srgbClr val="000000"/>
                </a:solidFill>
                <a:effectLst/>
                <a:latin typeface="Avenir Book" panose="02000503020000020003" pitchFamily="2" charset="0"/>
              </a:rPr>
              <a:t>stand-alone tool to gain insight into data</a:t>
            </a:r>
          </a:p>
          <a:p>
            <a:pPr marL="742950" lvl="1" indent="-285750" algn="l">
              <a:buFont typeface="Arial" panose="020B0604020202020204" pitchFamily="34" charset="0"/>
              <a:buChar char="•"/>
            </a:pPr>
            <a:r>
              <a:rPr lang="en-US" b="0" i="0" u="none" strike="noStrike" dirty="0">
                <a:solidFill>
                  <a:srgbClr val="000000"/>
                </a:solidFill>
                <a:effectLst/>
                <a:latin typeface="Avenir Book" panose="02000503020000020003" pitchFamily="2" charset="0"/>
              </a:rPr>
              <a:t>preprocessing step for other algorithms</a:t>
            </a:r>
          </a:p>
          <a:p>
            <a:pPr marL="742950" lvl="1" indent="-285750" algn="l">
              <a:buFont typeface="Arial" panose="020B0604020202020204" pitchFamily="34" charset="0"/>
              <a:buChar char="•"/>
            </a:pPr>
            <a:r>
              <a:rPr lang="en-US" b="0" i="0" u="none" strike="noStrike" dirty="0">
                <a:solidFill>
                  <a:srgbClr val="000000"/>
                </a:solidFill>
                <a:effectLst/>
                <a:latin typeface="Avenir Book" panose="02000503020000020003" pitchFamily="2" charset="0"/>
              </a:rPr>
              <a:t>data compression</a:t>
            </a:r>
          </a:p>
          <a:p>
            <a:pPr marL="742950" lvl="1" indent="-285750" algn="l">
              <a:buFont typeface="Arial" panose="020B0604020202020204" pitchFamily="34" charset="0"/>
              <a:buChar char="•"/>
            </a:pPr>
            <a:r>
              <a:rPr lang="en-US" b="0" i="0" u="none" strike="noStrike" dirty="0">
                <a:solidFill>
                  <a:srgbClr val="000000"/>
                </a:solidFill>
                <a:effectLst/>
                <a:latin typeface="Avenir Book" panose="02000503020000020003" pitchFamily="2" charset="0"/>
              </a:rPr>
              <a:t>Outlier detection</a:t>
            </a:r>
          </a:p>
          <a:p>
            <a:endParaRPr lang="en-US" dirty="0"/>
          </a:p>
        </p:txBody>
      </p:sp>
      <p:pic>
        <p:nvPicPr>
          <p:cNvPr id="8" name="Picture 7" descr="A group of circles with triangles&#10;&#10;Description automatically generated">
            <a:extLst>
              <a:ext uri="{FF2B5EF4-FFF2-40B4-BE49-F238E27FC236}">
                <a16:creationId xmlns:a16="http://schemas.microsoft.com/office/drawing/2014/main" id="{7DEA4768-803C-8FED-227F-6C85074BA85F}"/>
              </a:ext>
            </a:extLst>
          </p:cNvPr>
          <p:cNvPicPr>
            <a:picLocks noChangeAspect="1"/>
          </p:cNvPicPr>
          <p:nvPr/>
        </p:nvPicPr>
        <p:blipFill>
          <a:blip r:embed="rId2"/>
          <a:stretch>
            <a:fillRect/>
          </a:stretch>
        </p:blipFill>
        <p:spPr>
          <a:xfrm>
            <a:off x="7041147" y="1023298"/>
            <a:ext cx="4990432" cy="4811403"/>
          </a:xfrm>
          <a:prstGeom prst="rect">
            <a:avLst/>
          </a:prstGeom>
        </p:spPr>
      </p:pic>
    </p:spTree>
    <p:extLst>
      <p:ext uri="{BB962C8B-B14F-4D97-AF65-F5344CB8AC3E}">
        <p14:creationId xmlns:p14="http://schemas.microsoft.com/office/powerpoint/2010/main" val="327987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3C45-31EE-3710-391D-9BFFA08E95D1}"/>
              </a:ext>
            </a:extLst>
          </p:cNvPr>
          <p:cNvSpPr>
            <a:spLocks noGrp="1"/>
          </p:cNvSpPr>
          <p:nvPr>
            <p:ph type="title"/>
          </p:nvPr>
        </p:nvSpPr>
        <p:spPr>
          <a:xfrm>
            <a:off x="838200" y="681038"/>
            <a:ext cx="10515600" cy="770076"/>
          </a:xfrm>
        </p:spPr>
        <p:txBody>
          <a:bodyPr>
            <a:normAutofit/>
          </a:bodyPr>
          <a:lstStyle/>
          <a:p>
            <a:r>
              <a:rPr lang="en-US" sz="3200" b="1" dirty="0"/>
              <a:t>What are clusters?</a:t>
            </a:r>
          </a:p>
        </p:txBody>
      </p:sp>
      <p:sp>
        <p:nvSpPr>
          <p:cNvPr id="3" name="Content Placeholder 2">
            <a:extLst>
              <a:ext uri="{FF2B5EF4-FFF2-40B4-BE49-F238E27FC236}">
                <a16:creationId xmlns:a16="http://schemas.microsoft.com/office/drawing/2014/main" id="{8FF8E406-8C40-557F-BEAD-9A40F04BBB64}"/>
              </a:ext>
            </a:extLst>
          </p:cNvPr>
          <p:cNvSpPr>
            <a:spLocks noGrp="1"/>
          </p:cNvSpPr>
          <p:nvPr>
            <p:ph idx="1"/>
          </p:nvPr>
        </p:nvSpPr>
        <p:spPr/>
        <p:txBody>
          <a:bodyPr/>
          <a:lstStyle/>
          <a:p>
            <a:pPr algn="l">
              <a:buFont typeface="Arial" panose="020B0604020202020204" pitchFamily="34" charset="0"/>
              <a:buChar char="•"/>
            </a:pPr>
            <a:r>
              <a:rPr lang="en-US" b="0" i="0" u="none" strike="noStrike" dirty="0">
                <a:solidFill>
                  <a:srgbClr val="000000"/>
                </a:solidFill>
                <a:effectLst/>
                <a:latin typeface="Helvetica Neue" panose="02000503000000020004" pitchFamily="2" charset="0"/>
              </a:rPr>
              <a:t>A subset of objects such that the distance between any two objects in the cluster is less than the distance between any object in the cluster and any object not located inside it.</a:t>
            </a:r>
          </a:p>
          <a:p>
            <a:pPr algn="l">
              <a:buFont typeface="Arial" panose="020B0604020202020204" pitchFamily="34" charset="0"/>
              <a:buChar char="•"/>
            </a:pPr>
            <a:r>
              <a:rPr lang="en-US" b="0" i="0" u="none" strike="noStrike" dirty="0">
                <a:solidFill>
                  <a:srgbClr val="000000"/>
                </a:solidFill>
                <a:effectLst/>
                <a:latin typeface="Helvetica Neue" panose="02000503000000020004" pitchFamily="2" charset="0"/>
              </a:rPr>
              <a:t>A connected region of a multidimensional space containing a relatively high density of objects.</a:t>
            </a:r>
          </a:p>
        </p:txBody>
      </p:sp>
    </p:spTree>
    <p:extLst>
      <p:ext uri="{BB962C8B-B14F-4D97-AF65-F5344CB8AC3E}">
        <p14:creationId xmlns:p14="http://schemas.microsoft.com/office/powerpoint/2010/main" val="3932285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green and blue circles&#10;&#10;Description automatically generated">
            <a:extLst>
              <a:ext uri="{FF2B5EF4-FFF2-40B4-BE49-F238E27FC236}">
                <a16:creationId xmlns:a16="http://schemas.microsoft.com/office/drawing/2014/main" id="{A407AD4B-91A0-2F12-912B-B0B9678F5F17}"/>
              </a:ext>
            </a:extLst>
          </p:cNvPr>
          <p:cNvPicPr>
            <a:picLocks noChangeAspect="1"/>
          </p:cNvPicPr>
          <p:nvPr/>
        </p:nvPicPr>
        <p:blipFill>
          <a:blip r:embed="rId2"/>
          <a:stretch>
            <a:fillRect/>
          </a:stretch>
        </p:blipFill>
        <p:spPr>
          <a:xfrm>
            <a:off x="643467" y="893571"/>
            <a:ext cx="10905066" cy="5070856"/>
          </a:xfrm>
          <a:prstGeom prst="rect">
            <a:avLst/>
          </a:prstGeom>
        </p:spPr>
      </p:pic>
    </p:spTree>
    <p:extLst>
      <p:ext uri="{BB962C8B-B14F-4D97-AF65-F5344CB8AC3E}">
        <p14:creationId xmlns:p14="http://schemas.microsoft.com/office/powerpoint/2010/main" val="24745227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9A1896-C9F5-D12E-7655-D62044CA0052}"/>
              </a:ext>
            </a:extLst>
          </p:cNvPr>
          <p:cNvSpPr>
            <a:spLocks noGrp="1"/>
          </p:cNvSpPr>
          <p:nvPr>
            <p:ph idx="1"/>
          </p:nvPr>
        </p:nvSpPr>
        <p:spPr/>
        <p:txBody>
          <a:bodyPr/>
          <a:lstStyle/>
          <a:p>
            <a:r>
              <a:rPr lang="en-US" b="0" i="0" u="none" strike="noStrike" dirty="0">
                <a:solidFill>
                  <a:srgbClr val="231F20"/>
                </a:solidFill>
                <a:effectLst/>
                <a:latin typeface="circular-xx"/>
              </a:rPr>
              <a:t>Clustering itself can be categorized into two types:</a:t>
            </a:r>
          </a:p>
          <a:p>
            <a:pPr lvl="1"/>
            <a:r>
              <a:rPr lang="en-US" b="0" i="0" u="none" strike="noStrike" dirty="0">
                <a:solidFill>
                  <a:schemeClr val="accent2">
                    <a:lumMod val="75000"/>
                  </a:schemeClr>
                </a:solidFill>
                <a:effectLst/>
                <a:latin typeface="circular-xx"/>
              </a:rPr>
              <a:t>Hard Clustering </a:t>
            </a:r>
            <a:r>
              <a:rPr lang="en-US" b="0" i="0" u="none" strike="noStrike" dirty="0">
                <a:solidFill>
                  <a:srgbClr val="231F20"/>
                </a:solidFill>
                <a:effectLst/>
                <a:latin typeface="circular-xx"/>
              </a:rPr>
              <a:t>and </a:t>
            </a:r>
            <a:r>
              <a:rPr lang="en-US" b="0" i="0" u="none" strike="noStrike" dirty="0">
                <a:solidFill>
                  <a:srgbClr val="7030A0"/>
                </a:solidFill>
                <a:effectLst/>
                <a:latin typeface="circular-xx"/>
              </a:rPr>
              <a:t>Soft Clustering. </a:t>
            </a:r>
          </a:p>
          <a:p>
            <a:pPr lvl="1"/>
            <a:r>
              <a:rPr lang="en-US" b="0" i="0" u="none" strike="noStrike" dirty="0">
                <a:solidFill>
                  <a:srgbClr val="231F20"/>
                </a:solidFill>
                <a:effectLst/>
                <a:latin typeface="circular-xx"/>
              </a:rPr>
              <a:t>In hard clustering, one data point can belong to one cluster only. </a:t>
            </a:r>
          </a:p>
          <a:p>
            <a:pPr lvl="1"/>
            <a:r>
              <a:rPr lang="en-US" b="0" i="0" u="none" strike="noStrike" dirty="0">
                <a:solidFill>
                  <a:srgbClr val="231F20"/>
                </a:solidFill>
                <a:effectLst/>
                <a:latin typeface="circular-xx"/>
              </a:rPr>
              <a:t>in soft clustering, the output provided is a probability likelihood of a data point belonging to each of the pre-defined numbers of clusters.</a:t>
            </a:r>
            <a:endParaRPr lang="en-US" dirty="0"/>
          </a:p>
        </p:txBody>
      </p:sp>
    </p:spTree>
    <p:extLst>
      <p:ext uri="{BB962C8B-B14F-4D97-AF65-F5344CB8AC3E}">
        <p14:creationId xmlns:p14="http://schemas.microsoft.com/office/powerpoint/2010/main" val="98327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2CF076F1-0771-ABBF-372F-F6EAE59A1B48}"/>
              </a:ext>
            </a:extLst>
          </p:cNvPr>
          <p:cNvSpPr>
            <a:spLocks noGrp="1" noChangeArrowheads="1"/>
          </p:cNvSpPr>
          <p:nvPr>
            <p:ph idx="1"/>
          </p:nvPr>
        </p:nvSpPr>
        <p:spPr>
          <a:xfrm>
            <a:off x="566213" y="719118"/>
            <a:ext cx="11272861" cy="3018693"/>
          </a:xfrm>
        </p:spPr>
        <p:txBody>
          <a:bodyPr/>
          <a:lstStyle/>
          <a:p>
            <a:pPr eaLnBrk="1" hangingPunct="1">
              <a:lnSpc>
                <a:spcPct val="90000"/>
              </a:lnSpc>
              <a:spcBef>
                <a:spcPct val="40000"/>
              </a:spcBef>
              <a:buSzTx/>
              <a:buFont typeface="Wingdings" pitchFamily="2" charset="2"/>
              <a:buChar char="§"/>
            </a:pPr>
            <a:r>
              <a:rPr lang="en-US" altLang="en-US" dirty="0">
                <a:solidFill>
                  <a:srgbClr val="C00000"/>
                </a:solidFill>
                <a:latin typeface="Avenir Book" panose="02000503020000020003" pitchFamily="2" charset="0"/>
              </a:rPr>
              <a:t>Regression analysis </a:t>
            </a:r>
            <a:r>
              <a:rPr lang="en-US" altLang="en-US" dirty="0">
                <a:latin typeface="Avenir Book" panose="02000503020000020003" pitchFamily="2" charset="0"/>
              </a:rPr>
              <a:t>is used to:</a:t>
            </a:r>
          </a:p>
          <a:p>
            <a:pPr lvl="1" eaLnBrk="1" hangingPunct="1">
              <a:lnSpc>
                <a:spcPct val="90000"/>
              </a:lnSpc>
              <a:spcBef>
                <a:spcPct val="40000"/>
              </a:spcBef>
              <a:buSzTx/>
              <a:buFont typeface="Wingdings" pitchFamily="2" charset="2"/>
              <a:buChar char="§"/>
            </a:pPr>
            <a:r>
              <a:rPr lang="en-US" altLang="en-US" dirty="0">
                <a:latin typeface="Avenir Book" panose="02000503020000020003" pitchFamily="2" charset="0"/>
              </a:rPr>
              <a:t>Predict the value of </a:t>
            </a:r>
            <a:r>
              <a:rPr lang="en-US" altLang="en-US" b="1" dirty="0">
                <a:latin typeface="Avenir Book" panose="02000503020000020003" pitchFamily="2" charset="0"/>
              </a:rPr>
              <a:t>a dependent variable </a:t>
            </a:r>
            <a:r>
              <a:rPr lang="en-US" altLang="en-US" dirty="0">
                <a:latin typeface="Avenir Book" panose="02000503020000020003" pitchFamily="2" charset="0"/>
              </a:rPr>
              <a:t>based on the value of </a:t>
            </a:r>
            <a:r>
              <a:rPr lang="en-US" altLang="en-US" b="1" dirty="0">
                <a:latin typeface="Avenir Book" panose="02000503020000020003" pitchFamily="2" charset="0"/>
              </a:rPr>
              <a:t>at least one independent variable</a:t>
            </a:r>
          </a:p>
          <a:p>
            <a:pPr eaLnBrk="1" hangingPunct="1">
              <a:lnSpc>
                <a:spcPct val="90000"/>
              </a:lnSpc>
              <a:spcBef>
                <a:spcPct val="40000"/>
              </a:spcBef>
              <a:buSzTx/>
              <a:buFont typeface="Wingdings" pitchFamily="2" charset="2"/>
              <a:buChar char="§"/>
            </a:pPr>
            <a:r>
              <a:rPr lang="en-US" altLang="en-US" dirty="0">
                <a:solidFill>
                  <a:srgbClr val="C00000"/>
                </a:solidFill>
                <a:latin typeface="Avenir Book" panose="02000503020000020003" pitchFamily="2" charset="0"/>
              </a:rPr>
              <a:t>Dependent variable:    </a:t>
            </a:r>
            <a:r>
              <a:rPr lang="en-US" altLang="en-US" dirty="0">
                <a:latin typeface="Avenir Book" panose="02000503020000020003" pitchFamily="2" charset="0"/>
              </a:rPr>
              <a:t>the variable we wish to predict or explain</a:t>
            </a:r>
          </a:p>
          <a:p>
            <a:pPr eaLnBrk="1" hangingPunct="1">
              <a:lnSpc>
                <a:spcPct val="90000"/>
              </a:lnSpc>
              <a:spcBef>
                <a:spcPct val="40000"/>
              </a:spcBef>
              <a:buSzTx/>
              <a:buFont typeface="Wingdings" pitchFamily="2" charset="2"/>
              <a:buChar char="§"/>
            </a:pPr>
            <a:r>
              <a:rPr lang="en-US" altLang="en-US" dirty="0">
                <a:solidFill>
                  <a:srgbClr val="C00000"/>
                </a:solidFill>
                <a:latin typeface="Avenir Book" panose="02000503020000020003" pitchFamily="2" charset="0"/>
              </a:rPr>
              <a:t>Independent variable:  </a:t>
            </a:r>
            <a:r>
              <a:rPr lang="en-US" altLang="en-US" dirty="0">
                <a:latin typeface="Avenir Book" panose="02000503020000020003" pitchFamily="2" charset="0"/>
              </a:rPr>
              <a:t>the variable used to predict or explain the dependent variable (</a:t>
            </a:r>
            <a:r>
              <a:rPr lang="en-US" altLang="en-US" b="1" dirty="0">
                <a:solidFill>
                  <a:srgbClr val="7030A0"/>
                </a:solidFill>
                <a:latin typeface="Avenir Book" panose="02000503020000020003" pitchFamily="2" charset="0"/>
              </a:rPr>
              <a:t>predictor</a:t>
            </a:r>
            <a:r>
              <a:rPr lang="en-US" altLang="en-US" dirty="0">
                <a:latin typeface="Avenir Book" panose="02000503020000020003" pitchFamily="2" charset="0"/>
              </a:rPr>
              <a:t>).</a:t>
            </a:r>
          </a:p>
        </p:txBody>
      </p:sp>
      <p:pic>
        <p:nvPicPr>
          <p:cNvPr id="2" name="Content Placeholder 10" descr="A black screen with white text&#10;&#10;Description automatically generated">
            <a:extLst>
              <a:ext uri="{FF2B5EF4-FFF2-40B4-BE49-F238E27FC236}">
                <a16:creationId xmlns:a16="http://schemas.microsoft.com/office/drawing/2014/main" id="{B388E357-45F7-EC4A-8503-E2B225BBDFD0}"/>
              </a:ext>
            </a:extLst>
          </p:cNvPr>
          <p:cNvPicPr>
            <a:picLocks noChangeAspect="1"/>
          </p:cNvPicPr>
          <p:nvPr/>
        </p:nvPicPr>
        <p:blipFill>
          <a:blip r:embed="rId2"/>
          <a:stretch>
            <a:fillRect/>
          </a:stretch>
        </p:blipFill>
        <p:spPr>
          <a:xfrm>
            <a:off x="2026160" y="3882190"/>
            <a:ext cx="7743324" cy="253925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B88ACFDE-8652-63E4-7BB0-CB0B9918C52B}"/>
              </a:ext>
            </a:extLst>
          </p:cNvPr>
          <p:cNvSpPr>
            <a:spLocks noGrp="1" noChangeArrowheads="1"/>
          </p:cNvSpPr>
          <p:nvPr>
            <p:ph type="title"/>
          </p:nvPr>
        </p:nvSpPr>
        <p:spPr>
          <a:xfrm>
            <a:off x="1981200" y="228600"/>
            <a:ext cx="8305800" cy="990600"/>
          </a:xfrm>
        </p:spPr>
        <p:txBody>
          <a:bodyPr/>
          <a:lstStyle/>
          <a:p>
            <a:pPr eaLnBrk="1" hangingPunct="1">
              <a:lnSpc>
                <a:spcPct val="80000"/>
              </a:lnSpc>
            </a:pPr>
            <a:r>
              <a:rPr lang="en-US" altLang="en-US" dirty="0"/>
              <a:t> Simple </a:t>
            </a:r>
            <a:r>
              <a:rPr lang="en-US" altLang="en-US" b="1" dirty="0"/>
              <a:t>Linear</a:t>
            </a:r>
            <a:r>
              <a:rPr lang="en-US" altLang="en-US" dirty="0"/>
              <a:t> Regression Model</a:t>
            </a:r>
          </a:p>
        </p:txBody>
      </p:sp>
      <p:sp>
        <p:nvSpPr>
          <p:cNvPr id="32771" name="Rectangle 3">
            <a:extLst>
              <a:ext uri="{FF2B5EF4-FFF2-40B4-BE49-F238E27FC236}">
                <a16:creationId xmlns:a16="http://schemas.microsoft.com/office/drawing/2014/main" id="{8DDAD35A-FE59-5B23-3217-3FD04947F675}"/>
              </a:ext>
            </a:extLst>
          </p:cNvPr>
          <p:cNvSpPr>
            <a:spLocks noGrp="1" noChangeArrowheads="1"/>
          </p:cNvSpPr>
          <p:nvPr>
            <p:ph idx="1"/>
          </p:nvPr>
        </p:nvSpPr>
        <p:spPr>
          <a:xfrm>
            <a:off x="441727" y="2078899"/>
            <a:ext cx="4882116" cy="4351338"/>
          </a:xfrm>
        </p:spPr>
        <p:txBody>
          <a:bodyPr/>
          <a:lstStyle/>
          <a:p>
            <a:pPr eaLnBrk="1" hangingPunct="1">
              <a:spcBef>
                <a:spcPct val="45000"/>
              </a:spcBef>
            </a:pPr>
            <a:r>
              <a:rPr lang="en-US" altLang="en-US" sz="2700" dirty="0"/>
              <a:t>Only </a:t>
            </a:r>
            <a:r>
              <a:rPr lang="en-US" altLang="en-US" sz="2700" b="1" dirty="0">
                <a:solidFill>
                  <a:srgbClr val="C1BAF8"/>
                </a:solidFill>
              </a:rPr>
              <a:t>one</a:t>
            </a:r>
            <a:r>
              <a:rPr lang="en-US" altLang="en-US" sz="2700" dirty="0">
                <a:solidFill>
                  <a:srgbClr val="C1BAF8"/>
                </a:solidFill>
              </a:rPr>
              <a:t> independent variable</a:t>
            </a:r>
            <a:r>
              <a:rPr lang="en-US" altLang="en-US" sz="2700" dirty="0"/>
              <a:t>, X</a:t>
            </a:r>
          </a:p>
          <a:p>
            <a:pPr eaLnBrk="1" hangingPunct="1">
              <a:spcBef>
                <a:spcPct val="45000"/>
              </a:spcBef>
            </a:pPr>
            <a:r>
              <a:rPr lang="en-US" altLang="en-US" sz="2700" dirty="0"/>
              <a:t>Relationship between  X  and  Y  is described by a linear function</a:t>
            </a:r>
          </a:p>
          <a:p>
            <a:pPr eaLnBrk="1" hangingPunct="1">
              <a:spcBef>
                <a:spcPct val="45000"/>
              </a:spcBef>
            </a:pPr>
            <a:r>
              <a:rPr lang="en-US" altLang="en-US" sz="2700" dirty="0"/>
              <a:t>Changes in Y are assumed to be related to changes in X</a:t>
            </a:r>
          </a:p>
        </p:txBody>
      </p:sp>
      <p:graphicFrame>
        <p:nvGraphicFramePr>
          <p:cNvPr id="2" name="Content Placeholder 3">
            <a:extLst>
              <a:ext uri="{FF2B5EF4-FFF2-40B4-BE49-F238E27FC236}">
                <a16:creationId xmlns:a16="http://schemas.microsoft.com/office/drawing/2014/main" id="{046B93A0-E412-911F-1D0F-1172A5DDA29A}"/>
              </a:ext>
            </a:extLst>
          </p:cNvPr>
          <p:cNvGraphicFramePr>
            <a:graphicFrameLocks noChangeAspect="1"/>
          </p:cNvGraphicFramePr>
          <p:nvPr>
            <p:extLst>
              <p:ext uri="{D42A27DB-BD31-4B8C-83A1-F6EECF244321}">
                <p14:modId xmlns:p14="http://schemas.microsoft.com/office/powerpoint/2010/main" val="2869394083"/>
              </p:ext>
            </p:extLst>
          </p:nvPr>
        </p:nvGraphicFramePr>
        <p:xfrm>
          <a:off x="5720316" y="2585448"/>
          <a:ext cx="6029957" cy="3844789"/>
        </p:xfrm>
        <a:graphic>
          <a:graphicData uri="http://schemas.openxmlformats.org/presentationml/2006/ole">
            <mc:AlternateContent xmlns:mc="http://schemas.openxmlformats.org/markup-compatibility/2006">
              <mc:Choice xmlns:v="urn:schemas-microsoft-com:vml" Requires="v">
                <p:oleObj name="Chart" r:id="rId2" imgW="5537200" imgH="3530600" progId="Excel.Sheet.8">
                  <p:embed/>
                </p:oleObj>
              </mc:Choice>
              <mc:Fallback>
                <p:oleObj name="Chart" r:id="rId2" imgW="5537200" imgH="3530600" progId="Excel.Sheet.8">
                  <p:embed/>
                  <p:pic>
                    <p:nvPicPr>
                      <p:cNvPr id="4" name="Content Placeholder 3">
                        <a:extLst>
                          <a:ext uri="{FF2B5EF4-FFF2-40B4-BE49-F238E27FC236}">
                            <a16:creationId xmlns:a16="http://schemas.microsoft.com/office/drawing/2014/main" id="{1E540AA5-4CB5-355E-F0E5-AD55AC05F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0316" y="2585448"/>
                        <a:ext cx="6029957" cy="3844789"/>
                      </a:xfrm>
                      <a:prstGeom prst="rect">
                        <a:avLst/>
                      </a:prstGeom>
                      <a:noFill/>
                      <a:ln>
                        <a:noFill/>
                      </a:ln>
                      <a:effectLst/>
                    </p:spPr>
                  </p:pic>
                </p:oleObj>
              </mc:Fallback>
            </mc:AlternateContent>
          </a:graphicData>
        </a:graphic>
      </p:graphicFrame>
      <p:sp>
        <p:nvSpPr>
          <p:cNvPr id="3" name="TextBox 2">
            <a:extLst>
              <a:ext uri="{FF2B5EF4-FFF2-40B4-BE49-F238E27FC236}">
                <a16:creationId xmlns:a16="http://schemas.microsoft.com/office/drawing/2014/main" id="{64DD80F9-6029-9632-5FBA-CD520EE44A9E}"/>
              </a:ext>
            </a:extLst>
          </p:cNvPr>
          <p:cNvSpPr txBox="1"/>
          <p:nvPr/>
        </p:nvSpPr>
        <p:spPr>
          <a:xfrm>
            <a:off x="6882062" y="1709567"/>
            <a:ext cx="3706464" cy="369332"/>
          </a:xfrm>
          <a:prstGeom prst="rect">
            <a:avLst/>
          </a:prstGeom>
          <a:noFill/>
        </p:spPr>
        <p:txBody>
          <a:bodyPr wrap="none" rtlCol="0">
            <a:spAutoFit/>
          </a:bodyPr>
          <a:lstStyle/>
          <a:p>
            <a:r>
              <a:rPr lang="en-US" b="1" dirty="0">
                <a:solidFill>
                  <a:srgbClr val="C00000"/>
                </a:solidFill>
                <a:latin typeface="Avenir Book" panose="02000503020000020003" pitchFamily="2" charset="0"/>
              </a:rPr>
              <a:t>House Price (Y) Vs house Size (X)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a:extLst>
              <a:ext uri="{FF2B5EF4-FFF2-40B4-BE49-F238E27FC236}">
                <a16:creationId xmlns:a16="http://schemas.microsoft.com/office/drawing/2014/main" id="{CE94E2C4-5578-628A-100B-02ADC73E208D}"/>
              </a:ext>
            </a:extLst>
          </p:cNvPr>
          <p:cNvSpPr>
            <a:spLocks noGrp="1" noChangeArrowheads="1"/>
          </p:cNvSpPr>
          <p:nvPr>
            <p:ph type="title"/>
          </p:nvPr>
        </p:nvSpPr>
        <p:spPr>
          <a:xfrm>
            <a:off x="838200" y="730032"/>
            <a:ext cx="10515600" cy="752476"/>
          </a:xfrm>
        </p:spPr>
        <p:txBody>
          <a:bodyPr/>
          <a:lstStyle/>
          <a:p>
            <a:pPr algn="ctr" eaLnBrk="1" hangingPunct="1">
              <a:lnSpc>
                <a:spcPct val="80000"/>
              </a:lnSpc>
            </a:pPr>
            <a:r>
              <a:rPr lang="en-US" altLang="en-US" dirty="0">
                <a:latin typeface="Avenir Book" panose="02000503020000020003" pitchFamily="2" charset="0"/>
              </a:rPr>
              <a:t>Simple Linear Regression</a:t>
            </a:r>
          </a:p>
        </p:txBody>
      </p:sp>
      <p:grpSp>
        <p:nvGrpSpPr>
          <p:cNvPr id="3076" name="Group 14">
            <a:extLst>
              <a:ext uri="{FF2B5EF4-FFF2-40B4-BE49-F238E27FC236}">
                <a16:creationId xmlns:a16="http://schemas.microsoft.com/office/drawing/2014/main" id="{84B86178-EB54-6A7A-4ED3-8798F14F8497}"/>
              </a:ext>
            </a:extLst>
          </p:cNvPr>
          <p:cNvGrpSpPr>
            <a:grpSpLocks/>
          </p:cNvGrpSpPr>
          <p:nvPr/>
        </p:nvGrpSpPr>
        <p:grpSpPr bwMode="auto">
          <a:xfrm>
            <a:off x="616161" y="1797835"/>
            <a:ext cx="7315200" cy="3778250"/>
            <a:chOff x="672" y="1008"/>
            <a:chExt cx="4608" cy="2380"/>
          </a:xfrm>
        </p:grpSpPr>
        <p:graphicFrame>
          <p:nvGraphicFramePr>
            <p:cNvPr id="3074" name="Object 3">
              <a:extLst>
                <a:ext uri="{FF2B5EF4-FFF2-40B4-BE49-F238E27FC236}">
                  <a16:creationId xmlns:a16="http://schemas.microsoft.com/office/drawing/2014/main" id="{C46EEB8A-23FB-4368-A4A3-946B98C705CB}"/>
                </a:ext>
              </a:extLst>
            </p:cNvPr>
            <p:cNvGraphicFramePr>
              <a:graphicFrameLocks noChangeAspect="1"/>
            </p:cNvGraphicFramePr>
            <p:nvPr/>
          </p:nvGraphicFramePr>
          <p:xfrm>
            <a:off x="1564" y="2693"/>
            <a:ext cx="2390" cy="695"/>
          </p:xfrm>
          <a:graphic>
            <a:graphicData uri="http://schemas.openxmlformats.org/presentationml/2006/ole">
              <mc:AlternateContent xmlns:mc="http://schemas.openxmlformats.org/markup-compatibility/2006">
                <mc:Choice xmlns:v="urn:schemas-microsoft-com:vml" Requires="v">
                  <p:oleObj name="Equation" r:id="rId2" imgW="20193000" imgH="5854700" progId="Equation.3">
                    <p:embed/>
                  </p:oleObj>
                </mc:Choice>
                <mc:Fallback>
                  <p:oleObj name="Equation" r:id="rId2" imgW="20193000" imgH="5854700" progId="Equation.3">
                    <p:embed/>
                    <p:pic>
                      <p:nvPicPr>
                        <p:cNvPr id="3074" name="Object 3">
                          <a:extLst>
                            <a:ext uri="{FF2B5EF4-FFF2-40B4-BE49-F238E27FC236}">
                              <a16:creationId xmlns:a16="http://schemas.microsoft.com/office/drawing/2014/main" id="{C46EEB8A-23FB-4368-A4A3-946B98C705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4" y="2693"/>
                          <a:ext cx="2390" cy="695"/>
                        </a:xfrm>
                        <a:prstGeom prst="rect">
                          <a:avLst/>
                        </a:prstGeom>
                        <a:solidFill>
                          <a:srgbClr val="FDE0BD"/>
                        </a:solidFill>
                        <a:ln w="9525">
                          <a:solidFill>
                            <a:schemeClr val="tx1"/>
                          </a:solidFill>
                          <a:miter lim="800000"/>
                          <a:headEnd/>
                          <a:tailEnd/>
                        </a:ln>
                      </p:spPr>
                    </p:pic>
                  </p:oleObj>
                </mc:Fallback>
              </mc:AlternateContent>
            </a:graphicData>
          </a:graphic>
        </p:graphicFrame>
        <p:sp>
          <p:nvSpPr>
            <p:cNvPr id="3078" name="Text Box 3">
              <a:extLst>
                <a:ext uri="{FF2B5EF4-FFF2-40B4-BE49-F238E27FC236}">
                  <a16:creationId xmlns:a16="http://schemas.microsoft.com/office/drawing/2014/main" id="{422D7C6F-CA2D-35A9-86F2-9A50D942FD6E}"/>
                </a:ext>
              </a:extLst>
            </p:cNvPr>
            <p:cNvSpPr txBox="1">
              <a:spLocks noChangeArrowheads="1"/>
            </p:cNvSpPr>
            <p:nvPr/>
          </p:nvSpPr>
          <p:spPr bwMode="auto">
            <a:xfrm>
              <a:off x="720" y="1008"/>
              <a:ext cx="4464" cy="526"/>
            </a:xfrm>
            <a:prstGeom prst="rect">
              <a:avLst/>
            </a:prstGeom>
            <a:solidFill>
              <a:srgbClr val="FDE0BD"/>
            </a:solidFill>
            <a:ln w="12700">
              <a:solidFill>
                <a:schemeClr val="tx1"/>
              </a:solidFill>
              <a:miter lim="800000"/>
              <a:headEnd/>
              <a:tailEnd/>
            </a:ln>
          </p:spPr>
          <p:txBody>
            <a:bodyPr>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r>
                <a:rPr lang="en-US" altLang="en-US" dirty="0"/>
                <a:t>The simple linear regression equation provides an </a:t>
              </a:r>
              <a:r>
                <a:rPr lang="en-US" altLang="en-US" dirty="0">
                  <a:solidFill>
                    <a:schemeClr val="folHlink"/>
                  </a:solidFill>
                </a:rPr>
                <a:t>estimate</a:t>
              </a:r>
              <a:r>
                <a:rPr lang="en-US" altLang="en-US" dirty="0"/>
                <a:t> of the population regression line</a:t>
              </a:r>
            </a:p>
          </p:txBody>
        </p:sp>
        <p:sp>
          <p:nvSpPr>
            <p:cNvPr id="3079" name="Rectangle 5">
              <a:extLst>
                <a:ext uri="{FF2B5EF4-FFF2-40B4-BE49-F238E27FC236}">
                  <a16:creationId xmlns:a16="http://schemas.microsoft.com/office/drawing/2014/main" id="{046FEBCF-E433-184F-1EBC-C9734E4D4FF3}"/>
                </a:ext>
              </a:extLst>
            </p:cNvPr>
            <p:cNvSpPr>
              <a:spLocks noChangeArrowheads="1"/>
            </p:cNvSpPr>
            <p:nvPr/>
          </p:nvSpPr>
          <p:spPr bwMode="auto">
            <a:xfrm>
              <a:off x="2160" y="1864"/>
              <a:ext cx="1152" cy="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a:solidFill>
                    <a:schemeClr val="bg1"/>
                  </a:solidFill>
                </a:rPr>
                <a:t>Estimate of the regression </a:t>
              </a:r>
              <a:br>
                <a:rPr lang="en-US" altLang="en-US" sz="2000">
                  <a:solidFill>
                    <a:schemeClr val="bg1"/>
                  </a:solidFill>
                </a:rPr>
              </a:br>
              <a:r>
                <a:rPr lang="en-US" altLang="en-US" sz="2000">
                  <a:solidFill>
                    <a:schemeClr val="bg1"/>
                  </a:solidFill>
                </a:rPr>
                <a:t>intercept</a:t>
              </a:r>
              <a:endParaRPr lang="en-US" altLang="en-US" sz="2000" baseline="-25000">
                <a:solidFill>
                  <a:schemeClr val="bg1"/>
                </a:solidFill>
              </a:endParaRPr>
            </a:p>
          </p:txBody>
        </p:sp>
        <p:sp>
          <p:nvSpPr>
            <p:cNvPr id="3080" name="Rectangle 6">
              <a:extLst>
                <a:ext uri="{FF2B5EF4-FFF2-40B4-BE49-F238E27FC236}">
                  <a16:creationId xmlns:a16="http://schemas.microsoft.com/office/drawing/2014/main" id="{51E7FD03-E89B-07D4-8C6F-292AAE4C1B45}"/>
                </a:ext>
              </a:extLst>
            </p:cNvPr>
            <p:cNvSpPr>
              <a:spLocks noChangeArrowheads="1"/>
            </p:cNvSpPr>
            <p:nvPr/>
          </p:nvSpPr>
          <p:spPr bwMode="auto">
            <a:xfrm>
              <a:off x="3408" y="1912"/>
              <a:ext cx="1296"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a:solidFill>
                    <a:schemeClr val="bg1"/>
                  </a:solidFill>
                </a:rPr>
                <a:t>Estimate of the regression slope</a:t>
              </a:r>
              <a:br>
                <a:rPr lang="en-US" altLang="en-US" sz="2000">
                  <a:solidFill>
                    <a:schemeClr val="bg1"/>
                  </a:solidFill>
                </a:rPr>
              </a:br>
              <a:endParaRPr lang="en-US" altLang="en-US" sz="2000" baseline="-25000">
                <a:solidFill>
                  <a:schemeClr val="bg1"/>
                </a:solidFill>
              </a:endParaRPr>
            </a:p>
          </p:txBody>
        </p:sp>
        <p:sp>
          <p:nvSpPr>
            <p:cNvPr id="3081" name="Line 7">
              <a:extLst>
                <a:ext uri="{FF2B5EF4-FFF2-40B4-BE49-F238E27FC236}">
                  <a16:creationId xmlns:a16="http://schemas.microsoft.com/office/drawing/2014/main" id="{52C12ED4-540F-2E6A-7CE9-70C333DBBB60}"/>
                </a:ext>
              </a:extLst>
            </p:cNvPr>
            <p:cNvSpPr>
              <a:spLocks noChangeShapeType="1"/>
            </p:cNvSpPr>
            <p:nvPr/>
          </p:nvSpPr>
          <p:spPr bwMode="auto">
            <a:xfrm>
              <a:off x="2400" y="2488"/>
              <a:ext cx="48" cy="28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2" name="Line 8">
              <a:extLst>
                <a:ext uri="{FF2B5EF4-FFF2-40B4-BE49-F238E27FC236}">
                  <a16:creationId xmlns:a16="http://schemas.microsoft.com/office/drawing/2014/main" id="{8B8EABE7-B2E1-100A-A567-6359843B3B55}"/>
                </a:ext>
              </a:extLst>
            </p:cNvPr>
            <p:cNvSpPr>
              <a:spLocks noChangeShapeType="1"/>
            </p:cNvSpPr>
            <p:nvPr/>
          </p:nvSpPr>
          <p:spPr bwMode="auto">
            <a:xfrm flipH="1">
              <a:off x="3408" y="2344"/>
              <a:ext cx="144" cy="480"/>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3" name="Rectangle 9">
              <a:extLst>
                <a:ext uri="{FF2B5EF4-FFF2-40B4-BE49-F238E27FC236}">
                  <a16:creationId xmlns:a16="http://schemas.microsoft.com/office/drawing/2014/main" id="{0772BAA3-7846-254F-BB2C-6FF70ABDE89F}"/>
                </a:ext>
              </a:extLst>
            </p:cNvPr>
            <p:cNvSpPr>
              <a:spLocks noChangeArrowheads="1"/>
            </p:cNvSpPr>
            <p:nvPr/>
          </p:nvSpPr>
          <p:spPr bwMode="auto">
            <a:xfrm>
              <a:off x="672" y="1672"/>
              <a:ext cx="1104" cy="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a:solidFill>
                    <a:schemeClr val="bg1"/>
                  </a:solidFill>
                </a:rPr>
                <a:t>Estimated  (or predicted) Y value for observation i</a:t>
              </a:r>
              <a:endParaRPr lang="en-US" altLang="en-US" sz="2000" baseline="-25000">
                <a:solidFill>
                  <a:schemeClr val="bg1"/>
                </a:solidFill>
              </a:endParaRPr>
            </a:p>
          </p:txBody>
        </p:sp>
        <p:sp>
          <p:nvSpPr>
            <p:cNvPr id="3084" name="Line 10">
              <a:extLst>
                <a:ext uri="{FF2B5EF4-FFF2-40B4-BE49-F238E27FC236}">
                  <a16:creationId xmlns:a16="http://schemas.microsoft.com/office/drawing/2014/main" id="{15D3A969-57E2-F52A-9D60-82B8514FD95B}"/>
                </a:ext>
              </a:extLst>
            </p:cNvPr>
            <p:cNvSpPr>
              <a:spLocks noChangeShapeType="1"/>
            </p:cNvSpPr>
            <p:nvPr/>
          </p:nvSpPr>
          <p:spPr bwMode="auto">
            <a:xfrm>
              <a:off x="1344" y="2488"/>
              <a:ext cx="288" cy="288"/>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85" name="Rectangle 11">
              <a:extLst>
                <a:ext uri="{FF2B5EF4-FFF2-40B4-BE49-F238E27FC236}">
                  <a16:creationId xmlns:a16="http://schemas.microsoft.com/office/drawing/2014/main" id="{B40D1112-384E-A799-17E5-CDF85AF05BB3}"/>
                </a:ext>
              </a:extLst>
            </p:cNvPr>
            <p:cNvSpPr>
              <a:spLocks noChangeArrowheads="1"/>
            </p:cNvSpPr>
            <p:nvPr/>
          </p:nvSpPr>
          <p:spPr bwMode="auto">
            <a:xfrm>
              <a:off x="4176" y="2584"/>
              <a:ext cx="1104"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2000">
                  <a:solidFill>
                    <a:schemeClr val="bg1"/>
                  </a:solidFill>
                </a:rPr>
                <a:t>Value of X for observation i</a:t>
              </a:r>
            </a:p>
          </p:txBody>
        </p:sp>
        <p:sp>
          <p:nvSpPr>
            <p:cNvPr id="3086" name="Line 12">
              <a:extLst>
                <a:ext uri="{FF2B5EF4-FFF2-40B4-BE49-F238E27FC236}">
                  <a16:creationId xmlns:a16="http://schemas.microsoft.com/office/drawing/2014/main" id="{D74852E8-C23C-16AD-5198-7C09DA9DA606}"/>
                </a:ext>
              </a:extLst>
            </p:cNvPr>
            <p:cNvSpPr>
              <a:spLocks noChangeShapeType="1"/>
            </p:cNvSpPr>
            <p:nvPr/>
          </p:nvSpPr>
          <p:spPr bwMode="auto">
            <a:xfrm flipH="1">
              <a:off x="3840" y="2824"/>
              <a:ext cx="336" cy="96"/>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 name="TextBox 2">
            <a:extLst>
              <a:ext uri="{FF2B5EF4-FFF2-40B4-BE49-F238E27FC236}">
                <a16:creationId xmlns:a16="http://schemas.microsoft.com/office/drawing/2014/main" id="{AE2912A6-95B9-07AE-9FE3-CB3E05D42ECB}"/>
              </a:ext>
            </a:extLst>
          </p:cNvPr>
          <p:cNvSpPr txBox="1"/>
          <p:nvPr/>
        </p:nvSpPr>
        <p:spPr>
          <a:xfrm>
            <a:off x="5673435" y="2855817"/>
            <a:ext cx="6096000" cy="1354345"/>
          </a:xfrm>
          <a:prstGeom prst="rect">
            <a:avLst/>
          </a:prstGeom>
          <a:noFill/>
        </p:spPr>
        <p:txBody>
          <a:bodyPr wrap="square">
            <a:spAutoFit/>
          </a:bodyPr>
          <a:lstStyle/>
          <a:p>
            <a:pPr eaLnBrk="1" hangingPunct="1">
              <a:lnSpc>
                <a:spcPct val="110000"/>
              </a:lnSpc>
              <a:spcBef>
                <a:spcPct val="45000"/>
              </a:spcBef>
            </a:pPr>
            <a:r>
              <a:rPr lang="en-US" altLang="en-US" sz="1800" dirty="0"/>
              <a:t>b</a:t>
            </a:r>
            <a:r>
              <a:rPr lang="en-US" altLang="en-US" sz="1800" baseline="-25000" dirty="0"/>
              <a:t>0</a:t>
            </a:r>
            <a:r>
              <a:rPr lang="en-US" altLang="en-US" sz="1800" dirty="0"/>
              <a:t> is the estimated mean value of Y when the value of X is zero</a:t>
            </a:r>
          </a:p>
          <a:p>
            <a:pPr eaLnBrk="1" hangingPunct="1">
              <a:lnSpc>
                <a:spcPct val="110000"/>
              </a:lnSpc>
              <a:spcBef>
                <a:spcPct val="45000"/>
              </a:spcBef>
            </a:pPr>
            <a:endParaRPr lang="en-US" altLang="en-US" sz="1000" dirty="0"/>
          </a:p>
          <a:p>
            <a:pPr eaLnBrk="1" hangingPunct="1">
              <a:lnSpc>
                <a:spcPct val="110000"/>
              </a:lnSpc>
              <a:spcBef>
                <a:spcPct val="45000"/>
              </a:spcBef>
            </a:pPr>
            <a:r>
              <a:rPr lang="en-US" altLang="en-US" sz="1800" dirty="0"/>
              <a:t>b</a:t>
            </a:r>
            <a:r>
              <a:rPr lang="en-US" altLang="en-US" sz="1800" baseline="-25000" dirty="0"/>
              <a:t>1</a:t>
            </a:r>
            <a:r>
              <a:rPr lang="en-US" altLang="en-US" sz="1800" dirty="0"/>
              <a:t> is the estimated change in the mean value of Y as a result of a one-unit increase in X</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5755600A-7954-E960-D8CA-1A36587EA245}"/>
              </a:ext>
            </a:extLst>
          </p:cNvPr>
          <p:cNvSpPr>
            <a:spLocks noChangeArrowheads="1"/>
          </p:cNvSpPr>
          <p:nvPr/>
        </p:nvSpPr>
        <p:spPr bwMode="auto">
          <a:xfrm>
            <a:off x="442913" y="1828799"/>
            <a:ext cx="11449580" cy="1371600"/>
          </a:xfrm>
          <a:prstGeom prst="rect">
            <a:avLst/>
          </a:prstGeom>
          <a:solidFill>
            <a:srgbClr val="FDE0BD"/>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cs typeface="Arial" panose="020B0604020202020204" pitchFamily="34" charset="0"/>
              </a:defRPr>
            </a:lvl1pPr>
            <a:lvl2pPr marL="742950" indent="-285750">
              <a:defRPr sz="2400">
                <a:solidFill>
                  <a:schemeClr val="tx1"/>
                </a:solidFill>
                <a:latin typeface="Arial" panose="020B0604020202020204" pitchFamily="34" charset="0"/>
                <a:cs typeface="Arial" panose="020B0604020202020204" pitchFamily="34" charset="0"/>
              </a:defRPr>
            </a:lvl2pPr>
            <a:lvl3pPr marL="1143000" indent="-228600">
              <a:defRPr sz="2400">
                <a:solidFill>
                  <a:schemeClr val="tx1"/>
                </a:solidFill>
                <a:latin typeface="Arial" panose="020B0604020202020204" pitchFamily="34" charset="0"/>
                <a:cs typeface="Arial" panose="020B0604020202020204" pitchFamily="34" charset="0"/>
              </a:defRPr>
            </a:lvl3pPr>
            <a:lvl4pPr marL="1600200" indent="-228600">
              <a:defRPr sz="2400">
                <a:solidFill>
                  <a:schemeClr val="tx1"/>
                </a:solidFill>
                <a:latin typeface="Arial" panose="020B0604020202020204" pitchFamily="34" charset="0"/>
                <a:cs typeface="Arial" panose="020B0604020202020204" pitchFamily="34" charset="0"/>
              </a:defRPr>
            </a:lvl4pPr>
            <a:lvl5pPr marL="2057400" indent="-228600">
              <a:defRPr sz="24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35843" name="Rectangle 3">
            <a:extLst>
              <a:ext uri="{FF2B5EF4-FFF2-40B4-BE49-F238E27FC236}">
                <a16:creationId xmlns:a16="http://schemas.microsoft.com/office/drawing/2014/main" id="{5F09D4DD-8A7A-78C4-0C1A-570876720AD3}"/>
              </a:ext>
            </a:extLst>
          </p:cNvPr>
          <p:cNvSpPr>
            <a:spLocks noGrp="1" noChangeArrowheads="1"/>
          </p:cNvSpPr>
          <p:nvPr>
            <p:ph type="title"/>
          </p:nvPr>
        </p:nvSpPr>
        <p:spPr>
          <a:xfrm>
            <a:off x="715818" y="706582"/>
            <a:ext cx="10566400" cy="623446"/>
          </a:xfrm>
        </p:spPr>
        <p:txBody>
          <a:bodyPr>
            <a:normAutofit fontScale="90000"/>
          </a:bodyPr>
          <a:lstStyle/>
          <a:p>
            <a:pPr eaLnBrk="1" hangingPunct="1">
              <a:lnSpc>
                <a:spcPct val="80000"/>
              </a:lnSpc>
            </a:pPr>
            <a:r>
              <a:rPr lang="en-US" altLang="en-US" dirty="0">
                <a:latin typeface="Avenir Book" panose="02000503020000020003" pitchFamily="2" charset="0"/>
              </a:rPr>
              <a:t>Simple Linear Regression Example</a:t>
            </a:r>
          </a:p>
        </p:txBody>
      </p:sp>
      <p:sp>
        <p:nvSpPr>
          <p:cNvPr id="35844" name="Rectangle 4">
            <a:extLst>
              <a:ext uri="{FF2B5EF4-FFF2-40B4-BE49-F238E27FC236}">
                <a16:creationId xmlns:a16="http://schemas.microsoft.com/office/drawing/2014/main" id="{4DCD5185-8F0E-753F-E49F-B7D0F6194ED8}"/>
              </a:ext>
            </a:extLst>
          </p:cNvPr>
          <p:cNvSpPr>
            <a:spLocks noGrp="1" noChangeArrowheads="1"/>
          </p:cNvSpPr>
          <p:nvPr>
            <p:ph idx="1"/>
          </p:nvPr>
        </p:nvSpPr>
        <p:spPr>
          <a:xfrm>
            <a:off x="979487" y="2058991"/>
            <a:ext cx="10769600" cy="4532313"/>
          </a:xfrm>
        </p:spPr>
        <p:txBody>
          <a:bodyPr/>
          <a:lstStyle/>
          <a:p>
            <a:pPr eaLnBrk="1" hangingPunct="1"/>
            <a:r>
              <a:rPr lang="en-US" altLang="en-US" sz="2700" dirty="0">
                <a:solidFill>
                  <a:schemeClr val="tx1"/>
                </a:solidFill>
              </a:rPr>
              <a:t>A real estate agent wishes to examine the relationship between the selling price of a home and its size (measured in square feet)</a:t>
            </a:r>
          </a:p>
          <a:p>
            <a:pPr eaLnBrk="1" hangingPunct="1"/>
            <a:endParaRPr lang="en-US" altLang="en-US" sz="1400" dirty="0"/>
          </a:p>
          <a:p>
            <a:pPr eaLnBrk="1" hangingPunct="1"/>
            <a:r>
              <a:rPr lang="en-US" altLang="en-US" sz="2700" dirty="0"/>
              <a:t>A random sample of 10 houses is selected</a:t>
            </a:r>
          </a:p>
          <a:p>
            <a:pPr lvl="1" eaLnBrk="1" hangingPunct="1"/>
            <a:r>
              <a:rPr lang="en-US" altLang="en-US" sz="2700" dirty="0">
                <a:solidFill>
                  <a:srgbClr val="C00000"/>
                </a:solidFill>
              </a:rPr>
              <a:t>Dependent variable (Y) = house price </a:t>
            </a:r>
            <a:r>
              <a:rPr lang="en-US" altLang="en-US" sz="2300" dirty="0">
                <a:solidFill>
                  <a:srgbClr val="C00000"/>
                </a:solidFill>
              </a:rPr>
              <a:t>in $1000s</a:t>
            </a:r>
          </a:p>
          <a:p>
            <a:pPr lvl="1" eaLnBrk="1" hangingPunct="1"/>
            <a:r>
              <a:rPr lang="en-US" altLang="en-US" sz="2700" dirty="0">
                <a:solidFill>
                  <a:srgbClr val="C00000"/>
                </a:solidFill>
              </a:rPr>
              <a:t>Independent variable (X) = square feet</a:t>
            </a:r>
          </a:p>
        </p:txBody>
      </p:sp>
      <p:pic>
        <p:nvPicPr>
          <p:cNvPr id="35845" name="Picture 5" descr="house">
            <a:extLst>
              <a:ext uri="{FF2B5EF4-FFF2-40B4-BE49-F238E27FC236}">
                <a16:creationId xmlns:a16="http://schemas.microsoft.com/office/drawing/2014/main" id="{C9E61E12-7A0B-07F7-D7F4-3101467188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0" y="5029201"/>
            <a:ext cx="19812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6D4A66E-7621-18FD-02B9-8FEEDEA9EF29}"/>
              </a:ext>
            </a:extLst>
          </p:cNvPr>
          <p:cNvSpPr>
            <a:spLocks noGrp="1" noChangeArrowheads="1"/>
          </p:cNvSpPr>
          <p:nvPr>
            <p:ph type="title"/>
          </p:nvPr>
        </p:nvSpPr>
        <p:spPr/>
        <p:txBody>
          <a:bodyPr/>
          <a:lstStyle/>
          <a:p>
            <a:pPr eaLnBrk="1" hangingPunct="1">
              <a:lnSpc>
                <a:spcPct val="80000"/>
              </a:lnSpc>
            </a:pPr>
            <a:r>
              <a:rPr lang="en-US" altLang="en-US"/>
              <a:t>Simple Linear Regression Example:  Data</a:t>
            </a:r>
          </a:p>
        </p:txBody>
      </p:sp>
      <p:graphicFrame>
        <p:nvGraphicFramePr>
          <p:cNvPr id="162863" name="Group 47">
            <a:extLst>
              <a:ext uri="{FF2B5EF4-FFF2-40B4-BE49-F238E27FC236}">
                <a16:creationId xmlns:a16="http://schemas.microsoft.com/office/drawing/2014/main" id="{144D1C32-2C20-C266-B226-E34BE5C7415A}"/>
              </a:ext>
            </a:extLst>
          </p:cNvPr>
          <p:cNvGraphicFramePr>
            <a:graphicFrameLocks noGrp="1"/>
          </p:cNvGraphicFramePr>
          <p:nvPr/>
        </p:nvGraphicFramePr>
        <p:xfrm>
          <a:off x="3048000" y="1600200"/>
          <a:ext cx="6096000" cy="4556364"/>
        </p:xfrm>
        <a:graphic>
          <a:graphicData uri="http://schemas.openxmlformats.org/drawingml/2006/table">
            <a:tbl>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670484">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dirty="0">
                          <a:ln>
                            <a:noFill/>
                          </a:ln>
                          <a:solidFill>
                            <a:schemeClr val="tx1"/>
                          </a:solidFill>
                          <a:effectLst/>
                          <a:latin typeface="Arial" pitchFamily="34" charset="0"/>
                        </a:rPr>
                        <a:t>House Price in $1000s</a:t>
                      </a:r>
                    </a:p>
                    <a:p>
                      <a:pPr marL="0" marR="0" lvl="0" indent="0" algn="ctr" defTabSz="852488"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dirty="0">
                          <a:ln>
                            <a:noFill/>
                          </a:ln>
                          <a:solidFill>
                            <a:srgbClr val="C00000"/>
                          </a:solidFill>
                          <a:effectLst/>
                          <a:latin typeface="Arial" pitchFamily="34" charset="0"/>
                        </a:rPr>
                        <a:t>(Y)</a:t>
                      </a:r>
                    </a:p>
                  </a:txBody>
                  <a:tcPr marT="45702" marB="45702" anchor="ct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7DAF7"/>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dirty="0">
                          <a:ln>
                            <a:noFill/>
                          </a:ln>
                          <a:solidFill>
                            <a:schemeClr val="tx1"/>
                          </a:solidFill>
                          <a:effectLst/>
                          <a:latin typeface="Arial" pitchFamily="34" charset="0"/>
                        </a:rPr>
                        <a:t>Square Feet </a:t>
                      </a:r>
                    </a:p>
                    <a:p>
                      <a:pPr marL="0" marR="0" lvl="0" indent="0" algn="ctr" defTabSz="852488" rtl="0" eaLnBrk="1" fontAlgn="base" latinLnBrk="0" hangingPunct="1">
                        <a:lnSpc>
                          <a:spcPct val="8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rgbClr val="C00000"/>
                          </a:solidFill>
                          <a:effectLst/>
                          <a:latin typeface="Arial" pitchFamily="34" charset="0"/>
                        </a:rPr>
                        <a:t>(X)</a:t>
                      </a:r>
                    </a:p>
                  </a:txBody>
                  <a:tcPr marT="45702" marB="45702" anchor="ct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7DAF7"/>
                    </a:solidFill>
                  </a:tcPr>
                </a:tc>
                <a:extLst>
                  <a:ext uri="{0D108BD9-81ED-4DB2-BD59-A6C34878D82A}">
                    <a16:rowId xmlns:a16="http://schemas.microsoft.com/office/drawing/2014/main" val="10000"/>
                  </a:ext>
                </a:extLst>
              </a:tr>
              <a:tr h="380944">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pitchFamily="34" charset="0"/>
                        </a:rPr>
                        <a:t>245</a:t>
                      </a:r>
                    </a:p>
                  </a:txBody>
                  <a:tcPr marT="45702" marB="457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pitchFamily="34" charset="0"/>
                        </a:rPr>
                        <a:t>1400</a:t>
                      </a:r>
                    </a:p>
                  </a:txBody>
                  <a:tcPr marT="45702" marB="457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1"/>
                  </a:ext>
                </a:extLst>
              </a:tr>
              <a:tr h="380944">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pitchFamily="34" charset="0"/>
                        </a:rPr>
                        <a:t>312</a:t>
                      </a:r>
                    </a:p>
                  </a:txBody>
                  <a:tcPr marT="45702" marB="457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pitchFamily="34" charset="0"/>
                        </a:rPr>
                        <a:t>1600</a:t>
                      </a:r>
                    </a:p>
                  </a:txBody>
                  <a:tcPr marT="45702" marB="457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2"/>
                  </a:ext>
                </a:extLst>
              </a:tr>
              <a:tr h="380944">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pitchFamily="34" charset="0"/>
                        </a:rPr>
                        <a:t>279</a:t>
                      </a:r>
                    </a:p>
                  </a:txBody>
                  <a:tcPr marT="45702" marB="457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pitchFamily="34" charset="0"/>
                        </a:rPr>
                        <a:t>1700</a:t>
                      </a:r>
                    </a:p>
                  </a:txBody>
                  <a:tcPr marT="45702" marB="457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3"/>
                  </a:ext>
                </a:extLst>
              </a:tr>
              <a:tr h="380944">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pitchFamily="34" charset="0"/>
                        </a:rPr>
                        <a:t>308</a:t>
                      </a:r>
                    </a:p>
                  </a:txBody>
                  <a:tcPr marT="45702" marB="457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pitchFamily="34" charset="0"/>
                        </a:rPr>
                        <a:t>1875</a:t>
                      </a:r>
                    </a:p>
                  </a:txBody>
                  <a:tcPr marT="45702" marB="457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4"/>
                  </a:ext>
                </a:extLst>
              </a:tr>
              <a:tr h="380944">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pitchFamily="34" charset="0"/>
                        </a:rPr>
                        <a:t>199</a:t>
                      </a:r>
                    </a:p>
                  </a:txBody>
                  <a:tcPr marT="45702" marB="457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pitchFamily="34" charset="0"/>
                        </a:rPr>
                        <a:t>1100</a:t>
                      </a:r>
                    </a:p>
                  </a:txBody>
                  <a:tcPr marT="45702" marB="457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5"/>
                  </a:ext>
                </a:extLst>
              </a:tr>
              <a:tr h="380944">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pitchFamily="34" charset="0"/>
                        </a:rPr>
                        <a:t>219</a:t>
                      </a:r>
                    </a:p>
                  </a:txBody>
                  <a:tcPr marT="45702" marB="457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pitchFamily="34" charset="0"/>
                        </a:rPr>
                        <a:t>1550</a:t>
                      </a:r>
                    </a:p>
                  </a:txBody>
                  <a:tcPr marT="45702" marB="457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6"/>
                  </a:ext>
                </a:extLst>
              </a:tr>
              <a:tr h="380944">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pitchFamily="34" charset="0"/>
                        </a:rPr>
                        <a:t>405</a:t>
                      </a:r>
                    </a:p>
                  </a:txBody>
                  <a:tcPr marT="45702" marB="457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pitchFamily="34" charset="0"/>
                        </a:rPr>
                        <a:t>2350</a:t>
                      </a:r>
                    </a:p>
                  </a:txBody>
                  <a:tcPr marT="45702" marB="457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7"/>
                  </a:ext>
                </a:extLst>
              </a:tr>
              <a:tr h="380944">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pitchFamily="34" charset="0"/>
                        </a:rPr>
                        <a:t>324</a:t>
                      </a:r>
                    </a:p>
                  </a:txBody>
                  <a:tcPr marT="45702" marB="457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pitchFamily="34" charset="0"/>
                        </a:rPr>
                        <a:t>2450</a:t>
                      </a:r>
                    </a:p>
                  </a:txBody>
                  <a:tcPr marT="45702" marB="457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8"/>
                  </a:ext>
                </a:extLst>
              </a:tr>
              <a:tr h="380944">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pitchFamily="34" charset="0"/>
                        </a:rPr>
                        <a:t>319</a:t>
                      </a:r>
                    </a:p>
                  </a:txBody>
                  <a:tcPr marT="45702" marB="457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pitchFamily="34" charset="0"/>
                        </a:rPr>
                        <a:t>1425</a:t>
                      </a:r>
                    </a:p>
                  </a:txBody>
                  <a:tcPr marT="45702" marB="457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09"/>
                  </a:ext>
                </a:extLst>
              </a:tr>
              <a:tr h="380944">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a:ln>
                            <a:noFill/>
                          </a:ln>
                          <a:solidFill>
                            <a:schemeClr val="tx1"/>
                          </a:solidFill>
                          <a:effectLst/>
                          <a:latin typeface="Arial" pitchFamily="34" charset="0"/>
                        </a:rPr>
                        <a:t>255</a:t>
                      </a:r>
                    </a:p>
                  </a:txBody>
                  <a:tcPr marT="45702" marB="45702"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tc>
                  <a:txBody>
                    <a:bodyPr/>
                    <a:lstStyle/>
                    <a:p>
                      <a:pPr marL="0" marR="0" lvl="0" indent="0" algn="ctr" defTabSz="852488"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900" b="1" i="0" u="none" strike="noStrike" cap="none" normalizeH="0" baseline="0" dirty="0">
                          <a:ln>
                            <a:noFill/>
                          </a:ln>
                          <a:solidFill>
                            <a:schemeClr val="tx1"/>
                          </a:solidFill>
                          <a:effectLst/>
                          <a:latin typeface="Arial" pitchFamily="34" charset="0"/>
                        </a:rPr>
                        <a:t>1700</a:t>
                      </a:r>
                    </a:p>
                  </a:txBody>
                  <a:tcPr marT="45702" marB="45702"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DE0BD"/>
                    </a:solidFill>
                  </a:tcPr>
                </a:tc>
                <a:extLst>
                  <a:ext uri="{0D108BD9-81ED-4DB2-BD59-A6C34878D82A}">
                    <a16:rowId xmlns:a16="http://schemas.microsoft.com/office/drawing/2014/main" val="10010"/>
                  </a:ext>
                </a:extLst>
              </a:tr>
            </a:tbl>
          </a:graphicData>
        </a:graphic>
      </p:graphicFrame>
      <p:pic>
        <p:nvPicPr>
          <p:cNvPr id="36905" name="Picture 45" descr="house">
            <a:extLst>
              <a:ext uri="{FF2B5EF4-FFF2-40B4-BE49-F238E27FC236}">
                <a16:creationId xmlns:a16="http://schemas.microsoft.com/office/drawing/2014/main" id="{3C81D7F2-D655-A530-C2DC-2B1125C4EB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0200" y="5562600"/>
            <a:ext cx="12954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3">
            <a:extLst>
              <a:ext uri="{FF2B5EF4-FFF2-40B4-BE49-F238E27FC236}">
                <a16:creationId xmlns:a16="http://schemas.microsoft.com/office/drawing/2014/main" id="{8D2B8759-8029-0A17-D713-19ABADF1C7D5}"/>
              </a:ext>
            </a:extLst>
          </p:cNvPr>
          <p:cNvGraphicFramePr>
            <a:graphicFrameLocks noChangeAspect="1"/>
          </p:cNvGraphicFramePr>
          <p:nvPr/>
        </p:nvGraphicFramePr>
        <p:xfrm>
          <a:off x="2971800" y="1475881"/>
          <a:ext cx="6896100" cy="4685517"/>
        </p:xfrm>
        <a:graphic>
          <a:graphicData uri="http://schemas.openxmlformats.org/presentationml/2006/ole">
            <mc:AlternateContent xmlns:mc="http://schemas.openxmlformats.org/markup-compatibility/2006">
              <mc:Choice xmlns:v="urn:schemas-microsoft-com:vml" Requires="v">
                <p:oleObj name="Chart" r:id="rId2" imgW="5537200" imgH="3530600" progId="Excel.Sheet.8">
                  <p:embed/>
                </p:oleObj>
              </mc:Choice>
              <mc:Fallback>
                <p:oleObj name="Chart" r:id="rId2" imgW="5537200" imgH="3530600" progId="Excel.Sheet.8">
                  <p:embed/>
                  <p:pic>
                    <p:nvPicPr>
                      <p:cNvPr id="5122" name="Object 3">
                        <a:extLst>
                          <a:ext uri="{FF2B5EF4-FFF2-40B4-BE49-F238E27FC236}">
                            <a16:creationId xmlns:a16="http://schemas.microsoft.com/office/drawing/2014/main" id="{8D2B8759-8029-0A17-D713-19ABADF1C7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475881"/>
                        <a:ext cx="6896100" cy="4685517"/>
                      </a:xfrm>
                      <a:prstGeom prst="rect">
                        <a:avLst/>
                      </a:prstGeom>
                      <a:noFill/>
                      <a:ln>
                        <a:noFill/>
                      </a:ln>
                      <a:effectLst/>
                    </p:spPr>
                  </p:pic>
                </p:oleObj>
              </mc:Fallback>
            </mc:AlternateContent>
          </a:graphicData>
        </a:graphic>
      </p:graphicFrame>
      <p:sp>
        <p:nvSpPr>
          <p:cNvPr id="5123" name="Rectangle 3">
            <a:extLst>
              <a:ext uri="{FF2B5EF4-FFF2-40B4-BE49-F238E27FC236}">
                <a16:creationId xmlns:a16="http://schemas.microsoft.com/office/drawing/2014/main" id="{06015725-757D-F4E4-2E59-DC3641863A45}"/>
              </a:ext>
            </a:extLst>
          </p:cNvPr>
          <p:cNvSpPr>
            <a:spLocks noGrp="1" noChangeArrowheads="1"/>
          </p:cNvSpPr>
          <p:nvPr>
            <p:ph type="title"/>
          </p:nvPr>
        </p:nvSpPr>
        <p:spPr>
          <a:xfrm>
            <a:off x="838200" y="365126"/>
            <a:ext cx="10515600" cy="852488"/>
          </a:xfrm>
        </p:spPr>
        <p:txBody>
          <a:bodyPr/>
          <a:lstStyle/>
          <a:p>
            <a:pPr eaLnBrk="1" hangingPunct="1"/>
            <a:r>
              <a:rPr lang="en-US" altLang="en-US" sz="3200" b="1" dirty="0">
                <a:latin typeface="Avenir Book" panose="02000503020000020003" pitchFamily="2" charset="0"/>
              </a:rPr>
              <a:t>Simple Linear Regression Example:  Scatter Plot</a:t>
            </a:r>
          </a:p>
        </p:txBody>
      </p:sp>
      <p:sp>
        <p:nvSpPr>
          <p:cNvPr id="5124" name="Rectangle 4">
            <a:extLst>
              <a:ext uri="{FF2B5EF4-FFF2-40B4-BE49-F238E27FC236}">
                <a16:creationId xmlns:a16="http://schemas.microsoft.com/office/drawing/2014/main" id="{294FB11A-81A6-BDDE-1CE6-0C15E0519DE2}"/>
              </a:ext>
            </a:extLst>
          </p:cNvPr>
          <p:cNvSpPr>
            <a:spLocks noGrp="1" noChangeArrowheads="1"/>
          </p:cNvSpPr>
          <p:nvPr>
            <p:ph idx="1"/>
          </p:nvPr>
        </p:nvSpPr>
        <p:spPr>
          <a:xfrm>
            <a:off x="1790700" y="1162843"/>
            <a:ext cx="8077200" cy="4532313"/>
          </a:xfrm>
        </p:spPr>
        <p:txBody>
          <a:bodyPr/>
          <a:lstStyle/>
          <a:p>
            <a:pPr algn="ctr" eaLnBrk="1" hangingPunct="1">
              <a:buFont typeface="Wingdings" pitchFamily="2" charset="2"/>
              <a:buNone/>
            </a:pPr>
            <a:r>
              <a:rPr lang="en-US" altLang="en-US" dirty="0"/>
              <a:t>House price model:  Scatter Plot</a:t>
            </a:r>
          </a:p>
        </p:txBody>
      </p:sp>
      <p:pic>
        <p:nvPicPr>
          <p:cNvPr id="5125" name="Picture 5" descr="house">
            <a:extLst>
              <a:ext uri="{FF2B5EF4-FFF2-40B4-BE49-F238E27FC236}">
                <a16:creationId xmlns:a16="http://schemas.microsoft.com/office/drawing/2014/main" id="{7ECEB094-F823-E090-98AE-62771A1ACE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01300" y="5398466"/>
            <a:ext cx="1295400" cy="85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3F082EA4-02E5-2B85-6B22-10B65130D292}"/>
              </a:ext>
            </a:extLst>
          </p:cNvPr>
          <p:cNvSpPr txBox="1"/>
          <p:nvPr/>
        </p:nvSpPr>
        <p:spPr>
          <a:xfrm>
            <a:off x="265113" y="5954264"/>
            <a:ext cx="10250487" cy="1077218"/>
          </a:xfrm>
          <a:prstGeom prst="rect">
            <a:avLst/>
          </a:prstGeom>
          <a:noFill/>
        </p:spPr>
        <p:txBody>
          <a:bodyPr wrap="square">
            <a:spAutoFit/>
          </a:bodyPr>
          <a:lstStyle/>
          <a:p>
            <a:r>
              <a:rPr lang="en-US" sz="1600" dirty="0">
                <a:hlinkClick r:id="rId5"/>
              </a:rPr>
              <a:t>https://www.ncl.ac.uk/webtemplate/ask-assets/external/maths-resources/statistics/regression-and-correlation/simple-linear-regression.html</a:t>
            </a:r>
            <a:endParaRPr lang="en-US" sz="1600" dirty="0"/>
          </a:p>
          <a:p>
            <a:r>
              <a:rPr lang="en-US" sz="1600" dirty="0">
                <a:hlinkClick r:id="rId6"/>
              </a:rPr>
              <a:t>https://www.analyticsvidhya.com/blog/2021/10/everything-you-need-to-know-about-linear-regression/</a:t>
            </a:r>
            <a:endParaRPr lang="en-US" sz="1600" dirty="0"/>
          </a:p>
          <a:p>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1050</TotalTime>
  <Words>2501</Words>
  <Application>Microsoft Macintosh PowerPoint</Application>
  <PresentationFormat>Widescreen</PresentationFormat>
  <Paragraphs>239</Paragraphs>
  <Slides>36</Slides>
  <Notes>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52" baseType="lpstr">
      <vt:lpstr>Arial</vt:lpstr>
      <vt:lpstr>Arial</vt:lpstr>
      <vt:lpstr>Avenir Book</vt:lpstr>
      <vt:lpstr>Calibri</vt:lpstr>
      <vt:lpstr>Calibri Light</vt:lpstr>
      <vt:lpstr>Cambria Math</vt:lpstr>
      <vt:lpstr>circular-xx</vt:lpstr>
      <vt:lpstr>Helvetica</vt:lpstr>
      <vt:lpstr>Helvetica Neue</vt:lpstr>
      <vt:lpstr>Söhne</vt:lpstr>
      <vt:lpstr>Söhne Mono</vt:lpstr>
      <vt:lpstr>STIXGeneral-Regular</vt:lpstr>
      <vt:lpstr>Wingdings</vt:lpstr>
      <vt:lpstr>Office Theme</vt:lpstr>
      <vt:lpstr>Chart</vt:lpstr>
      <vt:lpstr>Equation</vt:lpstr>
      <vt:lpstr>CS7/8745 : Machine Learning   Instructor: Salim Sazzed Department of Computer Science University of Memphis   </vt:lpstr>
      <vt:lpstr>PowerPoint Presentation</vt:lpstr>
      <vt:lpstr>Regression Analysis</vt:lpstr>
      <vt:lpstr>PowerPoint Presentation</vt:lpstr>
      <vt:lpstr> Simple Linear Regression Model</vt:lpstr>
      <vt:lpstr>Simple Linear Regression</vt:lpstr>
      <vt:lpstr>Simple Linear Regression Example</vt:lpstr>
      <vt:lpstr>Simple Linear Regression Example:  Data</vt:lpstr>
      <vt:lpstr>Simple Linear Regression Example:  Scatter Plot</vt:lpstr>
      <vt:lpstr>PowerPoint Presentation</vt:lpstr>
      <vt:lpstr>PowerPoint Presentation</vt:lpstr>
      <vt:lpstr>PowerPoint Presentation</vt:lpstr>
      <vt:lpstr>PowerPoint Presentation</vt:lpstr>
      <vt:lpstr>Check Normality</vt:lpstr>
      <vt:lpstr>Multiple linear regression with two predictor variables (X1​ and X2​), the linear regression model can be computed using following equation</vt:lpstr>
      <vt:lpstr>PowerPoint Presentation</vt:lpstr>
      <vt:lpstr>What is Logistic Regression?</vt:lpstr>
      <vt:lpstr>Types of Logistic Regression</vt:lpstr>
      <vt:lpstr>PowerPoint Presentation</vt:lpstr>
      <vt:lpstr>PowerPoint Presentation</vt:lpstr>
      <vt:lpstr>PowerPoint Presentation</vt:lpstr>
      <vt:lpstr>PowerPoint Presentation</vt:lpstr>
      <vt:lpstr>PowerPoint Presentation</vt:lpstr>
      <vt:lpstr>Log Odd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clusters?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SAZZED, SALIM</dc:creator>
  <cp:lastModifiedBy>SAZZED, SALIM</cp:lastModifiedBy>
  <cp:revision>114</cp:revision>
  <dcterms:created xsi:type="dcterms:W3CDTF">2023-09-27T19:52:28Z</dcterms:created>
  <dcterms:modified xsi:type="dcterms:W3CDTF">2023-11-09T00:56:26Z</dcterms:modified>
</cp:coreProperties>
</file>